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10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921" y="2106675"/>
            <a:ext cx="7614157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30" dirty="0"/>
              <a:t>Dr.</a:t>
            </a:r>
            <a:r>
              <a:rPr spc="-80" dirty="0"/>
              <a:t> </a:t>
            </a:r>
            <a:r>
              <a:rPr spc="-5" dirty="0"/>
              <a:t>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30" dirty="0"/>
              <a:t>Dr.</a:t>
            </a:r>
            <a:r>
              <a:rPr spc="-80" dirty="0"/>
              <a:t> </a:t>
            </a:r>
            <a:r>
              <a:rPr spc="-5" dirty="0"/>
              <a:t>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30" dirty="0"/>
              <a:t>Dr.</a:t>
            </a:r>
            <a:r>
              <a:rPr spc="-80" dirty="0"/>
              <a:t> </a:t>
            </a:r>
            <a:r>
              <a:rPr spc="-5" dirty="0"/>
              <a:t>DD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30" dirty="0"/>
              <a:t>Dr.</a:t>
            </a:r>
            <a:r>
              <a:rPr spc="-80" dirty="0"/>
              <a:t> </a:t>
            </a:r>
            <a:r>
              <a:rPr spc="-5" dirty="0"/>
              <a:t>DD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30" dirty="0"/>
              <a:t>Dr.</a:t>
            </a:r>
            <a:r>
              <a:rPr spc="-80" dirty="0"/>
              <a:t> </a:t>
            </a:r>
            <a:r>
              <a:rPr spc="-5" dirty="0"/>
              <a:t>DD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1189" y="579119"/>
            <a:ext cx="28016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252473"/>
            <a:ext cx="7157720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93615" y="6291126"/>
            <a:ext cx="5575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30" dirty="0"/>
              <a:t>Dr.</a:t>
            </a:r>
            <a:r>
              <a:rPr spc="-80" dirty="0"/>
              <a:t> </a:t>
            </a:r>
            <a:r>
              <a:rPr spc="-5" dirty="0"/>
              <a:t>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dirty="0"/>
              <a:t>Lecture 3</a:t>
            </a:r>
            <a:r>
              <a:rPr lang="en-IN" dirty="0"/>
              <a:t>.</a:t>
            </a:r>
            <a:r>
              <a:rPr dirty="0"/>
              <a:t>Terminologies</a:t>
            </a:r>
            <a:r>
              <a:rPr spc="-105" dirty="0"/>
              <a:t> </a:t>
            </a:r>
            <a:r>
              <a:rPr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3067" y="3325621"/>
            <a:ext cx="48812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Arial"/>
                <a:cs typeface="Arial"/>
              </a:rPr>
              <a:t>Mendelian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concepts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966" y="483107"/>
            <a:ext cx="3844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Terminologies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625"/>
            <a:ext cx="8070215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dirty="0">
                <a:latin typeface="Arial"/>
                <a:cs typeface="Arial"/>
              </a:rPr>
              <a:t>DIHYBRID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CROSS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  <a:tab pos="1181735" algn="l"/>
                <a:tab pos="1591310" algn="l"/>
                <a:tab pos="1941195" algn="l"/>
                <a:tab pos="2945765" algn="l"/>
                <a:tab pos="4008754" algn="l"/>
                <a:tab pos="5448300" algn="l"/>
                <a:tab pos="6789420" algn="l"/>
              </a:tabLst>
            </a:pPr>
            <a:r>
              <a:rPr sz="2800" dirty="0">
                <a:latin typeface="Arial"/>
                <a:cs typeface="Arial"/>
              </a:rPr>
              <a:t>This	is	a	cross	which	involv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	par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nts	differi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  for two pairs of contrasting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characters.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504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  <a:tab pos="1837055" algn="l"/>
                <a:tab pos="3833495" algn="l"/>
                <a:tab pos="4639945" algn="l"/>
                <a:tab pos="5486400" algn="l"/>
                <a:tab pos="6095365" algn="l"/>
              </a:tabLst>
            </a:pPr>
            <a:r>
              <a:rPr sz="2800" dirty="0">
                <a:latin typeface="Arial"/>
                <a:cs typeface="Arial"/>
              </a:rPr>
              <a:t>Mendel	formu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	the	law	of	ind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pe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dent  assortment from the results of a dihybrid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cross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433" y="434848"/>
            <a:ext cx="4737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Mendel's monohybrid</a:t>
            </a:r>
            <a:r>
              <a:rPr sz="2800" spc="-70" dirty="0"/>
              <a:t> </a:t>
            </a:r>
            <a:r>
              <a:rPr sz="2800" dirty="0"/>
              <a:t>cross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100073"/>
            <a:ext cx="8224520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Mendel </a:t>
            </a:r>
            <a:r>
              <a:rPr sz="2400" spc="-5" dirty="0">
                <a:latin typeface="Arial"/>
                <a:cs typeface="Arial"/>
              </a:rPr>
              <a:t>studied </a:t>
            </a:r>
            <a:r>
              <a:rPr sz="2400" dirty="0">
                <a:latin typeface="Arial"/>
                <a:cs typeface="Arial"/>
              </a:rPr>
              <a:t>the inheritance of </a:t>
            </a:r>
            <a:r>
              <a:rPr sz="2400" spc="-5" dirty="0">
                <a:latin typeface="Arial"/>
                <a:cs typeface="Arial"/>
              </a:rPr>
              <a:t>each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seven pairs  of </a:t>
            </a:r>
            <a:r>
              <a:rPr sz="2400" dirty="0">
                <a:latin typeface="Arial"/>
                <a:cs typeface="Arial"/>
              </a:rPr>
              <a:t>contrasting characters </a:t>
            </a:r>
            <a:r>
              <a:rPr sz="2400" spc="-5" dirty="0">
                <a:latin typeface="Arial"/>
                <a:cs typeface="Arial"/>
              </a:rPr>
              <a:t>selected by him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peas </a:t>
            </a:r>
            <a:r>
              <a:rPr sz="240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separate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crosses.</a:t>
            </a:r>
            <a:endParaRPr sz="2400">
              <a:latin typeface="Arial"/>
              <a:cs typeface="Arial"/>
            </a:endParaRPr>
          </a:p>
          <a:p>
            <a:pPr marL="355600" marR="5715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example, </a:t>
            </a:r>
            <a:r>
              <a:rPr sz="2400" spc="-5" dirty="0">
                <a:latin typeface="Arial"/>
                <a:cs typeface="Arial"/>
              </a:rPr>
              <a:t>he </a:t>
            </a:r>
            <a:r>
              <a:rPr sz="2400" dirty="0">
                <a:latin typeface="Arial"/>
                <a:cs typeface="Arial"/>
              </a:rPr>
              <a:t>crossed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variety </a:t>
            </a:r>
            <a:r>
              <a:rPr sz="2400" spc="-5" dirty="0">
                <a:latin typeface="Arial"/>
                <a:cs typeface="Arial"/>
              </a:rPr>
              <a:t>of peas having </a:t>
            </a:r>
            <a:r>
              <a:rPr sz="2400" dirty="0">
                <a:latin typeface="Arial"/>
                <a:cs typeface="Arial"/>
              </a:rPr>
              <a:t>round  </a:t>
            </a:r>
            <a:r>
              <a:rPr sz="2400" spc="-5" dirty="0">
                <a:latin typeface="Arial"/>
                <a:cs typeface="Arial"/>
              </a:rPr>
              <a:t>seeds with a variety having wrinkled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seeds.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hybrid seeds </a:t>
            </a:r>
            <a:r>
              <a:rPr sz="2400" dirty="0">
                <a:latin typeface="Arial"/>
                <a:cs typeface="Arial"/>
              </a:rPr>
              <a:t>from this cross </a:t>
            </a:r>
            <a:r>
              <a:rPr sz="2400" spc="-5" dirty="0">
                <a:latin typeface="Arial"/>
                <a:cs typeface="Arial"/>
              </a:rPr>
              <a:t>were all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round.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He planted </a:t>
            </a:r>
            <a:r>
              <a:rPr sz="2400" spc="-5" dirty="0">
                <a:latin typeface="Arial"/>
                <a:cs typeface="Arial"/>
              </a:rPr>
              <a:t>these hybrid </a:t>
            </a:r>
            <a:r>
              <a:rPr sz="2400" dirty="0">
                <a:latin typeface="Arial"/>
                <a:cs typeface="Arial"/>
              </a:rPr>
              <a:t>round </a:t>
            </a:r>
            <a:r>
              <a:rPr sz="2400" spc="-5" dirty="0">
                <a:latin typeface="Arial"/>
                <a:cs typeface="Arial"/>
              </a:rPr>
              <a:t>seeds and </a:t>
            </a:r>
            <a:r>
              <a:rPr sz="2400" dirty="0">
                <a:latin typeface="Arial"/>
                <a:cs typeface="Arial"/>
              </a:rPr>
              <a:t>obtained </a:t>
            </a:r>
            <a:r>
              <a:rPr sz="2400" spc="-5" dirty="0">
                <a:latin typeface="Arial"/>
                <a:cs typeface="Arial"/>
              </a:rPr>
              <a:t>an F2  generation consisting of </a:t>
            </a:r>
            <a:r>
              <a:rPr sz="2400" dirty="0">
                <a:latin typeface="Arial"/>
                <a:cs typeface="Arial"/>
              </a:rPr>
              <a:t>round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wrinkled seeds in the  </a:t>
            </a:r>
            <a:r>
              <a:rPr sz="2400" spc="-5" dirty="0">
                <a:latin typeface="Arial"/>
                <a:cs typeface="Arial"/>
              </a:rPr>
              <a:t>proportion 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3:1.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944" y="514349"/>
            <a:ext cx="44265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Monohybrid</a:t>
            </a:r>
            <a:r>
              <a:rPr sz="4000" spc="-65" dirty="0"/>
              <a:t> </a:t>
            </a:r>
            <a:r>
              <a:rPr sz="4000" dirty="0"/>
              <a:t>cross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17394" y="1202959"/>
            <a:ext cx="2056130" cy="1346835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  <a:tabLst>
                <a:tab pos="1772285" algn="l"/>
              </a:tabLst>
            </a:pPr>
            <a:r>
              <a:rPr sz="3200" spc="-5" dirty="0">
                <a:latin typeface="Arial"/>
                <a:cs typeface="Arial"/>
              </a:rPr>
              <a:t>Round	X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spc="-5" dirty="0">
                <a:latin typeface="Arial"/>
                <a:cs typeface="Arial"/>
              </a:rPr>
              <a:t>RR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594" y="1304495"/>
            <a:ext cx="1605280" cy="116903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5"/>
              </a:spcBef>
            </a:pPr>
            <a:r>
              <a:rPr sz="3200" spc="-5" dirty="0">
                <a:latin typeface="Arial"/>
                <a:cs typeface="Arial"/>
              </a:rPr>
              <a:t>Wrinkled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400" spc="-5" dirty="0">
                <a:latin typeface="Arial"/>
                <a:cs typeface="Arial"/>
              </a:rPr>
              <a:t>rr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07280" y="2045080"/>
            <a:ext cx="101600" cy="558800"/>
            <a:chOff x="4407280" y="2045080"/>
            <a:chExt cx="101600" cy="558800"/>
          </a:xfrm>
        </p:grpSpPr>
        <p:sp>
          <p:nvSpPr>
            <p:cNvPr id="6" name="object 6"/>
            <p:cNvSpPr/>
            <p:nvPr/>
          </p:nvSpPr>
          <p:spPr>
            <a:xfrm>
              <a:off x="4419980" y="205778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57150" y="0"/>
                  </a:moveTo>
                  <a:lnTo>
                    <a:pt x="19050" y="0"/>
                  </a:lnTo>
                  <a:lnTo>
                    <a:pt x="19050" y="495300"/>
                  </a:lnTo>
                  <a:lnTo>
                    <a:pt x="0" y="495300"/>
                  </a:lnTo>
                  <a:lnTo>
                    <a:pt x="38100" y="533400"/>
                  </a:lnTo>
                  <a:lnTo>
                    <a:pt x="76200" y="495300"/>
                  </a:lnTo>
                  <a:lnTo>
                    <a:pt x="57150" y="495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980" y="205778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0" y="495300"/>
                  </a:moveTo>
                  <a:lnTo>
                    <a:pt x="19050" y="495300"/>
                  </a:lnTo>
                  <a:lnTo>
                    <a:pt x="19050" y="0"/>
                  </a:lnTo>
                  <a:lnTo>
                    <a:pt x="57150" y="0"/>
                  </a:lnTo>
                  <a:lnTo>
                    <a:pt x="57150" y="495300"/>
                  </a:lnTo>
                  <a:lnTo>
                    <a:pt x="76200" y="495300"/>
                  </a:lnTo>
                  <a:lnTo>
                    <a:pt x="38100" y="533400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0528" y="2844291"/>
            <a:ext cx="92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 marR="5080" indent="-2889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Round  Rr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739" y="2920491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83480" y="3721480"/>
            <a:ext cx="71120" cy="482600"/>
            <a:chOff x="4483480" y="3721480"/>
            <a:chExt cx="71120" cy="482600"/>
          </a:xfrm>
        </p:grpSpPr>
        <p:sp>
          <p:nvSpPr>
            <p:cNvPr id="11" name="object 11"/>
            <p:cNvSpPr/>
            <p:nvPr/>
          </p:nvSpPr>
          <p:spPr>
            <a:xfrm>
              <a:off x="4496180" y="3734180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34290" y="0"/>
                  </a:moveTo>
                  <a:lnTo>
                    <a:pt x="11430" y="0"/>
                  </a:lnTo>
                  <a:lnTo>
                    <a:pt x="11430" y="434340"/>
                  </a:lnTo>
                  <a:lnTo>
                    <a:pt x="0" y="434340"/>
                  </a:lnTo>
                  <a:lnTo>
                    <a:pt x="22860" y="457200"/>
                  </a:lnTo>
                  <a:lnTo>
                    <a:pt x="45720" y="434340"/>
                  </a:lnTo>
                  <a:lnTo>
                    <a:pt x="34290" y="43434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6180" y="3734180"/>
              <a:ext cx="45720" cy="457200"/>
            </a:xfrm>
            <a:custGeom>
              <a:avLst/>
              <a:gdLst/>
              <a:ahLst/>
              <a:cxnLst/>
              <a:rect l="l" t="t" r="r" b="b"/>
              <a:pathLst>
                <a:path w="45720" h="457200">
                  <a:moveTo>
                    <a:pt x="0" y="434340"/>
                  </a:moveTo>
                  <a:lnTo>
                    <a:pt x="11430" y="434340"/>
                  </a:lnTo>
                  <a:lnTo>
                    <a:pt x="11430" y="0"/>
                  </a:lnTo>
                  <a:lnTo>
                    <a:pt x="34290" y="0"/>
                  </a:lnTo>
                  <a:lnTo>
                    <a:pt x="34290" y="434340"/>
                  </a:lnTo>
                  <a:lnTo>
                    <a:pt x="45720" y="434340"/>
                  </a:lnTo>
                  <a:lnTo>
                    <a:pt x="22860" y="457200"/>
                  </a:lnTo>
                  <a:lnTo>
                    <a:pt x="0" y="434340"/>
                  </a:lnTo>
                  <a:close/>
                </a:path>
              </a:pathLst>
            </a:custGeom>
            <a:ln w="25399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42995" y="4300727"/>
            <a:ext cx="309118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8810">
              <a:lnSpc>
                <a:spcPct val="100000"/>
              </a:lnSpc>
              <a:spcBef>
                <a:spcPts val="1540"/>
              </a:spcBef>
              <a:tabLst>
                <a:tab pos="1419225" algn="l"/>
                <a:tab pos="2078355" algn="l"/>
              </a:tabLst>
            </a:pPr>
            <a:r>
              <a:rPr sz="2400" spc="-5" dirty="0">
                <a:latin typeface="Arial"/>
                <a:cs typeface="Arial"/>
              </a:rPr>
              <a:t>1RR	2Rr	1rr</a:t>
            </a:r>
            <a:endParaRPr sz="24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3 Round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Wrinkled</a:t>
            </a:r>
            <a:endParaRPr sz="240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Phenotypic ratio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3:1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Genotypic </a:t>
            </a:r>
            <a:r>
              <a:rPr sz="2400" dirty="0">
                <a:latin typeface="Arial"/>
                <a:cs typeface="Arial"/>
              </a:rPr>
              <a:t>ratio: 1: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6539" y="4901945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120" y="708977"/>
            <a:ext cx="6929835" cy="549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105" y="335280"/>
            <a:ext cx="4653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Mendel's dihybrid</a:t>
            </a:r>
            <a:r>
              <a:rPr spc="-55" dirty="0"/>
              <a:t> </a:t>
            </a:r>
            <a:r>
              <a:rPr spc="-5" dirty="0"/>
              <a:t>cross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88923"/>
            <a:ext cx="2890520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Mendel crossed a  variety with round </a:t>
            </a:r>
            <a:r>
              <a:rPr sz="2000" spc="-1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yellow seeds with a  variety with wrinkled  and green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seeds.</a:t>
            </a:r>
            <a:endParaRPr sz="2000">
              <a:latin typeface="Arial"/>
              <a:cs typeface="Arial"/>
            </a:endParaRPr>
          </a:p>
          <a:p>
            <a:pPr marL="355600" marR="5715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F1 hybrid seeds  were all round </a:t>
            </a:r>
            <a:r>
              <a:rPr sz="2000" spc="-1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yellow.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The F2 , ratio </a:t>
            </a:r>
            <a:r>
              <a:rPr sz="2000" b="1" spc="-10" dirty="0">
                <a:latin typeface="Arial"/>
                <a:cs typeface="Arial"/>
              </a:rPr>
              <a:t>is  </a:t>
            </a:r>
            <a:r>
              <a:rPr sz="2000" b="1" spc="-5" dirty="0">
                <a:latin typeface="Arial"/>
                <a:cs typeface="Arial"/>
              </a:rPr>
              <a:t>9:3:3:1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51250" y="1289050"/>
          <a:ext cx="4800600" cy="4297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146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b="1" baseline="-2564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ratio</a:t>
                      </a:r>
                      <a:r>
                        <a:rPr sz="2000" b="1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8800" marR="170180" indent="-381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hybrid 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round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b="1" baseline="-2564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ratio</a:t>
                      </a:r>
                      <a:r>
                        <a:rPr sz="2000" b="1" spc="-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18795" marR="147320" indent="-2095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hybrid 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yellow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b="1" baseline="-25641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ratio</a:t>
                      </a:r>
                      <a:r>
                        <a:rPr sz="20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of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95630" marR="2457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hybrid 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round</a:t>
                      </a:r>
                      <a:r>
                        <a:rPr sz="20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yellow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R="5207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340" marR="83820" indent="-3429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541020" algn="l"/>
                          <a:tab pos="121158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		</a:t>
                      </a:r>
                      <a:r>
                        <a:rPr sz="2000" b="1" spc="-7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Y	(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round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yellow)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4340" marR="84455" indent="-342900">
                        <a:lnSpc>
                          <a:spcPct val="100000"/>
                        </a:lnSpc>
                        <a:tabLst>
                          <a:tab pos="564515" algn="l"/>
                          <a:tab pos="121158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		</a:t>
                      </a:r>
                      <a:r>
                        <a:rPr sz="2000" b="1" spc="-7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(round  green)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589">
                <a:tc>
                  <a:txBody>
                    <a:bodyPr/>
                    <a:lstStyle/>
                    <a:p>
                      <a:pPr marR="5556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417195" algn="l"/>
                          <a:tab pos="902335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rY	(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wrinkled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yellow)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4340" marR="84455" indent="-342900">
                        <a:lnSpc>
                          <a:spcPct val="100000"/>
                        </a:lnSpc>
                        <a:tabLst>
                          <a:tab pos="440690" algn="l"/>
                          <a:tab pos="902335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		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ry	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(wrinkl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  green)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1023" y="381000"/>
            <a:ext cx="4811776" cy="606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0999" y="1243052"/>
            <a:ext cx="6137228" cy="497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194" y="480313"/>
            <a:ext cx="46532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Dihybrid cross tree</a:t>
            </a:r>
            <a:r>
              <a:rPr sz="2800" spc="-70" dirty="0"/>
              <a:t> </a:t>
            </a:r>
            <a:r>
              <a:rPr sz="2800" dirty="0"/>
              <a:t>method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917" y="579119"/>
            <a:ext cx="2328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/>
              <a:t>Tri</a:t>
            </a:r>
            <a:r>
              <a:rPr spc="-15" dirty="0"/>
              <a:t> </a:t>
            </a:r>
            <a:r>
              <a:rPr spc="-5" dirty="0"/>
              <a:t>hybrid</a:t>
            </a:r>
          </a:p>
          <a:p>
            <a:pPr marL="355600" marR="5715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  <a:tab pos="1127125" algn="l"/>
                <a:tab pos="2477770" algn="l"/>
                <a:tab pos="3334385" algn="l"/>
                <a:tab pos="3750310" algn="l"/>
                <a:tab pos="4725670" algn="l"/>
                <a:tab pos="6126480" algn="l"/>
              </a:tabLst>
            </a:pPr>
            <a:r>
              <a:rPr b="0" dirty="0">
                <a:latin typeface="Arial"/>
                <a:cs typeface="Arial"/>
              </a:rPr>
              <a:t>The	</a:t>
            </a:r>
            <a:r>
              <a:rPr b="0" spc="-5" dirty="0">
                <a:latin typeface="Arial"/>
                <a:cs typeface="Arial"/>
              </a:rPr>
              <a:t>pro</a:t>
            </a:r>
            <a:r>
              <a:rPr b="0" dirty="0">
                <a:latin typeface="Arial"/>
                <a:cs typeface="Arial"/>
              </a:rPr>
              <a:t>g</a:t>
            </a:r>
            <a:r>
              <a:rPr b="0" spc="-5" dirty="0">
                <a:latin typeface="Arial"/>
                <a:cs typeface="Arial"/>
              </a:rPr>
              <a:t>eny</a:t>
            </a:r>
            <a:r>
              <a:rPr b="0" dirty="0">
                <a:latin typeface="Arial"/>
                <a:cs typeface="Arial"/>
              </a:rPr>
              <a:t>	from	</a:t>
            </a:r>
            <a:r>
              <a:rPr b="0" spc="-5" dirty="0">
                <a:latin typeface="Arial"/>
                <a:cs typeface="Arial"/>
              </a:rPr>
              <a:t>a</a:t>
            </a:r>
            <a:r>
              <a:rPr b="0" dirty="0">
                <a:latin typeface="Arial"/>
                <a:cs typeface="Arial"/>
              </a:rPr>
              <a:t>	cross	</a:t>
            </a:r>
            <a:r>
              <a:rPr b="0" spc="-5" dirty="0">
                <a:latin typeface="Arial"/>
                <a:cs typeface="Arial"/>
              </a:rPr>
              <a:t>between</a:t>
            </a:r>
            <a:r>
              <a:rPr b="0" dirty="0">
                <a:latin typeface="Arial"/>
                <a:cs typeface="Arial"/>
              </a:rPr>
              <a:t>	</a:t>
            </a:r>
            <a:r>
              <a:rPr b="0" spc="-5" dirty="0">
                <a:latin typeface="Arial"/>
                <a:cs typeface="Arial"/>
              </a:rPr>
              <a:t>par</a:t>
            </a:r>
            <a:r>
              <a:rPr b="0" dirty="0">
                <a:latin typeface="Arial"/>
                <a:cs typeface="Arial"/>
              </a:rPr>
              <a:t>ents  </a:t>
            </a:r>
            <a:r>
              <a:rPr b="0" spc="-5" dirty="0">
                <a:latin typeface="Arial"/>
                <a:cs typeface="Arial"/>
              </a:rPr>
              <a:t>differing in three</a:t>
            </a:r>
            <a:r>
              <a:rPr b="0" spc="2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genes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pc="-5" dirty="0"/>
              <a:t>Polyhybrid</a:t>
            </a:r>
          </a:p>
          <a:p>
            <a:pPr marL="355600" marR="5080" indent="-342900">
              <a:lnSpc>
                <a:spcPts val="432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b="0" dirty="0">
                <a:latin typeface="Arial"/>
                <a:cs typeface="Arial"/>
              </a:rPr>
              <a:t>This is a </a:t>
            </a:r>
            <a:r>
              <a:rPr b="0" spc="-5" dirty="0">
                <a:latin typeface="Arial"/>
                <a:cs typeface="Arial"/>
              </a:rPr>
              <a:t>cross </a:t>
            </a:r>
            <a:r>
              <a:rPr b="0" dirty="0">
                <a:latin typeface="Arial"/>
                <a:cs typeface="Arial"/>
              </a:rPr>
              <a:t>which involves parents differing for  </a:t>
            </a:r>
            <a:r>
              <a:rPr b="0" spc="-5" dirty="0">
                <a:latin typeface="Arial"/>
                <a:cs typeface="Arial"/>
              </a:rPr>
              <a:t>many pairs of contrasting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characters.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4650" y="679450"/>
          <a:ext cx="8536304" cy="4870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5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1839">
                <a:tc>
                  <a:txBody>
                    <a:bodyPr/>
                    <a:lstStyle/>
                    <a:p>
                      <a:pPr marL="92710" marR="850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No.  of  gene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Phenotypic</a:t>
                      </a:r>
                      <a:r>
                        <a:rPr sz="2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 marR="133985" indent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No. of  phe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oty  pes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 marR="134620" indent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No. of  gen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type  s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Genotypic</a:t>
                      </a:r>
                      <a:r>
                        <a:rPr sz="2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(3:1)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(1:2:1)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4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(9:3:3:1)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(1:2:1:2:4:2:1:2:1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27:9:9:9:3:3:3:1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27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70205" indent="78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2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kinds  of gametes  produced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3750" spc="7" baseline="-16666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3750" spc="7" baseline="-16666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50" spc="5" dirty="0">
                          <a:latin typeface="Times New Roman"/>
                          <a:cs typeface="Times New Roman"/>
                        </a:rPr>
                        <a:t>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79246" y="6121146"/>
            <a:ext cx="163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Where</a:t>
            </a:r>
            <a:r>
              <a:rPr sz="2400" b="1" spc="-5" dirty="0">
                <a:latin typeface="Arial"/>
                <a:cs typeface="Arial"/>
              </a:rPr>
              <a:t>’ n’</a:t>
            </a:r>
            <a:r>
              <a:rPr sz="2400" b="1" spc="-3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9542" y="6121146"/>
            <a:ext cx="3751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no. of genes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47139"/>
            <a:ext cx="7843520" cy="4634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Backcross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Backcross is a </a:t>
            </a:r>
            <a:r>
              <a:rPr sz="2400" dirty="0">
                <a:latin typeface="Arial"/>
                <a:cs typeface="Arial"/>
              </a:rPr>
              <a:t>cross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hybrid </a:t>
            </a:r>
            <a:r>
              <a:rPr sz="2400" spc="-5" dirty="0">
                <a:latin typeface="Arial"/>
                <a:cs typeface="Arial"/>
              </a:rPr>
              <a:t>and any one 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parents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Testcross</a:t>
            </a:r>
            <a:endParaRPr sz="24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1811020" algn="l"/>
                <a:tab pos="2167255" algn="l"/>
                <a:tab pos="2472055" algn="l"/>
                <a:tab pos="3335020" algn="l"/>
                <a:tab pos="4624070" algn="l"/>
                <a:tab pos="5591175" algn="l"/>
                <a:tab pos="6236335" algn="l"/>
                <a:tab pos="6541134" algn="l"/>
              </a:tabLst>
            </a:pPr>
            <a:r>
              <a:rPr sz="2400" dirty="0">
                <a:latin typeface="Arial"/>
                <a:cs typeface="Arial"/>
              </a:rPr>
              <a:t>Testc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oss	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cr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ss	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hybr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recessive  homozygote.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Monohybrid </a:t>
            </a:r>
            <a:r>
              <a:rPr sz="2400" dirty="0">
                <a:latin typeface="Arial"/>
                <a:cs typeface="Arial"/>
              </a:rPr>
              <a:t>test cross </a:t>
            </a:r>
            <a:r>
              <a:rPr sz="2400" spc="-5" dirty="0">
                <a:latin typeface="Arial"/>
                <a:cs typeface="Arial"/>
              </a:rPr>
              <a:t>ratio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1:1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Dihybrid </a:t>
            </a:r>
            <a:r>
              <a:rPr sz="2400" dirty="0">
                <a:latin typeface="Arial"/>
                <a:cs typeface="Arial"/>
              </a:rPr>
              <a:t>test cross </a:t>
            </a:r>
            <a:r>
              <a:rPr sz="2400" spc="-5" dirty="0">
                <a:latin typeface="Arial"/>
                <a:cs typeface="Arial"/>
              </a:rPr>
              <a:t>ratio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1:1:1:1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Arial"/>
                <a:cs typeface="Arial"/>
              </a:rPr>
              <a:t>Reciprocal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crosses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 is a second </a:t>
            </a:r>
            <a:r>
              <a:rPr sz="2400" dirty="0">
                <a:latin typeface="Arial"/>
                <a:cs typeface="Arial"/>
              </a:rPr>
              <a:t>cross involving the </a:t>
            </a:r>
            <a:r>
              <a:rPr sz="2400" spc="-5" dirty="0">
                <a:latin typeface="Arial"/>
                <a:cs typeface="Arial"/>
              </a:rPr>
              <a:t>same </a:t>
            </a:r>
            <a:r>
              <a:rPr sz="2400" dirty="0">
                <a:latin typeface="Arial"/>
                <a:cs typeface="Arial"/>
              </a:rPr>
              <a:t>characters 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but 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sexes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parents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interchanged.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464" y="514349"/>
            <a:ext cx="3498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Terminol</a:t>
            </a:r>
            <a:r>
              <a:rPr sz="4000" spc="-15" dirty="0"/>
              <a:t>o</a:t>
            </a:r>
            <a:r>
              <a:rPr sz="4000" dirty="0"/>
              <a:t>gies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709673"/>
            <a:ext cx="361505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GENE - </a:t>
            </a:r>
            <a:r>
              <a:rPr sz="2400" spc="-5" dirty="0">
                <a:latin typeface="Arial"/>
                <a:cs typeface="Arial"/>
              </a:rPr>
              <a:t>Unit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inheritance  located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a fixed  position </a:t>
            </a:r>
            <a:r>
              <a:rPr sz="2400" dirty="0">
                <a:latin typeface="Arial"/>
                <a:cs typeface="Arial"/>
              </a:rPr>
              <a:t>(i.e. </a:t>
            </a:r>
            <a:r>
              <a:rPr sz="2400" spc="-5" dirty="0">
                <a:latin typeface="Arial"/>
                <a:cs typeface="Arial"/>
              </a:rPr>
              <a:t>Locus) on  a chromosome. </a:t>
            </a:r>
            <a:r>
              <a:rPr sz="2400" dirty="0">
                <a:latin typeface="Arial"/>
                <a:cs typeface="Arial"/>
              </a:rPr>
              <a:t>The  term </a:t>
            </a:r>
            <a:r>
              <a:rPr sz="2400" spc="-5" dirty="0">
                <a:latin typeface="Arial"/>
                <a:cs typeface="Arial"/>
              </a:rPr>
              <a:t>gene was coined  by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Johannsen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1752600"/>
            <a:ext cx="3276600" cy="3810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30" dirty="0"/>
              <a:t>Dr.</a:t>
            </a:r>
            <a:r>
              <a:rPr spc="-80" dirty="0"/>
              <a:t> </a:t>
            </a:r>
            <a:r>
              <a:rPr spc="-5" dirty="0"/>
              <a:t>DD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143" y="1943668"/>
            <a:ext cx="7869650" cy="369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555497"/>
            <a:ext cx="6337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Monohybrid test cross ratio</a:t>
            </a:r>
            <a:r>
              <a:rPr spc="-45" dirty="0"/>
              <a:t> </a:t>
            </a:r>
            <a:r>
              <a:rPr spc="-5" dirty="0"/>
              <a:t>(1:1)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106" y="1481095"/>
            <a:ext cx="6884840" cy="476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255" y="480313"/>
            <a:ext cx="56045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Dihybrid test cross ratio</a:t>
            </a:r>
            <a:r>
              <a:rPr sz="2800" spc="-60" dirty="0"/>
              <a:t> </a:t>
            </a:r>
            <a:r>
              <a:rPr sz="2800" dirty="0"/>
              <a:t>(1:1:1:1)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822" y="426974"/>
            <a:ext cx="34067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The Laws of</a:t>
            </a:r>
            <a:r>
              <a:rPr sz="2800" spc="-80" dirty="0"/>
              <a:t> </a:t>
            </a:r>
            <a:r>
              <a:rPr sz="2800" dirty="0"/>
              <a:t>Mendel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018540"/>
            <a:ext cx="8072120" cy="456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 of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dominance: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On crossing </a:t>
            </a:r>
            <a:r>
              <a:rPr sz="2400" dirty="0">
                <a:latin typeface="Arial"/>
                <a:cs typeface="Arial"/>
              </a:rPr>
              <a:t>homozygous organisms for </a:t>
            </a:r>
            <a:r>
              <a:rPr sz="2400" spc="-5" dirty="0">
                <a:latin typeface="Arial"/>
                <a:cs typeface="Arial"/>
              </a:rPr>
              <a:t>a single pair of  contrasting </a:t>
            </a:r>
            <a:r>
              <a:rPr sz="2400" dirty="0">
                <a:latin typeface="Arial"/>
                <a:cs typeface="Arial"/>
              </a:rPr>
              <a:t>characters, </a:t>
            </a:r>
            <a:r>
              <a:rPr sz="2400" spc="-5" dirty="0">
                <a:latin typeface="Arial"/>
                <a:cs typeface="Arial"/>
              </a:rPr>
              <a:t>only one </a:t>
            </a:r>
            <a:r>
              <a:rPr sz="2400" dirty="0">
                <a:latin typeface="Arial"/>
                <a:cs typeface="Arial"/>
              </a:rPr>
              <a:t>character </a:t>
            </a:r>
            <a:r>
              <a:rPr sz="2400" spc="-5" dirty="0">
                <a:latin typeface="Arial"/>
                <a:cs typeface="Arial"/>
              </a:rPr>
              <a:t>make </a:t>
            </a:r>
            <a:r>
              <a:rPr sz="2400" dirty="0">
                <a:latin typeface="Arial"/>
                <a:cs typeface="Arial"/>
              </a:rPr>
              <a:t>its  appearance </a:t>
            </a:r>
            <a:r>
              <a:rPr sz="2400" spc="-5" dirty="0">
                <a:latin typeface="Arial"/>
                <a:cs typeface="Arial"/>
              </a:rPr>
              <a:t>in F1 </a:t>
            </a:r>
            <a:r>
              <a:rPr sz="2400" dirty="0">
                <a:latin typeface="Arial"/>
                <a:cs typeface="Arial"/>
              </a:rPr>
              <a:t>generation </a:t>
            </a:r>
            <a:r>
              <a:rPr sz="2400" spc="-5" dirty="0">
                <a:latin typeface="Arial"/>
                <a:cs typeface="Arial"/>
              </a:rPr>
              <a:t>and is named as </a:t>
            </a:r>
            <a:r>
              <a:rPr sz="2400" dirty="0">
                <a:latin typeface="Arial"/>
                <a:cs typeface="Arial"/>
              </a:rPr>
              <a:t>dominant  </a:t>
            </a:r>
            <a:r>
              <a:rPr sz="2400" spc="-5" dirty="0">
                <a:latin typeface="Arial"/>
                <a:cs typeface="Arial"/>
              </a:rPr>
              <a:t>character.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 of segregation:</a:t>
            </a:r>
            <a:r>
              <a:rPr sz="2400" spc="-5" dirty="0">
                <a:latin typeface="Arial"/>
                <a:cs typeface="Arial"/>
              </a:rPr>
              <a:t> (Mendel's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3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two alleles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brought </a:t>
            </a:r>
            <a:r>
              <a:rPr sz="2400" spc="-5" dirty="0">
                <a:latin typeface="Arial"/>
                <a:cs typeface="Arial"/>
              </a:rPr>
              <a:t>into a </a:t>
            </a:r>
            <a:r>
              <a:rPr sz="2400" dirty="0">
                <a:latin typeface="Arial"/>
                <a:cs typeface="Arial"/>
              </a:rPr>
              <a:t>hybrid, </a:t>
            </a:r>
            <a:r>
              <a:rPr sz="2400" spc="-5" dirty="0">
                <a:latin typeface="Arial"/>
                <a:cs typeface="Arial"/>
              </a:rPr>
              <a:t>They do </a:t>
            </a:r>
            <a:r>
              <a:rPr sz="2400" dirty="0">
                <a:latin typeface="Arial"/>
                <a:cs typeface="Arial"/>
              </a:rPr>
              <a:t>not  contaminate </a:t>
            </a:r>
            <a:r>
              <a:rPr sz="2400" spc="-5" dirty="0">
                <a:latin typeface="Arial"/>
                <a:cs typeface="Arial"/>
              </a:rPr>
              <a:t>or blend with each other but </a:t>
            </a:r>
            <a:r>
              <a:rPr sz="2400" dirty="0">
                <a:latin typeface="Arial"/>
                <a:cs typeface="Arial"/>
              </a:rPr>
              <a:t>segregate </a:t>
            </a:r>
            <a:r>
              <a:rPr sz="2400" spc="-5" dirty="0">
                <a:latin typeface="Arial"/>
                <a:cs typeface="Arial"/>
              </a:rPr>
              <a:t>and  pass into different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gametes.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30"/>
              </a:spcBef>
              <a:buChar char="•"/>
              <a:tabLst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Law of independent Assortment: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Mendel's Second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3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or more pairs of </a:t>
            </a:r>
            <a:r>
              <a:rPr sz="2400" dirty="0">
                <a:latin typeface="Arial"/>
                <a:cs typeface="Arial"/>
              </a:rPr>
              <a:t>alleles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brought </a:t>
            </a:r>
            <a:r>
              <a:rPr sz="2400" spc="-5" dirty="0">
                <a:latin typeface="Arial"/>
                <a:cs typeface="Arial"/>
              </a:rPr>
              <a:t>into a  </a:t>
            </a:r>
            <a:r>
              <a:rPr sz="2400" dirty="0">
                <a:latin typeface="Arial"/>
                <a:cs typeface="Arial"/>
              </a:rPr>
              <a:t>hybrid,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segregation </a:t>
            </a:r>
            <a:r>
              <a:rPr sz="2400" spc="-5" dirty="0">
                <a:latin typeface="Arial"/>
                <a:cs typeface="Arial"/>
              </a:rPr>
              <a:t>of any one pair of </a:t>
            </a:r>
            <a:r>
              <a:rPr sz="2400" dirty="0">
                <a:latin typeface="Arial"/>
                <a:cs typeface="Arial"/>
              </a:rPr>
              <a:t>allele </a:t>
            </a:r>
            <a:r>
              <a:rPr sz="2400" spc="-5" dirty="0">
                <a:latin typeface="Arial"/>
                <a:cs typeface="Arial"/>
              </a:rPr>
              <a:t>is  independent to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segregation </a:t>
            </a:r>
            <a:r>
              <a:rPr sz="2400" spc="-5" dirty="0">
                <a:latin typeface="Arial"/>
                <a:cs typeface="Arial"/>
              </a:rPr>
              <a:t>of any other pair of  allele.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1232" y="2444495"/>
            <a:ext cx="94615" cy="34290"/>
          </a:xfrm>
          <a:custGeom>
            <a:avLst/>
            <a:gdLst/>
            <a:ahLst/>
            <a:cxnLst/>
            <a:rect l="l" t="t" r="r" b="b"/>
            <a:pathLst>
              <a:path w="94614" h="34289">
                <a:moveTo>
                  <a:pt x="94487" y="0"/>
                </a:moveTo>
                <a:lnTo>
                  <a:pt x="0" y="0"/>
                </a:lnTo>
                <a:lnTo>
                  <a:pt x="0" y="34289"/>
                </a:lnTo>
                <a:lnTo>
                  <a:pt x="94487" y="34289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957071"/>
            <a:ext cx="7583805" cy="436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6035" algn="l"/>
              </a:tabLst>
            </a:pPr>
            <a:r>
              <a:rPr sz="2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Mendel's </a:t>
            </a:r>
            <a:r>
              <a:rPr sz="2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laws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-</a:t>
            </a:r>
            <a:r>
              <a:rPr sz="2600" b="1" spc="7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Mendel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created	three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laws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Arial"/>
              <a:cs typeface="Arial"/>
            </a:endParaRPr>
          </a:p>
          <a:p>
            <a:pPr marL="12700" marR="72390">
              <a:lnSpc>
                <a:spcPct val="140000"/>
              </a:lnSpc>
            </a:pPr>
            <a:r>
              <a:rPr sz="2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Rule of Unit Factors</a:t>
            </a:r>
            <a:r>
              <a:rPr sz="26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- each organism has two(2)  factors (called alleles) for each</a:t>
            </a:r>
            <a:r>
              <a:rPr sz="2600" b="1" spc="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physical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40000"/>
              </a:lnSpc>
              <a:tabLst>
                <a:tab pos="899794" algn="l"/>
              </a:tabLst>
            </a:pPr>
            <a:r>
              <a:rPr sz="2600" b="1" spc="-5" dirty="0">
                <a:latin typeface="Arial"/>
                <a:cs typeface="Arial"/>
              </a:rPr>
              <a:t>trait.	Alternative alleles explain the variations in  inherited </a:t>
            </a:r>
            <a:r>
              <a:rPr sz="2600" b="1" dirty="0">
                <a:latin typeface="Arial"/>
                <a:cs typeface="Arial"/>
              </a:rPr>
              <a:t>characteristics. Not all genes </a:t>
            </a:r>
            <a:r>
              <a:rPr sz="2600" b="1" spc="-5" dirty="0">
                <a:latin typeface="Arial"/>
                <a:cs typeface="Arial"/>
              </a:rPr>
              <a:t>are as  simple as tall/short or</a:t>
            </a:r>
            <a:r>
              <a:rPr sz="2600" b="1" spc="6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purple/white.</a:t>
            </a:r>
            <a:endParaRPr sz="2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714"/>
              </a:spcBef>
            </a:pPr>
            <a:r>
              <a:rPr sz="26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allele</a:t>
            </a:r>
            <a:r>
              <a:rPr sz="26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- different forms of the same</a:t>
            </a:r>
            <a:r>
              <a:rPr sz="2600" b="1" spc="9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gene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374395"/>
            <a:ext cx="7388859" cy="518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1373505" indent="-57150" algn="just">
              <a:lnSpc>
                <a:spcPct val="11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Law of </a:t>
            </a: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Dominance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some traits mask </a:t>
            </a:r>
            <a:r>
              <a:rPr sz="2400" b="1" dirty="0">
                <a:latin typeface="Arial"/>
                <a:cs typeface="Arial"/>
              </a:rPr>
              <a:t>the  </a:t>
            </a:r>
            <a:r>
              <a:rPr sz="2400" b="1" spc="-5" dirty="0">
                <a:latin typeface="Arial"/>
                <a:cs typeface="Arial"/>
              </a:rPr>
              <a:t>appearance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other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traits.</a:t>
            </a:r>
            <a:endParaRPr sz="2400">
              <a:latin typeface="Arial"/>
              <a:cs typeface="Arial"/>
            </a:endParaRPr>
          </a:p>
          <a:p>
            <a:pPr marL="1270000" marR="155575" indent="-1086485" algn="just">
              <a:lnSpc>
                <a:spcPct val="110000"/>
              </a:lnSpc>
              <a:spcBef>
                <a:spcPts val="1440"/>
              </a:spcBef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dominant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will </a:t>
            </a:r>
            <a:r>
              <a:rPr sz="2400" b="1" spc="-5" dirty="0">
                <a:latin typeface="Arial"/>
                <a:cs typeface="Arial"/>
              </a:rPr>
              <a:t>always </a:t>
            </a:r>
            <a:r>
              <a:rPr sz="2400" b="1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seen, represented </a:t>
            </a:r>
            <a:r>
              <a:rPr sz="2400" b="1" dirty="0">
                <a:latin typeface="Arial"/>
                <a:cs typeface="Arial"/>
              </a:rPr>
              <a:t>by </a:t>
            </a:r>
            <a:r>
              <a:rPr sz="2400" b="1" spc="-5" dirty="0">
                <a:latin typeface="Arial"/>
                <a:cs typeface="Arial"/>
              </a:rPr>
              <a:t>a  capital letter </a:t>
            </a:r>
            <a:r>
              <a:rPr sz="2400" b="1" dirty="0">
                <a:latin typeface="Arial"/>
                <a:cs typeface="Arial"/>
              </a:rPr>
              <a:t>(ex.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"R")</a:t>
            </a:r>
            <a:endParaRPr sz="2400">
              <a:latin typeface="Arial"/>
              <a:cs typeface="Arial"/>
            </a:endParaRPr>
          </a:p>
          <a:p>
            <a:pPr marL="1270000" marR="553085" indent="-1086485" algn="just">
              <a:lnSpc>
                <a:spcPct val="110000"/>
              </a:lnSpc>
              <a:spcBef>
                <a:spcPts val="1440"/>
              </a:spcBef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recessive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hidden unless </a:t>
            </a:r>
            <a:r>
              <a:rPr sz="2400" b="1" dirty="0">
                <a:latin typeface="Arial"/>
                <a:cs typeface="Arial"/>
              </a:rPr>
              <a:t>paired with </a:t>
            </a:r>
            <a:r>
              <a:rPr sz="2400" b="1" spc="-5" dirty="0">
                <a:latin typeface="Arial"/>
                <a:cs typeface="Arial"/>
              </a:rPr>
              <a:t>another  recessive, represented </a:t>
            </a:r>
            <a:r>
              <a:rPr sz="2400" b="1" dirty="0">
                <a:latin typeface="Arial"/>
                <a:cs typeface="Arial"/>
              </a:rPr>
              <a:t>by </a:t>
            </a:r>
            <a:r>
              <a:rPr sz="2400" b="1" spc="-5" dirty="0">
                <a:latin typeface="Arial"/>
                <a:cs typeface="Arial"/>
              </a:rPr>
              <a:t>a lowercase  letter </a:t>
            </a:r>
            <a:r>
              <a:rPr sz="2400" b="1" dirty="0">
                <a:latin typeface="Arial"/>
                <a:cs typeface="Arial"/>
              </a:rPr>
              <a:t>(ex. </a:t>
            </a:r>
            <a:r>
              <a:rPr sz="2400" b="1" spc="-5" dirty="0">
                <a:latin typeface="Arial"/>
                <a:cs typeface="Arial"/>
              </a:rPr>
              <a:t>"r")</a:t>
            </a:r>
            <a:endParaRPr sz="2400">
              <a:latin typeface="Arial"/>
              <a:cs typeface="Arial"/>
            </a:endParaRPr>
          </a:p>
          <a:p>
            <a:pPr marL="69850" marR="5080" indent="-57150">
              <a:lnSpc>
                <a:spcPct val="110100"/>
              </a:lnSpc>
              <a:spcBef>
                <a:spcPts val="1440"/>
              </a:spcBef>
            </a:pPr>
            <a:r>
              <a:rPr sz="2400" b="1" u="heavy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Law of </a:t>
            </a: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Segregation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two(2) alleles separate during  </a:t>
            </a:r>
            <a:r>
              <a:rPr sz="2400" b="1" dirty="0">
                <a:latin typeface="Arial"/>
                <a:cs typeface="Arial"/>
              </a:rPr>
              <a:t>meiosis to form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gametes</a:t>
            </a:r>
            <a:endParaRPr sz="2400">
              <a:latin typeface="Arial"/>
              <a:cs typeface="Arial"/>
            </a:endParaRPr>
          </a:p>
          <a:p>
            <a:pPr marL="69850" marR="1116330" indent="-57150">
              <a:lnSpc>
                <a:spcPct val="110000"/>
              </a:lnSpc>
              <a:spcBef>
                <a:spcPts val="1440"/>
              </a:spcBef>
            </a:pPr>
            <a:r>
              <a:rPr sz="2400" b="1" u="heavy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Law of </a:t>
            </a: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Independent </a:t>
            </a:r>
            <a:r>
              <a:rPr sz="2400" b="1" u="heavy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Assortment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each</a:t>
            </a:r>
            <a:r>
              <a:rPr sz="2400" b="1" spc="-1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trait  </a:t>
            </a:r>
            <a:r>
              <a:rPr sz="2400" b="1" spc="-5" dirty="0">
                <a:latin typeface="Arial"/>
                <a:cs typeface="Arial"/>
              </a:rPr>
              <a:t>separates independently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each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7688" y="3689603"/>
            <a:ext cx="85090" cy="32384"/>
          </a:xfrm>
          <a:custGeom>
            <a:avLst/>
            <a:gdLst/>
            <a:ahLst/>
            <a:cxnLst/>
            <a:rect l="l" t="t" r="r" b="b"/>
            <a:pathLst>
              <a:path w="85089" h="32385">
                <a:moveTo>
                  <a:pt x="84581" y="0"/>
                </a:moveTo>
                <a:lnTo>
                  <a:pt x="0" y="0"/>
                </a:lnTo>
                <a:lnTo>
                  <a:pt x="0" y="32004"/>
                </a:lnTo>
                <a:lnTo>
                  <a:pt x="84581" y="32004"/>
                </a:lnTo>
                <a:lnTo>
                  <a:pt x="8458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39" y="962913"/>
            <a:ext cx="702183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175">
              <a:lnSpc>
                <a:spcPct val="15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  <a:tab pos="2162175" algn="l"/>
              </a:tabLst>
            </a:pP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phenotype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the </a:t>
            </a:r>
            <a:r>
              <a:rPr sz="2400" b="1" spc="-5" dirty="0">
                <a:latin typeface="Arial"/>
                <a:cs typeface="Arial"/>
              </a:rPr>
              <a:t>physical characteristics </a:t>
            </a:r>
            <a:r>
              <a:rPr sz="2400" b="1" dirty="0">
                <a:latin typeface="Arial"/>
                <a:cs typeface="Arial"/>
              </a:rPr>
              <a:t>of an  </a:t>
            </a:r>
            <a:r>
              <a:rPr sz="2400" b="1" spc="-5" dirty="0">
                <a:latin typeface="Arial"/>
                <a:cs typeface="Arial"/>
              </a:rPr>
              <a:t>organism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(ex.	</a:t>
            </a:r>
            <a:r>
              <a:rPr sz="2400" b="1" dirty="0">
                <a:latin typeface="Arial"/>
                <a:cs typeface="Arial"/>
              </a:rPr>
              <a:t>blue </a:t>
            </a:r>
            <a:r>
              <a:rPr sz="2400" b="1" spc="-5" dirty="0">
                <a:latin typeface="Arial"/>
                <a:cs typeface="Arial"/>
              </a:rPr>
              <a:t>eye), </a:t>
            </a:r>
            <a:r>
              <a:rPr sz="2400" b="1" dirty="0">
                <a:latin typeface="Arial"/>
                <a:cs typeface="Arial"/>
              </a:rPr>
              <a:t>it is </a:t>
            </a:r>
            <a:r>
              <a:rPr sz="2400" b="1" spc="-5" dirty="0">
                <a:latin typeface="Arial"/>
                <a:cs typeface="Arial"/>
              </a:rPr>
              <a:t>determined </a:t>
            </a:r>
            <a:r>
              <a:rPr sz="2400" b="1" dirty="0">
                <a:latin typeface="Arial"/>
                <a:cs typeface="Arial"/>
              </a:rPr>
              <a:t>by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  genotype</a:t>
            </a:r>
            <a:endParaRPr sz="24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spcBef>
                <a:spcPts val="144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genotype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the </a:t>
            </a:r>
            <a:r>
              <a:rPr sz="2400" b="1" spc="-5" dirty="0">
                <a:latin typeface="Arial"/>
                <a:cs typeface="Arial"/>
              </a:rPr>
              <a:t>genetic </a:t>
            </a:r>
            <a:r>
              <a:rPr sz="2400" b="1" dirty="0">
                <a:latin typeface="Arial"/>
                <a:cs typeface="Arial"/>
              </a:rPr>
              <a:t>makeup of an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organism</a:t>
            </a:r>
            <a:endParaRPr sz="2400">
              <a:latin typeface="Arial"/>
              <a:cs typeface="Arial"/>
            </a:endParaRPr>
          </a:p>
          <a:p>
            <a:pPr marL="12700" marR="5715">
              <a:lnSpc>
                <a:spcPts val="4320"/>
              </a:lnSpc>
              <a:spcBef>
                <a:spcPts val="384"/>
              </a:spcBef>
              <a:buSzPct val="95833"/>
              <a:buFont typeface="Arial"/>
              <a:buChar char="•"/>
              <a:tabLst>
                <a:tab pos="120650" algn="l"/>
                <a:tab pos="705485" algn="l"/>
              </a:tabLst>
            </a:pP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homozygous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a pair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genes </a:t>
            </a:r>
            <a:r>
              <a:rPr sz="2400" b="1" dirty="0">
                <a:latin typeface="Arial"/>
                <a:cs typeface="Arial"/>
              </a:rPr>
              <a:t>that </a:t>
            </a:r>
            <a:r>
              <a:rPr sz="2400" b="1" spc="-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same  (ex.	"RR"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"rr")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432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heterozygous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pair of </a:t>
            </a:r>
            <a:r>
              <a:rPr sz="2400" b="1" spc="-5" dirty="0">
                <a:latin typeface="Arial"/>
                <a:cs typeface="Arial"/>
              </a:rPr>
              <a:t>genes </a:t>
            </a:r>
            <a:r>
              <a:rPr sz="2400" b="1" dirty="0">
                <a:latin typeface="Arial"/>
                <a:cs typeface="Arial"/>
              </a:rPr>
              <a:t>that </a:t>
            </a:r>
            <a:r>
              <a:rPr sz="2400" b="1" spc="-5" dirty="0">
                <a:latin typeface="Arial"/>
                <a:cs typeface="Arial"/>
              </a:rPr>
              <a:t>are different  </a:t>
            </a:r>
            <a:r>
              <a:rPr sz="2400" b="1" dirty="0">
                <a:latin typeface="Arial"/>
                <a:cs typeface="Arial"/>
              </a:rPr>
              <a:t>(ex.</a:t>
            </a:r>
            <a:r>
              <a:rPr sz="2400" b="1" spc="-5" dirty="0">
                <a:latin typeface="Arial"/>
                <a:cs typeface="Arial"/>
              </a:rPr>
              <a:t> "Rr")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28950" y="2647950"/>
          <a:ext cx="2971800" cy="297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472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38100">
                      <a:solidFill>
                        <a:srgbClr val="003300"/>
                      </a:solidFill>
                      <a:prstDash val="solid"/>
                    </a:lnT>
                    <a:lnB w="3810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3962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spc="-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38100">
                      <a:solidFill>
                        <a:srgbClr val="003300"/>
                      </a:solidFill>
                      <a:prstDash val="solid"/>
                    </a:lnT>
                    <a:lnB w="38100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spc="-5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38100">
                      <a:solidFill>
                        <a:srgbClr val="003300"/>
                      </a:solidFill>
                      <a:prstDash val="solid"/>
                    </a:lnT>
                    <a:lnB w="38100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472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spc="-5" dirty="0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3300"/>
                      </a:solidFill>
                      <a:prstDash val="solid"/>
                    </a:lnL>
                    <a:lnR w="38100">
                      <a:solidFill>
                        <a:srgbClr val="003300"/>
                      </a:solidFill>
                      <a:prstDash val="solid"/>
                    </a:lnR>
                    <a:lnT w="38100">
                      <a:solidFill>
                        <a:srgbClr val="003300"/>
                      </a:solidFill>
                      <a:prstDash val="solid"/>
                    </a:lnT>
                    <a:lnB w="38100">
                      <a:solidFill>
                        <a:srgbClr val="00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038600" y="14478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495300"/>
                </a:moveTo>
                <a:lnTo>
                  <a:pt x="2335" y="450215"/>
                </a:lnTo>
                <a:lnTo>
                  <a:pt x="9208" y="406266"/>
                </a:lnTo>
                <a:lnTo>
                  <a:pt x="20417" y="363625"/>
                </a:lnTo>
                <a:lnTo>
                  <a:pt x="35758" y="322469"/>
                </a:lnTo>
                <a:lnTo>
                  <a:pt x="55031" y="282971"/>
                </a:lnTo>
                <a:lnTo>
                  <a:pt x="78034" y="245307"/>
                </a:lnTo>
                <a:lnTo>
                  <a:pt x="104564" y="209652"/>
                </a:lnTo>
                <a:lnTo>
                  <a:pt x="134421" y="176179"/>
                </a:lnTo>
                <a:lnTo>
                  <a:pt x="167401" y="145065"/>
                </a:lnTo>
                <a:lnTo>
                  <a:pt x="203304" y="116484"/>
                </a:lnTo>
                <a:lnTo>
                  <a:pt x="241927" y="90611"/>
                </a:lnTo>
                <a:lnTo>
                  <a:pt x="283068" y="67620"/>
                </a:lnTo>
                <a:lnTo>
                  <a:pt x="326526" y="47687"/>
                </a:lnTo>
                <a:lnTo>
                  <a:pt x="372099" y="30985"/>
                </a:lnTo>
                <a:lnTo>
                  <a:pt x="419585" y="17691"/>
                </a:lnTo>
                <a:lnTo>
                  <a:pt x="468781" y="7979"/>
                </a:lnTo>
                <a:lnTo>
                  <a:pt x="519487" y="2024"/>
                </a:lnTo>
                <a:lnTo>
                  <a:pt x="571500" y="0"/>
                </a:lnTo>
                <a:lnTo>
                  <a:pt x="623512" y="2024"/>
                </a:lnTo>
                <a:lnTo>
                  <a:pt x="674218" y="7979"/>
                </a:lnTo>
                <a:lnTo>
                  <a:pt x="723414" y="17691"/>
                </a:lnTo>
                <a:lnTo>
                  <a:pt x="770900" y="30985"/>
                </a:lnTo>
                <a:lnTo>
                  <a:pt x="816473" y="47687"/>
                </a:lnTo>
                <a:lnTo>
                  <a:pt x="859931" y="67620"/>
                </a:lnTo>
                <a:lnTo>
                  <a:pt x="901072" y="90611"/>
                </a:lnTo>
                <a:lnTo>
                  <a:pt x="939695" y="116484"/>
                </a:lnTo>
                <a:lnTo>
                  <a:pt x="975598" y="145065"/>
                </a:lnTo>
                <a:lnTo>
                  <a:pt x="1008578" y="176179"/>
                </a:lnTo>
                <a:lnTo>
                  <a:pt x="1038435" y="209652"/>
                </a:lnTo>
                <a:lnTo>
                  <a:pt x="1064965" y="245307"/>
                </a:lnTo>
                <a:lnTo>
                  <a:pt x="1087968" y="282971"/>
                </a:lnTo>
                <a:lnTo>
                  <a:pt x="1107241" y="322469"/>
                </a:lnTo>
                <a:lnTo>
                  <a:pt x="1122582" y="363625"/>
                </a:lnTo>
                <a:lnTo>
                  <a:pt x="1133791" y="406266"/>
                </a:lnTo>
                <a:lnTo>
                  <a:pt x="1140664" y="450215"/>
                </a:lnTo>
                <a:lnTo>
                  <a:pt x="1143000" y="495300"/>
                </a:lnTo>
                <a:lnTo>
                  <a:pt x="1140664" y="540384"/>
                </a:lnTo>
                <a:lnTo>
                  <a:pt x="1133791" y="584333"/>
                </a:lnTo>
                <a:lnTo>
                  <a:pt x="1122582" y="626974"/>
                </a:lnTo>
                <a:lnTo>
                  <a:pt x="1107241" y="668130"/>
                </a:lnTo>
                <a:lnTo>
                  <a:pt x="1087968" y="707628"/>
                </a:lnTo>
                <a:lnTo>
                  <a:pt x="1064965" y="745292"/>
                </a:lnTo>
                <a:lnTo>
                  <a:pt x="1038435" y="780947"/>
                </a:lnTo>
                <a:lnTo>
                  <a:pt x="1008578" y="814420"/>
                </a:lnTo>
                <a:lnTo>
                  <a:pt x="975598" y="845534"/>
                </a:lnTo>
                <a:lnTo>
                  <a:pt x="939695" y="874115"/>
                </a:lnTo>
                <a:lnTo>
                  <a:pt x="901072" y="899988"/>
                </a:lnTo>
                <a:lnTo>
                  <a:pt x="859931" y="922979"/>
                </a:lnTo>
                <a:lnTo>
                  <a:pt x="816473" y="942912"/>
                </a:lnTo>
                <a:lnTo>
                  <a:pt x="770900" y="959614"/>
                </a:lnTo>
                <a:lnTo>
                  <a:pt x="723414" y="972908"/>
                </a:lnTo>
                <a:lnTo>
                  <a:pt x="674218" y="982620"/>
                </a:lnTo>
                <a:lnTo>
                  <a:pt x="623512" y="988575"/>
                </a:lnTo>
                <a:lnTo>
                  <a:pt x="571500" y="990600"/>
                </a:lnTo>
                <a:lnTo>
                  <a:pt x="519487" y="988575"/>
                </a:lnTo>
                <a:lnTo>
                  <a:pt x="468781" y="982620"/>
                </a:lnTo>
                <a:lnTo>
                  <a:pt x="419585" y="972908"/>
                </a:lnTo>
                <a:lnTo>
                  <a:pt x="372099" y="959614"/>
                </a:lnTo>
                <a:lnTo>
                  <a:pt x="326526" y="942912"/>
                </a:lnTo>
                <a:lnTo>
                  <a:pt x="283068" y="922979"/>
                </a:lnTo>
                <a:lnTo>
                  <a:pt x="241927" y="899988"/>
                </a:lnTo>
                <a:lnTo>
                  <a:pt x="203304" y="874115"/>
                </a:lnTo>
                <a:lnTo>
                  <a:pt x="167401" y="845534"/>
                </a:lnTo>
                <a:lnTo>
                  <a:pt x="134421" y="814420"/>
                </a:lnTo>
                <a:lnTo>
                  <a:pt x="104564" y="780947"/>
                </a:lnTo>
                <a:lnTo>
                  <a:pt x="78034" y="745292"/>
                </a:lnTo>
                <a:lnTo>
                  <a:pt x="55031" y="707628"/>
                </a:lnTo>
                <a:lnTo>
                  <a:pt x="35758" y="668130"/>
                </a:lnTo>
                <a:lnTo>
                  <a:pt x="20417" y="626974"/>
                </a:lnTo>
                <a:lnTo>
                  <a:pt x="9208" y="584333"/>
                </a:lnTo>
                <a:lnTo>
                  <a:pt x="2335" y="540384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5400" y="3657600"/>
            <a:ext cx="914400" cy="838200"/>
          </a:xfrm>
          <a:prstGeom prst="rect">
            <a:avLst/>
          </a:prstGeom>
          <a:ln w="38100">
            <a:solidFill>
              <a:srgbClr val="333399"/>
            </a:solidFill>
          </a:ln>
        </p:spPr>
        <p:txBody>
          <a:bodyPr vert="horz" wrap="square" lIns="0" tIns="26416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08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Bb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2794" y="6456622"/>
            <a:ext cx="17843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832" y="6456622"/>
            <a:ext cx="1270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8399" y="6456622"/>
            <a:ext cx="17843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5638"/>
            <a:ext cx="7608570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Punnett Squares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These are </a:t>
            </a:r>
            <a:r>
              <a:rPr sz="2400" b="1" dirty="0">
                <a:latin typeface="Arial"/>
                <a:cs typeface="Arial"/>
              </a:rPr>
              <a:t>the tools </a:t>
            </a:r>
            <a:r>
              <a:rPr sz="2400" b="1" spc="-5" dirty="0">
                <a:latin typeface="Arial"/>
                <a:cs typeface="Arial"/>
              </a:rPr>
              <a:t>that </a:t>
            </a:r>
            <a:r>
              <a:rPr sz="2400" b="1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use </a:t>
            </a:r>
            <a:r>
              <a:rPr sz="2400" b="1" dirty="0">
                <a:latin typeface="Arial"/>
                <a:cs typeface="Arial"/>
              </a:rPr>
              <a:t>to  </a:t>
            </a:r>
            <a:r>
              <a:rPr sz="2400" b="1" spc="-5" dirty="0">
                <a:latin typeface="Arial"/>
                <a:cs typeface="Arial"/>
              </a:rPr>
              <a:t>determine the genetic possibilities of various  combinations of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parents</a:t>
            </a:r>
            <a:endParaRPr sz="2400">
              <a:latin typeface="Arial"/>
              <a:cs typeface="Arial"/>
            </a:endParaRPr>
          </a:p>
          <a:p>
            <a:pPr marL="410845" algn="ctr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Bb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2694" y="5661659"/>
            <a:ext cx="2092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56665" algn="l"/>
                <a:tab pos="139255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B</a:t>
            </a:r>
            <a:r>
              <a:rPr sz="2400" b="1" dirty="0">
                <a:solidFill>
                  <a:srgbClr val="CC3300"/>
                </a:solidFill>
                <a:latin typeface="Times New Roman"/>
                <a:cs typeface="Times New Roman"/>
              </a:rPr>
              <a:t>B	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b</a:t>
            </a:r>
            <a:r>
              <a:rPr sz="2400" b="1" spc="-8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b  </a:t>
            </a:r>
            <a:r>
              <a:rPr sz="2400" b="1" u="sng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1/4		</a:t>
            </a:r>
            <a:r>
              <a:rPr sz="2400" b="1" u="sng" spc="-5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2/4</a:t>
            </a:r>
            <a:r>
              <a:rPr sz="2400" b="1" u="sng" spc="50" dirty="0">
                <a:solidFill>
                  <a:srgbClr val="CC3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5746" y="5661659"/>
            <a:ext cx="434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2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b</a:t>
            </a: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b  1/4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39" y="220117"/>
            <a:ext cx="8609330" cy="56965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5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Generations</a:t>
            </a:r>
            <a:endParaRPr sz="2400">
              <a:latin typeface="Arial"/>
              <a:cs typeface="Arial"/>
            </a:endParaRPr>
          </a:p>
          <a:p>
            <a:pPr marL="520700" marR="297180" indent="-457200" algn="just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520700" algn="l"/>
              </a:tabLst>
            </a:pPr>
            <a:r>
              <a:rPr sz="2400" b="1" u="heavy" spc="-5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Test </a:t>
            </a:r>
            <a:r>
              <a:rPr sz="2400" b="1" u="heavy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Cross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These </a:t>
            </a:r>
            <a:r>
              <a:rPr sz="2400" b="1" dirty="0">
                <a:latin typeface="Arial"/>
                <a:cs typeface="Arial"/>
              </a:rPr>
              <a:t>are </a:t>
            </a:r>
            <a:r>
              <a:rPr sz="2400" b="1" spc="-5" dirty="0">
                <a:latin typeface="Arial"/>
                <a:cs typeface="Arial"/>
              </a:rPr>
              <a:t>used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determine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missing  gene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a dominant phenotype. </a:t>
            </a:r>
            <a:r>
              <a:rPr sz="2400" b="1" dirty="0">
                <a:latin typeface="Arial"/>
                <a:cs typeface="Arial"/>
              </a:rPr>
              <a:t>It </a:t>
            </a:r>
            <a:r>
              <a:rPr sz="2400" b="1" spc="-5" dirty="0">
                <a:latin typeface="Arial"/>
                <a:cs typeface="Arial"/>
              </a:rPr>
              <a:t>crosses a </a:t>
            </a:r>
            <a:r>
              <a:rPr sz="2400" b="1" dirty="0">
                <a:latin typeface="Arial"/>
                <a:cs typeface="Arial"/>
              </a:rPr>
              <a:t>dominant  </a:t>
            </a:r>
            <a:r>
              <a:rPr sz="2400" b="1" spc="-5" dirty="0">
                <a:latin typeface="Arial"/>
                <a:cs typeface="Arial"/>
              </a:rPr>
              <a:t>phenotype (R_) </a:t>
            </a: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a recessive phenotype </a:t>
            </a:r>
            <a:r>
              <a:rPr sz="2400" b="1" dirty="0">
                <a:latin typeface="Arial"/>
                <a:cs typeface="Arial"/>
              </a:rPr>
              <a:t>(rr). If the  </a:t>
            </a:r>
            <a:r>
              <a:rPr sz="2400" b="1" spc="-5" dirty="0">
                <a:latin typeface="Arial"/>
                <a:cs typeface="Arial"/>
              </a:rPr>
              <a:t>cross creates:</a:t>
            </a:r>
            <a:endParaRPr sz="240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RR x rr -&gt; Rr 100% </a:t>
            </a:r>
            <a:r>
              <a:rPr sz="2400" b="1" dirty="0">
                <a:latin typeface="Arial"/>
                <a:cs typeface="Arial"/>
              </a:rPr>
              <a:t>tall </a:t>
            </a:r>
            <a:r>
              <a:rPr sz="2400" b="1" spc="-5" dirty="0">
                <a:latin typeface="Arial"/>
                <a:cs typeface="Arial"/>
              </a:rPr>
              <a:t>offspring,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520700" marR="591820" indent="673100">
              <a:lnSpc>
                <a:spcPct val="99800"/>
              </a:lnSpc>
              <a:spcBef>
                <a:spcPts val="5"/>
              </a:spcBef>
              <a:tabLst>
                <a:tab pos="6443980" algn="l"/>
              </a:tabLst>
            </a:pPr>
            <a:r>
              <a:rPr sz="2400" b="1" spc="-5" dirty="0">
                <a:latin typeface="Arial"/>
                <a:cs typeface="Arial"/>
              </a:rPr>
              <a:t>Rr x rr -&gt; Rr 50% </a:t>
            </a:r>
            <a:r>
              <a:rPr sz="2400" b="1" dirty="0">
                <a:latin typeface="Arial"/>
                <a:cs typeface="Arial"/>
              </a:rPr>
              <a:t>tall </a:t>
            </a:r>
            <a:r>
              <a:rPr sz="2400" b="1" spc="-5" dirty="0">
                <a:latin typeface="Arial"/>
                <a:cs typeface="Arial"/>
              </a:rPr>
              <a:t>offspring and rr 50% </a:t>
            </a:r>
            <a:r>
              <a:rPr sz="2400" b="1" dirty="0">
                <a:latin typeface="Arial"/>
                <a:cs typeface="Arial"/>
              </a:rPr>
              <a:t>short  </a:t>
            </a:r>
            <a:r>
              <a:rPr sz="2400" b="1" spc="-5" dirty="0">
                <a:latin typeface="Arial"/>
                <a:cs typeface="Arial"/>
              </a:rPr>
              <a:t>offspring </a:t>
            </a:r>
            <a:r>
              <a:rPr sz="2400" b="1" dirty="0">
                <a:latin typeface="Arial"/>
                <a:cs typeface="Arial"/>
              </a:rPr>
              <a:t>so </a:t>
            </a:r>
            <a:r>
              <a:rPr sz="2400" b="1" spc="-5" dirty="0">
                <a:latin typeface="Arial"/>
                <a:cs typeface="Arial"/>
              </a:rPr>
              <a:t>it proves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existence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5" dirty="0">
                <a:latin typeface="Arial"/>
                <a:cs typeface="Arial"/>
              </a:rPr>
              <a:t> a	recessive  allele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dominant parent.</a:t>
            </a:r>
            <a:endParaRPr sz="2400">
              <a:latin typeface="Arial"/>
              <a:cs typeface="Arial"/>
            </a:endParaRPr>
          </a:p>
          <a:p>
            <a:pPr marL="520700" indent="-4572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2400" b="1" u="heavy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 </a:t>
            </a: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generation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represents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parents</a:t>
            </a:r>
            <a:endParaRPr sz="2400">
              <a:latin typeface="Arial"/>
              <a:cs typeface="Arial"/>
            </a:endParaRPr>
          </a:p>
          <a:p>
            <a:pPr marL="520700" indent="-4572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F</a:t>
            </a:r>
            <a:r>
              <a:rPr sz="2400" b="1" spc="-7" baseline="-24305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generation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(first </a:t>
            </a:r>
            <a:r>
              <a:rPr sz="2400" b="1" spc="-5" dirty="0">
                <a:latin typeface="Arial"/>
                <a:cs typeface="Arial"/>
              </a:rPr>
              <a:t>filial)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offspring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these </a:t>
            </a:r>
            <a:r>
              <a:rPr sz="2400" b="1" dirty="0">
                <a:latin typeface="Arial"/>
                <a:cs typeface="Arial"/>
              </a:rPr>
              <a:t>(P)</a:t>
            </a:r>
            <a:r>
              <a:rPr sz="2400" b="1" spc="-2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parents</a:t>
            </a:r>
            <a:endParaRPr sz="2400">
              <a:latin typeface="Arial"/>
              <a:cs typeface="Arial"/>
            </a:endParaRPr>
          </a:p>
          <a:p>
            <a:pPr marL="520700" marR="666115" indent="-457200">
              <a:lnSpc>
                <a:spcPts val="2870"/>
              </a:lnSpc>
              <a:spcBef>
                <a:spcPts val="1555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F</a:t>
            </a:r>
            <a:r>
              <a:rPr sz="2400" b="1" spc="-7" baseline="-24305" dirty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generation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(second </a:t>
            </a:r>
            <a:r>
              <a:rPr sz="2400" b="1" dirty="0">
                <a:latin typeface="Arial"/>
                <a:cs typeface="Arial"/>
              </a:rPr>
              <a:t>filial) - </a:t>
            </a:r>
            <a:r>
              <a:rPr sz="2400" b="1" spc="-5" dirty="0">
                <a:latin typeface="Arial"/>
                <a:cs typeface="Arial"/>
              </a:rPr>
              <a:t>offspring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these (F</a:t>
            </a:r>
            <a:r>
              <a:rPr sz="2400" b="1" spc="-7" baseline="-24305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)  parents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41323"/>
            <a:ext cx="3881120" cy="505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214120" algn="l"/>
                <a:tab pos="2190115" algn="l"/>
                <a:tab pos="2951480" algn="l"/>
              </a:tabLst>
            </a:pPr>
            <a:r>
              <a:rPr sz="2000" b="1" spc="-5" dirty="0">
                <a:latin typeface="Arial"/>
                <a:cs typeface="Arial"/>
              </a:rPr>
              <a:t>ALL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: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(Alle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anot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,  Morphus 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Form)</a:t>
            </a:r>
            <a:endParaRPr sz="2000" dirty="0">
              <a:latin typeface="Arial"/>
              <a:cs typeface="Arial"/>
            </a:endParaRPr>
          </a:p>
          <a:p>
            <a:pPr marL="12700" marR="5715">
              <a:lnSpc>
                <a:spcPct val="150000"/>
              </a:lnSpc>
              <a:tabLst>
                <a:tab pos="806450" algn="l"/>
                <a:tab pos="973455" algn="l"/>
                <a:tab pos="2343785" algn="l"/>
                <a:tab pos="2823845" algn="l"/>
              </a:tabLst>
            </a:pPr>
            <a:r>
              <a:rPr sz="2000" b="1" spc="-5" dirty="0">
                <a:latin typeface="Arial"/>
                <a:cs typeface="Arial"/>
              </a:rPr>
              <a:t>Alternative form of a gene.  </a:t>
            </a:r>
            <a:r>
              <a:rPr sz="2000" spc="-5" dirty="0">
                <a:latin typeface="Arial"/>
                <a:cs typeface="Arial"/>
              </a:rPr>
              <a:t>Mendel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recognized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resence  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constant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ferentiating  characters.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These contrasting characters are  attributed to the presence </a:t>
            </a:r>
            <a:r>
              <a:rPr sz="2000" spc="-15" dirty="0">
                <a:latin typeface="Arial"/>
                <a:cs typeface="Arial"/>
              </a:rPr>
              <a:t>of   </a:t>
            </a:r>
            <a:r>
              <a:rPr sz="2000" spc="-5" dirty="0">
                <a:latin typeface="Arial"/>
                <a:cs typeface="Arial"/>
              </a:rPr>
              <a:t>allelomorphus, situated </a:t>
            </a:r>
            <a:r>
              <a:rPr sz="2000" spc="-10" dirty="0">
                <a:latin typeface="Arial"/>
                <a:cs typeface="Arial"/>
              </a:rPr>
              <a:t>at </a:t>
            </a:r>
            <a:r>
              <a:rPr sz="2000" spc="-5" dirty="0">
                <a:latin typeface="Arial"/>
                <a:cs typeface="Arial"/>
              </a:rPr>
              <a:t>the  same locus of homologus  chromosomes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5864" y="391922"/>
            <a:ext cx="3498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Terminol</a:t>
            </a:r>
            <a:r>
              <a:rPr sz="4000" spc="-15" dirty="0"/>
              <a:t>o</a:t>
            </a:r>
            <a:r>
              <a:rPr sz="4000" dirty="0"/>
              <a:t>gies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837176" y="1524000"/>
            <a:ext cx="4002024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917" y="579119"/>
            <a:ext cx="2328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00073"/>
            <a:ext cx="791972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Arial"/>
                <a:cs typeface="Arial"/>
              </a:rPr>
              <a:t>GENE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SYMBOLS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  <a:tab pos="1788795" algn="l"/>
                <a:tab pos="2596515" algn="l"/>
                <a:tab pos="2943860" algn="l"/>
                <a:tab pos="4699635" algn="l"/>
                <a:tab pos="5149215" algn="l"/>
                <a:tab pos="6158865" algn="l"/>
                <a:tab pos="6964680" algn="l"/>
                <a:tab pos="7601584" algn="l"/>
              </a:tabLst>
            </a:pPr>
            <a:r>
              <a:rPr sz="2400" spc="-5" dirty="0">
                <a:latin typeface="Arial"/>
                <a:cs typeface="Arial"/>
              </a:rPr>
              <a:t>Dom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na</a:t>
            </a:r>
            <a:r>
              <a:rPr sz="2400" dirty="0">
                <a:latin typeface="Arial"/>
                <a:cs typeface="Arial"/>
              </a:rPr>
              <a:t>nt	</a:t>
            </a:r>
            <a:r>
              <a:rPr sz="2400" spc="-5" dirty="0">
                <a:latin typeface="Arial"/>
                <a:cs typeface="Arial"/>
              </a:rPr>
              <a:t>gene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repre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ented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capital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ett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its  </a:t>
            </a:r>
            <a:r>
              <a:rPr sz="2400" spc="-5" dirty="0">
                <a:latin typeface="Arial"/>
                <a:cs typeface="Arial"/>
              </a:rPr>
              <a:t>recessive allele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corresponding small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letter.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968500" algn="l"/>
                <a:tab pos="3503295" algn="l"/>
                <a:tab pos="3732529" algn="l"/>
                <a:tab pos="5615940" algn="l"/>
                <a:tab pos="6744970" algn="l"/>
                <a:tab pos="7482205" algn="l"/>
              </a:tabLst>
            </a:pPr>
            <a:r>
              <a:rPr sz="2400" b="1" spc="-5" dirty="0">
                <a:latin typeface="Arial"/>
                <a:cs typeface="Arial"/>
              </a:rPr>
              <a:t>Hom</a:t>
            </a:r>
            <a:r>
              <a:rPr sz="2400" b="1" dirty="0">
                <a:latin typeface="Arial"/>
                <a:cs typeface="Arial"/>
              </a:rPr>
              <a:t>ozy</a:t>
            </a:r>
            <a:r>
              <a:rPr sz="2400" b="1" spc="-10" dirty="0">
                <a:latin typeface="Arial"/>
                <a:cs typeface="Arial"/>
              </a:rPr>
              <a:t>g</a:t>
            </a:r>
            <a:r>
              <a:rPr sz="2400" b="1" dirty="0">
                <a:latin typeface="Arial"/>
                <a:cs typeface="Arial"/>
              </a:rPr>
              <a:t>ote	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ateson</a:t>
            </a:r>
            <a:r>
              <a:rPr sz="2400" spc="-5" dirty="0">
                <a:latin typeface="Arial"/>
                <a:cs typeface="Arial"/>
              </a:rPr>
              <a:t>)	-	An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nism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deriv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from	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294380"/>
            <a:ext cx="3460750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40"/>
              </a:spcBef>
              <a:tabLst>
                <a:tab pos="969644" algn="l"/>
                <a:tab pos="1445895" algn="l"/>
                <a:tab pos="2838450" algn="l"/>
              </a:tabLst>
            </a:pPr>
            <a:r>
              <a:rPr sz="2400" spc="-5" dirty="0">
                <a:latin typeface="Arial"/>
                <a:cs typeface="Arial"/>
              </a:rPr>
              <a:t>union	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gam</a:t>
            </a:r>
            <a:r>
              <a:rPr sz="2400" dirty="0">
                <a:latin typeface="Arial"/>
                <a:cs typeface="Arial"/>
              </a:rPr>
              <a:t>etes	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e.g. </a:t>
            </a:r>
            <a:r>
              <a:rPr sz="2400" dirty="0">
                <a:latin typeface="Arial"/>
                <a:cs typeface="Arial"/>
              </a:rPr>
              <a:t>RR,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rr</a:t>
            </a:r>
            <a:endParaRPr sz="2400">
              <a:latin typeface="Arial"/>
              <a:cs typeface="Arial"/>
            </a:endParaRPr>
          </a:p>
          <a:p>
            <a:pPr marR="19050" algn="r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Heterozygote (Bateson)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194" y="3477514"/>
            <a:ext cx="4261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295" algn="l"/>
                <a:tab pos="2505710" algn="l"/>
              </a:tabLst>
            </a:pPr>
            <a:r>
              <a:rPr sz="2400" b="1" dirty="0">
                <a:latin typeface="Arial"/>
                <a:cs typeface="Arial"/>
              </a:rPr>
              <a:t>similar	</a:t>
            </a:r>
            <a:r>
              <a:rPr sz="2400" b="1" spc="-5" dirty="0">
                <a:latin typeface="Arial"/>
                <a:cs typeface="Arial"/>
              </a:rPr>
              <a:t>genetic	constitution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3378" y="5123688"/>
            <a:ext cx="2153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490" algn="l"/>
                <a:tab pos="1886585" algn="l"/>
              </a:tabLst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gam</a:t>
            </a:r>
            <a:r>
              <a:rPr sz="2400" dirty="0">
                <a:latin typeface="Arial"/>
                <a:cs typeface="Arial"/>
              </a:rPr>
              <a:t>etes	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940808"/>
            <a:ext cx="576643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610235" algn="l"/>
                <a:tab pos="2092325" algn="l"/>
                <a:tab pos="3319145" algn="l"/>
                <a:tab pos="4153535" algn="l"/>
                <a:tab pos="4804410" algn="l"/>
              </a:tabLst>
            </a:pPr>
            <a:r>
              <a:rPr sz="2400" spc="-5" dirty="0">
                <a:latin typeface="Arial"/>
                <a:cs typeface="Arial"/>
              </a:rPr>
              <a:t>An	</a:t>
            </a:r>
            <a:r>
              <a:rPr sz="2400" dirty="0">
                <a:latin typeface="Arial"/>
                <a:cs typeface="Arial"/>
              </a:rPr>
              <a:t>organism	derived	from	</a:t>
            </a:r>
            <a:r>
              <a:rPr sz="2400" spc="-5" dirty="0">
                <a:latin typeface="Arial"/>
                <a:cs typeface="Arial"/>
              </a:rPr>
              <a:t>the	union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dissimilar genetic constitution </a:t>
            </a:r>
            <a:r>
              <a:rPr sz="2400" spc="-5" dirty="0">
                <a:latin typeface="Arial"/>
                <a:cs typeface="Arial"/>
              </a:rPr>
              <a:t>e.g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464" y="514349"/>
            <a:ext cx="3498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Terminol</a:t>
            </a:r>
            <a:r>
              <a:rPr sz="4000" spc="-15" dirty="0"/>
              <a:t>o</a:t>
            </a:r>
            <a:r>
              <a:rPr sz="4000" dirty="0"/>
              <a:t>gies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212852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400" b="1" spc="-5" dirty="0">
                <a:latin typeface="Arial"/>
                <a:cs typeface="Arial"/>
              </a:rPr>
              <a:t>Locus	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chromosome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5795" y="1740153"/>
            <a:ext cx="5922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9955" algn="l"/>
                <a:tab pos="2503805" algn="l"/>
                <a:tab pos="2893060" algn="l"/>
                <a:tab pos="3756025" algn="l"/>
                <a:tab pos="5027295" algn="l"/>
                <a:tab pos="5485130" algn="l"/>
              </a:tabLst>
            </a:pPr>
            <a:r>
              <a:rPr sz="2400" spc="-5" dirty="0">
                <a:latin typeface="Arial"/>
                <a:cs typeface="Arial"/>
              </a:rPr>
              <a:t>gene	occupy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fixed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position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2590800"/>
            <a:ext cx="5839206" cy="393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966" y="483107"/>
            <a:ext cx="3844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Terminologies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448945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Hemizygous: </a:t>
            </a:r>
            <a:r>
              <a:rPr sz="2400" dirty="0">
                <a:latin typeface="Arial"/>
                <a:cs typeface="Arial"/>
              </a:rPr>
              <a:t>Having </a:t>
            </a:r>
            <a:r>
              <a:rPr sz="2400" spc="-5" dirty="0">
                <a:latin typeface="Arial"/>
                <a:cs typeface="Arial"/>
              </a:rPr>
              <a:t>only a  single copy of a gene instead  of the customary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copies.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All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gene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single </a:t>
            </a:r>
            <a:r>
              <a:rPr sz="2400" dirty="0">
                <a:latin typeface="Arial"/>
                <a:cs typeface="Arial"/>
              </a:rPr>
              <a:t>X  chromosome in the </a:t>
            </a:r>
            <a:r>
              <a:rPr sz="2400" spc="-5" dirty="0">
                <a:latin typeface="Arial"/>
                <a:cs typeface="Arial"/>
              </a:rPr>
              <a:t>male are 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hemizygous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1676400"/>
            <a:ext cx="2692804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52473"/>
            <a:ext cx="7844155" cy="44151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Arial"/>
                <a:cs typeface="Arial"/>
              </a:rPr>
              <a:t>Phenotype (Pheno- appear)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(Johannsen)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external appearance of an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organism.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 is </a:t>
            </a:r>
            <a:r>
              <a:rPr sz="2400" dirty="0">
                <a:latin typeface="Arial"/>
                <a:cs typeface="Arial"/>
              </a:rPr>
              <a:t>the result of the </a:t>
            </a:r>
            <a:r>
              <a:rPr sz="2400" spc="-5" dirty="0">
                <a:latin typeface="Arial"/>
                <a:cs typeface="Arial"/>
              </a:rPr>
              <a:t>interaction between genotype and  environment.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Genotype (Johannsen)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It is genetic make up of organism</a:t>
            </a:r>
            <a:endParaRPr sz="2400">
              <a:latin typeface="Arial"/>
              <a:cs typeface="Arial"/>
            </a:endParaRPr>
          </a:p>
          <a:p>
            <a:pPr marL="355600" marR="5715" indent="-342900">
              <a:lnSpc>
                <a:spcPct val="150000"/>
              </a:lnSpc>
            </a:pPr>
            <a:r>
              <a:rPr sz="2400" spc="-5" dirty="0">
                <a:latin typeface="Arial"/>
                <a:cs typeface="Arial"/>
              </a:rPr>
              <a:t>The entire genetic </a:t>
            </a:r>
            <a:r>
              <a:rPr sz="2400" dirty="0">
                <a:latin typeface="Arial"/>
                <a:cs typeface="Arial"/>
              </a:rPr>
              <a:t>constitution </a:t>
            </a:r>
            <a:r>
              <a:rPr sz="2400" spc="-5" dirty="0">
                <a:latin typeface="Arial"/>
                <a:cs typeface="Arial"/>
              </a:rPr>
              <a:t>of an </a:t>
            </a:r>
            <a:r>
              <a:rPr sz="2400" dirty="0">
                <a:latin typeface="Arial"/>
                <a:cs typeface="Arial"/>
              </a:rPr>
              <a:t>organism </a:t>
            </a:r>
            <a:r>
              <a:rPr sz="2400" spc="-5" dirty="0">
                <a:latin typeface="Arial"/>
                <a:cs typeface="Arial"/>
              </a:rPr>
              <a:t>e.g. TT </a:t>
            </a:r>
            <a:r>
              <a:rPr sz="2400" dirty="0">
                <a:latin typeface="Arial"/>
                <a:cs typeface="Arial"/>
              </a:rPr>
              <a:t>–  </a:t>
            </a:r>
            <a:r>
              <a:rPr sz="2400" spc="-5" dirty="0">
                <a:latin typeface="Arial"/>
                <a:cs typeface="Arial"/>
              </a:rPr>
              <a:t>Genotype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09600"/>
            <a:ext cx="7648956" cy="571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52473"/>
            <a:ext cx="8072755" cy="44151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Arial"/>
                <a:cs typeface="Arial"/>
              </a:rPr>
              <a:t>HYBRID:</a:t>
            </a:r>
            <a:endParaRPr sz="2400">
              <a:latin typeface="Arial"/>
              <a:cs typeface="Arial"/>
            </a:endParaRPr>
          </a:p>
          <a:p>
            <a:pPr marL="355600" marR="6985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  <a:tab pos="1047750" algn="l"/>
                <a:tab pos="2318385" algn="l"/>
                <a:tab pos="3656965" algn="l"/>
                <a:tab pos="4146550" algn="l"/>
                <a:tab pos="5449570" algn="l"/>
                <a:tab pos="6091555" algn="l"/>
                <a:tab pos="6869430" algn="l"/>
              </a:tabLst>
            </a:pP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pro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eny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obta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crossing</a:t>
            </a:r>
            <a:r>
              <a:rPr sz="2400" dirty="0">
                <a:latin typeface="Arial"/>
                <a:cs typeface="Arial"/>
              </a:rPr>
              <a:t>	two	</a:t>
            </a:r>
            <a:r>
              <a:rPr sz="2400" spc="-5" dirty="0">
                <a:latin typeface="Arial"/>
                <a:cs typeface="Arial"/>
              </a:rPr>
              <a:t>pure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bre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  parents of different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genotypes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MONOHYBRID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cross between parents differing </a:t>
            </a:r>
            <a:r>
              <a:rPr sz="2400" dirty="0">
                <a:latin typeface="Arial"/>
                <a:cs typeface="Arial"/>
              </a:rPr>
              <a:t>in a </a:t>
            </a:r>
            <a:r>
              <a:rPr sz="2400" spc="-5" dirty="0">
                <a:latin typeface="Arial"/>
                <a:cs typeface="Arial"/>
              </a:rPr>
              <a:t>single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individual heterozygous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one pair of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alleles.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  <a:tab pos="1570990" algn="l"/>
                <a:tab pos="3225165" algn="l"/>
                <a:tab pos="3862704" algn="l"/>
                <a:tab pos="4535805" algn="l"/>
                <a:tab pos="5004435" algn="l"/>
                <a:tab pos="6812280" algn="l"/>
                <a:tab pos="7635875" algn="l"/>
              </a:tabLst>
            </a:pPr>
            <a:r>
              <a:rPr sz="2400" spc="-5" dirty="0">
                <a:latin typeface="Arial"/>
                <a:cs typeface="Arial"/>
              </a:rPr>
              <a:t>Men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formul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ted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law</a:t>
            </a:r>
            <a:r>
              <a:rPr sz="2400" dirty="0">
                <a:latin typeface="Arial"/>
                <a:cs typeface="Arial"/>
              </a:rPr>
              <a:t>	of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gre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ation</a:t>
            </a:r>
            <a:r>
              <a:rPr sz="2400" dirty="0">
                <a:latin typeface="Arial"/>
                <a:cs typeface="Arial"/>
              </a:rPr>
              <a:t>	from	the  </a:t>
            </a:r>
            <a:r>
              <a:rPr sz="2400" spc="-5" dirty="0">
                <a:latin typeface="Arial"/>
                <a:cs typeface="Arial"/>
              </a:rPr>
              <a:t>results of a monohybrid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cross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1265</Words>
  <Application>Microsoft Office PowerPoint</Application>
  <PresentationFormat>On-screen Show (4:3)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Lecture 3.Terminologies and</vt:lpstr>
      <vt:lpstr>Terminologies</vt:lpstr>
      <vt:lpstr>Terminologies</vt:lpstr>
      <vt:lpstr>DEFINITION</vt:lpstr>
      <vt:lpstr>Terminologies</vt:lpstr>
      <vt:lpstr>Terminologies</vt:lpstr>
      <vt:lpstr>Terminologies</vt:lpstr>
      <vt:lpstr>PowerPoint Presentation</vt:lpstr>
      <vt:lpstr>Terminologies</vt:lpstr>
      <vt:lpstr>Terminologies</vt:lpstr>
      <vt:lpstr>Mendel's monohybrid cross</vt:lpstr>
      <vt:lpstr>Monohybrid cross</vt:lpstr>
      <vt:lpstr>PowerPoint Presentation</vt:lpstr>
      <vt:lpstr>Mendel's dihybrid cross</vt:lpstr>
      <vt:lpstr>PowerPoint Presentation</vt:lpstr>
      <vt:lpstr>Dihybrid cross tree method</vt:lpstr>
      <vt:lpstr>DEFINITION</vt:lpstr>
      <vt:lpstr>PowerPoint Presentation</vt:lpstr>
      <vt:lpstr>Terminologies</vt:lpstr>
      <vt:lpstr>Monohybrid test cross ratio (1:1)</vt:lpstr>
      <vt:lpstr>Dihybrid test cross ratio (1:1:1:1)</vt:lpstr>
      <vt:lpstr>The Laws of Mendel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12.Definitions of gene, allele, homozygous, heterozygous, genome, phenotype, genotype, monohybrid, dihybrid, polyhybrid, backcross and test cross.</dc:title>
  <dc:creator>User</dc:creator>
  <cp:lastModifiedBy>Ramchander Selvaraj</cp:lastModifiedBy>
  <cp:revision>2</cp:revision>
  <dcterms:created xsi:type="dcterms:W3CDTF">2022-03-02T02:21:09Z</dcterms:created>
  <dcterms:modified xsi:type="dcterms:W3CDTF">2022-03-15T06:13:51Z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2022-03-02T00:00:00Z</vt:filetime>
  </property>
</Properties>
</file>