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3A255-A7F1-4410-917B-467CC06DD8E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A609-7D01-4BAC-85F0-8E5A1070A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4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4A609-7D01-4BAC-85F0-8E5A1070A08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22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86856" y="707513"/>
            <a:ext cx="363547" cy="392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43655" y="433590"/>
            <a:ext cx="785647" cy="1059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04437" y="433590"/>
            <a:ext cx="2394966" cy="1059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54247" y="560832"/>
            <a:ext cx="2635504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A40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A40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A40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740" y="442213"/>
            <a:ext cx="7280909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A40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530278"/>
            <a:ext cx="8065770" cy="334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lomeres" TargetMode="External"/><Relationship Id="rId2" Type="http://schemas.openxmlformats.org/officeDocument/2006/relationships/hyperlink" Target="http://en.wikipedia.org/wiki/Centromere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en.wikipedia.org/wiki/X_chromosom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urtit.com/q6058566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21792"/>
            <a:ext cx="2058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99"/>
                </a:solidFill>
              </a:rPr>
              <a:t>Lecture</a:t>
            </a:r>
            <a:r>
              <a:rPr sz="3600" spc="-100" dirty="0">
                <a:solidFill>
                  <a:srgbClr val="333399"/>
                </a:solidFill>
              </a:rPr>
              <a:t> </a:t>
            </a:r>
            <a:r>
              <a:rPr sz="3600" dirty="0">
                <a:solidFill>
                  <a:srgbClr val="333399"/>
                </a:solidFill>
              </a:rPr>
              <a:t>4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02739" y="1719579"/>
            <a:ext cx="686308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6F2F9F"/>
                </a:solidFill>
                <a:latin typeface="Arial"/>
                <a:cs typeface="Arial"/>
              </a:rPr>
              <a:t>Chromosome structure,  chemical composition,  nucleosome, centromere,  telomere, euchromatin,  heterochromatin, NOR,</a:t>
            </a:r>
            <a:r>
              <a:rPr sz="3600" b="1" spc="-8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6F2F9F"/>
                </a:solidFill>
                <a:latin typeface="Arial"/>
                <a:cs typeface="Arial"/>
              </a:rPr>
              <a:t>satellite  chromosome, karyotype,  ideogram – chromosome  banding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284" y="309626"/>
            <a:ext cx="2566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Nucleosome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112723"/>
            <a:ext cx="8363584" cy="529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4145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A polynucleotide part consisting of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200 nucleotides base pairs </a:t>
            </a:r>
            <a:r>
              <a:rPr sz="2000" b="1" spc="-5" dirty="0">
                <a:latin typeface="Arial"/>
                <a:cs typeface="Arial"/>
              </a:rPr>
              <a:t>of  the DNA takes </a:t>
            </a:r>
            <a:r>
              <a:rPr sz="2000" b="1" spc="-5" dirty="0">
                <a:solidFill>
                  <a:srgbClr val="00AFEF"/>
                </a:solidFill>
                <a:latin typeface="Arial"/>
                <a:cs typeface="Arial"/>
              </a:rPr>
              <a:t>two turn </a:t>
            </a:r>
            <a:r>
              <a:rPr sz="2000" b="1" spc="-5" dirty="0">
                <a:latin typeface="Arial"/>
                <a:cs typeface="Arial"/>
              </a:rPr>
              <a:t>on the core of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eight histone proteins </a:t>
            </a:r>
            <a:r>
              <a:rPr sz="2000" b="1" spc="-5" dirty="0">
                <a:latin typeface="Arial"/>
                <a:cs typeface="Arial"/>
              </a:rPr>
              <a:t> forming a complex known as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nucleosome.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negatively charged coil of polynucleotide </a:t>
            </a:r>
            <a:r>
              <a:rPr sz="2000" b="1" spc="-5" dirty="0">
                <a:latin typeface="Arial"/>
                <a:cs typeface="Arial"/>
              </a:rPr>
              <a:t>is strongly attracted  by the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positively charged histone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protein</a:t>
            </a:r>
            <a:r>
              <a:rPr sz="2000" b="1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The nucleosome appears as a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beaded structure </a:t>
            </a:r>
            <a:r>
              <a:rPr sz="2000" b="1" dirty="0">
                <a:latin typeface="Arial"/>
                <a:cs typeface="Arial"/>
              </a:rPr>
              <a:t>on the</a:t>
            </a:r>
            <a:r>
              <a:rPr sz="2000" b="1" spc="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Arial"/>
                <a:cs typeface="Arial"/>
              </a:rPr>
              <a:t>under electron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microscope.</a:t>
            </a:r>
            <a:endParaRPr sz="2000">
              <a:latin typeface="Arial"/>
              <a:cs typeface="Arial"/>
            </a:endParaRPr>
          </a:p>
          <a:p>
            <a:pPr marL="355600" marR="31115" indent="-342900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Two nucleosomes are joined by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linker DNA </a:t>
            </a:r>
            <a:r>
              <a:rPr sz="2000" b="1" spc="-5" dirty="0">
                <a:latin typeface="Arial"/>
                <a:cs typeface="Arial"/>
              </a:rPr>
              <a:t>consisting of upto 200  nucleotides.</a:t>
            </a:r>
            <a:endParaRPr sz="2000">
              <a:latin typeface="Arial"/>
              <a:cs typeface="Arial"/>
            </a:endParaRPr>
          </a:p>
          <a:p>
            <a:pPr marL="355600" marR="624840" indent="-342900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Each nucleosome units further wrap </a:t>
            </a:r>
            <a:r>
              <a:rPr sz="2000" b="1" spc="-10" dirty="0">
                <a:latin typeface="Arial"/>
                <a:cs typeface="Arial"/>
              </a:rPr>
              <a:t>up </a:t>
            </a:r>
            <a:r>
              <a:rPr sz="2000" b="1" dirty="0">
                <a:latin typeface="Arial"/>
                <a:cs typeface="Arial"/>
              </a:rPr>
              <a:t>into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higher order coil </a:t>
            </a:r>
            <a:r>
              <a:rPr sz="2000" b="1" spc="-5" dirty="0">
                <a:latin typeface="Arial"/>
                <a:cs typeface="Arial"/>
              </a:rPr>
              <a:t> called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super coil.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533400"/>
            <a:ext cx="6248400" cy="5766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6771" y="762000"/>
            <a:ext cx="7525657" cy="530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384" y="713740"/>
            <a:ext cx="2567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Nucle</a:t>
            </a:r>
            <a:r>
              <a:rPr sz="3600" b="0" spc="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4599"/>
            <a:ext cx="80714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722630" algn="l"/>
                <a:tab pos="1708785" algn="l"/>
                <a:tab pos="1890395" algn="l"/>
                <a:tab pos="2291080" algn="l"/>
                <a:tab pos="2723515" algn="l"/>
                <a:tab pos="3484245" algn="l"/>
                <a:tab pos="4375785" algn="l"/>
                <a:tab pos="4449445" algn="l"/>
                <a:tab pos="4965700" algn="l"/>
                <a:tab pos="5433695" algn="l"/>
                <a:tab pos="5864860" algn="l"/>
                <a:tab pos="6756400" algn="l"/>
                <a:tab pos="7258050" algn="l"/>
              </a:tabLst>
            </a:pPr>
            <a:r>
              <a:rPr sz="2000" b="1" spc="-30" dirty="0">
                <a:latin typeface="Arial"/>
                <a:cs typeface="Arial"/>
              </a:rPr>
              <a:t>A	</a:t>
            </a:r>
            <a:r>
              <a:rPr sz="2000" b="1" spc="-10" dirty="0">
                <a:latin typeface="Arial"/>
                <a:cs typeface="Arial"/>
              </a:rPr>
              <a:t>typical	</a:t>
            </a:r>
            <a:r>
              <a:rPr sz="2000" b="1" spc="-15" dirty="0">
                <a:latin typeface="Arial"/>
                <a:cs typeface="Arial"/>
              </a:rPr>
              <a:t>huma</a:t>
            </a:r>
            <a:r>
              <a:rPr sz="2000" b="1" spc="-10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50" dirty="0">
                <a:latin typeface="Arial"/>
                <a:cs typeface="Arial"/>
              </a:rPr>
              <a:t>chromosom</a:t>
            </a:r>
            <a:r>
              <a:rPr sz="2000" b="1" spc="-40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		</a:t>
            </a:r>
            <a:r>
              <a:rPr sz="2000" b="1" spc="-120" dirty="0">
                <a:latin typeface="Arial"/>
                <a:cs typeface="Arial"/>
              </a:rPr>
              <a:t>consis</a:t>
            </a:r>
            <a:r>
              <a:rPr sz="2000" b="1" spc="-7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20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f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114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bou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290" dirty="0">
                <a:latin typeface="Arial"/>
                <a:cs typeface="Arial"/>
              </a:rPr>
              <a:t>14</a:t>
            </a:r>
            <a:r>
              <a:rPr sz="2000" b="1" spc="-285" dirty="0">
                <a:latin typeface="Arial"/>
                <a:cs typeface="Arial"/>
              </a:rPr>
              <a:t>0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30" dirty="0">
                <a:latin typeface="Arial"/>
                <a:cs typeface="Arial"/>
              </a:rPr>
              <a:t>mil</a:t>
            </a:r>
            <a:r>
              <a:rPr sz="2000" b="1" spc="-25" dirty="0">
                <a:latin typeface="Arial"/>
                <a:cs typeface="Arial"/>
              </a:rPr>
              <a:t>l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o</a:t>
            </a:r>
            <a:r>
              <a:rPr sz="2000" b="1" spc="-35" dirty="0">
                <a:latin typeface="Arial"/>
                <a:cs typeface="Arial"/>
              </a:rPr>
              <a:t>n  </a:t>
            </a:r>
            <a:r>
              <a:rPr sz="2000" b="1" spc="-50" dirty="0">
                <a:latin typeface="Arial"/>
                <a:cs typeface="Arial"/>
              </a:rPr>
              <a:t>nucleotides		</a:t>
            </a:r>
            <a:r>
              <a:rPr sz="2000" b="1" spc="-35" dirty="0">
                <a:latin typeface="Arial"/>
                <a:cs typeface="Arial"/>
              </a:rPr>
              <a:t>in	</a:t>
            </a:r>
            <a:r>
              <a:rPr sz="2000" b="1" spc="-80" dirty="0">
                <a:latin typeface="Arial"/>
                <a:cs typeface="Arial"/>
              </a:rPr>
              <a:t>its	</a:t>
            </a:r>
            <a:r>
              <a:rPr sz="2000" b="1" spc="25" dirty="0">
                <a:latin typeface="Arial"/>
                <a:cs typeface="Arial"/>
              </a:rPr>
              <a:t>DNA	</a:t>
            </a:r>
            <a:r>
              <a:rPr sz="2000" b="1" spc="-20" dirty="0">
                <a:latin typeface="Arial"/>
                <a:cs typeface="Arial"/>
              </a:rPr>
              <a:t>which	</a:t>
            </a:r>
            <a:r>
              <a:rPr sz="2000" b="1" spc="60" dirty="0">
                <a:latin typeface="Arial"/>
                <a:cs typeface="Arial"/>
              </a:rPr>
              <a:t>are	</a:t>
            </a:r>
            <a:r>
              <a:rPr sz="2000" b="1" spc="35" dirty="0">
                <a:latin typeface="Arial"/>
                <a:cs typeface="Arial"/>
              </a:rPr>
              <a:t>repeatedly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3635" y="2254504"/>
            <a:ext cx="16135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29055" algn="l"/>
              </a:tabLst>
            </a:pPr>
            <a:r>
              <a:rPr sz="2000" b="1" spc="40" dirty="0">
                <a:latin typeface="Arial"/>
                <a:cs typeface="Arial"/>
              </a:rPr>
              <a:t>arran</a:t>
            </a:r>
            <a:r>
              <a:rPr sz="2000" b="1" spc="60" dirty="0">
                <a:latin typeface="Arial"/>
                <a:cs typeface="Arial"/>
              </a:rPr>
              <a:t>g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2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50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711704"/>
            <a:ext cx="63099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2000" b="1" spc="35" dirty="0">
                <a:latin typeface="Arial"/>
                <a:cs typeface="Arial"/>
              </a:rPr>
              <a:t>beaded </a:t>
            </a:r>
            <a:r>
              <a:rPr sz="2000" b="1" spc="-70" dirty="0">
                <a:latin typeface="Arial"/>
                <a:cs typeface="Arial"/>
              </a:rPr>
              <a:t>structures </a:t>
            </a:r>
            <a:r>
              <a:rPr sz="2000" b="1" spc="-25" dirty="0">
                <a:latin typeface="Arial"/>
                <a:cs typeface="Arial"/>
              </a:rPr>
              <a:t>called </a:t>
            </a:r>
            <a:r>
              <a:rPr sz="2000" b="1" spc="-70" dirty="0">
                <a:latin typeface="Arial"/>
                <a:cs typeface="Arial"/>
              </a:rPr>
              <a:t>nucleosomes </a:t>
            </a:r>
            <a:r>
              <a:rPr sz="2000" b="1" spc="-20" dirty="0">
                <a:latin typeface="Arial"/>
                <a:cs typeface="Arial"/>
              </a:rPr>
              <a:t>on </a:t>
            </a:r>
            <a:r>
              <a:rPr sz="2000" b="1" spc="125" dirty="0">
                <a:latin typeface="Arial"/>
                <a:cs typeface="Arial"/>
              </a:rPr>
              <a:t>a</a:t>
            </a:r>
            <a:r>
              <a:rPr sz="2000" b="1" spc="130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string.</a:t>
            </a:r>
            <a:endParaRPr sz="2000">
              <a:latin typeface="Arial"/>
              <a:cs typeface="Arial"/>
            </a:endParaRPr>
          </a:p>
          <a:p>
            <a:pPr marL="355600" marR="50800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  <a:tab pos="1487170" algn="l"/>
                <a:tab pos="3119120" algn="l"/>
                <a:tab pos="4458335" algn="l"/>
                <a:tab pos="5049520" algn="l"/>
              </a:tabLst>
            </a:pPr>
            <a:r>
              <a:rPr sz="2000" b="1" spc="5" dirty="0">
                <a:solidFill>
                  <a:srgbClr val="333399"/>
                </a:solidFill>
                <a:latin typeface="Arial"/>
                <a:cs typeface="Arial"/>
              </a:rPr>
              <a:t>Highly	</a:t>
            </a:r>
            <a:r>
              <a:rPr sz="2000" b="1" spc="-120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2000" b="1" spc="-135" dirty="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333399"/>
                </a:solidFill>
                <a:latin typeface="Arial"/>
                <a:cs typeface="Arial"/>
              </a:rPr>
              <a:t>nde</a:t>
            </a:r>
            <a:r>
              <a:rPr sz="2000" b="1" spc="-1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000" b="1" spc="-21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000" b="1" spc="2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portio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000" b="1" spc="-21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b="1" spc="20" dirty="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sz="2000" b="1" spc="10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b="1" spc="-30" dirty="0">
                <a:solidFill>
                  <a:srgbClr val="333399"/>
                </a:solidFill>
                <a:latin typeface="Arial"/>
                <a:cs typeface="Arial"/>
              </a:rPr>
              <a:t>chromatin  </a:t>
            </a:r>
            <a:r>
              <a:rPr sz="2000" b="1" spc="-20" dirty="0">
                <a:solidFill>
                  <a:srgbClr val="333399"/>
                </a:solidFill>
                <a:latin typeface="Arial"/>
                <a:cs typeface="Arial"/>
              </a:rPr>
              <a:t>heterochromatin.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1652" y="3229863"/>
            <a:ext cx="14865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5810" algn="l"/>
              </a:tabLst>
            </a:pPr>
            <a:r>
              <a:rPr sz="2000" b="1" spc="60" dirty="0">
                <a:latin typeface="Arial"/>
                <a:cs typeface="Arial"/>
              </a:rPr>
              <a:t>are	</a:t>
            </a:r>
            <a:r>
              <a:rPr sz="2000" b="1" spc="-25" dirty="0">
                <a:latin typeface="Arial"/>
                <a:cs typeface="Arial"/>
              </a:rPr>
              <a:t>called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205477"/>
            <a:ext cx="8071484" cy="21153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000" b="1" spc="45" dirty="0">
                <a:latin typeface="Arial"/>
                <a:cs typeface="Arial"/>
              </a:rPr>
              <a:t>If </a:t>
            </a:r>
            <a:r>
              <a:rPr sz="2000" b="1" spc="-45" dirty="0">
                <a:latin typeface="Arial"/>
                <a:cs typeface="Arial"/>
              </a:rPr>
              <a:t>these </a:t>
            </a:r>
            <a:r>
              <a:rPr sz="2000" b="1" spc="10" dirty="0">
                <a:latin typeface="Arial"/>
                <a:cs typeface="Arial"/>
              </a:rPr>
              <a:t>remain permanently </a:t>
            </a:r>
            <a:r>
              <a:rPr sz="2000" b="1" spc="-60" dirty="0">
                <a:latin typeface="Arial"/>
                <a:cs typeface="Arial"/>
              </a:rPr>
              <a:t>condensed, </a:t>
            </a:r>
            <a:r>
              <a:rPr sz="2000" b="1" spc="15" dirty="0">
                <a:latin typeface="Arial"/>
                <a:cs typeface="Arial"/>
              </a:rPr>
              <a:t>they </a:t>
            </a:r>
            <a:r>
              <a:rPr sz="2000" b="1" spc="10" dirty="0">
                <a:latin typeface="Arial"/>
                <a:cs typeface="Arial"/>
              </a:rPr>
              <a:t>do </a:t>
            </a:r>
            <a:r>
              <a:rPr sz="2000" b="1" spc="-20" dirty="0">
                <a:latin typeface="Arial"/>
                <a:cs typeface="Arial"/>
              </a:rPr>
              <a:t>not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transcribe.</a:t>
            </a:r>
            <a:endParaRPr sz="20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50300"/>
              </a:lnSpc>
              <a:spcBef>
                <a:spcPts val="475"/>
              </a:spcBef>
              <a:buChar char="•"/>
              <a:tabLst>
                <a:tab pos="355600" algn="l"/>
              </a:tabLst>
            </a:pPr>
            <a:r>
              <a:rPr sz="2000" b="1" spc="-105" dirty="0">
                <a:solidFill>
                  <a:srgbClr val="00AFEF"/>
                </a:solidFill>
                <a:latin typeface="Arial"/>
                <a:cs typeface="Arial"/>
              </a:rPr>
              <a:t>The </a:t>
            </a:r>
            <a:r>
              <a:rPr sz="2000" b="1" spc="-30" dirty="0">
                <a:solidFill>
                  <a:srgbClr val="00AFEF"/>
                </a:solidFill>
                <a:latin typeface="Arial"/>
                <a:cs typeface="Arial"/>
              </a:rPr>
              <a:t>chromatin </a:t>
            </a:r>
            <a:r>
              <a:rPr sz="2000" b="1" spc="-25" dirty="0">
                <a:solidFill>
                  <a:srgbClr val="00AFEF"/>
                </a:solidFill>
                <a:latin typeface="Arial"/>
                <a:cs typeface="Arial"/>
              </a:rPr>
              <a:t>which </a:t>
            </a:r>
            <a:r>
              <a:rPr sz="2000" b="1" spc="-114" dirty="0">
                <a:solidFill>
                  <a:srgbClr val="00AFEF"/>
                </a:solidFill>
                <a:latin typeface="Arial"/>
                <a:cs typeface="Arial"/>
              </a:rPr>
              <a:t>is </a:t>
            </a:r>
            <a:r>
              <a:rPr sz="2000" b="1" spc="-55" dirty="0">
                <a:solidFill>
                  <a:srgbClr val="00AFEF"/>
                </a:solidFill>
                <a:latin typeface="Arial"/>
                <a:cs typeface="Arial"/>
              </a:rPr>
              <a:t>condensed </a:t>
            </a:r>
            <a:r>
              <a:rPr sz="2000" b="1" spc="10" dirty="0">
                <a:solidFill>
                  <a:srgbClr val="00AFEF"/>
                </a:solidFill>
                <a:latin typeface="Arial"/>
                <a:cs typeface="Arial"/>
              </a:rPr>
              <a:t>only </a:t>
            </a:r>
            <a:r>
              <a:rPr sz="2000" b="1" spc="-10" dirty="0">
                <a:solidFill>
                  <a:srgbClr val="00AFEF"/>
                </a:solidFill>
                <a:latin typeface="Arial"/>
                <a:cs typeface="Arial"/>
              </a:rPr>
              <a:t>during </a:t>
            </a:r>
            <a:r>
              <a:rPr sz="2000" b="1" spc="-65" dirty="0">
                <a:solidFill>
                  <a:srgbClr val="00AFEF"/>
                </a:solidFill>
                <a:latin typeface="Arial"/>
                <a:cs typeface="Arial"/>
              </a:rPr>
              <a:t>cell </a:t>
            </a:r>
            <a:r>
              <a:rPr sz="2000" b="1" spc="-35" dirty="0">
                <a:solidFill>
                  <a:srgbClr val="00AFEF"/>
                </a:solidFill>
                <a:latin typeface="Arial"/>
                <a:cs typeface="Arial"/>
              </a:rPr>
              <a:t>division </a:t>
            </a:r>
            <a:r>
              <a:rPr sz="2000" b="1" spc="-15" dirty="0">
                <a:solidFill>
                  <a:srgbClr val="00AFEF"/>
                </a:solidFill>
                <a:latin typeface="Arial"/>
                <a:cs typeface="Arial"/>
              </a:rPr>
              <a:t>but  </a:t>
            </a:r>
            <a:r>
              <a:rPr sz="2000" b="1" spc="-20" dirty="0">
                <a:solidFill>
                  <a:srgbClr val="00AFEF"/>
                </a:solidFill>
                <a:latin typeface="Arial"/>
                <a:cs typeface="Arial"/>
              </a:rPr>
              <a:t>remains </a:t>
            </a:r>
            <a:r>
              <a:rPr sz="2000" b="1" spc="-35" dirty="0">
                <a:solidFill>
                  <a:srgbClr val="00AFEF"/>
                </a:solidFill>
                <a:latin typeface="Arial"/>
                <a:cs typeface="Arial"/>
              </a:rPr>
              <a:t>in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open </a:t>
            </a:r>
            <a:r>
              <a:rPr sz="2000" b="1" spc="-20" dirty="0">
                <a:solidFill>
                  <a:srgbClr val="00AFEF"/>
                </a:solidFill>
                <a:latin typeface="Arial"/>
                <a:cs typeface="Arial"/>
              </a:rPr>
              <a:t>configuration </a:t>
            </a:r>
            <a:r>
              <a:rPr sz="2000" b="1" spc="-35" dirty="0">
                <a:solidFill>
                  <a:srgbClr val="00AFEF"/>
                </a:solidFill>
                <a:latin typeface="Arial"/>
                <a:cs typeface="Arial"/>
              </a:rPr>
              <a:t>in </a:t>
            </a:r>
            <a:r>
              <a:rPr sz="2000" b="1" spc="35" dirty="0">
                <a:solidFill>
                  <a:srgbClr val="00AFEF"/>
                </a:solidFill>
                <a:latin typeface="Arial"/>
                <a:cs typeface="Arial"/>
              </a:rPr>
              <a:t>an</a:t>
            </a:r>
            <a:r>
              <a:rPr sz="2000" b="1" spc="6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0AFEF"/>
                </a:solidFill>
                <a:latin typeface="Arial"/>
                <a:cs typeface="Arial"/>
              </a:rPr>
              <a:t>undividing  </a:t>
            </a:r>
            <a:r>
              <a:rPr sz="2000" b="1" spc="-70" dirty="0">
                <a:solidFill>
                  <a:srgbClr val="00AFEF"/>
                </a:solidFill>
                <a:latin typeface="Arial"/>
                <a:cs typeface="Arial"/>
              </a:rPr>
              <a:t>cell </a:t>
            </a:r>
            <a:r>
              <a:rPr sz="2000" b="1" spc="-120" dirty="0">
                <a:solidFill>
                  <a:srgbClr val="00AFEF"/>
                </a:solidFill>
                <a:latin typeface="Arial"/>
                <a:cs typeface="Arial"/>
              </a:rPr>
              <a:t>is  </a:t>
            </a:r>
            <a:r>
              <a:rPr sz="2000" b="1" spc="-25" dirty="0">
                <a:solidFill>
                  <a:srgbClr val="00AFEF"/>
                </a:solidFill>
                <a:latin typeface="Arial"/>
                <a:cs typeface="Arial"/>
              </a:rPr>
              <a:t>transcribed </a:t>
            </a:r>
            <a:r>
              <a:rPr sz="2000" b="1" spc="25" dirty="0">
                <a:solidFill>
                  <a:srgbClr val="00AFEF"/>
                </a:solidFill>
                <a:latin typeface="Arial"/>
                <a:cs typeface="Arial"/>
              </a:rPr>
              <a:t>and </a:t>
            </a:r>
            <a:r>
              <a:rPr sz="2000" b="1" spc="-80" dirty="0">
                <a:solidFill>
                  <a:srgbClr val="00AFEF"/>
                </a:solidFill>
                <a:latin typeface="Arial"/>
                <a:cs typeface="Arial"/>
              </a:rPr>
              <a:t>thus </a:t>
            </a:r>
            <a:r>
              <a:rPr sz="2000" b="1" spc="-40" dirty="0">
                <a:solidFill>
                  <a:srgbClr val="00AFEF"/>
                </a:solidFill>
                <a:latin typeface="Arial"/>
                <a:cs typeface="Arial"/>
              </a:rPr>
              <a:t>genes </a:t>
            </a:r>
            <a:r>
              <a:rPr sz="2000" b="1" spc="60" dirty="0">
                <a:solidFill>
                  <a:srgbClr val="00AFEF"/>
                </a:solidFill>
                <a:latin typeface="Arial"/>
                <a:cs typeface="Arial"/>
              </a:rPr>
              <a:t>are </a:t>
            </a:r>
            <a:r>
              <a:rPr sz="2000" b="1" spc="-20" dirty="0">
                <a:solidFill>
                  <a:srgbClr val="00AFEF"/>
                </a:solidFill>
                <a:latin typeface="Arial"/>
                <a:cs typeface="Arial"/>
              </a:rPr>
              <a:t>expressed. </a:t>
            </a:r>
            <a:r>
              <a:rPr sz="2000" b="1" spc="25" dirty="0">
                <a:solidFill>
                  <a:srgbClr val="333399"/>
                </a:solidFill>
                <a:latin typeface="Arial"/>
                <a:cs typeface="Arial"/>
              </a:rPr>
              <a:t>It </a:t>
            </a:r>
            <a:r>
              <a:rPr sz="2000" b="1" spc="-114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000" b="1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333399"/>
                </a:solidFill>
                <a:latin typeface="Arial"/>
                <a:cs typeface="Arial"/>
              </a:rPr>
              <a:t>euchromatin</a:t>
            </a:r>
            <a:r>
              <a:rPr sz="2000" spc="-2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80313"/>
            <a:ext cx="6480175" cy="600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1658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Flemming (1882) </a:t>
            </a:r>
            <a:r>
              <a:rPr sz="2800" b="1" dirty="0">
                <a:latin typeface="Arial"/>
                <a:cs typeface="Arial"/>
              </a:rPr>
              <a:t>discovered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two  structures at cytological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level</a:t>
            </a:r>
            <a:endParaRPr sz="2800">
              <a:latin typeface="Arial"/>
              <a:cs typeface="Arial"/>
            </a:endParaRPr>
          </a:p>
          <a:p>
            <a:pPr marL="355600" marR="239522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Heitz (1928) </a:t>
            </a:r>
            <a:r>
              <a:rPr sz="2800" b="1" dirty="0">
                <a:latin typeface="Arial"/>
                <a:cs typeface="Arial"/>
              </a:rPr>
              <a:t>coined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as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 HETEROCHROMATIN</a:t>
            </a:r>
            <a:endParaRPr sz="2800">
              <a:latin typeface="Arial"/>
              <a:cs typeface="Arial"/>
            </a:endParaRPr>
          </a:p>
          <a:p>
            <a:pPr marL="355600" marR="87820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Found proximal to</a:t>
            </a:r>
            <a:r>
              <a:rPr sz="2800" b="1" spc="-9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centromere,  indistinguishable from  Euchromatin at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metaphase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EUCHROMATIN </a:t>
            </a:r>
            <a:r>
              <a:rPr sz="2800" b="1" dirty="0">
                <a:latin typeface="Arial"/>
                <a:cs typeface="Arial"/>
              </a:rPr>
              <a:t>is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genetically</a:t>
            </a:r>
            <a:r>
              <a:rPr sz="2800" b="1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active  and less contracted</a:t>
            </a: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regions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Principal functional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regions</a:t>
            </a:r>
            <a:endParaRPr sz="2800">
              <a:latin typeface="Arial"/>
              <a:cs typeface="Arial"/>
            </a:endParaRPr>
          </a:p>
          <a:p>
            <a:pPr marL="355600" marR="1397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AFEF"/>
                </a:solidFill>
                <a:latin typeface="Arial"/>
                <a:cs typeface="Arial"/>
              </a:rPr>
              <a:t>Pachytene </a:t>
            </a:r>
            <a:r>
              <a:rPr sz="2800" b="1" dirty="0">
                <a:latin typeface="Arial"/>
                <a:cs typeface="Arial"/>
              </a:rPr>
              <a:t>stage of meiosis is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ideal  for studying chromosome  </a:t>
            </a:r>
            <a:r>
              <a:rPr sz="2800" b="1" spc="-5" dirty="0">
                <a:latin typeface="Arial"/>
                <a:cs typeface="Arial"/>
              </a:rPr>
              <a:t>morphology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24600" y="457200"/>
            <a:ext cx="24384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18769"/>
            <a:ext cx="36804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HET</a:t>
            </a:r>
            <a:r>
              <a:rPr sz="2800" spc="-10" dirty="0"/>
              <a:t>E</a:t>
            </a:r>
            <a:r>
              <a:rPr sz="2800" dirty="0"/>
              <a:t>ROCHROM</a:t>
            </a:r>
            <a:r>
              <a:rPr sz="2800" spc="-10" dirty="0"/>
              <a:t>A</a:t>
            </a:r>
            <a:r>
              <a:rPr sz="2800" dirty="0"/>
              <a:t>TIN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740" y="708670"/>
            <a:ext cx="8177530" cy="593598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Depicted as </a:t>
            </a:r>
            <a:r>
              <a:rPr sz="2800" b="1" dirty="0">
                <a:solidFill>
                  <a:srgbClr val="00AFEF"/>
                </a:solidFill>
                <a:latin typeface="Arial"/>
                <a:cs typeface="Arial"/>
              </a:rPr>
              <a:t>dark band </a:t>
            </a:r>
            <a:r>
              <a:rPr sz="2800" b="1" dirty="0">
                <a:latin typeface="Arial"/>
                <a:cs typeface="Arial"/>
              </a:rPr>
              <a:t>in chromosome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map</a:t>
            </a:r>
            <a:endParaRPr sz="2800" dirty="0">
              <a:latin typeface="Arial"/>
              <a:cs typeface="Arial"/>
            </a:endParaRPr>
          </a:p>
          <a:p>
            <a:pPr marL="355600" marR="156845" indent="-342900">
              <a:lnSpc>
                <a:spcPct val="11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  <a:tab pos="5597525" algn="l"/>
              </a:tabLst>
            </a:pPr>
            <a:r>
              <a:rPr sz="2800" b="1" dirty="0">
                <a:latin typeface="Arial"/>
                <a:cs typeface="Arial"/>
              </a:rPr>
              <a:t>Can be visualised </a:t>
            </a:r>
            <a:r>
              <a:rPr sz="2800" b="1" spc="-5" dirty="0">
                <a:latin typeface="Arial"/>
                <a:cs typeface="Arial"/>
              </a:rPr>
              <a:t>by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- band	technique</a:t>
            </a:r>
            <a:r>
              <a:rPr sz="28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and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FISH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technique</a:t>
            </a:r>
            <a:endParaRPr sz="2800" dirty="0">
              <a:latin typeface="Arial"/>
              <a:cs typeface="Arial"/>
            </a:endParaRPr>
          </a:p>
          <a:p>
            <a:pPr marL="355600" marR="1818639" indent="-342900">
              <a:lnSpc>
                <a:spcPct val="11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Can be isolated by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density</a:t>
            </a:r>
            <a:r>
              <a:rPr sz="28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gradient  centrifugation</a:t>
            </a:r>
            <a:endParaRPr sz="2800" dirty="0">
              <a:latin typeface="Arial"/>
              <a:cs typeface="Arial"/>
            </a:endParaRPr>
          </a:p>
          <a:p>
            <a:pPr marL="355600" marR="235585" indent="-342900">
              <a:lnSpc>
                <a:spcPct val="1101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Distributed near the centromeres,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telomeres,  </a:t>
            </a:r>
            <a:r>
              <a:rPr sz="2800" b="1" spc="-5" dirty="0">
                <a:latin typeface="Arial"/>
                <a:cs typeface="Arial"/>
              </a:rPr>
              <a:t>NOR’s and </a:t>
            </a:r>
            <a:r>
              <a:rPr sz="2800" b="1" dirty="0">
                <a:latin typeface="Arial"/>
                <a:cs typeface="Arial"/>
              </a:rPr>
              <a:t>intercalary </a:t>
            </a:r>
            <a:r>
              <a:rPr sz="2800" b="1" spc="-5" dirty="0">
                <a:latin typeface="Arial"/>
                <a:cs typeface="Arial"/>
              </a:rPr>
              <a:t>regions</a:t>
            </a:r>
            <a:endParaRPr sz="2800" dirty="0">
              <a:latin typeface="Arial"/>
              <a:cs typeface="Arial"/>
            </a:endParaRPr>
          </a:p>
          <a:p>
            <a:pPr marL="355600" marR="198120" indent="-342900">
              <a:lnSpc>
                <a:spcPct val="11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Large blocks of telomeric heterochromatin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  located in short chromosome (Y) in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Human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Stains during interphase –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heteropycnosis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ts val="3105"/>
              </a:lnSpc>
              <a:spcBef>
                <a:spcPts val="10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Destains during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metaphase</a:t>
            </a:r>
            <a:endParaRPr sz="2800" dirty="0">
              <a:latin typeface="Arial"/>
              <a:cs typeface="Arial"/>
            </a:endParaRPr>
          </a:p>
          <a:p>
            <a:pPr marR="5080" algn="r">
              <a:lnSpc>
                <a:spcPts val="1425"/>
              </a:lnSpc>
            </a:pP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1281429"/>
            <a:ext cx="6649084" cy="223710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pc="-5" dirty="0">
                <a:solidFill>
                  <a:srgbClr val="FF0000"/>
                </a:solidFill>
              </a:rPr>
              <a:t>Heteropycnosis:</a:t>
            </a:r>
          </a:p>
          <a:p>
            <a:pPr marL="12700" marR="5080" indent="914400">
              <a:lnSpc>
                <a:spcPct val="150000"/>
              </a:lnSpc>
              <a:spcBef>
                <a:spcPts val="65"/>
              </a:spcBef>
            </a:pPr>
            <a:r>
              <a:rPr spc="-5" dirty="0">
                <a:solidFill>
                  <a:srgbClr val="000000"/>
                </a:solidFill>
              </a:rPr>
              <a:t>Differential condensation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>
                <a:solidFill>
                  <a:srgbClr val="000000"/>
                </a:solidFill>
              </a:rPr>
              <a:t>certain  chromosomes, </a:t>
            </a:r>
            <a:r>
              <a:rPr dirty="0">
                <a:solidFill>
                  <a:srgbClr val="000000"/>
                </a:solidFill>
              </a:rPr>
              <a:t>such </a:t>
            </a:r>
            <a:r>
              <a:rPr spc="-5" dirty="0">
                <a:solidFill>
                  <a:srgbClr val="000000"/>
                </a:solidFill>
              </a:rPr>
              <a:t>as sex chromosomes, </a:t>
            </a:r>
            <a:r>
              <a:rPr dirty="0">
                <a:solidFill>
                  <a:srgbClr val="000000"/>
                </a:solidFill>
              </a:rPr>
              <a:t>or  </a:t>
            </a:r>
            <a:r>
              <a:rPr spc="-5" dirty="0">
                <a:solidFill>
                  <a:srgbClr val="000000"/>
                </a:solidFill>
              </a:rPr>
              <a:t>chromosome</a:t>
            </a:r>
            <a:r>
              <a:rPr dirty="0">
                <a:solidFill>
                  <a:srgbClr val="000000"/>
                </a:solidFill>
              </a:rPr>
              <a:t> parts.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8403"/>
            <a:ext cx="4373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Two </a:t>
            </a:r>
            <a:r>
              <a:rPr spc="-5" dirty="0"/>
              <a:t>types </a:t>
            </a:r>
            <a:r>
              <a:rPr dirty="0"/>
              <a:t>of</a:t>
            </a:r>
            <a:r>
              <a:rPr spc="-50" dirty="0"/>
              <a:t> </a:t>
            </a:r>
            <a:r>
              <a:rPr spc="-5" dirty="0"/>
              <a:t>heterochromatin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803584"/>
            <a:ext cx="8025130" cy="594106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25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Constitutive heterochromatin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or</a:t>
            </a:r>
            <a:r>
              <a:rPr sz="2400" b="1" spc="1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inherited</a:t>
            </a:r>
            <a:endParaRPr sz="2400" dirty="0">
              <a:latin typeface="Arial"/>
              <a:cs typeface="Arial"/>
            </a:endParaRPr>
          </a:p>
          <a:p>
            <a:pPr marL="355600" marR="619125" indent="-342900" algn="just">
              <a:lnSpc>
                <a:spcPct val="12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Facultative heterochromatin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or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appearing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during 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development</a:t>
            </a:r>
            <a:endParaRPr sz="2400" dirty="0">
              <a:latin typeface="Arial"/>
              <a:cs typeface="Arial"/>
            </a:endParaRPr>
          </a:p>
          <a:p>
            <a:pPr marL="355600" marR="704850" indent="-342900" algn="just">
              <a:lnSpc>
                <a:spcPct val="12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After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discovery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repetitive sequences,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it was 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found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that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heterochromatin regions are made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of 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repeated DNA</a:t>
            </a:r>
            <a:r>
              <a:rPr sz="2400" b="1" spc="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sequences</a:t>
            </a:r>
            <a:endParaRPr sz="2400" dirty="0">
              <a:latin typeface="Arial"/>
              <a:cs typeface="Arial"/>
            </a:endParaRPr>
          </a:p>
          <a:p>
            <a:pPr marL="355600" marR="612140" indent="-342900" algn="just">
              <a:lnSpc>
                <a:spcPct val="120000"/>
              </a:lnSpc>
              <a:spcBef>
                <a:spcPts val="575"/>
              </a:spcBef>
            </a:pP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No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specific functions, but involved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chromosome  metabolism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cytoplasmic</a:t>
            </a:r>
            <a:r>
              <a:rPr sz="2400" b="1" spc="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synthesis</a:t>
            </a:r>
            <a:endParaRPr sz="2400" dirty="0">
              <a:latin typeface="Arial"/>
              <a:cs typeface="Arial"/>
            </a:endParaRPr>
          </a:p>
          <a:p>
            <a:pPr marL="355600" marR="1268730" indent="-342900">
              <a:lnSpc>
                <a:spcPct val="120000"/>
              </a:lnSpc>
              <a:spcBef>
                <a:spcPts val="580"/>
              </a:spcBef>
            </a:pP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variation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heterochromatin level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helps in 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studying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Biodiversity</a:t>
            </a:r>
            <a:endParaRPr sz="2400" dirty="0">
              <a:latin typeface="Arial"/>
              <a:cs typeface="Arial"/>
            </a:endParaRPr>
          </a:p>
          <a:p>
            <a:pPr marL="355600" marR="202565" indent="-342900">
              <a:lnSpc>
                <a:spcPct val="120000"/>
              </a:lnSpc>
              <a:spcBef>
                <a:spcPts val="575"/>
              </a:spcBef>
              <a:tabLst>
                <a:tab pos="4959350" algn="l"/>
              </a:tabLst>
            </a:pP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change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total DNA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amount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due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repeated DNA  sequences</a:t>
            </a:r>
            <a:r>
              <a:rPr sz="2400" b="1" spc="2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of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heterochromatin	results in</a:t>
            </a:r>
            <a:r>
              <a:rPr sz="2400" b="1" spc="-6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evolution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091"/>
            <a:ext cx="7994015" cy="382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2759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Constitutive heterochromatin </a:t>
            </a:r>
            <a:r>
              <a:rPr sz="2400" spc="-5" dirty="0">
                <a:latin typeface="Arial"/>
                <a:cs typeface="Arial"/>
              </a:rPr>
              <a:t>is usually repetitive and  </a:t>
            </a:r>
            <a:r>
              <a:rPr sz="2400" dirty="0">
                <a:latin typeface="Arial"/>
                <a:cs typeface="Arial"/>
              </a:rPr>
              <a:t>forms </a:t>
            </a:r>
            <a:r>
              <a:rPr sz="2400" spc="-5" dirty="0">
                <a:latin typeface="Arial"/>
                <a:cs typeface="Arial"/>
              </a:rPr>
              <a:t>structural functions such as</a:t>
            </a:r>
            <a:r>
              <a:rPr sz="2400" spc="4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centromeres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or </a:t>
            </a: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telomeres</a:t>
            </a:r>
            <a:endParaRPr sz="2400">
              <a:latin typeface="Arial"/>
              <a:cs typeface="Arial"/>
            </a:endParaRPr>
          </a:p>
          <a:p>
            <a:pPr marL="355600" marR="50355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Facultative heterochromatin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or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appearing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during 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 example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facultative heterochromatin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355600" marR="5080" indent="83820">
              <a:lnSpc>
                <a:spcPct val="100000"/>
              </a:lnSpc>
              <a:spcBef>
                <a:spcPts val="5"/>
              </a:spcBef>
            </a:pP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X-chromosome inactivation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 </a:t>
            </a:r>
            <a:r>
              <a:rPr sz="2400" spc="-5" dirty="0">
                <a:latin typeface="Arial"/>
                <a:cs typeface="Arial"/>
                <a:hlinkClick r:id="rId4"/>
              </a:rPr>
              <a:t>in female </a:t>
            </a:r>
            <a:r>
              <a:rPr sz="2400" dirty="0">
                <a:latin typeface="Arial"/>
                <a:cs typeface="Arial"/>
                <a:hlinkClick r:id="rId4"/>
              </a:rPr>
              <a:t>mammals: </a:t>
            </a:r>
            <a:r>
              <a:rPr sz="2400" spc="-5" dirty="0">
                <a:latin typeface="Arial"/>
                <a:cs typeface="Arial"/>
                <a:hlinkClick r:id="rId4"/>
              </a:rPr>
              <a:t>one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 </a:t>
            </a:r>
            <a:r>
              <a:rPr sz="24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X  </a:t>
            </a: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chromosome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 </a:t>
            </a:r>
            <a:r>
              <a:rPr sz="2400" spc="-5" dirty="0">
                <a:latin typeface="Arial"/>
                <a:cs typeface="Arial"/>
                <a:hlinkClick r:id="rId4"/>
              </a:rPr>
              <a:t>is packaged as facultative heterochromatin </a:t>
            </a:r>
            <a:r>
              <a:rPr sz="2400" spc="-5" dirty="0">
                <a:latin typeface="Arial"/>
                <a:cs typeface="Arial"/>
              </a:rPr>
              <a:t> and silenced, while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other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chromosome is  packaged as euchromatin and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expressed.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4312" y="442912"/>
          <a:ext cx="8610600" cy="6191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S.N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Euchromatin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50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solidFill>
                            <a:srgbClr val="CC3300"/>
                          </a:solidFill>
                          <a:latin typeface="Arial"/>
                          <a:cs typeface="Arial"/>
                        </a:rPr>
                        <a:t>Heterochromatin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Less condensed</a:t>
                      </a:r>
                      <a:r>
                        <a:rPr sz="2000" b="1" spc="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region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More condensed</a:t>
                      </a:r>
                      <a:r>
                        <a:rPr sz="2000" b="1" spc="1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region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6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2.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461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Loosely coiled</a:t>
                      </a:r>
                      <a:r>
                        <a:rPr sz="2000" b="1" spc="-2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chromatin  fibres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02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More tightly folded chromatin  fibres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94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3.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794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Deeply stains- cell division;  less stain</a:t>
                      </a:r>
                      <a:r>
                        <a:rPr sz="2000" b="1" spc="-20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-interphase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660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Less stain - cell division; Deeply  stain</a:t>
                      </a:r>
                      <a:r>
                        <a:rPr sz="2000" b="1" spc="-10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-interphase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6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4.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032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Genetically active -</a:t>
                      </a:r>
                      <a:r>
                        <a:rPr sz="2000" b="1" spc="-5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has  unique</a:t>
                      </a:r>
                      <a:r>
                        <a:rPr sz="2000" b="1" spc="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DNA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7310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3148965" algn="l"/>
                        </a:tabLst>
                      </a:pP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Genetically</a:t>
                      </a:r>
                      <a:r>
                        <a:rPr sz="2000" b="1" spc="-1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less</a:t>
                      </a:r>
                      <a:r>
                        <a:rPr sz="2000" b="1" spc="-1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active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–	has 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repetitive</a:t>
                      </a:r>
                      <a:r>
                        <a:rPr sz="2000" b="1" spc="-3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DNA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5.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089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Can synthesise mRNA</a:t>
                      </a:r>
                      <a:r>
                        <a:rPr sz="2000" b="1" spc="-8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in  vitro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946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Unable to synthesise mRNA</a:t>
                      </a:r>
                      <a:r>
                        <a:rPr sz="2000" b="1" spc="-7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in  vitro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6.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DNA replication is earlier –</a:t>
                      </a:r>
                      <a:r>
                        <a:rPr sz="2000" b="1" spc="-90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in  the S</a:t>
                      </a:r>
                      <a:r>
                        <a:rPr sz="2000" b="1" spc="-10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phase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46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DNA replication is at later stage</a:t>
                      </a:r>
                      <a:r>
                        <a:rPr sz="2000" b="1" spc="-80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–  at the start of cell</a:t>
                      </a:r>
                      <a:r>
                        <a:rPr sz="2000" b="1" spc="-3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division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7.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This region is not</a:t>
                      </a:r>
                      <a:r>
                        <a:rPr sz="20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sticky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This region is</a:t>
                      </a:r>
                      <a:r>
                        <a:rPr sz="2000" b="1" spc="-2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sticky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112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b="1" spc="-1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8.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7131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Cross over frequency is  more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Cross over frequency is</a:t>
                      </a:r>
                      <a:r>
                        <a:rPr sz="2000" b="1" spc="1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less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107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9.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7303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Does not show  </a:t>
                      </a:r>
                      <a:r>
                        <a:rPr sz="2000" b="1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hetero</a:t>
                      </a:r>
                      <a:r>
                        <a:rPr sz="2000" b="1" spc="-10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ycnosis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show</a:t>
                      </a:r>
                      <a:r>
                        <a:rPr sz="2000" b="1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heteropycnosis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350" y="1053592"/>
            <a:ext cx="56286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000099"/>
                </a:solidFill>
              </a:rPr>
              <a:t>CHROMOSOMES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2019300" y="2057400"/>
            <a:ext cx="51054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903" y="0"/>
            <a:ext cx="1223798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9304" y="4191000"/>
            <a:ext cx="1223798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4113"/>
            <a:ext cx="49187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CENTOMERES(Primary  </a:t>
            </a:r>
            <a:r>
              <a:rPr sz="2800" dirty="0"/>
              <a:t>constriction) -</a:t>
            </a:r>
            <a:r>
              <a:rPr sz="2800" spc="-65" dirty="0"/>
              <a:t> </a:t>
            </a:r>
            <a:r>
              <a:rPr sz="2800" dirty="0"/>
              <a:t>Kinetochore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306880"/>
            <a:ext cx="5272405" cy="553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Important for normal  functioning of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chromosomes</a:t>
            </a:r>
            <a:endParaRPr sz="2800">
              <a:latin typeface="Arial"/>
              <a:cs typeface="Arial"/>
            </a:endParaRPr>
          </a:p>
          <a:p>
            <a:pPr marL="355600" marR="62865" indent="-342900">
              <a:lnSpc>
                <a:spcPct val="11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Attachment point for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spindle  fibres</a:t>
            </a:r>
            <a:endParaRPr sz="2800">
              <a:latin typeface="Arial"/>
              <a:cs typeface="Arial"/>
            </a:endParaRPr>
          </a:p>
          <a:p>
            <a:pPr marL="355600" marR="1210310" indent="-342900">
              <a:lnSpc>
                <a:spcPct val="1101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Helps in movement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of  chromosomes</a:t>
            </a:r>
            <a:endParaRPr sz="2800">
              <a:latin typeface="Arial"/>
              <a:cs typeface="Arial"/>
            </a:endParaRPr>
          </a:p>
          <a:p>
            <a:pPr marL="355600" marR="695960" indent="-342900">
              <a:lnSpc>
                <a:spcPct val="11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Size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dirty="0">
                <a:latin typeface="Arial"/>
                <a:cs typeface="Arial"/>
              </a:rPr>
              <a:t>the centromere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  polymorphic</a:t>
            </a:r>
            <a:endParaRPr sz="2800">
              <a:latin typeface="Arial"/>
              <a:cs typeface="Arial"/>
            </a:endParaRPr>
          </a:p>
          <a:p>
            <a:pPr marL="355600" marR="554355" indent="-342900">
              <a:lnSpc>
                <a:spcPct val="11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They are destained at  metaphase and stained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at  interphase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1800" y="228600"/>
            <a:ext cx="1847850" cy="2750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0" y="3200400"/>
            <a:ext cx="2543555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56513"/>
            <a:ext cx="21990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CHROMATID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620256" y="1099736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58164"/>
            <a:ext cx="7984490" cy="485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7675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One of the two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longitudinal subunits</a:t>
            </a:r>
            <a:r>
              <a:rPr sz="2400" b="1" spc="-1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of 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chromosome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660066"/>
                </a:solidFill>
                <a:latin typeface="Arial"/>
                <a:cs typeface="Arial"/>
              </a:rPr>
              <a:t>They get </a:t>
            </a:r>
            <a:r>
              <a:rPr sz="2400" b="1" spc="-5" dirty="0">
                <a:solidFill>
                  <a:srgbClr val="660066"/>
                </a:solidFill>
                <a:latin typeface="Arial"/>
                <a:cs typeface="Arial"/>
              </a:rPr>
              <a:t>separated </a:t>
            </a:r>
            <a:r>
              <a:rPr sz="2400" b="1" dirty="0">
                <a:solidFill>
                  <a:srgbClr val="660066"/>
                </a:solidFill>
                <a:latin typeface="Arial"/>
                <a:cs typeface="Arial"/>
              </a:rPr>
              <a:t>during</a:t>
            </a:r>
            <a:r>
              <a:rPr sz="2400" b="1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60066"/>
                </a:solidFill>
                <a:latin typeface="Arial"/>
                <a:cs typeface="Arial"/>
              </a:rPr>
              <a:t>Anaphase</a:t>
            </a:r>
            <a:endParaRPr sz="2400">
              <a:latin typeface="Arial"/>
              <a:cs typeface="Arial"/>
            </a:endParaRPr>
          </a:p>
          <a:p>
            <a:pPr marL="354965" marR="2816225" indent="-354965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Two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types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–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sister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and non</a:t>
            </a:r>
            <a:r>
              <a:rPr sz="2400" b="1" spc="-7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sister  chromatids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b="1" spc="-5" dirty="0">
                <a:solidFill>
                  <a:srgbClr val="660066"/>
                </a:solidFill>
                <a:latin typeface="Arial"/>
                <a:cs typeface="Arial"/>
              </a:rPr>
              <a:t>Sister chromatids derived from the same</a:t>
            </a:r>
            <a:r>
              <a:rPr sz="2000" b="1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0066"/>
                </a:solidFill>
                <a:latin typeface="Arial"/>
                <a:cs typeface="Arial"/>
              </a:rPr>
              <a:t>chromosome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b="1" spc="-5" dirty="0">
                <a:solidFill>
                  <a:srgbClr val="660066"/>
                </a:solidFill>
                <a:latin typeface="Arial"/>
                <a:cs typeface="Arial"/>
              </a:rPr>
              <a:t>Non sister chromatids are from homologous</a:t>
            </a:r>
            <a:r>
              <a:rPr sz="2000" b="1" spc="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0066"/>
                </a:solidFill>
                <a:latin typeface="Arial"/>
                <a:cs typeface="Arial"/>
              </a:rPr>
              <a:t>chromosome</a:t>
            </a:r>
            <a:endParaRPr sz="2000">
              <a:latin typeface="Arial"/>
              <a:cs typeface="Arial"/>
            </a:endParaRPr>
          </a:p>
          <a:p>
            <a:pPr marL="355600" marR="851535" indent="-3429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They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are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formed due to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DNA replication</a:t>
            </a:r>
            <a:r>
              <a:rPr sz="2400" b="1" spc="-2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during  Interphase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660066"/>
                </a:solidFill>
                <a:latin typeface="Arial"/>
                <a:cs typeface="Arial"/>
              </a:rPr>
              <a:t>The two </a:t>
            </a:r>
            <a:r>
              <a:rPr sz="2400" b="1" spc="-5" dirty="0">
                <a:solidFill>
                  <a:srgbClr val="660066"/>
                </a:solidFill>
                <a:latin typeface="Arial"/>
                <a:cs typeface="Arial"/>
              </a:rPr>
              <a:t>chromatids are </a:t>
            </a:r>
            <a:r>
              <a:rPr sz="2400" b="1" dirty="0">
                <a:solidFill>
                  <a:srgbClr val="660066"/>
                </a:solidFill>
                <a:latin typeface="Arial"/>
                <a:cs typeface="Arial"/>
              </a:rPr>
              <a:t>held </a:t>
            </a:r>
            <a:r>
              <a:rPr sz="2400" b="1" spc="-5" dirty="0">
                <a:solidFill>
                  <a:srgbClr val="660066"/>
                </a:solidFill>
                <a:latin typeface="Arial"/>
                <a:cs typeface="Arial"/>
              </a:rPr>
              <a:t>together </a:t>
            </a:r>
            <a:r>
              <a:rPr sz="2400" b="1" dirty="0">
                <a:solidFill>
                  <a:srgbClr val="660066"/>
                </a:solidFill>
                <a:latin typeface="Arial"/>
                <a:cs typeface="Arial"/>
              </a:rPr>
              <a:t>by </a:t>
            </a:r>
            <a:r>
              <a:rPr sz="2400" b="1" spc="-5" dirty="0">
                <a:solidFill>
                  <a:srgbClr val="660066"/>
                </a:solidFill>
                <a:latin typeface="Arial"/>
                <a:cs typeface="Arial"/>
              </a:rPr>
              <a:t>centromere</a:t>
            </a:r>
            <a:endParaRPr sz="2400">
              <a:latin typeface="Arial"/>
              <a:cs typeface="Arial"/>
            </a:endParaRPr>
          </a:p>
          <a:p>
            <a:pPr marL="355600" marR="9652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After separation at Anaphase, each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chromatid 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becomes a</a:t>
            </a:r>
            <a:r>
              <a:rPr sz="2400" b="1" spc="1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chromosome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3200" y="304800"/>
            <a:ext cx="2105152" cy="287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56513"/>
            <a:ext cx="3982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Secondary</a:t>
            </a:r>
            <a:r>
              <a:rPr sz="2800" spc="-60" dirty="0"/>
              <a:t> </a:t>
            </a:r>
            <a:r>
              <a:rPr sz="2800" dirty="0"/>
              <a:t>constriction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740" y="1068831"/>
            <a:ext cx="5770245" cy="548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1719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Constricted narrow region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other  than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centromere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It has </a:t>
            </a:r>
            <a:r>
              <a:rPr sz="2800" b="1" dirty="0">
                <a:solidFill>
                  <a:srgbClr val="003300"/>
                </a:solidFill>
                <a:latin typeface="Arial"/>
                <a:cs typeface="Arial"/>
              </a:rPr>
              <a:t>constant position </a:t>
            </a:r>
            <a:r>
              <a:rPr sz="2800" dirty="0">
                <a:latin typeface="Arial"/>
                <a:cs typeface="Arial"/>
              </a:rPr>
              <a:t>– can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  used as </a:t>
            </a:r>
            <a:r>
              <a:rPr sz="2800" b="1" dirty="0">
                <a:solidFill>
                  <a:srgbClr val="003300"/>
                </a:solidFill>
                <a:latin typeface="Arial"/>
                <a:cs typeface="Arial"/>
              </a:rPr>
              <a:t>useful</a:t>
            </a:r>
            <a:r>
              <a:rPr sz="2800" b="1" spc="-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00"/>
                </a:solidFill>
                <a:latin typeface="Arial"/>
                <a:cs typeface="Arial"/>
              </a:rPr>
              <a:t>marker</a:t>
            </a:r>
            <a:endParaRPr sz="2800">
              <a:latin typeface="Arial"/>
              <a:cs typeface="Arial"/>
            </a:endParaRPr>
          </a:p>
          <a:p>
            <a:pPr marL="355600" marR="57721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Found on the </a:t>
            </a:r>
            <a:r>
              <a:rPr sz="2800" b="1" dirty="0">
                <a:solidFill>
                  <a:srgbClr val="660066"/>
                </a:solidFill>
                <a:latin typeface="Arial"/>
                <a:cs typeface="Arial"/>
              </a:rPr>
              <a:t>short arm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  chromosome</a:t>
            </a:r>
            <a:endParaRPr sz="2800">
              <a:latin typeface="Arial"/>
              <a:cs typeface="Arial"/>
            </a:endParaRPr>
          </a:p>
          <a:p>
            <a:pPr marL="355600" marR="37211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chromosome segment  separated by one Secondary  constriction is called </a:t>
            </a:r>
            <a:r>
              <a:rPr sz="2800" b="1" dirty="0">
                <a:solidFill>
                  <a:srgbClr val="660066"/>
                </a:solidFill>
                <a:latin typeface="Arial"/>
                <a:cs typeface="Arial"/>
              </a:rPr>
              <a:t>Satellite</a:t>
            </a:r>
            <a:r>
              <a:rPr sz="2800" b="1" spc="-3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  SAT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chromosome</a:t>
            </a:r>
            <a:endParaRPr sz="2800">
              <a:latin typeface="Arial"/>
              <a:cs typeface="Arial"/>
            </a:endParaRPr>
          </a:p>
          <a:p>
            <a:pPr marL="355600" marR="10541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 SAT chromosomes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  associated </a:t>
            </a:r>
            <a:r>
              <a:rPr sz="2800" spc="-5" dirty="0">
                <a:latin typeface="Arial"/>
                <a:cs typeface="Arial"/>
              </a:rPr>
              <a:t>with NOR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7713" y="699769"/>
            <a:ext cx="2324679" cy="5139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62199"/>
            <a:ext cx="8069580" cy="54616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CHROMOMERES</a:t>
            </a:r>
            <a:endParaRPr sz="2400">
              <a:latin typeface="Arial"/>
              <a:cs typeface="Arial"/>
            </a:endParaRPr>
          </a:p>
          <a:p>
            <a:pPr marL="355600" marR="161925" indent="-342900">
              <a:lnSpc>
                <a:spcPts val="302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Some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heavily stained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bead like projections </a:t>
            </a:r>
            <a:r>
              <a:rPr sz="2800" dirty="0">
                <a:latin typeface="Arial"/>
                <a:cs typeface="Arial"/>
              </a:rPr>
              <a:t>are  seen along the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entire length of the</a:t>
            </a:r>
            <a:r>
              <a:rPr sz="2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chromosome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2985"/>
              </a:lnSpc>
            </a:pPr>
            <a:r>
              <a:rPr sz="2800" dirty="0">
                <a:latin typeface="Arial"/>
                <a:cs typeface="Arial"/>
              </a:rPr>
              <a:t>– called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chromomeres</a:t>
            </a:r>
            <a:endParaRPr sz="2800">
              <a:latin typeface="Arial"/>
              <a:cs typeface="Arial"/>
            </a:endParaRPr>
          </a:p>
          <a:p>
            <a:pPr marL="355600" marR="104775" indent="-342900">
              <a:lnSpc>
                <a:spcPts val="302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They are the local coiling of the continuous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DNA  thread</a:t>
            </a:r>
            <a:endParaRPr sz="2800">
              <a:latin typeface="Arial"/>
              <a:cs typeface="Arial"/>
            </a:endParaRPr>
          </a:p>
          <a:p>
            <a:pPr marL="355600" marR="1116330" indent="-342900">
              <a:lnSpc>
                <a:spcPts val="302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They are the </a:t>
            </a:r>
            <a:r>
              <a:rPr sz="2800" dirty="0">
                <a:solidFill>
                  <a:srgbClr val="00AFEF"/>
                </a:solidFill>
                <a:latin typeface="Arial"/>
                <a:cs typeface="Arial"/>
              </a:rPr>
              <a:t>unit of DNA replication,</a:t>
            </a:r>
            <a:r>
              <a:rPr sz="2800" spc="-6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EF"/>
                </a:solidFill>
                <a:latin typeface="Arial"/>
                <a:cs typeface="Arial"/>
              </a:rPr>
              <a:t>RNA  synthesis and RNA</a:t>
            </a:r>
            <a:r>
              <a:rPr sz="2800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EF"/>
                </a:solidFill>
                <a:latin typeface="Arial"/>
                <a:cs typeface="Arial"/>
              </a:rPr>
              <a:t>processing</a:t>
            </a:r>
            <a:endParaRPr sz="2800">
              <a:latin typeface="Arial"/>
              <a:cs typeface="Arial"/>
            </a:endParaRPr>
          </a:p>
          <a:p>
            <a:pPr marL="355600" marR="282575" indent="-342900">
              <a:lnSpc>
                <a:spcPts val="302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Two types of Chromomeres – Macro and Micro  chromomeres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 number of chromomeres is usually constant;  which serve as a reliable morphological  characteristic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32485"/>
            <a:ext cx="7325359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TELOMERES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Telo- ends; meros-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parts)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Named </a:t>
            </a:r>
            <a:r>
              <a:rPr sz="2400" b="1" dirty="0">
                <a:latin typeface="Arial"/>
                <a:cs typeface="Arial"/>
              </a:rPr>
              <a:t>by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H.J.Muller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Made up of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DNA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protein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Occur at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the ends of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chromosomes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They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are heterochromatic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protect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the</a:t>
            </a:r>
            <a:r>
              <a:rPr sz="2400" b="1" spc="1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ends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protection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ends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-</a:t>
            </a:r>
            <a:r>
              <a:rPr sz="2400" b="1" spc="-3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Telomerase</a:t>
            </a:r>
            <a:endParaRPr sz="2400">
              <a:latin typeface="Arial"/>
              <a:cs typeface="Arial"/>
            </a:endParaRPr>
          </a:p>
          <a:p>
            <a:pPr marL="355600" marR="494030" indent="-342900">
              <a:lnSpc>
                <a:spcPts val="23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Presence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telomeres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–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helps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distinguish  chromosome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breaks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Essential component for chromosomal</a:t>
            </a:r>
            <a:r>
              <a:rPr sz="2400" b="1" spc="3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integrity</a:t>
            </a:r>
            <a:endParaRPr sz="2400">
              <a:latin typeface="Arial"/>
              <a:cs typeface="Arial"/>
            </a:endParaRPr>
          </a:p>
          <a:p>
            <a:pPr marL="355600" marR="346075" indent="-342900">
              <a:lnSpc>
                <a:spcPct val="8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Function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telomere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is to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stop chromosomes  degradation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Can be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stained using T- banding</a:t>
            </a:r>
            <a:r>
              <a:rPr sz="2400" b="1" spc="-2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technique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3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light microscope, dark telomeres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can be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seen  against light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62600" y="685800"/>
            <a:ext cx="3352800" cy="1171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533400"/>
            <a:ext cx="769620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395020"/>
            <a:ext cx="7528559" cy="49764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NUCLEOLUS ORGANISING</a:t>
            </a:r>
            <a:r>
              <a:rPr sz="2800" b="1" spc="-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REGION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Nucleolus – visible structures in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nucleus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Site </a:t>
            </a:r>
            <a:r>
              <a:rPr sz="2800" b="1" spc="-10" dirty="0">
                <a:solidFill>
                  <a:srgbClr val="000099"/>
                </a:solidFill>
                <a:latin typeface="Arial"/>
                <a:cs typeface="Arial"/>
              </a:rPr>
              <a:t>of </a:t>
            </a: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Ribosome formation</a:t>
            </a:r>
            <a:endParaRPr sz="2800">
              <a:latin typeface="Arial"/>
              <a:cs typeface="Arial"/>
            </a:endParaRPr>
          </a:p>
          <a:p>
            <a:pPr marL="355600" marR="14097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It is a secondary constriction or</a:t>
            </a:r>
            <a:r>
              <a:rPr sz="2800" b="1" spc="-5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satellited  segment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Responsible for organisation of</a:t>
            </a:r>
            <a:r>
              <a:rPr sz="2800" b="1" spc="-5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Nucleolus</a:t>
            </a:r>
            <a:endParaRPr sz="2800">
              <a:latin typeface="Arial"/>
              <a:cs typeface="Arial"/>
            </a:endParaRPr>
          </a:p>
          <a:p>
            <a:pPr marL="355600" marR="37973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3300"/>
                </a:solidFill>
                <a:latin typeface="Arial"/>
                <a:cs typeface="Arial"/>
              </a:rPr>
              <a:t>Contains genes coding for 18S and 28</a:t>
            </a:r>
            <a:r>
              <a:rPr sz="2800" b="1" spc="-5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00"/>
                </a:solidFill>
                <a:latin typeface="Arial"/>
                <a:cs typeface="Arial"/>
              </a:rPr>
              <a:t>S  ribosomal</a:t>
            </a:r>
            <a:r>
              <a:rPr sz="2800" b="1" spc="-1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00"/>
                </a:solidFill>
                <a:latin typeface="Arial"/>
                <a:cs typeface="Arial"/>
              </a:rPr>
              <a:t>RNA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r RNA is transcribed and</a:t>
            </a:r>
            <a:r>
              <a:rPr sz="2800" b="1" spc="-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processed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Visualised by staining with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Silver</a:t>
            </a:r>
            <a:r>
              <a:rPr sz="2800" b="1" spc="-6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Nitrate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77265"/>
            <a:ext cx="287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99"/>
                </a:solidFill>
              </a:rPr>
              <a:t>KARYOTYPE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9740" y="1116075"/>
            <a:ext cx="7649209" cy="4803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6515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660033"/>
                </a:solidFill>
                <a:latin typeface="Comic Sans MS"/>
                <a:cs typeface="Comic Sans MS"/>
              </a:rPr>
              <a:t>Morphological </a:t>
            </a:r>
            <a:r>
              <a:rPr sz="3200" b="1" spc="-10" dirty="0">
                <a:solidFill>
                  <a:srgbClr val="660033"/>
                </a:solidFill>
                <a:latin typeface="Comic Sans MS"/>
                <a:cs typeface="Comic Sans MS"/>
              </a:rPr>
              <a:t>representation </a:t>
            </a:r>
            <a:r>
              <a:rPr sz="3200" b="1" spc="-5" dirty="0">
                <a:solidFill>
                  <a:srgbClr val="660033"/>
                </a:solidFill>
                <a:latin typeface="Comic Sans MS"/>
                <a:cs typeface="Comic Sans MS"/>
              </a:rPr>
              <a:t>of a  chromosome complement with </a:t>
            </a:r>
            <a:r>
              <a:rPr sz="3200" b="1" spc="-10" dirty="0">
                <a:solidFill>
                  <a:srgbClr val="660033"/>
                </a:solidFill>
                <a:latin typeface="Comic Sans MS"/>
                <a:cs typeface="Comic Sans MS"/>
              </a:rPr>
              <a:t>regard  </a:t>
            </a:r>
            <a:r>
              <a:rPr sz="3200" b="1" spc="-5" dirty="0">
                <a:solidFill>
                  <a:srgbClr val="660033"/>
                </a:solidFill>
                <a:latin typeface="Comic Sans MS"/>
                <a:cs typeface="Comic Sans MS"/>
              </a:rPr>
              <a:t>to the </a:t>
            </a:r>
            <a:r>
              <a:rPr sz="3200" b="1" spc="-10" dirty="0">
                <a:solidFill>
                  <a:srgbClr val="660033"/>
                </a:solidFill>
                <a:latin typeface="Comic Sans MS"/>
                <a:cs typeface="Comic Sans MS"/>
              </a:rPr>
              <a:t>number </a:t>
            </a:r>
            <a:r>
              <a:rPr sz="3200" b="1" spc="-5" dirty="0">
                <a:solidFill>
                  <a:srgbClr val="660033"/>
                </a:solidFill>
                <a:latin typeface="Comic Sans MS"/>
                <a:cs typeface="Comic Sans MS"/>
              </a:rPr>
              <a:t>and shape of </a:t>
            </a:r>
            <a:r>
              <a:rPr sz="3200" b="1" spc="-10" dirty="0">
                <a:solidFill>
                  <a:srgbClr val="660033"/>
                </a:solidFill>
                <a:latin typeface="Comic Sans MS"/>
                <a:cs typeface="Comic Sans MS"/>
              </a:rPr>
              <a:t>the  </a:t>
            </a:r>
            <a:r>
              <a:rPr sz="3200" b="1" spc="-5" dirty="0">
                <a:solidFill>
                  <a:srgbClr val="660033"/>
                </a:solidFill>
                <a:latin typeface="Comic Sans MS"/>
                <a:cs typeface="Comic Sans MS"/>
              </a:rPr>
              <a:t>chromosome</a:t>
            </a:r>
            <a:endParaRPr sz="3200">
              <a:latin typeface="Comic Sans MS"/>
              <a:cs typeface="Comic Sans MS"/>
            </a:endParaRPr>
          </a:p>
          <a:p>
            <a:pPr marL="355600" marR="100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 form, size, shape and number of  chromosomes in the basic set of an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individual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  <a:tab pos="3959225" algn="l"/>
              </a:tabLst>
            </a:pPr>
            <a:r>
              <a:rPr sz="2800" b="1" dirty="0">
                <a:latin typeface="Arial"/>
                <a:cs typeface="Arial"/>
              </a:rPr>
              <a:t>Karyotype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suggests	</a:t>
            </a:r>
            <a:r>
              <a:rPr sz="2800" b="1" dirty="0">
                <a:solidFill>
                  <a:srgbClr val="008000"/>
                </a:solidFill>
                <a:latin typeface="Arial"/>
                <a:cs typeface="Arial"/>
              </a:rPr>
              <a:t>primitive or</a:t>
            </a:r>
            <a:r>
              <a:rPr sz="2800" b="1" spc="-9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000"/>
                </a:solidFill>
                <a:latin typeface="Arial"/>
                <a:cs typeface="Arial"/>
              </a:rPr>
              <a:t>advanced  feature </a:t>
            </a:r>
            <a:r>
              <a:rPr sz="2800" b="1" dirty="0">
                <a:latin typeface="Arial"/>
                <a:cs typeface="Arial"/>
              </a:rPr>
              <a:t>of an organism</a:t>
            </a:r>
            <a:endParaRPr sz="2800">
              <a:latin typeface="Arial"/>
              <a:cs typeface="Arial"/>
            </a:endParaRPr>
          </a:p>
          <a:p>
            <a:pPr marL="355600" marR="12382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Karyotype is arrangement of</a:t>
            </a:r>
            <a:r>
              <a:rPr sz="2800" b="1" spc="-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chromosome  based on size and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shape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710438"/>
            <a:ext cx="7493000" cy="404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149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Prepared </a:t>
            </a:r>
            <a:r>
              <a:rPr sz="2400" b="1" dirty="0">
                <a:latin typeface="Arial"/>
                <a:cs typeface="Arial"/>
              </a:rPr>
              <a:t>from </a:t>
            </a:r>
            <a:r>
              <a:rPr sz="2400" b="1" spc="-5" dirty="0">
                <a:latin typeface="Arial"/>
                <a:cs typeface="Arial"/>
              </a:rPr>
              <a:t>mitotic metaphase </a:t>
            </a:r>
            <a:r>
              <a:rPr sz="2400" b="1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contain  information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5"/>
              </a:spcBef>
              <a:buFont typeface="Arial"/>
              <a:buChar char="–"/>
              <a:tabLst>
                <a:tab pos="755650" algn="l"/>
              </a:tabLst>
            </a:pP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the location of</a:t>
            </a:r>
            <a:r>
              <a:rPr sz="2800" b="1" spc="-1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centromere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5650" algn="l"/>
              </a:tabLst>
            </a:pP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Secondary</a:t>
            </a:r>
            <a:r>
              <a:rPr sz="2800" b="1" spc="-26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constriction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Satellite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5650" algn="l"/>
              </a:tabLst>
            </a:pP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Length and breadth of the</a:t>
            </a:r>
            <a:r>
              <a:rPr sz="2800" b="1" spc="-5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chromosome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A40020"/>
              </a:buClr>
              <a:buFont typeface="Arial"/>
              <a:buChar char="–"/>
            </a:pPr>
            <a:endParaRPr sz="3800">
              <a:latin typeface="Arial"/>
              <a:cs typeface="Arial"/>
            </a:endParaRPr>
          </a:p>
          <a:p>
            <a:pPr marL="355600" marR="22542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Arrangement of chromosome </a:t>
            </a:r>
            <a:r>
              <a:rPr sz="2800" b="1" dirty="0">
                <a:latin typeface="Arial"/>
                <a:cs typeface="Arial"/>
              </a:rPr>
              <a:t>- largest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to  smallest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chromosome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55497"/>
            <a:ext cx="76962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000000"/>
                </a:solidFill>
                <a:latin typeface="Arial"/>
                <a:cs typeface="Arial"/>
              </a:rPr>
              <a:t>Two ways represent the </a:t>
            </a:r>
            <a:r>
              <a:rPr sz="3200" dirty="0">
                <a:solidFill>
                  <a:srgbClr val="003300"/>
                </a:solidFill>
              </a:rPr>
              <a:t>chromosome</a:t>
            </a:r>
            <a:r>
              <a:rPr sz="3200" spc="-45" dirty="0">
                <a:solidFill>
                  <a:srgbClr val="003300"/>
                </a:solidFill>
              </a:rPr>
              <a:t> </a:t>
            </a:r>
            <a:r>
              <a:rPr sz="3200" spc="-5" dirty="0">
                <a:solidFill>
                  <a:srgbClr val="003300"/>
                </a:solidFill>
              </a:rPr>
              <a:t>set  of a</a:t>
            </a:r>
            <a:r>
              <a:rPr sz="3200" spc="-10" dirty="0">
                <a:solidFill>
                  <a:srgbClr val="003300"/>
                </a:solidFill>
              </a:rPr>
              <a:t> </a:t>
            </a:r>
            <a:r>
              <a:rPr sz="3200" spc="-5" dirty="0">
                <a:solidFill>
                  <a:srgbClr val="003300"/>
                </a:solidFill>
              </a:rPr>
              <a:t>species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64184" indent="-45212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464820" algn="l"/>
              </a:tabLst>
            </a:pPr>
            <a:r>
              <a:rPr spc="-5" dirty="0"/>
              <a:t>Karyogram</a:t>
            </a:r>
          </a:p>
          <a:p>
            <a:pPr marL="755650" marR="5080" lvl="1" indent="-285750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755650" algn="l"/>
                <a:tab pos="1506220" algn="l"/>
              </a:tabLst>
            </a:pP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Photomicrographs </a:t>
            </a:r>
            <a:r>
              <a:rPr sz="2800" b="1" dirty="0">
                <a:solidFill>
                  <a:srgbClr val="003300"/>
                </a:solidFill>
                <a:latin typeface="Arial"/>
                <a:cs typeface="Arial"/>
              </a:rPr>
              <a:t>of the chromosome of</a:t>
            </a:r>
            <a:r>
              <a:rPr sz="2800" b="1" spc="-6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00"/>
                </a:solidFill>
                <a:latin typeface="Arial"/>
                <a:cs typeface="Arial"/>
              </a:rPr>
              <a:t>a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 single somatic metaphase cell </a:t>
            </a:r>
            <a:r>
              <a:rPr sz="2800" b="1" dirty="0">
                <a:solidFill>
                  <a:srgbClr val="003300"/>
                </a:solidFill>
                <a:latin typeface="Arial"/>
                <a:cs typeface="Arial"/>
              </a:rPr>
              <a:t>are clipped  out	and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arranged in homologous pairs </a:t>
            </a:r>
            <a:r>
              <a:rPr sz="2800" b="1" dirty="0">
                <a:solidFill>
                  <a:srgbClr val="003300"/>
                </a:solidFill>
                <a:latin typeface="Arial"/>
                <a:cs typeface="Arial"/>
              </a:rPr>
              <a:t> according to </a:t>
            </a:r>
            <a:r>
              <a:rPr sz="2800" b="1" spc="-5" dirty="0">
                <a:solidFill>
                  <a:srgbClr val="003300"/>
                </a:solidFill>
                <a:latin typeface="Arial"/>
                <a:cs typeface="Arial"/>
              </a:rPr>
              <a:t>their</a:t>
            </a:r>
            <a:r>
              <a:rPr sz="2800" b="1" spc="-1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size</a:t>
            </a:r>
            <a:endParaRPr sz="2800">
              <a:latin typeface="Arial"/>
              <a:cs typeface="Arial"/>
            </a:endParaRPr>
          </a:p>
          <a:p>
            <a:pPr marL="755650" marR="714375" lvl="1" indent="-28575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5650" algn="l"/>
              </a:tabLst>
            </a:pPr>
            <a:r>
              <a:rPr sz="2800" b="1" dirty="0">
                <a:solidFill>
                  <a:srgbClr val="003300"/>
                </a:solidFill>
                <a:latin typeface="Arial"/>
                <a:cs typeface="Arial"/>
              </a:rPr>
              <a:t>If the chromosomes are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small</a:t>
            </a:r>
            <a:r>
              <a:rPr sz="2800" b="1" dirty="0">
                <a:solidFill>
                  <a:srgbClr val="003300"/>
                </a:solidFill>
                <a:latin typeface="Arial"/>
                <a:cs typeface="Arial"/>
              </a:rPr>
              <a:t>, they</a:t>
            </a:r>
            <a:r>
              <a:rPr sz="280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00"/>
                </a:solidFill>
                <a:latin typeface="Arial"/>
                <a:cs typeface="Arial"/>
              </a:rPr>
              <a:t>are  arranged in</a:t>
            </a:r>
            <a:r>
              <a:rPr sz="2800" b="1" spc="-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groups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33704"/>
            <a:ext cx="8000365" cy="58115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b="1" spc="-10" dirty="0">
                <a:solidFill>
                  <a:srgbClr val="A40020"/>
                </a:solidFill>
                <a:latin typeface="Arial"/>
                <a:cs typeface="Arial"/>
              </a:rPr>
              <a:t>Chromosomes…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003300"/>
                </a:solidFill>
                <a:latin typeface="Arial"/>
                <a:cs typeface="Arial"/>
              </a:rPr>
              <a:t>hereditary material</a:t>
            </a:r>
            <a:endParaRPr sz="2000" dirty="0">
              <a:latin typeface="Arial"/>
              <a:cs typeface="Arial"/>
            </a:endParaRPr>
          </a:p>
          <a:p>
            <a:pPr marL="354965" marR="3362960" indent="-354965">
              <a:lnSpc>
                <a:spcPct val="14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Vehicles of transmission of characters  from generation after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generation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A40020"/>
                </a:solidFill>
                <a:latin typeface="Arial"/>
                <a:cs typeface="Arial"/>
              </a:rPr>
              <a:t>genes </a:t>
            </a:r>
            <a:r>
              <a:rPr sz="2000" spc="-5" dirty="0">
                <a:latin typeface="Arial"/>
                <a:cs typeface="Arial"/>
              </a:rPr>
              <a:t>– the unit of heredity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are</a:t>
            </a:r>
            <a:endParaRPr sz="2000" dirty="0">
              <a:latin typeface="Arial"/>
              <a:cs typeface="Arial"/>
            </a:endParaRPr>
          </a:p>
          <a:p>
            <a:pPr marL="432434" marR="1636395">
              <a:lnSpc>
                <a:spcPct val="140000"/>
              </a:lnSpc>
            </a:pPr>
            <a:r>
              <a:rPr sz="2000" spc="-5" dirty="0">
                <a:latin typeface="Arial"/>
                <a:cs typeface="Arial"/>
              </a:rPr>
              <a:t>located inside the chromosome, in a linear sequence  in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nucleus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Chromosomes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3300"/>
                </a:solidFill>
                <a:latin typeface="Arial"/>
                <a:cs typeface="Arial"/>
              </a:rPr>
              <a:t>Darkly stained, </a:t>
            </a:r>
            <a:r>
              <a:rPr sz="2000" b="1" dirty="0">
                <a:solidFill>
                  <a:srgbClr val="003300"/>
                </a:solidFill>
                <a:latin typeface="Arial"/>
                <a:cs typeface="Arial"/>
              </a:rPr>
              <a:t>rod </a:t>
            </a:r>
            <a:r>
              <a:rPr sz="2000" b="1" spc="-5" dirty="0">
                <a:solidFill>
                  <a:srgbClr val="003300"/>
                </a:solidFill>
                <a:latin typeface="Arial"/>
                <a:cs typeface="Arial"/>
              </a:rPr>
              <a:t>shaped bodies </a:t>
            </a:r>
            <a:r>
              <a:rPr sz="2000" b="1" dirty="0">
                <a:solidFill>
                  <a:srgbClr val="003300"/>
                </a:solidFill>
                <a:latin typeface="Arial"/>
                <a:cs typeface="Arial"/>
              </a:rPr>
              <a:t>visible </a:t>
            </a:r>
            <a:r>
              <a:rPr sz="2000" b="1" spc="-5" dirty="0">
                <a:solidFill>
                  <a:srgbClr val="003300"/>
                </a:solidFill>
                <a:latin typeface="Arial"/>
                <a:cs typeface="Arial"/>
              </a:rPr>
              <a:t>under</a:t>
            </a:r>
            <a:r>
              <a:rPr sz="2000" b="1" spc="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00"/>
                </a:solidFill>
                <a:latin typeface="Arial"/>
                <a:cs typeface="Arial"/>
              </a:rPr>
              <a:t>light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3300"/>
                </a:solidFill>
                <a:latin typeface="Arial"/>
                <a:cs typeface="Arial"/>
              </a:rPr>
              <a:t>microscope</a:t>
            </a:r>
            <a:endParaRPr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Composed of DNA, RNA and Histones – </a:t>
            </a:r>
            <a:r>
              <a:rPr sz="2000" b="1" spc="-5" dirty="0">
                <a:solidFill>
                  <a:srgbClr val="CC3300"/>
                </a:solidFill>
                <a:latin typeface="Arial"/>
                <a:cs typeface="Arial"/>
              </a:rPr>
              <a:t>DNA is the major genetic  constituent of</a:t>
            </a:r>
            <a:r>
              <a:rPr sz="2000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3300"/>
                </a:solidFill>
                <a:latin typeface="Arial"/>
                <a:cs typeface="Arial"/>
              </a:rPr>
              <a:t>chromosomes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Appear as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coiled threads </a:t>
            </a:r>
            <a:r>
              <a:rPr sz="2000" spc="-5" dirty="0">
                <a:latin typeface="Arial"/>
                <a:cs typeface="Arial"/>
              </a:rPr>
              <a:t>in early nuclear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division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Become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condensed </a:t>
            </a:r>
            <a:r>
              <a:rPr sz="2000" spc="-5" dirty="0">
                <a:latin typeface="Arial"/>
                <a:cs typeface="Arial"/>
              </a:rPr>
              <a:t>at later stages of cell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division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10400" y="457200"/>
            <a:ext cx="1777746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18769"/>
            <a:ext cx="22402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99"/>
                </a:solidFill>
              </a:rPr>
              <a:t>2.</a:t>
            </a:r>
            <a:r>
              <a:rPr sz="2800" spc="-80" dirty="0">
                <a:solidFill>
                  <a:srgbClr val="000099"/>
                </a:solidFill>
              </a:rPr>
              <a:t> </a:t>
            </a:r>
            <a:r>
              <a:rPr sz="2800" dirty="0">
                <a:solidFill>
                  <a:srgbClr val="000099"/>
                </a:solidFill>
              </a:rPr>
              <a:t>IDIOGRAM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55039" y="746495"/>
            <a:ext cx="7486650" cy="493649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12750" indent="-285750">
              <a:lnSpc>
                <a:spcPct val="100000"/>
              </a:lnSpc>
              <a:spcBef>
                <a:spcPts val="680"/>
              </a:spcBef>
              <a:buChar char="–"/>
              <a:tabLst>
                <a:tab pos="412750" algn="l"/>
              </a:tabLst>
            </a:pPr>
            <a:r>
              <a:rPr sz="2400" dirty="0">
                <a:latin typeface="Arial"/>
                <a:cs typeface="Arial"/>
              </a:rPr>
              <a:t>It is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graphical representation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of the</a:t>
            </a:r>
            <a:r>
              <a:rPr sz="2400" b="1" spc="1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karyotype</a:t>
            </a:r>
            <a:endParaRPr sz="2400">
              <a:latin typeface="Arial"/>
              <a:cs typeface="Arial"/>
            </a:endParaRPr>
          </a:p>
          <a:p>
            <a:pPr marL="412750" marR="48260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412750" algn="l"/>
              </a:tabLst>
            </a:pPr>
            <a:r>
              <a:rPr sz="2400" spc="-5" dirty="0">
                <a:latin typeface="Arial"/>
                <a:cs typeface="Arial"/>
              </a:rPr>
              <a:t>Idiograms are usually prepared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show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haploid  chromosome set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species</a:t>
            </a:r>
            <a:endParaRPr sz="2400">
              <a:latin typeface="Arial"/>
              <a:cs typeface="Arial"/>
            </a:endParaRPr>
          </a:p>
          <a:p>
            <a:pPr marL="412750" marR="409575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41275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prepared </a:t>
            </a:r>
            <a:r>
              <a:rPr sz="2400" dirty="0">
                <a:latin typeface="Arial"/>
                <a:cs typeface="Arial"/>
              </a:rPr>
              <a:t>from the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measurement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somatic  metaphase</a:t>
            </a:r>
            <a:r>
              <a:rPr sz="2400" b="1" spc="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chromosomes</a:t>
            </a:r>
            <a:endParaRPr sz="2400">
              <a:latin typeface="Arial"/>
              <a:cs typeface="Arial"/>
            </a:endParaRPr>
          </a:p>
          <a:p>
            <a:pPr marL="412750" marR="5080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412750" algn="l"/>
              </a:tabLst>
            </a:pP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Individual chromosomes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1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identified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this  purpose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–"/>
            </a:pPr>
            <a:endParaRPr sz="2550">
              <a:latin typeface="Arial"/>
              <a:cs typeface="Arial"/>
            </a:endParaRPr>
          </a:p>
          <a:p>
            <a:pPr marL="12700" marR="494030">
              <a:lnSpc>
                <a:spcPct val="80000"/>
              </a:lnSpc>
            </a:pP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Techniques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identifying specific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chromosome 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segments</a:t>
            </a:r>
            <a:endParaRPr sz="2400">
              <a:latin typeface="Arial"/>
              <a:cs typeface="Arial"/>
            </a:endParaRPr>
          </a:p>
          <a:p>
            <a:pPr marL="812800" lvl="1" indent="-229235">
              <a:lnSpc>
                <a:spcPts val="2850"/>
              </a:lnSpc>
              <a:buFont typeface="Comic Sans MS"/>
              <a:buChar char="•"/>
              <a:tabLst>
                <a:tab pos="813435" algn="l"/>
              </a:tabLst>
            </a:pP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Fluorescent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 staining</a:t>
            </a:r>
            <a:endParaRPr sz="2400">
              <a:latin typeface="Comic Sans MS"/>
              <a:cs typeface="Comic Sans MS"/>
            </a:endParaRPr>
          </a:p>
          <a:p>
            <a:pPr marL="812800" lvl="1" indent="-229235">
              <a:lnSpc>
                <a:spcPct val="100000"/>
              </a:lnSpc>
              <a:buFont typeface="Comic Sans MS"/>
              <a:buChar char="•"/>
              <a:tabLst>
                <a:tab pos="813435" algn="l"/>
              </a:tabLst>
            </a:pP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Pulse</a:t>
            </a:r>
            <a:r>
              <a:rPr sz="2400" b="1" spc="-1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labelling</a:t>
            </a:r>
            <a:endParaRPr sz="2400">
              <a:latin typeface="Comic Sans MS"/>
              <a:cs typeface="Comic Sans MS"/>
            </a:endParaRPr>
          </a:p>
          <a:p>
            <a:pPr marL="812800" lvl="1" indent="-229235">
              <a:lnSpc>
                <a:spcPct val="100000"/>
              </a:lnSpc>
              <a:buFont typeface="Comic Sans MS"/>
              <a:buChar char="•"/>
              <a:tabLst>
                <a:tab pos="813435" algn="l"/>
              </a:tabLst>
            </a:pP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Chromosome</a:t>
            </a:r>
            <a:r>
              <a:rPr sz="2400" b="1" spc="-1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banding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42365"/>
            <a:ext cx="7874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FIGURE 1. - </a:t>
            </a:r>
            <a:r>
              <a:rPr spc="-5" dirty="0">
                <a:solidFill>
                  <a:srgbClr val="000000"/>
                </a:solidFill>
              </a:rPr>
              <a:t>idiograms </a:t>
            </a:r>
            <a:r>
              <a:rPr dirty="0">
                <a:solidFill>
                  <a:srgbClr val="000000"/>
                </a:solidFill>
              </a:rPr>
              <a:t>of Larix </a:t>
            </a:r>
            <a:r>
              <a:rPr spc="-5" dirty="0">
                <a:solidFill>
                  <a:srgbClr val="000000"/>
                </a:solidFill>
              </a:rPr>
              <a:t>decidua </a:t>
            </a:r>
            <a:r>
              <a:rPr dirty="0">
                <a:solidFill>
                  <a:srgbClr val="000000"/>
                </a:solidFill>
              </a:rPr>
              <a:t>and L.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sibirica.</a:t>
            </a:r>
          </a:p>
        </p:txBody>
      </p:sp>
      <p:sp>
        <p:nvSpPr>
          <p:cNvPr id="3" name="object 3"/>
          <p:cNvSpPr/>
          <p:nvPr/>
        </p:nvSpPr>
        <p:spPr>
          <a:xfrm>
            <a:off x="945482" y="1420107"/>
            <a:ext cx="6733244" cy="4551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88366"/>
            <a:ext cx="83140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99"/>
                </a:solidFill>
                <a:latin typeface="Comic Sans MS"/>
                <a:cs typeface="Comic Sans MS"/>
              </a:rPr>
              <a:t>Karyotype may </a:t>
            </a:r>
            <a:r>
              <a:rPr sz="2800" spc="-5" dirty="0">
                <a:solidFill>
                  <a:srgbClr val="000099"/>
                </a:solidFill>
                <a:latin typeface="Comic Sans MS"/>
                <a:cs typeface="Comic Sans MS"/>
              </a:rPr>
              <a:t>be </a:t>
            </a:r>
            <a:r>
              <a:rPr sz="2800" spc="-5" dirty="0">
                <a:latin typeface="Comic Sans MS"/>
                <a:cs typeface="Comic Sans MS"/>
              </a:rPr>
              <a:t>Symmetrical </a:t>
            </a:r>
            <a:r>
              <a:rPr sz="2800" dirty="0">
                <a:latin typeface="Comic Sans MS"/>
                <a:cs typeface="Comic Sans MS"/>
              </a:rPr>
              <a:t>or</a:t>
            </a:r>
            <a:r>
              <a:rPr sz="2800" spc="-459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Asymmetrical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066800"/>
            <a:ext cx="7935283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solidFill>
                  <a:srgbClr val="000099"/>
                </a:solidFill>
                <a:latin typeface="Arial"/>
                <a:cs typeface="Arial"/>
              </a:rPr>
              <a:t>Karyotype may be </a:t>
            </a:r>
            <a:r>
              <a:rPr spc="-5" dirty="0"/>
              <a:t>Symmetrical </a:t>
            </a:r>
            <a:r>
              <a:rPr dirty="0"/>
              <a:t>or</a:t>
            </a:r>
            <a:r>
              <a:rPr spc="40" dirty="0"/>
              <a:t> </a:t>
            </a:r>
            <a:r>
              <a:rPr spc="-5" dirty="0"/>
              <a:t>Asymmetrical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859635"/>
            <a:ext cx="8214995" cy="437197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This was developed by Levitzky</a:t>
            </a:r>
            <a:r>
              <a:rPr sz="2800" b="1" spc="-1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(1931)</a:t>
            </a:r>
            <a:endParaRPr sz="2800">
              <a:latin typeface="Arial"/>
              <a:cs typeface="Arial"/>
            </a:endParaRPr>
          </a:p>
          <a:p>
            <a:pPr marL="355600" marR="5080">
              <a:lnSpc>
                <a:spcPct val="120000"/>
              </a:lnSpc>
              <a:spcBef>
                <a:spcPts val="640"/>
              </a:spcBef>
              <a:tabLst>
                <a:tab pos="3148965" algn="l"/>
                <a:tab pos="7136130" algn="l"/>
              </a:tabLst>
            </a:pPr>
            <a:r>
              <a:rPr sz="2400" b="1" dirty="0">
                <a:solidFill>
                  <a:srgbClr val="003300"/>
                </a:solidFill>
                <a:latin typeface="Comic Sans MS"/>
                <a:cs typeface="Comic Sans MS"/>
              </a:rPr>
              <a:t>When all </a:t>
            </a:r>
            <a:r>
              <a:rPr sz="2400" b="1" spc="-5" dirty="0">
                <a:solidFill>
                  <a:srgbClr val="003300"/>
                </a:solidFill>
                <a:latin typeface="Comic Sans MS"/>
                <a:cs typeface="Comic Sans MS"/>
              </a:rPr>
              <a:t>the chromosomes </a:t>
            </a:r>
            <a:r>
              <a:rPr sz="2400" b="1" dirty="0">
                <a:solidFill>
                  <a:srgbClr val="003300"/>
                </a:solidFill>
                <a:latin typeface="Comic Sans MS"/>
                <a:cs typeface="Comic Sans MS"/>
              </a:rPr>
              <a:t>of a species are of  </a:t>
            </a:r>
            <a:r>
              <a:rPr sz="2400" b="1" spc="-5" dirty="0">
                <a:solidFill>
                  <a:srgbClr val="003300"/>
                </a:solidFill>
                <a:latin typeface="Comic Sans MS"/>
                <a:cs typeface="Comic Sans MS"/>
              </a:rPr>
              <a:t>approximately</a:t>
            </a:r>
            <a:r>
              <a:rPr sz="2400" b="1" spc="20" dirty="0">
                <a:solidFill>
                  <a:srgbClr val="0033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3300"/>
                </a:solidFill>
                <a:latin typeface="Comic Sans MS"/>
                <a:cs typeface="Comic Sans MS"/>
              </a:rPr>
              <a:t>the	</a:t>
            </a:r>
            <a:r>
              <a:rPr sz="2400" b="1" dirty="0">
                <a:solidFill>
                  <a:srgbClr val="003300"/>
                </a:solidFill>
                <a:latin typeface="Comic Sans MS"/>
                <a:cs typeface="Comic Sans MS"/>
              </a:rPr>
              <a:t>same size and have median or</a:t>
            </a:r>
            <a:r>
              <a:rPr sz="2400" b="1" spc="-130" dirty="0">
                <a:solidFill>
                  <a:srgbClr val="003300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03300"/>
                </a:solidFill>
                <a:latin typeface="Comic Sans MS"/>
                <a:cs typeface="Comic Sans MS"/>
              </a:rPr>
              <a:t>sub  median centromere, </a:t>
            </a:r>
            <a:r>
              <a:rPr sz="2400" b="1" spc="-5" dirty="0">
                <a:solidFill>
                  <a:srgbClr val="003300"/>
                </a:solidFill>
                <a:latin typeface="Comic Sans MS"/>
                <a:cs typeface="Comic Sans MS"/>
              </a:rPr>
              <a:t>the karyotype is</a:t>
            </a:r>
            <a:r>
              <a:rPr sz="2400" b="1" spc="-20" dirty="0">
                <a:solidFill>
                  <a:srgbClr val="003300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03300"/>
                </a:solidFill>
                <a:latin typeface="Comic Sans MS"/>
                <a:cs typeface="Comic Sans MS"/>
              </a:rPr>
              <a:t>said</a:t>
            </a:r>
            <a:r>
              <a:rPr sz="2400" b="1" spc="5" dirty="0">
                <a:solidFill>
                  <a:srgbClr val="0033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3300"/>
                </a:solidFill>
                <a:latin typeface="Comic Sans MS"/>
                <a:cs typeface="Comic Sans MS"/>
              </a:rPr>
              <a:t>to	be 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Symmetrical.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omic Sans MS"/>
              <a:cs typeface="Comic Sans MS"/>
            </a:endParaRPr>
          </a:p>
          <a:p>
            <a:pPr marL="755650" marR="189230" algn="just">
              <a:lnSpc>
                <a:spcPct val="120000"/>
              </a:lnSpc>
            </a:pPr>
            <a:r>
              <a:rPr sz="2400" b="1" dirty="0">
                <a:solidFill>
                  <a:srgbClr val="A40020"/>
                </a:solidFill>
                <a:latin typeface="Comic Sans MS"/>
                <a:cs typeface="Comic Sans MS"/>
              </a:rPr>
              <a:t>When </a:t>
            </a:r>
            <a:r>
              <a:rPr sz="2400" b="1" spc="-5" dirty="0">
                <a:solidFill>
                  <a:srgbClr val="A40020"/>
                </a:solidFill>
                <a:latin typeface="Comic Sans MS"/>
                <a:cs typeface="Comic Sans MS"/>
              </a:rPr>
              <a:t>the chromosomes </a:t>
            </a:r>
            <a:r>
              <a:rPr sz="2400" b="1" dirty="0">
                <a:solidFill>
                  <a:srgbClr val="A40020"/>
                </a:solidFill>
                <a:latin typeface="Comic Sans MS"/>
                <a:cs typeface="Comic Sans MS"/>
              </a:rPr>
              <a:t>of an </a:t>
            </a:r>
            <a:r>
              <a:rPr sz="2400" b="1" spc="-5" dirty="0">
                <a:solidFill>
                  <a:srgbClr val="A40020"/>
                </a:solidFill>
                <a:latin typeface="Comic Sans MS"/>
                <a:cs typeface="Comic Sans MS"/>
              </a:rPr>
              <a:t>individual differ in  </a:t>
            </a:r>
            <a:r>
              <a:rPr sz="2400" b="1" dirty="0">
                <a:solidFill>
                  <a:srgbClr val="A40020"/>
                </a:solidFill>
                <a:latin typeface="Comic Sans MS"/>
                <a:cs typeface="Comic Sans MS"/>
              </a:rPr>
              <a:t>size and position of centromere </a:t>
            </a:r>
            <a:r>
              <a:rPr sz="2400" b="1" spc="-5" dirty="0">
                <a:solidFill>
                  <a:srgbClr val="A40020"/>
                </a:solidFill>
                <a:latin typeface="Comic Sans MS"/>
                <a:cs typeface="Comic Sans MS"/>
              </a:rPr>
              <a:t>the karyotype</a:t>
            </a:r>
            <a:r>
              <a:rPr sz="2400" b="1" spc="-120" dirty="0">
                <a:solidFill>
                  <a:srgbClr val="A4002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A40020"/>
                </a:solidFill>
                <a:latin typeface="Comic Sans MS"/>
                <a:cs typeface="Comic Sans MS"/>
              </a:rPr>
              <a:t>is  </a:t>
            </a:r>
            <a:r>
              <a:rPr sz="2400" b="1" dirty="0">
                <a:solidFill>
                  <a:srgbClr val="A40020"/>
                </a:solidFill>
                <a:latin typeface="Comic Sans MS"/>
                <a:cs typeface="Comic Sans MS"/>
              </a:rPr>
              <a:t>called </a:t>
            </a:r>
            <a:r>
              <a:rPr sz="2400" b="1" spc="-10" dirty="0">
                <a:solidFill>
                  <a:srgbClr val="000099"/>
                </a:solidFill>
                <a:latin typeface="Comic Sans MS"/>
                <a:cs typeface="Comic Sans MS"/>
              </a:rPr>
              <a:t>Asymmetric 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or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spc="-10" dirty="0">
                <a:solidFill>
                  <a:srgbClr val="000099"/>
                </a:solidFill>
                <a:latin typeface="Comic Sans MS"/>
                <a:cs typeface="Comic Sans MS"/>
              </a:rPr>
              <a:t>heterogenous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85256"/>
            <a:ext cx="8204834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1435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symmetrical </a:t>
            </a:r>
            <a:r>
              <a:rPr sz="2800" dirty="0">
                <a:latin typeface="Arial"/>
                <a:cs typeface="Arial"/>
              </a:rPr>
              <a:t>karyotype represents the </a:t>
            </a:r>
            <a:r>
              <a:rPr sz="280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00"/>
                </a:solidFill>
                <a:latin typeface="Arial"/>
                <a:cs typeface="Arial"/>
              </a:rPr>
              <a:t>primitive type </a:t>
            </a:r>
            <a:r>
              <a:rPr sz="2800" dirty="0">
                <a:latin typeface="Arial"/>
                <a:cs typeface="Arial"/>
              </a:rPr>
              <a:t>from which </a:t>
            </a: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Asymmetrical  karyotypes have evolved </a:t>
            </a:r>
            <a:r>
              <a:rPr sz="2800" dirty="0">
                <a:latin typeface="Arial"/>
                <a:cs typeface="Arial"/>
              </a:rPr>
              <a:t>through </a:t>
            </a:r>
            <a:r>
              <a:rPr sz="2800" b="1" dirty="0">
                <a:solidFill>
                  <a:srgbClr val="A40020"/>
                </a:solidFill>
                <a:latin typeface="Comic Sans MS"/>
                <a:cs typeface="Comic Sans MS"/>
              </a:rPr>
              <a:t>structural  changes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20000"/>
              </a:lnSpc>
              <a:spcBef>
                <a:spcPts val="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0099"/>
                </a:solidFill>
                <a:latin typeface="Comic Sans MS"/>
                <a:cs typeface="Comic Sans MS"/>
              </a:rPr>
              <a:t>Asymmetrical karyotype is due to </a:t>
            </a:r>
            <a:r>
              <a:rPr sz="2800" b="1" spc="-5" dirty="0">
                <a:solidFill>
                  <a:srgbClr val="003300"/>
                </a:solidFill>
                <a:latin typeface="Comic Sans MS"/>
                <a:cs typeface="Comic Sans MS"/>
              </a:rPr>
              <a:t>pericentric  inversions </a:t>
            </a:r>
            <a:r>
              <a:rPr sz="2800" b="1" dirty="0">
                <a:solidFill>
                  <a:srgbClr val="003300"/>
                </a:solidFill>
                <a:latin typeface="Comic Sans MS"/>
                <a:cs typeface="Comic Sans MS"/>
              </a:rPr>
              <a:t>and </a:t>
            </a:r>
            <a:r>
              <a:rPr sz="2800" b="1" spc="-10" dirty="0">
                <a:solidFill>
                  <a:srgbClr val="003300"/>
                </a:solidFill>
                <a:latin typeface="Comic Sans MS"/>
                <a:cs typeface="Comic Sans MS"/>
              </a:rPr>
              <a:t>unequal </a:t>
            </a:r>
            <a:r>
              <a:rPr sz="2800" b="1" spc="-5" dirty="0">
                <a:solidFill>
                  <a:srgbClr val="003300"/>
                </a:solidFill>
                <a:latin typeface="Comic Sans MS"/>
                <a:cs typeface="Comic Sans MS"/>
              </a:rPr>
              <a:t>translocations, </a:t>
            </a:r>
            <a:r>
              <a:rPr sz="2800" b="1" spc="-5" dirty="0">
                <a:solidFill>
                  <a:srgbClr val="A40020"/>
                </a:solidFill>
                <a:latin typeface="Comic Sans MS"/>
                <a:cs typeface="Comic Sans MS"/>
              </a:rPr>
              <a:t>which  </a:t>
            </a:r>
            <a:r>
              <a:rPr sz="2800" b="1" dirty="0">
                <a:solidFill>
                  <a:srgbClr val="A40020"/>
                </a:solidFill>
                <a:latin typeface="Comic Sans MS"/>
                <a:cs typeface="Comic Sans MS"/>
              </a:rPr>
              <a:t>change </a:t>
            </a:r>
            <a:r>
              <a:rPr sz="2800" b="1" spc="-5" dirty="0">
                <a:solidFill>
                  <a:srgbClr val="A40020"/>
                </a:solidFill>
                <a:latin typeface="Comic Sans MS"/>
                <a:cs typeface="Comic Sans MS"/>
              </a:rPr>
              <a:t>the </a:t>
            </a:r>
            <a:r>
              <a:rPr sz="2800" b="1" dirty="0">
                <a:solidFill>
                  <a:srgbClr val="A40020"/>
                </a:solidFill>
                <a:latin typeface="Comic Sans MS"/>
                <a:cs typeface="Comic Sans MS"/>
              </a:rPr>
              <a:t>position of </a:t>
            </a:r>
            <a:r>
              <a:rPr sz="2800" b="1" spc="-5" dirty="0">
                <a:solidFill>
                  <a:srgbClr val="A40020"/>
                </a:solidFill>
                <a:latin typeface="Comic Sans MS"/>
                <a:cs typeface="Comic Sans MS"/>
              </a:rPr>
              <a:t>the</a:t>
            </a:r>
            <a:r>
              <a:rPr sz="2800" b="1" spc="-70" dirty="0">
                <a:solidFill>
                  <a:srgbClr val="A40020"/>
                </a:solidFill>
                <a:latin typeface="Comic Sans MS"/>
                <a:cs typeface="Comic Sans MS"/>
              </a:rPr>
              <a:t> </a:t>
            </a:r>
            <a:r>
              <a:rPr sz="2800" b="1" dirty="0">
                <a:solidFill>
                  <a:srgbClr val="A40020"/>
                </a:solidFill>
                <a:latin typeface="Comic Sans MS"/>
                <a:cs typeface="Comic Sans MS"/>
              </a:rPr>
              <a:t>centromere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1711" y="707513"/>
            <a:ext cx="4775602" cy="483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7361" y="560832"/>
            <a:ext cx="482536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0" spc="-5" dirty="0">
                <a:solidFill>
                  <a:srgbClr val="790015"/>
                </a:solidFill>
                <a:latin typeface="Arial"/>
                <a:cs typeface="Arial"/>
              </a:rPr>
              <a:t>Chromosome</a:t>
            </a:r>
            <a:r>
              <a:rPr sz="3800" b="0" spc="-35" dirty="0">
                <a:solidFill>
                  <a:srgbClr val="790015"/>
                </a:solidFill>
                <a:latin typeface="Arial"/>
                <a:cs typeface="Arial"/>
              </a:rPr>
              <a:t> </a:t>
            </a:r>
            <a:r>
              <a:rPr sz="3800" b="0" spc="-5" dirty="0">
                <a:solidFill>
                  <a:srgbClr val="790015"/>
                </a:solidFill>
                <a:latin typeface="Arial"/>
                <a:cs typeface="Arial"/>
              </a:rPr>
              <a:t>Banding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1505" y="1143000"/>
            <a:ext cx="3952494" cy="2810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321054"/>
            <a:ext cx="8376920" cy="490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58260">
              <a:lnSpc>
                <a:spcPct val="100000"/>
              </a:lnSpc>
              <a:spcBef>
                <a:spcPts val="100"/>
              </a:spcBef>
              <a:buFont typeface="Arial"/>
              <a:buChar char="-"/>
              <a:tabLst>
                <a:tab pos="184150" algn="l"/>
              </a:tabLst>
            </a:pP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chromosome banding is  developed based on the</a:t>
            </a:r>
            <a:r>
              <a:rPr sz="2200" b="1" spc="-30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presence  of heterochromatin and  euchromatin.</a:t>
            </a:r>
            <a:endParaRPr sz="2200">
              <a:latin typeface="Arial"/>
              <a:cs typeface="Arial"/>
            </a:endParaRPr>
          </a:p>
          <a:p>
            <a:pPr marL="12700" marR="3707765">
              <a:lnSpc>
                <a:spcPct val="100000"/>
              </a:lnSpc>
              <a:spcBef>
                <a:spcPts val="1320"/>
              </a:spcBef>
              <a:buFont typeface="Arial"/>
              <a:buChar char="-"/>
              <a:tabLst>
                <a:tab pos="184150" algn="l"/>
              </a:tabLst>
            </a:pP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heterochromatin is darkly</a:t>
            </a:r>
            <a:r>
              <a:rPr sz="2200" b="1" spc="-65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stained  whereas euchromatin is lightly  stained during chromosome  staining.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Arial"/>
              <a:cs typeface="Arial"/>
            </a:endParaRPr>
          </a:p>
          <a:p>
            <a:pPr marL="165100" marR="5080" algn="just">
              <a:lnSpc>
                <a:spcPct val="100000"/>
              </a:lnSpc>
            </a:pPr>
            <a:r>
              <a:rPr sz="2000" b="1" dirty="0">
                <a:solidFill>
                  <a:srgbClr val="663300"/>
                </a:solidFill>
                <a:latin typeface="Arial"/>
                <a:cs typeface="Arial"/>
              </a:rPr>
              <a:t>Band 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is defined as that part of a chromosome which is clearly  distinguishable from its adjacent segments by appearing darker </a:t>
            </a:r>
            <a:r>
              <a:rPr sz="2000" b="1" spc="-15" dirty="0">
                <a:solidFill>
                  <a:srgbClr val="663300"/>
                </a:solidFill>
                <a:latin typeface="Arial"/>
                <a:cs typeface="Arial"/>
              </a:rPr>
              <a:t>or </a:t>
            </a:r>
            <a:r>
              <a:rPr sz="2000" b="1" spc="525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brighter with one or more banding</a:t>
            </a:r>
            <a:r>
              <a:rPr sz="2000" b="1" spc="25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techniques.</a:t>
            </a:r>
            <a:endParaRPr sz="2000">
              <a:latin typeface="Arial"/>
              <a:cs typeface="Arial"/>
            </a:endParaRPr>
          </a:p>
          <a:p>
            <a:pPr marL="165100" marR="6350">
              <a:lnSpc>
                <a:spcPct val="100000"/>
              </a:lnSpc>
              <a:spcBef>
                <a:spcPts val="1200"/>
              </a:spcBef>
              <a:tabLst>
                <a:tab pos="1135380" algn="l"/>
                <a:tab pos="1711960" algn="l"/>
                <a:tab pos="2049145" algn="l"/>
                <a:tab pos="2667635" algn="l"/>
                <a:tab pos="3526790" algn="l"/>
                <a:tab pos="3961765" algn="l"/>
                <a:tab pos="5754370" algn="l"/>
                <a:tab pos="7023100" algn="l"/>
              </a:tabLst>
            </a:pPr>
            <a:r>
              <a:rPr sz="2000" spc="-5" dirty="0">
                <a:solidFill>
                  <a:srgbClr val="663300"/>
                </a:solidFill>
                <a:latin typeface="Arial"/>
                <a:cs typeface="Arial"/>
              </a:rPr>
              <a:t>-</a:t>
            </a:r>
            <a:r>
              <a:rPr sz="2000" spc="-10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there</a:t>
            </a:r>
            <a:r>
              <a:rPr sz="2000" b="1" dirty="0">
                <a:solidFill>
                  <a:srgbClr val="663300"/>
                </a:solidFill>
                <a:latin typeface="Arial"/>
                <a:cs typeface="Arial"/>
              </a:rPr>
              <a:t>	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are</a:t>
            </a:r>
            <a:r>
              <a:rPr sz="2000" b="1" dirty="0">
                <a:solidFill>
                  <a:srgbClr val="663300"/>
                </a:solidFill>
                <a:latin typeface="Arial"/>
                <a:cs typeface="Arial"/>
              </a:rPr>
              <a:t>	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663300"/>
                </a:solidFill>
                <a:latin typeface="Arial"/>
                <a:cs typeface="Arial"/>
              </a:rPr>
              <a:t>	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few</a:t>
            </a:r>
            <a:r>
              <a:rPr sz="2000" b="1" dirty="0">
                <a:solidFill>
                  <a:srgbClr val="663300"/>
                </a:solidFill>
                <a:latin typeface="Arial"/>
                <a:cs typeface="Arial"/>
              </a:rPr>
              <a:t>	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types</a:t>
            </a:r>
            <a:r>
              <a:rPr sz="2000" b="1" dirty="0">
                <a:solidFill>
                  <a:srgbClr val="663300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663300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f</a:t>
            </a:r>
            <a:r>
              <a:rPr sz="2000" b="1" dirty="0">
                <a:solidFill>
                  <a:srgbClr val="663300"/>
                </a:solidFill>
                <a:latin typeface="Arial"/>
                <a:cs typeface="Arial"/>
              </a:rPr>
              <a:t>	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chro</a:t>
            </a:r>
            <a:r>
              <a:rPr sz="2000" b="1" dirty="0">
                <a:solidFill>
                  <a:srgbClr val="663300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663300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ome</a:t>
            </a:r>
            <a:r>
              <a:rPr sz="2000" b="1" dirty="0">
                <a:solidFill>
                  <a:srgbClr val="663300"/>
                </a:solidFill>
                <a:latin typeface="Arial"/>
                <a:cs typeface="Arial"/>
              </a:rPr>
              <a:t>	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bandi</a:t>
            </a:r>
            <a:r>
              <a:rPr sz="2000" b="1" dirty="0">
                <a:solidFill>
                  <a:srgbClr val="663300"/>
                </a:solidFill>
                <a:latin typeface="Arial"/>
                <a:cs typeface="Arial"/>
              </a:rPr>
              <a:t>n</a:t>
            </a:r>
            <a:r>
              <a:rPr sz="2000" b="1" spc="-10" dirty="0">
                <a:solidFill>
                  <a:srgbClr val="663300"/>
                </a:solidFill>
                <a:latin typeface="Arial"/>
                <a:cs typeface="Arial"/>
              </a:rPr>
              <a:t>g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:</a:t>
            </a:r>
            <a:r>
              <a:rPr sz="2000" b="1" dirty="0">
                <a:solidFill>
                  <a:srgbClr val="663300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996600"/>
                </a:solidFill>
                <a:latin typeface="Arial"/>
                <a:cs typeface="Arial"/>
              </a:rPr>
              <a:t>G</a:t>
            </a:r>
            <a:r>
              <a:rPr sz="2000" b="1" spc="-5" dirty="0">
                <a:solidFill>
                  <a:srgbClr val="996600"/>
                </a:solidFill>
                <a:latin typeface="Arial"/>
                <a:cs typeface="Arial"/>
              </a:rPr>
              <a:t>-bandin</a:t>
            </a:r>
            <a:r>
              <a:rPr sz="2000" b="1" spc="-10" dirty="0">
                <a:solidFill>
                  <a:srgbClr val="996600"/>
                </a:solidFill>
                <a:latin typeface="Arial"/>
                <a:cs typeface="Arial"/>
              </a:rPr>
              <a:t>g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,  </a:t>
            </a:r>
            <a:r>
              <a:rPr sz="2000" b="1" spc="-5" dirty="0">
                <a:solidFill>
                  <a:srgbClr val="996600"/>
                </a:solidFill>
                <a:latin typeface="Arial"/>
                <a:cs typeface="Arial"/>
              </a:rPr>
              <a:t>C-banding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, </a:t>
            </a:r>
            <a:r>
              <a:rPr sz="2000" b="1" spc="-5" dirty="0">
                <a:solidFill>
                  <a:srgbClr val="996600"/>
                </a:solidFill>
                <a:latin typeface="Arial"/>
                <a:cs typeface="Arial"/>
              </a:rPr>
              <a:t>Q-banding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, </a:t>
            </a:r>
            <a:r>
              <a:rPr sz="2000" b="1" spc="-5" dirty="0">
                <a:solidFill>
                  <a:srgbClr val="996600"/>
                </a:solidFill>
                <a:latin typeface="Arial"/>
                <a:cs typeface="Arial"/>
              </a:rPr>
              <a:t>R-banding</a:t>
            </a:r>
            <a:r>
              <a:rPr sz="2000" b="1" spc="55" dirty="0">
                <a:solidFill>
                  <a:srgbClr val="9966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6856" y="433590"/>
            <a:ext cx="2613025" cy="1059180"/>
            <a:chOff x="3286856" y="433590"/>
            <a:chExt cx="2613025" cy="1059180"/>
          </a:xfrm>
        </p:grpSpPr>
        <p:sp>
          <p:nvSpPr>
            <p:cNvPr id="3" name="object 3"/>
            <p:cNvSpPr/>
            <p:nvPr/>
          </p:nvSpPr>
          <p:spPr>
            <a:xfrm>
              <a:off x="3286856" y="707513"/>
              <a:ext cx="363547" cy="3926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43655" y="433590"/>
              <a:ext cx="785647" cy="10591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04437" y="433590"/>
              <a:ext cx="2394966" cy="1059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54247" y="560832"/>
            <a:ext cx="23323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0" spc="-5" dirty="0">
                <a:solidFill>
                  <a:srgbClr val="790015"/>
                </a:solidFill>
                <a:latin typeface="Arial"/>
                <a:cs typeface="Arial"/>
              </a:rPr>
              <a:t>G-Banding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1397254"/>
            <a:ext cx="7714615" cy="488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0735">
              <a:lnSpc>
                <a:spcPct val="100000"/>
              </a:lnSpc>
              <a:spcBef>
                <a:spcPts val="100"/>
              </a:spcBef>
              <a:buFont typeface="Arial"/>
              <a:buChar char="-"/>
              <a:tabLst>
                <a:tab pos="184150" algn="l"/>
              </a:tabLst>
            </a:pP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G-banding is </a:t>
            </a:r>
            <a:r>
              <a:rPr sz="2200" b="1" spc="-5" dirty="0">
                <a:solidFill>
                  <a:srgbClr val="663300"/>
                </a:solidFill>
                <a:latin typeface="Arial"/>
                <a:cs typeface="Arial"/>
              </a:rPr>
              <a:t>obtained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with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Giemsa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stain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following  digestion of chromosomes with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enzyme</a:t>
            </a:r>
            <a:r>
              <a:rPr sz="22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trypsin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102870">
              <a:lnSpc>
                <a:spcPct val="100000"/>
              </a:lnSpc>
              <a:spcBef>
                <a:spcPts val="1320"/>
              </a:spcBef>
              <a:buFont typeface="Arial"/>
              <a:buChar char="-"/>
              <a:tabLst>
                <a:tab pos="184150" algn="l"/>
              </a:tabLst>
            </a:pP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Giemsa </a:t>
            </a:r>
            <a:r>
              <a:rPr sz="2200" b="1" spc="-5" dirty="0">
                <a:solidFill>
                  <a:srgbClr val="663300"/>
                </a:solidFill>
                <a:latin typeface="Arial"/>
                <a:cs typeface="Arial"/>
              </a:rPr>
              <a:t>stain,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named after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Gustav Giemsa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, an early  malariologist, is used for the histopathological diagnosis  of malaria and other</a:t>
            </a:r>
            <a:r>
              <a:rPr sz="2200" b="1" spc="-5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parasites.</a:t>
            </a:r>
            <a:endParaRPr sz="2200">
              <a:latin typeface="Arial"/>
              <a:cs typeface="Arial"/>
            </a:endParaRPr>
          </a:p>
          <a:p>
            <a:pPr marL="12700" marR="37465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663300"/>
                </a:solidFill>
                <a:latin typeface="Arial"/>
                <a:cs typeface="Arial"/>
              </a:rPr>
              <a:t>-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It is a mixture of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methylene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blue and eosin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. It is </a:t>
            </a:r>
            <a:r>
              <a:rPr sz="2200" b="1" dirty="0">
                <a:solidFill>
                  <a:srgbClr val="006FC0"/>
                </a:solidFill>
                <a:latin typeface="Arial"/>
                <a:cs typeface="Arial"/>
              </a:rPr>
              <a:t>specific 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for the </a:t>
            </a:r>
            <a:r>
              <a:rPr sz="2200" b="1" dirty="0">
                <a:solidFill>
                  <a:srgbClr val="006FC0"/>
                </a:solidFill>
                <a:latin typeface="Arial"/>
                <a:cs typeface="Arial"/>
              </a:rPr>
              <a:t>phosphate groups of DNA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and attaches itself to  regions of DNA </a:t>
            </a:r>
            <a:r>
              <a:rPr sz="2200" b="1" spc="-5" dirty="0">
                <a:solidFill>
                  <a:srgbClr val="663300"/>
                </a:solidFill>
                <a:latin typeface="Arial"/>
                <a:cs typeface="Arial"/>
              </a:rPr>
              <a:t>where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there are </a:t>
            </a:r>
            <a:r>
              <a:rPr sz="2200" b="1" dirty="0">
                <a:solidFill>
                  <a:srgbClr val="006FC0"/>
                </a:solidFill>
                <a:latin typeface="Arial"/>
                <a:cs typeface="Arial"/>
              </a:rPr>
              <a:t>high </a:t>
            </a:r>
            <a:r>
              <a:rPr sz="2200" b="1" spc="-5" dirty="0">
                <a:solidFill>
                  <a:srgbClr val="006FC0"/>
                </a:solidFill>
                <a:latin typeface="Arial"/>
                <a:cs typeface="Arial"/>
              </a:rPr>
              <a:t>amounts </a:t>
            </a:r>
            <a:r>
              <a:rPr sz="22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2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FC0"/>
                </a:solidFill>
                <a:latin typeface="Arial"/>
                <a:cs typeface="Arial"/>
              </a:rPr>
              <a:t>adenine-  thymine</a:t>
            </a:r>
            <a:r>
              <a:rPr sz="22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FC0"/>
                </a:solidFill>
                <a:latin typeface="Arial"/>
                <a:cs typeface="Arial"/>
              </a:rPr>
              <a:t>bonding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20"/>
              </a:spcBef>
              <a:buFont typeface="Arial"/>
              <a:buChar char="-"/>
              <a:tabLst>
                <a:tab pos="184150" algn="l"/>
              </a:tabLst>
            </a:pP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it yields a series of lightly and darkly stained bands - </a:t>
            </a:r>
            <a:r>
              <a:rPr sz="2200" b="1" spc="-5" dirty="0">
                <a:solidFill>
                  <a:srgbClr val="663300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dark regions tend to be heterochromatic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, late-replicating  and </a:t>
            </a:r>
            <a:r>
              <a:rPr sz="2200" b="1" spc="-85" dirty="0">
                <a:solidFill>
                  <a:srgbClr val="001F5F"/>
                </a:solidFill>
                <a:latin typeface="Arial"/>
                <a:cs typeface="Arial"/>
              </a:rPr>
              <a:t>AT 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rich</a:t>
            </a:r>
            <a:r>
              <a:rPr sz="2200" b="1" spc="-5" dirty="0">
                <a:solidFill>
                  <a:srgbClr val="663300"/>
                </a:solidFill>
                <a:latin typeface="Arial"/>
                <a:cs typeface="Arial"/>
              </a:rPr>
              <a:t>.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light regions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tend to be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euchromatic,  early-replicating and GC rich</a:t>
            </a:r>
            <a:r>
              <a:rPr sz="2200" b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4247" y="560832"/>
            <a:ext cx="23323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790015"/>
                </a:solidFill>
                <a:latin typeface="Arial"/>
                <a:cs typeface="Arial"/>
              </a:rPr>
              <a:t>G-Banding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3610" y="1321054"/>
            <a:ext cx="725614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G-banding of human female </a:t>
            </a:r>
            <a:r>
              <a:rPr sz="2200" b="1" spc="-5" dirty="0">
                <a:solidFill>
                  <a:srgbClr val="663300"/>
                </a:solidFill>
                <a:latin typeface="Arial"/>
                <a:cs typeface="Arial"/>
              </a:rPr>
              <a:t>metaphase</a:t>
            </a:r>
            <a:r>
              <a:rPr sz="2200" b="1" spc="5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chromosomes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1981200"/>
            <a:ext cx="5105400" cy="4363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6856" y="433590"/>
            <a:ext cx="2613025" cy="1059180"/>
            <a:chOff x="3286856" y="433590"/>
            <a:chExt cx="2613025" cy="1059180"/>
          </a:xfrm>
        </p:grpSpPr>
        <p:sp>
          <p:nvSpPr>
            <p:cNvPr id="3" name="object 3"/>
            <p:cNvSpPr/>
            <p:nvPr/>
          </p:nvSpPr>
          <p:spPr>
            <a:xfrm>
              <a:off x="3286856" y="698382"/>
              <a:ext cx="372636" cy="4200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43655" y="433590"/>
              <a:ext cx="785647" cy="10591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04437" y="433590"/>
              <a:ext cx="2394966" cy="1059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54247" y="560832"/>
            <a:ext cx="23323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0" spc="-5" dirty="0">
                <a:solidFill>
                  <a:srgbClr val="790015"/>
                </a:solidFill>
                <a:latin typeface="Arial"/>
                <a:cs typeface="Arial"/>
              </a:rPr>
              <a:t>Q-Banding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1473454"/>
            <a:ext cx="7417434" cy="421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7045">
              <a:lnSpc>
                <a:spcPct val="100000"/>
              </a:lnSpc>
              <a:spcBef>
                <a:spcPts val="100"/>
              </a:spcBef>
              <a:buFont typeface="Arial"/>
              <a:buChar char="-"/>
              <a:tabLst>
                <a:tab pos="184150" algn="l"/>
              </a:tabLst>
            </a:pP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Q-banding is a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fluorescent pattern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obtained using </a:t>
            </a: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 quinacrine for staining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. The pattern of bands is very  similar to that seen in</a:t>
            </a:r>
            <a:r>
              <a:rPr sz="2200" b="1" spc="-5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G-banding.</a:t>
            </a:r>
            <a:endParaRPr sz="2200">
              <a:latin typeface="Arial"/>
              <a:cs typeface="Arial"/>
            </a:endParaRPr>
          </a:p>
          <a:p>
            <a:pPr marL="12700" marR="66040">
              <a:lnSpc>
                <a:spcPct val="100000"/>
              </a:lnSpc>
              <a:spcBef>
                <a:spcPts val="1320"/>
              </a:spcBef>
              <a:buFont typeface="Arial"/>
              <a:buChar char="-"/>
              <a:tabLst>
                <a:tab pos="184150" algn="l"/>
              </a:tabLst>
            </a:pP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Quinacrine banding (Q-banding) was the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first staining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 method used to produce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specific banding patterns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for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 mammalian</a:t>
            </a:r>
            <a:r>
              <a:rPr sz="22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chromosomes</a:t>
            </a:r>
            <a:r>
              <a:rPr sz="2200" b="1" spc="-5" dirty="0">
                <a:solidFill>
                  <a:srgbClr val="6633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1222375">
              <a:lnSpc>
                <a:spcPct val="100000"/>
              </a:lnSpc>
              <a:spcBef>
                <a:spcPts val="1320"/>
              </a:spcBef>
              <a:buFont typeface="Arial"/>
              <a:buChar char="-"/>
              <a:tabLst>
                <a:tab pos="184150" algn="l"/>
              </a:tabLst>
            </a:pP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It is especially useful for distinguishing the</a:t>
            </a:r>
            <a:r>
              <a:rPr sz="22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Y  chromosome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20"/>
              </a:spcBef>
              <a:buFont typeface="Arial"/>
              <a:buChar char="-"/>
              <a:tabLst>
                <a:tab pos="184150" algn="l"/>
              </a:tabLst>
            </a:pP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This method requires a fluorescence microscope  (quinacrine fluoresces strongly in the ultraviolet) and is  no longer as widely used as</a:t>
            </a:r>
            <a:r>
              <a:rPr sz="2200" b="1" spc="5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G-banding.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6856" y="433590"/>
            <a:ext cx="2613025" cy="1059180"/>
            <a:chOff x="3286856" y="433590"/>
            <a:chExt cx="2613025" cy="1059180"/>
          </a:xfrm>
        </p:grpSpPr>
        <p:sp>
          <p:nvSpPr>
            <p:cNvPr id="3" name="object 3"/>
            <p:cNvSpPr/>
            <p:nvPr/>
          </p:nvSpPr>
          <p:spPr>
            <a:xfrm>
              <a:off x="3286856" y="698382"/>
              <a:ext cx="372636" cy="4200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43655" y="433590"/>
              <a:ext cx="785647" cy="10591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04437" y="433590"/>
              <a:ext cx="2394966" cy="1059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7816" y="379802"/>
            <a:ext cx="7007225" cy="122618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R="294005" algn="ctr">
              <a:lnSpc>
                <a:spcPct val="100000"/>
              </a:lnSpc>
              <a:spcBef>
                <a:spcPts val="1525"/>
              </a:spcBef>
            </a:pPr>
            <a:r>
              <a:rPr sz="3800" b="0" spc="-5" dirty="0">
                <a:solidFill>
                  <a:srgbClr val="790015"/>
                </a:solidFill>
                <a:latin typeface="Arial"/>
                <a:cs typeface="Arial"/>
              </a:rPr>
              <a:t>Q-Banding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200" dirty="0">
                <a:solidFill>
                  <a:srgbClr val="663300"/>
                </a:solidFill>
              </a:rPr>
              <a:t>Q-banding of human male </a:t>
            </a:r>
            <a:r>
              <a:rPr sz="2200" spc="-5" dirty="0">
                <a:solidFill>
                  <a:srgbClr val="663300"/>
                </a:solidFill>
              </a:rPr>
              <a:t>metaphase</a:t>
            </a:r>
            <a:r>
              <a:rPr sz="2200" spc="5" dirty="0">
                <a:solidFill>
                  <a:srgbClr val="663300"/>
                </a:solidFill>
              </a:rPr>
              <a:t> </a:t>
            </a:r>
            <a:r>
              <a:rPr sz="2200" dirty="0">
                <a:solidFill>
                  <a:srgbClr val="663300"/>
                </a:solidFill>
              </a:rPr>
              <a:t>chromosomes</a:t>
            </a:r>
            <a:endParaRPr sz="2200"/>
          </a:p>
        </p:txBody>
      </p:sp>
      <p:sp>
        <p:nvSpPr>
          <p:cNvPr id="7" name="object 7"/>
          <p:cNvSpPr/>
          <p:nvPr/>
        </p:nvSpPr>
        <p:spPr>
          <a:xfrm>
            <a:off x="1219200" y="1600200"/>
            <a:ext cx="6705600" cy="502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346252"/>
            <a:ext cx="8404225" cy="6398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609725" indent="-342900">
              <a:lnSpc>
                <a:spcPct val="1301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3917950" algn="l"/>
              </a:tabLst>
            </a:pP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Strasburger (1875)</a:t>
            </a:r>
            <a:r>
              <a:rPr sz="2800" b="1" spc="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-	found thread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like  structures</a:t>
            </a:r>
            <a:endParaRPr sz="2800" dirty="0">
              <a:latin typeface="Arial"/>
              <a:cs typeface="Arial"/>
            </a:endParaRPr>
          </a:p>
          <a:p>
            <a:pPr marL="355600" marR="602615" indent="-342900">
              <a:lnSpc>
                <a:spcPct val="13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Waldeyer (1888) </a:t>
            </a:r>
            <a:r>
              <a:rPr sz="2800" b="1" dirty="0">
                <a:latin typeface="Arial"/>
                <a:cs typeface="Arial"/>
              </a:rPr>
              <a:t>- coined the term  chromosomes (chroma – color;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soma-body)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Assume various shape and size- cell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division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In interphase- decoiled; Metaphase-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condensed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Chromosome number of a species-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CONSTANT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  <a:tab pos="5891530" algn="l"/>
              </a:tabLst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Somatic </a:t>
            </a:r>
            <a:r>
              <a:rPr sz="2800" b="1" dirty="0">
                <a:latin typeface="Arial"/>
                <a:cs typeface="Arial"/>
              </a:rPr>
              <a:t>chromosome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number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-	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2n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  <a:tab pos="5912485" algn="l"/>
              </a:tabLst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Gametic </a:t>
            </a:r>
            <a:r>
              <a:rPr sz="2800" b="1" dirty="0">
                <a:latin typeface="Arial"/>
                <a:cs typeface="Arial"/>
              </a:rPr>
              <a:t>chromosome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number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-	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The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basic </a:t>
            </a:r>
            <a:r>
              <a:rPr sz="2800" b="1" dirty="0">
                <a:latin typeface="Arial"/>
                <a:cs typeface="Arial"/>
              </a:rPr>
              <a:t>chromosome number is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09095" y="433590"/>
            <a:ext cx="2576830" cy="1059180"/>
            <a:chOff x="3309095" y="433590"/>
            <a:chExt cx="2576830" cy="1059180"/>
          </a:xfrm>
        </p:grpSpPr>
        <p:sp>
          <p:nvSpPr>
            <p:cNvPr id="3" name="object 3"/>
            <p:cNvSpPr/>
            <p:nvPr/>
          </p:nvSpPr>
          <p:spPr>
            <a:xfrm>
              <a:off x="3309095" y="707513"/>
              <a:ext cx="336483" cy="3834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29939" y="433590"/>
              <a:ext cx="785647" cy="10591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90721" y="433590"/>
              <a:ext cx="2394966" cy="1059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67202" y="560832"/>
            <a:ext cx="23056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0" spc="-5" dirty="0">
                <a:solidFill>
                  <a:srgbClr val="790015"/>
                </a:solidFill>
                <a:latin typeface="Arial"/>
                <a:cs typeface="Arial"/>
              </a:rPr>
              <a:t>R-Banding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1473454"/>
            <a:ext cx="7319645" cy="354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6690">
              <a:lnSpc>
                <a:spcPct val="100000"/>
              </a:lnSpc>
              <a:spcBef>
                <a:spcPts val="100"/>
              </a:spcBef>
              <a:buFont typeface="Arial"/>
              <a:buChar char="-"/>
              <a:tabLst>
                <a:tab pos="184150" algn="l"/>
              </a:tabLst>
            </a:pP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R-banding is the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reverse of G-banding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(the R stands  for</a:t>
            </a:r>
            <a:r>
              <a:rPr sz="2200" b="1" spc="-5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"reverse").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20"/>
              </a:spcBef>
              <a:buFont typeface="Arial"/>
              <a:buChar char="-"/>
              <a:tabLst>
                <a:tab pos="184150" algn="l"/>
              </a:tabLst>
            </a:pPr>
            <a:r>
              <a:rPr sz="2200" b="1" spc="-5" dirty="0">
                <a:solidFill>
                  <a:srgbClr val="663300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dark regions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are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euchromatic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(guanine-cytosine  rich regions) and the </a:t>
            </a:r>
            <a:r>
              <a:rPr sz="2200" b="1" dirty="0">
                <a:solidFill>
                  <a:srgbClr val="00AFEF"/>
                </a:solidFill>
                <a:latin typeface="Arial"/>
                <a:cs typeface="Arial"/>
              </a:rPr>
              <a:t>light regions are </a:t>
            </a:r>
            <a:r>
              <a:rPr sz="2200" b="1" spc="-5" dirty="0">
                <a:solidFill>
                  <a:srgbClr val="00AFEF"/>
                </a:solidFill>
                <a:latin typeface="Arial"/>
                <a:cs typeface="Arial"/>
              </a:rPr>
              <a:t>heterochromatic </a:t>
            </a:r>
            <a:r>
              <a:rPr sz="2200" b="1" spc="-5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(thymine-adenine rich</a:t>
            </a:r>
            <a:r>
              <a:rPr sz="2200" b="1" spc="25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regions).</a:t>
            </a:r>
            <a:endParaRPr sz="22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320"/>
              </a:spcBef>
              <a:buClr>
                <a:srgbClr val="663300"/>
              </a:buClr>
              <a:buFont typeface="Arial"/>
              <a:buChar char="-"/>
              <a:tabLst>
                <a:tab pos="184150" algn="l"/>
              </a:tabLst>
            </a:pPr>
            <a:r>
              <a:rPr sz="2200" b="1" dirty="0">
                <a:solidFill>
                  <a:srgbClr val="00AFEF"/>
                </a:solidFill>
                <a:latin typeface="Arial"/>
                <a:cs typeface="Arial"/>
              </a:rPr>
              <a:t>telomeres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are </a:t>
            </a:r>
            <a:r>
              <a:rPr sz="2200" b="1" spc="-5" dirty="0">
                <a:solidFill>
                  <a:srgbClr val="663300"/>
                </a:solidFill>
                <a:latin typeface="Arial"/>
                <a:cs typeface="Arial"/>
              </a:rPr>
              <a:t>stained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well by this</a:t>
            </a:r>
            <a:r>
              <a:rPr sz="2200" b="1" spc="15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procedure.</a:t>
            </a:r>
            <a:endParaRPr sz="2200">
              <a:latin typeface="Arial"/>
              <a:cs typeface="Arial"/>
            </a:endParaRPr>
          </a:p>
          <a:p>
            <a:pPr marL="12700" marR="32384">
              <a:lnSpc>
                <a:spcPct val="100000"/>
              </a:lnSpc>
              <a:spcBef>
                <a:spcPts val="1320"/>
              </a:spcBef>
              <a:buFont typeface="Arial"/>
              <a:buChar char="-"/>
              <a:tabLst>
                <a:tab pos="184150" algn="l"/>
              </a:tabLst>
            </a:pP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Reverse banding (R-banding) requires </a:t>
            </a:r>
            <a:r>
              <a:rPr sz="2200" b="1" dirty="0">
                <a:solidFill>
                  <a:srgbClr val="00AFEF"/>
                </a:solidFill>
                <a:latin typeface="Arial"/>
                <a:cs typeface="Arial"/>
              </a:rPr>
              <a:t>heat treatment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 and reverses </a:t>
            </a:r>
            <a:r>
              <a:rPr sz="2200" b="1" spc="-5" dirty="0">
                <a:solidFill>
                  <a:srgbClr val="663300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usual white and black pattern that is  seen in G-bands and</a:t>
            </a:r>
            <a:r>
              <a:rPr sz="2200" b="1" spc="20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Q-bands.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09095" y="433590"/>
            <a:ext cx="2576830" cy="1059180"/>
            <a:chOff x="3309095" y="433590"/>
            <a:chExt cx="2576830" cy="1059180"/>
          </a:xfrm>
        </p:grpSpPr>
        <p:sp>
          <p:nvSpPr>
            <p:cNvPr id="3" name="object 3"/>
            <p:cNvSpPr/>
            <p:nvPr/>
          </p:nvSpPr>
          <p:spPr>
            <a:xfrm>
              <a:off x="3309095" y="707513"/>
              <a:ext cx="336483" cy="3834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29939" y="433590"/>
              <a:ext cx="785647" cy="10591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90721" y="433590"/>
              <a:ext cx="2394966" cy="1059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230" y="379802"/>
            <a:ext cx="7240905" cy="122618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R="295275" algn="ctr">
              <a:lnSpc>
                <a:spcPct val="100000"/>
              </a:lnSpc>
              <a:spcBef>
                <a:spcPts val="1525"/>
              </a:spcBef>
            </a:pPr>
            <a:r>
              <a:rPr sz="3800" b="0" spc="-5" dirty="0">
                <a:solidFill>
                  <a:srgbClr val="790015"/>
                </a:solidFill>
                <a:latin typeface="Arial"/>
                <a:cs typeface="Arial"/>
              </a:rPr>
              <a:t>R-Banding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200" dirty="0">
                <a:solidFill>
                  <a:srgbClr val="663300"/>
                </a:solidFill>
              </a:rPr>
              <a:t>R-banding of human female </a:t>
            </a:r>
            <a:r>
              <a:rPr sz="2200" spc="-5" dirty="0">
                <a:solidFill>
                  <a:srgbClr val="663300"/>
                </a:solidFill>
              </a:rPr>
              <a:t>metaphase</a:t>
            </a:r>
            <a:r>
              <a:rPr sz="2200" spc="15" dirty="0">
                <a:solidFill>
                  <a:srgbClr val="663300"/>
                </a:solidFill>
              </a:rPr>
              <a:t> </a:t>
            </a:r>
            <a:r>
              <a:rPr sz="2200" dirty="0">
                <a:solidFill>
                  <a:srgbClr val="663300"/>
                </a:solidFill>
              </a:rPr>
              <a:t>chromosomes</a:t>
            </a:r>
            <a:endParaRPr sz="2200"/>
          </a:p>
        </p:txBody>
      </p:sp>
      <p:sp>
        <p:nvSpPr>
          <p:cNvPr id="7" name="object 7"/>
          <p:cNvSpPr/>
          <p:nvPr/>
        </p:nvSpPr>
        <p:spPr>
          <a:xfrm>
            <a:off x="1168146" y="1752600"/>
            <a:ext cx="6502908" cy="487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00001" y="433590"/>
            <a:ext cx="2585720" cy="1059180"/>
            <a:chOff x="3300001" y="433590"/>
            <a:chExt cx="2585720" cy="1059180"/>
          </a:xfrm>
        </p:grpSpPr>
        <p:sp>
          <p:nvSpPr>
            <p:cNvPr id="3" name="object 3"/>
            <p:cNvSpPr/>
            <p:nvPr/>
          </p:nvSpPr>
          <p:spPr>
            <a:xfrm>
              <a:off x="3300001" y="707513"/>
              <a:ext cx="336483" cy="3926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29940" y="433590"/>
              <a:ext cx="785647" cy="10591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90722" y="433590"/>
              <a:ext cx="2394966" cy="1059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67202" y="560832"/>
            <a:ext cx="23056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0" spc="-5" dirty="0">
                <a:solidFill>
                  <a:srgbClr val="790015"/>
                </a:solidFill>
                <a:latin typeface="Arial"/>
                <a:cs typeface="Arial"/>
              </a:rPr>
              <a:t>C-Banding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1473454"/>
            <a:ext cx="6981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663300"/>
                </a:solidFill>
                <a:latin typeface="Arial"/>
                <a:cs typeface="Arial"/>
              </a:rPr>
              <a:t>- </a:t>
            </a:r>
            <a:r>
              <a:rPr sz="2200" b="1" dirty="0">
                <a:solidFill>
                  <a:srgbClr val="663300"/>
                </a:solidFill>
                <a:latin typeface="Arial"/>
                <a:cs typeface="Arial"/>
              </a:rPr>
              <a:t>C-banding </a:t>
            </a: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stains the </a:t>
            </a:r>
            <a:r>
              <a:rPr sz="2200" b="1" dirty="0">
                <a:solidFill>
                  <a:srgbClr val="00AFEF"/>
                </a:solidFill>
                <a:latin typeface="Arial"/>
                <a:cs typeface="Arial"/>
              </a:rPr>
              <a:t>constitutive heterochromatin, </a:t>
            </a: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 which usually present near the</a:t>
            </a:r>
            <a:r>
              <a:rPr sz="22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centromere.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2438400"/>
            <a:ext cx="3429000" cy="33939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9740" y="5894070"/>
            <a:ext cx="30016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Chromosomes of</a:t>
            </a:r>
            <a:r>
              <a:rPr sz="2000" b="1" spc="-30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mouse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9653" y="2832201"/>
            <a:ext cx="4681728" cy="27700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50994" y="5970270"/>
            <a:ext cx="38912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Chromosomes of human</a:t>
            </a:r>
            <a:r>
              <a:rPr sz="2000" b="1" spc="5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3300"/>
                </a:solidFill>
                <a:latin typeface="Arial"/>
                <a:cs typeface="Arial"/>
              </a:rPr>
              <a:t>female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32053"/>
            <a:ext cx="5616575" cy="562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02030" indent="-342900">
              <a:lnSpc>
                <a:spcPct val="1301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Chromosome number</a:t>
            </a:r>
            <a:r>
              <a:rPr sz="2400" b="1" spc="-10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remain 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constant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a species</a:t>
            </a:r>
            <a:endParaRPr sz="2400">
              <a:latin typeface="Arial"/>
              <a:cs typeface="Arial"/>
            </a:endParaRPr>
          </a:p>
          <a:p>
            <a:pPr marL="1155700" marR="81280" lvl="1" indent="-228600">
              <a:lnSpc>
                <a:spcPct val="1300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Lowest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2n =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4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in</a:t>
            </a:r>
            <a:r>
              <a:rPr sz="2400" b="1" spc="-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0099"/>
                </a:solidFill>
                <a:latin typeface="Arial"/>
                <a:cs typeface="Arial"/>
              </a:rPr>
              <a:t>Haplopappus  gracilis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of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Compositae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Highest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2n =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&gt;1200</a:t>
            </a:r>
            <a:r>
              <a:rPr sz="2400" b="1" spc="-2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865"/>
              </a:spcBef>
            </a:pPr>
            <a:r>
              <a:rPr sz="2400" b="1" i="1" spc="-5" dirty="0">
                <a:solidFill>
                  <a:srgbClr val="A40020"/>
                </a:solidFill>
                <a:latin typeface="Arial"/>
                <a:cs typeface="Arial"/>
              </a:rPr>
              <a:t>Ophioglossum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of</a:t>
            </a:r>
            <a:r>
              <a:rPr sz="2400" b="1" spc="-3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Pteridophyta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Size of</a:t>
            </a:r>
            <a:r>
              <a:rPr sz="2400" b="1" spc="-3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chromosomes</a:t>
            </a:r>
            <a:endParaRPr sz="2400">
              <a:latin typeface="Arial"/>
              <a:cs typeface="Arial"/>
            </a:endParaRPr>
          </a:p>
          <a:p>
            <a:pPr marL="1155700" marR="224154" lvl="1" indent="-228600">
              <a:lnSpc>
                <a:spcPct val="1300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Length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–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0.25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micron in</a:t>
            </a:r>
            <a:r>
              <a:rPr sz="2400" b="1" spc="-7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fungi 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30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micron in</a:t>
            </a:r>
            <a:r>
              <a:rPr sz="2400" b="1" spc="-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Trillium</a:t>
            </a:r>
            <a:endParaRPr sz="2400">
              <a:latin typeface="Arial"/>
              <a:cs typeface="Arial"/>
            </a:endParaRPr>
          </a:p>
          <a:p>
            <a:pPr marL="1155700" marR="558800" lvl="1" indent="-228600">
              <a:lnSpc>
                <a:spcPct val="1300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Breadth – 0.2 micron to</a:t>
            </a:r>
            <a:r>
              <a:rPr sz="2400" b="1" spc="-10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2.0 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micron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0" y="457200"/>
            <a:ext cx="2381250" cy="2381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7247" y="2922778"/>
            <a:ext cx="137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Hap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opappus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556513"/>
            <a:ext cx="7849870" cy="548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Within the chromosome, there are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recognizable  structures</a:t>
            </a:r>
            <a:endParaRPr sz="28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156335" algn="l"/>
              </a:tabLst>
            </a:pP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Centromeres</a:t>
            </a:r>
            <a:endParaRPr sz="28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1156335" algn="l"/>
              </a:tabLst>
            </a:pP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Chromatids</a:t>
            </a:r>
            <a:endParaRPr sz="28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156335" algn="l"/>
              </a:tabLst>
            </a:pPr>
            <a:r>
              <a:rPr sz="2800" b="1" spc="-5" dirty="0">
                <a:solidFill>
                  <a:srgbClr val="A40020"/>
                </a:solidFill>
                <a:latin typeface="Arial"/>
                <a:cs typeface="Arial"/>
              </a:rPr>
              <a:t>NOR’s</a:t>
            </a:r>
            <a:endParaRPr sz="28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1156335" algn="l"/>
              </a:tabLst>
            </a:pP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Telomeres</a:t>
            </a:r>
            <a:endParaRPr sz="2800">
              <a:latin typeface="Arial"/>
              <a:cs typeface="Arial"/>
            </a:endParaRPr>
          </a:p>
          <a:p>
            <a:pPr marL="12700" marR="2760980">
              <a:lnSpc>
                <a:spcPts val="4029"/>
              </a:lnSpc>
              <a:spcBef>
                <a:spcPts val="2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Unusual forms of  chromosomes (species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specific)</a:t>
            </a:r>
            <a:endParaRPr sz="28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156335" algn="l"/>
              </a:tabLst>
            </a:pP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Lampbrush</a:t>
            </a:r>
            <a:r>
              <a:rPr sz="2800" b="1" spc="-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chromosomes</a:t>
            </a:r>
            <a:endParaRPr sz="28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1156335" algn="l"/>
              </a:tabLst>
            </a:pP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Polytene</a:t>
            </a:r>
            <a:r>
              <a:rPr sz="2800" b="1" spc="-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chromosomes</a:t>
            </a:r>
            <a:endParaRPr sz="28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156335" algn="l"/>
              </a:tabLst>
            </a:pP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B</a:t>
            </a:r>
            <a:r>
              <a:rPr sz="2800" b="1" spc="-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A40020"/>
                </a:solidFill>
                <a:latin typeface="Arial"/>
                <a:cs typeface="Arial"/>
              </a:rPr>
              <a:t>chromosomes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81600" y="1143000"/>
            <a:ext cx="3276600" cy="2810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694" y="342392"/>
            <a:ext cx="75126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</a:rPr>
              <a:t>Chemical composition of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chromosome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2140" y="947673"/>
            <a:ext cx="8223884" cy="49637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54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chromosomes are composed of DNA and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protein.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Generally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DNA is about 40% and protein</a:t>
            </a:r>
            <a:r>
              <a:rPr sz="24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60%.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DNA </a:t>
            </a:r>
            <a:r>
              <a:rPr sz="2400" dirty="0">
                <a:latin typeface="Arial"/>
                <a:cs typeface="Arial"/>
              </a:rPr>
              <a:t>consists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nucleotides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protein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is histone which consists of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amino acids 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arginine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lysine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abundance besides other </a:t>
            </a:r>
            <a:r>
              <a:rPr sz="2400" dirty="0">
                <a:latin typeface="Arial"/>
                <a:cs typeface="Arial"/>
              </a:rPr>
              <a:t>amino  </a:t>
            </a:r>
            <a:r>
              <a:rPr sz="2400" spc="-5" dirty="0">
                <a:latin typeface="Arial"/>
                <a:cs typeface="Arial"/>
              </a:rPr>
              <a:t>acids.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presence arginine </a:t>
            </a:r>
            <a:r>
              <a:rPr sz="2400" spc="-5" dirty="0">
                <a:latin typeface="Arial"/>
                <a:cs typeface="Arial"/>
              </a:rPr>
              <a:t>and lysine </a:t>
            </a:r>
            <a:r>
              <a:rPr sz="2400" dirty="0">
                <a:latin typeface="Arial"/>
                <a:cs typeface="Arial"/>
              </a:rPr>
              <a:t>amino </a:t>
            </a:r>
            <a:r>
              <a:rPr sz="2400" spc="-5" dirty="0">
                <a:latin typeface="Arial"/>
                <a:cs typeface="Arial"/>
              </a:rPr>
              <a:t>acids make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histone protein, a positively charged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particle.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DNA show negative charge due to</a:t>
            </a:r>
            <a:r>
              <a:rPr sz="2400" spc="7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phosphate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288623"/>
            <a:ext cx="6538860" cy="6073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5582" y="483107"/>
            <a:ext cx="31324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Nucleosome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2806"/>
            <a:ext cx="4991735" cy="4512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239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basic structural </a:t>
            </a:r>
            <a:r>
              <a:rPr sz="3200" spc="-5" dirty="0">
                <a:latin typeface="Arial"/>
                <a:cs typeface="Arial"/>
              </a:rPr>
              <a:t>unit  of chromatin in  eukaryotes, composed of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 eight histone </a:t>
            </a:r>
            <a:r>
              <a:rPr sz="3200" spc="-5" dirty="0">
                <a:latin typeface="Arial"/>
                <a:cs typeface="Arial"/>
              </a:rPr>
              <a:t>molecules  wrapped by a segment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  </a:t>
            </a:r>
            <a:r>
              <a:rPr sz="3200" spc="-5" dirty="0">
                <a:latin typeface="Arial"/>
                <a:cs typeface="Arial"/>
              </a:rPr>
              <a:t>DNA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Nucleosomes occur at  intervals along a </a:t>
            </a:r>
            <a:r>
              <a:rPr sz="3200" spc="-5" dirty="0">
                <a:solidFill>
                  <a:srgbClr val="6F2F9F"/>
                </a:solidFill>
                <a:latin typeface="Arial"/>
                <a:cs typeface="Arial"/>
              </a:rPr>
              <a:t> continuous strand </a:t>
            </a:r>
            <a:r>
              <a:rPr sz="3200" spc="-10" dirty="0">
                <a:solidFill>
                  <a:srgbClr val="6F2F9F"/>
                </a:solidFill>
                <a:latin typeface="Arial"/>
                <a:cs typeface="Arial"/>
              </a:rPr>
              <a:t>of</a:t>
            </a:r>
            <a:r>
              <a:rPr sz="3200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Arial"/>
                <a:cs typeface="Arial"/>
              </a:rPr>
              <a:t>DNA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2200" y="1752600"/>
            <a:ext cx="28194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1950</Words>
  <Application>Microsoft Office PowerPoint</Application>
  <PresentationFormat>On-screen Show (4:3)</PresentationFormat>
  <Paragraphs>239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Comic Sans MS</vt:lpstr>
      <vt:lpstr>Office Theme</vt:lpstr>
      <vt:lpstr>Lecture 4</vt:lpstr>
      <vt:lpstr>CHROMOSOMES</vt:lpstr>
      <vt:lpstr>PowerPoint Presentation</vt:lpstr>
      <vt:lpstr>PowerPoint Presentation</vt:lpstr>
      <vt:lpstr>PowerPoint Presentation</vt:lpstr>
      <vt:lpstr>PowerPoint Presentation</vt:lpstr>
      <vt:lpstr>Chemical composition of chromosome</vt:lpstr>
      <vt:lpstr>PowerPoint Presentation</vt:lpstr>
      <vt:lpstr>Nucleosome</vt:lpstr>
      <vt:lpstr>Nucleosome</vt:lpstr>
      <vt:lpstr>PowerPoint Presentation</vt:lpstr>
      <vt:lpstr>PowerPoint Presentation</vt:lpstr>
      <vt:lpstr>Nucleosome</vt:lpstr>
      <vt:lpstr>PowerPoint Presentation</vt:lpstr>
      <vt:lpstr>HETEROCHROMATIN</vt:lpstr>
      <vt:lpstr>Heteropycnosis: Differential condensation of certain  chromosomes, such as sex chromosomes, or  chromosome parts.</vt:lpstr>
      <vt:lpstr>Two types of heterochromatin</vt:lpstr>
      <vt:lpstr>PowerPoint Presentation</vt:lpstr>
      <vt:lpstr>PowerPoint Presentation</vt:lpstr>
      <vt:lpstr>CENTOMERES(Primary  constriction) - Kinetochore</vt:lpstr>
      <vt:lpstr>CHROMATID</vt:lpstr>
      <vt:lpstr>Secondary constriction</vt:lpstr>
      <vt:lpstr>PowerPoint Presentation</vt:lpstr>
      <vt:lpstr>PowerPoint Presentation</vt:lpstr>
      <vt:lpstr>PowerPoint Presentation</vt:lpstr>
      <vt:lpstr>PowerPoint Presentation</vt:lpstr>
      <vt:lpstr>KARYOTYPE</vt:lpstr>
      <vt:lpstr>PowerPoint Presentation</vt:lpstr>
      <vt:lpstr>Two ways represent the chromosome set  of a species</vt:lpstr>
      <vt:lpstr>2. IDIOGRAM</vt:lpstr>
      <vt:lpstr>FIGURE 1. - idiograms of Larix decidua and L. sibirica.</vt:lpstr>
      <vt:lpstr>Karyotype may be Symmetrical or Asymmetrical</vt:lpstr>
      <vt:lpstr>Karyotype may be Symmetrical or Asymmetrical</vt:lpstr>
      <vt:lpstr>PowerPoint Presentation</vt:lpstr>
      <vt:lpstr>Chromosome Banding</vt:lpstr>
      <vt:lpstr>G-Banding</vt:lpstr>
      <vt:lpstr>PowerPoint Presentation</vt:lpstr>
      <vt:lpstr>Q-Banding</vt:lpstr>
      <vt:lpstr>Q-Banding Q-banding of human male metaphase chromosomes</vt:lpstr>
      <vt:lpstr>R-Banding</vt:lpstr>
      <vt:lpstr>R-Banding R-banding of human female metaphase chromosomes</vt:lpstr>
      <vt:lpstr>C-Banding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4. Chromosome structure, chemical composition, nucleosome, centromere, telomere, euchromatin, heterochromatin, NOR, satellite chromosome, karyotype, ideogram – chromosome banding</dc:title>
  <dc:creator>System</dc:creator>
  <cp:lastModifiedBy>Ramchander Selvaraj</cp:lastModifiedBy>
  <cp:revision>2</cp:revision>
  <dcterms:created xsi:type="dcterms:W3CDTF">2022-03-02T02:21:36Z</dcterms:created>
  <dcterms:modified xsi:type="dcterms:W3CDTF">2022-03-15T07:15:59Z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2022-03-02T00:00:00Z</vt:filetime>
  </property>
</Properties>
</file>