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60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D</a:t>
            </a:r>
            <a:r>
              <a:rPr spc="-85" dirty="0"/>
              <a:t>r</a:t>
            </a:r>
            <a:r>
              <a:rPr spc="-5" dirty="0"/>
              <a:t>.DD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D</a:t>
            </a:r>
            <a:r>
              <a:rPr spc="-85" dirty="0"/>
              <a:t>r</a:t>
            </a:r>
            <a:r>
              <a:rPr spc="-5" dirty="0"/>
              <a:t>.DD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D</a:t>
            </a:r>
            <a:r>
              <a:rPr spc="-85" dirty="0"/>
              <a:t>r</a:t>
            </a:r>
            <a:r>
              <a:rPr spc="-5" dirty="0"/>
              <a:t>.DD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9256" y="1802008"/>
            <a:ext cx="8337908" cy="38055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D</a:t>
            </a:r>
            <a:r>
              <a:rPr spc="-85" dirty="0"/>
              <a:t>r</a:t>
            </a:r>
            <a:r>
              <a:rPr spc="-5" dirty="0"/>
              <a:t>.DD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D</a:t>
            </a:r>
            <a:r>
              <a:rPr spc="-85" dirty="0"/>
              <a:t>r</a:t>
            </a:r>
            <a:r>
              <a:rPr spc="-5" dirty="0"/>
              <a:t>.DD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5083" y="272034"/>
            <a:ext cx="8053832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39" y="1417523"/>
            <a:ext cx="8072120" cy="4140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18000" y="6291126"/>
            <a:ext cx="509270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D</a:t>
            </a:r>
            <a:r>
              <a:rPr spc="-85" dirty="0"/>
              <a:t>r</a:t>
            </a:r>
            <a:r>
              <a:rPr spc="-5" dirty="0"/>
              <a:t>.DD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en.wikipedia.org/wiki/Chromosome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en.wikipedia.org/wiki/Telomere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176366"/>
            <a:ext cx="789749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1060" marR="5080" indent="-848994" algn="just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Lecture </a:t>
            </a:r>
            <a:r>
              <a:rPr sz="3200" b="1" dirty="0">
                <a:latin typeface="Arial"/>
                <a:cs typeface="Arial"/>
              </a:rPr>
              <a:t>5. </a:t>
            </a:r>
            <a:r>
              <a:rPr sz="3200" b="1" spc="-5" dirty="0">
                <a:latin typeface="Arial"/>
                <a:cs typeface="Arial"/>
              </a:rPr>
              <a:t>Types </a:t>
            </a:r>
            <a:r>
              <a:rPr sz="3200" b="1" dirty="0">
                <a:latin typeface="Arial"/>
                <a:cs typeface="Arial"/>
              </a:rPr>
              <a:t>of </a:t>
            </a:r>
            <a:r>
              <a:rPr sz="3200" b="1" spc="-5" dirty="0">
                <a:latin typeface="Arial"/>
                <a:cs typeface="Arial"/>
              </a:rPr>
              <a:t>chromosomes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831107"/>
            <a:ext cx="7962265" cy="464883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polytene chromosomes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the salivary gland </a:t>
            </a:r>
            <a:r>
              <a:rPr sz="2400" dirty="0">
                <a:latin typeface="Arial"/>
                <a:cs typeface="Arial"/>
              </a:rPr>
              <a:t>cells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355600" marR="81915">
              <a:lnSpc>
                <a:spcPct val="110000"/>
              </a:lnSpc>
            </a:pPr>
            <a:r>
              <a:rPr sz="2400" i="1" dirty="0">
                <a:latin typeface="Arial"/>
                <a:cs typeface="Arial"/>
              </a:rPr>
              <a:t>D. </a:t>
            </a:r>
            <a:r>
              <a:rPr sz="2400" i="1" spc="-5" dirty="0">
                <a:latin typeface="Arial"/>
                <a:cs typeface="Arial"/>
              </a:rPr>
              <a:t>melanogaster </a:t>
            </a:r>
            <a:r>
              <a:rPr sz="2400" spc="-5" dirty="0">
                <a:latin typeface="Arial"/>
                <a:cs typeface="Arial"/>
              </a:rPr>
              <a:t>contain </a:t>
            </a: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1000 </a:t>
            </a:r>
            <a:r>
              <a:rPr sz="2400" b="1" dirty="0">
                <a:solidFill>
                  <a:srgbClr val="008000"/>
                </a:solidFill>
                <a:latin typeface="Arial"/>
                <a:cs typeface="Arial"/>
              </a:rPr>
              <a:t>to </a:t>
            </a: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2000 chromosomes,  which are </a:t>
            </a:r>
            <a:r>
              <a:rPr sz="2400" b="1" dirty="0">
                <a:solidFill>
                  <a:srgbClr val="008000"/>
                </a:solidFill>
                <a:latin typeface="Arial"/>
                <a:cs typeface="Arial"/>
              </a:rPr>
              <a:t>formed by </a:t>
            </a: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nine </a:t>
            </a:r>
            <a:r>
              <a:rPr sz="2400" b="1" dirty="0">
                <a:solidFill>
                  <a:srgbClr val="008000"/>
                </a:solidFill>
                <a:latin typeface="Arial"/>
                <a:cs typeface="Arial"/>
              </a:rPr>
              <a:t>or ten </a:t>
            </a: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consecutive  multiplication cycles </a:t>
            </a:r>
            <a:r>
              <a:rPr sz="2400" b="1" dirty="0">
                <a:solidFill>
                  <a:srgbClr val="008000"/>
                </a:solidFill>
                <a:latin typeface="Arial"/>
                <a:cs typeface="Arial"/>
              </a:rPr>
              <a:t>and remain </a:t>
            </a: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associated parallel  </a:t>
            </a:r>
            <a:r>
              <a:rPr sz="2400" b="1" dirty="0">
                <a:solidFill>
                  <a:srgbClr val="008000"/>
                </a:solidFill>
                <a:latin typeface="Arial"/>
                <a:cs typeface="Arial"/>
              </a:rPr>
              <a:t>to </a:t>
            </a: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each other.</a:t>
            </a:r>
            <a:endParaRPr sz="2400">
              <a:latin typeface="Arial"/>
              <a:cs typeface="Arial"/>
            </a:endParaRPr>
          </a:p>
          <a:p>
            <a:pPr marL="355600" marR="397510" indent="-342900">
              <a:lnSpc>
                <a:spcPct val="11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Further,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polytene chromosomes have </a:t>
            </a:r>
            <a:r>
              <a:rPr sz="2400" b="1" spc="-5" dirty="0">
                <a:solidFill>
                  <a:srgbClr val="660033"/>
                </a:solidFill>
                <a:latin typeface="Arial"/>
                <a:cs typeface="Arial"/>
              </a:rPr>
              <a:t>alternating  dark </a:t>
            </a:r>
            <a:r>
              <a:rPr sz="2400" b="1" dirty="0">
                <a:solidFill>
                  <a:srgbClr val="660033"/>
                </a:solidFill>
                <a:latin typeface="Arial"/>
                <a:cs typeface="Arial"/>
              </a:rPr>
              <a:t>and </a:t>
            </a:r>
            <a:r>
              <a:rPr sz="2400" b="1" spc="-5" dirty="0">
                <a:solidFill>
                  <a:srgbClr val="660033"/>
                </a:solidFill>
                <a:latin typeface="Arial"/>
                <a:cs typeface="Arial"/>
              </a:rPr>
              <a:t>light bands along their</a:t>
            </a:r>
            <a:r>
              <a:rPr sz="2400" b="1" spc="-15" dirty="0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660033"/>
                </a:solidFill>
                <a:latin typeface="Arial"/>
                <a:cs typeface="Arial"/>
              </a:rPr>
              <a:t>length</a:t>
            </a:r>
            <a:r>
              <a:rPr sz="2400" spc="-5" dirty="0">
                <a:solidFill>
                  <a:srgbClr val="660033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marR="194310" indent="-342900">
              <a:lnSpc>
                <a:spcPct val="114599"/>
              </a:lnSpc>
              <a:spcBef>
                <a:spcPts val="44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dark bands are comparable with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chromomeres 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 simple chromosomes and are </a:t>
            </a:r>
            <a:r>
              <a:rPr sz="2400" dirty="0">
                <a:latin typeface="Arial"/>
                <a:cs typeface="Arial"/>
              </a:rPr>
              <a:t>disc-shaped  </a:t>
            </a:r>
            <a:r>
              <a:rPr sz="2400" spc="-5" dirty="0">
                <a:latin typeface="Arial"/>
                <a:cs typeface="Arial"/>
              </a:rPr>
              <a:t>structures occupying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whole diameter </a:t>
            </a:r>
            <a:r>
              <a:rPr sz="2400" dirty="0">
                <a:latin typeface="Arial"/>
                <a:cs typeface="Arial"/>
              </a:rPr>
              <a:t>of  </a:t>
            </a:r>
            <a:r>
              <a:rPr sz="2400" spc="-5" dirty="0">
                <a:latin typeface="Arial"/>
                <a:cs typeface="Arial"/>
              </a:rPr>
              <a:t>chromosome.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23356"/>
            <a:ext cx="8009255" cy="48063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They contain </a:t>
            </a:r>
            <a:r>
              <a:rPr sz="2800" b="1" dirty="0">
                <a:solidFill>
                  <a:srgbClr val="008000"/>
                </a:solidFill>
                <a:latin typeface="Arial"/>
                <a:cs typeface="Arial"/>
              </a:rPr>
              <a:t>euchromatin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355600" marR="47815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The light bands or inter bands are fibrillar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  composed of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heterochromatin.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  <a:tab pos="3721735" algn="l"/>
              </a:tabLst>
            </a:pPr>
            <a:r>
              <a:rPr sz="2800" dirty="0">
                <a:latin typeface="Arial"/>
                <a:cs typeface="Arial"/>
              </a:rPr>
              <a:t>The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swollen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regions	are known as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chromosome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800" b="1" dirty="0">
                <a:solidFill>
                  <a:srgbClr val="660033"/>
                </a:solidFill>
                <a:latin typeface="Arial"/>
                <a:cs typeface="Arial"/>
              </a:rPr>
              <a:t>“puffs” or </a:t>
            </a:r>
            <a:r>
              <a:rPr sz="2800" b="1" spc="-5" dirty="0">
                <a:solidFill>
                  <a:srgbClr val="660033"/>
                </a:solidFill>
                <a:latin typeface="Arial"/>
                <a:cs typeface="Arial"/>
              </a:rPr>
              <a:t>Balbiani</a:t>
            </a:r>
            <a:r>
              <a:rPr sz="2800" b="1" spc="-15" dirty="0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660033"/>
                </a:solidFill>
                <a:latin typeface="Arial"/>
                <a:cs typeface="Arial"/>
              </a:rPr>
              <a:t>rings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They are the regions of genetic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activity</a:t>
            </a:r>
            <a:endParaRPr sz="2800">
              <a:latin typeface="Arial"/>
              <a:cs typeface="Arial"/>
            </a:endParaRPr>
          </a:p>
          <a:p>
            <a:pPr marL="355600" marR="54165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Such puffs </a:t>
            </a:r>
            <a:r>
              <a:rPr sz="2800" b="1" dirty="0">
                <a:solidFill>
                  <a:srgbClr val="660033"/>
                </a:solidFill>
                <a:latin typeface="Arial"/>
                <a:cs typeface="Arial"/>
              </a:rPr>
              <a:t>change location </a:t>
            </a:r>
            <a:r>
              <a:rPr sz="2800" dirty="0">
                <a:latin typeface="Arial"/>
                <a:cs typeface="Arial"/>
              </a:rPr>
              <a:t>as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development  proceed, at specific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locations.</a:t>
            </a:r>
            <a:endParaRPr sz="2800">
              <a:latin typeface="Arial"/>
              <a:cs typeface="Arial"/>
            </a:endParaRPr>
          </a:p>
          <a:p>
            <a:pPr marL="355600" marR="52197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The presence of a specific puff is related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with  the appearance of a specific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protein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679" y="838200"/>
            <a:ext cx="8312022" cy="51711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8445" y="546353"/>
            <a:ext cx="4546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660033"/>
                </a:solidFill>
                <a:latin typeface="Arial"/>
                <a:cs typeface="Arial"/>
              </a:rPr>
              <a:t>Significance of</a:t>
            </a:r>
            <a:r>
              <a:rPr b="1" spc="-110" dirty="0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660033"/>
                </a:solidFill>
                <a:latin typeface="Arial"/>
                <a:cs typeface="Arial"/>
              </a:rPr>
              <a:t>Puffs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2806"/>
            <a:ext cx="8058784" cy="3147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They represent the </a:t>
            </a:r>
            <a:r>
              <a:rPr sz="3200" b="1" spc="-5" dirty="0">
                <a:solidFill>
                  <a:srgbClr val="660033"/>
                </a:solidFill>
                <a:latin typeface="Arial"/>
                <a:cs typeface="Arial"/>
              </a:rPr>
              <a:t>site of DNA</a:t>
            </a:r>
            <a:r>
              <a:rPr sz="3200" b="1" spc="-15" dirty="0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660033"/>
                </a:solidFill>
                <a:latin typeface="Arial"/>
                <a:cs typeface="Arial"/>
              </a:rPr>
              <a:t>synthesis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– gene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transcription</a:t>
            </a:r>
            <a:endParaRPr sz="3200">
              <a:latin typeface="Arial"/>
              <a:cs typeface="Arial"/>
            </a:endParaRPr>
          </a:p>
          <a:p>
            <a:pPr marL="355600" marR="7239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Transcription </a:t>
            </a:r>
            <a:r>
              <a:rPr sz="3200" spc="-10" dirty="0">
                <a:latin typeface="Arial"/>
                <a:cs typeface="Arial"/>
              </a:rPr>
              <a:t>also </a:t>
            </a:r>
            <a:r>
              <a:rPr sz="3200" spc="-5" dirty="0">
                <a:latin typeface="Arial"/>
                <a:cs typeface="Arial"/>
              </a:rPr>
              <a:t>occurs in the bands, </a:t>
            </a:r>
            <a:r>
              <a:rPr sz="3200" spc="-10" dirty="0">
                <a:latin typeface="Arial"/>
                <a:cs typeface="Arial"/>
              </a:rPr>
              <a:t>but  </a:t>
            </a:r>
            <a:r>
              <a:rPr sz="3200" spc="-5" dirty="0">
                <a:latin typeface="Arial"/>
                <a:cs typeface="Arial"/>
              </a:rPr>
              <a:t>to a very small extent</a:t>
            </a:r>
            <a:endParaRPr sz="3200">
              <a:latin typeface="Arial"/>
              <a:cs typeface="Arial"/>
            </a:endParaRPr>
          </a:p>
          <a:p>
            <a:pPr marL="355600" marR="1809114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The ribonucleoprotein </a:t>
            </a:r>
            <a:r>
              <a:rPr sz="3200" spc="-1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found  accumulated in the region of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puff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430" y="483107"/>
            <a:ext cx="78486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latin typeface="Arial"/>
                <a:cs typeface="Arial"/>
              </a:rPr>
              <a:t>B. Lampbrush Chromosomes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2806"/>
            <a:ext cx="7924165" cy="4707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In diplotene stage of meiosis, the yolk-rich  oocyte </a:t>
            </a:r>
            <a:r>
              <a:rPr sz="3200" spc="-1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vertebrates contain the nuclei  with many lampbrush-shaped  chromosomes of exceptionally large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size.</a:t>
            </a:r>
            <a:endParaRPr sz="3200">
              <a:latin typeface="Arial"/>
              <a:cs typeface="Arial"/>
            </a:endParaRPr>
          </a:p>
          <a:p>
            <a:pPr marL="355600" marR="253365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Lampbrush chromosomes discovered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by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 Rucker in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1892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They have remarkable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length</a:t>
            </a:r>
            <a:endParaRPr sz="3200">
              <a:latin typeface="Arial"/>
              <a:cs typeface="Arial"/>
            </a:endParaRPr>
          </a:p>
          <a:p>
            <a:pPr marL="355600" marR="1831339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Sometimes larger than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polytene  chromosomes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4435" y="582617"/>
            <a:ext cx="8202705" cy="56111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811529"/>
            <a:ext cx="7901305" cy="43180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marR="254000" indent="-342900">
              <a:lnSpc>
                <a:spcPts val="3460"/>
              </a:lnSpc>
              <a:spcBef>
                <a:spcPts val="53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large number of loops </a:t>
            </a:r>
            <a:r>
              <a:rPr sz="3200" dirty="0">
                <a:latin typeface="Arial"/>
                <a:cs typeface="Arial"/>
              </a:rPr>
              <a:t>– </a:t>
            </a:r>
            <a:r>
              <a:rPr sz="3200" spc="-5" dirty="0">
                <a:latin typeface="Arial"/>
                <a:cs typeface="Arial"/>
              </a:rPr>
              <a:t>projected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in  pair from the chromomere</a:t>
            </a:r>
            <a:endParaRPr sz="3200">
              <a:latin typeface="Arial"/>
              <a:cs typeface="Arial"/>
            </a:endParaRPr>
          </a:p>
          <a:p>
            <a:pPr marL="355600" marR="50165" indent="-342900">
              <a:lnSpc>
                <a:spcPts val="346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One </a:t>
            </a:r>
            <a:r>
              <a:rPr sz="3200" spc="-10" dirty="0">
                <a:latin typeface="Arial"/>
                <a:cs typeface="Arial"/>
              </a:rPr>
              <a:t>to </a:t>
            </a:r>
            <a:r>
              <a:rPr sz="3200" spc="-5" dirty="0">
                <a:latin typeface="Arial"/>
                <a:cs typeface="Arial"/>
              </a:rPr>
              <a:t>nine loops may arise from a single  chromomere</a:t>
            </a:r>
            <a:endParaRPr sz="3200">
              <a:latin typeface="Arial"/>
              <a:cs typeface="Arial"/>
            </a:endParaRPr>
          </a:p>
          <a:p>
            <a:pPr marL="355600" marR="120014" indent="-342900">
              <a:lnSpc>
                <a:spcPts val="3460"/>
              </a:lnSpc>
              <a:spcBef>
                <a:spcPts val="75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The chromomeres are connected by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inter  chromomere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fibres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ts val="346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The chromosomal axis, the chromomere  and the loop axis are all made up of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DNA-  </a:t>
            </a:r>
            <a:r>
              <a:rPr sz="3200" spc="-5" dirty="0">
                <a:latin typeface="Arial"/>
                <a:cs typeface="Arial"/>
              </a:rPr>
              <a:t>genetically active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876" y="218185"/>
            <a:ext cx="772350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5.Types of chromosome - </a:t>
            </a:r>
            <a:r>
              <a:rPr spc="-5" dirty="0"/>
              <a:t>based on  </a:t>
            </a:r>
            <a:r>
              <a:rPr dirty="0"/>
              <a:t>Role in sex determination:</a:t>
            </a:r>
            <a:r>
              <a:rPr spc="-125" dirty="0"/>
              <a:t> </a:t>
            </a:r>
            <a:r>
              <a:rPr dirty="0"/>
              <a:t>Autosomes  </a:t>
            </a:r>
            <a:r>
              <a:rPr spc="-5" dirty="0"/>
              <a:t>and Allosomes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331923"/>
            <a:ext cx="7504430" cy="334835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Autosomes:</a:t>
            </a:r>
            <a:endParaRPr sz="2000">
              <a:latin typeface="Arial"/>
              <a:cs typeface="Arial"/>
            </a:endParaRPr>
          </a:p>
          <a:p>
            <a:pPr marL="355600" marR="65405">
              <a:lnSpc>
                <a:spcPct val="150000"/>
              </a:lnSpc>
            </a:pPr>
            <a:r>
              <a:rPr sz="2000" spc="-5" dirty="0">
                <a:latin typeface="Arial"/>
                <a:cs typeface="Arial"/>
              </a:rPr>
              <a:t>These are the chromosomes that are found in all the body cells  and they decide the somatic characters of the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organism.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5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Chromosomes which do not differ in morphology and number in  male and female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sex</a:t>
            </a:r>
            <a:endParaRPr sz="2000">
              <a:latin typeface="Arial"/>
              <a:cs typeface="Arial"/>
            </a:endParaRPr>
          </a:p>
          <a:p>
            <a:pPr marL="355600" marR="572770" indent="-342900">
              <a:lnSpc>
                <a:spcPct val="15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In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humans</a:t>
            </a:r>
            <a:r>
              <a:rPr sz="2000" spc="-5" dirty="0">
                <a:latin typeface="Arial"/>
                <a:cs typeface="Arial"/>
              </a:rPr>
              <a:t>, there are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46 chromosomes out of which 44 are  autosomes and the remaining two are sex</a:t>
            </a:r>
            <a:r>
              <a:rPr sz="2000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chromosomes.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0564" marR="5080" indent="-1891664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Types of chromosome - based on Role  in </a:t>
            </a:r>
            <a:r>
              <a:rPr dirty="0"/>
              <a:t>sex </a:t>
            </a:r>
            <a:r>
              <a:rPr spc="-5" dirty="0"/>
              <a:t>determination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22627"/>
            <a:ext cx="7926070" cy="3256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Sex chromosomes(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Allosomes):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5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These chromosomes are involved in the determination of sex of the  organism.</a:t>
            </a:r>
            <a:endParaRPr sz="2000">
              <a:latin typeface="Arial"/>
              <a:cs typeface="Arial"/>
            </a:endParaRPr>
          </a:p>
          <a:p>
            <a:pPr marL="355600" marR="47625" indent="-342900">
              <a:lnSpc>
                <a:spcPct val="15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In both animals and plants, these chromosomes are found different  in both </a:t>
            </a:r>
            <a:r>
              <a:rPr sz="2000" dirty="0">
                <a:latin typeface="Arial"/>
                <a:cs typeface="Arial"/>
              </a:rPr>
              <a:t>structure </a:t>
            </a:r>
            <a:r>
              <a:rPr sz="2000" spc="-5" dirty="0">
                <a:latin typeface="Arial"/>
                <a:cs typeface="Arial"/>
              </a:rPr>
              <a:t>and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functions.</a:t>
            </a:r>
            <a:endParaRPr sz="2000">
              <a:latin typeface="Arial"/>
              <a:cs typeface="Arial"/>
            </a:endParaRPr>
          </a:p>
          <a:p>
            <a:pPr marL="355600" marR="570865" indent="-342900">
              <a:lnSpc>
                <a:spcPct val="15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In human males </a:t>
            </a:r>
            <a:r>
              <a:rPr sz="2000" dirty="0">
                <a:latin typeface="Arial"/>
                <a:cs typeface="Arial"/>
              </a:rPr>
              <a:t>there </a:t>
            </a:r>
            <a:r>
              <a:rPr sz="2000" spc="-5" dirty="0">
                <a:latin typeface="Arial"/>
                <a:cs typeface="Arial"/>
              </a:rPr>
              <a:t>are two sex chromosomes as XY and in  human female there are two sex chromosomes as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XX.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9996" y="483107"/>
            <a:ext cx="26035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Allosomes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000" b="0" spc="-5" dirty="0">
                <a:latin typeface="Arial"/>
                <a:cs typeface="Arial"/>
              </a:rPr>
              <a:t>while in the male one allosome is identical to that </a:t>
            </a:r>
            <a:r>
              <a:rPr sz="2000" b="0" spc="-10" dirty="0">
                <a:latin typeface="Arial"/>
                <a:cs typeface="Arial"/>
              </a:rPr>
              <a:t>of </a:t>
            </a:r>
            <a:r>
              <a:rPr sz="2000" b="0" spc="-5" dirty="0">
                <a:latin typeface="Arial"/>
                <a:cs typeface="Arial"/>
              </a:rPr>
              <a:t>female </a:t>
            </a:r>
            <a:r>
              <a:rPr sz="2000" b="0" spc="-10" dirty="0">
                <a:latin typeface="Arial"/>
                <a:cs typeface="Arial"/>
              </a:rPr>
              <a:t>and  </a:t>
            </a:r>
            <a:r>
              <a:rPr sz="2000" b="0" spc="-5" dirty="0">
                <a:latin typeface="Arial"/>
                <a:cs typeface="Arial"/>
              </a:rPr>
              <a:t>designated as X and the other differing morphologically and  genetically is designated as</a:t>
            </a:r>
            <a:r>
              <a:rPr sz="2000" b="0" spc="25" dirty="0">
                <a:latin typeface="Arial"/>
                <a:cs typeface="Arial"/>
              </a:rPr>
              <a:t> </a:t>
            </a:r>
            <a:r>
              <a:rPr sz="2000" b="0" spc="-5" dirty="0">
                <a:latin typeface="Arial"/>
                <a:cs typeface="Arial"/>
              </a:rPr>
              <a:t>Y.</a:t>
            </a:r>
            <a:endParaRPr sz="2000">
              <a:latin typeface="Arial"/>
              <a:cs typeface="Arial"/>
            </a:endParaRPr>
          </a:p>
          <a:p>
            <a:pPr marL="355600" marR="6350" indent="-342900" algn="just">
              <a:lnSpc>
                <a:spcPct val="150000"/>
              </a:lnSpc>
              <a:buChar char="•"/>
              <a:tabLst>
                <a:tab pos="355600" algn="l"/>
              </a:tabLst>
            </a:pPr>
            <a:r>
              <a:rPr sz="2000" b="0" spc="-5" dirty="0">
                <a:latin typeface="Arial"/>
                <a:cs typeface="Arial"/>
              </a:rPr>
              <a:t>The Y chromosome in most cases is smaller in size than the X  chromosomes.</a:t>
            </a:r>
            <a:endParaRPr sz="2000">
              <a:latin typeface="Arial"/>
              <a:cs typeface="Arial"/>
            </a:endParaRPr>
          </a:p>
          <a:p>
            <a:pPr marL="355600" marR="5080" indent="-342900" algn="just">
              <a:lnSpc>
                <a:spcPct val="150000"/>
              </a:lnSpc>
              <a:buChar char="•"/>
              <a:tabLst>
                <a:tab pos="355600" algn="l"/>
              </a:tabLst>
            </a:pPr>
            <a:r>
              <a:rPr sz="2000" b="0" spc="-5" dirty="0">
                <a:latin typeface="Arial"/>
                <a:cs typeface="Arial"/>
              </a:rPr>
              <a:t>The </a:t>
            </a:r>
            <a:r>
              <a:rPr sz="2000" spc="-5" dirty="0"/>
              <a:t>Y chromosome </a:t>
            </a:r>
            <a:r>
              <a:rPr sz="2000" b="0" spc="-5" dirty="0">
                <a:latin typeface="Arial"/>
                <a:cs typeface="Arial"/>
              </a:rPr>
              <a:t>in particular determines the male sex </a:t>
            </a:r>
            <a:r>
              <a:rPr sz="2000" b="0" spc="-10" dirty="0">
                <a:latin typeface="Arial"/>
                <a:cs typeface="Arial"/>
              </a:rPr>
              <a:t>and  </a:t>
            </a:r>
            <a:r>
              <a:rPr sz="2000" b="0" spc="-5" dirty="0">
                <a:latin typeface="Arial"/>
                <a:cs typeface="Arial"/>
              </a:rPr>
              <a:t>hence it is described as</a:t>
            </a:r>
            <a:r>
              <a:rPr sz="2000" b="0" spc="10" dirty="0">
                <a:latin typeface="Arial"/>
                <a:cs typeface="Arial"/>
              </a:rPr>
              <a:t> </a:t>
            </a:r>
            <a:r>
              <a:rPr sz="2000" spc="-5" dirty="0"/>
              <a:t>androsome.</a:t>
            </a:r>
            <a:endParaRPr sz="2000">
              <a:latin typeface="Arial"/>
              <a:cs typeface="Arial"/>
            </a:endParaRPr>
          </a:p>
          <a:p>
            <a:pPr marL="355600" marR="5080" indent="-342900" algn="just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spc="-5" dirty="0"/>
              <a:t>Apart from their role in sex determination, the allosomes also  have a significant role in sex-linked inheritance.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67588"/>
            <a:ext cx="8176895" cy="528129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460500">
              <a:lnSpc>
                <a:spcPct val="100000"/>
              </a:lnSpc>
              <a:spcBef>
                <a:spcPts val="990"/>
              </a:spcBef>
            </a:pPr>
            <a:r>
              <a:rPr sz="2800" b="1" dirty="0">
                <a:solidFill>
                  <a:srgbClr val="660066"/>
                </a:solidFill>
                <a:latin typeface="Arial"/>
                <a:cs typeface="Arial"/>
              </a:rPr>
              <a:t>Classification of</a:t>
            </a:r>
            <a:r>
              <a:rPr sz="2800" b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660066"/>
                </a:solidFill>
                <a:latin typeface="Arial"/>
                <a:cs typeface="Arial"/>
              </a:rPr>
              <a:t>chromosomes</a:t>
            </a:r>
            <a:endParaRPr sz="2800">
              <a:latin typeface="Arial"/>
              <a:cs typeface="Arial"/>
            </a:endParaRPr>
          </a:p>
          <a:p>
            <a:pPr marL="469900" marR="5080" indent="-457200">
              <a:lnSpc>
                <a:spcPct val="110000"/>
              </a:lnSpc>
              <a:spcBef>
                <a:spcPts val="55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800" b="1" dirty="0">
                <a:latin typeface="Arial"/>
                <a:cs typeface="Arial"/>
              </a:rPr>
              <a:t>Position </a:t>
            </a:r>
            <a:r>
              <a:rPr sz="2800" b="1" spc="-5" dirty="0">
                <a:latin typeface="Arial"/>
                <a:cs typeface="Arial"/>
              </a:rPr>
              <a:t>of </a:t>
            </a:r>
            <a:r>
              <a:rPr sz="2800" b="1" dirty="0">
                <a:latin typeface="Arial"/>
                <a:cs typeface="Arial"/>
              </a:rPr>
              <a:t>the centromere decides the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shape  of the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chromosome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800" b="1" dirty="0">
                <a:latin typeface="Arial"/>
                <a:cs typeface="Arial"/>
              </a:rPr>
              <a:t>On the basis of number of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centromere</a:t>
            </a:r>
            <a:endParaRPr sz="2800">
              <a:latin typeface="Arial"/>
              <a:cs typeface="Arial"/>
            </a:endParaRPr>
          </a:p>
          <a:p>
            <a:pPr marL="408305" indent="-39624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408940" algn="l"/>
                <a:tab pos="1672589" algn="l"/>
              </a:tabLst>
            </a:pPr>
            <a:r>
              <a:rPr sz="2800" b="1" dirty="0">
                <a:latin typeface="Arial"/>
                <a:cs typeface="Arial"/>
              </a:rPr>
              <a:t>Shape	at Anaphase- V, J and rod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shaped</a:t>
            </a:r>
            <a:endParaRPr sz="2800">
              <a:latin typeface="Arial"/>
              <a:cs typeface="Arial"/>
            </a:endParaRPr>
          </a:p>
          <a:p>
            <a:pPr marL="408305" indent="-39624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408940" algn="l"/>
              </a:tabLst>
            </a:pPr>
            <a:r>
              <a:rPr sz="2800" b="1" dirty="0">
                <a:latin typeface="Arial"/>
                <a:cs typeface="Arial"/>
              </a:rPr>
              <a:t>Structure and Appearance- Linear/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Circular</a:t>
            </a:r>
            <a:endParaRPr sz="2800">
              <a:latin typeface="Arial"/>
              <a:cs typeface="Arial"/>
            </a:endParaRPr>
          </a:p>
          <a:p>
            <a:pPr marL="408305" indent="-39624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408940" algn="l"/>
              </a:tabLst>
            </a:pPr>
            <a:r>
              <a:rPr sz="2800" b="1" dirty="0">
                <a:latin typeface="Arial"/>
                <a:cs typeface="Arial"/>
              </a:rPr>
              <a:t>Essentiality – A and B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chromosomes</a:t>
            </a:r>
            <a:endParaRPr sz="2800">
              <a:latin typeface="Arial"/>
              <a:cs typeface="Arial"/>
            </a:endParaRPr>
          </a:p>
          <a:p>
            <a:pPr marL="408940" marR="581025" indent="-408940">
              <a:lnSpc>
                <a:spcPts val="3020"/>
              </a:lnSpc>
              <a:spcBef>
                <a:spcPts val="725"/>
              </a:spcBef>
              <a:buAutoNum type="arabicPeriod"/>
              <a:tabLst>
                <a:tab pos="408940" algn="l"/>
              </a:tabLst>
            </a:pPr>
            <a:r>
              <a:rPr sz="2800" b="1" dirty="0">
                <a:latin typeface="Arial"/>
                <a:cs typeface="Arial"/>
              </a:rPr>
              <a:t>Role in sex determination - Allosomes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and  Autosomes (based on </a:t>
            </a:r>
            <a:r>
              <a:rPr sz="2800" b="1" spc="-5" dirty="0">
                <a:latin typeface="Arial"/>
                <a:cs typeface="Arial"/>
              </a:rPr>
              <a:t>morphology </a:t>
            </a:r>
            <a:r>
              <a:rPr sz="2800" b="1" dirty="0">
                <a:latin typeface="Arial"/>
                <a:cs typeface="Arial"/>
              </a:rPr>
              <a:t>and  Number)</a:t>
            </a:r>
            <a:endParaRPr sz="2800">
              <a:latin typeface="Arial"/>
              <a:cs typeface="Arial"/>
            </a:endParaRPr>
          </a:p>
          <a:p>
            <a:pPr marL="408305" indent="-396240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408940" algn="l"/>
              </a:tabLst>
            </a:pPr>
            <a:r>
              <a:rPr sz="2800" b="1" dirty="0">
                <a:latin typeface="Arial"/>
                <a:cs typeface="Arial"/>
              </a:rPr>
              <a:t>Function – special and normal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chromosome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6.Types of chromosomes </a:t>
            </a:r>
            <a:r>
              <a:rPr spc="-5" dirty="0"/>
              <a:t>based</a:t>
            </a:r>
            <a:r>
              <a:rPr spc="-75" dirty="0"/>
              <a:t> </a:t>
            </a:r>
            <a:r>
              <a:rPr spc="-5" dirty="0"/>
              <a:t>on</a:t>
            </a:r>
          </a:p>
          <a:p>
            <a:pPr algn="ctr">
              <a:lnSpc>
                <a:spcPct val="100000"/>
              </a:lnSpc>
            </a:pPr>
            <a:r>
              <a:rPr b="1" dirty="0">
                <a:solidFill>
                  <a:srgbClr val="003300"/>
                </a:solidFill>
                <a:latin typeface="Arial"/>
                <a:cs typeface="Arial"/>
              </a:rPr>
              <a:t>Essentiality – </a:t>
            </a:r>
            <a:r>
              <a:rPr b="1" spc="-5" dirty="0">
                <a:solidFill>
                  <a:srgbClr val="003300"/>
                </a:solidFill>
                <a:latin typeface="Arial"/>
                <a:cs typeface="Arial"/>
              </a:rPr>
              <a:t>A </a:t>
            </a:r>
            <a:r>
              <a:rPr b="1" dirty="0">
                <a:solidFill>
                  <a:srgbClr val="003300"/>
                </a:solidFill>
                <a:latin typeface="Arial"/>
                <a:cs typeface="Arial"/>
              </a:rPr>
              <a:t>and </a:t>
            </a:r>
            <a:r>
              <a:rPr b="1" spc="-5" dirty="0">
                <a:solidFill>
                  <a:srgbClr val="003300"/>
                </a:solidFill>
                <a:latin typeface="Arial"/>
                <a:cs typeface="Arial"/>
              </a:rPr>
              <a:t>B</a:t>
            </a:r>
            <a:r>
              <a:rPr b="1" spc="-10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300"/>
                </a:solidFill>
                <a:latin typeface="Arial"/>
                <a:cs typeface="Arial"/>
              </a:rPr>
              <a:t>chromosomes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2806"/>
            <a:ext cx="7632065" cy="353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Arial"/>
                <a:cs typeface="Arial"/>
              </a:rPr>
              <a:t>A – chromosome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355600" marR="929005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Normal member of chromosome  complement of a species which are  essential </a:t>
            </a:r>
            <a:r>
              <a:rPr sz="3200" spc="-10" dirty="0">
                <a:latin typeface="Arial"/>
                <a:cs typeface="Arial"/>
              </a:rPr>
              <a:t>for </a:t>
            </a:r>
            <a:r>
              <a:rPr sz="3200" spc="-5" dirty="0">
                <a:latin typeface="Arial"/>
                <a:cs typeface="Arial"/>
              </a:rPr>
              <a:t>normal growth and  development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Arial"/>
                <a:cs typeface="Arial"/>
              </a:rPr>
              <a:t>B- Chromosome</a:t>
            </a:r>
            <a:r>
              <a:rPr sz="3200" spc="-5" dirty="0">
                <a:latin typeface="Arial"/>
                <a:cs typeface="Arial"/>
              </a:rPr>
              <a:t>:Chromosome found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in  addition to normal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chromosome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983" y="256285"/>
            <a:ext cx="752030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7.Types of chromosomes </a:t>
            </a:r>
            <a:r>
              <a:rPr spc="-5" dirty="0"/>
              <a:t>based on </a:t>
            </a:r>
            <a:r>
              <a:rPr spc="-5" dirty="0">
                <a:solidFill>
                  <a:srgbClr val="003300"/>
                </a:solidFill>
              </a:rPr>
              <a:t> </a:t>
            </a:r>
            <a:r>
              <a:rPr b="1" dirty="0">
                <a:solidFill>
                  <a:srgbClr val="003300"/>
                </a:solidFill>
                <a:latin typeface="Arial"/>
                <a:cs typeface="Arial"/>
              </a:rPr>
              <a:t>Structure and Appearance-</a:t>
            </a:r>
            <a:r>
              <a:rPr b="1" spc="-114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300"/>
                </a:solidFill>
                <a:latin typeface="Arial"/>
                <a:cs typeface="Arial"/>
              </a:rPr>
              <a:t>Linear/  </a:t>
            </a:r>
            <a:r>
              <a:rPr b="1" spc="-5" dirty="0">
                <a:solidFill>
                  <a:srgbClr val="003300"/>
                </a:solidFill>
                <a:latin typeface="Arial"/>
                <a:cs typeface="Arial"/>
              </a:rPr>
              <a:t>Circular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2003806"/>
            <a:ext cx="7992745" cy="353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solidFill>
                  <a:srgbClr val="00AF50"/>
                </a:solidFill>
                <a:latin typeface="Arial"/>
                <a:cs typeface="Arial"/>
              </a:rPr>
              <a:t>Linear chromosome</a:t>
            </a:r>
            <a:r>
              <a:rPr sz="3200" b="1" spc="-5" dirty="0">
                <a:solidFill>
                  <a:srgbClr val="003300"/>
                </a:solidFill>
                <a:latin typeface="Arial"/>
                <a:cs typeface="Arial"/>
              </a:rPr>
              <a:t>: chromosome with  linear structure or having both ends  free. </a:t>
            </a:r>
            <a:r>
              <a:rPr sz="3200" b="1" dirty="0">
                <a:solidFill>
                  <a:srgbClr val="003300"/>
                </a:solidFill>
                <a:latin typeface="Arial"/>
                <a:cs typeface="Arial"/>
              </a:rPr>
              <a:t>Such </a:t>
            </a:r>
            <a:r>
              <a:rPr sz="3200" b="1" spc="-5" dirty="0">
                <a:solidFill>
                  <a:srgbClr val="003300"/>
                </a:solidFill>
                <a:latin typeface="Arial"/>
                <a:cs typeface="Arial"/>
              </a:rPr>
              <a:t>chromosomes </a:t>
            </a:r>
            <a:r>
              <a:rPr sz="3200" b="1" spc="-10" dirty="0">
                <a:solidFill>
                  <a:srgbClr val="003300"/>
                </a:solidFill>
                <a:latin typeface="Arial"/>
                <a:cs typeface="Arial"/>
              </a:rPr>
              <a:t>are </a:t>
            </a:r>
            <a:r>
              <a:rPr sz="3200" b="1" spc="-5" dirty="0">
                <a:solidFill>
                  <a:srgbClr val="003300"/>
                </a:solidFill>
                <a:latin typeface="Arial"/>
                <a:cs typeface="Arial"/>
              </a:rPr>
              <a:t>present in  Eukaryotes.</a:t>
            </a:r>
            <a:endParaRPr sz="3200">
              <a:latin typeface="Arial"/>
              <a:cs typeface="Arial"/>
            </a:endParaRPr>
          </a:p>
          <a:p>
            <a:pPr marL="355600" marR="18732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solidFill>
                  <a:srgbClr val="00AF50"/>
                </a:solidFill>
                <a:latin typeface="Arial"/>
                <a:cs typeface="Arial"/>
              </a:rPr>
              <a:t>Circular chromosome: </a:t>
            </a:r>
            <a:r>
              <a:rPr sz="3200" b="1" spc="-5" dirty="0">
                <a:solidFill>
                  <a:srgbClr val="003300"/>
                </a:solidFill>
                <a:latin typeface="Arial"/>
                <a:cs typeface="Arial"/>
              </a:rPr>
              <a:t>chromosome  with circular shape and structure, they  found in</a:t>
            </a:r>
            <a:r>
              <a:rPr sz="3200" b="1" spc="-2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3300"/>
                </a:solidFill>
                <a:latin typeface="Arial"/>
                <a:cs typeface="Arial"/>
              </a:rPr>
              <a:t>prokaryotes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6005" y="329946"/>
            <a:ext cx="54908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latin typeface="Arial"/>
                <a:cs typeface="Arial"/>
              </a:rPr>
              <a:t>Other</a:t>
            </a:r>
            <a:r>
              <a:rPr sz="4400" b="1" spc="-9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chromosomes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339" y="1699006"/>
            <a:ext cx="4340860" cy="2756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Arial"/>
                <a:cs typeface="Arial"/>
              </a:rPr>
              <a:t>Other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chromosomes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4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Arial"/>
                <a:cs typeface="Arial"/>
              </a:rPr>
              <a:t>B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Chromosomes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Ring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Chromosomes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Arial"/>
                <a:cs typeface="Arial"/>
              </a:rPr>
              <a:t>Isochromosomes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3270" y="579119"/>
            <a:ext cx="50787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Arial"/>
                <a:cs typeface="Arial"/>
              </a:rPr>
              <a:t>Unusual of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Chromosomes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481073"/>
            <a:ext cx="7995284" cy="3939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60680" indent="-342900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certain animals and plants, one or more  chromosomes are found </a:t>
            </a:r>
            <a:r>
              <a:rPr sz="2400" dirty="0">
                <a:latin typeface="Arial"/>
                <a:cs typeface="Arial"/>
              </a:rPr>
              <a:t>different from the </a:t>
            </a:r>
            <a:r>
              <a:rPr sz="2400" spc="-5" dirty="0">
                <a:latin typeface="Arial"/>
                <a:cs typeface="Arial"/>
              </a:rPr>
              <a:t>basic  structure </a:t>
            </a:r>
            <a:r>
              <a:rPr sz="2400" dirty="0">
                <a:latin typeface="Arial"/>
                <a:cs typeface="Arial"/>
              </a:rPr>
              <a:t>of the </a:t>
            </a:r>
            <a:r>
              <a:rPr sz="2400" spc="-5" dirty="0">
                <a:latin typeface="Arial"/>
                <a:cs typeface="Arial"/>
              </a:rPr>
              <a:t>normal chromosomes and these  chromosomes are abnormal in size and shape. These  chromosomes are called unusual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chromosomes.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Char char="•"/>
              <a:tabLst>
                <a:tab pos="354965" algn="l"/>
                <a:tab pos="355600" algn="l"/>
                <a:tab pos="1393190" algn="l"/>
                <a:tab pos="1889125" algn="l"/>
                <a:tab pos="2554605" algn="l"/>
                <a:tab pos="3964940" algn="l"/>
                <a:tab pos="5513070" algn="l"/>
                <a:tab pos="6008370" algn="l"/>
                <a:tab pos="6724650" algn="l"/>
                <a:tab pos="7541259" algn="l"/>
              </a:tabLst>
            </a:pPr>
            <a:r>
              <a:rPr sz="2400" spc="-5" dirty="0">
                <a:latin typeface="Arial"/>
                <a:cs typeface="Arial"/>
              </a:rPr>
              <a:t>Some	o</a:t>
            </a:r>
            <a:r>
              <a:rPr sz="2400" dirty="0">
                <a:latin typeface="Arial"/>
                <a:cs typeface="Arial"/>
              </a:rPr>
              <a:t>f	the	</a:t>
            </a:r>
            <a:r>
              <a:rPr sz="2400" spc="-5" dirty="0">
                <a:latin typeface="Arial"/>
                <a:cs typeface="Arial"/>
              </a:rPr>
              <a:t>common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exam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les</a:t>
            </a:r>
            <a:r>
              <a:rPr sz="2400" dirty="0">
                <a:latin typeface="Arial"/>
                <a:cs typeface="Arial"/>
              </a:rPr>
              <a:t>	of	this	type	</a:t>
            </a:r>
            <a:r>
              <a:rPr sz="2400" spc="-5" dirty="0">
                <a:latin typeface="Arial"/>
                <a:cs typeface="Arial"/>
              </a:rPr>
              <a:t>are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latin typeface="Arial"/>
                <a:cs typeface="Arial"/>
              </a:rPr>
              <a:t>B-chromosomes </a:t>
            </a:r>
            <a:r>
              <a:rPr sz="2400" spc="-5" dirty="0">
                <a:latin typeface="Arial"/>
                <a:cs typeface="Arial"/>
              </a:rPr>
              <a:t>and Double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minutes.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1532" y="483107"/>
            <a:ext cx="69786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5" dirty="0">
                <a:latin typeface="Arial"/>
                <a:cs typeface="Arial"/>
              </a:rPr>
              <a:t>Unusual of</a:t>
            </a:r>
            <a:r>
              <a:rPr sz="4400" b="1" spc="-15" dirty="0">
                <a:latin typeface="Arial"/>
                <a:cs typeface="Arial"/>
              </a:rPr>
              <a:t> </a:t>
            </a:r>
            <a:r>
              <a:rPr sz="4400" b="1" spc="-5" dirty="0">
                <a:latin typeface="Arial"/>
                <a:cs typeface="Arial"/>
              </a:rPr>
              <a:t>Chromosomes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50" rIns="0" bIns="0" rtlCol="0">
            <a:spAutoFit/>
          </a:bodyPr>
          <a:lstStyle/>
          <a:p>
            <a:pPr marL="355600" marR="5715" indent="-342900" algn="just">
              <a:lnSpc>
                <a:spcPct val="15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b="0" dirty="0">
                <a:latin typeface="Arial"/>
                <a:cs typeface="Arial"/>
              </a:rPr>
              <a:t>The </a:t>
            </a:r>
            <a:r>
              <a:rPr b="0" spc="-5" dirty="0">
                <a:latin typeface="Arial"/>
                <a:cs typeface="Arial"/>
              </a:rPr>
              <a:t>B-chromosomes have </a:t>
            </a:r>
            <a:r>
              <a:rPr spc="-5" dirty="0"/>
              <a:t>other names as accessory  and supernumerary</a:t>
            </a:r>
            <a:r>
              <a:rPr spc="20" dirty="0"/>
              <a:t> </a:t>
            </a:r>
            <a:r>
              <a:rPr spc="-5" dirty="0"/>
              <a:t>chromosomes.</a:t>
            </a:r>
          </a:p>
          <a:p>
            <a:pPr marL="355600" marR="5080" indent="-342900" algn="just">
              <a:lnSpc>
                <a:spcPct val="150000"/>
              </a:lnSpc>
              <a:buChar char="•"/>
              <a:tabLst>
                <a:tab pos="355600" algn="l"/>
              </a:tabLst>
            </a:pPr>
            <a:r>
              <a:rPr b="0" dirty="0">
                <a:latin typeface="Arial"/>
                <a:cs typeface="Arial"/>
              </a:rPr>
              <a:t>They </a:t>
            </a:r>
            <a:r>
              <a:rPr b="0" spc="-5" dirty="0">
                <a:latin typeface="Arial"/>
                <a:cs typeface="Arial"/>
              </a:rPr>
              <a:t>are common </a:t>
            </a:r>
            <a:r>
              <a:rPr b="0" dirty="0">
                <a:latin typeface="Arial"/>
                <a:cs typeface="Arial"/>
              </a:rPr>
              <a:t>in plants </a:t>
            </a:r>
            <a:r>
              <a:rPr b="0" spc="-5" dirty="0">
                <a:latin typeface="Arial"/>
                <a:cs typeface="Arial"/>
              </a:rPr>
              <a:t>and </a:t>
            </a:r>
            <a:r>
              <a:rPr b="0" dirty="0">
                <a:latin typeface="Arial"/>
                <a:cs typeface="Arial"/>
              </a:rPr>
              <a:t>they reduce </a:t>
            </a:r>
            <a:r>
              <a:rPr b="0" spc="-5" dirty="0">
                <a:latin typeface="Arial"/>
                <a:cs typeface="Arial"/>
              </a:rPr>
              <a:t>their  viability.</a:t>
            </a:r>
          </a:p>
          <a:p>
            <a:pPr marL="355600" marR="5080" indent="-342900" algn="just">
              <a:lnSpc>
                <a:spcPct val="150000"/>
              </a:lnSpc>
              <a:buChar char="•"/>
              <a:tabLst>
                <a:tab pos="355600" algn="l"/>
              </a:tabLst>
            </a:pPr>
            <a:r>
              <a:rPr b="0" spc="-5" dirty="0">
                <a:latin typeface="Arial"/>
                <a:cs typeface="Arial"/>
              </a:rPr>
              <a:t>These </a:t>
            </a:r>
            <a:r>
              <a:rPr b="0" dirty="0">
                <a:latin typeface="Arial"/>
                <a:cs typeface="Arial"/>
              </a:rPr>
              <a:t>chromosomes </a:t>
            </a:r>
            <a:r>
              <a:rPr b="0" spc="-5" dirty="0">
                <a:latin typeface="Arial"/>
                <a:cs typeface="Arial"/>
              </a:rPr>
              <a:t>are certain </a:t>
            </a:r>
            <a:r>
              <a:rPr b="0" dirty="0">
                <a:latin typeface="Arial"/>
                <a:cs typeface="Arial"/>
              </a:rPr>
              <a:t>extra chromosomes  that </a:t>
            </a:r>
            <a:r>
              <a:rPr b="0" spc="-5" dirty="0">
                <a:latin typeface="Arial"/>
                <a:cs typeface="Arial"/>
              </a:rPr>
              <a:t>are </a:t>
            </a:r>
            <a:r>
              <a:rPr b="0" dirty="0">
                <a:latin typeface="Arial"/>
                <a:cs typeface="Arial"/>
              </a:rPr>
              <a:t>found </a:t>
            </a:r>
            <a:r>
              <a:rPr b="0" spc="-5" dirty="0">
                <a:latin typeface="Arial"/>
                <a:cs typeface="Arial"/>
              </a:rPr>
              <a:t>in certain individuals </a:t>
            </a:r>
            <a:r>
              <a:rPr b="0" dirty="0">
                <a:latin typeface="Arial"/>
                <a:cs typeface="Arial"/>
              </a:rPr>
              <a:t>in </a:t>
            </a:r>
            <a:r>
              <a:rPr b="0" spc="-5" dirty="0">
                <a:latin typeface="Arial"/>
                <a:cs typeface="Arial"/>
              </a:rPr>
              <a:t>a </a:t>
            </a:r>
            <a:r>
              <a:rPr b="0" dirty="0">
                <a:latin typeface="Arial"/>
                <a:cs typeface="Arial"/>
              </a:rPr>
              <a:t>group </a:t>
            </a:r>
            <a:r>
              <a:rPr b="0" spc="-5" dirty="0">
                <a:latin typeface="Arial"/>
                <a:cs typeface="Arial"/>
              </a:rPr>
              <a:t>like </a:t>
            </a:r>
            <a:r>
              <a:rPr b="0" dirty="0">
                <a:latin typeface="Arial"/>
                <a:cs typeface="Arial"/>
              </a:rPr>
              <a:t>in  </a:t>
            </a:r>
            <a:r>
              <a:rPr b="0" spc="-5" dirty="0">
                <a:latin typeface="Arial"/>
                <a:cs typeface="Arial"/>
              </a:rPr>
              <a:t>case of</a:t>
            </a:r>
            <a:r>
              <a:rPr b="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maize.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4022" y="579119"/>
            <a:ext cx="52355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Arial"/>
                <a:cs typeface="Arial"/>
              </a:rPr>
              <a:t>Unusual of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chromosoemes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39" y="1404873"/>
            <a:ext cx="7614284" cy="4012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double </a:t>
            </a:r>
            <a:r>
              <a:rPr sz="2400" b="1" dirty="0">
                <a:latin typeface="Arial"/>
                <a:cs typeface="Arial"/>
              </a:rPr>
              <a:t>minutes </a:t>
            </a:r>
            <a:r>
              <a:rPr sz="2400" spc="-5" dirty="0">
                <a:latin typeface="Arial"/>
                <a:cs typeface="Arial"/>
              </a:rPr>
              <a:t>are </a:t>
            </a:r>
            <a:r>
              <a:rPr sz="2400" dirty="0">
                <a:latin typeface="Arial"/>
                <a:cs typeface="Arial"/>
              </a:rPr>
              <a:t>present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cancer </a:t>
            </a:r>
            <a:r>
              <a:rPr sz="2400" dirty="0">
                <a:latin typeface="Arial"/>
                <a:cs typeface="Arial"/>
              </a:rPr>
              <a:t>cells  which </a:t>
            </a:r>
            <a:r>
              <a:rPr sz="2400" spc="-5" dirty="0">
                <a:latin typeface="Arial"/>
                <a:cs typeface="Arial"/>
              </a:rPr>
              <a:t>show </a:t>
            </a:r>
            <a:r>
              <a:rPr sz="2400" dirty="0">
                <a:latin typeface="Arial"/>
                <a:cs typeface="Arial"/>
              </a:rPr>
              <a:t>resistence against </a:t>
            </a:r>
            <a:r>
              <a:rPr sz="2400" spc="-5" dirty="0">
                <a:latin typeface="Arial"/>
                <a:cs typeface="Arial"/>
              </a:rPr>
              <a:t>the drugs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are  intaken by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cancer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patient.</a:t>
            </a:r>
            <a:endParaRPr sz="2400">
              <a:latin typeface="Arial"/>
              <a:cs typeface="Arial"/>
            </a:endParaRPr>
          </a:p>
          <a:p>
            <a:pPr marL="355600" marR="947419" indent="-342900">
              <a:lnSpc>
                <a:spcPct val="1501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These are chromosome like </a:t>
            </a:r>
            <a:r>
              <a:rPr sz="2400" dirty="0">
                <a:latin typeface="Arial"/>
                <a:cs typeface="Arial"/>
              </a:rPr>
              <a:t>structures that </a:t>
            </a:r>
            <a:r>
              <a:rPr sz="2400" spc="-5" dirty="0">
                <a:latin typeface="Arial"/>
                <a:cs typeface="Arial"/>
              </a:rPr>
              <a:t>are  unstable.</a:t>
            </a:r>
            <a:endParaRPr sz="2400">
              <a:latin typeface="Arial"/>
              <a:cs typeface="Arial"/>
            </a:endParaRPr>
          </a:p>
          <a:p>
            <a:pPr marL="355600" marR="184785" indent="-342900">
              <a:lnSpc>
                <a:spcPct val="15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These chromosomes have telomeres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are formal  and do </a:t>
            </a:r>
            <a:r>
              <a:rPr sz="2400" dirty="0">
                <a:latin typeface="Arial"/>
                <a:cs typeface="Arial"/>
              </a:rPr>
              <a:t>not </a:t>
            </a:r>
            <a:r>
              <a:rPr sz="2400" spc="-5" dirty="0">
                <a:latin typeface="Arial"/>
                <a:cs typeface="Arial"/>
              </a:rPr>
              <a:t>have any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centromere.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6838" y="271526"/>
            <a:ext cx="4219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3.</a:t>
            </a:r>
            <a:r>
              <a:rPr b="1" spc="-8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B-Chromosomes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94739"/>
            <a:ext cx="7695565" cy="42322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Also called as </a:t>
            </a:r>
            <a:r>
              <a:rPr sz="2400" b="1" spc="-5" dirty="0">
                <a:solidFill>
                  <a:srgbClr val="660033"/>
                </a:solidFill>
                <a:latin typeface="Arial"/>
                <a:cs typeface="Arial"/>
              </a:rPr>
              <a:t>accessory</a:t>
            </a:r>
            <a:r>
              <a:rPr sz="2400" b="1" spc="45" dirty="0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660033"/>
                </a:solidFill>
                <a:latin typeface="Arial"/>
                <a:cs typeface="Arial"/>
              </a:rPr>
              <a:t>chromosome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660033"/>
                </a:solidFill>
                <a:latin typeface="Arial"/>
                <a:cs typeface="Arial"/>
              </a:rPr>
              <a:t>Super </a:t>
            </a:r>
            <a:r>
              <a:rPr sz="2400" b="1" spc="-5" dirty="0">
                <a:solidFill>
                  <a:srgbClr val="660033"/>
                </a:solidFill>
                <a:latin typeface="Arial"/>
                <a:cs typeface="Arial"/>
              </a:rPr>
              <a:t>numerary</a:t>
            </a:r>
            <a:r>
              <a:rPr sz="2400" b="1" dirty="0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660033"/>
                </a:solidFill>
                <a:latin typeface="Arial"/>
                <a:cs typeface="Arial"/>
              </a:rPr>
              <a:t>chromosome</a:t>
            </a:r>
            <a:endParaRPr sz="2400">
              <a:latin typeface="Arial"/>
              <a:cs typeface="Arial"/>
            </a:endParaRPr>
          </a:p>
          <a:p>
            <a:pPr marL="355600" marR="606425" indent="-342900">
              <a:lnSpc>
                <a:spcPts val="2590"/>
              </a:lnSpc>
              <a:spcBef>
                <a:spcPts val="6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is an </a:t>
            </a:r>
            <a:r>
              <a:rPr sz="2400" b="1" spc="-5" dirty="0">
                <a:solidFill>
                  <a:srgbClr val="660033"/>
                </a:solidFill>
                <a:latin typeface="Arial"/>
                <a:cs typeface="Arial"/>
              </a:rPr>
              <a:t>extra </a:t>
            </a:r>
            <a:r>
              <a:rPr sz="2400" b="1" dirty="0">
                <a:solidFill>
                  <a:srgbClr val="660033"/>
                </a:solidFill>
                <a:latin typeface="Arial"/>
                <a:cs typeface="Arial"/>
              </a:rPr>
              <a:t>chromosomes </a:t>
            </a:r>
            <a:r>
              <a:rPr sz="2400" dirty="0">
                <a:latin typeface="Arial"/>
                <a:cs typeface="Arial"/>
              </a:rPr>
              <a:t>not </a:t>
            </a:r>
            <a:r>
              <a:rPr sz="2400" spc="-5" dirty="0">
                <a:latin typeface="Arial"/>
                <a:cs typeface="Arial"/>
              </a:rPr>
              <a:t>necessary for </a:t>
            </a:r>
            <a:r>
              <a:rPr sz="2400" spc="-10" dirty="0">
                <a:latin typeface="Arial"/>
                <a:cs typeface="Arial"/>
              </a:rPr>
              <a:t>an  </a:t>
            </a:r>
            <a:r>
              <a:rPr sz="2400" spc="-5" dirty="0">
                <a:latin typeface="Arial"/>
                <a:cs typeface="Arial"/>
              </a:rPr>
              <a:t>individual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Usually </a:t>
            </a:r>
            <a:r>
              <a:rPr sz="2400" b="1" spc="-5" dirty="0">
                <a:solidFill>
                  <a:srgbClr val="660033"/>
                </a:solidFill>
                <a:latin typeface="Arial"/>
                <a:cs typeface="Arial"/>
              </a:rPr>
              <a:t>acro </a:t>
            </a:r>
            <a:r>
              <a:rPr sz="2400" b="1" dirty="0">
                <a:solidFill>
                  <a:srgbClr val="660033"/>
                </a:solidFill>
                <a:latin typeface="Arial"/>
                <a:cs typeface="Arial"/>
              </a:rPr>
              <a:t>or </a:t>
            </a:r>
            <a:r>
              <a:rPr sz="2400" b="1" spc="-5" dirty="0">
                <a:solidFill>
                  <a:srgbClr val="660033"/>
                </a:solidFill>
                <a:latin typeface="Arial"/>
                <a:cs typeface="Arial"/>
              </a:rPr>
              <a:t>telocentric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nature</a:t>
            </a:r>
            <a:endParaRPr sz="2400">
              <a:latin typeface="Arial"/>
              <a:cs typeface="Arial"/>
            </a:endParaRPr>
          </a:p>
          <a:p>
            <a:pPr marL="355600" marR="554355" indent="-342900">
              <a:lnSpc>
                <a:spcPts val="2590"/>
              </a:lnSpc>
              <a:spcBef>
                <a:spcPts val="6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They do </a:t>
            </a:r>
            <a:r>
              <a:rPr sz="2400" dirty="0">
                <a:latin typeface="Arial"/>
                <a:cs typeface="Arial"/>
              </a:rPr>
              <a:t>not </a:t>
            </a:r>
            <a:r>
              <a:rPr sz="2400" spc="-5" dirty="0">
                <a:latin typeface="Arial"/>
                <a:cs typeface="Arial"/>
              </a:rPr>
              <a:t>pair with normal chromosomes during  meiosis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Recorded by </a:t>
            </a: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Longley and Randolph </a:t>
            </a:r>
            <a:r>
              <a:rPr sz="2400" b="1" dirty="0">
                <a:solidFill>
                  <a:srgbClr val="008000"/>
                </a:solidFill>
                <a:latin typeface="Arial"/>
                <a:cs typeface="Arial"/>
              </a:rPr>
              <a:t>in Maize</a:t>
            </a:r>
            <a:r>
              <a:rPr sz="2400" b="1" spc="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(1927)</a:t>
            </a:r>
            <a:endParaRPr sz="2400">
              <a:latin typeface="Arial"/>
              <a:cs typeface="Arial"/>
            </a:endParaRPr>
          </a:p>
          <a:p>
            <a:pPr marL="355600" marR="145415" indent="-342900">
              <a:lnSpc>
                <a:spcPts val="2590"/>
              </a:lnSpc>
              <a:spcBef>
                <a:spcPts val="6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Now reported in 42 families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Angiosperms including  163 genera and 475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species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Much </a:t>
            </a: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smaller </a:t>
            </a:r>
            <a:r>
              <a:rPr sz="2400" b="1" dirty="0">
                <a:solidFill>
                  <a:srgbClr val="008000"/>
                </a:solidFill>
                <a:latin typeface="Arial"/>
                <a:cs typeface="Arial"/>
              </a:rPr>
              <a:t>than normal </a:t>
            </a: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chromosome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547156"/>
            <a:ext cx="7661909" cy="48914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Arial"/>
                <a:cs typeface="Arial"/>
              </a:rPr>
              <a:t>Classified in two different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ways</a:t>
            </a:r>
            <a:endParaRPr sz="28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800" b="1" dirty="0">
                <a:solidFill>
                  <a:srgbClr val="008000"/>
                </a:solidFill>
                <a:latin typeface="Arial"/>
                <a:cs typeface="Arial"/>
              </a:rPr>
              <a:t>On the basis of their</a:t>
            </a:r>
            <a:r>
              <a:rPr sz="2800" b="1" spc="-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8000"/>
                </a:solidFill>
                <a:latin typeface="Arial"/>
                <a:cs typeface="Arial"/>
              </a:rPr>
              <a:t>stability</a:t>
            </a:r>
            <a:endParaRPr sz="28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800" b="1" dirty="0">
                <a:solidFill>
                  <a:srgbClr val="008000"/>
                </a:solidFill>
                <a:latin typeface="Arial"/>
                <a:cs typeface="Arial"/>
              </a:rPr>
              <a:t>On the basis of their</a:t>
            </a:r>
            <a:r>
              <a:rPr sz="2800" b="1" spc="-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8000"/>
                </a:solidFill>
                <a:latin typeface="Arial"/>
                <a:cs typeface="Arial"/>
              </a:rPr>
              <a:t>size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800" b="1" dirty="0">
                <a:solidFill>
                  <a:srgbClr val="008000"/>
                </a:solidFill>
                <a:latin typeface="Arial"/>
                <a:cs typeface="Arial"/>
              </a:rPr>
              <a:t>On the basis of their</a:t>
            </a:r>
            <a:r>
              <a:rPr sz="2800" b="1" spc="-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8000"/>
                </a:solidFill>
                <a:latin typeface="Arial"/>
                <a:cs typeface="Arial"/>
              </a:rPr>
              <a:t>stability</a:t>
            </a:r>
            <a:endParaRPr sz="2800">
              <a:latin typeface="Arial"/>
              <a:cs typeface="Arial"/>
            </a:endParaRPr>
          </a:p>
          <a:p>
            <a:pPr marL="622300" marR="403225" indent="-609600" algn="just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622300" algn="l"/>
              </a:tabLst>
            </a:pPr>
            <a:r>
              <a:rPr sz="2800" b="1" dirty="0">
                <a:solidFill>
                  <a:srgbClr val="660033"/>
                </a:solidFill>
                <a:latin typeface="Arial"/>
                <a:cs typeface="Arial"/>
              </a:rPr>
              <a:t>Stable </a:t>
            </a:r>
            <a:r>
              <a:rPr sz="2800" dirty="0">
                <a:latin typeface="Arial"/>
                <a:cs typeface="Arial"/>
              </a:rPr>
              <a:t>– mitotically stable and all cells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will  have the same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number</a:t>
            </a:r>
            <a:endParaRPr sz="2800">
              <a:latin typeface="Arial"/>
              <a:cs typeface="Arial"/>
            </a:endParaRPr>
          </a:p>
          <a:p>
            <a:pPr marL="622300" marR="5080" indent="-609600" algn="just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622300" algn="l"/>
              </a:tabLst>
            </a:pPr>
            <a:r>
              <a:rPr sz="2800" b="1" dirty="0">
                <a:solidFill>
                  <a:srgbClr val="660033"/>
                </a:solidFill>
                <a:latin typeface="Arial"/>
                <a:cs typeface="Arial"/>
              </a:rPr>
              <a:t>Unstable </a:t>
            </a:r>
            <a:r>
              <a:rPr sz="2800" dirty="0">
                <a:latin typeface="Arial"/>
                <a:cs typeface="Arial"/>
              </a:rPr>
              <a:t>- mitotically unstable and each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cell  will have different number of B chromosome  within the same individual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08659"/>
            <a:ext cx="423926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008000"/>
                </a:solidFill>
                <a:latin typeface="Arial"/>
                <a:cs typeface="Arial"/>
              </a:rPr>
              <a:t>On the basis of their</a:t>
            </a:r>
            <a:r>
              <a:rPr sz="2800" b="1" spc="-7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8000"/>
                </a:solidFill>
                <a:latin typeface="Arial"/>
                <a:cs typeface="Arial"/>
              </a:rPr>
              <a:t>size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440" y="1179321"/>
            <a:ext cx="8155305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0" marR="722630" indent="-609600">
              <a:lnSpc>
                <a:spcPct val="110000"/>
              </a:lnSpc>
              <a:spcBef>
                <a:spcPts val="100"/>
              </a:spcBef>
              <a:buAutoNum type="arabicPeriod"/>
              <a:tabLst>
                <a:tab pos="685165" algn="l"/>
                <a:tab pos="685800" algn="l"/>
              </a:tabLst>
            </a:pPr>
            <a:r>
              <a:rPr sz="2400" b="1" spc="-5" dirty="0">
                <a:solidFill>
                  <a:srgbClr val="660033"/>
                </a:solidFill>
                <a:latin typeface="Arial"/>
                <a:cs typeface="Arial"/>
              </a:rPr>
              <a:t>Standard </a:t>
            </a:r>
            <a:r>
              <a:rPr sz="2400" b="1" dirty="0">
                <a:solidFill>
                  <a:srgbClr val="660033"/>
                </a:solidFill>
                <a:latin typeface="Arial"/>
                <a:cs typeface="Arial"/>
              </a:rPr>
              <a:t>type –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1/4</a:t>
            </a:r>
            <a:r>
              <a:rPr sz="2400" b="1" spc="-7" baseline="24305" dirty="0">
                <a:solidFill>
                  <a:srgbClr val="333399"/>
                </a:solidFill>
                <a:latin typeface="Arial"/>
                <a:cs typeface="Arial"/>
              </a:rPr>
              <a:t>th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length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normal  chromosome, median centromere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uniform  thickness</a:t>
            </a:r>
            <a:endParaRPr sz="2400">
              <a:latin typeface="Arial"/>
              <a:cs typeface="Arial"/>
            </a:endParaRPr>
          </a:p>
          <a:p>
            <a:pPr marL="685800" marR="368300" indent="-609600">
              <a:lnSpc>
                <a:spcPct val="110000"/>
              </a:lnSpc>
              <a:spcBef>
                <a:spcPts val="575"/>
              </a:spcBef>
              <a:buAutoNum type="arabicPeriod"/>
              <a:tabLst>
                <a:tab pos="685165" algn="l"/>
                <a:tab pos="685800" algn="l"/>
              </a:tabLst>
            </a:pPr>
            <a:r>
              <a:rPr sz="2400" b="1" dirty="0">
                <a:solidFill>
                  <a:srgbClr val="660033"/>
                </a:solidFill>
                <a:latin typeface="Arial"/>
                <a:cs typeface="Arial"/>
              </a:rPr>
              <a:t>Small type – </a:t>
            </a:r>
            <a:r>
              <a:rPr sz="2400" b="1" spc="-5" dirty="0">
                <a:solidFill>
                  <a:srgbClr val="006600"/>
                </a:solidFill>
                <a:latin typeface="Arial"/>
                <a:cs typeface="Arial"/>
              </a:rPr>
              <a:t>smaller </a:t>
            </a:r>
            <a:r>
              <a:rPr sz="2400" b="1" dirty="0">
                <a:solidFill>
                  <a:srgbClr val="006600"/>
                </a:solidFill>
                <a:latin typeface="Arial"/>
                <a:cs typeface="Arial"/>
              </a:rPr>
              <a:t>size but not </a:t>
            </a:r>
            <a:r>
              <a:rPr sz="2400" b="1" spc="-5" dirty="0">
                <a:solidFill>
                  <a:srgbClr val="006600"/>
                </a:solidFill>
                <a:latin typeface="Arial"/>
                <a:cs typeface="Arial"/>
              </a:rPr>
              <a:t>smaller </a:t>
            </a:r>
            <a:r>
              <a:rPr sz="2400" b="1" dirty="0">
                <a:solidFill>
                  <a:srgbClr val="006600"/>
                </a:solidFill>
                <a:latin typeface="Arial"/>
                <a:cs typeface="Arial"/>
              </a:rPr>
              <a:t>than</a:t>
            </a:r>
            <a:r>
              <a:rPr sz="2400" b="1" spc="-7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600"/>
                </a:solidFill>
                <a:latin typeface="Arial"/>
                <a:cs typeface="Arial"/>
              </a:rPr>
              <a:t>1/2  of </a:t>
            </a:r>
            <a:r>
              <a:rPr sz="2400" b="1" spc="-5" dirty="0">
                <a:solidFill>
                  <a:srgbClr val="006600"/>
                </a:solidFill>
                <a:latin typeface="Arial"/>
                <a:cs typeface="Arial"/>
              </a:rPr>
              <a:t>the standard B</a:t>
            </a:r>
            <a:r>
              <a:rPr sz="2400" b="1" spc="1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6600"/>
                </a:solidFill>
                <a:latin typeface="Arial"/>
                <a:cs typeface="Arial"/>
              </a:rPr>
              <a:t>chromosomes</a:t>
            </a:r>
            <a:endParaRPr sz="2400">
              <a:latin typeface="Arial"/>
              <a:cs typeface="Arial"/>
            </a:endParaRPr>
          </a:p>
          <a:p>
            <a:pPr marL="685800" marR="297815" indent="-609600">
              <a:lnSpc>
                <a:spcPct val="110000"/>
              </a:lnSpc>
              <a:spcBef>
                <a:spcPts val="575"/>
              </a:spcBef>
              <a:buAutoNum type="arabicPeriod"/>
              <a:tabLst>
                <a:tab pos="685165" algn="l"/>
                <a:tab pos="685800" algn="l"/>
              </a:tabLst>
            </a:pPr>
            <a:r>
              <a:rPr sz="2400" b="1" spc="-5" dirty="0">
                <a:solidFill>
                  <a:srgbClr val="660033"/>
                </a:solidFill>
                <a:latin typeface="Arial"/>
                <a:cs typeface="Arial"/>
              </a:rPr>
              <a:t>Very </a:t>
            </a:r>
            <a:r>
              <a:rPr sz="2400" b="1" dirty="0">
                <a:solidFill>
                  <a:srgbClr val="660033"/>
                </a:solidFill>
                <a:latin typeface="Arial"/>
                <a:cs typeface="Arial"/>
              </a:rPr>
              <a:t>small </a:t>
            </a:r>
            <a:r>
              <a:rPr sz="2400" b="1" spc="-5" dirty="0">
                <a:solidFill>
                  <a:srgbClr val="660033"/>
                </a:solidFill>
                <a:latin typeface="Arial"/>
                <a:cs typeface="Arial"/>
              </a:rPr>
              <a:t>type-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small dot like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structures, smaller  than standard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B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chromosomes</a:t>
            </a:r>
            <a:endParaRPr sz="2400">
              <a:latin typeface="Arial"/>
              <a:cs typeface="Arial"/>
            </a:endParaRPr>
          </a:p>
          <a:p>
            <a:pPr marL="685800" marR="81280" indent="-609600">
              <a:lnSpc>
                <a:spcPct val="110000"/>
              </a:lnSpc>
              <a:spcBef>
                <a:spcPts val="580"/>
              </a:spcBef>
              <a:buAutoNum type="arabicPeriod"/>
              <a:tabLst>
                <a:tab pos="685165" algn="l"/>
                <a:tab pos="685800" algn="l"/>
              </a:tabLst>
            </a:pPr>
            <a:r>
              <a:rPr sz="2400" b="1" dirty="0">
                <a:solidFill>
                  <a:srgbClr val="660033"/>
                </a:solidFill>
                <a:latin typeface="Arial"/>
                <a:cs typeface="Arial"/>
              </a:rPr>
              <a:t>Large </a:t>
            </a:r>
            <a:r>
              <a:rPr sz="2400" b="1" spc="-5" dirty="0">
                <a:solidFill>
                  <a:srgbClr val="660033"/>
                </a:solidFill>
                <a:latin typeface="Arial"/>
                <a:cs typeface="Arial"/>
              </a:rPr>
              <a:t>type- </a:t>
            </a:r>
            <a:r>
              <a:rPr sz="2400" b="1" spc="-5" dirty="0">
                <a:solidFill>
                  <a:srgbClr val="006600"/>
                </a:solidFill>
                <a:latin typeface="Arial"/>
                <a:cs typeface="Arial"/>
              </a:rPr>
              <a:t>chromosomes </a:t>
            </a:r>
            <a:r>
              <a:rPr sz="2400" b="1" dirty="0">
                <a:solidFill>
                  <a:srgbClr val="006600"/>
                </a:solidFill>
                <a:latin typeface="Arial"/>
                <a:cs typeface="Arial"/>
              </a:rPr>
              <a:t>of </a:t>
            </a:r>
            <a:r>
              <a:rPr sz="2400" b="1" spc="-5" dirty="0">
                <a:solidFill>
                  <a:srgbClr val="006600"/>
                </a:solidFill>
                <a:latin typeface="Arial"/>
                <a:cs typeface="Arial"/>
              </a:rPr>
              <a:t>double </a:t>
            </a:r>
            <a:r>
              <a:rPr sz="2400" b="1" dirty="0">
                <a:solidFill>
                  <a:srgbClr val="006600"/>
                </a:solidFill>
                <a:latin typeface="Arial"/>
                <a:cs typeface="Arial"/>
              </a:rPr>
              <a:t>the size-</a:t>
            </a:r>
            <a:r>
              <a:rPr sz="2400" b="1" spc="-3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600"/>
                </a:solidFill>
                <a:latin typeface="Arial"/>
                <a:cs typeface="Arial"/>
              </a:rPr>
              <a:t>large  </a:t>
            </a:r>
            <a:r>
              <a:rPr sz="2400" b="1" spc="-5" dirty="0">
                <a:solidFill>
                  <a:srgbClr val="006600"/>
                </a:solidFill>
                <a:latin typeface="Arial"/>
                <a:cs typeface="Arial"/>
              </a:rPr>
              <a:t>accessory</a:t>
            </a:r>
            <a:r>
              <a:rPr sz="2400" b="1" spc="1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6600"/>
                </a:solidFill>
                <a:latin typeface="Arial"/>
                <a:cs typeface="Arial"/>
              </a:rPr>
              <a:t>chromosomes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29438"/>
            <a:ext cx="68834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The origin of the </a:t>
            </a:r>
            <a:r>
              <a:rPr sz="2400" b="1" spc="-5" dirty="0">
                <a:latin typeface="Arial"/>
                <a:cs typeface="Arial"/>
              </a:rPr>
              <a:t>B-chromosomes </a:t>
            </a:r>
            <a:r>
              <a:rPr sz="2400" b="1" dirty="0">
                <a:latin typeface="Arial"/>
                <a:cs typeface="Arial"/>
              </a:rPr>
              <a:t>is </a:t>
            </a:r>
            <a:r>
              <a:rPr sz="2400" b="1" spc="-5" dirty="0">
                <a:latin typeface="Arial"/>
                <a:cs typeface="Arial"/>
              </a:rPr>
              <a:t>uncertain.  </a:t>
            </a:r>
            <a:r>
              <a:rPr sz="2400" b="1" dirty="0">
                <a:latin typeface="Arial"/>
                <a:cs typeface="Arial"/>
              </a:rPr>
              <a:t>In </a:t>
            </a:r>
            <a:r>
              <a:rPr sz="2400" b="1" spc="-5" dirty="0">
                <a:latin typeface="Arial"/>
                <a:cs typeface="Arial"/>
              </a:rPr>
              <a:t>some </a:t>
            </a:r>
            <a:r>
              <a:rPr sz="2400" b="1" dirty="0">
                <a:latin typeface="Arial"/>
                <a:cs typeface="Arial"/>
              </a:rPr>
              <a:t>animals they </a:t>
            </a:r>
            <a:r>
              <a:rPr sz="2400" b="1" spc="-5" dirty="0">
                <a:latin typeface="Arial"/>
                <a:cs typeface="Arial"/>
              </a:rPr>
              <a:t>may </a:t>
            </a:r>
            <a:r>
              <a:rPr sz="2400" b="1" dirty="0">
                <a:latin typeface="Arial"/>
                <a:cs typeface="Arial"/>
              </a:rPr>
              <a:t>be </a:t>
            </a:r>
            <a:r>
              <a:rPr sz="2400" b="1" spc="-5" dirty="0">
                <a:latin typeface="Arial"/>
                <a:cs typeface="Arial"/>
              </a:rPr>
              <a:t>derivatives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sex  chromosomes.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84250"/>
            <a:ext cx="8275320" cy="261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35280" indent="-342900">
              <a:lnSpc>
                <a:spcPct val="110000"/>
              </a:lnSpc>
              <a:spcBef>
                <a:spcPts val="100"/>
              </a:spcBef>
              <a:buFont typeface="Arial"/>
              <a:buAutoNum type="arabicPeriod"/>
              <a:tabLst>
                <a:tab pos="434340" algn="l"/>
                <a:tab pos="434975" algn="l"/>
              </a:tabLst>
            </a:pPr>
            <a:r>
              <a:rPr dirty="0"/>
              <a:t>	</a:t>
            </a:r>
            <a:r>
              <a:rPr sz="2400" b="1" spc="-5" dirty="0">
                <a:latin typeface="Arial"/>
                <a:cs typeface="Arial"/>
              </a:rPr>
              <a:t>Position </a:t>
            </a:r>
            <a:r>
              <a:rPr sz="2400" b="1" dirty="0">
                <a:latin typeface="Arial"/>
                <a:cs typeface="Arial"/>
              </a:rPr>
              <a:t>of the </a:t>
            </a:r>
            <a:r>
              <a:rPr sz="2400" b="1" spc="-5" dirty="0">
                <a:latin typeface="Arial"/>
                <a:cs typeface="Arial"/>
              </a:rPr>
              <a:t>centromere decides </a:t>
            </a:r>
            <a:r>
              <a:rPr sz="2400" b="1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shape </a:t>
            </a:r>
            <a:r>
              <a:rPr sz="2400" b="1" dirty="0">
                <a:latin typeface="Arial"/>
                <a:cs typeface="Arial"/>
              </a:rPr>
              <a:t>of </a:t>
            </a:r>
            <a:r>
              <a:rPr sz="2400" b="1" spc="-5" dirty="0">
                <a:latin typeface="Arial"/>
                <a:cs typeface="Arial"/>
              </a:rPr>
              <a:t>the  chromosome</a:t>
            </a:r>
            <a:endParaRPr sz="24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1155700" algn="l"/>
              </a:tabLst>
            </a:pP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Metacentric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- two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equal arms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– V</a:t>
            </a:r>
            <a:r>
              <a:rPr sz="2400" b="1" spc="1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shaped</a:t>
            </a:r>
            <a:endParaRPr sz="24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5700" algn="l"/>
              </a:tabLst>
            </a:pP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Submetacentric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- sub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median position –L</a:t>
            </a:r>
            <a:r>
              <a:rPr sz="2400" b="1" spc="1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shaped</a:t>
            </a:r>
            <a:endParaRPr sz="24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155700" algn="l"/>
              </a:tabLst>
            </a:pP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Acrocentric- before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end -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J</a:t>
            </a:r>
            <a:r>
              <a:rPr sz="2400" b="1" spc="2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shaped</a:t>
            </a:r>
            <a:endParaRPr sz="24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5700" algn="l"/>
              </a:tabLst>
            </a:pP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Telocentric - towards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end – rod</a:t>
            </a:r>
            <a:r>
              <a:rPr sz="2400" b="1" spc="-1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shaped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3994" y="480313"/>
            <a:ext cx="53073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660066"/>
                </a:solidFill>
                <a:latin typeface="Arial"/>
                <a:cs typeface="Arial"/>
              </a:rPr>
              <a:t>Classification of</a:t>
            </a:r>
            <a:r>
              <a:rPr sz="2800" b="1" spc="-6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660066"/>
                </a:solidFill>
                <a:latin typeface="Arial"/>
                <a:cs typeface="Arial"/>
              </a:rPr>
              <a:t>chromosomes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200" y="3576828"/>
            <a:ext cx="6096000" cy="2916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289306"/>
            <a:ext cx="72637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6600"/>
                </a:solidFill>
                <a:latin typeface="Arial"/>
                <a:cs typeface="Arial"/>
              </a:rPr>
              <a:t>Meiotic behaviour of B</a:t>
            </a:r>
            <a:r>
              <a:rPr sz="3200" b="1" spc="-2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6600"/>
                </a:solidFill>
                <a:latin typeface="Arial"/>
                <a:cs typeface="Arial"/>
              </a:rPr>
              <a:t>chromosomes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081328"/>
            <a:ext cx="7896859" cy="39090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660033"/>
                </a:solidFill>
                <a:latin typeface="Arial"/>
                <a:cs typeface="Arial"/>
              </a:rPr>
              <a:t>They do not pair with A</a:t>
            </a:r>
            <a:r>
              <a:rPr sz="2800" b="1" spc="-35" dirty="0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660033"/>
                </a:solidFill>
                <a:latin typeface="Arial"/>
                <a:cs typeface="Arial"/>
              </a:rPr>
              <a:t>chromosomes</a:t>
            </a:r>
            <a:endParaRPr sz="2800">
              <a:latin typeface="Arial"/>
              <a:cs typeface="Arial"/>
            </a:endParaRPr>
          </a:p>
          <a:p>
            <a:pPr marL="355600" marR="988060" indent="-342900">
              <a:lnSpc>
                <a:spcPts val="302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6600"/>
                </a:solidFill>
                <a:latin typeface="Arial"/>
                <a:cs typeface="Arial"/>
              </a:rPr>
              <a:t>Low degree of pairing is observed in</a:t>
            </a:r>
            <a:r>
              <a:rPr sz="2800" b="1" spc="-7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6600"/>
                </a:solidFill>
                <a:latin typeface="Arial"/>
                <a:cs typeface="Arial"/>
              </a:rPr>
              <a:t>B  chromosomes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ts val="302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Long B will pair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with Long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B and short B</a:t>
            </a:r>
            <a:r>
              <a:rPr sz="2800" b="1" spc="-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will  pair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with Short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 B</a:t>
            </a:r>
            <a:endParaRPr sz="2800">
              <a:latin typeface="Arial"/>
              <a:cs typeface="Arial"/>
            </a:endParaRPr>
          </a:p>
          <a:p>
            <a:pPr marL="355600" marR="38735" indent="-342900">
              <a:lnSpc>
                <a:spcPts val="302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660033"/>
                </a:solidFill>
                <a:latin typeface="Arial"/>
                <a:cs typeface="Arial"/>
              </a:rPr>
              <a:t>When single B chromosome is present,</a:t>
            </a:r>
            <a:r>
              <a:rPr sz="2800" b="1" spc="-70" dirty="0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660033"/>
                </a:solidFill>
                <a:latin typeface="Arial"/>
                <a:cs typeface="Arial"/>
              </a:rPr>
              <a:t>they  remain univalent during</a:t>
            </a:r>
            <a:r>
              <a:rPr sz="2800" b="1" spc="-40" dirty="0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660033"/>
                </a:solidFill>
                <a:latin typeface="Arial"/>
                <a:cs typeface="Arial"/>
              </a:rPr>
              <a:t>Pachytene</a:t>
            </a:r>
            <a:endParaRPr sz="2800">
              <a:latin typeface="Arial"/>
              <a:cs typeface="Arial"/>
            </a:endParaRPr>
          </a:p>
          <a:p>
            <a:pPr marL="355600" marR="117475" indent="-342900">
              <a:lnSpc>
                <a:spcPts val="302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6600"/>
                </a:solidFill>
                <a:latin typeface="Arial"/>
                <a:cs typeface="Arial"/>
              </a:rPr>
              <a:t>When two B chromosomes are present</a:t>
            </a:r>
            <a:r>
              <a:rPr sz="2800" b="1" spc="-6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6600"/>
                </a:solidFill>
                <a:latin typeface="Arial"/>
                <a:cs typeface="Arial"/>
              </a:rPr>
              <a:t>they  pair at</a:t>
            </a:r>
            <a:r>
              <a:rPr sz="2800" b="1" spc="-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6600"/>
                </a:solidFill>
                <a:latin typeface="Arial"/>
                <a:cs typeface="Arial"/>
              </a:rPr>
              <a:t>pachytene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5710" y="403606"/>
            <a:ext cx="41332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Arial"/>
                <a:cs typeface="Arial"/>
              </a:rPr>
              <a:t>4. ISO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Chromosomes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203706"/>
            <a:ext cx="8167370" cy="4634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24485" indent="-342900">
              <a:lnSpc>
                <a:spcPct val="12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An </a:t>
            </a:r>
            <a:r>
              <a:rPr sz="2400" b="1" spc="-5" dirty="0">
                <a:latin typeface="Arial"/>
                <a:cs typeface="Arial"/>
              </a:rPr>
              <a:t>isochromosome </a:t>
            </a:r>
            <a:r>
              <a:rPr sz="2400" b="1" dirty="0">
                <a:latin typeface="Arial"/>
                <a:cs typeface="Arial"/>
              </a:rPr>
              <a:t>is </a:t>
            </a:r>
            <a:r>
              <a:rPr sz="2400" b="1" spc="-5" dirty="0">
                <a:latin typeface="Arial"/>
                <a:cs typeface="Arial"/>
              </a:rPr>
              <a:t>a chromosome </a:t>
            </a:r>
            <a:r>
              <a:rPr sz="2400" b="1" dirty="0">
                <a:latin typeface="Arial"/>
                <a:cs typeface="Arial"/>
              </a:rPr>
              <a:t>in </a:t>
            </a:r>
            <a:r>
              <a:rPr sz="2400" b="1" spc="-5" dirty="0">
                <a:latin typeface="Arial"/>
                <a:cs typeface="Arial"/>
              </a:rPr>
              <a:t>which </a:t>
            </a:r>
            <a:r>
              <a:rPr sz="2400" b="1" dirty="0">
                <a:latin typeface="Arial"/>
                <a:cs typeface="Arial"/>
              </a:rPr>
              <a:t>both  </a:t>
            </a:r>
            <a:r>
              <a:rPr sz="2400" b="1" spc="-5" dirty="0">
                <a:latin typeface="Arial"/>
                <a:cs typeface="Arial"/>
              </a:rPr>
              <a:t>arms are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identical.</a:t>
            </a:r>
            <a:endParaRPr sz="2400">
              <a:latin typeface="Arial"/>
              <a:cs typeface="Arial"/>
            </a:endParaRPr>
          </a:p>
          <a:p>
            <a:pPr marL="355600" marR="527050" indent="-342900">
              <a:lnSpc>
                <a:spcPct val="12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Both </a:t>
            </a:r>
            <a:r>
              <a:rPr sz="2400" b="1" spc="-5" dirty="0">
                <a:latin typeface="Arial"/>
                <a:cs typeface="Arial"/>
              </a:rPr>
              <a:t>the arms are </a:t>
            </a:r>
            <a:r>
              <a:rPr sz="2400" b="1" dirty="0">
                <a:latin typeface="Arial"/>
                <a:cs typeface="Arial"/>
              </a:rPr>
              <a:t>similar in </a:t>
            </a:r>
            <a:r>
              <a:rPr sz="2400" b="1" spc="-5" dirty="0">
                <a:latin typeface="Arial"/>
                <a:cs typeface="Arial"/>
              </a:rPr>
              <a:t>morphology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gene  content</a:t>
            </a:r>
            <a:endParaRPr sz="2400">
              <a:latin typeface="Arial"/>
              <a:cs typeface="Arial"/>
            </a:endParaRPr>
          </a:p>
          <a:p>
            <a:pPr marL="355600" marR="508634" indent="-342900">
              <a:lnSpc>
                <a:spcPct val="12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Originate by misdivision </a:t>
            </a:r>
            <a:r>
              <a:rPr sz="2400" b="1" dirty="0">
                <a:latin typeface="Arial"/>
                <a:cs typeface="Arial"/>
              </a:rPr>
              <a:t>of </a:t>
            </a:r>
            <a:r>
              <a:rPr sz="2400" b="1" spc="-5" dirty="0">
                <a:latin typeface="Arial"/>
                <a:cs typeface="Arial"/>
              </a:rPr>
              <a:t>centromere (vertical </a:t>
            </a:r>
            <a:r>
              <a:rPr sz="2400" b="1" dirty="0">
                <a:latin typeface="Arial"/>
                <a:cs typeface="Arial"/>
              </a:rPr>
              <a:t>or  </a:t>
            </a:r>
            <a:r>
              <a:rPr sz="2400" b="1" spc="-5" dirty="0">
                <a:latin typeface="Arial"/>
                <a:cs typeface="Arial"/>
              </a:rPr>
              <a:t>transverse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manner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2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It is </a:t>
            </a:r>
            <a:r>
              <a:rPr sz="2400" b="1" spc="-5" dirty="0">
                <a:latin typeface="Arial"/>
                <a:cs typeface="Arial"/>
              </a:rPr>
              <a:t>thought </a:t>
            </a:r>
            <a:r>
              <a:rPr sz="2400" b="1" dirty="0">
                <a:latin typeface="Arial"/>
                <a:cs typeface="Arial"/>
              </a:rPr>
              <a:t>to </a:t>
            </a:r>
            <a:r>
              <a:rPr sz="2400" b="1" spc="-5" dirty="0">
                <a:latin typeface="Arial"/>
                <a:cs typeface="Arial"/>
              </a:rPr>
              <a:t>arise </a:t>
            </a:r>
            <a:r>
              <a:rPr sz="2400" b="1" dirty="0">
                <a:latin typeface="Arial"/>
                <a:cs typeface="Arial"/>
              </a:rPr>
              <a:t>when </a:t>
            </a:r>
            <a:r>
              <a:rPr sz="2400" b="1" spc="-5" dirty="0">
                <a:latin typeface="Arial"/>
                <a:cs typeface="Arial"/>
              </a:rPr>
              <a:t>a centromere divides </a:t>
            </a:r>
            <a:r>
              <a:rPr sz="2400" b="1" dirty="0">
                <a:latin typeface="Arial"/>
                <a:cs typeface="Arial"/>
              </a:rPr>
              <a:t>in the  wrong </a:t>
            </a:r>
            <a:r>
              <a:rPr sz="2400" b="1" spc="-5" dirty="0">
                <a:latin typeface="Arial"/>
                <a:cs typeface="Arial"/>
              </a:rPr>
              <a:t>plane, yielding </a:t>
            </a:r>
            <a:r>
              <a:rPr sz="2400" b="1" dirty="0">
                <a:latin typeface="Arial"/>
                <a:cs typeface="Arial"/>
              </a:rPr>
              <a:t>two </a:t>
            </a:r>
            <a:r>
              <a:rPr sz="2400" b="1" spc="-5" dirty="0">
                <a:latin typeface="Arial"/>
                <a:cs typeface="Arial"/>
              </a:rPr>
              <a:t>daughter chromosomes,  each </a:t>
            </a:r>
            <a:r>
              <a:rPr sz="2400" b="1" dirty="0">
                <a:latin typeface="Arial"/>
                <a:cs typeface="Arial"/>
              </a:rPr>
              <a:t>of </a:t>
            </a:r>
            <a:r>
              <a:rPr sz="2400" b="1" spc="-5" dirty="0">
                <a:latin typeface="Arial"/>
                <a:cs typeface="Arial"/>
              </a:rPr>
              <a:t>which </a:t>
            </a:r>
            <a:r>
              <a:rPr sz="2400" b="1" spc="-5" dirty="0">
                <a:solidFill>
                  <a:srgbClr val="660033"/>
                </a:solidFill>
                <a:latin typeface="Arial"/>
                <a:cs typeface="Arial"/>
              </a:rPr>
              <a:t>carries </a:t>
            </a:r>
            <a:r>
              <a:rPr sz="2400" b="1" dirty="0">
                <a:solidFill>
                  <a:srgbClr val="660033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660033"/>
                </a:solidFill>
                <a:latin typeface="Arial"/>
                <a:cs typeface="Arial"/>
              </a:rPr>
              <a:t>information </a:t>
            </a:r>
            <a:r>
              <a:rPr sz="2400" b="1" dirty="0">
                <a:solidFill>
                  <a:srgbClr val="660033"/>
                </a:solidFill>
                <a:latin typeface="Arial"/>
                <a:cs typeface="Arial"/>
              </a:rPr>
              <a:t>of one </a:t>
            </a:r>
            <a:r>
              <a:rPr sz="2400" b="1" spc="-5" dirty="0">
                <a:solidFill>
                  <a:srgbClr val="660033"/>
                </a:solidFill>
                <a:latin typeface="Arial"/>
                <a:cs typeface="Arial"/>
              </a:rPr>
              <a:t>arm </a:t>
            </a:r>
            <a:r>
              <a:rPr sz="2400" b="1" dirty="0">
                <a:solidFill>
                  <a:srgbClr val="660033"/>
                </a:solidFill>
                <a:latin typeface="Arial"/>
                <a:cs typeface="Arial"/>
              </a:rPr>
              <a:t>only  but </a:t>
            </a:r>
            <a:r>
              <a:rPr sz="2400" b="1" spc="-5" dirty="0">
                <a:solidFill>
                  <a:srgbClr val="660033"/>
                </a:solidFill>
                <a:latin typeface="Arial"/>
                <a:cs typeface="Arial"/>
              </a:rPr>
              <a:t>present</a:t>
            </a:r>
            <a:r>
              <a:rPr sz="2400" b="1" spc="-10" dirty="0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660033"/>
                </a:solidFill>
                <a:latin typeface="Arial"/>
                <a:cs typeface="Arial"/>
              </a:rPr>
              <a:t>twice.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57273"/>
            <a:ext cx="807275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An </a:t>
            </a:r>
            <a:r>
              <a:rPr sz="2400" b="1" spc="-5" dirty="0">
                <a:latin typeface="Arial"/>
                <a:cs typeface="Arial"/>
              </a:rPr>
              <a:t>isochromosome </a:t>
            </a:r>
            <a:r>
              <a:rPr sz="2400" spc="-5" dirty="0">
                <a:latin typeface="Arial"/>
                <a:cs typeface="Arial"/>
              </a:rPr>
              <a:t>is a</a:t>
            </a:r>
            <a:r>
              <a:rPr sz="2400" spc="-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4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2"/>
              </a:rPr>
              <a:t>chromosome</a:t>
            </a:r>
            <a:r>
              <a:rPr sz="2400" spc="-5" dirty="0">
                <a:solidFill>
                  <a:srgbClr val="009999"/>
                </a:solidFill>
                <a:latin typeface="Arial"/>
                <a:cs typeface="Arial"/>
                <a:hlinkClick r:id="rId2"/>
              </a:rPr>
              <a:t>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has lost one  of </a:t>
            </a:r>
            <a:r>
              <a:rPr sz="2400" dirty="0">
                <a:latin typeface="Arial"/>
                <a:cs typeface="Arial"/>
              </a:rPr>
              <a:t>its arms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replaced it with </a:t>
            </a:r>
            <a:r>
              <a:rPr sz="2400" spc="-5" dirty="0">
                <a:latin typeface="Arial"/>
                <a:cs typeface="Arial"/>
              </a:rPr>
              <a:t>an exact copy of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other</a:t>
            </a:r>
            <a:r>
              <a:rPr sz="2400" dirty="0">
                <a:latin typeface="Arial"/>
                <a:cs typeface="Arial"/>
              </a:rPr>
              <a:t> arm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15958" y="2981674"/>
            <a:ext cx="2711179" cy="30879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338328"/>
            <a:ext cx="7924800" cy="61005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661456"/>
            <a:ext cx="8034020" cy="540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01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The isochromosomes are formed during </a:t>
            </a:r>
            <a:r>
              <a:rPr sz="2800" b="1" dirty="0">
                <a:solidFill>
                  <a:srgbClr val="008000"/>
                </a:solidFill>
                <a:latin typeface="Arial"/>
                <a:cs typeface="Arial"/>
              </a:rPr>
              <a:t>mitosis  and</a:t>
            </a:r>
            <a:r>
              <a:rPr sz="2800" b="1" spc="-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8000"/>
                </a:solidFill>
                <a:latin typeface="Arial"/>
                <a:cs typeface="Arial"/>
              </a:rPr>
              <a:t>meiosis.</a:t>
            </a:r>
            <a:endParaRPr sz="2800">
              <a:latin typeface="Arial"/>
              <a:cs typeface="Arial"/>
            </a:endParaRPr>
          </a:p>
          <a:p>
            <a:pPr marL="355600" marR="49530" indent="-342900">
              <a:lnSpc>
                <a:spcPct val="12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If a gamete having a isochromosome is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fertilized  by a normal gamete, the zygote will possess an  unbalanced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karyotype.</a:t>
            </a:r>
            <a:endParaRPr sz="2800">
              <a:latin typeface="Arial"/>
              <a:cs typeface="Arial"/>
            </a:endParaRPr>
          </a:p>
          <a:p>
            <a:pPr marL="355600" marR="248920" indent="-342900" algn="just">
              <a:lnSpc>
                <a:spcPct val="12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In </a:t>
            </a:r>
            <a:r>
              <a:rPr sz="2800" i="1" dirty="0">
                <a:latin typeface="Arial"/>
                <a:cs typeface="Arial"/>
              </a:rPr>
              <a:t>Drosophila, </a:t>
            </a:r>
            <a:r>
              <a:rPr sz="2800" dirty="0">
                <a:latin typeface="Arial"/>
                <a:cs typeface="Arial"/>
              </a:rPr>
              <a:t>the misdivision of centromere of  telocentric X chromosome changes that into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  “attached-X”</a:t>
            </a:r>
            <a:r>
              <a:rPr sz="2800" spc="-5" dirty="0">
                <a:latin typeface="Arial"/>
                <a:cs typeface="Arial"/>
              </a:rPr>
              <a:t> isochromosome,</a:t>
            </a:r>
            <a:endParaRPr sz="2800">
              <a:latin typeface="Arial"/>
              <a:cs typeface="Arial"/>
            </a:endParaRPr>
          </a:p>
          <a:p>
            <a:pPr marL="355600" marR="367665" indent="-342900" algn="just">
              <a:lnSpc>
                <a:spcPct val="12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In man X- isochromosome causes the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disease  called </a:t>
            </a:r>
            <a:r>
              <a:rPr sz="2800" b="1" dirty="0">
                <a:solidFill>
                  <a:srgbClr val="660033"/>
                </a:solidFill>
                <a:latin typeface="Arial"/>
                <a:cs typeface="Arial"/>
              </a:rPr>
              <a:t>gonadal</a:t>
            </a:r>
            <a:r>
              <a:rPr sz="2800" b="1" spc="5" dirty="0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660033"/>
                </a:solidFill>
                <a:latin typeface="Arial"/>
                <a:cs typeface="Arial"/>
              </a:rPr>
              <a:t>dysgenesis.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1379" y="483107"/>
            <a:ext cx="48399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Ring</a:t>
            </a:r>
            <a:r>
              <a:rPr sz="4400" spc="-80" dirty="0"/>
              <a:t> </a:t>
            </a:r>
            <a:r>
              <a:rPr sz="4400" dirty="0"/>
              <a:t>chromosomes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69339" y="1404873"/>
            <a:ext cx="7309484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 algn="just">
              <a:lnSpc>
                <a:spcPct val="15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b="1" spc="-5" dirty="0">
                <a:latin typeface="Arial"/>
                <a:cs typeface="Arial"/>
              </a:rPr>
              <a:t>ring chromosome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chromosome whose  </a:t>
            </a:r>
            <a:r>
              <a:rPr sz="2400" spc="-5" dirty="0">
                <a:latin typeface="Arial"/>
                <a:cs typeface="Arial"/>
              </a:rPr>
              <a:t>arms have fused together to </a:t>
            </a:r>
            <a:r>
              <a:rPr sz="2400" dirty="0">
                <a:latin typeface="Arial"/>
                <a:cs typeface="Arial"/>
              </a:rPr>
              <a:t>form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ring.</a:t>
            </a:r>
            <a:endParaRPr sz="24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144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ring chromosome is denoted by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b="1" dirty="0">
                <a:latin typeface="Arial"/>
                <a:cs typeface="Arial"/>
              </a:rPr>
              <a:t>symbol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r.</a:t>
            </a:r>
            <a:endParaRPr sz="2400">
              <a:latin typeface="Arial"/>
              <a:cs typeface="Arial"/>
            </a:endParaRPr>
          </a:p>
          <a:p>
            <a:pPr marL="355600" marR="5080" indent="-342900" algn="just">
              <a:lnSpc>
                <a:spcPct val="150000"/>
              </a:lnSpc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Ring chromosomes may form </a:t>
            </a:r>
            <a:r>
              <a:rPr sz="2400" spc="-5" dirty="0">
                <a:latin typeface="Arial"/>
                <a:cs typeface="Arial"/>
              </a:rPr>
              <a:t>in cells </a:t>
            </a:r>
            <a:r>
              <a:rPr sz="2400" dirty="0">
                <a:latin typeface="Arial"/>
                <a:cs typeface="Arial"/>
              </a:rPr>
              <a:t>following  genetic damage </a:t>
            </a:r>
            <a:r>
              <a:rPr sz="2400" spc="-5" dirty="0">
                <a:latin typeface="Arial"/>
                <a:cs typeface="Arial"/>
              </a:rPr>
              <a:t>by </a:t>
            </a:r>
            <a:r>
              <a:rPr sz="2400" dirty="0">
                <a:latin typeface="Arial"/>
                <a:cs typeface="Arial"/>
              </a:rPr>
              <a:t>mutagens like radiation, </a:t>
            </a:r>
            <a:r>
              <a:rPr sz="2400" spc="-5" dirty="0">
                <a:latin typeface="Arial"/>
                <a:cs typeface="Arial"/>
              </a:rPr>
              <a:t>they  may also arise spontaneously during</a:t>
            </a:r>
            <a:r>
              <a:rPr sz="2400" spc="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development.</a:t>
            </a:r>
            <a:endParaRPr sz="24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Ring </a:t>
            </a:r>
            <a:r>
              <a:rPr sz="2400" b="1" spc="-5" dirty="0">
                <a:latin typeface="Arial"/>
                <a:cs typeface="Arial"/>
              </a:rPr>
              <a:t>chromosomes found in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prokaryotes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3245" y="499872"/>
            <a:ext cx="348170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Formation of</a:t>
            </a:r>
            <a:r>
              <a:rPr spc="-95" dirty="0"/>
              <a:t> </a:t>
            </a:r>
            <a:r>
              <a:rPr dirty="0"/>
              <a:t>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176273"/>
            <a:ext cx="807275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 algn="just">
              <a:lnSpc>
                <a:spcPct val="15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Normally,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ends of a </a:t>
            </a:r>
            <a:r>
              <a:rPr sz="2400" dirty="0">
                <a:latin typeface="Arial"/>
                <a:cs typeface="Arial"/>
              </a:rPr>
              <a:t>chromosome </a:t>
            </a:r>
            <a:r>
              <a:rPr sz="2400" spc="-5" dirty="0">
                <a:latin typeface="Arial"/>
                <a:cs typeface="Arial"/>
              </a:rPr>
              <a:t>are </a:t>
            </a:r>
            <a:r>
              <a:rPr sz="2400" dirty="0">
                <a:latin typeface="Arial"/>
                <a:cs typeface="Arial"/>
              </a:rPr>
              <a:t>lost, enabling 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arms </a:t>
            </a:r>
            <a:r>
              <a:rPr sz="2400" spc="-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fuse together. However, ring </a:t>
            </a:r>
            <a:r>
              <a:rPr sz="2400" spc="-5" dirty="0">
                <a:latin typeface="Arial"/>
                <a:cs typeface="Arial"/>
              </a:rPr>
              <a:t>formation can  also occur with only one end being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lost.</a:t>
            </a:r>
            <a:endParaRPr sz="2400">
              <a:latin typeface="Arial"/>
              <a:cs typeface="Arial"/>
            </a:endParaRPr>
          </a:p>
          <a:p>
            <a:pPr marL="355600" marR="5080" indent="-342900" algn="just">
              <a:lnSpc>
                <a:spcPct val="150000"/>
              </a:lnSpc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In rare </a:t>
            </a:r>
            <a:r>
              <a:rPr sz="2400" dirty="0">
                <a:latin typeface="Arial"/>
                <a:cs typeface="Arial"/>
              </a:rPr>
              <a:t>cases, the</a:t>
            </a:r>
            <a:r>
              <a:rPr sz="240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400" u="heavy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2"/>
              </a:rPr>
              <a:t>telomeres</a:t>
            </a:r>
            <a:r>
              <a:rPr sz="240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at the </a:t>
            </a:r>
            <a:r>
              <a:rPr sz="2400" spc="-5" dirty="0">
                <a:latin typeface="Arial"/>
                <a:cs typeface="Arial"/>
              </a:rPr>
              <a:t>ends of a  chromosome </a:t>
            </a:r>
            <a:r>
              <a:rPr sz="2400" dirty="0">
                <a:latin typeface="Arial"/>
                <a:cs typeface="Arial"/>
              </a:rPr>
              <a:t>fuse </a:t>
            </a:r>
            <a:r>
              <a:rPr sz="2400" spc="-5" dirty="0">
                <a:latin typeface="Arial"/>
                <a:cs typeface="Arial"/>
              </a:rPr>
              <a:t>without any disappearing of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material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77226" y="4244535"/>
            <a:ext cx="2200274" cy="2178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69580" y="6554294"/>
            <a:ext cx="50927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latin typeface="Arial"/>
                <a:cs typeface="Arial"/>
              </a:rPr>
              <a:t>D</a:t>
            </a:r>
            <a:r>
              <a:rPr sz="1400" spc="-8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.DD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914400"/>
            <a:ext cx="8077200" cy="51930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069580" y="6554294"/>
            <a:ext cx="50927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latin typeface="Arial"/>
                <a:cs typeface="Arial"/>
              </a:rPr>
              <a:t>D</a:t>
            </a:r>
            <a:r>
              <a:rPr sz="1400" spc="-8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.DD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630" y="188976"/>
            <a:ext cx="7952994" cy="57767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9913" y="609600"/>
            <a:ext cx="7610686" cy="5731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20292"/>
            <a:ext cx="7921625" cy="22199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1155" indent="-339090">
              <a:lnSpc>
                <a:spcPct val="100000"/>
              </a:lnSpc>
              <a:spcBef>
                <a:spcPts val="675"/>
              </a:spcBef>
              <a:buAutoNum type="arabicPeriod" startAt="2"/>
              <a:tabLst>
                <a:tab pos="351790" algn="l"/>
              </a:tabLst>
            </a:pPr>
            <a:r>
              <a:rPr sz="2400" b="1" dirty="0">
                <a:solidFill>
                  <a:srgbClr val="A40020"/>
                </a:solidFill>
                <a:latin typeface="Arial"/>
                <a:cs typeface="Arial"/>
              </a:rPr>
              <a:t>On the </a:t>
            </a:r>
            <a:r>
              <a:rPr sz="2400" b="1" spc="-5" dirty="0">
                <a:solidFill>
                  <a:srgbClr val="A40020"/>
                </a:solidFill>
                <a:latin typeface="Arial"/>
                <a:cs typeface="Arial"/>
              </a:rPr>
              <a:t>basis </a:t>
            </a:r>
            <a:r>
              <a:rPr sz="2400" b="1" dirty="0">
                <a:solidFill>
                  <a:srgbClr val="A40020"/>
                </a:solidFill>
                <a:latin typeface="Arial"/>
                <a:cs typeface="Arial"/>
              </a:rPr>
              <a:t>of </a:t>
            </a:r>
            <a:r>
              <a:rPr sz="2400" b="1" spc="-5" dirty="0">
                <a:solidFill>
                  <a:srgbClr val="A40020"/>
                </a:solidFill>
                <a:latin typeface="Arial"/>
                <a:cs typeface="Arial"/>
              </a:rPr>
              <a:t>number </a:t>
            </a:r>
            <a:r>
              <a:rPr sz="2400" b="1" dirty="0">
                <a:solidFill>
                  <a:srgbClr val="A40020"/>
                </a:solidFill>
                <a:latin typeface="Arial"/>
                <a:cs typeface="Arial"/>
              </a:rPr>
              <a:t>of </a:t>
            </a:r>
            <a:r>
              <a:rPr sz="2400" b="1" spc="-5" dirty="0">
                <a:solidFill>
                  <a:srgbClr val="A40020"/>
                </a:solidFill>
                <a:latin typeface="Arial"/>
                <a:cs typeface="Arial"/>
              </a:rPr>
              <a:t>centromere, </a:t>
            </a:r>
            <a:r>
              <a:rPr sz="2400" b="1" dirty="0">
                <a:solidFill>
                  <a:srgbClr val="A40020"/>
                </a:solidFill>
                <a:latin typeface="Arial"/>
                <a:cs typeface="Arial"/>
              </a:rPr>
              <a:t>it </a:t>
            </a:r>
            <a:r>
              <a:rPr sz="2400" b="1" spc="-5" dirty="0">
                <a:solidFill>
                  <a:srgbClr val="A40020"/>
                </a:solidFill>
                <a:latin typeface="Arial"/>
                <a:cs typeface="Arial"/>
              </a:rPr>
              <a:t>may</a:t>
            </a:r>
            <a:r>
              <a:rPr sz="2400" b="1" spc="-20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40020"/>
                </a:solidFill>
                <a:latin typeface="Arial"/>
                <a:cs typeface="Arial"/>
              </a:rPr>
              <a:t>be</a:t>
            </a:r>
            <a:endParaRPr sz="24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5700" algn="l"/>
              </a:tabLst>
            </a:pP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Monocentric </a:t>
            </a:r>
            <a:r>
              <a:rPr sz="2400" b="1" dirty="0">
                <a:solidFill>
                  <a:srgbClr val="A40020"/>
                </a:solidFill>
                <a:latin typeface="Arial"/>
                <a:cs typeface="Arial"/>
              </a:rPr>
              <a:t>(one </a:t>
            </a:r>
            <a:r>
              <a:rPr sz="2400" b="1" spc="-5" dirty="0">
                <a:solidFill>
                  <a:srgbClr val="A40020"/>
                </a:solidFill>
                <a:latin typeface="Arial"/>
                <a:cs typeface="Arial"/>
              </a:rPr>
              <a:t>centromere </a:t>
            </a:r>
            <a:r>
              <a:rPr sz="2400" b="1" dirty="0">
                <a:solidFill>
                  <a:srgbClr val="A40020"/>
                </a:solidFill>
                <a:latin typeface="Arial"/>
                <a:cs typeface="Arial"/>
              </a:rPr>
              <a:t>-</a:t>
            </a:r>
            <a:r>
              <a:rPr sz="2400" b="1" spc="5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00"/>
                </a:solidFill>
                <a:latin typeface="Arial"/>
                <a:cs typeface="Arial"/>
              </a:rPr>
              <a:t>usual</a:t>
            </a:r>
            <a:r>
              <a:rPr sz="2400" b="1" spc="-5" dirty="0">
                <a:solidFill>
                  <a:srgbClr val="A4002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5700" algn="l"/>
              </a:tabLst>
            </a:pP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Dicentric </a:t>
            </a:r>
            <a:r>
              <a:rPr sz="2400" b="1" dirty="0">
                <a:solidFill>
                  <a:srgbClr val="A40020"/>
                </a:solidFill>
                <a:latin typeface="Arial"/>
                <a:cs typeface="Arial"/>
              </a:rPr>
              <a:t>(two </a:t>
            </a:r>
            <a:r>
              <a:rPr sz="2400" b="1" spc="-5" dirty="0">
                <a:solidFill>
                  <a:srgbClr val="A40020"/>
                </a:solidFill>
                <a:latin typeface="Arial"/>
                <a:cs typeface="Arial"/>
              </a:rPr>
              <a:t>centromere </a:t>
            </a:r>
            <a:r>
              <a:rPr sz="2400" b="1" dirty="0">
                <a:solidFill>
                  <a:srgbClr val="A40020"/>
                </a:solidFill>
                <a:latin typeface="Arial"/>
                <a:cs typeface="Arial"/>
              </a:rPr>
              <a:t>-</a:t>
            </a:r>
            <a:r>
              <a:rPr sz="2400" b="1" spc="20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00"/>
                </a:solidFill>
                <a:latin typeface="Arial"/>
                <a:cs typeface="Arial"/>
              </a:rPr>
              <a:t>wheat</a:t>
            </a:r>
            <a:r>
              <a:rPr sz="2400" b="1" spc="-5" dirty="0">
                <a:solidFill>
                  <a:srgbClr val="A4002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5700" algn="l"/>
              </a:tabLst>
            </a:pP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Polycentric </a:t>
            </a:r>
            <a:r>
              <a:rPr sz="2400" b="1" spc="-5" dirty="0">
                <a:solidFill>
                  <a:srgbClr val="A40020"/>
                </a:solidFill>
                <a:latin typeface="Arial"/>
                <a:cs typeface="Arial"/>
              </a:rPr>
              <a:t>(many centromeres </a:t>
            </a:r>
            <a:r>
              <a:rPr sz="2400" b="1" dirty="0">
                <a:solidFill>
                  <a:srgbClr val="A40020"/>
                </a:solidFill>
                <a:latin typeface="Arial"/>
                <a:cs typeface="Arial"/>
              </a:rPr>
              <a:t>-</a:t>
            </a:r>
            <a:r>
              <a:rPr sz="2400" b="1" spc="50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00"/>
                </a:solidFill>
                <a:latin typeface="Arial"/>
                <a:cs typeface="Arial"/>
              </a:rPr>
              <a:t>Ascaris</a:t>
            </a:r>
            <a:r>
              <a:rPr sz="2400" b="1" spc="-5" dirty="0">
                <a:solidFill>
                  <a:srgbClr val="A4002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155700" algn="l"/>
              </a:tabLst>
            </a:pP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Acentric </a:t>
            </a:r>
            <a:r>
              <a:rPr sz="2400" b="1" spc="-5" dirty="0">
                <a:solidFill>
                  <a:srgbClr val="A40020"/>
                </a:solidFill>
                <a:latin typeface="Arial"/>
                <a:cs typeface="Arial"/>
              </a:rPr>
              <a:t>(without centromere </a:t>
            </a:r>
            <a:r>
              <a:rPr sz="2400" b="1" dirty="0">
                <a:solidFill>
                  <a:srgbClr val="A40020"/>
                </a:solidFill>
                <a:latin typeface="Arial"/>
                <a:cs typeface="Arial"/>
              </a:rPr>
              <a:t>– </a:t>
            </a:r>
            <a:r>
              <a:rPr sz="2400" b="1" dirty="0">
                <a:solidFill>
                  <a:srgbClr val="003300"/>
                </a:solidFill>
                <a:latin typeface="Arial"/>
                <a:cs typeface="Arial"/>
              </a:rPr>
              <a:t>do not</a:t>
            </a:r>
            <a:r>
              <a:rPr sz="2400" b="1" spc="20" dirty="0">
                <a:solidFill>
                  <a:srgbClr val="0033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00"/>
                </a:solidFill>
                <a:latin typeface="Arial"/>
                <a:cs typeface="Arial"/>
              </a:rPr>
              <a:t>survive</a:t>
            </a:r>
            <a:r>
              <a:rPr sz="2400" b="1" spc="-5" dirty="0">
                <a:solidFill>
                  <a:srgbClr val="A4002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3994" y="480313"/>
            <a:ext cx="53073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660066"/>
                </a:solidFill>
                <a:latin typeface="Arial"/>
                <a:cs typeface="Arial"/>
              </a:rPr>
              <a:t>Classification of</a:t>
            </a:r>
            <a:r>
              <a:rPr sz="2800" b="1" spc="-6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660066"/>
                </a:solidFill>
                <a:latin typeface="Arial"/>
                <a:cs typeface="Arial"/>
              </a:rPr>
              <a:t>chromosomes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2464" marR="5080" indent="-18034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3. Types of chromosomes based</a:t>
            </a:r>
            <a:r>
              <a:rPr b="1" spc="-14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on  </a:t>
            </a:r>
            <a:r>
              <a:rPr b="1" spc="-5" dirty="0">
                <a:latin typeface="Arial"/>
                <a:cs typeface="Arial"/>
              </a:rPr>
              <a:t>shape at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Anaphase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93850"/>
            <a:ext cx="8275320" cy="2470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14655" indent="-342900">
              <a:lnSpc>
                <a:spcPct val="11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Position </a:t>
            </a:r>
            <a:r>
              <a:rPr sz="2400" b="1" dirty="0">
                <a:latin typeface="Arial"/>
                <a:cs typeface="Arial"/>
              </a:rPr>
              <a:t>of </a:t>
            </a:r>
            <a:r>
              <a:rPr sz="2400" b="1" spc="-5" dirty="0">
                <a:latin typeface="Arial"/>
                <a:cs typeface="Arial"/>
              </a:rPr>
              <a:t>the centromere decides </a:t>
            </a:r>
            <a:r>
              <a:rPr sz="2400" b="1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shape </a:t>
            </a:r>
            <a:r>
              <a:rPr sz="2400" b="1" dirty="0">
                <a:latin typeface="Arial"/>
                <a:cs typeface="Arial"/>
              </a:rPr>
              <a:t>of the  </a:t>
            </a:r>
            <a:r>
              <a:rPr sz="2400" b="1" spc="-5" dirty="0">
                <a:latin typeface="Arial"/>
                <a:cs typeface="Arial"/>
              </a:rPr>
              <a:t>chromosome</a:t>
            </a:r>
            <a:endParaRPr sz="24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535"/>
              </a:spcBef>
              <a:buFont typeface="Arial"/>
              <a:buChar char="•"/>
              <a:tabLst>
                <a:tab pos="1155700" algn="l"/>
              </a:tabLst>
            </a:pP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Metacentric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- two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equal arms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– V</a:t>
            </a:r>
            <a:r>
              <a:rPr sz="2400" b="1" spc="1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shaped</a:t>
            </a:r>
            <a:endParaRPr sz="24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5700" algn="l"/>
              </a:tabLst>
            </a:pP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Submetacentric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- sub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median position –L</a:t>
            </a:r>
            <a:r>
              <a:rPr sz="2400" b="1" spc="1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shaped</a:t>
            </a:r>
            <a:endParaRPr sz="24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155700" algn="l"/>
              </a:tabLst>
            </a:pP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Acrocentric- before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end -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J</a:t>
            </a:r>
            <a:r>
              <a:rPr sz="2400" b="1" spc="2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shaped</a:t>
            </a:r>
            <a:endParaRPr sz="240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5700" algn="l"/>
              </a:tabLst>
            </a:pP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Telocentric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-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towards end 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– rod</a:t>
            </a:r>
            <a:r>
              <a:rPr sz="2400" b="1" spc="-1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shaped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5400" y="4572000"/>
            <a:ext cx="6324600" cy="1720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238" y="766572"/>
            <a:ext cx="7341234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4 .Types of chromosome -</a:t>
            </a:r>
            <a:r>
              <a:rPr spc="-105" dirty="0"/>
              <a:t> </a:t>
            </a:r>
            <a:r>
              <a:rPr dirty="0"/>
              <a:t>based</a:t>
            </a:r>
            <a:r>
              <a:rPr spc="-30" dirty="0"/>
              <a:t> </a:t>
            </a:r>
            <a:r>
              <a:rPr dirty="0"/>
              <a:t>on  </a:t>
            </a:r>
            <a:r>
              <a:rPr spc="-5" dirty="0"/>
              <a:t>structure and function </a:t>
            </a:r>
            <a:r>
              <a:rPr dirty="0"/>
              <a:t>: </a:t>
            </a:r>
            <a:r>
              <a:rPr b="1" dirty="0">
                <a:solidFill>
                  <a:srgbClr val="00AF50"/>
                </a:solidFill>
                <a:latin typeface="Arial"/>
                <a:cs typeface="Arial"/>
              </a:rPr>
              <a:t>Normal </a:t>
            </a:r>
            <a:r>
              <a:rPr spc="-5" dirty="0"/>
              <a:t>and </a:t>
            </a:r>
            <a:r>
              <a:rPr spc="-5" dirty="0">
                <a:solidFill>
                  <a:srgbClr val="008000"/>
                </a:solidFill>
              </a:rPr>
              <a:t> </a:t>
            </a:r>
            <a:r>
              <a:rPr b="1" dirty="0">
                <a:solidFill>
                  <a:srgbClr val="008000"/>
                </a:solidFill>
                <a:latin typeface="Arial"/>
                <a:cs typeface="Arial"/>
              </a:rPr>
              <a:t>Special</a:t>
            </a:r>
            <a:r>
              <a:rPr b="1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8000"/>
                </a:solidFill>
                <a:latin typeface="Arial"/>
                <a:cs typeface="Arial"/>
              </a:rPr>
              <a:t>chromosomes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2537967"/>
            <a:ext cx="8397240" cy="3696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9900"/>
                </a:solidFill>
                <a:latin typeface="Arial"/>
                <a:cs typeface="Arial"/>
              </a:rPr>
              <a:t>Normal</a:t>
            </a:r>
            <a:r>
              <a:rPr sz="2800" b="1" spc="-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9900"/>
                </a:solidFill>
                <a:latin typeface="Arial"/>
                <a:cs typeface="Arial"/>
              </a:rPr>
              <a:t>chromosomes:</a:t>
            </a:r>
            <a:endParaRPr sz="2800">
              <a:latin typeface="Arial"/>
              <a:cs typeface="Arial"/>
            </a:endParaRPr>
          </a:p>
          <a:p>
            <a:pPr marL="355600" marR="1805305">
              <a:lnSpc>
                <a:spcPct val="100000"/>
              </a:lnSpc>
            </a:pPr>
            <a:r>
              <a:rPr sz="2800" b="1" dirty="0">
                <a:latin typeface="Arial"/>
                <a:cs typeface="Arial"/>
              </a:rPr>
              <a:t>Chromosomes with normal</a:t>
            </a:r>
            <a:r>
              <a:rPr sz="2800" b="1" spc="-8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structure  (shape and size) and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function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b="1" dirty="0">
                <a:solidFill>
                  <a:srgbClr val="008000"/>
                </a:solidFill>
                <a:latin typeface="Arial"/>
                <a:cs typeface="Arial"/>
              </a:rPr>
              <a:t>Special</a:t>
            </a:r>
            <a:r>
              <a:rPr sz="2800" b="1" spc="-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8000"/>
                </a:solidFill>
                <a:latin typeface="Arial"/>
                <a:cs typeface="Arial"/>
              </a:rPr>
              <a:t>chromosomes</a:t>
            </a:r>
            <a:endParaRPr sz="2800">
              <a:latin typeface="Arial"/>
              <a:cs typeface="Arial"/>
            </a:endParaRPr>
          </a:p>
          <a:p>
            <a:pPr marL="355600" marR="796925" indent="-342900">
              <a:lnSpc>
                <a:spcPct val="100000"/>
              </a:lnSpc>
              <a:spcBef>
                <a:spcPts val="670"/>
              </a:spcBef>
            </a:pPr>
            <a:r>
              <a:rPr sz="2800" b="1" dirty="0">
                <a:latin typeface="Arial"/>
                <a:cs typeface="Arial"/>
              </a:rPr>
              <a:t>Chromosomes which significantly differ in  normal structure and function from</a:t>
            </a:r>
            <a:r>
              <a:rPr sz="2800" b="1" spc="-5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normal  </a:t>
            </a:r>
            <a:r>
              <a:rPr sz="2800" b="1" dirty="0">
                <a:latin typeface="Arial"/>
                <a:cs typeface="Arial"/>
              </a:rPr>
              <a:t>chromosomes</a:t>
            </a:r>
            <a:endParaRPr sz="2800">
              <a:latin typeface="Arial"/>
              <a:cs typeface="Arial"/>
            </a:endParaRPr>
          </a:p>
          <a:p>
            <a:pPr marL="110489">
              <a:lnSpc>
                <a:spcPct val="100000"/>
              </a:lnSpc>
              <a:spcBef>
                <a:spcPts val="675"/>
              </a:spcBef>
            </a:pPr>
            <a:r>
              <a:rPr sz="2800" b="1" dirty="0">
                <a:solidFill>
                  <a:srgbClr val="008000"/>
                </a:solidFill>
                <a:latin typeface="Arial"/>
                <a:cs typeface="Arial"/>
              </a:rPr>
              <a:t>Examples: </a:t>
            </a:r>
            <a:r>
              <a:rPr sz="2800" dirty="0">
                <a:latin typeface="Arial"/>
                <a:cs typeface="Arial"/>
              </a:rPr>
              <a:t>Polytene and Lamp brush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chromosomes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5848" y="281432"/>
            <a:ext cx="51244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660033"/>
                </a:solidFill>
                <a:latin typeface="Arial"/>
                <a:cs typeface="Arial"/>
              </a:rPr>
              <a:t>A. Polytene</a:t>
            </a:r>
            <a:r>
              <a:rPr sz="3200" b="1" spc="-35" dirty="0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660033"/>
                </a:solidFill>
                <a:latin typeface="Arial"/>
                <a:cs typeface="Arial"/>
              </a:rPr>
              <a:t>chromosomes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060450"/>
            <a:ext cx="8148955" cy="5146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" indent="-342900" algn="just">
              <a:lnSpc>
                <a:spcPct val="11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Also </a:t>
            </a:r>
            <a:r>
              <a:rPr sz="2400" dirty="0">
                <a:latin typeface="Arial"/>
                <a:cs typeface="Arial"/>
              </a:rPr>
              <a:t>called </a:t>
            </a:r>
            <a:r>
              <a:rPr sz="2400" spc="-5" dirty="0">
                <a:latin typeface="Arial"/>
                <a:cs typeface="Arial"/>
              </a:rPr>
              <a:t>as </a:t>
            </a:r>
            <a:r>
              <a:rPr sz="2400" dirty="0">
                <a:latin typeface="Arial"/>
                <a:cs typeface="Arial"/>
              </a:rPr>
              <a:t>Giant chromosomes / </a:t>
            </a:r>
            <a:r>
              <a:rPr sz="2400" spc="-5" dirty="0">
                <a:latin typeface="Arial"/>
                <a:cs typeface="Arial"/>
              </a:rPr>
              <a:t>Salivary </a:t>
            </a:r>
            <a:r>
              <a:rPr sz="2400" dirty="0">
                <a:latin typeface="Arial"/>
                <a:cs typeface="Arial"/>
              </a:rPr>
              <a:t>gland  </a:t>
            </a:r>
            <a:r>
              <a:rPr sz="2400" spc="-5" dirty="0">
                <a:latin typeface="Arial"/>
                <a:cs typeface="Arial"/>
              </a:rPr>
              <a:t>chromosomes</a:t>
            </a:r>
            <a:endParaRPr sz="24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86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First </a:t>
            </a:r>
            <a:r>
              <a:rPr sz="2400" spc="-5" dirty="0">
                <a:latin typeface="Arial"/>
                <a:cs typeface="Arial"/>
              </a:rPr>
              <a:t>reported by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Balbiani in</a:t>
            </a:r>
            <a:r>
              <a:rPr sz="240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1881</a:t>
            </a:r>
            <a:endParaRPr sz="2400">
              <a:latin typeface="Arial"/>
              <a:cs typeface="Arial"/>
            </a:endParaRPr>
          </a:p>
          <a:p>
            <a:pPr marL="355600" marR="5080" indent="-342900" algn="just">
              <a:lnSpc>
                <a:spcPct val="110000"/>
              </a:lnSpc>
              <a:spcBef>
                <a:spcPts val="58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nuclei of </a:t>
            </a:r>
            <a:r>
              <a:rPr sz="2400" dirty="0">
                <a:latin typeface="Arial"/>
                <a:cs typeface="Arial"/>
              </a:rPr>
              <a:t>the salivary gland </a:t>
            </a:r>
            <a:r>
              <a:rPr sz="2400" spc="-5" dirty="0">
                <a:latin typeface="Arial"/>
                <a:cs typeface="Arial"/>
              </a:rPr>
              <a:t>cells 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larvae </a:t>
            </a:r>
            <a:r>
              <a:rPr sz="2400" dirty="0">
                <a:latin typeface="Arial"/>
                <a:cs typeface="Arial"/>
              </a:rPr>
              <a:t>of  </a:t>
            </a:r>
            <a:r>
              <a:rPr sz="2400" i="1" dirty="0">
                <a:latin typeface="Arial"/>
                <a:cs typeface="Arial"/>
              </a:rPr>
              <a:t>Drosophila </a:t>
            </a:r>
            <a:r>
              <a:rPr sz="2400" spc="-5" dirty="0">
                <a:latin typeface="Arial"/>
                <a:cs typeface="Arial"/>
              </a:rPr>
              <a:t>have </a:t>
            </a: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unusually long </a:t>
            </a:r>
            <a:r>
              <a:rPr sz="2400" b="1" dirty="0">
                <a:solidFill>
                  <a:srgbClr val="008000"/>
                </a:solidFill>
                <a:latin typeface="Arial"/>
                <a:cs typeface="Arial"/>
              </a:rPr>
              <a:t>and </a:t>
            </a:r>
            <a:r>
              <a:rPr sz="2400" b="1" spc="-10" dirty="0">
                <a:solidFill>
                  <a:srgbClr val="008000"/>
                </a:solidFill>
                <a:latin typeface="Arial"/>
                <a:cs typeface="Arial"/>
              </a:rPr>
              <a:t>wide  </a:t>
            </a: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chromosomes, 100 or 200 </a:t>
            </a:r>
            <a:r>
              <a:rPr sz="2400" b="1" dirty="0">
                <a:solidFill>
                  <a:srgbClr val="008000"/>
                </a:solidFill>
                <a:latin typeface="Arial"/>
                <a:cs typeface="Arial"/>
              </a:rPr>
              <a:t>times </a:t>
            </a: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in size of </a:t>
            </a:r>
            <a:r>
              <a:rPr sz="2400" b="1" dirty="0">
                <a:solidFill>
                  <a:srgbClr val="008000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normal  chromosomes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marR="6350" indent="-342900" algn="just">
              <a:lnSpc>
                <a:spcPct val="11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660033"/>
                </a:solidFill>
                <a:latin typeface="Arial"/>
                <a:cs typeface="Arial"/>
              </a:rPr>
              <a:t>salivary gland </a:t>
            </a:r>
            <a:r>
              <a:rPr sz="2400" b="1" dirty="0">
                <a:solidFill>
                  <a:srgbClr val="660033"/>
                </a:solidFill>
                <a:latin typeface="Arial"/>
                <a:cs typeface="Arial"/>
              </a:rPr>
              <a:t>cells </a:t>
            </a:r>
            <a:r>
              <a:rPr sz="2400" b="1" spc="-5" dirty="0">
                <a:solidFill>
                  <a:srgbClr val="660033"/>
                </a:solidFill>
                <a:latin typeface="Arial"/>
                <a:cs typeface="Arial"/>
              </a:rPr>
              <a:t>do not divide </a:t>
            </a:r>
            <a:r>
              <a:rPr sz="2400" spc="-5" dirty="0">
                <a:latin typeface="Arial"/>
                <a:cs typeface="Arial"/>
              </a:rPr>
              <a:t>after the </a:t>
            </a:r>
            <a:r>
              <a:rPr sz="2400" dirty="0">
                <a:latin typeface="Arial"/>
                <a:cs typeface="Arial"/>
              </a:rPr>
              <a:t>glands  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dirty="0">
                <a:latin typeface="Arial"/>
                <a:cs typeface="Arial"/>
              </a:rPr>
              <a:t> formed</a:t>
            </a:r>
            <a:endParaRPr sz="2400">
              <a:latin typeface="Arial"/>
              <a:cs typeface="Arial"/>
            </a:endParaRPr>
          </a:p>
          <a:p>
            <a:pPr marL="355600" marR="5080" indent="-342900" algn="just">
              <a:lnSpc>
                <a:spcPct val="110000"/>
              </a:lnSpc>
              <a:spcBef>
                <a:spcPts val="580"/>
              </a:spcBef>
              <a:buFont typeface="Arial"/>
              <a:buChar char="•"/>
              <a:tabLst>
                <a:tab pos="440690" algn="l"/>
              </a:tabLst>
            </a:pPr>
            <a:r>
              <a:rPr dirty="0"/>
              <a:t>	</a:t>
            </a:r>
            <a:r>
              <a:rPr sz="2400" dirty="0">
                <a:latin typeface="Arial"/>
                <a:cs typeface="Arial"/>
              </a:rPr>
              <a:t>But </a:t>
            </a:r>
            <a:r>
              <a:rPr sz="2400" spc="-5" dirty="0">
                <a:latin typeface="Arial"/>
                <a:cs typeface="Arial"/>
              </a:rPr>
              <a:t>their </a:t>
            </a:r>
            <a:r>
              <a:rPr sz="2400" dirty="0">
                <a:latin typeface="Arial"/>
                <a:cs typeface="Arial"/>
              </a:rPr>
              <a:t>chromosomes </a:t>
            </a:r>
            <a:r>
              <a:rPr sz="2400" spc="-5" dirty="0">
                <a:latin typeface="Arial"/>
                <a:cs typeface="Arial"/>
              </a:rPr>
              <a:t>replicate several </a:t>
            </a:r>
            <a:r>
              <a:rPr sz="2400" dirty="0">
                <a:latin typeface="Arial"/>
                <a:cs typeface="Arial"/>
              </a:rPr>
              <a:t>times </a:t>
            </a:r>
            <a:r>
              <a:rPr sz="2400" b="1" spc="-10" dirty="0">
                <a:solidFill>
                  <a:srgbClr val="008000"/>
                </a:solidFill>
                <a:latin typeface="Arial"/>
                <a:cs typeface="Arial"/>
              </a:rPr>
              <a:t>(a  </a:t>
            </a: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process </a:t>
            </a:r>
            <a:r>
              <a:rPr sz="2400" b="1" dirty="0">
                <a:solidFill>
                  <a:srgbClr val="008000"/>
                </a:solidFill>
                <a:latin typeface="Arial"/>
                <a:cs typeface="Arial"/>
              </a:rPr>
              <a:t>called </a:t>
            </a:r>
            <a:r>
              <a:rPr sz="2400" b="1" spc="-5" dirty="0">
                <a:solidFill>
                  <a:srgbClr val="008000"/>
                </a:solidFill>
                <a:latin typeface="Arial"/>
                <a:cs typeface="Arial"/>
              </a:rPr>
              <a:t>endomitosis) </a:t>
            </a:r>
            <a:r>
              <a:rPr sz="2400" spc="-5" dirty="0">
                <a:latin typeface="Arial"/>
                <a:cs typeface="Arial"/>
              </a:rPr>
              <a:t>and become exceptionally  giant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sized to be called polytene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chromosomes.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1606</Words>
  <Application>Microsoft Office PowerPoint</Application>
  <PresentationFormat>On-screen Show (4:3)</PresentationFormat>
  <Paragraphs>153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Calibri</vt:lpstr>
      <vt:lpstr>Office Theme</vt:lpstr>
      <vt:lpstr>Lecture 5. Types of chromosomes</vt:lpstr>
      <vt:lpstr>PowerPoint Presentation</vt:lpstr>
      <vt:lpstr>Classification of chromosomes</vt:lpstr>
      <vt:lpstr>PowerPoint Presentation</vt:lpstr>
      <vt:lpstr>PowerPoint Presentation</vt:lpstr>
      <vt:lpstr>Classification of chromosomes</vt:lpstr>
      <vt:lpstr>3. Types of chromosomes based on  shape at Anaphase</vt:lpstr>
      <vt:lpstr>4 .Types of chromosome - based on  structure and function : Normal and  Special chromosomes</vt:lpstr>
      <vt:lpstr>A. Polytene chromosomes</vt:lpstr>
      <vt:lpstr>PowerPoint Presentation</vt:lpstr>
      <vt:lpstr>PowerPoint Presentation</vt:lpstr>
      <vt:lpstr>PowerPoint Presentation</vt:lpstr>
      <vt:lpstr>Significance of Puffs</vt:lpstr>
      <vt:lpstr>B. Lampbrush Chromosomes</vt:lpstr>
      <vt:lpstr>PowerPoint Presentation</vt:lpstr>
      <vt:lpstr>PowerPoint Presentation</vt:lpstr>
      <vt:lpstr>5.Types of chromosome - based on  Role in sex determination: Autosomes  and Allosomes</vt:lpstr>
      <vt:lpstr>Types of chromosome - based on Role  in sex determination</vt:lpstr>
      <vt:lpstr>Allosomes</vt:lpstr>
      <vt:lpstr>6.Types of chromosomes based on Essentiality – A and B chromosomes</vt:lpstr>
      <vt:lpstr>7.Types of chromosomes based on  Structure and Appearance- Linear/  Circular</vt:lpstr>
      <vt:lpstr>Other chromosomes</vt:lpstr>
      <vt:lpstr>Unusual of Chromosomes</vt:lpstr>
      <vt:lpstr>Unusual of Chromosomes</vt:lpstr>
      <vt:lpstr>Unusual of chromosoemes</vt:lpstr>
      <vt:lpstr>3. B-Chromosomes</vt:lpstr>
      <vt:lpstr>PowerPoint Presentation</vt:lpstr>
      <vt:lpstr>On the basis of their size</vt:lpstr>
      <vt:lpstr>The origin of the B-chromosomes is uncertain.  In some animals they may be derivatives of sex  chromosomes.</vt:lpstr>
      <vt:lpstr>Meiotic behaviour of B chromosomes</vt:lpstr>
      <vt:lpstr>4. ISO Chromosomes</vt:lpstr>
      <vt:lpstr>PowerPoint Presentation</vt:lpstr>
      <vt:lpstr>PowerPoint Presentation</vt:lpstr>
      <vt:lpstr>PowerPoint Presentation</vt:lpstr>
      <vt:lpstr>Ring chromosomes</vt:lpstr>
      <vt:lpstr>Formation of 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5. Types of chromosomes based on position of centromere, based on structure and function: normal and special chromosomes - polytene, lampbrush, based on the role in sex determination: autosomes and allosomes, Other types of chromosomes - B, ring and isochromosomes.</dc:title>
  <dc:creator>System</dc:creator>
  <cp:lastModifiedBy>Ramchander Selvaraj</cp:lastModifiedBy>
  <cp:revision>2</cp:revision>
  <dcterms:created xsi:type="dcterms:W3CDTF">2022-03-02T02:22:03Z</dcterms:created>
  <dcterms:modified xsi:type="dcterms:W3CDTF">2022-03-24T06:19:52Z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2022-03-02T00:00:00Z</vt:filetime>
  </property>
</Properties>
</file>