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0" r:id="rId3"/>
    <p:sldId id="261" r:id="rId4"/>
    <p:sldId id="262" r:id="rId5"/>
    <p:sldId id="257" r:id="rId6"/>
    <p:sldId id="258" r:id="rId7"/>
    <p:sldId id="259" r:id="rId8"/>
    <p:sldId id="263" r:id="rId9"/>
    <p:sldId id="264" r:id="rId10"/>
    <p:sldId id="265" r:id="rId11"/>
    <p:sldId id="266" r:id="rId12"/>
    <p:sldId id="267" r:id="rId13"/>
    <p:sldId id="268" r:id="rId14"/>
    <p:sldId id="280" r:id="rId15"/>
    <p:sldId id="281" r:id="rId16"/>
    <p:sldId id="282" r:id="rId17"/>
    <p:sldId id="283"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6BBD-5B4A-BA3C-FA42-BFA21F685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DEAA7F-7E15-B028-A4C6-ADAE1C636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A84433-32DB-7092-C19C-7D712DC7D1BE}"/>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CF0A20D2-3BA7-D44A-449E-69BEF0A39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60BCA-2770-95EE-AC3C-93BE7C5DCCFA}"/>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170407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24F2-1C43-6011-D57B-03EFF43C98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06B86-65C2-835E-F861-76F9EBEC6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316A9-29F2-8408-EA6E-ED582B43FC3D}"/>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650C0683-4DE0-AA07-E517-2392D178B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65325-9295-D7F7-F025-7F1A538B8F86}"/>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110146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F2DB5-3781-3DB2-CFEA-48F63EB85C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A83901-8D79-B35B-5EEF-B8CEBCCE7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E53C2-7CFC-3D64-0E80-B40A879610FF}"/>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CA3B667F-9C76-9E0F-2EEC-BDCAA36C1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DCBF1-4A9B-DE77-3258-80F6B1DCA040}"/>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329467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EF8F-CAD6-5007-E794-3F4433DB3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A8891-BE55-0CF5-B329-2AEE5798F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07C0E-9CC0-81F7-0CA9-1606DF2B7EB1}"/>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ABE122B0-C51F-09D5-A720-E754C948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780B7-67B1-501E-AD75-ACF1F12A87F9}"/>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36876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56FC-2F0F-7C6E-D504-68A026A66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E8D795-DD58-3056-7FB2-FA1DABB6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C7061-E2B3-CE33-7C91-2B18F77B15E3}"/>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7A0E002D-6DE2-6023-FCC8-AE3AD491C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1E3E4-51EE-2009-487A-DBD1AE27B8C3}"/>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317946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A9C8-66D9-2DFB-3A87-DEE5DA17B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845E4E-6629-4E7F-58EF-81C84ACC2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1FBB7E-86F9-67D0-3E6E-D141ADAD5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5B104F-B668-1866-5553-A4B4AACC7A03}"/>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6" name="Footer Placeholder 5">
            <a:extLst>
              <a:ext uri="{FF2B5EF4-FFF2-40B4-BE49-F238E27FC236}">
                <a16:creationId xmlns:a16="http://schemas.microsoft.com/office/drawing/2014/main" id="{6E6ADE3B-8A32-CFF7-F96A-3C68F99E9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0BC7D-5A54-16F6-BFDB-F4E421F57930}"/>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112573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AED1-6A98-9FAD-4454-9AE3C56462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1A67C8-08F0-160C-3CEC-052CB79DD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4CFC2B-86C9-DE85-1326-CD489D695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44BAA2-D77F-CA7C-5384-6125FF8C6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6F9DE-7F41-A8A1-A738-6971CF8D8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709F7E-D52F-71B5-5645-1A6D75DC7848}"/>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8" name="Footer Placeholder 7">
            <a:extLst>
              <a:ext uri="{FF2B5EF4-FFF2-40B4-BE49-F238E27FC236}">
                <a16:creationId xmlns:a16="http://schemas.microsoft.com/office/drawing/2014/main" id="{5C4AC41D-52CE-4252-D34A-AB6E5667DC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7A147E-2B45-E92A-29D2-2EB730AB342C}"/>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211922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6472-4D6C-6134-953D-DCA14FC28D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2C0973-BAAF-C5B1-A1EF-1C2599619D49}"/>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4" name="Footer Placeholder 3">
            <a:extLst>
              <a:ext uri="{FF2B5EF4-FFF2-40B4-BE49-F238E27FC236}">
                <a16:creationId xmlns:a16="http://schemas.microsoft.com/office/drawing/2014/main" id="{BE877E55-378D-EDB5-DF6F-676E48248C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60F5FD-557E-A0A6-6C39-A5CD301362D4}"/>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207667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F6B7B-4894-4AC7-65AC-A270D45EA10D}"/>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3" name="Footer Placeholder 2">
            <a:extLst>
              <a:ext uri="{FF2B5EF4-FFF2-40B4-BE49-F238E27FC236}">
                <a16:creationId xmlns:a16="http://schemas.microsoft.com/office/drawing/2014/main" id="{4112715E-47CB-1730-EB17-6A9B7689C3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42F691-A5D1-DE3C-2196-3ABF29A10E5F}"/>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65017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CFD9-9234-DDC1-1645-05B3DC817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DE7DF6-2FCF-EEB4-79D6-A68E04B2A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B3858-E6A1-9F3F-5CD3-D31AFB7C7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5AB04-C2E6-695D-4879-B1187F57CBAD}"/>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6" name="Footer Placeholder 5">
            <a:extLst>
              <a:ext uri="{FF2B5EF4-FFF2-40B4-BE49-F238E27FC236}">
                <a16:creationId xmlns:a16="http://schemas.microsoft.com/office/drawing/2014/main" id="{404E67FF-D362-5EC5-6345-E19E94C4E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56244-619D-E931-2B6F-6C68388A563A}"/>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307631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80FF-F736-4CF5-368A-F7A5D7C40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BB030F-734B-1108-FADA-58BD5465A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16AE1E-B2A5-38B3-23AC-D6B40C1A1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9C0C6-34FC-AFCC-6639-B202EAB6286B}"/>
              </a:ext>
            </a:extLst>
          </p:cNvPr>
          <p:cNvSpPr>
            <a:spLocks noGrp="1"/>
          </p:cNvSpPr>
          <p:nvPr>
            <p:ph type="dt" sz="half" idx="10"/>
          </p:nvPr>
        </p:nvSpPr>
        <p:spPr/>
        <p:txBody>
          <a:bodyPr/>
          <a:lstStyle/>
          <a:p>
            <a:fld id="{E7848BCB-6410-4E37-B3DB-42D525A8DA02}" type="datetimeFigureOut">
              <a:rPr lang="en-IN" smtClean="0"/>
              <a:t>27-10-2022</a:t>
            </a:fld>
            <a:endParaRPr lang="en-IN"/>
          </a:p>
        </p:txBody>
      </p:sp>
      <p:sp>
        <p:nvSpPr>
          <p:cNvPr id="6" name="Footer Placeholder 5">
            <a:extLst>
              <a:ext uri="{FF2B5EF4-FFF2-40B4-BE49-F238E27FC236}">
                <a16:creationId xmlns:a16="http://schemas.microsoft.com/office/drawing/2014/main" id="{58D9E858-397D-3B97-F1A2-35C070AED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AC0BC-F6FB-646C-E9D6-C9BD3D0CCF6D}"/>
              </a:ext>
            </a:extLst>
          </p:cNvPr>
          <p:cNvSpPr>
            <a:spLocks noGrp="1"/>
          </p:cNvSpPr>
          <p:nvPr>
            <p:ph type="sldNum" sz="quarter" idx="12"/>
          </p:nvPr>
        </p:nvSpPr>
        <p:spPr/>
        <p:txBody>
          <a:bodyPr/>
          <a:lstStyle/>
          <a:p>
            <a:fld id="{E074639D-0F2A-426D-9F94-6A1F3A1776ED}" type="slidenum">
              <a:rPr lang="en-IN" smtClean="0"/>
              <a:t>‹#›</a:t>
            </a:fld>
            <a:endParaRPr lang="en-IN"/>
          </a:p>
        </p:txBody>
      </p:sp>
    </p:spTree>
    <p:extLst>
      <p:ext uri="{BB962C8B-B14F-4D97-AF65-F5344CB8AC3E}">
        <p14:creationId xmlns:p14="http://schemas.microsoft.com/office/powerpoint/2010/main" val="155344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A106E-69BB-B5F0-1576-4FB7C71F6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3C3035-84BC-582F-9E27-15ACC31E8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6D86C-CCC9-C16A-DE8E-C43488E7EB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48BCB-6410-4E37-B3DB-42D525A8DA02}" type="datetimeFigureOut">
              <a:rPr lang="en-IN" smtClean="0"/>
              <a:t>27-10-2022</a:t>
            </a:fld>
            <a:endParaRPr lang="en-IN"/>
          </a:p>
        </p:txBody>
      </p:sp>
      <p:sp>
        <p:nvSpPr>
          <p:cNvPr id="5" name="Footer Placeholder 4">
            <a:extLst>
              <a:ext uri="{FF2B5EF4-FFF2-40B4-BE49-F238E27FC236}">
                <a16:creationId xmlns:a16="http://schemas.microsoft.com/office/drawing/2014/main" id="{FB0CEEC0-03E5-E4DB-7B1A-9BB2C6806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9FA03B-248B-11DD-7812-FF392A6CE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4639D-0F2A-426D-9F94-6A1F3A1776ED}" type="slidenum">
              <a:rPr lang="en-IN" smtClean="0"/>
              <a:t>‹#›</a:t>
            </a:fld>
            <a:endParaRPr lang="en-IN"/>
          </a:p>
        </p:txBody>
      </p:sp>
    </p:spTree>
    <p:extLst>
      <p:ext uri="{BB962C8B-B14F-4D97-AF65-F5344CB8AC3E}">
        <p14:creationId xmlns:p14="http://schemas.microsoft.com/office/powerpoint/2010/main" val="377670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C82133-38AF-4896-BEEF-E5D4A1FE41A2}"/>
              </a:ext>
            </a:extLst>
          </p:cNvPr>
          <p:cNvSpPr txBox="1"/>
          <p:nvPr/>
        </p:nvSpPr>
        <p:spPr>
          <a:xfrm>
            <a:off x="1363579" y="2555844"/>
            <a:ext cx="9480883" cy="3385542"/>
          </a:xfrm>
          <a:prstGeom prst="rect">
            <a:avLst/>
          </a:prstGeom>
          <a:noFill/>
        </p:spPr>
        <p:txBody>
          <a:bodyPr wrap="square">
            <a:spAutoFit/>
          </a:bodyPr>
          <a:lstStyle/>
          <a:p>
            <a:pPr algn="ctr"/>
            <a:r>
              <a:rPr lang="en-US" sz="5400" b="1" i="1" dirty="0">
                <a:solidFill>
                  <a:srgbClr val="FF0000"/>
                </a:solidFill>
              </a:rPr>
              <a:t>UNIT-4</a:t>
            </a:r>
            <a:br>
              <a:rPr lang="en-US" sz="4000" b="1" i="1" dirty="0">
                <a:solidFill>
                  <a:srgbClr val="FF0000"/>
                </a:solidFill>
              </a:rPr>
            </a:br>
            <a:r>
              <a:rPr lang="en-US" sz="4000" b="1" i="1" dirty="0">
                <a:solidFill>
                  <a:srgbClr val="FF0000"/>
                </a:solidFill>
              </a:rPr>
              <a:t>	</a:t>
            </a:r>
            <a:br>
              <a:rPr lang="en-US" sz="4000" b="1" i="1" dirty="0">
                <a:solidFill>
                  <a:srgbClr val="FF0000"/>
                </a:solidFill>
              </a:rPr>
            </a:br>
            <a:r>
              <a:rPr lang="en-US" sz="4000" b="1" i="1" dirty="0">
                <a:solidFill>
                  <a:srgbClr val="002060"/>
                </a:solidFill>
              </a:rPr>
              <a:t>Prepared by,</a:t>
            </a:r>
            <a:br>
              <a:rPr lang="en-US" sz="4000" b="1" i="1" dirty="0">
                <a:solidFill>
                  <a:srgbClr val="002060"/>
                </a:solidFill>
              </a:rPr>
            </a:br>
            <a:r>
              <a:rPr lang="en-US" sz="4000" b="1" i="1" dirty="0">
                <a:solidFill>
                  <a:srgbClr val="002060"/>
                </a:solidFill>
              </a:rPr>
              <a:t>Sree Sankar. J</a:t>
            </a:r>
            <a:br>
              <a:rPr lang="en-US" sz="4000" b="1" i="1" dirty="0">
                <a:solidFill>
                  <a:srgbClr val="002060"/>
                </a:solidFill>
              </a:rPr>
            </a:br>
            <a:r>
              <a:rPr lang="en-US" sz="4000" b="1" i="1" dirty="0">
                <a:solidFill>
                  <a:srgbClr val="002060"/>
                </a:solidFill>
              </a:rPr>
              <a:t>Assistant Professor CSE, KITS</a:t>
            </a:r>
            <a:endParaRPr lang="en-IN" sz="4000" dirty="0"/>
          </a:p>
        </p:txBody>
      </p:sp>
    </p:spTree>
    <p:extLst>
      <p:ext uri="{BB962C8B-B14F-4D97-AF65-F5344CB8AC3E}">
        <p14:creationId xmlns:p14="http://schemas.microsoft.com/office/powerpoint/2010/main" val="257720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6C01-5A89-97DF-4C9B-8A31A723722E}"/>
              </a:ext>
            </a:extLst>
          </p:cNvPr>
          <p:cNvSpPr>
            <a:spLocks noGrp="1"/>
          </p:cNvSpPr>
          <p:nvPr>
            <p:ph type="title"/>
          </p:nvPr>
        </p:nvSpPr>
        <p:spPr/>
        <p:txBody>
          <a:bodyPr/>
          <a:lstStyle/>
          <a:p>
            <a:r>
              <a:rPr lang="en-IN" b="1" dirty="0">
                <a:solidFill>
                  <a:srgbClr val="FF0000"/>
                </a:solidFill>
              </a:rPr>
              <a:t>LIST OF FUNDAMENTAL DUTIES</a:t>
            </a:r>
          </a:p>
        </p:txBody>
      </p:sp>
      <p:sp>
        <p:nvSpPr>
          <p:cNvPr id="3" name="Content Placeholder 2">
            <a:extLst>
              <a:ext uri="{FF2B5EF4-FFF2-40B4-BE49-F238E27FC236}">
                <a16:creationId xmlns:a16="http://schemas.microsoft.com/office/drawing/2014/main" id="{CAB26988-CDAB-79BC-58C7-92D5D6E1BF6C}"/>
              </a:ext>
            </a:extLst>
          </p:cNvPr>
          <p:cNvSpPr>
            <a:spLocks noGrp="1"/>
          </p:cNvSpPr>
          <p:nvPr>
            <p:ph idx="1"/>
          </p:nvPr>
        </p:nvSpPr>
        <p:spPr>
          <a:xfrm>
            <a:off x="440267" y="1405467"/>
            <a:ext cx="11243733" cy="5087408"/>
          </a:xfrm>
        </p:spPr>
        <p:txBody>
          <a:bodyPr>
            <a:normAutofit/>
          </a:bodyPr>
          <a:lstStyle/>
          <a:p>
            <a:pPr marL="0" indent="0">
              <a:buNone/>
            </a:pPr>
            <a:r>
              <a:rPr lang="en-US" dirty="0"/>
              <a:t>According to Article 51A, it shall be the duty of every citizen of India:</a:t>
            </a:r>
          </a:p>
          <a:p>
            <a:pPr marL="0" indent="0">
              <a:buNone/>
            </a:pPr>
            <a:r>
              <a:rPr lang="en-US" dirty="0"/>
              <a:t>1. To abide by the Constitution and respect its ideals and institutions, the National Flag and the National Anthem.</a:t>
            </a:r>
          </a:p>
          <a:p>
            <a:pPr marL="0" indent="0">
              <a:buNone/>
            </a:pPr>
            <a:r>
              <a:rPr lang="en-US" dirty="0"/>
              <a:t>2. To cherish and follow the noble ideals that inspired them national struggle for freedom.</a:t>
            </a:r>
          </a:p>
          <a:p>
            <a:pPr marL="0" indent="0">
              <a:buNone/>
            </a:pPr>
            <a:r>
              <a:rPr lang="en-US" dirty="0"/>
              <a:t>3. To uphold and protect the sovereignty, unity and integrity of India.</a:t>
            </a:r>
          </a:p>
          <a:p>
            <a:pPr marL="0" indent="0">
              <a:buNone/>
            </a:pPr>
            <a:r>
              <a:rPr lang="en-US" dirty="0"/>
              <a:t>4. To defend the country and render national service when called upon to do so.</a:t>
            </a:r>
          </a:p>
          <a:p>
            <a:pPr marL="0" indent="0">
              <a:buNone/>
            </a:pPr>
            <a:r>
              <a:rPr lang="en-US" dirty="0"/>
              <a:t>5. To promote harmony and the spirit of common brotherhood amongst all the people of India.</a:t>
            </a:r>
            <a:endParaRPr lang="en-IN" dirty="0"/>
          </a:p>
        </p:txBody>
      </p:sp>
    </p:spTree>
    <p:extLst>
      <p:ext uri="{BB962C8B-B14F-4D97-AF65-F5344CB8AC3E}">
        <p14:creationId xmlns:p14="http://schemas.microsoft.com/office/powerpoint/2010/main" val="337793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CE795-028E-2EA2-0D73-13853993C427}"/>
              </a:ext>
            </a:extLst>
          </p:cNvPr>
          <p:cNvSpPr>
            <a:spLocks noGrp="1"/>
          </p:cNvSpPr>
          <p:nvPr>
            <p:ph idx="1"/>
          </p:nvPr>
        </p:nvSpPr>
        <p:spPr>
          <a:xfrm>
            <a:off x="541867" y="677333"/>
            <a:ext cx="11142133" cy="5638800"/>
          </a:xfrm>
        </p:spPr>
        <p:txBody>
          <a:bodyPr>
            <a:normAutofit lnSpcReduction="10000"/>
          </a:bodyPr>
          <a:lstStyle/>
          <a:p>
            <a:pPr marL="0" indent="0">
              <a:buNone/>
            </a:pPr>
            <a:r>
              <a:rPr lang="en-US" dirty="0"/>
              <a:t>6. To value and preserve the rich heritage of the country’s composite culture.</a:t>
            </a:r>
          </a:p>
          <a:p>
            <a:pPr marL="0" indent="0">
              <a:buNone/>
            </a:pPr>
            <a:r>
              <a:rPr lang="en-US" dirty="0"/>
              <a:t>7. To protect and improve the natural environment  including forests, lakes, rivers and wildlife.</a:t>
            </a:r>
          </a:p>
          <a:p>
            <a:pPr marL="0" indent="0">
              <a:buNone/>
            </a:pPr>
            <a:r>
              <a:rPr lang="en-US" dirty="0"/>
              <a:t>8. To develop scientific temper, humanism and the spirit of inquiry and reform.</a:t>
            </a:r>
          </a:p>
          <a:p>
            <a:pPr marL="0" indent="0">
              <a:buNone/>
            </a:pPr>
            <a:r>
              <a:rPr lang="en-US" dirty="0"/>
              <a:t>9. To safeguard public property and to abjure violence.</a:t>
            </a:r>
          </a:p>
          <a:p>
            <a:pPr marL="0" indent="0">
              <a:buNone/>
            </a:pPr>
            <a:r>
              <a:rPr lang="en-US" dirty="0"/>
              <a:t>10.To strive towards excellence in all spheres of individual and collective activity so that the nation constantly rises to higher levels of endeavor and achievement.</a:t>
            </a:r>
          </a:p>
          <a:p>
            <a:pPr marL="0" indent="0">
              <a:buNone/>
            </a:pPr>
            <a:r>
              <a:rPr lang="en-US" dirty="0"/>
              <a:t>11.To provide opportunities for education to his child or, ward between the age of 6 - 14 years. This duty was added by the 86th Constitutional Amendment Act, 2002.</a:t>
            </a:r>
            <a:endParaRPr lang="en-IN" dirty="0"/>
          </a:p>
        </p:txBody>
      </p:sp>
    </p:spTree>
    <p:extLst>
      <p:ext uri="{BB962C8B-B14F-4D97-AF65-F5344CB8AC3E}">
        <p14:creationId xmlns:p14="http://schemas.microsoft.com/office/powerpoint/2010/main" val="426500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8A52-5E33-3954-54B4-2357BE18C74D}"/>
              </a:ext>
            </a:extLst>
          </p:cNvPr>
          <p:cNvSpPr>
            <a:spLocks noGrp="1"/>
          </p:cNvSpPr>
          <p:nvPr>
            <p:ph type="title"/>
          </p:nvPr>
        </p:nvSpPr>
        <p:spPr>
          <a:xfrm>
            <a:off x="838200" y="365126"/>
            <a:ext cx="10515600" cy="998454"/>
          </a:xfrm>
        </p:spPr>
        <p:txBody>
          <a:bodyPr/>
          <a:lstStyle/>
          <a:p>
            <a:r>
              <a:rPr lang="en-IN" b="1" dirty="0">
                <a:solidFill>
                  <a:srgbClr val="FF0000"/>
                </a:solidFill>
              </a:rPr>
              <a:t>Organs of Governance: Parliament</a:t>
            </a:r>
          </a:p>
        </p:txBody>
      </p:sp>
      <p:sp>
        <p:nvSpPr>
          <p:cNvPr id="3" name="Content Placeholder 2">
            <a:extLst>
              <a:ext uri="{FF2B5EF4-FFF2-40B4-BE49-F238E27FC236}">
                <a16:creationId xmlns:a16="http://schemas.microsoft.com/office/drawing/2014/main" id="{DEE5B34E-AD1A-36FE-05FC-53B4931491CB}"/>
              </a:ext>
            </a:extLst>
          </p:cNvPr>
          <p:cNvSpPr>
            <a:spLocks noGrp="1"/>
          </p:cNvSpPr>
          <p:nvPr>
            <p:ph idx="1"/>
          </p:nvPr>
        </p:nvSpPr>
        <p:spPr>
          <a:xfrm>
            <a:off x="838200" y="1363580"/>
            <a:ext cx="10515600" cy="4813383"/>
          </a:xfrm>
        </p:spPr>
        <p:txBody>
          <a:bodyPr>
            <a:normAutofit/>
          </a:bodyPr>
          <a:lstStyle/>
          <a:p>
            <a:r>
              <a:rPr lang="en-US" dirty="0"/>
              <a:t>Law making body of the government – Legislative organ the Union government.</a:t>
            </a:r>
          </a:p>
          <a:p>
            <a:r>
              <a:rPr lang="en-US" dirty="0"/>
              <a:t>The Parliament is the legislative organ of Articles 79 to 122 in Part V of the Constitution deal with the organization, composition, duration, officers, procedures, privileges, powers of the Parliament</a:t>
            </a:r>
            <a:endParaRPr lang="en-IN" dirty="0"/>
          </a:p>
        </p:txBody>
      </p:sp>
      <p:pic>
        <p:nvPicPr>
          <p:cNvPr id="4" name="Picture 3">
            <a:extLst>
              <a:ext uri="{FF2B5EF4-FFF2-40B4-BE49-F238E27FC236}">
                <a16:creationId xmlns:a16="http://schemas.microsoft.com/office/drawing/2014/main" id="{CDD7E64F-162E-CE68-5608-C4AD50866C65}"/>
              </a:ext>
            </a:extLst>
          </p:cNvPr>
          <p:cNvPicPr>
            <a:picLocks noChangeAspect="1"/>
          </p:cNvPicPr>
          <p:nvPr/>
        </p:nvPicPr>
        <p:blipFill rotWithShape="1">
          <a:blip r:embed="rId2"/>
          <a:srcRect t="49753"/>
          <a:stretch/>
        </p:blipFill>
        <p:spPr>
          <a:xfrm>
            <a:off x="1700463" y="3577389"/>
            <a:ext cx="8213557" cy="2617089"/>
          </a:xfrm>
          <a:prstGeom prst="rect">
            <a:avLst/>
          </a:prstGeom>
        </p:spPr>
      </p:pic>
    </p:spTree>
    <p:extLst>
      <p:ext uri="{BB962C8B-B14F-4D97-AF65-F5344CB8AC3E}">
        <p14:creationId xmlns:p14="http://schemas.microsoft.com/office/powerpoint/2010/main" val="57194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7C94-A4BF-9E1C-A641-9C9E0B519E72}"/>
              </a:ext>
            </a:extLst>
          </p:cNvPr>
          <p:cNvSpPr>
            <a:spLocks noGrp="1"/>
          </p:cNvSpPr>
          <p:nvPr>
            <p:ph type="title"/>
          </p:nvPr>
        </p:nvSpPr>
        <p:spPr>
          <a:xfrm>
            <a:off x="304800" y="365125"/>
            <a:ext cx="11049000" cy="918243"/>
          </a:xfrm>
        </p:spPr>
        <p:txBody>
          <a:bodyPr/>
          <a:lstStyle/>
          <a:p>
            <a:r>
              <a:rPr lang="en-IN" b="1" dirty="0">
                <a:solidFill>
                  <a:srgbClr val="FF0000"/>
                </a:solidFill>
              </a:rPr>
              <a:t>ORGANISATION/COMPOSTION OF PARLIAMENT</a:t>
            </a:r>
          </a:p>
        </p:txBody>
      </p:sp>
      <p:sp>
        <p:nvSpPr>
          <p:cNvPr id="3" name="Content Placeholder 2">
            <a:extLst>
              <a:ext uri="{FF2B5EF4-FFF2-40B4-BE49-F238E27FC236}">
                <a16:creationId xmlns:a16="http://schemas.microsoft.com/office/drawing/2014/main" id="{59D09B40-DC55-F898-EC92-70875EE5B3AE}"/>
              </a:ext>
            </a:extLst>
          </p:cNvPr>
          <p:cNvSpPr>
            <a:spLocks noGrp="1"/>
          </p:cNvSpPr>
          <p:nvPr>
            <p:ph idx="1"/>
          </p:nvPr>
        </p:nvSpPr>
        <p:spPr>
          <a:xfrm>
            <a:off x="192505" y="1427747"/>
            <a:ext cx="11694695" cy="4749216"/>
          </a:xfrm>
        </p:spPr>
        <p:txBody>
          <a:bodyPr>
            <a:normAutofit/>
          </a:bodyPr>
          <a:lstStyle/>
          <a:p>
            <a:pPr>
              <a:buFont typeface="Wingdings" panose="05000000000000000000" pitchFamily="2" charset="2"/>
              <a:buChar char="ü"/>
            </a:pPr>
            <a:r>
              <a:rPr lang="en-US" dirty="0"/>
              <a:t>Under the Constitution, the Parliament of India consists of three parts: the President, the Council of States(‘Rajya Sabha’) and the House of the People (‘Lok Sabha’)</a:t>
            </a:r>
          </a:p>
          <a:p>
            <a:pPr>
              <a:buFont typeface="Wingdings" panose="05000000000000000000" pitchFamily="2" charset="2"/>
              <a:buChar char="ü"/>
            </a:pPr>
            <a:r>
              <a:rPr lang="en-US" dirty="0"/>
              <a:t>The Rajya Sabha is the Upper House (Second Chamber or House of Elders) and the Lok Sabha is the Lower House (First Chamber or Popular House).</a:t>
            </a:r>
          </a:p>
          <a:p>
            <a:pPr>
              <a:buFont typeface="Wingdings" panose="05000000000000000000" pitchFamily="2" charset="2"/>
              <a:buChar char="ü"/>
            </a:pPr>
            <a:r>
              <a:rPr lang="en-US" dirty="0"/>
              <a:t>Though the President of India is not a member of either House of Parliament, he  is an integral part of the Parliament. This is because a bill passed by both the Houses of Parliament cannot become law without the President’s assent.</a:t>
            </a:r>
            <a:endParaRPr lang="en-IN" dirty="0"/>
          </a:p>
        </p:txBody>
      </p:sp>
    </p:spTree>
    <p:extLst>
      <p:ext uri="{BB962C8B-B14F-4D97-AF65-F5344CB8AC3E}">
        <p14:creationId xmlns:p14="http://schemas.microsoft.com/office/powerpoint/2010/main" val="107689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9AB5-8879-55E6-8EFE-17425A86EE4C}"/>
              </a:ext>
            </a:extLst>
          </p:cNvPr>
          <p:cNvSpPr>
            <a:spLocks noGrp="1"/>
          </p:cNvSpPr>
          <p:nvPr>
            <p:ph type="title"/>
          </p:nvPr>
        </p:nvSpPr>
        <p:spPr>
          <a:xfrm>
            <a:off x="838200" y="160422"/>
            <a:ext cx="10515600" cy="850232"/>
          </a:xfrm>
        </p:spPr>
        <p:txBody>
          <a:bodyPr>
            <a:normAutofit fontScale="90000"/>
          </a:bodyPr>
          <a:lstStyle/>
          <a:p>
            <a:br>
              <a:rPr lang="en-IN" dirty="0"/>
            </a:br>
            <a:r>
              <a:rPr lang="en-IN" b="1" dirty="0">
                <a:solidFill>
                  <a:srgbClr val="FF0000"/>
                </a:solidFill>
              </a:rPr>
              <a:t>The President</a:t>
            </a:r>
            <a:br>
              <a:rPr lang="en-IN" dirty="0"/>
            </a:br>
            <a:endParaRPr lang="en-IN" dirty="0"/>
          </a:p>
        </p:txBody>
      </p:sp>
      <p:sp>
        <p:nvSpPr>
          <p:cNvPr id="3" name="Content Placeholder 2">
            <a:extLst>
              <a:ext uri="{FF2B5EF4-FFF2-40B4-BE49-F238E27FC236}">
                <a16:creationId xmlns:a16="http://schemas.microsoft.com/office/drawing/2014/main" id="{0633D983-5C86-997B-1153-B05BE359157C}"/>
              </a:ext>
            </a:extLst>
          </p:cNvPr>
          <p:cNvSpPr>
            <a:spLocks noGrp="1"/>
          </p:cNvSpPr>
          <p:nvPr>
            <p:ph idx="1"/>
          </p:nvPr>
        </p:nvSpPr>
        <p:spPr>
          <a:xfrm>
            <a:off x="433137" y="1171074"/>
            <a:ext cx="11341767" cy="5181600"/>
          </a:xfrm>
        </p:spPr>
        <p:txBody>
          <a:bodyPr>
            <a:normAutofit lnSpcReduction="10000"/>
          </a:bodyPr>
          <a:lstStyle/>
          <a:p>
            <a:pPr marL="0" indent="0">
              <a:buNone/>
            </a:pPr>
            <a:r>
              <a:rPr lang="en-US" dirty="0"/>
              <a:t>• The President is the head of the Indian State.</a:t>
            </a:r>
          </a:p>
          <a:p>
            <a:pPr marL="0" indent="0">
              <a:buNone/>
            </a:pPr>
            <a:r>
              <a:rPr lang="en-US" dirty="0"/>
              <a:t>• He is the first citizen of India and acts as the symbol of unity, integrity and solidarity of the nation.</a:t>
            </a:r>
          </a:p>
          <a:p>
            <a:pPr marL="0" indent="0">
              <a:buNone/>
            </a:pPr>
            <a:r>
              <a:rPr lang="en-US" b="1" dirty="0">
                <a:solidFill>
                  <a:srgbClr val="FF0000"/>
                </a:solidFill>
              </a:rPr>
              <a:t>ELECTION OF THE PRESIDENT</a:t>
            </a:r>
          </a:p>
          <a:p>
            <a:r>
              <a:rPr lang="en-US" dirty="0"/>
              <a:t>The President is elected not directly by the people but by members of electoral college consisting of:</a:t>
            </a:r>
          </a:p>
          <a:p>
            <a:pPr marL="0" indent="0">
              <a:buNone/>
            </a:pPr>
            <a:r>
              <a:rPr lang="en-US" dirty="0"/>
              <a:t>1. The elected members of both the Houses of Parliament.</a:t>
            </a:r>
          </a:p>
          <a:p>
            <a:pPr marL="0" indent="0">
              <a:buNone/>
            </a:pPr>
            <a:r>
              <a:rPr lang="en-US" dirty="0"/>
              <a:t>2. The elected members of the legislative assemblies of the states.</a:t>
            </a:r>
          </a:p>
          <a:p>
            <a:pPr marL="0" indent="0">
              <a:buNone/>
            </a:pPr>
            <a:r>
              <a:rPr lang="en-US" dirty="0"/>
              <a:t>3. The elected members of the legislative assemblies of the Union Territories of Delhi and Puducherry.</a:t>
            </a:r>
          </a:p>
          <a:p>
            <a:r>
              <a:rPr lang="en-US" b="1" dirty="0">
                <a:solidFill>
                  <a:srgbClr val="FF0000"/>
                </a:solidFill>
              </a:rPr>
              <a:t>Veto power: </a:t>
            </a:r>
            <a:r>
              <a:rPr lang="en-US" dirty="0"/>
              <a:t>A bill passed by the Parliament can become an act only if it receives the assent of the President.</a:t>
            </a:r>
            <a:endParaRPr lang="en-IN" dirty="0"/>
          </a:p>
        </p:txBody>
      </p:sp>
    </p:spTree>
    <p:extLst>
      <p:ext uri="{BB962C8B-B14F-4D97-AF65-F5344CB8AC3E}">
        <p14:creationId xmlns:p14="http://schemas.microsoft.com/office/powerpoint/2010/main" val="406553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AA2-C2E4-701C-B7B7-64EB6AE439BE}"/>
              </a:ext>
            </a:extLst>
          </p:cNvPr>
          <p:cNvSpPr>
            <a:spLocks noGrp="1"/>
          </p:cNvSpPr>
          <p:nvPr>
            <p:ph type="title"/>
          </p:nvPr>
        </p:nvSpPr>
        <p:spPr/>
        <p:txBody>
          <a:bodyPr/>
          <a:lstStyle/>
          <a:p>
            <a:r>
              <a:rPr lang="en-US" b="1" dirty="0">
                <a:solidFill>
                  <a:srgbClr val="FF0000"/>
                </a:solidFill>
              </a:rPr>
              <a:t>Qualifications for Election as President of India</a:t>
            </a:r>
            <a:endParaRPr lang="en-IN" b="1" dirty="0">
              <a:solidFill>
                <a:srgbClr val="FF0000"/>
              </a:solidFill>
            </a:endParaRPr>
          </a:p>
        </p:txBody>
      </p:sp>
      <p:sp>
        <p:nvSpPr>
          <p:cNvPr id="3" name="Content Placeholder 2">
            <a:extLst>
              <a:ext uri="{FF2B5EF4-FFF2-40B4-BE49-F238E27FC236}">
                <a16:creationId xmlns:a16="http://schemas.microsoft.com/office/drawing/2014/main" id="{89DA993E-31D0-4E74-C390-A11F1362155C}"/>
              </a:ext>
            </a:extLst>
          </p:cNvPr>
          <p:cNvSpPr>
            <a:spLocks noGrp="1"/>
          </p:cNvSpPr>
          <p:nvPr>
            <p:ph idx="1"/>
          </p:nvPr>
        </p:nvSpPr>
        <p:spPr/>
        <p:txBody>
          <a:bodyPr>
            <a:normAutofit/>
          </a:bodyPr>
          <a:lstStyle/>
          <a:p>
            <a:r>
              <a:rPr lang="en-US" dirty="0"/>
              <a:t>A person to be eligible for election as President should fulfill the following qualifications:</a:t>
            </a:r>
          </a:p>
          <a:p>
            <a:pPr marL="0" indent="0">
              <a:buNone/>
            </a:pPr>
            <a:r>
              <a:rPr lang="en-US" dirty="0"/>
              <a:t>1. He should be a citizen of India.</a:t>
            </a:r>
          </a:p>
          <a:p>
            <a:pPr marL="0" indent="0">
              <a:buNone/>
            </a:pPr>
            <a:r>
              <a:rPr lang="en-US" dirty="0"/>
              <a:t>2. He should have completed 35 years of age.</a:t>
            </a:r>
          </a:p>
          <a:p>
            <a:pPr marL="0" indent="0">
              <a:buNone/>
            </a:pPr>
            <a:r>
              <a:rPr lang="en-US" dirty="0"/>
              <a:t>3. He should be qualified for election as a member of the Lok Sabha.</a:t>
            </a:r>
          </a:p>
          <a:p>
            <a:pPr marL="0" indent="0">
              <a:buNone/>
            </a:pPr>
            <a:r>
              <a:rPr lang="en-US" dirty="0"/>
              <a:t>4. He should not hold any office of profit under the Union government or any state government or any local authority or any other public authority.</a:t>
            </a:r>
            <a:endParaRPr lang="en-IN" dirty="0"/>
          </a:p>
        </p:txBody>
      </p:sp>
    </p:spTree>
    <p:extLst>
      <p:ext uri="{BB962C8B-B14F-4D97-AF65-F5344CB8AC3E}">
        <p14:creationId xmlns:p14="http://schemas.microsoft.com/office/powerpoint/2010/main" val="305737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3A519-C661-A15F-08F0-4DE8B739B57E}"/>
              </a:ext>
            </a:extLst>
          </p:cNvPr>
          <p:cNvSpPr>
            <a:spLocks noGrp="1"/>
          </p:cNvSpPr>
          <p:nvPr>
            <p:ph idx="1"/>
          </p:nvPr>
        </p:nvSpPr>
        <p:spPr>
          <a:xfrm>
            <a:off x="368967" y="465220"/>
            <a:ext cx="11646569" cy="5999747"/>
          </a:xfrm>
        </p:spPr>
        <p:txBody>
          <a:bodyPr>
            <a:normAutofit fontScale="92500" lnSpcReduction="10000"/>
          </a:bodyPr>
          <a:lstStyle/>
          <a:p>
            <a:pPr marL="0" indent="0">
              <a:buNone/>
            </a:pPr>
            <a:r>
              <a:rPr lang="en-US" b="1" dirty="0">
                <a:solidFill>
                  <a:srgbClr val="FF0000"/>
                </a:solidFill>
              </a:rPr>
              <a:t>Term of President’s Office</a:t>
            </a:r>
          </a:p>
          <a:p>
            <a:r>
              <a:rPr lang="en-US" dirty="0"/>
              <a:t>The President holds office for a term of five years</a:t>
            </a:r>
          </a:p>
          <a:p>
            <a:r>
              <a:rPr lang="en-US" dirty="0"/>
              <a:t>He can resign from his office at any time by addressing the resignation letter to the Vice President.</a:t>
            </a:r>
          </a:p>
          <a:p>
            <a:r>
              <a:rPr lang="en-US" dirty="0"/>
              <a:t>Further, he can also be removed from the office before completion of his term by the process of impeachment.</a:t>
            </a:r>
          </a:p>
          <a:p>
            <a:pPr marL="0" indent="0">
              <a:buNone/>
            </a:pPr>
            <a:r>
              <a:rPr lang="en-US" b="1" dirty="0">
                <a:solidFill>
                  <a:srgbClr val="FF0000"/>
                </a:solidFill>
              </a:rPr>
              <a:t>Impeachment of President</a:t>
            </a:r>
          </a:p>
          <a:p>
            <a:r>
              <a:rPr lang="en-US" dirty="0"/>
              <a:t>The President can be removed from office by a process of impeachment.</a:t>
            </a:r>
          </a:p>
          <a:p>
            <a:r>
              <a:rPr lang="en-US" dirty="0"/>
              <a:t>The impeachment charges can be initiated by either House of Parliament.</a:t>
            </a:r>
          </a:p>
          <a:p>
            <a:r>
              <a:rPr lang="en-US" dirty="0"/>
              <a:t>These charges should be signed by one-fourth members of the House and a 14 days’ notice should be given to the President.</a:t>
            </a:r>
          </a:p>
          <a:p>
            <a:r>
              <a:rPr lang="en-US" dirty="0"/>
              <a:t>After the impeachment resolution is passed by a majority of two thirds of the total membership of both Houses, then the President stands removed from his office from the date on which the resolution is so passed.</a:t>
            </a:r>
            <a:endParaRPr lang="en-IN" dirty="0"/>
          </a:p>
        </p:txBody>
      </p:sp>
    </p:spTree>
    <p:extLst>
      <p:ext uri="{BB962C8B-B14F-4D97-AF65-F5344CB8AC3E}">
        <p14:creationId xmlns:p14="http://schemas.microsoft.com/office/powerpoint/2010/main" val="389667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7E6D-5646-9662-3657-E15240CAC213}"/>
              </a:ext>
            </a:extLst>
          </p:cNvPr>
          <p:cNvSpPr>
            <a:spLocks noGrp="1"/>
          </p:cNvSpPr>
          <p:nvPr>
            <p:ph type="title"/>
          </p:nvPr>
        </p:nvSpPr>
        <p:spPr>
          <a:xfrm>
            <a:off x="336884" y="365125"/>
            <a:ext cx="11016916" cy="533233"/>
          </a:xfrm>
        </p:spPr>
        <p:txBody>
          <a:bodyPr>
            <a:normAutofit/>
          </a:bodyPr>
          <a:lstStyle/>
          <a:p>
            <a:r>
              <a:rPr lang="en-US" sz="3200" b="1" dirty="0">
                <a:solidFill>
                  <a:srgbClr val="FF0000"/>
                </a:solidFill>
              </a:rPr>
              <a:t>POWERS AND FUNCTIONS OF THE PRESIDENT</a:t>
            </a:r>
            <a:endParaRPr lang="en-IN" sz="3200" b="1" dirty="0">
              <a:solidFill>
                <a:srgbClr val="FF0000"/>
              </a:solidFill>
            </a:endParaRPr>
          </a:p>
        </p:txBody>
      </p:sp>
      <p:sp>
        <p:nvSpPr>
          <p:cNvPr id="3" name="Content Placeholder 2">
            <a:extLst>
              <a:ext uri="{FF2B5EF4-FFF2-40B4-BE49-F238E27FC236}">
                <a16:creationId xmlns:a16="http://schemas.microsoft.com/office/drawing/2014/main" id="{745649BD-BCFE-4553-47C3-67C00F741AA9}"/>
              </a:ext>
            </a:extLst>
          </p:cNvPr>
          <p:cNvSpPr>
            <a:spLocks noGrp="1"/>
          </p:cNvSpPr>
          <p:nvPr>
            <p:ph idx="1"/>
          </p:nvPr>
        </p:nvSpPr>
        <p:spPr>
          <a:xfrm>
            <a:off x="336884" y="1026696"/>
            <a:ext cx="11534274" cy="5150268"/>
          </a:xfrm>
        </p:spPr>
        <p:txBody>
          <a:bodyPr>
            <a:normAutofit fontScale="85000" lnSpcReduction="20000"/>
          </a:bodyPr>
          <a:lstStyle/>
          <a:p>
            <a:pPr marL="0" indent="0">
              <a:buNone/>
            </a:pPr>
            <a:r>
              <a:rPr lang="en-US" dirty="0">
                <a:solidFill>
                  <a:srgbClr val="FF0000"/>
                </a:solidFill>
              </a:rPr>
              <a:t>1. Executive powers: </a:t>
            </a:r>
            <a:r>
              <a:rPr lang="en-US" dirty="0"/>
              <a:t>He appoints the prime minister and the other ministers, attorney general of India, the chief election commissioner, administers the union territories.</a:t>
            </a:r>
          </a:p>
          <a:p>
            <a:pPr marL="0" indent="0">
              <a:buNone/>
            </a:pPr>
            <a:r>
              <a:rPr lang="en-US" dirty="0">
                <a:solidFill>
                  <a:srgbClr val="FF0000"/>
                </a:solidFill>
              </a:rPr>
              <a:t>2. Legislative powers: </a:t>
            </a:r>
            <a:r>
              <a:rPr lang="en-US" dirty="0"/>
              <a:t>He can summon the Parliament and dissolve the Lok Sabha and can hold Joint sessions of both houses. He nominates 12 members of the Rajya Sabha (Various fields) and nominate two members to the Lok Sabha from the Anglo-Indian Community</a:t>
            </a:r>
          </a:p>
          <a:p>
            <a:pPr marL="0" indent="0">
              <a:buNone/>
            </a:pPr>
            <a:r>
              <a:rPr lang="en-US" dirty="0">
                <a:solidFill>
                  <a:srgbClr val="FF0000"/>
                </a:solidFill>
              </a:rPr>
              <a:t>3. Financial powers: </a:t>
            </a:r>
            <a:r>
              <a:rPr lang="en-US" dirty="0"/>
              <a:t>He constitutes a finance commission after every five years and make advances out of the contingency fund</a:t>
            </a:r>
          </a:p>
          <a:p>
            <a:pPr marL="0" indent="0">
              <a:buNone/>
            </a:pPr>
            <a:r>
              <a:rPr lang="en-US" dirty="0">
                <a:solidFill>
                  <a:srgbClr val="FF0000"/>
                </a:solidFill>
              </a:rPr>
              <a:t>4. Judicial powers: </a:t>
            </a:r>
            <a:r>
              <a:rPr lang="en-US" dirty="0"/>
              <a:t>He appoints the Chief Justice and the judges of Supreme Court and high courts.</a:t>
            </a:r>
          </a:p>
          <a:p>
            <a:pPr marL="0" indent="0">
              <a:buNone/>
            </a:pPr>
            <a:r>
              <a:rPr lang="en-US" dirty="0">
                <a:solidFill>
                  <a:srgbClr val="FF0000"/>
                </a:solidFill>
              </a:rPr>
              <a:t>5. Diplomatic powers: </a:t>
            </a:r>
            <a:r>
              <a:rPr lang="en-US" dirty="0"/>
              <a:t>He represents India in international forums and affairs and sends and receives diplomats like ambassadors, high commissioners, and so on.</a:t>
            </a:r>
          </a:p>
          <a:p>
            <a:pPr marL="0" indent="0">
              <a:buNone/>
            </a:pPr>
            <a:r>
              <a:rPr lang="en-US" dirty="0">
                <a:solidFill>
                  <a:srgbClr val="FF0000"/>
                </a:solidFill>
              </a:rPr>
              <a:t>6. Military powers: </a:t>
            </a:r>
            <a:r>
              <a:rPr lang="en-US" dirty="0"/>
              <a:t>He is the supreme commander of the defense forces of India. In that capacity, he appoints the chiefs of the Army, the Navy and the Air Force.</a:t>
            </a:r>
          </a:p>
          <a:p>
            <a:pPr marL="0" indent="0">
              <a:buNone/>
            </a:pPr>
            <a:r>
              <a:rPr lang="en-US" dirty="0">
                <a:solidFill>
                  <a:srgbClr val="FF0000"/>
                </a:solidFill>
              </a:rPr>
              <a:t>7. Emergency powers: </a:t>
            </a:r>
            <a:r>
              <a:rPr lang="en-US" dirty="0"/>
              <a:t>(a) National Emergency (Article 352); (b) President’s Rule (Article 356 &amp; 365); and (c) Financial Emergency (Article 360)</a:t>
            </a:r>
            <a:endParaRPr lang="en-IN" dirty="0"/>
          </a:p>
        </p:txBody>
      </p:sp>
    </p:spTree>
    <p:extLst>
      <p:ext uri="{BB962C8B-B14F-4D97-AF65-F5344CB8AC3E}">
        <p14:creationId xmlns:p14="http://schemas.microsoft.com/office/powerpoint/2010/main" val="205784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F97-F031-5D7B-C772-DD62341401FD}"/>
              </a:ext>
            </a:extLst>
          </p:cNvPr>
          <p:cNvSpPr>
            <a:spLocks noGrp="1"/>
          </p:cNvSpPr>
          <p:nvPr>
            <p:ph type="title"/>
          </p:nvPr>
        </p:nvSpPr>
        <p:spPr/>
        <p:txBody>
          <a:bodyPr/>
          <a:lstStyle/>
          <a:p>
            <a:r>
              <a:rPr lang="en-IN" b="1" dirty="0">
                <a:solidFill>
                  <a:srgbClr val="FF0000"/>
                </a:solidFill>
              </a:rPr>
              <a:t>Rajya Sabha (Upper House)</a:t>
            </a:r>
          </a:p>
        </p:txBody>
      </p:sp>
      <p:sp>
        <p:nvSpPr>
          <p:cNvPr id="3" name="Content Placeholder 2">
            <a:extLst>
              <a:ext uri="{FF2B5EF4-FFF2-40B4-BE49-F238E27FC236}">
                <a16:creationId xmlns:a16="http://schemas.microsoft.com/office/drawing/2014/main" id="{9C6B4044-E748-7041-E02E-DB0DE299DB49}"/>
              </a:ext>
            </a:extLst>
          </p:cNvPr>
          <p:cNvSpPr>
            <a:spLocks noGrp="1"/>
          </p:cNvSpPr>
          <p:nvPr>
            <p:ph idx="1"/>
          </p:nvPr>
        </p:nvSpPr>
        <p:spPr>
          <a:xfrm>
            <a:off x="481263" y="1846729"/>
            <a:ext cx="10872537" cy="4330233"/>
          </a:xfrm>
        </p:spPr>
        <p:txBody>
          <a:bodyPr>
            <a:normAutofit/>
          </a:bodyPr>
          <a:lstStyle/>
          <a:p>
            <a:pPr marL="0" indent="0">
              <a:buNone/>
            </a:pPr>
            <a:r>
              <a:rPr lang="en-US" dirty="0"/>
              <a:t>• The maximum strength of the Rajya Sabha(Fourth Schedule of the Constitution) is fixed at 250, out of which, 238 are to be the representatives of the states and union territories (elected indirectly) and 12 are nominated by the president.</a:t>
            </a:r>
          </a:p>
          <a:p>
            <a:pPr marL="0" indent="0">
              <a:buNone/>
            </a:pPr>
            <a:r>
              <a:rPr lang="en-US" dirty="0"/>
              <a:t>1. Representation of States: The representatives of states in the Rajya Sabha are elected by the elected members of state legislative assemblies. The seats are allotted to the states in the Rajya Sabha on the basis of population.</a:t>
            </a:r>
            <a:endParaRPr lang="en-IN" dirty="0"/>
          </a:p>
        </p:txBody>
      </p:sp>
    </p:spTree>
    <p:extLst>
      <p:ext uri="{BB962C8B-B14F-4D97-AF65-F5344CB8AC3E}">
        <p14:creationId xmlns:p14="http://schemas.microsoft.com/office/powerpoint/2010/main" val="267672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F97-F031-5D7B-C772-DD62341401FD}"/>
              </a:ext>
            </a:extLst>
          </p:cNvPr>
          <p:cNvSpPr>
            <a:spLocks noGrp="1"/>
          </p:cNvSpPr>
          <p:nvPr>
            <p:ph type="title"/>
          </p:nvPr>
        </p:nvSpPr>
        <p:spPr/>
        <p:txBody>
          <a:bodyPr/>
          <a:lstStyle/>
          <a:p>
            <a:r>
              <a:rPr lang="en-IN" b="1" dirty="0">
                <a:solidFill>
                  <a:srgbClr val="FF0000"/>
                </a:solidFill>
              </a:rPr>
              <a:t>Rajya Sabha (Upper House)</a:t>
            </a:r>
          </a:p>
        </p:txBody>
      </p:sp>
      <p:sp>
        <p:nvSpPr>
          <p:cNvPr id="3" name="Content Placeholder 2">
            <a:extLst>
              <a:ext uri="{FF2B5EF4-FFF2-40B4-BE49-F238E27FC236}">
                <a16:creationId xmlns:a16="http://schemas.microsoft.com/office/drawing/2014/main" id="{9C6B4044-E748-7041-E02E-DB0DE299DB49}"/>
              </a:ext>
            </a:extLst>
          </p:cNvPr>
          <p:cNvSpPr>
            <a:spLocks noGrp="1"/>
          </p:cNvSpPr>
          <p:nvPr>
            <p:ph idx="1"/>
          </p:nvPr>
        </p:nvSpPr>
        <p:spPr>
          <a:xfrm>
            <a:off x="838200" y="1690688"/>
            <a:ext cx="10515600" cy="4486275"/>
          </a:xfrm>
        </p:spPr>
        <p:txBody>
          <a:bodyPr>
            <a:normAutofit/>
          </a:bodyPr>
          <a:lstStyle/>
          <a:p>
            <a:pPr marL="0" indent="0">
              <a:buNone/>
            </a:pPr>
            <a:r>
              <a:rPr lang="en-US" sz="2400" dirty="0"/>
              <a:t>2. Representation of Union Territories: The representatives of each union territory in the Rajya Sabha are indirectly elected by members of an electoral college specially constituted for the purpose.</a:t>
            </a:r>
          </a:p>
          <a:p>
            <a:pPr marL="0" indent="0">
              <a:buNone/>
            </a:pPr>
            <a:r>
              <a:rPr lang="en-US" sz="2400" dirty="0"/>
              <a:t>3. Nominated Members: The president nominates 12 members to the Rajya Sabha from people who have special knowledge or practical experience in art, literature, science and social service.</a:t>
            </a:r>
          </a:p>
          <a:p>
            <a:pPr lvl="2"/>
            <a:r>
              <a:rPr lang="en-US" sz="2400" dirty="0"/>
              <a:t>The tenure of upper house is 6 years.</a:t>
            </a:r>
          </a:p>
          <a:p>
            <a:pPr lvl="2"/>
            <a:r>
              <a:rPr lang="en-US" sz="2400" dirty="0"/>
              <a:t>The Rajya Sabha (first constituted in 1952) is a continuing and permanent body and not subject to dissolution.</a:t>
            </a:r>
            <a:endParaRPr lang="en-IN" sz="2400" dirty="0"/>
          </a:p>
        </p:txBody>
      </p:sp>
    </p:spTree>
    <p:extLst>
      <p:ext uri="{BB962C8B-B14F-4D97-AF65-F5344CB8AC3E}">
        <p14:creationId xmlns:p14="http://schemas.microsoft.com/office/powerpoint/2010/main" val="48637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3878-99AE-033F-F725-40BAB22C249B}"/>
              </a:ext>
            </a:extLst>
          </p:cNvPr>
          <p:cNvSpPr>
            <a:spLocks noGrp="1"/>
          </p:cNvSpPr>
          <p:nvPr>
            <p:ph type="title"/>
          </p:nvPr>
        </p:nvSpPr>
        <p:spPr/>
        <p:txBody>
          <a:bodyPr>
            <a:normAutofit fontScale="90000"/>
          </a:bodyPr>
          <a:lstStyle/>
          <a:p>
            <a:r>
              <a:rPr lang="en-US" sz="5400" b="1" dirty="0">
                <a:solidFill>
                  <a:srgbClr val="FF0000"/>
                </a:solidFill>
              </a:rPr>
              <a:t>Directive Principles of State Policy (DPSP)</a:t>
            </a:r>
            <a:endParaRPr lang="en-IN" sz="5400" b="1" dirty="0">
              <a:solidFill>
                <a:srgbClr val="FF0000"/>
              </a:solidFill>
            </a:endParaRPr>
          </a:p>
        </p:txBody>
      </p:sp>
      <p:sp>
        <p:nvSpPr>
          <p:cNvPr id="3" name="Content Placeholder 2">
            <a:extLst>
              <a:ext uri="{FF2B5EF4-FFF2-40B4-BE49-F238E27FC236}">
                <a16:creationId xmlns:a16="http://schemas.microsoft.com/office/drawing/2014/main" id="{6991FE89-FA04-93E8-1141-B4E6314B020F}"/>
              </a:ext>
            </a:extLst>
          </p:cNvPr>
          <p:cNvSpPr>
            <a:spLocks noGrp="1"/>
          </p:cNvSpPr>
          <p:nvPr>
            <p:ph idx="1"/>
          </p:nvPr>
        </p:nvSpPr>
        <p:spPr/>
        <p:txBody>
          <a:bodyPr/>
          <a:lstStyle/>
          <a:p>
            <a:pPr>
              <a:buFont typeface="Wingdings" panose="05000000000000000000" pitchFamily="2" charset="2"/>
              <a:buChar char="ü"/>
            </a:pPr>
            <a:r>
              <a:rPr lang="en-US" dirty="0"/>
              <a:t>The Directive Principles of State Policy are enumerated in Part IV of the Constitution from Articles 36 to 51.</a:t>
            </a:r>
          </a:p>
          <a:p>
            <a:pPr>
              <a:buFont typeface="Wingdings" panose="05000000000000000000" pitchFamily="2" charset="2"/>
              <a:buChar char="ü"/>
            </a:pPr>
            <a:r>
              <a:rPr lang="en-US" dirty="0"/>
              <a:t>The framers of the Constitution borrowed this idea from the Irish Constitution of 1937, which had copied it from the Spanish Constitution.</a:t>
            </a:r>
          </a:p>
          <a:p>
            <a:pPr>
              <a:buFont typeface="Wingdings" panose="05000000000000000000" pitchFamily="2" charset="2"/>
              <a:buChar char="ü"/>
            </a:pPr>
            <a:r>
              <a:rPr lang="en-US" dirty="0"/>
              <a:t>Dr. B.R. Ambedkar described these principles as ‘novel features’ of the Indian Constitution.</a:t>
            </a:r>
            <a:endParaRPr lang="en-IN" dirty="0"/>
          </a:p>
        </p:txBody>
      </p:sp>
    </p:spTree>
    <p:extLst>
      <p:ext uri="{BB962C8B-B14F-4D97-AF65-F5344CB8AC3E}">
        <p14:creationId xmlns:p14="http://schemas.microsoft.com/office/powerpoint/2010/main" val="337491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37D8-E6B3-D002-8B81-4C028AF3FA24}"/>
              </a:ext>
            </a:extLst>
          </p:cNvPr>
          <p:cNvSpPr>
            <a:spLocks noGrp="1"/>
          </p:cNvSpPr>
          <p:nvPr>
            <p:ph type="title"/>
          </p:nvPr>
        </p:nvSpPr>
        <p:spPr/>
        <p:txBody>
          <a:bodyPr/>
          <a:lstStyle/>
          <a:p>
            <a:r>
              <a:rPr lang="en-IN" b="1" dirty="0">
                <a:solidFill>
                  <a:srgbClr val="FF0000"/>
                </a:solidFill>
              </a:rPr>
              <a:t>Lok Sabha (Lower House)</a:t>
            </a:r>
          </a:p>
        </p:txBody>
      </p:sp>
      <p:sp>
        <p:nvSpPr>
          <p:cNvPr id="3" name="Content Placeholder 2">
            <a:extLst>
              <a:ext uri="{FF2B5EF4-FFF2-40B4-BE49-F238E27FC236}">
                <a16:creationId xmlns:a16="http://schemas.microsoft.com/office/drawing/2014/main" id="{8DE62B7A-27D1-32ED-3849-FA6EE284D296}"/>
              </a:ext>
            </a:extLst>
          </p:cNvPr>
          <p:cNvSpPr>
            <a:spLocks noGrp="1"/>
          </p:cNvSpPr>
          <p:nvPr>
            <p:ph idx="1"/>
          </p:nvPr>
        </p:nvSpPr>
        <p:spPr/>
        <p:txBody>
          <a:bodyPr>
            <a:normAutofit/>
          </a:bodyPr>
          <a:lstStyle/>
          <a:p>
            <a:pPr marL="0" indent="0">
              <a:buNone/>
            </a:pPr>
            <a:r>
              <a:rPr lang="en-US" dirty="0"/>
              <a:t>• The maximum strength of the Lok Sabha is fixed at 552. Out of this, 530 members are to be the representatives of the states, 20 members are to be the representatives of the union territories and 2 members are to be nominated by the president from the Anglo-Indian community.</a:t>
            </a:r>
          </a:p>
          <a:p>
            <a:pPr marL="0" indent="0">
              <a:buNone/>
            </a:pPr>
            <a:r>
              <a:rPr lang="en-US" dirty="0"/>
              <a:t>• Its normal term is five years from the date of its first meeting after the general elections</a:t>
            </a:r>
            <a:endParaRPr lang="en-IN" dirty="0"/>
          </a:p>
        </p:txBody>
      </p:sp>
    </p:spTree>
    <p:extLst>
      <p:ext uri="{BB962C8B-B14F-4D97-AF65-F5344CB8AC3E}">
        <p14:creationId xmlns:p14="http://schemas.microsoft.com/office/powerpoint/2010/main" val="271330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37D8-E6B3-D002-8B81-4C028AF3FA24}"/>
              </a:ext>
            </a:extLst>
          </p:cNvPr>
          <p:cNvSpPr>
            <a:spLocks noGrp="1"/>
          </p:cNvSpPr>
          <p:nvPr>
            <p:ph type="title"/>
          </p:nvPr>
        </p:nvSpPr>
        <p:spPr>
          <a:xfrm>
            <a:off x="838200" y="365125"/>
            <a:ext cx="10515600" cy="870117"/>
          </a:xfrm>
        </p:spPr>
        <p:txBody>
          <a:bodyPr/>
          <a:lstStyle/>
          <a:p>
            <a:r>
              <a:rPr lang="en-IN" b="1" dirty="0">
                <a:solidFill>
                  <a:srgbClr val="FF0000"/>
                </a:solidFill>
              </a:rPr>
              <a:t>Lok Sabha (Lower House)</a:t>
            </a:r>
          </a:p>
        </p:txBody>
      </p:sp>
      <p:sp>
        <p:nvSpPr>
          <p:cNvPr id="3" name="Content Placeholder 2">
            <a:extLst>
              <a:ext uri="{FF2B5EF4-FFF2-40B4-BE49-F238E27FC236}">
                <a16:creationId xmlns:a16="http://schemas.microsoft.com/office/drawing/2014/main" id="{8DE62B7A-27D1-32ED-3849-FA6EE284D296}"/>
              </a:ext>
            </a:extLst>
          </p:cNvPr>
          <p:cNvSpPr>
            <a:spLocks noGrp="1"/>
          </p:cNvSpPr>
          <p:nvPr>
            <p:ph idx="1"/>
          </p:nvPr>
        </p:nvSpPr>
        <p:spPr>
          <a:xfrm>
            <a:off x="497305" y="1235242"/>
            <a:ext cx="11389895" cy="4941721"/>
          </a:xfrm>
        </p:spPr>
        <p:txBody>
          <a:bodyPr>
            <a:normAutofit/>
          </a:bodyPr>
          <a:lstStyle/>
          <a:p>
            <a:pPr marL="0" indent="0">
              <a:buNone/>
            </a:pPr>
            <a:r>
              <a:rPr lang="en-US" dirty="0"/>
              <a:t>1. Representation of States: The representatives of states in the Lok Sabha are directly elected by the people from the territorial constituencies in the states. (Universal Adult Franchise)</a:t>
            </a:r>
          </a:p>
          <a:p>
            <a:pPr marL="0" indent="0">
              <a:buNone/>
            </a:pPr>
            <a:r>
              <a:rPr lang="en-US" dirty="0"/>
              <a:t>2. Representation of Union Territories: The Constitution has empowered the Parliament to choose the representatives of the union territories in the Lok Sabha.</a:t>
            </a:r>
          </a:p>
          <a:p>
            <a:pPr marL="0" indent="0">
              <a:buNone/>
            </a:pPr>
            <a:r>
              <a:rPr lang="en-US" dirty="0"/>
              <a:t>3. Nominated Members: The president can nominate two members from the Anglo-Indian community.</a:t>
            </a:r>
          </a:p>
        </p:txBody>
      </p:sp>
    </p:spTree>
    <p:extLst>
      <p:ext uri="{BB962C8B-B14F-4D97-AF65-F5344CB8AC3E}">
        <p14:creationId xmlns:p14="http://schemas.microsoft.com/office/powerpoint/2010/main" val="107716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2014-A155-1A5B-526F-517183AC674C}"/>
              </a:ext>
            </a:extLst>
          </p:cNvPr>
          <p:cNvSpPr>
            <a:spLocks noGrp="1"/>
          </p:cNvSpPr>
          <p:nvPr>
            <p:ph type="title"/>
          </p:nvPr>
        </p:nvSpPr>
        <p:spPr>
          <a:xfrm>
            <a:off x="481263" y="365126"/>
            <a:ext cx="10872537" cy="1223042"/>
          </a:xfrm>
        </p:spPr>
        <p:txBody>
          <a:bodyPr>
            <a:noAutofit/>
          </a:bodyPr>
          <a:lstStyle/>
          <a:p>
            <a:r>
              <a:rPr lang="en-US" sz="3600" b="1" dirty="0">
                <a:solidFill>
                  <a:srgbClr val="FF0000"/>
                </a:solidFill>
              </a:rPr>
              <a:t>MEMBERSHIP OF PARLIAMENT(Rajya Sabha &amp; Lok Sabha) </a:t>
            </a:r>
            <a:br>
              <a:rPr lang="en-US" sz="3600" b="1" dirty="0">
                <a:solidFill>
                  <a:srgbClr val="FF0000"/>
                </a:solidFill>
              </a:rPr>
            </a:br>
            <a:r>
              <a:rPr lang="en-US" sz="3600" b="1" dirty="0">
                <a:solidFill>
                  <a:srgbClr val="FF0000"/>
                </a:solidFill>
              </a:rPr>
              <a:t>Qualifications and Disqualifications</a:t>
            </a:r>
            <a:endParaRPr lang="en-IN" sz="3600" b="1" dirty="0">
              <a:solidFill>
                <a:srgbClr val="FF0000"/>
              </a:solidFill>
            </a:endParaRPr>
          </a:p>
        </p:txBody>
      </p:sp>
      <p:sp>
        <p:nvSpPr>
          <p:cNvPr id="3" name="Content Placeholder 2">
            <a:extLst>
              <a:ext uri="{FF2B5EF4-FFF2-40B4-BE49-F238E27FC236}">
                <a16:creationId xmlns:a16="http://schemas.microsoft.com/office/drawing/2014/main" id="{A54F6DA4-52FA-8FEA-D4F7-CA129EE19B50}"/>
              </a:ext>
            </a:extLst>
          </p:cNvPr>
          <p:cNvSpPr>
            <a:spLocks noGrp="1"/>
          </p:cNvSpPr>
          <p:nvPr>
            <p:ph idx="1"/>
          </p:nvPr>
        </p:nvSpPr>
        <p:spPr>
          <a:xfrm>
            <a:off x="481263" y="1588168"/>
            <a:ext cx="11534273" cy="4588795"/>
          </a:xfrm>
        </p:spPr>
        <p:txBody>
          <a:bodyPr>
            <a:normAutofit/>
          </a:bodyPr>
          <a:lstStyle/>
          <a:p>
            <a:pPr marL="0" indent="0">
              <a:buNone/>
            </a:pPr>
            <a:r>
              <a:rPr lang="en-US" b="1" dirty="0">
                <a:solidFill>
                  <a:srgbClr val="00B050"/>
                </a:solidFill>
              </a:rPr>
              <a:t>Qualifications</a:t>
            </a:r>
          </a:p>
          <a:p>
            <a:pPr marL="0" indent="0">
              <a:buNone/>
            </a:pPr>
            <a:r>
              <a:rPr lang="en-US" dirty="0"/>
              <a:t>The Constitution lays down the following qualifications for a person to be chosen a member of the Parliament (MP)</a:t>
            </a:r>
          </a:p>
          <a:p>
            <a:r>
              <a:rPr lang="en-US" dirty="0"/>
              <a:t>He must be a citizen of India.</a:t>
            </a:r>
          </a:p>
          <a:p>
            <a:r>
              <a:rPr lang="en-US" dirty="0"/>
              <a:t>He must be not less than 30 years of age in the case of the Rajya Sabha and not less than 25 years of age in the case of the Lok Sabha.</a:t>
            </a:r>
          </a:p>
          <a:p>
            <a:r>
              <a:rPr lang="en-US" dirty="0"/>
              <a:t>He must be a member of a scheduled caste or scheduled tribe in any state or union territory, if he wants to contest a seat reserved for them.</a:t>
            </a:r>
            <a:endParaRPr lang="en-IN" dirty="0"/>
          </a:p>
        </p:txBody>
      </p:sp>
    </p:spTree>
    <p:extLst>
      <p:ext uri="{BB962C8B-B14F-4D97-AF65-F5344CB8AC3E}">
        <p14:creationId xmlns:p14="http://schemas.microsoft.com/office/powerpoint/2010/main" val="183003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2014-A155-1A5B-526F-517183AC674C}"/>
              </a:ext>
            </a:extLst>
          </p:cNvPr>
          <p:cNvSpPr>
            <a:spLocks noGrp="1"/>
          </p:cNvSpPr>
          <p:nvPr>
            <p:ph type="title"/>
          </p:nvPr>
        </p:nvSpPr>
        <p:spPr>
          <a:xfrm>
            <a:off x="481263" y="365126"/>
            <a:ext cx="10872537" cy="1223042"/>
          </a:xfrm>
        </p:spPr>
        <p:txBody>
          <a:bodyPr>
            <a:normAutofit/>
          </a:bodyPr>
          <a:lstStyle/>
          <a:p>
            <a:r>
              <a:rPr kumimoji="0" lang="en-US" sz="3600" b="1" i="0" u="none" strike="noStrike" kern="1200" cap="none" spc="0" normalizeH="0" baseline="0" noProof="0" dirty="0">
                <a:ln>
                  <a:noFill/>
                </a:ln>
                <a:solidFill>
                  <a:srgbClr val="FF0000"/>
                </a:solidFill>
                <a:effectLst/>
                <a:uLnTx/>
                <a:uFillTx/>
                <a:latin typeface="Calibri Light" panose="020F0302020204030204"/>
                <a:ea typeface="+mj-ea"/>
                <a:cs typeface="+mj-cs"/>
              </a:rPr>
              <a:t>MEMBERSHIP OF PARLIAMENT(Rajya Sabha &amp; Lok Sabha) </a:t>
            </a:r>
            <a:br>
              <a:rPr kumimoji="0" lang="en-US" sz="3600" b="1" i="0" u="none" strike="noStrike" kern="1200" cap="none" spc="0" normalizeH="0" baseline="0" noProof="0" dirty="0">
                <a:ln>
                  <a:noFill/>
                </a:ln>
                <a:solidFill>
                  <a:srgbClr val="FF0000"/>
                </a:solidFill>
                <a:effectLst/>
                <a:uLnTx/>
                <a:uFillTx/>
                <a:latin typeface="Calibri Light" panose="020F0302020204030204"/>
                <a:ea typeface="+mj-ea"/>
                <a:cs typeface="+mj-cs"/>
              </a:rPr>
            </a:br>
            <a:r>
              <a:rPr kumimoji="0" lang="en-US" sz="3600" b="1" i="0" u="none" strike="noStrike" kern="1200" cap="none" spc="0" normalizeH="0" baseline="0" noProof="0" dirty="0">
                <a:ln>
                  <a:noFill/>
                </a:ln>
                <a:solidFill>
                  <a:srgbClr val="FF0000"/>
                </a:solidFill>
                <a:effectLst/>
                <a:uLnTx/>
                <a:uFillTx/>
                <a:latin typeface="Calibri Light" panose="020F0302020204030204"/>
                <a:ea typeface="+mj-ea"/>
                <a:cs typeface="+mj-cs"/>
              </a:rPr>
              <a:t>Qualifications and Disqualifications</a:t>
            </a:r>
            <a:endParaRPr lang="en-IN" b="1" dirty="0">
              <a:solidFill>
                <a:srgbClr val="FF0000"/>
              </a:solidFill>
            </a:endParaRPr>
          </a:p>
        </p:txBody>
      </p:sp>
      <p:sp>
        <p:nvSpPr>
          <p:cNvPr id="3" name="Content Placeholder 2">
            <a:extLst>
              <a:ext uri="{FF2B5EF4-FFF2-40B4-BE49-F238E27FC236}">
                <a16:creationId xmlns:a16="http://schemas.microsoft.com/office/drawing/2014/main" id="{A54F6DA4-52FA-8FEA-D4F7-CA129EE19B50}"/>
              </a:ext>
            </a:extLst>
          </p:cNvPr>
          <p:cNvSpPr>
            <a:spLocks noGrp="1"/>
          </p:cNvSpPr>
          <p:nvPr>
            <p:ph idx="1"/>
          </p:nvPr>
        </p:nvSpPr>
        <p:spPr>
          <a:xfrm>
            <a:off x="481263" y="1588168"/>
            <a:ext cx="11534273" cy="4588795"/>
          </a:xfrm>
        </p:spPr>
        <p:txBody>
          <a:bodyPr>
            <a:normAutofit fontScale="85000" lnSpcReduction="10000"/>
          </a:bodyPr>
          <a:lstStyle/>
          <a:p>
            <a:pPr marL="0" indent="0">
              <a:buNone/>
            </a:pPr>
            <a:r>
              <a:rPr lang="en-US" b="1" dirty="0">
                <a:solidFill>
                  <a:srgbClr val="00B050"/>
                </a:solidFill>
              </a:rPr>
              <a:t>Disqualifications</a:t>
            </a:r>
          </a:p>
          <a:p>
            <a:pPr marL="0" indent="0">
              <a:buNone/>
            </a:pPr>
            <a:r>
              <a:rPr lang="en-US" dirty="0"/>
              <a:t>Under the Constitution, a person shall be disqualified for being elected as a member of Parliament:</a:t>
            </a:r>
          </a:p>
          <a:p>
            <a:r>
              <a:rPr lang="en-US" dirty="0"/>
              <a:t>If he is of unsound mind and stands so declared by a court.</a:t>
            </a:r>
          </a:p>
          <a:p>
            <a:r>
              <a:rPr lang="en-US" dirty="0"/>
              <a:t>If he is not a citizen of India or has voluntarily acquired the citizenship of a foreign state</a:t>
            </a:r>
          </a:p>
          <a:p>
            <a:r>
              <a:rPr lang="en-US" dirty="0"/>
              <a:t>If he is so disqualified under any law made by Parliament.</a:t>
            </a:r>
          </a:p>
          <a:p>
            <a:r>
              <a:rPr lang="en-US" dirty="0"/>
              <a:t>He must not have been found guilty of certain election offences or corrupt practices in the elections.</a:t>
            </a:r>
          </a:p>
          <a:p>
            <a:r>
              <a:rPr lang="en-US" dirty="0"/>
              <a:t>He must not have been convicted for any offence resulting in imprisonment for two or more years.</a:t>
            </a:r>
          </a:p>
          <a:p>
            <a:r>
              <a:rPr lang="en-US" dirty="0"/>
              <a:t>He must not have been dismissed from government service for corruption or disloyalty to the State etc.,</a:t>
            </a:r>
          </a:p>
        </p:txBody>
      </p:sp>
    </p:spTree>
    <p:extLst>
      <p:ext uri="{BB962C8B-B14F-4D97-AF65-F5344CB8AC3E}">
        <p14:creationId xmlns:p14="http://schemas.microsoft.com/office/powerpoint/2010/main" val="275097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D78E-1E91-81A8-ECE9-2E63426D9FAA}"/>
              </a:ext>
            </a:extLst>
          </p:cNvPr>
          <p:cNvSpPr>
            <a:spLocks noGrp="1"/>
          </p:cNvSpPr>
          <p:nvPr>
            <p:ph type="title"/>
          </p:nvPr>
        </p:nvSpPr>
        <p:spPr/>
        <p:txBody>
          <a:bodyPr/>
          <a:lstStyle/>
          <a:p>
            <a:r>
              <a:rPr lang="en-IN" b="1" dirty="0">
                <a:solidFill>
                  <a:srgbClr val="FF0000"/>
                </a:solidFill>
              </a:rPr>
              <a:t>Note: Facts</a:t>
            </a:r>
            <a:br>
              <a:rPr lang="en-IN" dirty="0"/>
            </a:br>
            <a:endParaRPr lang="en-IN" dirty="0"/>
          </a:p>
        </p:txBody>
      </p:sp>
      <p:sp>
        <p:nvSpPr>
          <p:cNvPr id="3" name="Content Placeholder 2">
            <a:extLst>
              <a:ext uri="{FF2B5EF4-FFF2-40B4-BE49-F238E27FC236}">
                <a16:creationId xmlns:a16="http://schemas.microsoft.com/office/drawing/2014/main" id="{6D8C22E5-6C36-6BF2-9340-B74AB82561E3}"/>
              </a:ext>
            </a:extLst>
          </p:cNvPr>
          <p:cNvSpPr>
            <a:spLocks noGrp="1"/>
          </p:cNvSpPr>
          <p:nvPr>
            <p:ph idx="1"/>
          </p:nvPr>
        </p:nvSpPr>
        <p:spPr>
          <a:xfrm>
            <a:off x="838200" y="1219200"/>
            <a:ext cx="10515600" cy="4957763"/>
          </a:xfrm>
        </p:spPr>
        <p:txBody>
          <a:bodyPr>
            <a:normAutofit/>
          </a:bodyPr>
          <a:lstStyle/>
          <a:p>
            <a:r>
              <a:rPr lang="en-US" dirty="0"/>
              <a:t>There is a Speaker and a Deputy Speaker for the Lok Sabha and a Chairman and a Deputy Chairman for the Rajya Sabha.</a:t>
            </a:r>
          </a:p>
          <a:p>
            <a:r>
              <a:rPr lang="en-US" dirty="0"/>
              <a:t>The Speaker and Deputy Speaker is elected by the Lok Sabha from amongst its members</a:t>
            </a:r>
          </a:p>
          <a:p>
            <a:r>
              <a:rPr lang="en-US" dirty="0"/>
              <a:t>The presiding officer of the Rajya Sabha is known as the Chairman. The vice-president of India is the ex-officio Chairman of the Rajya Sabha</a:t>
            </a:r>
          </a:p>
          <a:p>
            <a:r>
              <a:rPr lang="en-US" dirty="0"/>
              <a:t>The Deputy Chairman is elected by the Rajya Sabha itself from amongst its members</a:t>
            </a:r>
            <a:endParaRPr lang="en-IN" dirty="0"/>
          </a:p>
        </p:txBody>
      </p:sp>
    </p:spTree>
    <p:extLst>
      <p:ext uri="{BB962C8B-B14F-4D97-AF65-F5344CB8AC3E}">
        <p14:creationId xmlns:p14="http://schemas.microsoft.com/office/powerpoint/2010/main" val="1862442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6A87-B4AB-CE5C-8344-6D5E18F1025E}"/>
              </a:ext>
            </a:extLst>
          </p:cNvPr>
          <p:cNvSpPr>
            <a:spLocks noGrp="1"/>
          </p:cNvSpPr>
          <p:nvPr>
            <p:ph type="title"/>
          </p:nvPr>
        </p:nvSpPr>
        <p:spPr>
          <a:xfrm>
            <a:off x="838200" y="365126"/>
            <a:ext cx="10515600" cy="1062622"/>
          </a:xfrm>
        </p:spPr>
        <p:txBody>
          <a:bodyPr/>
          <a:lstStyle/>
          <a:p>
            <a:r>
              <a:rPr lang="en-US" b="1" dirty="0">
                <a:solidFill>
                  <a:srgbClr val="FF0000"/>
                </a:solidFill>
              </a:rPr>
              <a:t>Powers and Functions of the Parliament</a:t>
            </a:r>
            <a:endParaRPr lang="en-IN" b="1" dirty="0">
              <a:solidFill>
                <a:srgbClr val="FF0000"/>
              </a:solidFill>
            </a:endParaRPr>
          </a:p>
        </p:txBody>
      </p:sp>
      <p:sp>
        <p:nvSpPr>
          <p:cNvPr id="3" name="Content Placeholder 2">
            <a:extLst>
              <a:ext uri="{FF2B5EF4-FFF2-40B4-BE49-F238E27FC236}">
                <a16:creationId xmlns:a16="http://schemas.microsoft.com/office/drawing/2014/main" id="{A3B4B930-0115-48E8-0BB3-D2F67FA1DE6E}"/>
              </a:ext>
            </a:extLst>
          </p:cNvPr>
          <p:cNvSpPr>
            <a:spLocks noGrp="1"/>
          </p:cNvSpPr>
          <p:nvPr>
            <p:ph idx="1"/>
          </p:nvPr>
        </p:nvSpPr>
        <p:spPr>
          <a:xfrm>
            <a:off x="1084728" y="1427749"/>
            <a:ext cx="10269071" cy="3529733"/>
          </a:xfrm>
        </p:spPr>
        <p:txBody>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b="1" u="none" strike="noStrike" kern="1200" cap="none" spc="0" normalizeH="0" baseline="0" noProof="0" dirty="0">
                <a:ln>
                  <a:noFill/>
                </a:ln>
                <a:solidFill>
                  <a:srgbClr val="FF0000"/>
                </a:solidFill>
                <a:effectLst/>
                <a:uLnTx/>
                <a:uFillTx/>
                <a:cs typeface="Times New Roman" panose="02020603050405020304" pitchFamily="18" charset="0"/>
              </a:rPr>
              <a:t>Legislative function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800" b="0" u="none" strike="noStrike" kern="1200" cap="none" spc="0" normalizeH="0" baseline="0" noProof="0" dirty="0">
                <a:ln>
                  <a:noFill/>
                </a:ln>
                <a:solidFill>
                  <a:prstClr val="black"/>
                </a:solidFill>
                <a:effectLst/>
                <a:uLnTx/>
                <a:uFillTx/>
                <a:cs typeface="Times New Roman" panose="02020603050405020304" pitchFamily="18" charset="0"/>
              </a:rPr>
              <a:t>Basic function – to make laws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800" b="0" u="none" strike="noStrike" kern="1200" cap="none" spc="0" normalizeH="0" baseline="0" noProof="0" dirty="0">
                <a:ln>
                  <a:noFill/>
                </a:ln>
                <a:solidFill>
                  <a:prstClr val="black"/>
                </a:solidFill>
                <a:effectLst/>
                <a:uLnTx/>
                <a:uFillTx/>
                <a:cs typeface="Times New Roman" panose="02020603050405020304" pitchFamily="18" charset="0"/>
              </a:rPr>
              <a:t>Amend old laws, make new laws, repeal old laws</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b="1" u="none" strike="noStrike" kern="1200" cap="none" spc="0" normalizeH="0" baseline="0" noProof="0" dirty="0">
                <a:ln>
                  <a:noFill/>
                </a:ln>
                <a:solidFill>
                  <a:srgbClr val="FF0000"/>
                </a:solidFill>
                <a:effectLst/>
                <a:uLnTx/>
                <a:uFillTx/>
                <a:cs typeface="Times New Roman" panose="02020603050405020304" pitchFamily="18" charset="0"/>
              </a:rPr>
              <a:t>Formation of the Cabinet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800" b="0" u="none" strike="noStrike" kern="1200" cap="none" spc="0" normalizeH="0" baseline="0" noProof="0" dirty="0">
                <a:ln>
                  <a:noFill/>
                </a:ln>
                <a:solidFill>
                  <a:prstClr val="black"/>
                </a:solidFill>
                <a:effectLst/>
                <a:uLnTx/>
                <a:uFillTx/>
                <a:cs typeface="Times New Roman" panose="02020603050405020304" pitchFamily="18" charset="0"/>
              </a:rPr>
              <a:t>Form cabinet by leader of the majority party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800" b="0" u="none" strike="noStrike" kern="1200" cap="none" spc="0" normalizeH="0" baseline="0" noProof="0" dirty="0">
                <a:ln>
                  <a:noFill/>
                </a:ln>
                <a:solidFill>
                  <a:prstClr val="black"/>
                </a:solidFill>
                <a:effectLst/>
                <a:uLnTx/>
                <a:uFillTx/>
                <a:cs typeface="Times New Roman" panose="02020603050405020304" pitchFamily="18" charset="0"/>
              </a:rPr>
              <a:t>Cabinet looks after day-to-day administration and decides policies of the government.</a:t>
            </a:r>
          </a:p>
          <a:p>
            <a:endParaRPr lang="en-IN" dirty="0"/>
          </a:p>
        </p:txBody>
      </p:sp>
    </p:spTree>
    <p:extLst>
      <p:ext uri="{BB962C8B-B14F-4D97-AF65-F5344CB8AC3E}">
        <p14:creationId xmlns:p14="http://schemas.microsoft.com/office/powerpoint/2010/main" val="341686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7482B-F245-850A-DC90-A7A35BB26102}"/>
              </a:ext>
            </a:extLst>
          </p:cNvPr>
          <p:cNvSpPr>
            <a:spLocks noGrp="1"/>
          </p:cNvSpPr>
          <p:nvPr>
            <p:ph idx="1"/>
          </p:nvPr>
        </p:nvSpPr>
        <p:spPr>
          <a:xfrm>
            <a:off x="448235" y="663388"/>
            <a:ext cx="10905565" cy="5513575"/>
          </a:xfrm>
        </p:spPr>
        <p:txBody>
          <a:bodyPr>
            <a:normAutofit fontScale="92500"/>
          </a:bodyPr>
          <a:lstStyle/>
          <a:p>
            <a:pPr marL="514350" indent="-514350">
              <a:buFont typeface="+mj-lt"/>
              <a:buAutoNum type="arabicPeriod" startAt="3"/>
            </a:pPr>
            <a:r>
              <a:rPr lang="en-IN" sz="3200" b="1" dirty="0">
                <a:solidFill>
                  <a:srgbClr val="FF0000"/>
                </a:solidFill>
              </a:rPr>
              <a:t>Control of Cabinet</a:t>
            </a:r>
          </a:p>
          <a:p>
            <a:pPr lvl="1"/>
            <a:r>
              <a:rPr lang="en-IN" sz="2800" dirty="0"/>
              <a:t>Council of ministers, collectively and individually, responsible to the Parliament</a:t>
            </a:r>
          </a:p>
          <a:p>
            <a:pPr lvl="1"/>
            <a:r>
              <a:rPr lang="en-US" sz="2800" dirty="0"/>
              <a:t>Parliament enforces responsibility through questions, resolutions, adjournment motions, budgetary discussion, vote of no confidence etc. </a:t>
            </a:r>
          </a:p>
          <a:p>
            <a:pPr lvl="1"/>
            <a:r>
              <a:rPr lang="en-US" sz="2800" dirty="0"/>
              <a:t>Question Hour, the first hour of every working day </a:t>
            </a:r>
          </a:p>
          <a:p>
            <a:pPr lvl="2"/>
            <a:r>
              <a:rPr lang="en-US" sz="2600" dirty="0"/>
              <a:t>By raising questions, the members of parliament can focus public attention on the policies and activities of the government.</a:t>
            </a:r>
          </a:p>
          <a:p>
            <a:pPr lvl="1"/>
            <a:r>
              <a:rPr lang="en-US" sz="2800" dirty="0"/>
              <a:t>Debates on Adjournment Motions utilized for raising a discussion on questions of urgent nature and public importance. </a:t>
            </a:r>
            <a:endParaRPr lang="en-IN" sz="2800" dirty="0"/>
          </a:p>
          <a:p>
            <a:pPr lvl="1"/>
            <a:r>
              <a:rPr lang="en-IN" sz="2800" dirty="0"/>
              <a:t>Any minister can be questioned by a member of the Parliament.</a:t>
            </a:r>
          </a:p>
          <a:p>
            <a:pPr lvl="1"/>
            <a:r>
              <a:rPr lang="en-IN" sz="2800" dirty="0"/>
              <a:t>Cabinet has to resign if no confidence motion is passed.</a:t>
            </a:r>
          </a:p>
          <a:p>
            <a:pPr lvl="1"/>
            <a:r>
              <a:rPr lang="en-US" sz="2800" dirty="0"/>
              <a:t>It ensures accountability of the executive in the parliamentary system. </a:t>
            </a:r>
            <a:endParaRPr lang="en-IN" sz="2800" dirty="0"/>
          </a:p>
          <a:p>
            <a:endParaRPr lang="en-IN" dirty="0"/>
          </a:p>
        </p:txBody>
      </p:sp>
    </p:spTree>
    <p:extLst>
      <p:ext uri="{BB962C8B-B14F-4D97-AF65-F5344CB8AC3E}">
        <p14:creationId xmlns:p14="http://schemas.microsoft.com/office/powerpoint/2010/main" val="147640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CAA7C-BB53-746E-1DD3-5FAC7FC15592}"/>
              </a:ext>
            </a:extLst>
          </p:cNvPr>
          <p:cNvSpPr>
            <a:spLocks noGrp="1"/>
          </p:cNvSpPr>
          <p:nvPr>
            <p:ph idx="1"/>
          </p:nvPr>
        </p:nvSpPr>
        <p:spPr>
          <a:xfrm>
            <a:off x="838200" y="1010653"/>
            <a:ext cx="10515600" cy="5166310"/>
          </a:xfrm>
        </p:spPr>
        <p:txBody>
          <a:bodyPr/>
          <a:lstStyle/>
          <a:p>
            <a:pPr marL="514350" indent="-514350">
              <a:buFont typeface="+mj-lt"/>
              <a:buAutoNum type="arabicPeriod" startAt="4"/>
            </a:pPr>
            <a:r>
              <a:rPr lang="en-IN" b="1" dirty="0">
                <a:solidFill>
                  <a:srgbClr val="FF0000"/>
                </a:solidFill>
              </a:rPr>
              <a:t>Financial Powers</a:t>
            </a:r>
          </a:p>
          <a:p>
            <a:pPr lvl="1"/>
            <a:r>
              <a:rPr lang="en-IN" dirty="0"/>
              <a:t>Parliament has the power to levy new tax.</a:t>
            </a:r>
          </a:p>
          <a:p>
            <a:pPr lvl="1"/>
            <a:r>
              <a:rPr lang="en-US" dirty="0"/>
              <a:t>The finance Minister submits the Annual Budget before the Lok Sabha. The parliament discusses it in detail and approves it. </a:t>
            </a:r>
          </a:p>
          <a:p>
            <a:pPr lvl="1"/>
            <a:r>
              <a:rPr lang="en-US" dirty="0"/>
              <a:t>Money Bills are introduced only in the Lok Sabha and requires sanction only of the Lok Sabha. </a:t>
            </a:r>
          </a:p>
          <a:p>
            <a:pPr marL="514350" indent="-514350">
              <a:buFont typeface="+mj-lt"/>
              <a:buAutoNum type="arabicPeriod" startAt="5"/>
            </a:pPr>
            <a:r>
              <a:rPr lang="en-US" b="1" dirty="0">
                <a:solidFill>
                  <a:srgbClr val="FF0000"/>
                </a:solidFill>
              </a:rPr>
              <a:t>Judicial Powers</a:t>
            </a:r>
          </a:p>
          <a:p>
            <a:pPr lvl="1"/>
            <a:r>
              <a:rPr lang="en-US" dirty="0"/>
              <a:t>The Parliament can remove the President, Chief Election commissioner, the judges of the high court and Supreme Court by impeachment. </a:t>
            </a:r>
          </a:p>
          <a:p>
            <a:pPr lvl="1"/>
            <a:r>
              <a:rPr lang="en-US" dirty="0"/>
              <a:t>The parliament has the power to punish any one for breach of its privileges or for its contempt. </a:t>
            </a:r>
          </a:p>
          <a:p>
            <a:endParaRPr lang="en-IN" dirty="0"/>
          </a:p>
        </p:txBody>
      </p:sp>
    </p:spTree>
    <p:extLst>
      <p:ext uri="{BB962C8B-B14F-4D97-AF65-F5344CB8AC3E}">
        <p14:creationId xmlns:p14="http://schemas.microsoft.com/office/powerpoint/2010/main" val="57015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C8181-2C27-0885-245B-1081AA00F119}"/>
              </a:ext>
            </a:extLst>
          </p:cNvPr>
          <p:cNvSpPr>
            <a:spLocks noGrp="1"/>
          </p:cNvSpPr>
          <p:nvPr>
            <p:ph idx="1"/>
          </p:nvPr>
        </p:nvSpPr>
        <p:spPr>
          <a:xfrm>
            <a:off x="838200" y="1021976"/>
            <a:ext cx="10515600" cy="5154987"/>
          </a:xfrm>
        </p:spPr>
        <p:txBody>
          <a:bodyPr/>
          <a:lstStyle/>
          <a:p>
            <a:pPr marL="514350" indent="-514350">
              <a:buFont typeface="+mj-lt"/>
              <a:buAutoNum type="arabicPeriod" startAt="6"/>
            </a:pPr>
            <a:r>
              <a:rPr lang="en-US" b="1" dirty="0">
                <a:solidFill>
                  <a:srgbClr val="FF0000"/>
                </a:solidFill>
              </a:rPr>
              <a:t>Power of amending the constitution</a:t>
            </a:r>
          </a:p>
          <a:p>
            <a:pPr lvl="1"/>
            <a:r>
              <a:rPr lang="en-US" dirty="0"/>
              <a:t>Approval of both the Houses is essential for amendment. </a:t>
            </a:r>
          </a:p>
          <a:p>
            <a:pPr lvl="1"/>
            <a:r>
              <a:rPr lang="en-US" dirty="0"/>
              <a:t>Amendment cannot change basic framework of the constitution. </a:t>
            </a:r>
          </a:p>
          <a:p>
            <a:pPr marL="514350" indent="-514350">
              <a:buFont typeface="+mj-lt"/>
              <a:buAutoNum type="arabicPeriod" startAt="6"/>
            </a:pPr>
            <a:r>
              <a:rPr lang="en-IN" b="1" dirty="0">
                <a:solidFill>
                  <a:srgbClr val="FF0000"/>
                </a:solidFill>
              </a:rPr>
              <a:t>Electoral Functions</a:t>
            </a:r>
          </a:p>
          <a:p>
            <a:pPr lvl="1"/>
            <a:r>
              <a:rPr lang="en-IN" dirty="0"/>
              <a:t>Elects President and Vice President</a:t>
            </a:r>
          </a:p>
          <a:p>
            <a:pPr marL="514350" indent="-514350">
              <a:buFont typeface="+mj-lt"/>
              <a:buAutoNum type="arabicPeriod" startAt="6"/>
            </a:pPr>
            <a:r>
              <a:rPr lang="en-IN" b="1" dirty="0">
                <a:solidFill>
                  <a:srgbClr val="FF0000"/>
                </a:solidFill>
              </a:rPr>
              <a:t>Venting of grievances</a:t>
            </a:r>
          </a:p>
          <a:p>
            <a:pPr lvl="1"/>
            <a:r>
              <a:rPr lang="en-US" dirty="0"/>
              <a:t>Vents the grievances of the people through various parliamentary measures. </a:t>
            </a:r>
          </a:p>
          <a:p>
            <a:endParaRPr lang="en-IN" dirty="0"/>
          </a:p>
        </p:txBody>
      </p:sp>
    </p:spTree>
    <p:extLst>
      <p:ext uri="{BB962C8B-B14F-4D97-AF65-F5344CB8AC3E}">
        <p14:creationId xmlns:p14="http://schemas.microsoft.com/office/powerpoint/2010/main" val="126482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AE0A-DE2B-1856-10F6-657AD5E9A8E0}"/>
              </a:ext>
            </a:extLst>
          </p:cNvPr>
          <p:cNvSpPr>
            <a:spLocks noGrp="1"/>
          </p:cNvSpPr>
          <p:nvPr>
            <p:ph type="title"/>
          </p:nvPr>
        </p:nvSpPr>
        <p:spPr>
          <a:xfrm>
            <a:off x="838200" y="365126"/>
            <a:ext cx="10515600" cy="1023408"/>
          </a:xfrm>
        </p:spPr>
        <p:txBody>
          <a:bodyPr/>
          <a:lstStyle/>
          <a:p>
            <a:r>
              <a:rPr lang="en-IN" b="1" dirty="0">
                <a:solidFill>
                  <a:srgbClr val="FF0000"/>
                </a:solidFill>
              </a:rPr>
              <a:t>FEATURES OF THE DPSP</a:t>
            </a:r>
          </a:p>
        </p:txBody>
      </p:sp>
      <p:sp>
        <p:nvSpPr>
          <p:cNvPr id="3" name="Content Placeholder 2">
            <a:extLst>
              <a:ext uri="{FF2B5EF4-FFF2-40B4-BE49-F238E27FC236}">
                <a16:creationId xmlns:a16="http://schemas.microsoft.com/office/drawing/2014/main" id="{D352381C-015F-5FFA-6520-A2A4328682B6}"/>
              </a:ext>
            </a:extLst>
          </p:cNvPr>
          <p:cNvSpPr>
            <a:spLocks noGrp="1"/>
          </p:cNvSpPr>
          <p:nvPr>
            <p:ph idx="1"/>
          </p:nvPr>
        </p:nvSpPr>
        <p:spPr>
          <a:xfrm>
            <a:off x="838200" y="1388533"/>
            <a:ext cx="10515600" cy="4788430"/>
          </a:xfrm>
        </p:spPr>
        <p:txBody>
          <a:bodyPr/>
          <a:lstStyle/>
          <a:p>
            <a:pPr>
              <a:buFont typeface="Wingdings" panose="05000000000000000000" pitchFamily="2" charset="2"/>
              <a:buChar char="ü"/>
            </a:pPr>
            <a:r>
              <a:rPr lang="en-US" dirty="0"/>
              <a:t>It denotes the ideals that the State should keep in mind while formulating policies and enacting laws.</a:t>
            </a:r>
          </a:p>
          <a:p>
            <a:pPr>
              <a:buFont typeface="Wingdings" panose="05000000000000000000" pitchFamily="2" charset="2"/>
              <a:buChar char="ü"/>
            </a:pPr>
            <a:r>
              <a:rPr lang="en-US" dirty="0"/>
              <a:t>The Directive Principles resemble the ‘Instrument of Instructions’</a:t>
            </a:r>
          </a:p>
          <a:p>
            <a:pPr>
              <a:buFont typeface="Wingdings" panose="05000000000000000000" pitchFamily="2" charset="2"/>
              <a:buChar char="ü"/>
            </a:pPr>
            <a:r>
              <a:rPr lang="en-US" dirty="0"/>
              <a:t>It promotes the concept of a ‘welfare state’ and not that of a ‘police state’</a:t>
            </a:r>
          </a:p>
          <a:p>
            <a:pPr>
              <a:buFont typeface="Wingdings" panose="05000000000000000000" pitchFamily="2" charset="2"/>
              <a:buChar char="ü"/>
            </a:pPr>
            <a:r>
              <a:rPr lang="en-US" dirty="0"/>
              <a:t>They are not legally enforceable by the courts.</a:t>
            </a:r>
            <a:endParaRPr lang="en-IN" dirty="0"/>
          </a:p>
        </p:txBody>
      </p:sp>
    </p:spTree>
    <p:extLst>
      <p:ext uri="{BB962C8B-B14F-4D97-AF65-F5344CB8AC3E}">
        <p14:creationId xmlns:p14="http://schemas.microsoft.com/office/powerpoint/2010/main" val="365969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B741-030A-8865-B084-D629DA418758}"/>
              </a:ext>
            </a:extLst>
          </p:cNvPr>
          <p:cNvSpPr>
            <a:spLocks noGrp="1"/>
          </p:cNvSpPr>
          <p:nvPr>
            <p:ph type="title"/>
          </p:nvPr>
        </p:nvSpPr>
        <p:spPr/>
        <p:txBody>
          <a:bodyPr/>
          <a:lstStyle/>
          <a:p>
            <a:r>
              <a:rPr lang="en-IN" b="1" dirty="0">
                <a:solidFill>
                  <a:srgbClr val="FF0000"/>
                </a:solidFill>
              </a:rPr>
              <a:t>CLASSIFICATION OF THE DPSP</a:t>
            </a:r>
          </a:p>
        </p:txBody>
      </p:sp>
      <p:sp>
        <p:nvSpPr>
          <p:cNvPr id="3" name="Content Placeholder 2">
            <a:extLst>
              <a:ext uri="{FF2B5EF4-FFF2-40B4-BE49-F238E27FC236}">
                <a16:creationId xmlns:a16="http://schemas.microsoft.com/office/drawing/2014/main" id="{B872A148-6D37-FCF8-AFB2-CCA8B238812F}"/>
              </a:ext>
            </a:extLst>
          </p:cNvPr>
          <p:cNvSpPr>
            <a:spLocks noGrp="1"/>
          </p:cNvSpPr>
          <p:nvPr>
            <p:ph idx="1"/>
          </p:nvPr>
        </p:nvSpPr>
        <p:spPr>
          <a:xfrm>
            <a:off x="838200" y="1690688"/>
            <a:ext cx="10515600" cy="4486275"/>
          </a:xfrm>
        </p:spPr>
        <p:txBody>
          <a:bodyPr/>
          <a:lstStyle/>
          <a:p>
            <a:pPr marL="0" indent="0">
              <a:buNone/>
            </a:pPr>
            <a:r>
              <a:rPr lang="en-IN" dirty="0"/>
              <a:t>3 broad categories</a:t>
            </a:r>
          </a:p>
          <a:p>
            <a:pPr marL="0" indent="0">
              <a:buNone/>
            </a:pPr>
            <a:r>
              <a:rPr lang="en-IN" dirty="0"/>
              <a:t>1. Socialistic Principles</a:t>
            </a:r>
          </a:p>
          <a:p>
            <a:pPr marL="0" indent="0">
              <a:buNone/>
            </a:pPr>
            <a:r>
              <a:rPr lang="en-IN" dirty="0"/>
              <a:t>2. Gandhian Principles</a:t>
            </a:r>
          </a:p>
          <a:p>
            <a:pPr marL="0" indent="0">
              <a:buNone/>
            </a:pPr>
            <a:r>
              <a:rPr lang="en-IN" dirty="0"/>
              <a:t>3. Liberal-intellectual Principles</a:t>
            </a:r>
          </a:p>
        </p:txBody>
      </p:sp>
      <p:pic>
        <p:nvPicPr>
          <p:cNvPr id="4" name="Picture 2">
            <a:extLst>
              <a:ext uri="{FF2B5EF4-FFF2-40B4-BE49-F238E27FC236}">
                <a16:creationId xmlns:a16="http://schemas.microsoft.com/office/drawing/2014/main" id="{40E7FD87-C3BC-7691-7C48-5279850808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236"/>
          <a:stretch/>
        </p:blipFill>
        <p:spPr bwMode="auto">
          <a:xfrm>
            <a:off x="5723467" y="1948673"/>
            <a:ext cx="5994564" cy="382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71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D66F-4FAC-31B2-7AE6-4950444A44CD}"/>
              </a:ext>
            </a:extLst>
          </p:cNvPr>
          <p:cNvSpPr>
            <a:spLocks noGrp="1"/>
          </p:cNvSpPr>
          <p:nvPr>
            <p:ph type="title"/>
          </p:nvPr>
        </p:nvSpPr>
        <p:spPr/>
        <p:txBody>
          <a:bodyPr/>
          <a:lstStyle/>
          <a:p>
            <a:r>
              <a:rPr lang="en-IN" b="1" dirty="0">
                <a:solidFill>
                  <a:srgbClr val="FF0000"/>
                </a:solidFill>
              </a:rPr>
              <a:t>1. Socialistic Principles</a:t>
            </a:r>
          </a:p>
        </p:txBody>
      </p:sp>
      <p:sp>
        <p:nvSpPr>
          <p:cNvPr id="3" name="Content Placeholder 2">
            <a:extLst>
              <a:ext uri="{FF2B5EF4-FFF2-40B4-BE49-F238E27FC236}">
                <a16:creationId xmlns:a16="http://schemas.microsoft.com/office/drawing/2014/main" id="{4E1CB1D2-2802-ACD5-1D93-762FE961F78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These principles reflect the ideology of socialism.</a:t>
            </a:r>
          </a:p>
          <a:p>
            <a:pPr>
              <a:buFont typeface="Wingdings" panose="05000000000000000000" pitchFamily="2" charset="2"/>
              <a:buChar char="ü"/>
            </a:pPr>
            <a:r>
              <a:rPr lang="en-US" dirty="0"/>
              <a:t>Aims at providing social and economic justice</a:t>
            </a:r>
          </a:p>
          <a:p>
            <a:pPr>
              <a:buFont typeface="Wingdings" panose="05000000000000000000" pitchFamily="2" charset="2"/>
              <a:buChar char="ü"/>
            </a:pPr>
            <a:r>
              <a:rPr lang="en-US" dirty="0"/>
              <a:t>To promote the welfare of the people (Article 38)</a:t>
            </a:r>
          </a:p>
          <a:p>
            <a:pPr>
              <a:buFont typeface="Wingdings" panose="05000000000000000000" pitchFamily="2" charset="2"/>
              <a:buChar char="ü"/>
            </a:pPr>
            <a:r>
              <a:rPr lang="en-US" dirty="0"/>
              <a:t>To promote equal justice and to provide free legal aid to the poor (Art 39)</a:t>
            </a:r>
          </a:p>
          <a:p>
            <a:pPr>
              <a:buFont typeface="Wingdings" panose="05000000000000000000" pitchFamily="2" charset="2"/>
              <a:buChar char="ü"/>
            </a:pPr>
            <a:r>
              <a:rPr lang="en-US" dirty="0"/>
              <a:t>Equitable distribution of material resources of the community for the common good (Art 39)</a:t>
            </a:r>
          </a:p>
          <a:p>
            <a:pPr>
              <a:buFont typeface="Wingdings" panose="05000000000000000000" pitchFamily="2" charset="2"/>
              <a:buChar char="ü"/>
            </a:pPr>
            <a:r>
              <a:rPr lang="en-US" dirty="0"/>
              <a:t>Prevention of concentration of wealth (Art 39)</a:t>
            </a:r>
          </a:p>
          <a:p>
            <a:pPr>
              <a:buFont typeface="Wingdings" panose="05000000000000000000" pitchFamily="2" charset="2"/>
              <a:buChar char="ü"/>
            </a:pPr>
            <a:r>
              <a:rPr lang="en-US" dirty="0"/>
              <a:t>Equal pay for equal work for men and women (Art 39)</a:t>
            </a:r>
          </a:p>
          <a:p>
            <a:pPr>
              <a:buFont typeface="Wingdings" panose="05000000000000000000" pitchFamily="2" charset="2"/>
              <a:buChar char="ü"/>
            </a:pPr>
            <a:r>
              <a:rPr lang="en-US" dirty="0"/>
              <a:t>To secure a living wage, a decent standard of life (Art 43)</a:t>
            </a:r>
          </a:p>
          <a:p>
            <a:pPr>
              <a:buFont typeface="Wingdings" panose="05000000000000000000" pitchFamily="2" charset="2"/>
              <a:buChar char="ü"/>
            </a:pPr>
            <a:r>
              <a:rPr lang="en-US" dirty="0"/>
              <a:t>To secure the right to work, to education (Art 43)</a:t>
            </a:r>
            <a:endParaRPr lang="en-IN" dirty="0"/>
          </a:p>
        </p:txBody>
      </p:sp>
    </p:spTree>
    <p:extLst>
      <p:ext uri="{BB962C8B-B14F-4D97-AF65-F5344CB8AC3E}">
        <p14:creationId xmlns:p14="http://schemas.microsoft.com/office/powerpoint/2010/main" val="161904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F358-BD0D-5E70-DDC7-375B978AEF92}"/>
              </a:ext>
            </a:extLst>
          </p:cNvPr>
          <p:cNvSpPr>
            <a:spLocks noGrp="1"/>
          </p:cNvSpPr>
          <p:nvPr>
            <p:ph type="title"/>
          </p:nvPr>
        </p:nvSpPr>
        <p:spPr/>
        <p:txBody>
          <a:bodyPr/>
          <a:lstStyle/>
          <a:p>
            <a:r>
              <a:rPr lang="en-IN" b="1" dirty="0">
                <a:solidFill>
                  <a:srgbClr val="FF0000"/>
                </a:solidFill>
              </a:rPr>
              <a:t>2. Gandhian Principles</a:t>
            </a:r>
          </a:p>
        </p:txBody>
      </p:sp>
      <p:sp>
        <p:nvSpPr>
          <p:cNvPr id="3" name="Content Placeholder 2">
            <a:extLst>
              <a:ext uri="{FF2B5EF4-FFF2-40B4-BE49-F238E27FC236}">
                <a16:creationId xmlns:a16="http://schemas.microsoft.com/office/drawing/2014/main" id="{16B57F68-F4E6-A212-025F-6511BD14F111}"/>
              </a:ext>
            </a:extLst>
          </p:cNvPr>
          <p:cNvSpPr>
            <a:spLocks noGrp="1"/>
          </p:cNvSpPr>
          <p:nvPr>
            <p:ph idx="1"/>
          </p:nvPr>
        </p:nvSpPr>
        <p:spPr/>
        <p:txBody>
          <a:bodyPr>
            <a:normAutofit/>
          </a:bodyPr>
          <a:lstStyle/>
          <a:p>
            <a:pPr>
              <a:buFont typeface="Wingdings" panose="05000000000000000000" pitchFamily="2" charset="2"/>
              <a:buChar char="ü"/>
            </a:pPr>
            <a:r>
              <a:rPr lang="en-US" dirty="0"/>
              <a:t>These principles are based on Gandhian ideology.</a:t>
            </a:r>
          </a:p>
          <a:p>
            <a:pPr>
              <a:buFont typeface="Wingdings" panose="05000000000000000000" pitchFamily="2" charset="2"/>
              <a:buChar char="ü"/>
            </a:pPr>
            <a:r>
              <a:rPr lang="en-US" dirty="0"/>
              <a:t>To organize village panchayats to function as units of self-government (Article 40)</a:t>
            </a:r>
          </a:p>
          <a:p>
            <a:pPr>
              <a:buFont typeface="Wingdings" panose="05000000000000000000" pitchFamily="2" charset="2"/>
              <a:buChar char="ü"/>
            </a:pPr>
            <a:r>
              <a:rPr lang="en-US" dirty="0"/>
              <a:t>To promote Village and cottage industries (Art 43)</a:t>
            </a:r>
          </a:p>
          <a:p>
            <a:pPr>
              <a:buFont typeface="Wingdings" panose="05000000000000000000" pitchFamily="2" charset="2"/>
              <a:buChar char="ü"/>
            </a:pPr>
            <a:r>
              <a:rPr lang="en-US" dirty="0"/>
              <a:t>To promote the educational and economic interests of SCs, STs, and other weaker sections of the society (Art 46)</a:t>
            </a:r>
          </a:p>
          <a:p>
            <a:pPr>
              <a:buFont typeface="Wingdings" panose="05000000000000000000" pitchFamily="2" charset="2"/>
              <a:buChar char="ü"/>
            </a:pPr>
            <a:r>
              <a:rPr lang="en-US" dirty="0"/>
              <a:t>To prohibit the consumption of intoxicating drinks and drugs which are injurious to health (Article 47)</a:t>
            </a:r>
            <a:endParaRPr lang="en-IN" dirty="0"/>
          </a:p>
        </p:txBody>
      </p:sp>
    </p:spTree>
    <p:extLst>
      <p:ext uri="{BB962C8B-B14F-4D97-AF65-F5344CB8AC3E}">
        <p14:creationId xmlns:p14="http://schemas.microsoft.com/office/powerpoint/2010/main" val="272557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6F82-42F2-54B4-B88A-B8E3AADDF944}"/>
              </a:ext>
            </a:extLst>
          </p:cNvPr>
          <p:cNvSpPr>
            <a:spLocks noGrp="1"/>
          </p:cNvSpPr>
          <p:nvPr>
            <p:ph type="title"/>
          </p:nvPr>
        </p:nvSpPr>
        <p:spPr/>
        <p:txBody>
          <a:bodyPr/>
          <a:lstStyle/>
          <a:p>
            <a:r>
              <a:rPr lang="en-IN" b="1" dirty="0">
                <a:solidFill>
                  <a:srgbClr val="FF0000"/>
                </a:solidFill>
              </a:rPr>
              <a:t>3. Liberal-Intellectual Principles</a:t>
            </a:r>
          </a:p>
        </p:txBody>
      </p:sp>
      <p:sp>
        <p:nvSpPr>
          <p:cNvPr id="3" name="Content Placeholder 2">
            <a:extLst>
              <a:ext uri="{FF2B5EF4-FFF2-40B4-BE49-F238E27FC236}">
                <a16:creationId xmlns:a16="http://schemas.microsoft.com/office/drawing/2014/main" id="{4F69B6C1-BE9B-90E2-6204-60EFCD7FCF74}"/>
              </a:ext>
            </a:extLst>
          </p:cNvPr>
          <p:cNvSpPr>
            <a:spLocks noGrp="1"/>
          </p:cNvSpPr>
          <p:nvPr>
            <p:ph idx="1"/>
          </p:nvPr>
        </p:nvSpPr>
        <p:spPr/>
        <p:txBody>
          <a:bodyPr>
            <a:normAutofit lnSpcReduction="10000"/>
          </a:bodyPr>
          <a:lstStyle/>
          <a:p>
            <a:pPr>
              <a:buFont typeface="Wingdings" panose="05000000000000000000" pitchFamily="2" charset="2"/>
              <a:buChar char="ü"/>
            </a:pPr>
            <a:r>
              <a:rPr lang="en-US" dirty="0"/>
              <a:t>This principles represent the ideology of liberalism.</a:t>
            </a:r>
          </a:p>
          <a:p>
            <a:pPr>
              <a:buFont typeface="Wingdings" panose="05000000000000000000" pitchFamily="2" charset="2"/>
              <a:buChar char="ü"/>
            </a:pPr>
            <a:r>
              <a:rPr lang="en-US" dirty="0"/>
              <a:t> Uniform Civil Code throughout the country (Article 44)</a:t>
            </a:r>
          </a:p>
          <a:p>
            <a:pPr>
              <a:buFont typeface="Wingdings" panose="05000000000000000000" pitchFamily="2" charset="2"/>
              <a:buChar char="ü"/>
            </a:pPr>
            <a:r>
              <a:rPr lang="en-US" dirty="0"/>
              <a:t>To provide early childhood care and education for all children until they complete the age of six years (Article 45)</a:t>
            </a:r>
          </a:p>
          <a:p>
            <a:pPr>
              <a:buFont typeface="Wingdings" panose="05000000000000000000" pitchFamily="2" charset="2"/>
              <a:buChar char="ü"/>
            </a:pPr>
            <a:r>
              <a:rPr lang="en-US" dirty="0"/>
              <a:t>To protect and improve the environment and to safeguard forests and wild life (Article 48 A)</a:t>
            </a:r>
          </a:p>
          <a:p>
            <a:pPr>
              <a:buFont typeface="Wingdings" panose="05000000000000000000" pitchFamily="2" charset="2"/>
              <a:buChar char="ü"/>
            </a:pPr>
            <a:r>
              <a:rPr lang="en-US" dirty="0"/>
              <a:t> To protect monuments, places and objects of artistic or historic interest (Article 49)</a:t>
            </a:r>
          </a:p>
          <a:p>
            <a:pPr>
              <a:buFont typeface="Wingdings" panose="05000000000000000000" pitchFamily="2" charset="2"/>
              <a:buChar char="ü"/>
            </a:pPr>
            <a:r>
              <a:rPr lang="en-US" dirty="0"/>
              <a:t>To promote international peace and security and maintain just and honorable relations between nations (Article 51)</a:t>
            </a:r>
            <a:endParaRPr lang="en-IN" dirty="0"/>
          </a:p>
        </p:txBody>
      </p:sp>
    </p:spTree>
    <p:extLst>
      <p:ext uri="{BB962C8B-B14F-4D97-AF65-F5344CB8AC3E}">
        <p14:creationId xmlns:p14="http://schemas.microsoft.com/office/powerpoint/2010/main" val="152961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05E0-3B72-4BED-4B61-73EDC5F67D73}"/>
              </a:ext>
            </a:extLst>
          </p:cNvPr>
          <p:cNvSpPr>
            <a:spLocks noGrp="1"/>
          </p:cNvSpPr>
          <p:nvPr>
            <p:ph type="title"/>
          </p:nvPr>
        </p:nvSpPr>
        <p:spPr>
          <a:xfrm>
            <a:off x="169333" y="365125"/>
            <a:ext cx="11184467" cy="1325563"/>
          </a:xfrm>
        </p:spPr>
        <p:txBody>
          <a:bodyPr/>
          <a:lstStyle/>
          <a:p>
            <a:r>
              <a:rPr lang="en-IN" b="1" dirty="0">
                <a:solidFill>
                  <a:srgbClr val="FF0000"/>
                </a:solidFill>
              </a:rPr>
              <a:t>NEW DPSP</a:t>
            </a:r>
          </a:p>
        </p:txBody>
      </p:sp>
      <p:sp>
        <p:nvSpPr>
          <p:cNvPr id="3" name="Content Placeholder 2">
            <a:extLst>
              <a:ext uri="{FF2B5EF4-FFF2-40B4-BE49-F238E27FC236}">
                <a16:creationId xmlns:a16="http://schemas.microsoft.com/office/drawing/2014/main" id="{BB49CD10-0DD1-69BC-8B64-E3A15549FDAC}"/>
              </a:ext>
            </a:extLst>
          </p:cNvPr>
          <p:cNvSpPr>
            <a:spLocks noGrp="1"/>
          </p:cNvSpPr>
          <p:nvPr>
            <p:ph idx="1"/>
          </p:nvPr>
        </p:nvSpPr>
        <p:spPr>
          <a:xfrm>
            <a:off x="593557" y="1371600"/>
            <a:ext cx="11429109" cy="5300133"/>
          </a:xfrm>
        </p:spPr>
        <p:txBody>
          <a:bodyPr>
            <a:normAutofit/>
          </a:bodyPr>
          <a:lstStyle/>
          <a:p>
            <a:pPr marL="0" indent="0">
              <a:buNone/>
            </a:pPr>
            <a:r>
              <a:rPr lang="en-US" dirty="0"/>
              <a:t>The 42nd Amendment Act of 1976 added four new Directive Principles to the original list.</a:t>
            </a:r>
          </a:p>
          <a:p>
            <a:pPr marL="0" indent="0">
              <a:buNone/>
            </a:pPr>
            <a:r>
              <a:rPr lang="en-US" dirty="0"/>
              <a:t>They require the State:</a:t>
            </a:r>
          </a:p>
          <a:p>
            <a:pPr marL="0" indent="0">
              <a:buNone/>
            </a:pPr>
            <a:r>
              <a:rPr lang="en-US" dirty="0"/>
              <a:t>1. To secure opportunities for healthy development of children (Article 39).</a:t>
            </a:r>
          </a:p>
          <a:p>
            <a:pPr marL="0" indent="0">
              <a:buNone/>
            </a:pPr>
            <a:r>
              <a:rPr lang="en-US" dirty="0"/>
              <a:t>2. To promote equal justice and to provide free legal aid to the poor (Article 39A).</a:t>
            </a:r>
          </a:p>
          <a:p>
            <a:pPr marL="0" indent="0">
              <a:buNone/>
            </a:pPr>
            <a:r>
              <a:rPr lang="en-US" dirty="0"/>
              <a:t>3. To take steps to secure the participation of workers in the management of industries (Article 43 A).</a:t>
            </a:r>
          </a:p>
          <a:p>
            <a:pPr marL="0" indent="0">
              <a:buNone/>
            </a:pPr>
            <a:r>
              <a:rPr lang="en-US" dirty="0"/>
              <a:t>4. To protect and improve the environment and to safeguard forests and wild life (Article 48 A).</a:t>
            </a:r>
            <a:endParaRPr lang="en-IN" dirty="0"/>
          </a:p>
        </p:txBody>
      </p:sp>
    </p:spTree>
    <p:extLst>
      <p:ext uri="{BB962C8B-B14F-4D97-AF65-F5344CB8AC3E}">
        <p14:creationId xmlns:p14="http://schemas.microsoft.com/office/powerpoint/2010/main" val="77165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7504-FBEB-15BC-94B8-9DA3F1C2AA64}"/>
              </a:ext>
            </a:extLst>
          </p:cNvPr>
          <p:cNvSpPr>
            <a:spLocks noGrp="1"/>
          </p:cNvSpPr>
          <p:nvPr>
            <p:ph type="title"/>
          </p:nvPr>
        </p:nvSpPr>
        <p:spPr>
          <a:xfrm>
            <a:off x="838200" y="365125"/>
            <a:ext cx="10515600" cy="1006475"/>
          </a:xfrm>
        </p:spPr>
        <p:txBody>
          <a:bodyPr>
            <a:normAutofit fontScale="90000"/>
          </a:bodyPr>
          <a:lstStyle/>
          <a:p>
            <a:r>
              <a:rPr lang="en-IN" sz="5300" b="1" dirty="0">
                <a:solidFill>
                  <a:srgbClr val="FF0000"/>
                </a:solidFill>
              </a:rPr>
              <a:t>Fundamental Duties</a:t>
            </a:r>
            <a:br>
              <a:rPr lang="en-IN" dirty="0"/>
            </a:br>
            <a:endParaRPr lang="en-IN" dirty="0"/>
          </a:p>
        </p:txBody>
      </p:sp>
      <p:sp>
        <p:nvSpPr>
          <p:cNvPr id="3" name="Content Placeholder 2">
            <a:extLst>
              <a:ext uri="{FF2B5EF4-FFF2-40B4-BE49-F238E27FC236}">
                <a16:creationId xmlns:a16="http://schemas.microsoft.com/office/drawing/2014/main" id="{6ADF41D0-4DFB-0AC9-10AC-5907A161EC1E}"/>
              </a:ext>
            </a:extLst>
          </p:cNvPr>
          <p:cNvSpPr>
            <a:spLocks noGrp="1"/>
          </p:cNvSpPr>
          <p:nvPr>
            <p:ph idx="1"/>
          </p:nvPr>
        </p:nvSpPr>
        <p:spPr>
          <a:xfrm>
            <a:off x="838200" y="1371600"/>
            <a:ext cx="10515600" cy="4805363"/>
          </a:xfrm>
        </p:spPr>
        <p:txBody>
          <a:bodyPr/>
          <a:lstStyle/>
          <a:p>
            <a:pPr>
              <a:buFont typeface="Wingdings" panose="05000000000000000000" pitchFamily="2" charset="2"/>
              <a:buChar char="ü"/>
            </a:pPr>
            <a:r>
              <a:rPr lang="en-US" dirty="0"/>
              <a:t>The original constitution contained only the fundamental rights and not the fundamental duties.</a:t>
            </a:r>
          </a:p>
          <a:p>
            <a:pPr>
              <a:buFont typeface="Wingdings" panose="05000000000000000000" pitchFamily="2" charset="2"/>
              <a:buChar char="ü"/>
            </a:pPr>
            <a:r>
              <a:rPr lang="en-US" dirty="0"/>
              <a:t>Later in 1976, the fundamental duties of citizens were added in the Constitution. In 2002, one more Fundamental Duty was added.</a:t>
            </a:r>
          </a:p>
          <a:p>
            <a:pPr>
              <a:buFont typeface="Wingdings" panose="05000000000000000000" pitchFamily="2" charset="2"/>
              <a:buChar char="ü"/>
            </a:pPr>
            <a:r>
              <a:rPr lang="en-US" dirty="0"/>
              <a:t>The Fundamental Duties in the Indian Constitution are inspired by the Constitution of USSR.</a:t>
            </a:r>
            <a:endParaRPr lang="en-IN" dirty="0"/>
          </a:p>
        </p:txBody>
      </p:sp>
    </p:spTree>
    <p:extLst>
      <p:ext uri="{BB962C8B-B14F-4D97-AF65-F5344CB8AC3E}">
        <p14:creationId xmlns:p14="http://schemas.microsoft.com/office/powerpoint/2010/main" val="30323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2576</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PowerPoint Presentation</vt:lpstr>
      <vt:lpstr>Directive Principles of State Policy (DPSP)</vt:lpstr>
      <vt:lpstr>FEATURES OF THE DPSP</vt:lpstr>
      <vt:lpstr>CLASSIFICATION OF THE DPSP</vt:lpstr>
      <vt:lpstr>1. Socialistic Principles</vt:lpstr>
      <vt:lpstr>2. Gandhian Principles</vt:lpstr>
      <vt:lpstr>3. Liberal-Intellectual Principles</vt:lpstr>
      <vt:lpstr>NEW DPSP</vt:lpstr>
      <vt:lpstr>Fundamental Duties </vt:lpstr>
      <vt:lpstr>LIST OF FUNDAMENTAL DUTIES</vt:lpstr>
      <vt:lpstr>PowerPoint Presentation</vt:lpstr>
      <vt:lpstr>Organs of Governance: Parliament</vt:lpstr>
      <vt:lpstr>ORGANISATION/COMPOSTION OF PARLIAMENT</vt:lpstr>
      <vt:lpstr> The President </vt:lpstr>
      <vt:lpstr>Qualifications for Election as President of India</vt:lpstr>
      <vt:lpstr>PowerPoint Presentation</vt:lpstr>
      <vt:lpstr>POWERS AND FUNCTIONS OF THE PRESIDENT</vt:lpstr>
      <vt:lpstr>Rajya Sabha (Upper House)</vt:lpstr>
      <vt:lpstr>Rajya Sabha (Upper House)</vt:lpstr>
      <vt:lpstr>Lok Sabha (Lower House)</vt:lpstr>
      <vt:lpstr>Lok Sabha (Lower House)</vt:lpstr>
      <vt:lpstr>MEMBERSHIP OF PARLIAMENT(Rajya Sabha &amp; Lok Sabha)  Qualifications and Disqualifications</vt:lpstr>
      <vt:lpstr>MEMBERSHIP OF PARLIAMENT(Rajya Sabha &amp; Lok Sabha)  Qualifications and Disqualifications</vt:lpstr>
      <vt:lpstr>Note: Facts </vt:lpstr>
      <vt:lpstr>Powers and Functions of the Parliament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 sankar</dc:creator>
  <cp:lastModifiedBy>sree sankar</cp:lastModifiedBy>
  <cp:revision>7</cp:revision>
  <dcterms:created xsi:type="dcterms:W3CDTF">2022-10-25T18:01:12Z</dcterms:created>
  <dcterms:modified xsi:type="dcterms:W3CDTF">2022-10-27T07:31:16Z</dcterms:modified>
</cp:coreProperties>
</file>