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25cf1a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25cf1a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254a42f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254a42f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3b37ef4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3b37ef4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3b37ef4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3b37ef4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23b37ef4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23b37ef4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3b37ef4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3b37ef4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227e15c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227e15c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227e15c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227e15c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25cf1a2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25cf1a2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25cf1a2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25cf1a2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A4C2F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youtube.com/watch?v=9RN2Wr8xvr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 440: Intro To AI Final Project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Julian Grande, Anthony Mathis, &amp; Kenneth Augusto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 </a:t>
            </a:r>
            <a:r>
              <a:rPr lang="en"/>
              <a:t>Results</a:t>
            </a:r>
            <a:endParaRPr/>
          </a:p>
          <a:p>
            <a:pPr indent="0" lvl="0" marL="0" rtl="0" algn="l">
              <a:spcBef>
                <a:spcPts val="0"/>
              </a:spcBef>
              <a:spcAft>
                <a:spcPts val="0"/>
              </a:spcAft>
              <a:buNone/>
            </a:pPr>
            <a:r>
              <a:t/>
            </a:r>
            <a:endParaRPr/>
          </a:p>
        </p:txBody>
      </p:sp>
      <p:sp>
        <p:nvSpPr>
          <p:cNvPr id="148" name="Google Shape;148;p22"/>
          <p:cNvSpPr txBox="1"/>
          <p:nvPr/>
        </p:nvSpPr>
        <p:spPr>
          <a:xfrm>
            <a:off x="768775" y="2099875"/>
            <a:ext cx="2825100" cy="21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Left - Digits</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~85.5%</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Right - Faces</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~84.68%</a:t>
            </a:r>
            <a:endParaRPr sz="2200">
              <a:solidFill>
                <a:schemeClr val="accent1"/>
              </a:solidFill>
              <a:latin typeface="Lato"/>
              <a:ea typeface="Lato"/>
              <a:cs typeface="Lato"/>
              <a:sym typeface="Lato"/>
            </a:endParaRPr>
          </a:p>
        </p:txBody>
      </p:sp>
      <p:pic>
        <p:nvPicPr>
          <p:cNvPr id="149" name="Google Shape;149;p22"/>
          <p:cNvPicPr preferRelativeResize="0"/>
          <p:nvPr/>
        </p:nvPicPr>
        <p:blipFill>
          <a:blip r:embed="rId3">
            <a:alphaModFix/>
          </a:blip>
          <a:stretch>
            <a:fillRect/>
          </a:stretch>
        </p:blipFill>
        <p:spPr>
          <a:xfrm>
            <a:off x="6506424" y="569275"/>
            <a:ext cx="2155430" cy="4307100"/>
          </a:xfrm>
          <a:prstGeom prst="rect">
            <a:avLst/>
          </a:prstGeom>
          <a:noFill/>
          <a:ln>
            <a:noFill/>
          </a:ln>
        </p:spPr>
      </p:pic>
      <p:pic>
        <p:nvPicPr>
          <p:cNvPr id="150" name="Google Shape;150;p22"/>
          <p:cNvPicPr preferRelativeResize="0"/>
          <p:nvPr/>
        </p:nvPicPr>
        <p:blipFill>
          <a:blip r:embed="rId4">
            <a:alphaModFix/>
          </a:blip>
          <a:stretch>
            <a:fillRect/>
          </a:stretch>
        </p:blipFill>
        <p:spPr>
          <a:xfrm>
            <a:off x="4266199" y="569275"/>
            <a:ext cx="1672430" cy="4307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Perceptron vs. Neural Network</a:t>
            </a:r>
            <a:endParaRPr/>
          </a:p>
        </p:txBody>
      </p:sp>
      <p:sp>
        <p:nvSpPr>
          <p:cNvPr id="156" name="Google Shape;156;p23"/>
          <p:cNvSpPr txBox="1"/>
          <p:nvPr/>
        </p:nvSpPr>
        <p:spPr>
          <a:xfrm>
            <a:off x="2019150" y="4789500"/>
            <a:ext cx="5105700" cy="354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1100">
                <a:solidFill>
                  <a:schemeClr val="accent1"/>
                </a:solidFill>
                <a:latin typeface="Lato"/>
                <a:ea typeface="Lato"/>
                <a:cs typeface="Lato"/>
                <a:sym typeface="Lato"/>
              </a:rPr>
              <a:t>* Only ran for one epoch of randomized samples</a:t>
            </a:r>
            <a:endParaRPr sz="1100">
              <a:solidFill>
                <a:schemeClr val="accent1"/>
              </a:solidFill>
              <a:latin typeface="Lato"/>
              <a:ea typeface="Lato"/>
              <a:cs typeface="Lato"/>
              <a:sym typeface="Lato"/>
            </a:endParaRPr>
          </a:p>
        </p:txBody>
      </p:sp>
      <p:sp>
        <p:nvSpPr>
          <p:cNvPr id="157" name="Google Shape;157;p23"/>
          <p:cNvSpPr txBox="1"/>
          <p:nvPr/>
        </p:nvSpPr>
        <p:spPr>
          <a:xfrm>
            <a:off x="537450" y="1853850"/>
            <a:ext cx="8069100" cy="291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Both Perceptron and the Two Layer Neural Network got better at classifying digits and faces as more of the training data was used</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Two Layer Neural Network was slightly better at recognizing digits than Perceptron</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In comparison to Perceptron, the Two Layer Neural Network was significantly faster at training the data on both faces and digits data sets</a:t>
            </a:r>
            <a:endParaRPr>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Perceptron took significantly longer to train for digits, likely do to such a large size of data and only being a single layer</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The standard deviation of the prediction error as a function of % of training data used was similar although the Two Layer Neural Network was slightly better than Perceptron in regards to the faces dataset</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Overall Testing accuracy for both models was similar, with Two Layer Neural network slightly better at recognizing digits</a:t>
            </a:r>
            <a:endParaRPr>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Implemented using the Berkeley skeleton code</a:t>
            </a:r>
            <a:endParaRPr/>
          </a:p>
          <a:p>
            <a:pPr indent="-311150" lvl="1" marL="914400" rtl="0" algn="l">
              <a:spcBef>
                <a:spcPts val="0"/>
              </a:spcBef>
              <a:spcAft>
                <a:spcPts val="0"/>
              </a:spcAft>
              <a:buSzPts val="1300"/>
              <a:buChar char="○"/>
            </a:pPr>
            <a:r>
              <a:rPr lang="en" sz="1300"/>
              <a:t>Implemented the ‘train’ function and repurposed classify function due to how we implemented reading raw data(training, validation, and testing data are lists of mapped Counter objects)</a:t>
            </a:r>
            <a:endParaRPr sz="1300"/>
          </a:p>
          <a:p>
            <a:pPr indent="-311150" lvl="1" marL="914400" rtl="0" algn="l">
              <a:spcBef>
                <a:spcPts val="0"/>
              </a:spcBef>
              <a:spcAft>
                <a:spcPts val="0"/>
              </a:spcAft>
              <a:buSzPts val="1300"/>
              <a:buChar char="○"/>
            </a:pPr>
            <a:r>
              <a:rPr lang="en" sz="1300"/>
              <a:t>‘train’ function runs for a set time limit and continually trains on a random sample of 10%,20%,...100% of the training data, handles statistical information about the perceptron prediction error and training time as a function of sample size, updates weight vectors by including feature for correct label, and gets rid of incorrect prediction feature</a:t>
            </a:r>
            <a:endParaRPr sz="1300"/>
          </a:p>
          <a:p>
            <a:pPr indent="-311150" lvl="1" marL="914400" rtl="0" algn="l">
              <a:spcBef>
                <a:spcPts val="0"/>
              </a:spcBef>
              <a:spcAft>
                <a:spcPts val="0"/>
              </a:spcAft>
              <a:buSzPts val="1300"/>
              <a:buChar char="○"/>
            </a:pPr>
            <a:r>
              <a:rPr lang="en" sz="1300"/>
              <a:t>loss function is minimizing </a:t>
            </a:r>
            <a:r>
              <a:rPr lang="en" sz="1300"/>
              <a:t>misclassification</a:t>
            </a:r>
            <a:r>
              <a:rPr lang="en" sz="1300"/>
              <a:t> </a:t>
            </a:r>
            <a:endParaRPr sz="1300"/>
          </a:p>
          <a:p>
            <a:pPr indent="-311150" lvl="0" marL="457200" rtl="0" algn="l">
              <a:spcBef>
                <a:spcPts val="0"/>
              </a:spcBef>
              <a:spcAft>
                <a:spcPts val="0"/>
              </a:spcAft>
              <a:buSzPts val="1300"/>
              <a:buChar char="●"/>
            </a:pPr>
            <a:r>
              <a:rPr lang="en"/>
              <a:t>Features used also came from Berkeley code, basicFeatureExtractor(Digit/Face) returns a counter which holds the raw pixels as 1 if they are grey/black or 0 if they are white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Perceptron Digits Data</a:t>
            </a:r>
            <a:endParaRPr/>
          </a:p>
        </p:txBody>
      </p:sp>
      <p:pic>
        <p:nvPicPr>
          <p:cNvPr id="99" name="Google Shape;99;p15" title="Chart"/>
          <p:cNvPicPr preferRelativeResize="0"/>
          <p:nvPr/>
        </p:nvPicPr>
        <p:blipFill>
          <a:blip r:embed="rId3">
            <a:alphaModFix/>
          </a:blip>
          <a:stretch>
            <a:fillRect/>
          </a:stretch>
        </p:blipFill>
        <p:spPr>
          <a:xfrm>
            <a:off x="152400" y="2006250"/>
            <a:ext cx="4335549" cy="2680814"/>
          </a:xfrm>
          <a:prstGeom prst="rect">
            <a:avLst/>
          </a:prstGeom>
          <a:noFill/>
          <a:ln>
            <a:noFill/>
          </a:ln>
        </p:spPr>
      </p:pic>
      <p:pic>
        <p:nvPicPr>
          <p:cNvPr id="100" name="Google Shape;100;p15" title="Chart"/>
          <p:cNvPicPr preferRelativeResize="0"/>
          <p:nvPr/>
        </p:nvPicPr>
        <p:blipFill>
          <a:blip r:embed="rId4">
            <a:alphaModFix/>
          </a:blip>
          <a:stretch>
            <a:fillRect/>
          </a:stretch>
        </p:blipFill>
        <p:spPr>
          <a:xfrm>
            <a:off x="4640349" y="2006250"/>
            <a:ext cx="4351251" cy="2690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Perceptron Faces Data</a:t>
            </a:r>
            <a:endParaRPr/>
          </a:p>
          <a:p>
            <a:pPr indent="0" lvl="0" marL="0" rtl="0" algn="l">
              <a:spcBef>
                <a:spcPts val="0"/>
              </a:spcBef>
              <a:spcAft>
                <a:spcPts val="0"/>
              </a:spcAft>
              <a:buNone/>
            </a:pPr>
            <a:r>
              <a:t/>
            </a:r>
            <a:endParaRPr/>
          </a:p>
        </p:txBody>
      </p:sp>
      <p:pic>
        <p:nvPicPr>
          <p:cNvPr id="106" name="Google Shape;106;p16" title="Chart"/>
          <p:cNvPicPr preferRelativeResize="0"/>
          <p:nvPr/>
        </p:nvPicPr>
        <p:blipFill>
          <a:blip r:embed="rId3">
            <a:alphaModFix/>
          </a:blip>
          <a:stretch>
            <a:fillRect/>
          </a:stretch>
        </p:blipFill>
        <p:spPr>
          <a:xfrm>
            <a:off x="152400" y="2006250"/>
            <a:ext cx="4322625" cy="2672823"/>
          </a:xfrm>
          <a:prstGeom prst="rect">
            <a:avLst/>
          </a:prstGeom>
          <a:noFill/>
          <a:ln>
            <a:noFill/>
          </a:ln>
        </p:spPr>
      </p:pic>
      <p:pic>
        <p:nvPicPr>
          <p:cNvPr id="107" name="Google Shape;107;p16" title="Chart"/>
          <p:cNvPicPr preferRelativeResize="0"/>
          <p:nvPr/>
        </p:nvPicPr>
        <p:blipFill>
          <a:blip r:embed="rId4">
            <a:alphaModFix/>
          </a:blip>
          <a:stretch>
            <a:fillRect/>
          </a:stretch>
        </p:blipFill>
        <p:spPr>
          <a:xfrm>
            <a:off x="4627425" y="2006250"/>
            <a:ext cx="4364175" cy="26985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Perceptron Results</a:t>
            </a:r>
            <a:endParaRPr/>
          </a:p>
          <a:p>
            <a:pPr indent="0" lvl="0" marL="0" rtl="0" algn="l">
              <a:spcBef>
                <a:spcPts val="0"/>
              </a:spcBef>
              <a:spcAft>
                <a:spcPts val="0"/>
              </a:spcAft>
              <a:buNone/>
            </a:pPr>
            <a:r>
              <a:t/>
            </a:r>
            <a:endParaRPr/>
          </a:p>
        </p:txBody>
      </p:sp>
      <p:sp>
        <p:nvSpPr>
          <p:cNvPr id="113" name="Google Shape;113;p17"/>
          <p:cNvSpPr txBox="1"/>
          <p:nvPr/>
        </p:nvSpPr>
        <p:spPr>
          <a:xfrm>
            <a:off x="768775" y="2099875"/>
            <a:ext cx="2825100" cy="21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Left - Digits</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~82.6%</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Right - Faces</a:t>
            </a:r>
            <a:endParaRPr sz="2200">
              <a:solidFill>
                <a:schemeClr val="accent1"/>
              </a:solidFill>
              <a:latin typeface="Lato"/>
              <a:ea typeface="Lato"/>
              <a:cs typeface="Lato"/>
              <a:sym typeface="Lato"/>
            </a:endParaRPr>
          </a:p>
          <a:p>
            <a:pPr indent="0" lvl="0" marL="0" rtl="0" algn="l">
              <a:spcBef>
                <a:spcPts val="0"/>
              </a:spcBef>
              <a:spcAft>
                <a:spcPts val="0"/>
              </a:spcAft>
              <a:buNone/>
            </a:pPr>
            <a:r>
              <a:rPr lang="en" sz="2200">
                <a:solidFill>
                  <a:schemeClr val="accent1"/>
                </a:solidFill>
                <a:latin typeface="Lato"/>
                <a:ea typeface="Lato"/>
                <a:cs typeface="Lato"/>
                <a:sym typeface="Lato"/>
              </a:rPr>
              <a:t>~87.3%</a:t>
            </a:r>
            <a:endParaRPr sz="2200">
              <a:solidFill>
                <a:schemeClr val="accent1"/>
              </a:solidFill>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4572000" y="569275"/>
            <a:ext cx="1676100" cy="4307108"/>
          </a:xfrm>
          <a:prstGeom prst="rect">
            <a:avLst/>
          </a:prstGeom>
          <a:noFill/>
          <a:ln>
            <a:noFill/>
          </a:ln>
        </p:spPr>
      </p:pic>
      <p:pic>
        <p:nvPicPr>
          <p:cNvPr id="115" name="Google Shape;115;p17"/>
          <p:cNvPicPr preferRelativeResize="0"/>
          <p:nvPr/>
        </p:nvPicPr>
        <p:blipFill>
          <a:blip r:embed="rId4">
            <a:alphaModFix/>
          </a:blip>
          <a:stretch>
            <a:fillRect/>
          </a:stretch>
        </p:blipFill>
        <p:spPr>
          <a:xfrm>
            <a:off x="6982045" y="573700"/>
            <a:ext cx="1578280" cy="429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21" name="Google Shape;121;p18"/>
          <p:cNvSpPr txBox="1"/>
          <p:nvPr/>
        </p:nvSpPr>
        <p:spPr>
          <a:xfrm>
            <a:off x="827975" y="1968550"/>
            <a:ext cx="7337700" cy="2396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Neural Network coded from scratch but used YouTube video for framework: </a:t>
            </a:r>
            <a:r>
              <a:rPr lang="en" sz="1300" u="sng">
                <a:solidFill>
                  <a:schemeClr val="hlink"/>
                </a:solidFill>
                <a:latin typeface="Lato"/>
                <a:ea typeface="Lato"/>
                <a:cs typeface="Lato"/>
                <a:sym typeface="Lato"/>
                <a:hlinkClick r:id="rId3"/>
              </a:rPr>
              <a:t>https://www.youtube.com/watch?v=9RN2Wr8xvro</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Reads &amp; handles data from Berkeley materials also (uses Counter objects)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How it works: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input layer starts with original number of neurons - 784 for digits, 4200 for faces</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Hidden layer has 20 neurons, each neuron is fully connected to the input layer</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Output layer has either 10 neurons (digits) or 2 neurons (faces)</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(continued)</a:t>
            </a:r>
            <a:endParaRPr/>
          </a:p>
        </p:txBody>
      </p:sp>
      <p:sp>
        <p:nvSpPr>
          <p:cNvPr id="127" name="Google Shape;127;p19"/>
          <p:cNvSpPr txBox="1"/>
          <p:nvPr/>
        </p:nvSpPr>
        <p:spPr>
          <a:xfrm>
            <a:off x="827975" y="1968550"/>
            <a:ext cx="7337700" cy="239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Forward Propagation</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Each image’s data gets converted to pixel_vector, a 2d vector that is either 0 (empty) or 1 (gray/black/edge?). Each element in this vector represents a neuron in the input layer.</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From the input to the hidden layer, we calculate a weighted sum and put it through the sigmoid function. </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From the hidden to output layer, we also calculate a weighted sum and then put it through the sigmoid function.</a:t>
            </a:r>
            <a:endParaRPr sz="1100">
              <a:solidFill>
                <a:schemeClr val="accent1"/>
              </a:solidFill>
              <a:latin typeface="Lato"/>
              <a:ea typeface="Lato"/>
              <a:cs typeface="Lato"/>
              <a:sym typeface="Lato"/>
            </a:endParaRPr>
          </a:p>
          <a:p>
            <a:pPr indent="-298450" lvl="2" marL="13716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(These weighted sums are typically bias plus the product of matrix multiplication from the weight matrix and input data.)</a:t>
            </a:r>
            <a:endParaRPr sz="1100">
              <a:solidFill>
                <a:schemeClr val="accent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Backward Propagation</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We calculate an output error calculation by subtracting the network’s prediction by the true label. </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From the output to the hidden layer, we calculate a weight </a:t>
            </a:r>
            <a:r>
              <a:rPr lang="en" sz="1100">
                <a:solidFill>
                  <a:schemeClr val="accent1"/>
                </a:solidFill>
                <a:latin typeface="Lato"/>
                <a:ea typeface="Lato"/>
                <a:cs typeface="Lato"/>
                <a:sym typeface="Lato"/>
              </a:rPr>
              <a:t>gradient which shows how each weight contributed to any error.</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Weights and biases get updated by using this gradient as well as a learn rate. </a:t>
            </a:r>
            <a:endParaRPr sz="1100">
              <a:solidFill>
                <a:schemeClr val="accent1"/>
              </a:solidFill>
              <a:latin typeface="Lato"/>
              <a:ea typeface="Lato"/>
              <a:cs typeface="Lato"/>
              <a:sym typeface="Lato"/>
            </a:endParaRPr>
          </a:p>
          <a:p>
            <a:pPr indent="-298450" lvl="1" marL="914400" rtl="0" algn="l">
              <a:spcBef>
                <a:spcPts val="0"/>
              </a:spcBef>
              <a:spcAft>
                <a:spcPts val="0"/>
              </a:spcAft>
              <a:buClr>
                <a:schemeClr val="accent1"/>
              </a:buClr>
              <a:buSzPts val="1100"/>
              <a:buFont typeface="Lato"/>
              <a:buChar char="○"/>
            </a:pPr>
            <a:r>
              <a:rPr lang="en" sz="1100">
                <a:solidFill>
                  <a:schemeClr val="accent1"/>
                </a:solidFill>
                <a:latin typeface="Lato"/>
                <a:ea typeface="Lato"/>
                <a:cs typeface="Lato"/>
                <a:sym typeface="Lato"/>
              </a:rPr>
              <a:t>In the hidden layer, we calculate an error propagation, essentially just how much each neuron in hidden layer contributed to output error. Then, the hidden layer weights get updated again as well as the biases.</a:t>
            </a:r>
            <a:endParaRPr sz="11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 </a:t>
            </a:r>
            <a:r>
              <a:rPr lang="en"/>
              <a:t>Digits Data</a:t>
            </a:r>
            <a:endParaRPr/>
          </a:p>
          <a:p>
            <a:pPr indent="0" lvl="0" marL="0" rtl="0" algn="l">
              <a:spcBef>
                <a:spcPts val="0"/>
              </a:spcBef>
              <a:spcAft>
                <a:spcPts val="0"/>
              </a:spcAft>
              <a:buNone/>
            </a:pPr>
            <a:r>
              <a:t/>
            </a:r>
            <a:endParaRPr/>
          </a:p>
        </p:txBody>
      </p:sp>
      <p:pic>
        <p:nvPicPr>
          <p:cNvPr id="133" name="Google Shape;133;p20" title="Chart"/>
          <p:cNvPicPr preferRelativeResize="0"/>
          <p:nvPr/>
        </p:nvPicPr>
        <p:blipFill>
          <a:blip r:embed="rId3">
            <a:alphaModFix/>
          </a:blip>
          <a:stretch>
            <a:fillRect/>
          </a:stretch>
        </p:blipFill>
        <p:spPr>
          <a:xfrm>
            <a:off x="176900" y="2006250"/>
            <a:ext cx="4271400" cy="2641151"/>
          </a:xfrm>
          <a:prstGeom prst="rect">
            <a:avLst/>
          </a:prstGeom>
          <a:noFill/>
          <a:ln>
            <a:noFill/>
          </a:ln>
        </p:spPr>
      </p:pic>
      <p:pic>
        <p:nvPicPr>
          <p:cNvPr id="134" name="Google Shape;134;p20" title="Chart"/>
          <p:cNvPicPr preferRelativeResize="0"/>
          <p:nvPr/>
        </p:nvPicPr>
        <p:blipFill>
          <a:blip r:embed="rId4">
            <a:alphaModFix/>
          </a:blip>
          <a:stretch>
            <a:fillRect/>
          </a:stretch>
        </p:blipFill>
        <p:spPr>
          <a:xfrm>
            <a:off x="4572000" y="2006250"/>
            <a:ext cx="4271400" cy="2641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 Faces Data</a:t>
            </a:r>
            <a:endParaRPr/>
          </a:p>
          <a:p>
            <a:pPr indent="0" lvl="0" marL="0" rtl="0" algn="l">
              <a:spcBef>
                <a:spcPts val="0"/>
              </a:spcBef>
              <a:spcAft>
                <a:spcPts val="0"/>
              </a:spcAft>
              <a:buNone/>
            </a:pPr>
            <a:r>
              <a:t/>
            </a:r>
            <a:endParaRPr/>
          </a:p>
        </p:txBody>
      </p:sp>
      <p:sp>
        <p:nvSpPr>
          <p:cNvPr id="140" name="Google Shape;140;p21"/>
          <p:cNvSpPr txBox="1"/>
          <p:nvPr/>
        </p:nvSpPr>
        <p:spPr>
          <a:xfrm>
            <a:off x="1166850" y="4813750"/>
            <a:ext cx="6810300" cy="3300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sz="1100">
              <a:solidFill>
                <a:schemeClr val="accent1"/>
              </a:solidFill>
              <a:latin typeface="Lato"/>
              <a:ea typeface="Lato"/>
              <a:cs typeface="Lato"/>
              <a:sym typeface="Lato"/>
            </a:endParaRPr>
          </a:p>
        </p:txBody>
      </p:sp>
      <p:pic>
        <p:nvPicPr>
          <p:cNvPr id="141" name="Google Shape;141;p21" title="Chart"/>
          <p:cNvPicPr preferRelativeResize="0"/>
          <p:nvPr/>
        </p:nvPicPr>
        <p:blipFill>
          <a:blip r:embed="rId3">
            <a:alphaModFix/>
          </a:blip>
          <a:stretch>
            <a:fillRect/>
          </a:stretch>
        </p:blipFill>
        <p:spPr>
          <a:xfrm>
            <a:off x="87175" y="1853850"/>
            <a:ext cx="4365699" cy="2699450"/>
          </a:xfrm>
          <a:prstGeom prst="rect">
            <a:avLst/>
          </a:prstGeom>
          <a:noFill/>
          <a:ln>
            <a:noFill/>
          </a:ln>
        </p:spPr>
      </p:pic>
      <p:pic>
        <p:nvPicPr>
          <p:cNvPr id="142" name="Google Shape;142;p21" title="Chart"/>
          <p:cNvPicPr preferRelativeResize="0"/>
          <p:nvPr/>
        </p:nvPicPr>
        <p:blipFill>
          <a:blip r:embed="rId4">
            <a:alphaModFix/>
          </a:blip>
          <a:stretch>
            <a:fillRect/>
          </a:stretch>
        </p:blipFill>
        <p:spPr>
          <a:xfrm>
            <a:off x="4572000" y="1853850"/>
            <a:ext cx="4365675" cy="269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