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8"/>
  </p:notesMasterIdLst>
  <p:handoutMasterIdLst>
    <p:handoutMasterId r:id="rId29"/>
  </p:handoutMasterIdLst>
  <p:sldIdLst>
    <p:sldId id="289" r:id="rId2"/>
    <p:sldId id="313" r:id="rId3"/>
    <p:sldId id="314" r:id="rId4"/>
    <p:sldId id="307" r:id="rId5"/>
    <p:sldId id="306" r:id="rId6"/>
    <p:sldId id="296" r:id="rId7"/>
    <p:sldId id="316" r:id="rId8"/>
    <p:sldId id="318" r:id="rId9"/>
    <p:sldId id="308" r:id="rId10"/>
    <p:sldId id="309" r:id="rId11"/>
    <p:sldId id="311" r:id="rId12"/>
    <p:sldId id="312" r:id="rId13"/>
    <p:sldId id="276" r:id="rId14"/>
    <p:sldId id="299" r:id="rId15"/>
    <p:sldId id="300" r:id="rId16"/>
    <p:sldId id="277" r:id="rId17"/>
    <p:sldId id="278" r:id="rId18"/>
    <p:sldId id="279" r:id="rId19"/>
    <p:sldId id="280" r:id="rId20"/>
    <p:sldId id="281" r:id="rId21"/>
    <p:sldId id="285" r:id="rId22"/>
    <p:sldId id="286" r:id="rId23"/>
    <p:sldId id="287" r:id="rId24"/>
    <p:sldId id="305" r:id="rId25"/>
    <p:sldId id="315" r:id="rId26"/>
    <p:sldId id="288" r:id="rId2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6600"/>
    <a:srgbClr val="00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40" autoAdjust="0"/>
  </p:normalViewPr>
  <p:slideViewPr>
    <p:cSldViewPr>
      <p:cViewPr>
        <p:scale>
          <a:sx n="90" d="100"/>
          <a:sy n="90" d="100"/>
        </p:scale>
        <p:origin x="-798"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1"/>
            <a:ext cx="3037840" cy="465221"/>
          </a:xfrm>
          <a:prstGeom prst="rect">
            <a:avLst/>
          </a:prstGeom>
          <a:noFill/>
          <a:ln w="9525">
            <a:noFill/>
            <a:miter lim="800000"/>
            <a:headEnd/>
            <a:tailEnd/>
          </a:ln>
          <a:effectLst/>
        </p:spPr>
        <p:txBody>
          <a:bodyPr vert="horz" wrap="square" lIns="92857" tIns="46429" rIns="92857" bIns="46429" numCol="1" anchor="t" anchorCtr="0" compatLnSpc="1">
            <a:prstTxWarp prst="textNoShape">
              <a:avLst/>
            </a:prstTxWarp>
          </a:bodyPr>
          <a:lstStyle>
            <a:lvl1pPr>
              <a:defRPr sz="1200"/>
            </a:lvl1pPr>
          </a:lstStyle>
          <a:p>
            <a:endParaRPr lang="en-US" dirty="0"/>
          </a:p>
        </p:txBody>
      </p:sp>
      <p:sp>
        <p:nvSpPr>
          <p:cNvPr id="18435" name="Rectangle 3"/>
          <p:cNvSpPr>
            <a:spLocks noGrp="1" noChangeArrowheads="1"/>
          </p:cNvSpPr>
          <p:nvPr>
            <p:ph type="dt" sz="quarter" idx="1"/>
          </p:nvPr>
        </p:nvSpPr>
        <p:spPr bwMode="auto">
          <a:xfrm>
            <a:off x="3972560" y="1"/>
            <a:ext cx="3037840" cy="465221"/>
          </a:xfrm>
          <a:prstGeom prst="rect">
            <a:avLst/>
          </a:prstGeom>
          <a:noFill/>
          <a:ln w="9525">
            <a:noFill/>
            <a:miter lim="800000"/>
            <a:headEnd/>
            <a:tailEnd/>
          </a:ln>
          <a:effectLst/>
        </p:spPr>
        <p:txBody>
          <a:bodyPr vert="horz" wrap="square" lIns="92857" tIns="46429" rIns="92857" bIns="46429" numCol="1" anchor="t" anchorCtr="0" compatLnSpc="1">
            <a:prstTxWarp prst="textNoShape">
              <a:avLst/>
            </a:prstTxWarp>
          </a:bodyPr>
          <a:lstStyle>
            <a:lvl1pPr algn="r">
              <a:defRPr sz="1200"/>
            </a:lvl1pPr>
          </a:lstStyle>
          <a:p>
            <a:endParaRPr lang="en-US" dirty="0"/>
          </a:p>
        </p:txBody>
      </p:sp>
      <p:sp>
        <p:nvSpPr>
          <p:cNvPr id="18436" name="Rectangle 4"/>
          <p:cNvSpPr>
            <a:spLocks noGrp="1" noChangeArrowheads="1"/>
          </p:cNvSpPr>
          <p:nvPr>
            <p:ph type="ftr" sz="quarter" idx="2"/>
          </p:nvPr>
        </p:nvSpPr>
        <p:spPr bwMode="auto">
          <a:xfrm>
            <a:off x="0" y="8831179"/>
            <a:ext cx="3037840" cy="465221"/>
          </a:xfrm>
          <a:prstGeom prst="rect">
            <a:avLst/>
          </a:prstGeom>
          <a:noFill/>
          <a:ln w="9525">
            <a:noFill/>
            <a:miter lim="800000"/>
            <a:headEnd/>
            <a:tailEnd/>
          </a:ln>
          <a:effectLst/>
        </p:spPr>
        <p:txBody>
          <a:bodyPr vert="horz" wrap="square" lIns="92857" tIns="46429" rIns="92857" bIns="46429" numCol="1" anchor="b" anchorCtr="0" compatLnSpc="1">
            <a:prstTxWarp prst="textNoShape">
              <a:avLst/>
            </a:prstTxWarp>
          </a:bodyPr>
          <a:lstStyle>
            <a:lvl1pPr>
              <a:defRPr sz="1200"/>
            </a:lvl1pPr>
          </a:lstStyle>
          <a:p>
            <a:endParaRPr lang="en-US" dirty="0"/>
          </a:p>
        </p:txBody>
      </p:sp>
      <p:sp>
        <p:nvSpPr>
          <p:cNvPr id="18437" name="Rectangle 5"/>
          <p:cNvSpPr>
            <a:spLocks noGrp="1" noChangeArrowheads="1"/>
          </p:cNvSpPr>
          <p:nvPr>
            <p:ph type="sldNum" sz="quarter" idx="3"/>
          </p:nvPr>
        </p:nvSpPr>
        <p:spPr bwMode="auto">
          <a:xfrm>
            <a:off x="3972560" y="8831179"/>
            <a:ext cx="3037840" cy="465221"/>
          </a:xfrm>
          <a:prstGeom prst="rect">
            <a:avLst/>
          </a:prstGeom>
          <a:noFill/>
          <a:ln w="9525">
            <a:noFill/>
            <a:miter lim="800000"/>
            <a:headEnd/>
            <a:tailEnd/>
          </a:ln>
          <a:effectLst/>
        </p:spPr>
        <p:txBody>
          <a:bodyPr vert="horz" wrap="square" lIns="92857" tIns="46429" rIns="92857" bIns="46429" numCol="1" anchor="b" anchorCtr="0" compatLnSpc="1">
            <a:prstTxWarp prst="textNoShape">
              <a:avLst/>
            </a:prstTxWarp>
          </a:bodyPr>
          <a:lstStyle>
            <a:lvl1pPr algn="r">
              <a:defRPr sz="1200"/>
            </a:lvl1pPr>
          </a:lstStyle>
          <a:p>
            <a:fld id="{0B83B20B-16CD-48B4-9018-7AEFBCE44844}" type="slidenum">
              <a:rPr lang="en-US"/>
              <a:pPr/>
              <a:t>‹#›</a:t>
            </a:fld>
            <a:endParaRPr lang="en-US" dirty="0"/>
          </a:p>
        </p:txBody>
      </p:sp>
    </p:spTree>
    <p:extLst>
      <p:ext uri="{BB962C8B-B14F-4D97-AF65-F5344CB8AC3E}">
        <p14:creationId xmlns:p14="http://schemas.microsoft.com/office/powerpoint/2010/main" xmlns="" val="2514566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5221"/>
          </a:xfrm>
          <a:prstGeom prst="rect">
            <a:avLst/>
          </a:prstGeom>
        </p:spPr>
        <p:txBody>
          <a:bodyPr vert="horz" lIns="92857" tIns="46429" rIns="92857" bIns="46429" rtlCol="0"/>
          <a:lstStyle>
            <a:lvl1pPr algn="l">
              <a:defRPr sz="1200"/>
            </a:lvl1pPr>
          </a:lstStyle>
          <a:p>
            <a:endParaRPr lang="en-US" dirty="0"/>
          </a:p>
        </p:txBody>
      </p:sp>
      <p:sp>
        <p:nvSpPr>
          <p:cNvPr id="3" name="Date Placeholder 2"/>
          <p:cNvSpPr>
            <a:spLocks noGrp="1"/>
          </p:cNvSpPr>
          <p:nvPr>
            <p:ph type="dt" idx="1"/>
          </p:nvPr>
        </p:nvSpPr>
        <p:spPr>
          <a:xfrm>
            <a:off x="3970938" y="1"/>
            <a:ext cx="3037840" cy="465221"/>
          </a:xfrm>
          <a:prstGeom prst="rect">
            <a:avLst/>
          </a:prstGeom>
        </p:spPr>
        <p:txBody>
          <a:bodyPr vert="horz" lIns="92857" tIns="46429" rIns="92857" bIns="46429" rtlCol="0"/>
          <a:lstStyle>
            <a:lvl1pPr algn="r">
              <a:defRPr sz="1200"/>
            </a:lvl1pPr>
          </a:lstStyle>
          <a:p>
            <a:fld id="{657F5839-6824-48E9-A7E2-8318CD4538EB}" type="datetimeFigureOut">
              <a:rPr lang="en-US" smtClean="0"/>
              <a:pPr/>
              <a:t>21-Aug-13</a:t>
            </a:fld>
            <a:endParaRPr lang="en-US" dirty="0"/>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2857" tIns="46429" rIns="92857" bIns="46429" rtlCol="0" anchor="ctr"/>
          <a:lstStyle/>
          <a:p>
            <a:endParaRPr lang="en-US" dirty="0"/>
          </a:p>
        </p:txBody>
      </p:sp>
      <p:sp>
        <p:nvSpPr>
          <p:cNvPr id="5" name="Notes Placeholder 4"/>
          <p:cNvSpPr>
            <a:spLocks noGrp="1"/>
          </p:cNvSpPr>
          <p:nvPr>
            <p:ph type="body" sz="quarter" idx="3"/>
          </p:nvPr>
        </p:nvSpPr>
        <p:spPr>
          <a:xfrm>
            <a:off x="701040" y="4416392"/>
            <a:ext cx="5608320" cy="4182176"/>
          </a:xfrm>
          <a:prstGeom prst="rect">
            <a:avLst/>
          </a:prstGeom>
        </p:spPr>
        <p:txBody>
          <a:bodyPr vert="horz" lIns="92857" tIns="46429" rIns="92857" bIns="464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575"/>
            <a:ext cx="3037840" cy="465221"/>
          </a:xfrm>
          <a:prstGeom prst="rect">
            <a:avLst/>
          </a:prstGeom>
        </p:spPr>
        <p:txBody>
          <a:bodyPr vert="horz" lIns="92857" tIns="46429" rIns="92857" bIns="4642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575"/>
            <a:ext cx="3037840" cy="465221"/>
          </a:xfrm>
          <a:prstGeom prst="rect">
            <a:avLst/>
          </a:prstGeom>
        </p:spPr>
        <p:txBody>
          <a:bodyPr vert="horz" lIns="92857" tIns="46429" rIns="92857" bIns="46429" rtlCol="0" anchor="b"/>
          <a:lstStyle>
            <a:lvl1pPr algn="r">
              <a:defRPr sz="1200"/>
            </a:lvl1pPr>
          </a:lstStyle>
          <a:p>
            <a:fld id="{5BF77305-A5F1-4CF5-B7CF-1B098CBB3966}" type="slidenum">
              <a:rPr lang="en-US" smtClean="0"/>
              <a:pPr/>
              <a:t>‹#›</a:t>
            </a:fld>
            <a:endParaRPr lang="en-US" dirty="0"/>
          </a:p>
        </p:txBody>
      </p:sp>
    </p:spTree>
    <p:extLst>
      <p:ext uri="{BB962C8B-B14F-4D97-AF65-F5344CB8AC3E}">
        <p14:creationId xmlns:p14="http://schemas.microsoft.com/office/powerpoint/2010/main" xmlns="" val="229014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F1422CAB-DA8D-4D2F-943B-84B35CE156FB}" type="slidenum">
              <a:rPr lang="en-US"/>
              <a:pPr/>
              <a:t>6</a:t>
            </a:fld>
            <a:endParaRPr lang="en-US"/>
          </a:p>
        </p:txBody>
      </p:sp>
      <p:sp>
        <p:nvSpPr>
          <p:cNvPr id="26626" name="Rectangle 2"/>
          <p:cNvSpPr>
            <a:spLocks noChangeArrowheads="1"/>
          </p:cNvSpPr>
          <p:nvPr/>
        </p:nvSpPr>
        <p:spPr bwMode="auto">
          <a:xfrm>
            <a:off x="3972560" y="0"/>
            <a:ext cx="3037840" cy="464820"/>
          </a:xfrm>
          <a:prstGeom prst="rect">
            <a:avLst/>
          </a:prstGeom>
          <a:noFill/>
          <a:ln w="12700">
            <a:noFill/>
            <a:miter lim="800000"/>
            <a:headEnd/>
            <a:tailEnd/>
          </a:ln>
          <a:effectLst/>
        </p:spPr>
        <p:txBody>
          <a:bodyPr wrap="none" lIns="93177" tIns="46589" rIns="93177" bIns="46589" anchor="ctr"/>
          <a:lstStyle/>
          <a:p>
            <a:endParaRPr lang="en-US"/>
          </a:p>
        </p:txBody>
      </p:sp>
      <p:sp>
        <p:nvSpPr>
          <p:cNvPr id="26627" name="Rectangle 3"/>
          <p:cNvSpPr>
            <a:spLocks noChangeArrowheads="1"/>
          </p:cNvSpPr>
          <p:nvPr/>
        </p:nvSpPr>
        <p:spPr bwMode="auto">
          <a:xfrm>
            <a:off x="3972560" y="8831580"/>
            <a:ext cx="3037840" cy="464820"/>
          </a:xfrm>
          <a:prstGeom prst="rect">
            <a:avLst/>
          </a:prstGeom>
          <a:noFill/>
          <a:ln w="12700">
            <a:noFill/>
            <a:miter lim="800000"/>
            <a:headEnd/>
            <a:tailEnd/>
          </a:ln>
          <a:effectLst/>
        </p:spPr>
        <p:txBody>
          <a:bodyPr lIns="92193" tIns="45287" rIns="92193" bIns="45287" anchor="b"/>
          <a:lstStyle/>
          <a:p>
            <a:pPr algn="r" defTabSz="930156"/>
            <a:r>
              <a:rPr lang="en-US" sz="1200" dirty="0"/>
              <a:t>5</a:t>
            </a:r>
          </a:p>
        </p:txBody>
      </p:sp>
      <p:sp>
        <p:nvSpPr>
          <p:cNvPr id="26628" name="Rectangle 4"/>
          <p:cNvSpPr>
            <a:spLocks noChangeArrowheads="1"/>
          </p:cNvSpPr>
          <p:nvPr/>
        </p:nvSpPr>
        <p:spPr bwMode="auto">
          <a:xfrm>
            <a:off x="0" y="8831580"/>
            <a:ext cx="3037840" cy="464820"/>
          </a:xfrm>
          <a:prstGeom prst="rect">
            <a:avLst/>
          </a:prstGeom>
          <a:noFill/>
          <a:ln w="12700">
            <a:noFill/>
            <a:miter lim="800000"/>
            <a:headEnd/>
            <a:tailEnd/>
          </a:ln>
          <a:effectLst/>
        </p:spPr>
        <p:txBody>
          <a:bodyPr wrap="none" lIns="93177" tIns="46589" rIns="93177" bIns="46589" anchor="ctr"/>
          <a:lstStyle/>
          <a:p>
            <a:endParaRPr lang="en-US"/>
          </a:p>
        </p:txBody>
      </p:sp>
      <p:sp>
        <p:nvSpPr>
          <p:cNvPr id="26629" name="Rectangle 5"/>
          <p:cNvSpPr>
            <a:spLocks noChangeArrowheads="1"/>
          </p:cNvSpPr>
          <p:nvPr/>
        </p:nvSpPr>
        <p:spPr bwMode="auto">
          <a:xfrm>
            <a:off x="0" y="0"/>
            <a:ext cx="3037840" cy="464820"/>
          </a:xfrm>
          <a:prstGeom prst="rect">
            <a:avLst/>
          </a:prstGeom>
          <a:noFill/>
          <a:ln w="12700">
            <a:noFill/>
            <a:miter lim="800000"/>
            <a:headEnd/>
            <a:tailEnd/>
          </a:ln>
          <a:effectLst/>
        </p:spPr>
        <p:txBody>
          <a:bodyPr wrap="none" lIns="93177" tIns="46589" rIns="93177" bIns="46589" anchor="ctr"/>
          <a:lstStyle/>
          <a:p>
            <a:endParaRPr lang="en-US"/>
          </a:p>
        </p:txBody>
      </p:sp>
      <p:sp>
        <p:nvSpPr>
          <p:cNvPr id="26630" name="Rectangle 6"/>
          <p:cNvSpPr>
            <a:spLocks noGrp="1" noRot="1" noChangeAspect="1" noChangeArrowheads="1" noTextEdit="1"/>
          </p:cNvSpPr>
          <p:nvPr>
            <p:ph type="sldImg"/>
          </p:nvPr>
        </p:nvSpPr>
        <p:spPr bwMode="auto">
          <a:xfrm>
            <a:off x="1190625" y="703263"/>
            <a:ext cx="4630738" cy="3473450"/>
          </a:xfrm>
          <a:prstGeom prst="rect">
            <a:avLst/>
          </a:prstGeom>
          <a:solidFill>
            <a:srgbClr val="FFFFFF"/>
          </a:solidFill>
          <a:ln w="12700" cap="flat">
            <a:solidFill>
              <a:srgbClr val="000000"/>
            </a:solidFill>
            <a:miter lim="800000"/>
            <a:headEnd/>
            <a:tailEnd/>
          </a:ln>
        </p:spPr>
      </p:sp>
      <p:sp>
        <p:nvSpPr>
          <p:cNvPr id="26631" name="Rectangle 7"/>
          <p:cNvSpPr>
            <a:spLocks noGrp="1" noChangeArrowheads="1"/>
          </p:cNvSpPr>
          <p:nvPr>
            <p:ph type="body" idx="1"/>
          </p:nvPr>
        </p:nvSpPr>
        <p:spPr bwMode="auto">
          <a:xfrm>
            <a:off x="856827" y="3177884"/>
            <a:ext cx="5218853" cy="5447109"/>
          </a:xfrm>
          <a:prstGeom prst="rect">
            <a:avLst/>
          </a:prstGeom>
          <a:noFill/>
          <a:ln w="12700">
            <a:miter lim="800000"/>
            <a:headEnd/>
            <a:tailEnd/>
          </a:ln>
        </p:spPr>
        <p:txBody>
          <a:bodyPr lIns="92193" tIns="45287" rIns="92193" bIns="45287"/>
          <a:lstStyle/>
          <a:p>
            <a:pPr>
              <a:spcBef>
                <a:spcPct val="0"/>
              </a:spcBef>
            </a:pPr>
            <a:r>
              <a:rPr lang="en-US" sz="1000" u="sng" dirty="0">
                <a:solidFill>
                  <a:srgbClr val="000000"/>
                </a:solidFill>
              </a:rPr>
              <a:t>Presentation Notes</a:t>
            </a:r>
            <a:endParaRPr lang="en-US" sz="1000" u="sng" dirty="0"/>
          </a:p>
          <a:p>
            <a:pPr>
              <a:spcBef>
                <a:spcPct val="0"/>
              </a:spcBef>
            </a:pPr>
            <a:r>
              <a:rPr lang="en-US" sz="1000" dirty="0">
                <a:solidFill>
                  <a:srgbClr val="000000"/>
                </a:solidFill>
              </a:rPr>
              <a:t>An indicator is a variable that measures one aspect of a program or a project. Let’s consider each element of this definition. Indicators are generally used to show that a program activity has caused a change or a difference at the level of the object measured.</a:t>
            </a:r>
            <a:r>
              <a:rPr lang="en-US" sz="1000" dirty="0"/>
              <a:t> Thus, we can reasonably expect that the indicator of this change will also vary. The value of the indicator varies between a given, reference level, measured at the start of the intervention, and another value measured after the intervention has had time to produce its impact, when the indicator is again measured. </a:t>
            </a:r>
          </a:p>
          <a:p>
            <a:pPr>
              <a:spcBef>
                <a:spcPct val="0"/>
              </a:spcBef>
            </a:pPr>
            <a:endParaRPr lang="en-US" sz="1000" dirty="0"/>
          </a:p>
          <a:p>
            <a:pPr>
              <a:spcBef>
                <a:spcPct val="0"/>
              </a:spcBef>
            </a:pPr>
            <a:r>
              <a:rPr lang="en-US" sz="1000" dirty="0">
                <a:solidFill>
                  <a:srgbClr val="000000"/>
                </a:solidFill>
              </a:rPr>
              <a:t>Second, an indicator is a measurement. It measures the value of the change in units that are significant for the management of the program and comparable to past and future units and values. In other words, the calculation of an indicator established the value of the objective at a given moment using the measurement of an interest factor related to the goals of the PSN programs. Even if the factor is, in and of itself, subjective (the attitudes of a target population, for example), the measurement of the indicator calculates the value objectively at a given moment. </a:t>
            </a:r>
            <a:endParaRPr lang="en-US" sz="1000" dirty="0"/>
          </a:p>
          <a:p>
            <a:pPr>
              <a:spcBef>
                <a:spcPct val="0"/>
              </a:spcBef>
            </a:pPr>
            <a:endParaRPr lang="en-US" sz="1000" dirty="0"/>
          </a:p>
          <a:p>
            <a:pPr>
              <a:spcBef>
                <a:spcPct val="0"/>
              </a:spcBef>
            </a:pPr>
            <a:r>
              <a:rPr lang="en-US" sz="1000" dirty="0">
                <a:solidFill>
                  <a:srgbClr val="000000"/>
                </a:solidFill>
              </a:rPr>
              <a:t>Third, an indicator is focused on a single aspect of a program or project. This can be an input, an output, or a general objective, but the corresponding indicator will be narrowly defined in order to determine the aspect measured as precisely as possible..</a:t>
            </a:r>
            <a:endParaRPr lang="en-US" sz="1000" dirty="0"/>
          </a:p>
          <a:p>
            <a:pPr>
              <a:spcBef>
                <a:spcPct val="0"/>
              </a:spcBef>
            </a:pPr>
            <a:endParaRPr lang="en-US" sz="1000" dirty="0"/>
          </a:p>
          <a:p>
            <a:pPr>
              <a:spcBef>
                <a:spcPct val="0"/>
              </a:spcBef>
            </a:pPr>
            <a:r>
              <a:rPr lang="en-US" sz="1000" dirty="0">
                <a:solidFill>
                  <a:srgbClr val="000000"/>
                </a:solidFill>
              </a:rPr>
              <a:t>For a given project or program in a given context, with specific goals and objectives, a complete and appropriate set of indicators must include at least one indicator per significant element of the intervention. </a:t>
            </a:r>
            <a:endParaRPr lang="en-US" sz="1000" dirty="0"/>
          </a:p>
          <a:p>
            <a:pPr>
              <a:spcBef>
                <a:spcPct val="0"/>
              </a:spcBef>
            </a:pPr>
            <a:endParaRPr lang="en-US" sz="1000" dirty="0"/>
          </a:p>
          <a:p>
            <a:pPr>
              <a:spcBef>
                <a:spcPct val="0"/>
              </a:spcBef>
            </a:pPr>
            <a:r>
              <a:rPr lang="en-US" sz="1000" i="1" u="sng" dirty="0">
                <a:solidFill>
                  <a:srgbClr val="000000"/>
                </a:solidFill>
              </a:rPr>
              <a:t>Additional information</a:t>
            </a:r>
            <a:endParaRPr lang="en-US" sz="1000" i="1" dirty="0"/>
          </a:p>
          <a:p>
            <a:pPr>
              <a:spcBef>
                <a:spcPct val="0"/>
              </a:spcBef>
            </a:pPr>
            <a:r>
              <a:rPr lang="en-US" sz="1000" i="1" dirty="0">
                <a:solidFill>
                  <a:srgbClr val="000000"/>
                </a:solidFill>
              </a:rPr>
              <a:t>This module is focuses on the indicators of results. Several indicators per result identified within a strategic framework are generally appropriate, but it is just as important not to overload the F/E plan to the point where it becomes so complex that the set of indicators becomes too cumbersome and loses its usefulness for feedback and improving management.</a:t>
            </a:r>
            <a:r>
              <a:rPr lang="en-US" sz="1000" i="1" dirty="0"/>
              <a:t> </a:t>
            </a:r>
          </a:p>
          <a:p>
            <a:pPr>
              <a:spcBef>
                <a:spcPct val="0"/>
              </a:spcBef>
            </a:pPr>
            <a:r>
              <a:rPr lang="en-US" sz="1000" i="1" dirty="0"/>
              <a:t> </a:t>
            </a:r>
          </a:p>
          <a:p>
            <a:pPr>
              <a:spcBef>
                <a:spcPct val="0"/>
              </a:spcBef>
            </a:pPr>
            <a:endParaRPr lang="en-US" sz="1000" i="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DD6BF4-5E98-4E3B-9776-AFD7AE14A555}" type="slidenum">
              <a:rPr lang="en-US"/>
              <a:pPr/>
              <a:t>12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93FD2A4-EA44-4534-B9CA-682250AD5A5F}" type="slidenum">
              <a:rPr lang="en-US"/>
              <a:pPr/>
              <a:t>14</a:t>
            </a:fld>
            <a:endParaRPr lang="en-US"/>
          </a:p>
        </p:txBody>
      </p:sp>
      <p:sp>
        <p:nvSpPr>
          <p:cNvPr id="30722" name="Rectangle 2"/>
          <p:cNvSpPr>
            <a:spLocks noChangeArrowheads="1"/>
          </p:cNvSpPr>
          <p:nvPr/>
        </p:nvSpPr>
        <p:spPr bwMode="auto">
          <a:xfrm>
            <a:off x="3972560" y="0"/>
            <a:ext cx="3037840" cy="464820"/>
          </a:xfrm>
          <a:prstGeom prst="rect">
            <a:avLst/>
          </a:prstGeom>
          <a:noFill/>
          <a:ln w="12700">
            <a:noFill/>
            <a:miter lim="800000"/>
            <a:headEnd/>
            <a:tailEnd/>
          </a:ln>
          <a:effectLst/>
        </p:spPr>
        <p:txBody>
          <a:bodyPr wrap="none" lIns="93177" tIns="46589" rIns="93177" bIns="46589" anchor="ctr"/>
          <a:lstStyle/>
          <a:p>
            <a:endParaRPr lang="en-US"/>
          </a:p>
        </p:txBody>
      </p:sp>
      <p:sp>
        <p:nvSpPr>
          <p:cNvPr id="30723" name="Rectangle 3"/>
          <p:cNvSpPr>
            <a:spLocks noChangeArrowheads="1"/>
          </p:cNvSpPr>
          <p:nvPr/>
        </p:nvSpPr>
        <p:spPr bwMode="auto">
          <a:xfrm>
            <a:off x="3972560" y="8831580"/>
            <a:ext cx="3037840" cy="464820"/>
          </a:xfrm>
          <a:prstGeom prst="rect">
            <a:avLst/>
          </a:prstGeom>
          <a:noFill/>
          <a:ln w="12700">
            <a:noFill/>
            <a:miter lim="800000"/>
            <a:headEnd/>
            <a:tailEnd/>
          </a:ln>
          <a:effectLst/>
        </p:spPr>
        <p:txBody>
          <a:bodyPr lIns="92193" tIns="45287" rIns="92193" bIns="45287" anchor="b"/>
          <a:lstStyle/>
          <a:p>
            <a:pPr algn="r" defTabSz="930156"/>
            <a:r>
              <a:rPr lang="en-US" sz="1200" dirty="0"/>
              <a:t>6</a:t>
            </a:r>
          </a:p>
        </p:txBody>
      </p:sp>
      <p:sp>
        <p:nvSpPr>
          <p:cNvPr id="30724" name="Rectangle 4"/>
          <p:cNvSpPr>
            <a:spLocks noChangeArrowheads="1"/>
          </p:cNvSpPr>
          <p:nvPr/>
        </p:nvSpPr>
        <p:spPr bwMode="auto">
          <a:xfrm>
            <a:off x="0" y="8831580"/>
            <a:ext cx="3037840" cy="464820"/>
          </a:xfrm>
          <a:prstGeom prst="rect">
            <a:avLst/>
          </a:prstGeom>
          <a:noFill/>
          <a:ln w="12700">
            <a:noFill/>
            <a:miter lim="800000"/>
            <a:headEnd/>
            <a:tailEnd/>
          </a:ln>
          <a:effectLst/>
        </p:spPr>
        <p:txBody>
          <a:bodyPr wrap="none" lIns="93177" tIns="46589" rIns="93177" bIns="46589" anchor="ctr"/>
          <a:lstStyle/>
          <a:p>
            <a:endParaRPr lang="en-US"/>
          </a:p>
        </p:txBody>
      </p:sp>
      <p:sp>
        <p:nvSpPr>
          <p:cNvPr id="30725" name="Rectangle 5"/>
          <p:cNvSpPr>
            <a:spLocks noChangeArrowheads="1"/>
          </p:cNvSpPr>
          <p:nvPr/>
        </p:nvSpPr>
        <p:spPr bwMode="auto">
          <a:xfrm>
            <a:off x="0" y="0"/>
            <a:ext cx="3037840" cy="464820"/>
          </a:xfrm>
          <a:prstGeom prst="rect">
            <a:avLst/>
          </a:prstGeom>
          <a:noFill/>
          <a:ln w="12700">
            <a:noFill/>
            <a:miter lim="800000"/>
            <a:headEnd/>
            <a:tailEnd/>
          </a:ln>
          <a:effectLst/>
        </p:spPr>
        <p:txBody>
          <a:bodyPr wrap="none" lIns="93177" tIns="46589" rIns="93177" bIns="46589" anchor="ctr"/>
          <a:lstStyle/>
          <a:p>
            <a:endParaRPr lang="en-US"/>
          </a:p>
        </p:txBody>
      </p:sp>
      <p:sp>
        <p:nvSpPr>
          <p:cNvPr id="30726" name="Rectangle 6"/>
          <p:cNvSpPr>
            <a:spLocks noGrp="1" noRot="1" noChangeAspect="1" noChangeArrowheads="1" noTextEdit="1"/>
          </p:cNvSpPr>
          <p:nvPr>
            <p:ph type="sldImg"/>
          </p:nvPr>
        </p:nvSpPr>
        <p:spPr bwMode="auto">
          <a:xfrm>
            <a:off x="1190625" y="703263"/>
            <a:ext cx="4630738" cy="3473450"/>
          </a:xfrm>
          <a:prstGeom prst="rect">
            <a:avLst/>
          </a:prstGeom>
          <a:solidFill>
            <a:srgbClr val="FFFFFF"/>
          </a:solidFill>
          <a:ln w="12700" cap="flat">
            <a:solidFill>
              <a:srgbClr val="000000"/>
            </a:solidFill>
            <a:miter lim="800000"/>
            <a:headEnd/>
            <a:tailEnd/>
          </a:ln>
        </p:spPr>
      </p:sp>
      <p:sp>
        <p:nvSpPr>
          <p:cNvPr id="30727" name="Rectangle 7"/>
          <p:cNvSpPr>
            <a:spLocks noGrp="1" noChangeArrowheads="1"/>
          </p:cNvSpPr>
          <p:nvPr>
            <p:ph type="body" idx="1"/>
          </p:nvPr>
        </p:nvSpPr>
        <p:spPr bwMode="auto">
          <a:xfrm>
            <a:off x="934720" y="4415790"/>
            <a:ext cx="5140960" cy="4183380"/>
          </a:xfrm>
          <a:prstGeom prst="rect">
            <a:avLst/>
          </a:prstGeom>
          <a:noFill/>
          <a:ln w="12700">
            <a:miter lim="800000"/>
            <a:headEnd/>
            <a:tailEnd/>
          </a:ln>
        </p:spPr>
        <p:txBody>
          <a:bodyPr lIns="92193" tIns="45287" rIns="92193" bIns="45287"/>
          <a:lstStyle/>
          <a:p>
            <a:pPr lvl="1">
              <a:lnSpc>
                <a:spcPct val="90000"/>
              </a:lnSpc>
            </a:pPr>
            <a:endParaRPr lang="en-GB" sz="1800" dirty="0">
              <a:latin typeface="Tahom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93FD2A4-EA44-4534-B9CA-682250AD5A5F}" type="slidenum">
              <a:rPr lang="en-US"/>
              <a:pPr/>
              <a:t>15</a:t>
            </a:fld>
            <a:endParaRPr lang="en-US"/>
          </a:p>
        </p:txBody>
      </p:sp>
      <p:sp>
        <p:nvSpPr>
          <p:cNvPr id="30722" name="Rectangle 2"/>
          <p:cNvSpPr>
            <a:spLocks noChangeArrowheads="1"/>
          </p:cNvSpPr>
          <p:nvPr/>
        </p:nvSpPr>
        <p:spPr bwMode="auto">
          <a:xfrm>
            <a:off x="3972560" y="0"/>
            <a:ext cx="3037840" cy="464820"/>
          </a:xfrm>
          <a:prstGeom prst="rect">
            <a:avLst/>
          </a:prstGeom>
          <a:noFill/>
          <a:ln w="12700">
            <a:noFill/>
            <a:miter lim="800000"/>
            <a:headEnd/>
            <a:tailEnd/>
          </a:ln>
          <a:effectLst/>
        </p:spPr>
        <p:txBody>
          <a:bodyPr wrap="none" lIns="93177" tIns="46589" rIns="93177" bIns="46589" anchor="ctr"/>
          <a:lstStyle/>
          <a:p>
            <a:endParaRPr lang="en-US"/>
          </a:p>
        </p:txBody>
      </p:sp>
      <p:sp>
        <p:nvSpPr>
          <p:cNvPr id="30723" name="Rectangle 3"/>
          <p:cNvSpPr>
            <a:spLocks noChangeArrowheads="1"/>
          </p:cNvSpPr>
          <p:nvPr/>
        </p:nvSpPr>
        <p:spPr bwMode="auto">
          <a:xfrm>
            <a:off x="3972560" y="8831580"/>
            <a:ext cx="3037840" cy="464820"/>
          </a:xfrm>
          <a:prstGeom prst="rect">
            <a:avLst/>
          </a:prstGeom>
          <a:noFill/>
          <a:ln w="12700">
            <a:noFill/>
            <a:miter lim="800000"/>
            <a:headEnd/>
            <a:tailEnd/>
          </a:ln>
          <a:effectLst/>
        </p:spPr>
        <p:txBody>
          <a:bodyPr lIns="92193" tIns="45287" rIns="92193" bIns="45287" anchor="b"/>
          <a:lstStyle/>
          <a:p>
            <a:pPr algn="r" defTabSz="930156"/>
            <a:r>
              <a:rPr lang="en-US" sz="1200" dirty="0"/>
              <a:t>6</a:t>
            </a:r>
          </a:p>
        </p:txBody>
      </p:sp>
      <p:sp>
        <p:nvSpPr>
          <p:cNvPr id="30724" name="Rectangle 4"/>
          <p:cNvSpPr>
            <a:spLocks noChangeArrowheads="1"/>
          </p:cNvSpPr>
          <p:nvPr/>
        </p:nvSpPr>
        <p:spPr bwMode="auto">
          <a:xfrm>
            <a:off x="0" y="8831580"/>
            <a:ext cx="3037840" cy="464820"/>
          </a:xfrm>
          <a:prstGeom prst="rect">
            <a:avLst/>
          </a:prstGeom>
          <a:noFill/>
          <a:ln w="12700">
            <a:noFill/>
            <a:miter lim="800000"/>
            <a:headEnd/>
            <a:tailEnd/>
          </a:ln>
          <a:effectLst/>
        </p:spPr>
        <p:txBody>
          <a:bodyPr wrap="none" lIns="93177" tIns="46589" rIns="93177" bIns="46589" anchor="ctr"/>
          <a:lstStyle/>
          <a:p>
            <a:endParaRPr lang="en-US"/>
          </a:p>
        </p:txBody>
      </p:sp>
      <p:sp>
        <p:nvSpPr>
          <p:cNvPr id="30725" name="Rectangle 5"/>
          <p:cNvSpPr>
            <a:spLocks noChangeArrowheads="1"/>
          </p:cNvSpPr>
          <p:nvPr/>
        </p:nvSpPr>
        <p:spPr bwMode="auto">
          <a:xfrm>
            <a:off x="0" y="0"/>
            <a:ext cx="3037840" cy="464820"/>
          </a:xfrm>
          <a:prstGeom prst="rect">
            <a:avLst/>
          </a:prstGeom>
          <a:noFill/>
          <a:ln w="12700">
            <a:noFill/>
            <a:miter lim="800000"/>
            <a:headEnd/>
            <a:tailEnd/>
          </a:ln>
          <a:effectLst/>
        </p:spPr>
        <p:txBody>
          <a:bodyPr wrap="none" lIns="93177" tIns="46589" rIns="93177" bIns="46589" anchor="ctr"/>
          <a:lstStyle/>
          <a:p>
            <a:endParaRPr lang="en-US"/>
          </a:p>
        </p:txBody>
      </p:sp>
      <p:sp>
        <p:nvSpPr>
          <p:cNvPr id="30726" name="Rectangle 6"/>
          <p:cNvSpPr>
            <a:spLocks noGrp="1" noRot="1" noChangeAspect="1" noChangeArrowheads="1" noTextEdit="1"/>
          </p:cNvSpPr>
          <p:nvPr>
            <p:ph type="sldImg"/>
          </p:nvPr>
        </p:nvSpPr>
        <p:spPr bwMode="auto">
          <a:xfrm>
            <a:off x="1190625" y="703263"/>
            <a:ext cx="4630738" cy="3473450"/>
          </a:xfrm>
          <a:prstGeom prst="rect">
            <a:avLst/>
          </a:prstGeom>
          <a:solidFill>
            <a:srgbClr val="FFFFFF"/>
          </a:solidFill>
          <a:ln w="12700" cap="flat">
            <a:solidFill>
              <a:srgbClr val="000000"/>
            </a:solidFill>
            <a:miter lim="800000"/>
            <a:headEnd/>
            <a:tailEnd/>
          </a:ln>
        </p:spPr>
      </p:sp>
      <p:sp>
        <p:nvSpPr>
          <p:cNvPr id="30727" name="Rectangle 7"/>
          <p:cNvSpPr>
            <a:spLocks noGrp="1" noChangeArrowheads="1"/>
          </p:cNvSpPr>
          <p:nvPr>
            <p:ph type="body" idx="1"/>
          </p:nvPr>
        </p:nvSpPr>
        <p:spPr bwMode="auto">
          <a:xfrm>
            <a:off x="934720" y="4415790"/>
            <a:ext cx="5140960" cy="4183380"/>
          </a:xfrm>
          <a:prstGeom prst="rect">
            <a:avLst/>
          </a:prstGeom>
          <a:noFill/>
          <a:ln w="12700">
            <a:miter lim="800000"/>
            <a:headEnd/>
            <a:tailEnd/>
          </a:ln>
        </p:spPr>
        <p:txBody>
          <a:bodyPr lIns="92193" tIns="45287" rIns="92193" bIns="45287"/>
          <a:lstStyle/>
          <a:p>
            <a:pPr lvl="1">
              <a:lnSpc>
                <a:spcPct val="90000"/>
              </a:lnSpc>
            </a:pPr>
            <a:endParaRPr lang="en-GB" sz="1800" dirty="0">
              <a:latin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152E7B6-6CD3-4601-B4BB-900B2E2F7D4B}" type="slidenum">
              <a:rPr lang="en-US" smtClean="0"/>
              <a:pPr/>
              <a:t>‹#›</a:t>
            </a:fld>
            <a:endParaRPr lang="en-US" dirty="0"/>
          </a:p>
        </p:txBody>
      </p:sp>
      <p:pic>
        <p:nvPicPr>
          <p:cNvPr id="12" name="Picture 11" descr="MOHlogo.jpg"/>
          <p:cNvPicPr>
            <a:picLocks noChangeAspect="1"/>
          </p:cNvPicPr>
          <p:nvPr/>
        </p:nvPicPr>
        <p:blipFill>
          <a:blip r:embed="rId2" cstate="print"/>
          <a:stretch>
            <a:fillRect/>
          </a:stretch>
        </p:blipFill>
        <p:spPr>
          <a:xfrm>
            <a:off x="3352800" y="228600"/>
            <a:ext cx="2133600" cy="2357496"/>
          </a:xfrm>
          <a:prstGeom prst="rect">
            <a:avLst/>
          </a:prstGeom>
        </p:spPr>
      </p:pic>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C3D750-A44A-4FF8-B715-3858945A703A}" type="datetimeFigureOut">
              <a:rPr lang="en-US" smtClean="0"/>
              <a:pPr/>
              <a:t>21-Aug-13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A45347-631E-4853-8FB7-FEB21B89E2DC}" type="slidenum">
              <a:rPr lang="en-US" smtClean="0"/>
              <a:pPr/>
              <a:t>‹#›</a:t>
            </a:fld>
            <a:endParaRPr lang="en-US" dirty="0"/>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4C3D750-A44A-4FF8-B715-3858945A703A}" type="datetimeFigureOut">
              <a:rPr lang="en-US" smtClean="0"/>
              <a:pPr/>
              <a:t>21-Aug-13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7A7EEA5-84DB-4C10-AE05-C3EB8A373FD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470648" cy="990600"/>
          </a:xfrm>
        </p:spPr>
        <p:txBody>
          <a:bodyPr/>
          <a:lstStyle/>
          <a:p>
            <a:r>
              <a:rPr kumimoji="0" lang="en-US" smtClean="0"/>
              <a:t>Click to edit Master title style</a:t>
            </a:r>
            <a:endParaRPr kumimoji="0" lang="en-US" dirty="0"/>
          </a:p>
        </p:txBody>
      </p:sp>
      <p:sp>
        <p:nvSpPr>
          <p:cNvPr id="4" name="Date Placeholder 3"/>
          <p:cNvSpPr>
            <a:spLocks noGrp="1"/>
          </p:cNvSpPr>
          <p:nvPr>
            <p:ph type="dt" sz="half" idx="10"/>
          </p:nvPr>
        </p:nvSpPr>
        <p:spPr/>
        <p:txBody>
          <a:bodyPr/>
          <a:lstStyle/>
          <a:p>
            <a:fld id="{A4C3D750-A44A-4FF8-B715-3858945A703A}" type="datetimeFigureOut">
              <a:rPr lang="en-US" smtClean="0"/>
              <a:pPr/>
              <a:t>21-Aug-13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48A2006-88AF-4E10-8433-AA3D2C0FF0A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7" name="Picture 6" descr="MOHlogo.jpg"/>
          <p:cNvPicPr>
            <a:picLocks noChangeAspect="1"/>
          </p:cNvPicPr>
          <p:nvPr/>
        </p:nvPicPr>
        <p:blipFill>
          <a:blip r:embed="rId2" cstate="print"/>
          <a:stretch>
            <a:fillRect/>
          </a:stretch>
        </p:blipFill>
        <p:spPr>
          <a:xfrm>
            <a:off x="304800" y="228600"/>
            <a:ext cx="914400" cy="1010356"/>
          </a:xfrm>
          <a:prstGeom prst="rect">
            <a:avLst/>
          </a:prstGeom>
        </p:spPr>
      </p:pic>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4C3D750-A44A-4FF8-B715-3858945A703A}" type="datetimeFigureOut">
              <a:rPr lang="en-US" smtClean="0"/>
              <a:pPr/>
              <a:t>21-Aug-13</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FD33EE4-3D35-4932-93BA-C027FEFF7997}"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4C3D750-A44A-4FF8-B715-3858945A703A}" type="datetimeFigureOut">
              <a:rPr lang="en-US" smtClean="0"/>
              <a:pPr/>
              <a:t>21-Aug-13</a:t>
            </a:fld>
            <a:endParaRPr lang="en-US" dirty="0"/>
          </a:p>
        </p:txBody>
      </p:sp>
      <p:sp>
        <p:nvSpPr>
          <p:cNvPr id="10" name="Slide Number Placeholder 9"/>
          <p:cNvSpPr>
            <a:spLocks noGrp="1"/>
          </p:cNvSpPr>
          <p:nvPr>
            <p:ph type="sldNum" sz="quarter" idx="16"/>
          </p:nvPr>
        </p:nvSpPr>
        <p:spPr/>
        <p:txBody>
          <a:bodyPr rtlCol="0"/>
          <a:lstStyle/>
          <a:p>
            <a:fld id="{ABF87231-5DF2-4D80-985B-6AEC5118E117}"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pic>
        <p:nvPicPr>
          <p:cNvPr id="13" name="Picture 12" descr="MOHlogo.jpg"/>
          <p:cNvPicPr>
            <a:picLocks noChangeAspect="1"/>
          </p:cNvPicPr>
          <p:nvPr/>
        </p:nvPicPr>
        <p:blipFill>
          <a:blip r:embed="rId2" cstate="print"/>
          <a:stretch>
            <a:fillRect/>
          </a:stretch>
        </p:blipFill>
        <p:spPr>
          <a:xfrm>
            <a:off x="304800" y="228600"/>
            <a:ext cx="896521" cy="990600"/>
          </a:xfrm>
          <a:prstGeom prst="rect">
            <a:avLst/>
          </a:prstGeom>
        </p:spPr>
      </p:pic>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4C3D750-A44A-4FF8-B715-3858945A703A}" type="datetimeFigureOut">
              <a:rPr lang="en-US" smtClean="0"/>
              <a:pPr/>
              <a:t>21-Aug-13</a:t>
            </a:fld>
            <a:endParaRPr lang="en-US" dirty="0"/>
          </a:p>
        </p:txBody>
      </p:sp>
      <p:sp>
        <p:nvSpPr>
          <p:cNvPr id="12" name="Slide Number Placeholder 11"/>
          <p:cNvSpPr>
            <a:spLocks noGrp="1"/>
          </p:cNvSpPr>
          <p:nvPr>
            <p:ph type="sldNum" sz="quarter" idx="16"/>
          </p:nvPr>
        </p:nvSpPr>
        <p:spPr/>
        <p:txBody>
          <a:bodyPr rtlCol="0"/>
          <a:lstStyle/>
          <a:p>
            <a:fld id="{32E2D5AD-A1D8-470C-A3E8-0337756A7B73}"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C3D750-A44A-4FF8-B715-3858945A703A}" type="datetimeFigureOut">
              <a:rPr lang="en-US" smtClean="0"/>
              <a:pPr/>
              <a:t>21-Aug-13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DD615A2-016E-4A60-A155-DEF6EF156C7B}" type="slidenum">
              <a:rPr lang="en-US" smtClean="0"/>
              <a:pPr/>
              <a:t>‹#›</a:t>
            </a:fld>
            <a:endParaRPr lang="en-US" dirty="0"/>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3D750-A44A-4FF8-B715-3858945A703A}" type="datetimeFigureOut">
              <a:rPr lang="en-US" smtClean="0"/>
              <a:pPr/>
              <a:t>21-Aug-13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52E73C4-77F0-4A22-8C85-B05C1B4A44E2}" type="slidenum">
              <a:rPr lang="en-US" smtClean="0"/>
              <a:pPr/>
              <a:t>‹#›</a:t>
            </a:fld>
            <a:endParaRPr lang="en-US" dirty="0"/>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4C3D750-A44A-4FF8-B715-3858945A703A}" type="datetimeFigureOut">
              <a:rPr lang="en-US" smtClean="0"/>
              <a:pPr/>
              <a:t>21-Aug-13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0ACDD09-8A52-4C6F-9CFB-D5C612729CD4}"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4C3D750-A44A-4FF8-B715-3858945A703A}" type="datetimeFigureOut">
              <a:rPr lang="en-US" smtClean="0"/>
              <a:pPr/>
              <a:t>21-Aug-13</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42ABB1F-D296-4854-96F8-07645B1F8739}"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447800" y="228600"/>
            <a:ext cx="7315200" cy="9906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4C3D750-A44A-4FF8-B715-3858945A703A}" type="datetimeFigureOut">
              <a:rPr lang="en-US" smtClean="0"/>
              <a:pPr/>
              <a:t>21-Aug-13</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60171FC-56F8-489D-99E5-7C7C3D98A911}" type="slidenum">
              <a:rPr lang="en-US" smtClean="0"/>
              <a:pPr/>
              <a:t>‹#›</a:t>
            </a:fld>
            <a:endParaRPr lang="en-US" dirty="0"/>
          </a:p>
        </p:txBody>
      </p:sp>
      <p:pic>
        <p:nvPicPr>
          <p:cNvPr id="10" name="Picture 9" descr="MOHlogo.jpg"/>
          <p:cNvPicPr>
            <a:picLocks noChangeAspect="1"/>
          </p:cNvPicPr>
          <p:nvPr/>
        </p:nvPicPr>
        <p:blipFill>
          <a:blip r:embed="rId13" cstate="print"/>
          <a:stretch>
            <a:fillRect/>
          </a:stretch>
        </p:blipFill>
        <p:spPr>
          <a:xfrm>
            <a:off x="304800" y="228600"/>
            <a:ext cx="914400" cy="1010356"/>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wedge/>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Health Indicators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Rwanda Core Health Indicator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1342563664"/>
              </p:ext>
            </p:extLst>
          </p:nvPr>
        </p:nvGraphicFramePr>
        <p:xfrm>
          <a:off x="152400" y="1371600"/>
          <a:ext cx="3657600" cy="4680585"/>
        </p:xfrm>
        <a:graphic>
          <a:graphicData uri="http://schemas.openxmlformats.org/drawingml/2006/table">
            <a:tbl>
              <a:tblPr>
                <a:tableStyleId>{793D81CF-94F2-401A-BA57-92F5A7B2D0C5}</a:tableStyleId>
              </a:tblPr>
              <a:tblGrid>
                <a:gridCol w="2047961"/>
                <a:gridCol w="44450"/>
                <a:gridCol w="1565189"/>
              </a:tblGrid>
              <a:tr h="221342">
                <a:tc>
                  <a:txBody>
                    <a:bodyPr/>
                    <a:lstStyle/>
                    <a:p>
                      <a:pPr algn="l" fontAlgn="b"/>
                      <a:r>
                        <a:rPr lang="en-US" sz="1400" u="none" strike="noStrike" dirty="0">
                          <a:effectLst/>
                        </a:rPr>
                        <a:t>Service Focus </a:t>
                      </a:r>
                      <a:endParaRPr lang="en-US" sz="1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smtClean="0">
                          <a:effectLst/>
                        </a:rPr>
                        <a:t># of indicators</a:t>
                      </a:r>
                      <a:endParaRPr lang="en-US" sz="1400" b="1"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Child health</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57</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CHW</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51</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ENVIRONMENTAL HEALTH</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Essential drugs </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Financing</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6</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Geographic Access</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HIV</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33</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HR</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11</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IDSR</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7</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Infrastructure</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4</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Lab</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6</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MALARIA</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Maternal Health</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30</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MENTAL HEALTH</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4</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Nutrition</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Quality assurance</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Reproductive Health</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26</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Resources</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TB</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7</a:t>
                      </a:r>
                      <a:endParaRPr lang="en-US" sz="1400" b="0" i="0" u="none" strike="noStrike" dirty="0">
                        <a:solidFill>
                          <a:srgbClr val="000000"/>
                        </a:solidFill>
                        <a:effectLst/>
                        <a:latin typeface="Calibri"/>
                      </a:endParaRPr>
                    </a:p>
                  </a:txBody>
                  <a:tcPr marL="9525" marR="9525" marT="9525" marB="0" anchor="b"/>
                </a:tc>
              </a:tr>
              <a:tr h="221342">
                <a:tc>
                  <a:txBody>
                    <a:bodyPr/>
                    <a:lstStyle/>
                    <a:p>
                      <a:pPr algn="l" fontAlgn="b"/>
                      <a:r>
                        <a:rPr lang="en-US" sz="1400" u="none" strike="noStrike">
                          <a:effectLst/>
                        </a:rPr>
                        <a:t>Grand Total</a:t>
                      </a:r>
                      <a:endParaRPr lang="en-US" sz="1400" b="1"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n-US" sz="14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298</a:t>
                      </a:r>
                      <a:endParaRPr lang="en-US" sz="1400" b="1" i="0" u="none" strike="noStrike" dirty="0">
                        <a:solidFill>
                          <a:srgbClr val="000000"/>
                        </a:solidFill>
                        <a:effectLst/>
                        <a:latin typeface="Calibri"/>
                      </a:endParaRPr>
                    </a:p>
                  </a:txBody>
                  <a:tcPr marL="9525" marR="9525" marT="9525" marB="0" anchor="b"/>
                </a:tc>
              </a:tr>
            </a:tbl>
          </a:graphicData>
        </a:graphic>
      </p:graphicFrame>
      <p:sp>
        <p:nvSpPr>
          <p:cNvPr id="5" name="Content Placeholder 2"/>
          <p:cNvSpPr txBox="1">
            <a:spLocks/>
          </p:cNvSpPr>
          <p:nvPr/>
        </p:nvSpPr>
        <p:spPr>
          <a:xfrm>
            <a:off x="3886200" y="1600200"/>
            <a:ext cx="4879848"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smtClean="0"/>
              <a:t>298 indicators selected by MOH programs in 2012</a:t>
            </a:r>
          </a:p>
          <a:p>
            <a:r>
              <a:rPr lang="en-US" dirty="0" smtClean="0"/>
              <a:t>191 disease diagnoses (some overlap between Hospitalization, OPD and IMCI)</a:t>
            </a:r>
          </a:p>
          <a:p>
            <a:r>
              <a:rPr lang="en-US" dirty="0" smtClean="0"/>
              <a:t>In addition 200 data elements are collected to calculate indicators</a:t>
            </a:r>
          </a:p>
          <a:p>
            <a:endParaRPr lang="en-US" dirty="0"/>
          </a:p>
        </p:txBody>
      </p:sp>
    </p:spTree>
    <p:extLst>
      <p:ext uri="{BB962C8B-B14F-4D97-AF65-F5344CB8AC3E}">
        <p14:creationId xmlns:p14="http://schemas.microsoft.com/office/powerpoint/2010/main" xmlns="" val="41012751"/>
      </p:ext>
    </p:extLst>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minimum indicator sets</a:t>
            </a:r>
            <a:endParaRPr lang="en-US" dirty="0"/>
          </a:p>
        </p:txBody>
      </p:sp>
      <p:sp>
        <p:nvSpPr>
          <p:cNvPr id="3" name="Content Placeholder 2"/>
          <p:cNvSpPr>
            <a:spLocks noGrp="1"/>
          </p:cNvSpPr>
          <p:nvPr>
            <p:ph sz="quarter" idx="1"/>
          </p:nvPr>
        </p:nvSpPr>
        <p:spPr>
          <a:xfrm>
            <a:off x="228600" y="1600200"/>
            <a:ext cx="8534400" cy="4495800"/>
          </a:xfrm>
        </p:spPr>
        <p:txBody>
          <a:bodyPr>
            <a:normAutofit fontScale="92500" lnSpcReduction="10000"/>
          </a:bodyPr>
          <a:lstStyle/>
          <a:p>
            <a:pPr marL="0" indent="0">
              <a:buNone/>
            </a:pPr>
            <a:r>
              <a:rPr lang="en-US" dirty="0" smtClean="0"/>
              <a:t>3 types of indicators are key:</a:t>
            </a:r>
          </a:p>
          <a:p>
            <a:r>
              <a:rPr lang="en-US" dirty="0" smtClean="0"/>
              <a:t>Health problem: incidence or prevalence of disease</a:t>
            </a:r>
          </a:p>
          <a:p>
            <a:endParaRPr lang="en-US" dirty="0"/>
          </a:p>
          <a:p>
            <a:r>
              <a:rPr lang="en-US" dirty="0" smtClean="0"/>
              <a:t>Health service: provision of health services to prevent or treat the disease</a:t>
            </a:r>
          </a:p>
          <a:p>
            <a:endParaRPr lang="en-US" dirty="0"/>
          </a:p>
          <a:p>
            <a:endParaRPr lang="en-US" dirty="0" smtClean="0"/>
          </a:p>
          <a:p>
            <a:r>
              <a:rPr lang="en-US" dirty="0" smtClean="0"/>
              <a:t>Critical resource: availability of drugs, trained health workers or other material/equipment required to provide health service</a:t>
            </a:r>
          </a:p>
        </p:txBody>
      </p:sp>
      <p:sp>
        <p:nvSpPr>
          <p:cNvPr id="8" name="Up Arrow 7"/>
          <p:cNvSpPr/>
          <p:nvPr/>
        </p:nvSpPr>
        <p:spPr>
          <a:xfrm>
            <a:off x="1600200" y="3886200"/>
            <a:ext cx="3048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1593273" y="2514600"/>
            <a:ext cx="3048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32551672"/>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a:solidFill>
              <a:schemeClr val="accent1"/>
            </a:solidFill>
          </a:ln>
        </p:spPr>
        <p:txBody>
          <a:bodyPr>
            <a:normAutofit fontScale="90000"/>
          </a:bodyPr>
          <a:lstStyle/>
          <a:p>
            <a:r>
              <a:rPr lang="fr-FR" sz="4000" b="1"/>
              <a:t>Cycle de Transformation de Données en Action</a:t>
            </a:r>
            <a:endParaRPr lang="fr-FR" sz="4000"/>
          </a:p>
        </p:txBody>
      </p:sp>
      <p:sp>
        <p:nvSpPr>
          <p:cNvPr id="12294" name="Oval 6"/>
          <p:cNvSpPr>
            <a:spLocks noChangeArrowheads="1"/>
          </p:cNvSpPr>
          <p:nvPr/>
        </p:nvSpPr>
        <p:spPr bwMode="auto">
          <a:xfrm>
            <a:off x="3810000" y="2057400"/>
            <a:ext cx="1676400" cy="762000"/>
          </a:xfrm>
          <a:prstGeom prst="ellipse">
            <a:avLst/>
          </a:prstGeom>
          <a:solidFill>
            <a:srgbClr val="F6FCA2"/>
          </a:solidFill>
          <a:ln w="9525">
            <a:solidFill>
              <a:schemeClr val="tx1"/>
            </a:solidFill>
            <a:round/>
            <a:headEnd/>
            <a:tailEnd/>
          </a:ln>
          <a:effectLst/>
        </p:spPr>
        <p:txBody>
          <a:bodyPr wrap="none" anchor="ctr"/>
          <a:lstStyle/>
          <a:p>
            <a:pPr algn="ctr"/>
            <a:r>
              <a:rPr lang="fr-FR">
                <a:latin typeface="Arial" charset="0"/>
              </a:rPr>
              <a:t>Décision/</a:t>
            </a:r>
          </a:p>
          <a:p>
            <a:pPr algn="ctr"/>
            <a:r>
              <a:rPr lang="fr-FR">
                <a:latin typeface="Arial" charset="0"/>
              </a:rPr>
              <a:t>Action</a:t>
            </a:r>
          </a:p>
        </p:txBody>
      </p:sp>
      <p:sp>
        <p:nvSpPr>
          <p:cNvPr id="12295" name="Oval 7"/>
          <p:cNvSpPr>
            <a:spLocks noChangeArrowheads="1"/>
          </p:cNvSpPr>
          <p:nvPr/>
        </p:nvSpPr>
        <p:spPr bwMode="auto">
          <a:xfrm>
            <a:off x="5334000" y="2971800"/>
            <a:ext cx="1676400" cy="762000"/>
          </a:xfrm>
          <a:prstGeom prst="ellipse">
            <a:avLst/>
          </a:prstGeom>
          <a:solidFill>
            <a:srgbClr val="F6FCA2"/>
          </a:solidFill>
          <a:ln w="9525">
            <a:solidFill>
              <a:schemeClr val="tx1"/>
            </a:solidFill>
            <a:round/>
            <a:headEnd/>
            <a:tailEnd/>
          </a:ln>
          <a:effectLst/>
        </p:spPr>
        <p:txBody>
          <a:bodyPr wrap="none" anchor="ctr"/>
          <a:lstStyle/>
          <a:p>
            <a:pPr algn="ctr"/>
            <a:r>
              <a:rPr lang="fr-FR">
                <a:latin typeface="Arial" charset="0"/>
              </a:rPr>
              <a:t>Collecte</a:t>
            </a:r>
          </a:p>
        </p:txBody>
      </p:sp>
      <p:sp>
        <p:nvSpPr>
          <p:cNvPr id="12296" name="Oval 8"/>
          <p:cNvSpPr>
            <a:spLocks noChangeArrowheads="1"/>
          </p:cNvSpPr>
          <p:nvPr/>
        </p:nvSpPr>
        <p:spPr bwMode="auto">
          <a:xfrm>
            <a:off x="4953000" y="4495800"/>
            <a:ext cx="1676400" cy="762000"/>
          </a:xfrm>
          <a:prstGeom prst="ellipse">
            <a:avLst/>
          </a:prstGeom>
          <a:solidFill>
            <a:srgbClr val="F6FCA2"/>
          </a:solidFill>
          <a:ln w="9525">
            <a:solidFill>
              <a:schemeClr val="tx1"/>
            </a:solidFill>
            <a:round/>
            <a:headEnd/>
            <a:tailEnd/>
          </a:ln>
          <a:effectLst/>
        </p:spPr>
        <p:txBody>
          <a:bodyPr wrap="none" anchor="ctr"/>
          <a:lstStyle/>
          <a:p>
            <a:pPr algn="ctr"/>
            <a:r>
              <a:rPr lang="fr-FR">
                <a:latin typeface="Arial" charset="0"/>
              </a:rPr>
              <a:t>Traitement</a:t>
            </a:r>
          </a:p>
        </p:txBody>
      </p:sp>
      <p:sp>
        <p:nvSpPr>
          <p:cNvPr id="12297" name="Oval 9"/>
          <p:cNvSpPr>
            <a:spLocks noChangeArrowheads="1"/>
          </p:cNvSpPr>
          <p:nvPr/>
        </p:nvSpPr>
        <p:spPr bwMode="auto">
          <a:xfrm>
            <a:off x="2743200" y="4495800"/>
            <a:ext cx="1676400" cy="762000"/>
          </a:xfrm>
          <a:prstGeom prst="ellipse">
            <a:avLst/>
          </a:prstGeom>
          <a:solidFill>
            <a:srgbClr val="F6FCA2"/>
          </a:solidFill>
          <a:ln w="9525">
            <a:solidFill>
              <a:schemeClr val="tx1"/>
            </a:solidFill>
            <a:round/>
            <a:headEnd/>
            <a:tailEnd/>
          </a:ln>
          <a:effectLst/>
        </p:spPr>
        <p:txBody>
          <a:bodyPr wrap="none" anchor="ctr"/>
          <a:lstStyle/>
          <a:p>
            <a:pPr algn="ctr"/>
            <a:r>
              <a:rPr lang="fr-FR">
                <a:latin typeface="Arial" charset="0"/>
              </a:rPr>
              <a:t>Présentation</a:t>
            </a:r>
          </a:p>
        </p:txBody>
      </p:sp>
      <p:sp>
        <p:nvSpPr>
          <p:cNvPr id="12298" name="Oval 10"/>
          <p:cNvSpPr>
            <a:spLocks noChangeArrowheads="1"/>
          </p:cNvSpPr>
          <p:nvPr/>
        </p:nvSpPr>
        <p:spPr bwMode="auto">
          <a:xfrm>
            <a:off x="2057400" y="2895600"/>
            <a:ext cx="1676400" cy="762000"/>
          </a:xfrm>
          <a:prstGeom prst="ellipse">
            <a:avLst/>
          </a:prstGeom>
          <a:solidFill>
            <a:srgbClr val="F6FCA2"/>
          </a:solidFill>
          <a:ln w="9525">
            <a:solidFill>
              <a:schemeClr val="tx1"/>
            </a:solidFill>
            <a:round/>
            <a:headEnd/>
            <a:tailEnd/>
          </a:ln>
          <a:effectLst/>
        </p:spPr>
        <p:txBody>
          <a:bodyPr wrap="none" anchor="ctr"/>
          <a:lstStyle/>
          <a:p>
            <a:pPr algn="ctr"/>
            <a:r>
              <a:rPr lang="fr-FR">
                <a:latin typeface="Arial" charset="0"/>
              </a:rPr>
              <a:t>Interprétation</a:t>
            </a:r>
          </a:p>
        </p:txBody>
      </p:sp>
      <p:sp>
        <p:nvSpPr>
          <p:cNvPr id="12300" name="AutoShape 12"/>
          <p:cNvSpPr>
            <a:spLocks noChangeArrowheads="1"/>
          </p:cNvSpPr>
          <p:nvPr/>
        </p:nvSpPr>
        <p:spPr bwMode="auto">
          <a:xfrm rot="822417">
            <a:off x="3124200" y="2209800"/>
            <a:ext cx="533400" cy="533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01" name="AutoShape 13"/>
          <p:cNvSpPr>
            <a:spLocks noChangeArrowheads="1"/>
          </p:cNvSpPr>
          <p:nvPr/>
        </p:nvSpPr>
        <p:spPr bwMode="auto">
          <a:xfrm rot="4955476">
            <a:off x="5715000" y="2362200"/>
            <a:ext cx="533400" cy="533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02" name="AutoShape 14"/>
          <p:cNvSpPr>
            <a:spLocks noChangeArrowheads="1"/>
          </p:cNvSpPr>
          <p:nvPr/>
        </p:nvSpPr>
        <p:spPr bwMode="auto">
          <a:xfrm rot="-3693962">
            <a:off x="2438400" y="3886200"/>
            <a:ext cx="533400" cy="533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03" name="AutoShape 15"/>
          <p:cNvSpPr>
            <a:spLocks noChangeArrowheads="1"/>
          </p:cNvSpPr>
          <p:nvPr/>
        </p:nvSpPr>
        <p:spPr bwMode="auto">
          <a:xfrm rot="8550602">
            <a:off x="6248400" y="3962400"/>
            <a:ext cx="533400" cy="533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04" name="AutoShape 16"/>
          <p:cNvSpPr>
            <a:spLocks noChangeArrowheads="1"/>
          </p:cNvSpPr>
          <p:nvPr/>
        </p:nvSpPr>
        <p:spPr bwMode="auto">
          <a:xfrm rot="13024336">
            <a:off x="4343400" y="5105400"/>
            <a:ext cx="533400" cy="533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05" name="AutoShape 17"/>
          <p:cNvSpPr>
            <a:spLocks noChangeArrowheads="1"/>
          </p:cNvSpPr>
          <p:nvPr/>
        </p:nvSpPr>
        <p:spPr bwMode="auto">
          <a:xfrm>
            <a:off x="6553200" y="1447800"/>
            <a:ext cx="1524000" cy="762000"/>
          </a:xfrm>
          <a:prstGeom prst="wedgeRectCallout">
            <a:avLst>
              <a:gd name="adj1" fmla="val -129481"/>
              <a:gd name="adj2" fmla="val 51875"/>
            </a:avLst>
          </a:prstGeom>
          <a:solidFill>
            <a:srgbClr val="CCFFFF"/>
          </a:solidFill>
          <a:ln w="9525">
            <a:solidFill>
              <a:schemeClr val="tx1"/>
            </a:solidFill>
            <a:miter lim="800000"/>
            <a:headEnd/>
            <a:tailEnd/>
          </a:ln>
          <a:effectLst/>
        </p:spPr>
        <p:txBody>
          <a:bodyPr anchor="ctr"/>
          <a:lstStyle/>
          <a:p>
            <a:pPr algn="ctr" eaLnBrk="0" hangingPunct="0"/>
            <a:r>
              <a:rPr lang="fr-FR" sz="1200"/>
              <a:t>Développer et mettre à jour le plan</a:t>
            </a:r>
          </a:p>
          <a:p>
            <a:pPr algn="ctr" eaLnBrk="0" hangingPunct="0"/>
            <a:r>
              <a:rPr lang="fr-FR" sz="1200"/>
              <a:t>Evaluer les résultats</a:t>
            </a:r>
          </a:p>
          <a:p>
            <a:pPr algn="ctr" eaLnBrk="0" hangingPunct="0"/>
            <a:r>
              <a:rPr lang="fr-FR" sz="1200"/>
              <a:t>Prioriser et Agir</a:t>
            </a:r>
          </a:p>
        </p:txBody>
      </p:sp>
      <p:sp>
        <p:nvSpPr>
          <p:cNvPr id="12306" name="AutoShape 18"/>
          <p:cNvSpPr>
            <a:spLocks noChangeArrowheads="1"/>
          </p:cNvSpPr>
          <p:nvPr/>
        </p:nvSpPr>
        <p:spPr bwMode="auto">
          <a:xfrm>
            <a:off x="7391400" y="2667000"/>
            <a:ext cx="1600200" cy="1143000"/>
          </a:xfrm>
          <a:prstGeom prst="wedgeRectCallout">
            <a:avLst>
              <a:gd name="adj1" fmla="val -72718"/>
              <a:gd name="adj2" fmla="val 10972"/>
            </a:avLst>
          </a:prstGeom>
          <a:solidFill>
            <a:srgbClr val="CCFFFF"/>
          </a:solidFill>
          <a:ln w="9525">
            <a:solidFill>
              <a:schemeClr val="tx1"/>
            </a:solidFill>
            <a:miter lim="800000"/>
            <a:headEnd/>
            <a:tailEnd/>
          </a:ln>
          <a:effectLst/>
        </p:spPr>
        <p:txBody>
          <a:bodyPr anchor="ctr"/>
          <a:lstStyle/>
          <a:p>
            <a:pPr algn="ctr" eaLnBrk="0" hangingPunct="0"/>
            <a:r>
              <a:rPr lang="fr-FR" sz="1200"/>
              <a:t>Identifier le paquet minimum de données</a:t>
            </a:r>
          </a:p>
          <a:p>
            <a:pPr algn="ctr" eaLnBrk="0" hangingPunct="0"/>
            <a:r>
              <a:rPr lang="fr-FR" sz="1200"/>
              <a:t>Exploiter les sources existantes</a:t>
            </a:r>
          </a:p>
          <a:p>
            <a:pPr algn="ctr" eaLnBrk="0" hangingPunct="0"/>
            <a:r>
              <a:rPr lang="fr-FR" sz="1200"/>
              <a:t>Améliorer le circuit</a:t>
            </a:r>
          </a:p>
          <a:p>
            <a:pPr algn="ctr" eaLnBrk="0" hangingPunct="0"/>
            <a:r>
              <a:rPr lang="fr-FR" sz="1200"/>
              <a:t>Contrôler la qualité</a:t>
            </a:r>
          </a:p>
        </p:txBody>
      </p:sp>
      <p:sp>
        <p:nvSpPr>
          <p:cNvPr id="12307" name="AutoShape 19"/>
          <p:cNvSpPr>
            <a:spLocks noChangeArrowheads="1"/>
          </p:cNvSpPr>
          <p:nvPr/>
        </p:nvSpPr>
        <p:spPr bwMode="auto">
          <a:xfrm>
            <a:off x="7162800" y="4648200"/>
            <a:ext cx="1828800" cy="762000"/>
          </a:xfrm>
          <a:prstGeom prst="wedgeRectCallout">
            <a:avLst>
              <a:gd name="adj1" fmla="val -80556"/>
              <a:gd name="adj2" fmla="val -20625"/>
            </a:avLst>
          </a:prstGeom>
          <a:solidFill>
            <a:srgbClr val="CCFFFF"/>
          </a:solidFill>
          <a:ln w="9525">
            <a:solidFill>
              <a:schemeClr val="tx1"/>
            </a:solidFill>
            <a:miter lim="800000"/>
            <a:headEnd/>
            <a:tailEnd/>
          </a:ln>
          <a:effectLst/>
        </p:spPr>
        <p:txBody>
          <a:bodyPr anchor="ctr"/>
          <a:lstStyle/>
          <a:p>
            <a:pPr algn="ctr" eaLnBrk="0" hangingPunct="0"/>
            <a:r>
              <a:rPr lang="fr-FR" sz="1200"/>
              <a:t>Saisir les données</a:t>
            </a:r>
          </a:p>
          <a:p>
            <a:pPr algn="ctr" eaLnBrk="0" hangingPunct="0"/>
            <a:r>
              <a:rPr lang="fr-FR" sz="1200"/>
              <a:t>Compiler les données</a:t>
            </a:r>
          </a:p>
          <a:p>
            <a:pPr algn="ctr" eaLnBrk="0" hangingPunct="0"/>
            <a:r>
              <a:rPr lang="fr-FR" sz="1200"/>
              <a:t>Calculer des indicateurs</a:t>
            </a:r>
            <a:endParaRPr lang="fr-FR" sz="2400"/>
          </a:p>
        </p:txBody>
      </p:sp>
      <p:sp>
        <p:nvSpPr>
          <p:cNvPr id="12308" name="AutoShape 20"/>
          <p:cNvSpPr>
            <a:spLocks noChangeArrowheads="1"/>
          </p:cNvSpPr>
          <p:nvPr/>
        </p:nvSpPr>
        <p:spPr bwMode="auto">
          <a:xfrm>
            <a:off x="228600" y="4572000"/>
            <a:ext cx="1673225" cy="990600"/>
          </a:xfrm>
          <a:prstGeom prst="wedgeRectCallout">
            <a:avLst>
              <a:gd name="adj1" fmla="val 102657"/>
              <a:gd name="adj2" fmla="val -6889"/>
            </a:avLst>
          </a:prstGeom>
          <a:solidFill>
            <a:srgbClr val="CCFFFF"/>
          </a:solidFill>
          <a:ln w="9525">
            <a:solidFill>
              <a:schemeClr val="tx1"/>
            </a:solidFill>
            <a:miter lim="800000"/>
            <a:headEnd/>
            <a:tailEnd/>
          </a:ln>
          <a:effectLst/>
        </p:spPr>
        <p:txBody>
          <a:bodyPr anchor="ctr"/>
          <a:lstStyle/>
          <a:p>
            <a:pPr algn="ctr" eaLnBrk="0" hangingPunct="0"/>
            <a:r>
              <a:rPr lang="fr-FR" sz="1200"/>
              <a:t>Préparer des rapports, tableaux et graphiques</a:t>
            </a:r>
          </a:p>
          <a:p>
            <a:pPr algn="ctr" eaLnBrk="0" hangingPunct="0"/>
            <a:r>
              <a:rPr lang="fr-FR" sz="1200"/>
              <a:t> Partager des informations avec des audiences cibles</a:t>
            </a:r>
            <a:endParaRPr lang="fr-FR" sz="2400"/>
          </a:p>
        </p:txBody>
      </p:sp>
      <p:sp>
        <p:nvSpPr>
          <p:cNvPr id="12309" name="AutoShape 21"/>
          <p:cNvSpPr>
            <a:spLocks noChangeArrowheads="1"/>
          </p:cNvSpPr>
          <p:nvPr/>
        </p:nvSpPr>
        <p:spPr bwMode="auto">
          <a:xfrm>
            <a:off x="304800" y="1600200"/>
            <a:ext cx="2057400" cy="914400"/>
          </a:xfrm>
          <a:prstGeom prst="wedgeRectCallout">
            <a:avLst>
              <a:gd name="adj1" fmla="val 52546"/>
              <a:gd name="adj2" fmla="val 99481"/>
            </a:avLst>
          </a:prstGeom>
          <a:solidFill>
            <a:srgbClr val="CCFFFF"/>
          </a:solidFill>
          <a:ln w="9525">
            <a:solidFill>
              <a:schemeClr val="tx1"/>
            </a:solidFill>
            <a:miter lim="800000"/>
            <a:headEnd/>
            <a:tailEnd/>
          </a:ln>
          <a:effectLst/>
        </p:spPr>
        <p:txBody>
          <a:bodyPr anchor="ctr"/>
          <a:lstStyle/>
          <a:p>
            <a:pPr algn="ctr" eaLnBrk="0" hangingPunct="0"/>
            <a:r>
              <a:rPr lang="fr-FR" sz="1200"/>
              <a:t>Analyser les tendances</a:t>
            </a:r>
          </a:p>
          <a:p>
            <a:pPr algn="ctr" eaLnBrk="0" hangingPunct="0"/>
            <a:r>
              <a:rPr lang="fr-FR" sz="1200"/>
              <a:t>Comparer avec les normes</a:t>
            </a:r>
          </a:p>
          <a:p>
            <a:pPr algn="ctr" eaLnBrk="0" hangingPunct="0"/>
            <a:r>
              <a:rPr lang="fr-FR" sz="1200"/>
              <a:t>Comparer avec des cibles</a:t>
            </a:r>
          </a:p>
          <a:p>
            <a:pPr algn="ctr" eaLnBrk="0" hangingPunct="0"/>
            <a:r>
              <a:rPr lang="fr-FR" sz="1200"/>
              <a:t>Créer des hypothèses</a:t>
            </a:r>
          </a:p>
          <a:p>
            <a:pPr algn="ctr" eaLnBrk="0" hangingPunct="0"/>
            <a:r>
              <a:rPr lang="fr-FR" sz="1200"/>
              <a:t>Demander des précisions!</a:t>
            </a:r>
            <a:endParaRPr lang="fr-FR" sz="2400"/>
          </a:p>
        </p:txBody>
      </p:sp>
    </p:spTree>
    <p:extLst>
      <p:ext uri="{BB962C8B-B14F-4D97-AF65-F5344CB8AC3E}">
        <p14:creationId xmlns:p14="http://schemas.microsoft.com/office/powerpoint/2010/main" xmlns="" val="3691017706"/>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06"/>
                                        </p:tgtEl>
                                        <p:attrNameLst>
                                          <p:attrName>style.visibility</p:attrName>
                                        </p:attrNameLst>
                                      </p:cBhvr>
                                      <p:to>
                                        <p:strVal val="visible"/>
                                      </p:to>
                                    </p:set>
                                    <p:anim calcmode="lin" valueType="num">
                                      <p:cBhvr additive="base">
                                        <p:cTn id="7" dur="500" fill="hold"/>
                                        <p:tgtEl>
                                          <p:spTgt spid="12306"/>
                                        </p:tgtEl>
                                        <p:attrNameLst>
                                          <p:attrName>ppt_x</p:attrName>
                                        </p:attrNameLst>
                                      </p:cBhvr>
                                      <p:tavLst>
                                        <p:tav tm="0">
                                          <p:val>
                                            <p:strVal val="0-#ppt_w/2"/>
                                          </p:val>
                                        </p:tav>
                                        <p:tav tm="100000">
                                          <p:val>
                                            <p:strVal val="#ppt_x"/>
                                          </p:val>
                                        </p:tav>
                                      </p:tavLst>
                                    </p:anim>
                                    <p:anim calcmode="lin" valueType="num">
                                      <p:cBhvr additive="base">
                                        <p:cTn id="8" dur="500" fill="hold"/>
                                        <p:tgtEl>
                                          <p:spTgt spid="123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07"/>
                                        </p:tgtEl>
                                        <p:attrNameLst>
                                          <p:attrName>style.visibility</p:attrName>
                                        </p:attrNameLst>
                                      </p:cBhvr>
                                      <p:to>
                                        <p:strVal val="visible"/>
                                      </p:to>
                                    </p:set>
                                    <p:anim calcmode="lin" valueType="num">
                                      <p:cBhvr additive="base">
                                        <p:cTn id="13" dur="500" fill="hold"/>
                                        <p:tgtEl>
                                          <p:spTgt spid="12307"/>
                                        </p:tgtEl>
                                        <p:attrNameLst>
                                          <p:attrName>ppt_x</p:attrName>
                                        </p:attrNameLst>
                                      </p:cBhvr>
                                      <p:tavLst>
                                        <p:tav tm="0">
                                          <p:val>
                                            <p:strVal val="0-#ppt_w/2"/>
                                          </p:val>
                                        </p:tav>
                                        <p:tav tm="100000">
                                          <p:val>
                                            <p:strVal val="#ppt_x"/>
                                          </p:val>
                                        </p:tav>
                                      </p:tavLst>
                                    </p:anim>
                                    <p:anim calcmode="lin" valueType="num">
                                      <p:cBhvr additive="base">
                                        <p:cTn id="14" dur="500" fill="hold"/>
                                        <p:tgtEl>
                                          <p:spTgt spid="123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08"/>
                                        </p:tgtEl>
                                        <p:attrNameLst>
                                          <p:attrName>style.visibility</p:attrName>
                                        </p:attrNameLst>
                                      </p:cBhvr>
                                      <p:to>
                                        <p:strVal val="visible"/>
                                      </p:to>
                                    </p:set>
                                    <p:anim calcmode="lin" valueType="num">
                                      <p:cBhvr additive="base">
                                        <p:cTn id="19" dur="500" fill="hold"/>
                                        <p:tgtEl>
                                          <p:spTgt spid="12308"/>
                                        </p:tgtEl>
                                        <p:attrNameLst>
                                          <p:attrName>ppt_x</p:attrName>
                                        </p:attrNameLst>
                                      </p:cBhvr>
                                      <p:tavLst>
                                        <p:tav tm="0">
                                          <p:val>
                                            <p:strVal val="0-#ppt_w/2"/>
                                          </p:val>
                                        </p:tav>
                                        <p:tav tm="100000">
                                          <p:val>
                                            <p:strVal val="#ppt_x"/>
                                          </p:val>
                                        </p:tav>
                                      </p:tavLst>
                                    </p:anim>
                                    <p:anim calcmode="lin" valueType="num">
                                      <p:cBhvr additive="base">
                                        <p:cTn id="20" dur="500" fill="hold"/>
                                        <p:tgtEl>
                                          <p:spTgt spid="1230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09"/>
                                        </p:tgtEl>
                                        <p:attrNameLst>
                                          <p:attrName>style.visibility</p:attrName>
                                        </p:attrNameLst>
                                      </p:cBhvr>
                                      <p:to>
                                        <p:strVal val="visible"/>
                                      </p:to>
                                    </p:set>
                                    <p:anim calcmode="lin" valueType="num">
                                      <p:cBhvr additive="base">
                                        <p:cTn id="25" dur="500" fill="hold"/>
                                        <p:tgtEl>
                                          <p:spTgt spid="12309"/>
                                        </p:tgtEl>
                                        <p:attrNameLst>
                                          <p:attrName>ppt_x</p:attrName>
                                        </p:attrNameLst>
                                      </p:cBhvr>
                                      <p:tavLst>
                                        <p:tav tm="0">
                                          <p:val>
                                            <p:strVal val="0-#ppt_w/2"/>
                                          </p:val>
                                        </p:tav>
                                        <p:tav tm="100000">
                                          <p:val>
                                            <p:strVal val="#ppt_x"/>
                                          </p:val>
                                        </p:tav>
                                      </p:tavLst>
                                    </p:anim>
                                    <p:anim calcmode="lin" valueType="num">
                                      <p:cBhvr additive="base">
                                        <p:cTn id="26" dur="500" fill="hold"/>
                                        <p:tgtEl>
                                          <p:spTgt spid="1230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305"/>
                                        </p:tgtEl>
                                        <p:attrNameLst>
                                          <p:attrName>style.visibility</p:attrName>
                                        </p:attrNameLst>
                                      </p:cBhvr>
                                      <p:to>
                                        <p:strVal val="visible"/>
                                      </p:to>
                                    </p:set>
                                    <p:anim calcmode="lin" valueType="num">
                                      <p:cBhvr additive="base">
                                        <p:cTn id="31" dur="500" fill="hold"/>
                                        <p:tgtEl>
                                          <p:spTgt spid="12305"/>
                                        </p:tgtEl>
                                        <p:attrNameLst>
                                          <p:attrName>ppt_x</p:attrName>
                                        </p:attrNameLst>
                                      </p:cBhvr>
                                      <p:tavLst>
                                        <p:tav tm="0">
                                          <p:val>
                                            <p:strVal val="0-#ppt_w/2"/>
                                          </p:val>
                                        </p:tav>
                                        <p:tav tm="100000">
                                          <p:val>
                                            <p:strVal val="#ppt_x"/>
                                          </p:val>
                                        </p:tav>
                                      </p:tavLst>
                                    </p:anim>
                                    <p:anim calcmode="lin" valueType="num">
                                      <p:cBhvr additive="base">
                                        <p:cTn id="32" dur="500" fill="hold"/>
                                        <p:tgtEl>
                                          <p:spTgt spid="123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5" grpId="0" animBg="1" autoUpdateAnimBg="0"/>
      <p:bldP spid="12306" grpId="0" animBg="1" autoUpdateAnimBg="0"/>
      <p:bldP spid="12307" grpId="0" animBg="1" autoUpdateAnimBg="0"/>
      <p:bldP spid="12308" grpId="0" animBg="1" autoUpdateAnimBg="0"/>
      <p:bldP spid="12309"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2" name="Title 1"/>
          <p:cNvSpPr>
            <a:spLocks noGrp="1"/>
          </p:cNvSpPr>
          <p:nvPr>
            <p:ph type="title"/>
          </p:nvPr>
        </p:nvSpPr>
        <p:spPr/>
        <p:txBody>
          <a:bodyPr>
            <a:normAutofit fontScale="90000"/>
          </a:bodyPr>
          <a:lstStyle/>
          <a:p>
            <a:r>
              <a:rPr lang="en-US" dirty="0" smtClean="0"/>
              <a:t>Selected health sector target populations and indicators</a:t>
            </a:r>
            <a:endParaRPr lang="en-US" dirty="0"/>
          </a:p>
        </p:txBody>
      </p:sp>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969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9700" name="Rectangle 4"/>
          <p:cNvSpPr>
            <a:spLocks noGrp="1" noChangeArrowheads="1"/>
          </p:cNvSpPr>
          <p:nvPr>
            <p:ph type="title"/>
          </p:nvPr>
        </p:nvSpPr>
        <p:spPr>
          <a:xfrm>
            <a:off x="1752600" y="457200"/>
            <a:ext cx="6426200" cy="685800"/>
          </a:xfrm>
          <a:noFill/>
          <a:ln/>
        </p:spPr>
        <p:txBody>
          <a:bodyPr lIns="90488" tIns="44450" rIns="90488" bIns="44450"/>
          <a:lstStyle/>
          <a:p>
            <a:r>
              <a:rPr lang="en-US" sz="3200" b="1" dirty="0">
                <a:solidFill>
                  <a:schemeClr val="tx1"/>
                </a:solidFill>
                <a:latin typeface="Arial" charset="0"/>
              </a:rPr>
              <a:t>Expressing an indicator</a:t>
            </a:r>
          </a:p>
        </p:txBody>
      </p:sp>
      <p:sp>
        <p:nvSpPr>
          <p:cNvPr id="29701" name="Rectangle 5"/>
          <p:cNvSpPr>
            <a:spLocks noGrp="1" noChangeArrowheads="1"/>
          </p:cNvSpPr>
          <p:nvPr>
            <p:ph sz="quarter" idx="1"/>
          </p:nvPr>
        </p:nvSpPr>
        <p:spPr>
          <a:xfrm>
            <a:off x="1143000" y="1600200"/>
            <a:ext cx="6248400" cy="3886200"/>
          </a:xfrm>
          <a:noFill/>
          <a:ln/>
        </p:spPr>
        <p:txBody>
          <a:bodyPr lIns="90488" tIns="44450" rIns="90488" bIns="44450">
            <a:normAutofit fontScale="92500" lnSpcReduction="20000"/>
          </a:bodyPr>
          <a:lstStyle/>
          <a:p>
            <a:pPr marL="454025" indent="3175">
              <a:buFontTx/>
              <a:buNone/>
            </a:pPr>
            <a:r>
              <a:rPr lang="en-US" sz="2800" dirty="0">
                <a:latin typeface="Arial" charset="0"/>
              </a:rPr>
              <a:t>An </a:t>
            </a:r>
            <a:r>
              <a:rPr lang="en-US" sz="2800" dirty="0">
                <a:solidFill>
                  <a:srgbClr val="FF0000"/>
                </a:solidFill>
                <a:latin typeface="Arial" charset="0"/>
              </a:rPr>
              <a:t>indicator</a:t>
            </a:r>
            <a:r>
              <a:rPr lang="en-US" sz="2800" dirty="0">
                <a:latin typeface="Arial" charset="0"/>
              </a:rPr>
              <a:t> is usually expressed in numerical form:</a:t>
            </a:r>
            <a:endParaRPr lang="en-US" sz="2400" dirty="0">
              <a:latin typeface="Arial" charset="0"/>
            </a:endParaRPr>
          </a:p>
          <a:p>
            <a:pPr marL="454025" indent="3175"/>
            <a:r>
              <a:rPr lang="en-US" sz="2800" dirty="0">
                <a:latin typeface="Arial" charset="0"/>
              </a:rPr>
              <a:t> 	</a:t>
            </a:r>
            <a:r>
              <a:rPr lang="en-US" sz="2800" dirty="0" smtClean="0">
                <a:latin typeface="Arial" charset="0"/>
              </a:rPr>
              <a:t>Absolute number</a:t>
            </a:r>
            <a:endParaRPr lang="en-US" sz="2800" dirty="0">
              <a:latin typeface="Arial" charset="0"/>
            </a:endParaRPr>
          </a:p>
          <a:p>
            <a:pPr marL="454025" indent="3175"/>
            <a:r>
              <a:rPr lang="en-US" sz="2800" dirty="0">
                <a:latin typeface="Arial" charset="0"/>
              </a:rPr>
              <a:t>   </a:t>
            </a:r>
            <a:r>
              <a:rPr lang="en-US" sz="2800" dirty="0" smtClean="0">
                <a:latin typeface="Arial" charset="0"/>
              </a:rPr>
              <a:t>ratio: x:y (commonly in ratio the value of x and y are completely independent)   </a:t>
            </a:r>
            <a:endParaRPr lang="en-US" sz="2800" dirty="0">
              <a:latin typeface="Arial" charset="0"/>
            </a:endParaRPr>
          </a:p>
          <a:p>
            <a:pPr marL="454025" indent="3175"/>
            <a:r>
              <a:rPr lang="en-US" sz="2800" dirty="0">
                <a:latin typeface="Arial" charset="0"/>
              </a:rPr>
              <a:t>   </a:t>
            </a:r>
            <a:r>
              <a:rPr lang="en-US" sz="2800" dirty="0" smtClean="0">
                <a:latin typeface="Arial" charset="0"/>
              </a:rPr>
              <a:t>percentage/proportion: X/Y (the values of X are included in the value of Y)  </a:t>
            </a:r>
            <a:endParaRPr lang="en-US" sz="2800" dirty="0">
              <a:latin typeface="Arial" charset="0"/>
            </a:endParaRPr>
          </a:p>
          <a:p>
            <a:pPr marL="454025" indent="3175"/>
            <a:r>
              <a:rPr lang="en-US" sz="2800" dirty="0">
                <a:latin typeface="Arial" charset="0"/>
              </a:rPr>
              <a:t>   </a:t>
            </a:r>
            <a:r>
              <a:rPr lang="en-US" sz="2800" dirty="0" smtClean="0">
                <a:latin typeface="Arial" charset="0"/>
              </a:rPr>
              <a:t>average</a:t>
            </a:r>
            <a:endParaRPr lang="en-US" sz="2800" dirty="0">
              <a:latin typeface="Arial"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969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9700" name="Rectangle 4"/>
          <p:cNvSpPr>
            <a:spLocks noGrp="1" noChangeArrowheads="1"/>
          </p:cNvSpPr>
          <p:nvPr>
            <p:ph type="title"/>
          </p:nvPr>
        </p:nvSpPr>
        <p:spPr>
          <a:xfrm>
            <a:off x="1371600" y="304800"/>
            <a:ext cx="6807200" cy="838200"/>
          </a:xfrm>
          <a:noFill/>
          <a:ln/>
        </p:spPr>
        <p:txBody>
          <a:bodyPr lIns="90488" tIns="44450" rIns="90488" bIns="44450"/>
          <a:lstStyle/>
          <a:p>
            <a:r>
              <a:rPr lang="en-US" sz="3200" b="1" dirty="0">
                <a:solidFill>
                  <a:schemeClr val="tx1"/>
                </a:solidFill>
                <a:latin typeface="Arial" charset="0"/>
              </a:rPr>
              <a:t>Expressing an indicator</a:t>
            </a:r>
          </a:p>
        </p:txBody>
      </p:sp>
      <p:sp>
        <p:nvSpPr>
          <p:cNvPr id="29701" name="Rectangle 5"/>
          <p:cNvSpPr>
            <a:spLocks noGrp="1" noChangeArrowheads="1"/>
          </p:cNvSpPr>
          <p:nvPr>
            <p:ph sz="quarter" idx="1"/>
          </p:nvPr>
        </p:nvSpPr>
        <p:spPr>
          <a:xfrm>
            <a:off x="1143000" y="1524000"/>
            <a:ext cx="6248400" cy="3962400"/>
          </a:xfrm>
          <a:noFill/>
          <a:ln/>
        </p:spPr>
        <p:txBody>
          <a:bodyPr lIns="90488" tIns="44450" rIns="90488" bIns="44450">
            <a:normAutofit fontScale="92500"/>
          </a:bodyPr>
          <a:lstStyle/>
          <a:p>
            <a:pPr marL="454025" indent="3175">
              <a:buFontTx/>
              <a:buNone/>
            </a:pPr>
            <a:r>
              <a:rPr lang="en-US" sz="2800" b="1" dirty="0">
                <a:latin typeface="Arial" charset="0"/>
              </a:rPr>
              <a:t>R</a:t>
            </a:r>
            <a:r>
              <a:rPr lang="en-US" sz="2800" b="1" dirty="0" smtClean="0">
                <a:latin typeface="Arial" charset="0"/>
              </a:rPr>
              <a:t>ate</a:t>
            </a:r>
            <a:r>
              <a:rPr lang="en-US" sz="2800" dirty="0" smtClean="0">
                <a:latin typeface="Arial" charset="0"/>
              </a:rPr>
              <a:t>: is a kind of proportion with a time dimension: it measures the occurrence of  an event in a population over time</a:t>
            </a:r>
          </a:p>
          <a:p>
            <a:pPr marL="454025" indent="3175">
              <a:buNone/>
            </a:pPr>
            <a:endParaRPr lang="en-US" sz="2800" dirty="0" smtClean="0">
              <a:latin typeface="Arial" charset="0"/>
            </a:endParaRPr>
          </a:p>
          <a:p>
            <a:pPr marL="454025" indent="3175">
              <a:buNone/>
            </a:pPr>
            <a:endParaRPr lang="en-US" sz="2800" dirty="0" smtClean="0">
              <a:latin typeface="Arial" charset="0"/>
            </a:endParaRPr>
          </a:p>
          <a:p>
            <a:pPr marL="454025" indent="0">
              <a:buNone/>
            </a:pPr>
            <a:r>
              <a:rPr lang="en-US" sz="2800" b="1" dirty="0" smtClean="0">
                <a:latin typeface="Arial" charset="0"/>
              </a:rPr>
              <a:t>Ratio: </a:t>
            </a:r>
            <a:r>
              <a:rPr lang="en-US" sz="2800" dirty="0" smtClean="0">
                <a:latin typeface="Arial" charset="0"/>
              </a:rPr>
              <a:t>shows the relative size of two </a:t>
            </a:r>
            <a:r>
              <a:rPr lang="en-US" sz="2800" b="1" dirty="0" smtClean="0">
                <a:latin typeface="Arial" charset="0"/>
              </a:rPr>
              <a:t>different</a:t>
            </a:r>
            <a:r>
              <a:rPr lang="en-US" sz="2800" dirty="0" smtClean="0">
                <a:latin typeface="Arial" charset="0"/>
              </a:rPr>
              <a:t> values, can be expressed as 1:2 or as 50% (e.g. sex ratio 52:50)</a:t>
            </a:r>
          </a:p>
          <a:p>
            <a:pPr marL="454025" indent="0">
              <a:buNone/>
            </a:pPr>
            <a:endParaRPr lang="en-US" sz="2800" dirty="0">
              <a:latin typeface="Arial" charset="0"/>
            </a:endParaRPr>
          </a:p>
        </p:txBody>
      </p:sp>
      <p:pic>
        <p:nvPicPr>
          <p:cNvPr id="1026" name="Picture 2"/>
          <p:cNvPicPr>
            <a:picLocks noChangeAspect="1" noChangeArrowheads="1"/>
          </p:cNvPicPr>
          <p:nvPr/>
        </p:nvPicPr>
        <p:blipFill>
          <a:blip r:embed="rId3" cstate="print"/>
          <a:srcRect/>
          <a:stretch>
            <a:fillRect/>
          </a:stretch>
        </p:blipFill>
        <p:spPr bwMode="auto">
          <a:xfrm>
            <a:off x="1638300" y="3200400"/>
            <a:ext cx="4486275" cy="762000"/>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Catchment area population</a:t>
            </a:r>
            <a:endParaRPr lang="en-US" dirty="0"/>
          </a:p>
        </p:txBody>
      </p:sp>
      <p:sp>
        <p:nvSpPr>
          <p:cNvPr id="3" name="Content Placeholder 2"/>
          <p:cNvSpPr>
            <a:spLocks noGrp="1"/>
          </p:cNvSpPr>
          <p:nvPr>
            <p:ph sz="quarter" idx="1"/>
          </p:nvPr>
        </p:nvSpPr>
        <p:spPr/>
        <p:txBody>
          <a:bodyPr/>
          <a:lstStyle/>
          <a:p>
            <a:r>
              <a:rPr lang="en-US" dirty="0" smtClean="0"/>
              <a:t>According to national norms: </a:t>
            </a:r>
          </a:p>
          <a:p>
            <a:pPr lvl="1"/>
            <a:r>
              <a:rPr lang="en-US" dirty="0" smtClean="0"/>
              <a:t>District hospital should serve about 250,000 inhabitants </a:t>
            </a:r>
          </a:p>
          <a:p>
            <a:pPr lvl="1"/>
            <a:r>
              <a:rPr lang="en-US" dirty="0" smtClean="0"/>
              <a:t>Health center should serve about 20,000 inhabitants</a:t>
            </a:r>
          </a:p>
          <a:p>
            <a:r>
              <a:rPr lang="en-US" dirty="0" smtClean="0"/>
              <a:t>Catchment area population is a key concept in public health.  Health facilities are responsible not only for providing curative care but for health promotion and disease prevention in their catchment area</a:t>
            </a:r>
            <a:endParaRPr lang="en-US" dirty="0"/>
          </a:p>
        </p:txBody>
      </p:sp>
    </p:spTree>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determine Catchment Population?</a:t>
            </a:r>
            <a:endParaRPr lang="en-US" dirty="0"/>
          </a:p>
        </p:txBody>
      </p:sp>
      <p:sp>
        <p:nvSpPr>
          <p:cNvPr id="3" name="Content Placeholder 2"/>
          <p:cNvSpPr>
            <a:spLocks noGrp="1"/>
          </p:cNvSpPr>
          <p:nvPr>
            <p:ph sz="quarter" idx="1"/>
          </p:nvPr>
        </p:nvSpPr>
        <p:spPr/>
        <p:txBody>
          <a:bodyPr/>
          <a:lstStyle/>
          <a:p>
            <a:r>
              <a:rPr lang="en-US" b="1" dirty="0" smtClean="0"/>
              <a:t>Rural areas:</a:t>
            </a:r>
            <a:r>
              <a:rPr lang="en-US" dirty="0" smtClean="0"/>
              <a:t>  the objective is for the population to be within walking distance (5 km) of a primary health care facility</a:t>
            </a:r>
          </a:p>
          <a:p>
            <a:r>
              <a:rPr lang="en-US" b="1" dirty="0" smtClean="0"/>
              <a:t>Urban areas:</a:t>
            </a:r>
            <a:r>
              <a:rPr lang="en-US" dirty="0" smtClean="0"/>
              <a:t> in dense population centers distance is not an issue, rather people often choose facilities based on other criteria (proximity to workplace, religious affiliation, quality of care)</a:t>
            </a:r>
            <a:endParaRPr lang="en-US" dirty="0"/>
          </a:p>
        </p:txBody>
      </p:sp>
    </p:spTree>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 Access</a:t>
            </a:r>
            <a:endParaRPr lang="en-US" dirty="0"/>
          </a:p>
        </p:txBody>
      </p:sp>
      <p:pic>
        <p:nvPicPr>
          <p:cNvPr id="4" name="Content Placeholder 3" descr="Nyamagabe.bmp"/>
          <p:cNvPicPr>
            <a:picLocks noGrp="1" noChangeAspect="1"/>
          </p:cNvPicPr>
          <p:nvPr>
            <p:ph sz="quarter" idx="1"/>
          </p:nvPr>
        </p:nvPicPr>
        <p:blipFill>
          <a:blip r:embed="rId2" cstate="print"/>
          <a:srcRect l="23360" r="24529"/>
          <a:stretch>
            <a:fillRect/>
          </a:stretch>
        </p:blipFill>
        <p:spPr>
          <a:xfrm>
            <a:off x="152400" y="1600200"/>
            <a:ext cx="5638800" cy="5097749"/>
          </a:xfrm>
        </p:spPr>
      </p:pic>
      <p:sp>
        <p:nvSpPr>
          <p:cNvPr id="5" name="TextBox 4"/>
          <p:cNvSpPr txBox="1"/>
          <p:nvPr/>
        </p:nvSpPr>
        <p:spPr>
          <a:xfrm>
            <a:off x="6248400" y="2057400"/>
            <a:ext cx="2286000" cy="1938992"/>
          </a:xfrm>
          <a:prstGeom prst="rect">
            <a:avLst/>
          </a:prstGeom>
          <a:noFill/>
        </p:spPr>
        <p:txBody>
          <a:bodyPr wrap="square" rtlCol="0">
            <a:spAutoFit/>
          </a:bodyPr>
          <a:lstStyle/>
          <a:p>
            <a:r>
              <a:rPr lang="en-US" dirty="0" smtClean="0"/>
              <a:t>Note that some admin sectors have more than one HC while others have none</a:t>
            </a:r>
            <a:endParaRPr lang="en-US" dirty="0"/>
          </a:p>
        </p:txBody>
      </p:sp>
      <p:cxnSp>
        <p:nvCxnSpPr>
          <p:cNvPr id="7" name="Straight Arrow Connector 6"/>
          <p:cNvCxnSpPr>
            <a:stCxn id="5" idx="1"/>
          </p:cNvCxnSpPr>
          <p:nvPr/>
        </p:nvCxnSpPr>
        <p:spPr>
          <a:xfrm flipH="1">
            <a:off x="4114800" y="3026896"/>
            <a:ext cx="2133600" cy="973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H="1">
            <a:off x="3962400" y="3733800"/>
            <a:ext cx="23622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Rural Areas</a:t>
            </a:r>
            <a:endParaRPr lang="en-US" dirty="0"/>
          </a:p>
        </p:txBody>
      </p:sp>
      <p:sp>
        <p:nvSpPr>
          <p:cNvPr id="3" name="Content Placeholder 2"/>
          <p:cNvSpPr>
            <a:spLocks noGrp="1"/>
          </p:cNvSpPr>
          <p:nvPr>
            <p:ph sz="quarter" idx="1"/>
          </p:nvPr>
        </p:nvSpPr>
        <p:spPr/>
        <p:txBody>
          <a:bodyPr/>
          <a:lstStyle/>
          <a:p>
            <a:r>
              <a:rPr lang="en-US" dirty="0" smtClean="0"/>
              <a:t>Each Health Center lists the villages from which their patients come from the OPD register.</a:t>
            </a:r>
          </a:p>
          <a:p>
            <a:r>
              <a:rPr lang="en-US" dirty="0" smtClean="0"/>
              <a:t>Populations from all of these villages are assigned to the health centers</a:t>
            </a:r>
          </a:p>
          <a:p>
            <a:r>
              <a:rPr lang="en-US" dirty="0" smtClean="0"/>
              <a:t>If two health centers serve the same village then that population is divided between the two.</a:t>
            </a:r>
          </a:p>
          <a:p>
            <a:r>
              <a:rPr lang="en-US" dirty="0" smtClean="0"/>
              <a:t>If there are </a:t>
            </a:r>
            <a:r>
              <a:rPr lang="en-US" dirty="0" err="1" smtClean="0"/>
              <a:t>unserved</a:t>
            </a:r>
            <a:r>
              <a:rPr lang="en-US" dirty="0" smtClean="0"/>
              <a:t> villages, districts must assign them to specific health facilities</a:t>
            </a:r>
            <a:endParaRPr lang="en-US"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Brainstorming</a:t>
            </a:r>
            <a:endParaRPr lang="en-US" dirty="0"/>
          </a:p>
        </p:txBody>
      </p:sp>
      <p:sp>
        <p:nvSpPr>
          <p:cNvPr id="5" name="Content Placeholder 4"/>
          <p:cNvSpPr>
            <a:spLocks noGrp="1"/>
          </p:cNvSpPr>
          <p:nvPr>
            <p:ph sz="quarter" idx="1"/>
          </p:nvPr>
        </p:nvSpPr>
        <p:spPr/>
        <p:txBody>
          <a:bodyPr/>
          <a:lstStyle/>
          <a:p>
            <a:r>
              <a:rPr lang="en-US" dirty="0" smtClean="0"/>
              <a:t>“50 children vaccinated for measles”</a:t>
            </a:r>
          </a:p>
          <a:p>
            <a:r>
              <a:rPr lang="en-US" dirty="0" smtClean="0"/>
              <a:t>Is this good or bad?</a:t>
            </a:r>
          </a:p>
          <a:p>
            <a:r>
              <a:rPr lang="en-US" dirty="0" smtClean="0"/>
              <a:t>Why don’t you know?</a:t>
            </a:r>
          </a:p>
          <a:p>
            <a:r>
              <a:rPr lang="en-US" dirty="0" smtClean="0"/>
              <a:t>What can you do with this data to make it meaningful?</a:t>
            </a:r>
            <a:endParaRPr lang="en-US" dirty="0"/>
          </a:p>
        </p:txBody>
      </p:sp>
    </p:spTree>
    <p:extLst>
      <p:ext uri="{BB962C8B-B14F-4D97-AF65-F5344CB8AC3E}">
        <p14:creationId xmlns:p14="http://schemas.microsoft.com/office/powerpoint/2010/main" xmlns="" val="3579779933"/>
      </p:ext>
    </p:extLst>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Urban Areas</a:t>
            </a:r>
            <a:endParaRPr lang="en-US" dirty="0"/>
          </a:p>
        </p:txBody>
      </p:sp>
      <p:sp>
        <p:nvSpPr>
          <p:cNvPr id="3" name="Content Placeholder 2"/>
          <p:cNvSpPr>
            <a:spLocks noGrp="1"/>
          </p:cNvSpPr>
          <p:nvPr>
            <p:ph sz="quarter" idx="1"/>
          </p:nvPr>
        </p:nvSpPr>
        <p:spPr/>
        <p:txBody>
          <a:bodyPr/>
          <a:lstStyle/>
          <a:p>
            <a:r>
              <a:rPr lang="en-US" dirty="0" smtClean="0"/>
              <a:t>In an urban area, there are often many health facilities and transport is easy.  People select their service provider based on many factors other than geography</a:t>
            </a:r>
          </a:p>
          <a:p>
            <a:r>
              <a:rPr lang="en-US" dirty="0" smtClean="0"/>
              <a:t>Once a year, calculate the total number of OPD visits for each facility in the district</a:t>
            </a:r>
          </a:p>
          <a:p>
            <a:r>
              <a:rPr lang="en-US" dirty="0" smtClean="0"/>
              <a:t>Divide the total population of the district between all of the health centers in proportion to the OPD</a:t>
            </a:r>
            <a:endParaRPr lang="en-US" dirty="0"/>
          </a:p>
        </p:txBody>
      </p:sp>
    </p:spTree>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Projecting population</a:t>
            </a:r>
            <a:endParaRPr lang="en-US" dirty="0"/>
          </a:p>
        </p:txBody>
      </p:sp>
      <p:sp>
        <p:nvSpPr>
          <p:cNvPr id="3" name="Content Placeholder 2"/>
          <p:cNvSpPr>
            <a:spLocks noGrp="1"/>
          </p:cNvSpPr>
          <p:nvPr>
            <p:ph sz="quarter" idx="1"/>
          </p:nvPr>
        </p:nvSpPr>
        <p:spPr>
          <a:xfrm>
            <a:off x="612648" y="1600200"/>
            <a:ext cx="8531352" cy="4495800"/>
          </a:xfrm>
        </p:spPr>
        <p:txBody>
          <a:bodyPr/>
          <a:lstStyle/>
          <a:p>
            <a:r>
              <a:rPr lang="en-US" dirty="0" smtClean="0"/>
              <a:t>A simple way to project population by year is to use the straight line population projection formula:</a:t>
            </a:r>
          </a:p>
          <a:p>
            <a:endParaRPr lang="en-US" dirty="0" smtClean="0"/>
          </a:p>
          <a:p>
            <a:endParaRPr lang="en-US" dirty="0" smtClean="0"/>
          </a:p>
          <a:p>
            <a:pPr lvl="1"/>
            <a:r>
              <a:rPr lang="en-US" dirty="0" err="1" smtClean="0"/>
              <a:t>PopZero</a:t>
            </a:r>
            <a:r>
              <a:rPr lang="en-US" dirty="0" smtClean="0"/>
              <a:t>= population at start year</a:t>
            </a:r>
          </a:p>
          <a:p>
            <a:pPr lvl="1"/>
            <a:r>
              <a:rPr lang="en-US" dirty="0" err="1" smtClean="0"/>
              <a:t>Growthrate</a:t>
            </a:r>
            <a:r>
              <a:rPr lang="en-US" dirty="0" smtClean="0"/>
              <a:t>= annual population growth rate (2.6%)</a:t>
            </a:r>
          </a:p>
          <a:p>
            <a:pPr lvl="1"/>
            <a:r>
              <a:rPr lang="en-US" dirty="0" err="1" smtClean="0"/>
              <a:t>YearN</a:t>
            </a:r>
            <a:r>
              <a:rPr lang="en-US" dirty="0" smtClean="0"/>
              <a:t>= year to which you want to project population</a:t>
            </a:r>
          </a:p>
          <a:p>
            <a:pPr lvl="1"/>
            <a:r>
              <a:rPr lang="en-US" dirty="0" err="1" smtClean="0"/>
              <a:t>YearZero</a:t>
            </a:r>
            <a:r>
              <a:rPr lang="en-US" dirty="0" smtClean="0"/>
              <a:t>= start year (2002)</a:t>
            </a:r>
            <a:endParaRPr lang="en-US"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95400" y="2895600"/>
            <a:ext cx="6766560" cy="457200"/>
          </a:xfrm>
          <a:prstGeom prst="rect">
            <a:avLst/>
          </a:prstGeom>
          <a:noFill/>
        </p:spPr>
      </p:pic>
    </p:spTree>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Selected Indicator denominator parameter</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1221030102"/>
              </p:ext>
            </p:extLst>
          </p:nvPr>
        </p:nvGraphicFramePr>
        <p:xfrm>
          <a:off x="304800" y="2105025"/>
          <a:ext cx="8610599" cy="4086225"/>
        </p:xfrm>
        <a:graphic>
          <a:graphicData uri="http://schemas.openxmlformats.org/drawingml/2006/table">
            <a:tbl>
              <a:tblPr/>
              <a:tblGrid>
                <a:gridCol w="985829"/>
                <a:gridCol w="3052771"/>
                <a:gridCol w="1828800"/>
                <a:gridCol w="2743199"/>
              </a:tblGrid>
              <a:tr h="304800">
                <a:tc>
                  <a:txBody>
                    <a:bodyPr/>
                    <a:lstStyle/>
                    <a:p>
                      <a:pPr algn="l" fontAlgn="b"/>
                      <a:r>
                        <a:rPr lang="en-US" sz="2000" b="0" i="0" u="none" strike="noStrike" dirty="0">
                          <a:solidFill>
                            <a:srgbClr val="000000"/>
                          </a:solidFill>
                          <a:latin typeface="Calibri"/>
                        </a:rPr>
                        <a:t>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Parameter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Used for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r" fontAlgn="b"/>
                      <a:r>
                        <a:rPr lang="en-US" sz="20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Population growth 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smtClean="0">
                          <a:solidFill>
                            <a:srgbClr val="000000"/>
                          </a:solidFill>
                          <a:latin typeface="Calibri"/>
                        </a:rPr>
                        <a:t>2.6%</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Projecting population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r" fontAlgn="b"/>
                      <a:r>
                        <a:rPr lang="en-US" sz="20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Children 0 - 11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4.10%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Vaccination coverage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r" fontAlgn="b"/>
                      <a:r>
                        <a:rPr lang="en-US" sz="20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Children 1 - 4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12.10%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r" fontAlgn="b"/>
                      <a:r>
                        <a:rPr lang="en-US" sz="2000" b="0" i="0" u="none" strike="noStrike" dirty="0" smtClean="0">
                          <a:solidFill>
                            <a:srgbClr val="000000"/>
                          </a:solidFill>
                          <a:latin typeface="Calibri"/>
                        </a:rPr>
                        <a:t>4</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Children under 5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16.20%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Nutrition surveillance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r" fontAlgn="b"/>
                      <a:r>
                        <a:rPr lang="en-US" sz="2000" b="0" i="0" u="none" strike="noStrike" dirty="0" smtClean="0">
                          <a:solidFill>
                            <a:srgbClr val="000000"/>
                          </a:solidFill>
                          <a:latin typeface="Calibri"/>
                        </a:rPr>
                        <a:t>5</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Expected Pregnancies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4.10%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PMTCT,CPN,Deliveries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r" fontAlgn="b"/>
                      <a:r>
                        <a:rPr lang="en-US" sz="2000" b="0" i="0" u="none" strike="noStrike" dirty="0" smtClean="0">
                          <a:solidFill>
                            <a:srgbClr val="000000"/>
                          </a:solidFill>
                          <a:latin typeface="Calibri"/>
                        </a:rPr>
                        <a:t>6</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Women of reproductive 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23.60%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Family Planning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r" fontAlgn="b"/>
                      <a:r>
                        <a:rPr lang="en-US" sz="2000" b="0" i="0" u="none" strike="noStrike" dirty="0" smtClean="0">
                          <a:solidFill>
                            <a:srgbClr val="000000"/>
                          </a:solidFill>
                          <a:latin typeface="Calibri"/>
                        </a:rPr>
                        <a:t>7</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Total population 2008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          9,831,501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 OPD utilisation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r" fontAlgn="b"/>
                      <a:r>
                        <a:rPr lang="en-US" sz="2000" b="0" i="0" u="none" strike="noStrike" dirty="0" smtClean="0">
                          <a:solidFill>
                            <a:srgbClr val="000000"/>
                          </a:solidFill>
                          <a:latin typeface="Calibri"/>
                        </a:rPr>
                        <a:t>8</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Total population 2009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        10,117,029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 OPD utilisation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r" fontAlgn="b"/>
                      <a:r>
                        <a:rPr lang="en-US" sz="2000" b="0" i="0" u="none" strike="noStrike" dirty="0" smtClean="0">
                          <a:solidFill>
                            <a:srgbClr val="000000"/>
                          </a:solidFill>
                          <a:latin typeface="Calibri"/>
                        </a:rPr>
                        <a:t>9</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Total population 2010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        10,412,820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 OPD utilisation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r" fontAlgn="b"/>
                      <a:r>
                        <a:rPr lang="en-US" sz="2000" b="0" i="0" u="none" strike="noStrike" dirty="0" smtClean="0">
                          <a:solidFill>
                            <a:srgbClr val="000000"/>
                          </a:solidFill>
                          <a:latin typeface="Calibri"/>
                        </a:rPr>
                        <a:t>10</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Total population 2011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        10,718,379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 OPD </a:t>
                      </a:r>
                      <a:r>
                        <a:rPr lang="en-US" sz="2000" b="0" i="0" u="none" strike="noStrike" dirty="0" err="1">
                          <a:solidFill>
                            <a:srgbClr val="000000"/>
                          </a:solidFill>
                          <a:latin typeface="Calibri"/>
                        </a:rPr>
                        <a:t>utilisation</a:t>
                      </a:r>
                      <a:r>
                        <a:rPr lang="en-US" sz="20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r" fontAlgn="b"/>
                      <a:r>
                        <a:rPr lang="en-US" sz="2000" b="0" i="0" u="none" strike="noStrike" dirty="0" smtClean="0">
                          <a:solidFill>
                            <a:srgbClr val="000000"/>
                          </a:solidFill>
                          <a:latin typeface="Calibri"/>
                        </a:rPr>
                        <a:t>11</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smtClean="0">
                          <a:solidFill>
                            <a:srgbClr val="000000"/>
                          </a:solidFill>
                          <a:latin typeface="Calibri"/>
                        </a:rPr>
                        <a:t>Total population</a:t>
                      </a:r>
                      <a:r>
                        <a:rPr lang="en-US" sz="2000" b="0" i="0" u="none" strike="noStrike" baseline="0" dirty="0" smtClean="0">
                          <a:solidFill>
                            <a:srgbClr val="000000"/>
                          </a:solidFill>
                          <a:latin typeface="Calibri"/>
                        </a:rPr>
                        <a:t> 2012</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smtClean="0">
                          <a:solidFill>
                            <a:srgbClr val="000000"/>
                          </a:solidFill>
                          <a:latin typeface="Calibri"/>
                        </a:rPr>
                        <a:t> 10,537,222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smtClean="0">
                          <a:solidFill>
                            <a:srgbClr val="000000"/>
                          </a:solidFill>
                          <a:latin typeface="Calibri"/>
                        </a:rPr>
                        <a:t>OPD </a:t>
                      </a:r>
                      <a:r>
                        <a:rPr lang="en-US" sz="2000" b="0" i="0" u="none" strike="noStrike" dirty="0" err="1" smtClean="0">
                          <a:solidFill>
                            <a:srgbClr val="000000"/>
                          </a:solidFill>
                          <a:latin typeface="Calibri"/>
                        </a:rPr>
                        <a:t>utilisation</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r" fontAlgn="b"/>
                      <a:r>
                        <a:rPr lang="en-US" sz="2000" b="0" i="0" u="none" strike="noStrike" dirty="0" smtClean="0">
                          <a:solidFill>
                            <a:srgbClr val="000000"/>
                          </a:solidFill>
                          <a:latin typeface="Calibri"/>
                        </a:rPr>
                        <a:t>12</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smtClean="0">
                          <a:solidFill>
                            <a:srgbClr val="000000"/>
                          </a:solidFill>
                          <a:latin typeface="Calibri"/>
                        </a:rPr>
                        <a:t>Total population 2013</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kumimoji="0" lang="en-US" sz="2000" b="0" i="0" u="none" strike="noStrike" kern="1200" dirty="0">
                          <a:solidFill>
                            <a:srgbClr val="000000"/>
                          </a:solidFill>
                          <a:latin typeface="Calibri"/>
                          <a:ea typeface="+mn-ea"/>
                          <a:cs typeface="+mn-cs"/>
                        </a:rPr>
                        <a:t>10,817,006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smtClean="0">
                          <a:solidFill>
                            <a:srgbClr val="000000"/>
                          </a:solidFill>
                          <a:latin typeface="Calibri"/>
                        </a:rPr>
                        <a:t>OPD </a:t>
                      </a:r>
                      <a:r>
                        <a:rPr lang="en-US" sz="2000" b="0" i="0" u="none" strike="noStrike" dirty="0" err="1" smtClean="0">
                          <a:solidFill>
                            <a:srgbClr val="000000"/>
                          </a:solidFill>
                          <a:latin typeface="Calibri"/>
                        </a:rPr>
                        <a:t>utilisation</a:t>
                      </a:r>
                      <a:endParaRPr kumimoji="0" lang="en-US" sz="2000" b="0" i="0" u="none" strike="noStrike" kern="1200" dirty="0">
                        <a:solidFill>
                          <a:srgbClr val="000000"/>
                        </a:solidFill>
                        <a:latin typeface="Calibri"/>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848600" cy="990600"/>
          </a:xfrm>
        </p:spPr>
        <p:txBody>
          <a:bodyPr>
            <a:normAutofit/>
          </a:bodyPr>
          <a:lstStyle/>
          <a:p>
            <a:r>
              <a:rPr lang="en-US" sz="3600" dirty="0" smtClean="0"/>
              <a:t>Selected health service coverage rates</a:t>
            </a:r>
            <a:endParaRPr lang="en-US" sz="3600" dirty="0"/>
          </a:p>
        </p:txBody>
      </p:sp>
      <p:sp>
        <p:nvSpPr>
          <p:cNvPr id="3" name="Content Placeholder 2"/>
          <p:cNvSpPr>
            <a:spLocks noGrp="1"/>
          </p:cNvSpPr>
          <p:nvPr>
            <p:ph sz="quarter" idx="1"/>
          </p:nvPr>
        </p:nvSpPr>
        <p:spPr/>
        <p:txBody>
          <a:bodyPr>
            <a:normAutofit fontScale="92500"/>
          </a:bodyPr>
          <a:lstStyle/>
          <a:p>
            <a:r>
              <a:rPr lang="en-US" b="1" dirty="0" smtClean="0"/>
              <a:t>Antenatal </a:t>
            </a:r>
            <a:r>
              <a:rPr lang="en-US" b="1" dirty="0"/>
              <a:t>c</a:t>
            </a:r>
            <a:r>
              <a:rPr lang="en-US" b="1" dirty="0" smtClean="0"/>
              <a:t>are </a:t>
            </a:r>
            <a:r>
              <a:rPr lang="en-US" b="1" dirty="0"/>
              <a:t>c</a:t>
            </a:r>
            <a:r>
              <a:rPr lang="en-US" b="1" dirty="0" smtClean="0"/>
              <a:t>overage rate:</a:t>
            </a:r>
            <a:r>
              <a:rPr lang="en-US" dirty="0" smtClean="0"/>
              <a:t> # of new registrations for CPN (ANC)/# of expected pregnancies (4.1%)</a:t>
            </a:r>
          </a:p>
          <a:p>
            <a:r>
              <a:rPr lang="en-US" b="1" dirty="0" smtClean="0"/>
              <a:t>Measles vaccination coverage rate:</a:t>
            </a:r>
            <a:r>
              <a:rPr lang="en-US" dirty="0" smtClean="0"/>
              <a:t> # of measles vaccinations given/# of children 0-11 months (4.1</a:t>
            </a:r>
            <a:r>
              <a:rPr lang="en-US" dirty="0"/>
              <a:t>%) </a:t>
            </a:r>
            <a:endParaRPr lang="en-US" dirty="0" smtClean="0"/>
          </a:p>
          <a:p>
            <a:r>
              <a:rPr lang="en-US" b="1" dirty="0" smtClean="0"/>
              <a:t>Family planning coverage </a:t>
            </a:r>
            <a:r>
              <a:rPr lang="en-US" b="1" dirty="0"/>
              <a:t>rate</a:t>
            </a:r>
            <a:r>
              <a:rPr lang="en-US" b="1" dirty="0" smtClean="0"/>
              <a:t>:</a:t>
            </a:r>
            <a:r>
              <a:rPr lang="en-US" dirty="0" smtClean="0"/>
              <a:t> # </a:t>
            </a:r>
            <a:r>
              <a:rPr lang="en-US" dirty="0"/>
              <a:t>of Users at end 1 month (do not add up months – this is cumulative data</a:t>
            </a:r>
            <a:r>
              <a:rPr lang="en-US" dirty="0" smtClean="0"/>
              <a:t>)/# of women </a:t>
            </a:r>
            <a:r>
              <a:rPr lang="en-US" dirty="0"/>
              <a:t>of Reproductive age (23.6</a:t>
            </a:r>
            <a:r>
              <a:rPr lang="en-US" dirty="0" smtClean="0"/>
              <a:t>%)</a:t>
            </a:r>
          </a:p>
          <a:p>
            <a:r>
              <a:rPr lang="en-US" b="1" dirty="0" smtClean="0"/>
              <a:t>Nutrition surveillance coverage rate:</a:t>
            </a:r>
            <a:r>
              <a:rPr lang="en-US" dirty="0" smtClean="0"/>
              <a:t> # of children &lt; 5 weighed during 1 month/# of children &lt;5 years (16.2%)</a:t>
            </a:r>
            <a:endParaRPr lang="en-US" dirty="0"/>
          </a:p>
          <a:p>
            <a:pPr lvl="1"/>
            <a:endParaRPr lang="en-US" dirty="0"/>
          </a:p>
        </p:txBody>
      </p:sp>
    </p:spTree>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key health indicators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Maternal mortality ratio:</a:t>
            </a:r>
            <a:r>
              <a:rPr lang="en-US" dirty="0" smtClean="0"/>
              <a:t> # of maternal deaths/# of live births*100,000</a:t>
            </a:r>
          </a:p>
          <a:p>
            <a:r>
              <a:rPr lang="en-US" b="1" dirty="0" smtClean="0"/>
              <a:t>Proportional morbidity rate:</a:t>
            </a:r>
            <a:r>
              <a:rPr lang="en-US" dirty="0" smtClean="0"/>
              <a:t> # of new cases of specific disease/total # of OPD new cases seen</a:t>
            </a:r>
          </a:p>
          <a:p>
            <a:r>
              <a:rPr lang="en-US" b="1" dirty="0" smtClean="0"/>
              <a:t>Disease specific case fatality rate: </a:t>
            </a:r>
            <a:r>
              <a:rPr lang="en-US" dirty="0" smtClean="0"/>
              <a:t># of patients with disease X who died/# of patients with disease X admitted</a:t>
            </a:r>
          </a:p>
          <a:p>
            <a:r>
              <a:rPr lang="en-US" b="1" dirty="0" smtClean="0"/>
              <a:t>Average duration of hospitalization: </a:t>
            </a:r>
            <a:r>
              <a:rPr lang="en-US" dirty="0" smtClean="0"/>
              <a:t>Total days </a:t>
            </a:r>
            <a:r>
              <a:rPr lang="en-US" dirty="0" err="1" smtClean="0"/>
              <a:t>hospitalisation</a:t>
            </a:r>
            <a:r>
              <a:rPr lang="en-US" dirty="0" smtClean="0"/>
              <a:t> for discharged patients/# of patients discharged (died, cured, referred, counter-</a:t>
            </a:r>
            <a:r>
              <a:rPr lang="en-US" dirty="0" err="1" smtClean="0"/>
              <a:t>referred,absconded</a:t>
            </a:r>
            <a:r>
              <a:rPr lang="en-US" dirty="0" smtClean="0"/>
              <a:t>)</a:t>
            </a:r>
            <a:endParaRPr lang="en-US" dirty="0"/>
          </a:p>
        </p:txBody>
      </p:sp>
    </p:spTree>
    <p:extLst>
      <p:ext uri="{BB962C8B-B14F-4D97-AF65-F5344CB8AC3E}">
        <p14:creationId xmlns:p14="http://schemas.microsoft.com/office/powerpoint/2010/main" xmlns="" val="3763564327"/>
      </p:ext>
    </p:extLst>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Resource indicators</a:t>
            </a:r>
            <a:endParaRPr lang="en-US" dirty="0"/>
          </a:p>
        </p:txBody>
      </p:sp>
      <p:sp>
        <p:nvSpPr>
          <p:cNvPr id="3" name="Content Placeholder 2"/>
          <p:cNvSpPr>
            <a:spLocks noGrp="1"/>
          </p:cNvSpPr>
          <p:nvPr>
            <p:ph sz="quarter" idx="1"/>
          </p:nvPr>
        </p:nvSpPr>
        <p:spPr/>
        <p:txBody>
          <a:bodyPr>
            <a:normAutofit/>
          </a:bodyPr>
          <a:lstStyle/>
          <a:p>
            <a:r>
              <a:rPr lang="en-US" dirty="0" smtClean="0"/>
              <a:t>Population/Doctor ratio:</a:t>
            </a:r>
          </a:p>
          <a:p>
            <a:pPr marL="0" indent="0" algn="ctr">
              <a:buNone/>
            </a:pPr>
            <a:r>
              <a:rPr lang="en-US" sz="2000" u="sng" dirty="0"/>
              <a:t>Total population</a:t>
            </a:r>
          </a:p>
          <a:p>
            <a:pPr marL="0" indent="0" algn="ctr">
              <a:buNone/>
            </a:pPr>
            <a:r>
              <a:rPr lang="en-US" sz="2000" dirty="0"/>
              <a:t>Number of </a:t>
            </a:r>
            <a:r>
              <a:rPr lang="en-US" sz="2000" dirty="0" smtClean="0"/>
              <a:t>Nurses</a:t>
            </a:r>
          </a:p>
          <a:p>
            <a:r>
              <a:rPr lang="en-US" dirty="0" smtClean="0"/>
              <a:t>Population/Nurse ratio:</a:t>
            </a:r>
          </a:p>
          <a:p>
            <a:pPr marL="0" indent="0" algn="ctr">
              <a:buNone/>
            </a:pPr>
            <a:r>
              <a:rPr lang="en-US" sz="2000" u="sng" dirty="0" smtClean="0"/>
              <a:t>Total population</a:t>
            </a:r>
          </a:p>
          <a:p>
            <a:pPr marL="0" indent="0" algn="ctr">
              <a:buNone/>
            </a:pPr>
            <a:r>
              <a:rPr lang="en-US" sz="2000" dirty="0" smtClean="0"/>
              <a:t>Number of Nurses</a:t>
            </a:r>
          </a:p>
          <a:p>
            <a:r>
              <a:rPr lang="en-US" dirty="0" smtClean="0"/>
              <a:t>Months of stock of drugs:</a:t>
            </a:r>
          </a:p>
          <a:p>
            <a:pPr marL="365760" lvl="1" indent="0" algn="ctr">
              <a:buNone/>
            </a:pPr>
            <a:r>
              <a:rPr lang="en-US" sz="2000" u="sng" dirty="0" smtClean="0"/>
              <a:t>Stock at end of period</a:t>
            </a:r>
          </a:p>
          <a:p>
            <a:pPr marL="365760" lvl="1" indent="0" algn="ctr">
              <a:buNone/>
            </a:pPr>
            <a:r>
              <a:rPr lang="en-US" sz="2000" dirty="0" smtClean="0"/>
              <a:t>Quantity consumed in 1 month</a:t>
            </a:r>
          </a:p>
        </p:txBody>
      </p:sp>
    </p:spTree>
    <p:extLst>
      <p:ext uri="{BB962C8B-B14F-4D97-AF65-F5344CB8AC3E}">
        <p14:creationId xmlns:p14="http://schemas.microsoft.com/office/powerpoint/2010/main" xmlns="" val="3896368293"/>
      </p:ext>
    </p:extLst>
  </p:cSld>
  <p:clrMapOvr>
    <a:masterClrMapping/>
  </p:clrMapOvr>
  <p:transition>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Exercises</a:t>
            </a:r>
            <a:endParaRPr lang="en-US" dirty="0"/>
          </a:p>
        </p:txBody>
      </p:sp>
      <p:sp>
        <p:nvSpPr>
          <p:cNvPr id="3" name="Content Placeholder 2"/>
          <p:cNvSpPr>
            <a:spLocks noGrp="1"/>
          </p:cNvSpPr>
          <p:nvPr>
            <p:ph sz="quarter" idx="1"/>
          </p:nvPr>
        </p:nvSpPr>
        <p:spPr/>
        <p:txBody>
          <a:bodyPr/>
          <a:lstStyle/>
          <a:p>
            <a:r>
              <a:rPr lang="en-US" dirty="0" smtClean="0"/>
              <a:t>Calculate Projected District Populations for future years</a:t>
            </a:r>
          </a:p>
          <a:p>
            <a:r>
              <a:rPr lang="en-US" dirty="0" smtClean="0"/>
              <a:t>Calculate CPN Coverage Rate By District</a:t>
            </a:r>
          </a:p>
          <a:p>
            <a:r>
              <a:rPr lang="en-US" dirty="0" smtClean="0"/>
              <a:t>Calculate proportional morbidity rate for Malaria OPD at your health facility</a:t>
            </a:r>
          </a:p>
          <a:p>
            <a:r>
              <a:rPr lang="en-US" dirty="0" smtClean="0"/>
              <a:t>Calculate the months of stock available for IUDs and </a:t>
            </a:r>
            <a:r>
              <a:rPr lang="en-US" dirty="0" err="1" smtClean="0"/>
              <a:t>Coartem</a:t>
            </a:r>
            <a:r>
              <a:rPr lang="en-US" dirty="0" smtClean="0"/>
              <a:t> in 2 health centers</a:t>
            </a:r>
          </a:p>
          <a:p>
            <a:r>
              <a:rPr lang="en-US" dirty="0" smtClean="0"/>
              <a:t>Calculate average duration of stay for one </a:t>
            </a:r>
            <a:r>
              <a:rPr lang="en-US" smtClean="0"/>
              <a:t>district hospital</a:t>
            </a:r>
            <a:endParaRPr lang="en-US" dirty="0" smtClean="0"/>
          </a:p>
          <a:p>
            <a:pPr marL="0" indent="0">
              <a:buNone/>
            </a:pPr>
            <a:endParaRPr lang="en-US" dirty="0"/>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Brainstorming: Indicators</a:t>
            </a:r>
            <a:endParaRPr lang="en-US" dirty="0"/>
          </a:p>
        </p:txBody>
      </p:sp>
      <p:sp>
        <p:nvSpPr>
          <p:cNvPr id="3" name="Content Placeholder 2"/>
          <p:cNvSpPr>
            <a:spLocks noGrp="1"/>
          </p:cNvSpPr>
          <p:nvPr>
            <p:ph sz="quarter" idx="1"/>
          </p:nvPr>
        </p:nvSpPr>
        <p:spPr/>
        <p:txBody>
          <a:bodyPr/>
          <a:lstStyle/>
          <a:p>
            <a:r>
              <a:rPr lang="en-US" dirty="0" smtClean="0"/>
              <a:t>What indicators can help you determine if your health facility is performing well in the following areas?</a:t>
            </a:r>
          </a:p>
          <a:p>
            <a:pPr lvl="1"/>
            <a:r>
              <a:rPr lang="en-US" dirty="0"/>
              <a:t>Health status</a:t>
            </a:r>
            <a:endParaRPr lang="en-US" dirty="0" smtClean="0"/>
          </a:p>
          <a:p>
            <a:pPr lvl="1"/>
            <a:r>
              <a:rPr lang="en-US" dirty="0" smtClean="0"/>
              <a:t>Service delivery</a:t>
            </a:r>
          </a:p>
          <a:p>
            <a:pPr lvl="1"/>
            <a:r>
              <a:rPr lang="en-US" dirty="0" smtClean="0"/>
              <a:t>Resource management</a:t>
            </a:r>
            <a:endParaRPr lang="en-US" dirty="0"/>
          </a:p>
        </p:txBody>
      </p:sp>
    </p:spTree>
    <p:extLst>
      <p:ext uri="{BB962C8B-B14F-4D97-AF65-F5344CB8AC3E}">
        <p14:creationId xmlns:p14="http://schemas.microsoft.com/office/powerpoint/2010/main" xmlns="" val="199413264"/>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elements</a:t>
            </a:r>
            <a:endParaRPr lang="en-US" dirty="0"/>
          </a:p>
        </p:txBody>
      </p:sp>
      <p:sp>
        <p:nvSpPr>
          <p:cNvPr id="3" name="Content Placeholder 2"/>
          <p:cNvSpPr>
            <a:spLocks noGrp="1"/>
          </p:cNvSpPr>
          <p:nvPr>
            <p:ph sz="quarter" idx="1"/>
          </p:nvPr>
        </p:nvSpPr>
        <p:spPr/>
        <p:txBody>
          <a:bodyPr>
            <a:normAutofit fontScale="92500"/>
          </a:bodyPr>
          <a:lstStyle/>
          <a:p>
            <a:r>
              <a:rPr lang="en-US" dirty="0" smtClean="0"/>
              <a:t>Data elements are the </a:t>
            </a:r>
            <a:r>
              <a:rPr lang="en-US" b="1" dirty="0" smtClean="0"/>
              <a:t>raw data </a:t>
            </a:r>
            <a:r>
              <a:rPr lang="en-US" dirty="0" smtClean="0"/>
              <a:t>(either individual or aggregate) that describe a specific attribute about an entity.  They are typically recorded on a survey form, registers or patient forms and reported.</a:t>
            </a:r>
          </a:p>
          <a:p>
            <a:r>
              <a:rPr lang="en-US" dirty="0" smtClean="0"/>
              <a:t>One or more data elements are often combined to calculate an indicator:</a:t>
            </a:r>
          </a:p>
          <a:p>
            <a:pPr lvl="1"/>
            <a:r>
              <a:rPr lang="en-US" dirty="0" smtClean="0"/>
              <a:t>Total Malaria cases = &lt;5 </a:t>
            </a:r>
            <a:r>
              <a:rPr lang="en-US" dirty="0" err="1" smtClean="0"/>
              <a:t>yr</a:t>
            </a:r>
            <a:r>
              <a:rPr lang="en-US" dirty="0" smtClean="0"/>
              <a:t> malaria + &gt;=5 </a:t>
            </a:r>
            <a:r>
              <a:rPr lang="en-US" dirty="0" err="1" smtClean="0"/>
              <a:t>yr</a:t>
            </a:r>
            <a:r>
              <a:rPr lang="en-US" dirty="0" smtClean="0"/>
              <a:t> malaria</a:t>
            </a:r>
          </a:p>
          <a:p>
            <a:pPr lvl="1"/>
            <a:r>
              <a:rPr lang="en-US" dirty="0" smtClean="0"/>
              <a:t>BCG coverage rate = </a:t>
            </a:r>
            <a:r>
              <a:rPr lang="en-US" sz="2400" u="sng" dirty="0" smtClean="0"/>
              <a:t>BCG immunized children &lt;1 year</a:t>
            </a:r>
            <a:r>
              <a:rPr lang="en-US" sz="2400" dirty="0" smtClean="0"/>
              <a:t> 					total children &lt;1 year</a:t>
            </a:r>
            <a:endParaRPr lang="en-US" dirty="0"/>
          </a:p>
        </p:txBody>
      </p:sp>
    </p:spTree>
    <p:extLst>
      <p:ext uri="{BB962C8B-B14F-4D97-AF65-F5344CB8AC3E}">
        <p14:creationId xmlns:p14="http://schemas.microsoft.com/office/powerpoint/2010/main" xmlns="" val="769865286"/>
      </p:ext>
    </p:extLst>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Indicators</a:t>
            </a:r>
            <a:endParaRPr lang="en-US" dirty="0"/>
          </a:p>
        </p:txBody>
      </p:sp>
      <p:sp>
        <p:nvSpPr>
          <p:cNvPr id="2051" name="Rectangle 3"/>
          <p:cNvSpPr>
            <a:spLocks noGrp="1" noChangeArrowheads="1"/>
          </p:cNvSpPr>
          <p:nvPr>
            <p:ph sz="quarter" idx="1"/>
          </p:nvPr>
        </p:nvSpPr>
        <p:spPr/>
        <p:txBody>
          <a:bodyPr/>
          <a:lstStyle/>
          <a:p>
            <a:pPr marL="0" indent="0">
              <a:buClr>
                <a:schemeClr val="tx1"/>
              </a:buClr>
              <a:buFont typeface="Monotype Sorts" pitchFamily="2" charset="2"/>
              <a:buNone/>
            </a:pPr>
            <a:r>
              <a:rPr lang="en-US" sz="4000" dirty="0"/>
              <a:t>Indicators are variables that help to measure changes, directly or indirectly (WHO 1981)</a:t>
            </a:r>
            <a:endParaRPr lang="en-US" dirty="0"/>
          </a:p>
        </p:txBody>
      </p:sp>
    </p:spTree>
    <p:extLst>
      <p:ext uri="{BB962C8B-B14F-4D97-AF65-F5344CB8AC3E}">
        <p14:creationId xmlns:p14="http://schemas.microsoft.com/office/powerpoint/2010/main" xmlns="" val="173023416"/>
      </p:ext>
    </p:extLst>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560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5604" name="Rectangle 4"/>
          <p:cNvSpPr>
            <a:spLocks noGrp="1" noChangeArrowheads="1"/>
          </p:cNvSpPr>
          <p:nvPr>
            <p:ph type="title"/>
          </p:nvPr>
        </p:nvSpPr>
        <p:spPr>
          <a:xfrm>
            <a:off x="1905000" y="304800"/>
            <a:ext cx="6477000" cy="838200"/>
          </a:xfrm>
          <a:noFill/>
          <a:ln/>
        </p:spPr>
        <p:txBody>
          <a:bodyPr lIns="90488" tIns="44450" rIns="90488" bIns="44450"/>
          <a:lstStyle/>
          <a:p>
            <a:r>
              <a:rPr lang="en-US" sz="3200" b="1" dirty="0">
                <a:solidFill>
                  <a:schemeClr val="tx1"/>
                </a:solidFill>
                <a:latin typeface="Arial" charset="0"/>
              </a:rPr>
              <a:t>Indicator Definition</a:t>
            </a:r>
          </a:p>
        </p:txBody>
      </p:sp>
      <p:sp>
        <p:nvSpPr>
          <p:cNvPr id="25605" name="Rectangle 5"/>
          <p:cNvSpPr>
            <a:spLocks noGrp="1" noChangeArrowheads="1"/>
          </p:cNvSpPr>
          <p:nvPr>
            <p:ph sz="quarter" idx="1"/>
          </p:nvPr>
        </p:nvSpPr>
        <p:spPr>
          <a:xfrm>
            <a:off x="533400" y="1143000"/>
            <a:ext cx="8458200" cy="4648200"/>
          </a:xfrm>
          <a:noFill/>
          <a:ln/>
        </p:spPr>
        <p:txBody>
          <a:bodyPr lIns="90488" tIns="44450" rIns="90488" bIns="44450">
            <a:normAutofit/>
          </a:bodyPr>
          <a:lstStyle/>
          <a:p>
            <a:pPr marL="0" indent="736600">
              <a:lnSpc>
                <a:spcPct val="90000"/>
              </a:lnSpc>
              <a:buFontTx/>
              <a:buNone/>
            </a:pPr>
            <a:endParaRPr lang="en-US" sz="2800" b="1" dirty="0">
              <a:latin typeface="Humanst521 Lt BT" pitchFamily="18" charset="0"/>
            </a:endParaRPr>
          </a:p>
          <a:p>
            <a:pPr marL="0" indent="736600">
              <a:lnSpc>
                <a:spcPct val="90000"/>
              </a:lnSpc>
              <a:buFontTx/>
              <a:buNone/>
            </a:pPr>
            <a:r>
              <a:rPr lang="en-US" sz="2800" dirty="0">
                <a:latin typeface="Arial" charset="0"/>
              </a:rPr>
              <a:t>An </a:t>
            </a:r>
            <a:r>
              <a:rPr lang="en-US" sz="2800" b="1" dirty="0">
                <a:latin typeface="Arial" charset="0"/>
              </a:rPr>
              <a:t>Indicator</a:t>
            </a:r>
            <a:r>
              <a:rPr lang="en-US" sz="2800" dirty="0">
                <a:latin typeface="Arial" charset="0"/>
              </a:rPr>
              <a:t> is….</a:t>
            </a:r>
          </a:p>
          <a:p>
            <a:pPr marL="0" indent="736600">
              <a:lnSpc>
                <a:spcPct val="90000"/>
              </a:lnSpc>
              <a:buFontTx/>
              <a:buNone/>
            </a:pPr>
            <a:endParaRPr lang="en-US" sz="2800" dirty="0">
              <a:latin typeface="Arial" charset="0"/>
            </a:endParaRPr>
          </a:p>
          <a:p>
            <a:pPr marL="0" indent="736600">
              <a:lnSpc>
                <a:spcPct val="90000"/>
              </a:lnSpc>
            </a:pPr>
            <a:r>
              <a:rPr lang="en-US" sz="2800" dirty="0">
                <a:latin typeface="Arial" charset="0"/>
              </a:rPr>
              <a:t>a </a:t>
            </a:r>
            <a:r>
              <a:rPr lang="en-US" sz="2800" u="sng" dirty="0">
                <a:latin typeface="Arial" charset="0"/>
              </a:rPr>
              <a:t>variable</a:t>
            </a:r>
            <a:r>
              <a:rPr lang="en-US" sz="2800" dirty="0">
                <a:latin typeface="Arial" charset="0"/>
              </a:rPr>
              <a:t> </a:t>
            </a:r>
          </a:p>
          <a:p>
            <a:pPr marL="0" indent="736600">
              <a:lnSpc>
                <a:spcPct val="90000"/>
              </a:lnSpc>
            </a:pPr>
            <a:r>
              <a:rPr lang="en-US" sz="2800" dirty="0">
                <a:latin typeface="Arial" charset="0"/>
              </a:rPr>
              <a:t>that </a:t>
            </a:r>
            <a:r>
              <a:rPr lang="en-US" sz="2800" u="sng" dirty="0">
                <a:latin typeface="Arial" charset="0"/>
              </a:rPr>
              <a:t>measures  </a:t>
            </a:r>
          </a:p>
          <a:p>
            <a:pPr marL="0" indent="736600">
              <a:lnSpc>
                <a:spcPct val="90000"/>
              </a:lnSpc>
            </a:pPr>
            <a:r>
              <a:rPr lang="en-US" sz="2800" u="sng" dirty="0">
                <a:latin typeface="Arial" charset="0"/>
              </a:rPr>
              <a:t>one</a:t>
            </a:r>
            <a:r>
              <a:rPr lang="en-US" sz="2800" dirty="0">
                <a:latin typeface="Arial" charset="0"/>
              </a:rPr>
              <a:t> </a:t>
            </a:r>
            <a:r>
              <a:rPr lang="en-US" sz="2800" u="sng" dirty="0">
                <a:latin typeface="Arial" charset="0"/>
              </a:rPr>
              <a:t>aspect</a:t>
            </a:r>
            <a:r>
              <a:rPr lang="en-US" sz="2800" dirty="0">
                <a:latin typeface="Arial" charset="0"/>
              </a:rPr>
              <a:t> of a program/project</a:t>
            </a:r>
          </a:p>
          <a:p>
            <a:pPr marL="0" indent="736600">
              <a:lnSpc>
                <a:spcPct val="90000"/>
              </a:lnSpc>
              <a:buFontTx/>
              <a:buNone/>
            </a:pPr>
            <a:endParaRPr lang="en-US" sz="2800" i="1" dirty="0">
              <a:latin typeface="Arial" charset="0"/>
            </a:endParaRPr>
          </a:p>
          <a:p>
            <a:pPr marL="0" indent="52388">
              <a:lnSpc>
                <a:spcPct val="90000"/>
              </a:lnSpc>
              <a:buFontTx/>
              <a:buNone/>
            </a:pPr>
            <a:r>
              <a:rPr lang="en-US" sz="2800" i="1" dirty="0" smtClean="0">
                <a:latin typeface="Arial" charset="0"/>
              </a:rPr>
              <a:t>An </a:t>
            </a:r>
            <a:r>
              <a:rPr lang="en-US" sz="2800" i="1" dirty="0">
                <a:latin typeface="Arial" charset="0"/>
              </a:rPr>
              <a:t>appropriate set of indicators includes </a:t>
            </a:r>
            <a:r>
              <a:rPr lang="en-US" sz="2800" i="1" u="sng" dirty="0">
                <a:latin typeface="Arial" charset="0"/>
              </a:rPr>
              <a:t>at least one indicator</a:t>
            </a:r>
            <a:r>
              <a:rPr lang="en-US" sz="2800" i="1" dirty="0">
                <a:latin typeface="Arial" charset="0"/>
              </a:rPr>
              <a:t> per significant element of the program or project (input, output, outcome, impact).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Arial" charset="0"/>
              </a:rPr>
              <a:t>Indicator Definition</a:t>
            </a:r>
            <a:endParaRPr lang="en-US" dirty="0"/>
          </a:p>
        </p:txBody>
      </p:sp>
      <p:sp>
        <p:nvSpPr>
          <p:cNvPr id="3" name="Content Placeholder 2"/>
          <p:cNvSpPr>
            <a:spLocks noGrp="1"/>
          </p:cNvSpPr>
          <p:nvPr>
            <p:ph sz="quarter" idx="1"/>
          </p:nvPr>
        </p:nvSpPr>
        <p:spPr/>
        <p:txBody>
          <a:bodyPr/>
          <a:lstStyle/>
          <a:p>
            <a:pPr>
              <a:buNone/>
            </a:pPr>
            <a:endParaRPr lang="en-US" dirty="0"/>
          </a:p>
        </p:txBody>
      </p:sp>
      <p:pic>
        <p:nvPicPr>
          <p:cNvPr id="1026" name="Picture 2" descr="SMART Objectives"/>
          <p:cNvPicPr>
            <a:picLocks noChangeAspect="1" noChangeArrowheads="1"/>
          </p:cNvPicPr>
          <p:nvPr/>
        </p:nvPicPr>
        <p:blipFill>
          <a:blip r:embed="rId2" cstate="print"/>
          <a:srcRect/>
          <a:stretch>
            <a:fillRect/>
          </a:stretch>
        </p:blipFill>
        <p:spPr bwMode="auto">
          <a:xfrm>
            <a:off x="2667000" y="2057400"/>
            <a:ext cx="4133850" cy="3457576"/>
          </a:xfrm>
          <a:prstGeom prst="rect">
            <a:avLst/>
          </a:prstGeom>
          <a:noFill/>
        </p:spPr>
      </p:pic>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smtClean="0"/>
              <a:t>Specific</a:t>
            </a:r>
            <a:r>
              <a:rPr lang="en-US" dirty="0" smtClean="0"/>
              <a:t> – What do you want to achieve, by when, for who, where and how much do you want to achieve?</a:t>
            </a:r>
          </a:p>
          <a:p>
            <a:r>
              <a:rPr lang="en-US" b="1" dirty="0" smtClean="0"/>
              <a:t>Measurable</a:t>
            </a:r>
            <a:r>
              <a:rPr lang="en-US" dirty="0" smtClean="0"/>
              <a:t> – Can you measure the change?</a:t>
            </a:r>
          </a:p>
          <a:p>
            <a:r>
              <a:rPr lang="en-US" b="1" dirty="0" smtClean="0"/>
              <a:t>Achievable</a:t>
            </a:r>
            <a:r>
              <a:rPr lang="en-US" dirty="0" smtClean="0"/>
              <a:t> – Is your goal reached with a reasonable amount of effort?</a:t>
            </a:r>
          </a:p>
          <a:p>
            <a:r>
              <a:rPr lang="en-US" b="1" dirty="0" smtClean="0"/>
              <a:t>Realistic</a:t>
            </a:r>
            <a:r>
              <a:rPr lang="en-US" dirty="0" smtClean="0"/>
              <a:t> – Is it realistically possible using the skills and resources you have available?</a:t>
            </a:r>
          </a:p>
          <a:p>
            <a:r>
              <a:rPr lang="en-US" b="1" dirty="0" smtClean="0"/>
              <a:t>Time limited</a:t>
            </a:r>
            <a:r>
              <a:rPr lang="en-US" dirty="0" smtClean="0"/>
              <a:t> – Can you reach your goal in the allotted time?</a:t>
            </a:r>
          </a:p>
          <a:p>
            <a:endParaRPr lang="en-US" dirty="0"/>
          </a:p>
        </p:txBody>
      </p:sp>
    </p:spTree>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Qualities of Good Indicators</a:t>
            </a:r>
          </a:p>
        </p:txBody>
      </p:sp>
      <p:sp>
        <p:nvSpPr>
          <p:cNvPr id="3075" name="Rectangle 3"/>
          <p:cNvSpPr>
            <a:spLocks noGrp="1" noChangeArrowheads="1"/>
          </p:cNvSpPr>
          <p:nvPr>
            <p:ph sz="quarter" idx="1"/>
          </p:nvPr>
        </p:nvSpPr>
        <p:spPr/>
        <p:txBody>
          <a:bodyPr/>
          <a:lstStyle/>
          <a:p>
            <a:r>
              <a:rPr lang="en-US" sz="2800"/>
              <a:t>Action-oriented</a:t>
            </a:r>
          </a:p>
          <a:p>
            <a:r>
              <a:rPr lang="en-US" sz="2800"/>
              <a:t>Relevant</a:t>
            </a:r>
          </a:p>
          <a:p>
            <a:r>
              <a:rPr lang="en-US" sz="2800"/>
              <a:t>Easily generated, measured</a:t>
            </a:r>
          </a:p>
          <a:p>
            <a:r>
              <a:rPr lang="en-US" sz="2800"/>
              <a:t>Valid: Sensitive &amp; Specific</a:t>
            </a:r>
          </a:p>
          <a:p>
            <a:r>
              <a:rPr lang="en-US" sz="2800" noProof="1"/>
              <a:t>Reliable</a:t>
            </a:r>
          </a:p>
          <a:p>
            <a:r>
              <a:rPr lang="en-US" sz="2800" noProof="1"/>
              <a:t>Representative</a:t>
            </a:r>
          </a:p>
          <a:p>
            <a:r>
              <a:rPr lang="en-US" sz="2800"/>
              <a:t>Understandable</a:t>
            </a:r>
          </a:p>
          <a:p>
            <a:r>
              <a:rPr lang="en-US" sz="2800"/>
              <a:t>Timely</a:t>
            </a:r>
          </a:p>
        </p:txBody>
      </p:sp>
    </p:spTree>
    <p:extLst>
      <p:ext uri="{BB962C8B-B14F-4D97-AF65-F5344CB8AC3E}">
        <p14:creationId xmlns:p14="http://schemas.microsoft.com/office/powerpoint/2010/main" xmlns="" val="426880637"/>
      </p:ext>
    </p:extLst>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MOHtemplate</Template>
  <TotalTime>2363</TotalTime>
  <Words>1573</Words>
  <Application>Microsoft Office PowerPoint</Application>
  <PresentationFormat>On-screen Show (4:3)</PresentationFormat>
  <Paragraphs>257</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Median</vt:lpstr>
      <vt:lpstr>Health Indicators</vt:lpstr>
      <vt:lpstr>Brainstorming</vt:lpstr>
      <vt:lpstr>Brainstorming: Indicators</vt:lpstr>
      <vt:lpstr>Data elements</vt:lpstr>
      <vt:lpstr>Indicators</vt:lpstr>
      <vt:lpstr>Indicator Definition</vt:lpstr>
      <vt:lpstr>Indicator Definition</vt:lpstr>
      <vt:lpstr>Slide 8</vt:lpstr>
      <vt:lpstr>Qualities of Good Indicators</vt:lpstr>
      <vt:lpstr>Rwanda Core Health Indicator list</vt:lpstr>
      <vt:lpstr>WHO minimum indicator sets</vt:lpstr>
      <vt:lpstr>Cycle de Transformation de Données en Action</vt:lpstr>
      <vt:lpstr>Selected health sector target populations and indicators</vt:lpstr>
      <vt:lpstr>Expressing an indicator</vt:lpstr>
      <vt:lpstr>Expressing an indicator</vt:lpstr>
      <vt:lpstr>Catchment area population</vt:lpstr>
      <vt:lpstr>How to determine Catchment Population?</vt:lpstr>
      <vt:lpstr>Geographic Access</vt:lpstr>
      <vt:lpstr>Rural Areas</vt:lpstr>
      <vt:lpstr>Urban Areas</vt:lpstr>
      <vt:lpstr>Projecting population</vt:lpstr>
      <vt:lpstr>Selected Indicator denominator parameter</vt:lpstr>
      <vt:lpstr>Selected health service coverage rates</vt:lpstr>
      <vt:lpstr>Additional key health indicators</vt:lpstr>
      <vt:lpstr>Selected Resource indicators</vt:lpstr>
      <vt:lpstr>Individual Exercises</vt:lpstr>
    </vt:vector>
  </TitlesOfParts>
  <Company>MSH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dc:title>
  <dc:creator>Randy Wilson</dc:creator>
  <cp:lastModifiedBy>emmanuel</cp:lastModifiedBy>
  <cp:revision>120</cp:revision>
  <cp:lastPrinted>2000-07-09T10:53:22Z</cp:lastPrinted>
  <dcterms:created xsi:type="dcterms:W3CDTF">1999-07-12T17:44:47Z</dcterms:created>
  <dcterms:modified xsi:type="dcterms:W3CDTF">2013-08-21T05:44:43Z</dcterms:modified>
</cp:coreProperties>
</file>