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718" autoAdjust="0"/>
  </p:normalViewPr>
  <p:slideViewPr>
    <p:cSldViewPr>
      <p:cViewPr varScale="1">
        <p:scale>
          <a:sx n="70" d="100"/>
          <a:sy n="70" d="100"/>
        </p:scale>
        <p:origin x="-76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6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DCF0-786A-4955-AC72-32583C7578D4}" type="datetimeFigureOut">
              <a:rPr lang="en-US" smtClean="0"/>
              <a:t>09-Oct-13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FA2A-6953-49E9-A4A9-50061E7DE5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DCF0-786A-4955-AC72-32583C7578D4}" type="datetimeFigureOut">
              <a:rPr lang="en-US" smtClean="0"/>
              <a:t>09-Oct-13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FA2A-6953-49E9-A4A9-50061E7DE5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DCF0-786A-4955-AC72-32583C7578D4}" type="datetimeFigureOut">
              <a:rPr lang="en-US" smtClean="0"/>
              <a:t>09-Oct-13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FA2A-6953-49E9-A4A9-50061E7DE5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DCF0-786A-4955-AC72-32583C7578D4}" type="datetimeFigureOut">
              <a:rPr lang="en-US" smtClean="0"/>
              <a:t>09-Oct-13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FA2A-6953-49E9-A4A9-50061E7DE5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DCF0-786A-4955-AC72-32583C7578D4}" type="datetimeFigureOut">
              <a:rPr lang="en-US" smtClean="0"/>
              <a:t>09-Oct-13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FA2A-6953-49E9-A4A9-50061E7DE5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DCF0-786A-4955-AC72-32583C7578D4}" type="datetimeFigureOut">
              <a:rPr lang="en-US" smtClean="0"/>
              <a:t>09-Oct-13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FA2A-6953-49E9-A4A9-50061E7DE5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DCF0-786A-4955-AC72-32583C7578D4}" type="datetimeFigureOut">
              <a:rPr lang="en-US" smtClean="0"/>
              <a:t>09-Oct-13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FA2A-6953-49E9-A4A9-50061E7DE5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DCF0-786A-4955-AC72-32583C7578D4}" type="datetimeFigureOut">
              <a:rPr lang="en-US" smtClean="0"/>
              <a:t>09-Oct-13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FA2A-6953-49E9-A4A9-50061E7DE5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DCF0-786A-4955-AC72-32583C7578D4}" type="datetimeFigureOut">
              <a:rPr lang="en-US" smtClean="0"/>
              <a:t>09-Oct-13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FA2A-6953-49E9-A4A9-50061E7DE5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DCF0-786A-4955-AC72-32583C7578D4}" type="datetimeFigureOut">
              <a:rPr lang="en-US" smtClean="0"/>
              <a:t>09-Oct-13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FA2A-6953-49E9-A4A9-50061E7DE5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DCF0-786A-4955-AC72-32583C7578D4}" type="datetimeFigureOut">
              <a:rPr lang="en-US" smtClean="0"/>
              <a:t>09-Oct-13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FA2A-6953-49E9-A4A9-50061E7DE5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DCF0-786A-4955-AC72-32583C7578D4}" type="datetimeFigureOut">
              <a:rPr lang="en-US" smtClean="0"/>
              <a:t>09-Oct-13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FFA2A-6953-49E9-A4A9-50061E7DE5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8486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Selected health service coverage rates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Antenatal </a:t>
            </a:r>
            <a:r>
              <a:rPr lang="en-US" b="1" dirty="0"/>
              <a:t>c</a:t>
            </a:r>
            <a:r>
              <a:rPr lang="en-US" b="1" dirty="0"/>
              <a:t>are </a:t>
            </a:r>
            <a:r>
              <a:rPr lang="en-US" b="1" dirty="0"/>
              <a:t>c</a:t>
            </a:r>
            <a:r>
              <a:rPr lang="en-US" b="1" dirty="0"/>
              <a:t>overage rate: </a:t>
            </a:r>
            <a:r>
              <a:rPr lang="en-US" dirty="0" smtClean="0"/>
              <a:t># of new registrations for CPN (ANC)/# of expected pregnancies (4.1%)</a:t>
            </a:r>
          </a:p>
          <a:p>
            <a:r>
              <a:rPr lang="en-US" b="1" dirty="0" smtClean="0"/>
              <a:t>Measles vaccination coverage rate:</a:t>
            </a:r>
            <a:r>
              <a:rPr lang="en-US" dirty="0" smtClean="0"/>
              <a:t> # of measles vaccinations given/# of children 0-11 months (4.1</a:t>
            </a:r>
            <a:r>
              <a:rPr lang="en-US" dirty="0"/>
              <a:t>%) </a:t>
            </a:r>
            <a:endParaRPr lang="en-US" dirty="0" smtClean="0"/>
          </a:p>
          <a:p>
            <a:r>
              <a:rPr lang="en-US" b="1" dirty="0" smtClean="0"/>
              <a:t>Family planning coverage </a:t>
            </a:r>
            <a:r>
              <a:rPr lang="en-US" b="1" dirty="0"/>
              <a:t>rate</a:t>
            </a:r>
            <a:r>
              <a:rPr lang="en-US" b="1" dirty="0" smtClean="0"/>
              <a:t>:</a:t>
            </a:r>
            <a:r>
              <a:rPr lang="en-US" dirty="0" smtClean="0"/>
              <a:t> # </a:t>
            </a:r>
            <a:r>
              <a:rPr lang="en-US" dirty="0"/>
              <a:t>of Users at end 1 month (do not add up months – this is cumulative data</a:t>
            </a:r>
            <a:r>
              <a:rPr lang="en-US" dirty="0" smtClean="0"/>
              <a:t>)/# of women </a:t>
            </a:r>
            <a:r>
              <a:rPr lang="en-US" dirty="0"/>
              <a:t>of Reproductive age (23.6</a:t>
            </a:r>
            <a:r>
              <a:rPr lang="en-US" dirty="0" smtClean="0"/>
              <a:t>%)</a:t>
            </a:r>
          </a:p>
          <a:p>
            <a:r>
              <a:rPr lang="en-US" b="1" dirty="0" smtClean="0"/>
              <a:t>Nutrition surveillance coverage rate:</a:t>
            </a:r>
            <a:r>
              <a:rPr lang="en-US" dirty="0" smtClean="0"/>
              <a:t> # of children &lt; 5 weighed during 1 month/# of children &lt;5 years (16.2%)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key health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900" b="1" dirty="0"/>
              <a:t>Maternal mortality ratio: </a:t>
            </a:r>
            <a:r>
              <a:rPr lang="en-US" dirty="0" smtClean="0"/>
              <a:t># of maternal deaths/# of live births*100,000</a:t>
            </a:r>
          </a:p>
          <a:p>
            <a:r>
              <a:rPr lang="en-US" b="1" dirty="0" smtClean="0"/>
              <a:t>Proportional morbidity rate:</a:t>
            </a:r>
            <a:r>
              <a:rPr lang="en-US" dirty="0" smtClean="0"/>
              <a:t> # of new cases of specific disease/total # of OPD new cases seen</a:t>
            </a:r>
          </a:p>
          <a:p>
            <a:r>
              <a:rPr lang="en-US" b="1" dirty="0" smtClean="0"/>
              <a:t>Disease specific case fatality rate: </a:t>
            </a:r>
            <a:r>
              <a:rPr lang="en-US" dirty="0" smtClean="0"/>
              <a:t># of patients with disease X who died/# of patients with disease X admitted</a:t>
            </a:r>
          </a:p>
          <a:p>
            <a:r>
              <a:rPr lang="en-US" sz="2900" b="1" dirty="0"/>
              <a:t>Average duration of hospitalization: </a:t>
            </a:r>
            <a:r>
              <a:rPr lang="en-US" dirty="0" smtClean="0"/>
              <a:t>Total days </a:t>
            </a:r>
            <a:r>
              <a:rPr lang="en-US" dirty="0" err="1" smtClean="0"/>
              <a:t>hospitalisation</a:t>
            </a:r>
            <a:r>
              <a:rPr lang="en-US" dirty="0" smtClean="0"/>
              <a:t> for discharged patients/# of patients discharged (died, cured, referred, counter-</a:t>
            </a:r>
            <a:r>
              <a:rPr lang="en-US" dirty="0" err="1" smtClean="0"/>
              <a:t>referred,absconded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3564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Facility delivery rate one (HC): </a:t>
            </a:r>
            <a:r>
              <a:rPr lang="en-US" dirty="0" smtClean="0"/>
              <a:t>Deliveries in facilities/ Expected deliveries</a:t>
            </a:r>
          </a:p>
          <a:p>
            <a:r>
              <a:rPr lang="en-US" b="1" dirty="0"/>
              <a:t>ANC 4 coverage : </a:t>
            </a:r>
            <a:r>
              <a:rPr lang="en-US" dirty="0" smtClean="0"/>
              <a:t>ANC 4th visits/Expected Pregnancies</a:t>
            </a:r>
          </a:p>
          <a:p>
            <a:r>
              <a:rPr lang="en-US" b="1" dirty="0" smtClean="0"/>
              <a:t>ANC HIV test rate: </a:t>
            </a:r>
            <a:r>
              <a:rPr lang="en-US" dirty="0"/>
              <a:t>ANC HIV tested </a:t>
            </a:r>
            <a:r>
              <a:rPr lang="en-US" dirty="0" smtClean="0"/>
              <a:t>/new registration</a:t>
            </a:r>
          </a:p>
          <a:p>
            <a:r>
              <a:rPr lang="en-US" dirty="0" smtClean="0"/>
              <a:t>Malaria incidence: </a:t>
            </a:r>
            <a:r>
              <a:rPr lang="en-US" dirty="0"/>
              <a:t>Malaria Cases (</a:t>
            </a:r>
            <a:r>
              <a:rPr lang="en-US" dirty="0" smtClean="0"/>
              <a:t>confirmed)/Total population (over </a:t>
            </a:r>
            <a:r>
              <a:rPr lang="en-US" dirty="0"/>
              <a:t>1000 </a:t>
            </a:r>
            <a:r>
              <a:rPr lang="en-US" dirty="0" smtClean="0"/>
              <a:t>pop)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Resource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Population/Doctor ratio:</a:t>
            </a:r>
          </a:p>
          <a:p>
            <a:pPr marL="0" indent="0" algn="ctr">
              <a:buNone/>
            </a:pPr>
            <a:r>
              <a:rPr lang="en-US" sz="2000" u="sng" dirty="0"/>
              <a:t>Total population</a:t>
            </a:r>
          </a:p>
          <a:p>
            <a:pPr marL="0" indent="0" algn="ctr">
              <a:buNone/>
            </a:pPr>
            <a:r>
              <a:rPr lang="en-US" sz="2000" dirty="0"/>
              <a:t>Number of </a:t>
            </a:r>
            <a:r>
              <a:rPr lang="en-US" sz="2000" dirty="0" smtClean="0"/>
              <a:t>Nurses</a:t>
            </a:r>
          </a:p>
          <a:p>
            <a:r>
              <a:rPr lang="en-US" dirty="0" smtClean="0"/>
              <a:t>Population/Nurse ratio:</a:t>
            </a:r>
          </a:p>
          <a:p>
            <a:pPr marL="0" indent="0" algn="ctr">
              <a:buNone/>
            </a:pPr>
            <a:r>
              <a:rPr lang="en-US" sz="2000" u="sng" dirty="0" smtClean="0"/>
              <a:t>Total population</a:t>
            </a:r>
          </a:p>
          <a:p>
            <a:pPr marL="0" indent="0" algn="ctr">
              <a:buNone/>
            </a:pPr>
            <a:r>
              <a:rPr lang="en-US" sz="2000" dirty="0" smtClean="0"/>
              <a:t>Number of Nurses</a:t>
            </a:r>
          </a:p>
          <a:p>
            <a:r>
              <a:rPr lang="en-US" dirty="0" smtClean="0"/>
              <a:t>Months of stock of drugs:</a:t>
            </a:r>
          </a:p>
          <a:p>
            <a:pPr marL="365760" lvl="1" indent="0" algn="ctr">
              <a:buNone/>
            </a:pPr>
            <a:r>
              <a:rPr lang="en-US" sz="2000" u="sng" dirty="0" smtClean="0"/>
              <a:t>Stock at end of period</a:t>
            </a:r>
          </a:p>
          <a:p>
            <a:pPr marL="365760" lvl="1" indent="0" algn="ctr">
              <a:buNone/>
            </a:pPr>
            <a:r>
              <a:rPr lang="en-US" sz="2000" dirty="0" smtClean="0"/>
              <a:t>Quantity consumed in 1 month</a:t>
            </a:r>
          </a:p>
        </p:txBody>
      </p:sp>
    </p:spTree>
    <p:extLst>
      <p:ext uri="{BB962C8B-B14F-4D97-AF65-F5344CB8AC3E}">
        <p14:creationId xmlns="" xmlns:p14="http://schemas.microsoft.com/office/powerpoint/2010/main" val="389636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258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Selected health service coverage rates</vt:lpstr>
      <vt:lpstr>Additional key health indicators</vt:lpstr>
      <vt:lpstr>Slide 3</vt:lpstr>
      <vt:lpstr>Selected Resource indicators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Selected health service coverage rates</dc:title>
  <dc:creator>emmanuel</dc:creator>
  <cp:lastModifiedBy>emmanuel</cp:lastModifiedBy>
  <cp:revision>3</cp:revision>
  <dcterms:created xsi:type="dcterms:W3CDTF">2013-10-09T13:10:33Z</dcterms:created>
  <dcterms:modified xsi:type="dcterms:W3CDTF">2013-10-09T13:31:38Z</dcterms:modified>
</cp:coreProperties>
</file>