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Proxima Nova"/>
      <p:regular r:id="rId22"/>
      <p:bold r:id="rId23"/>
      <p:italic r:id="rId24"/>
      <p:boldItalic r:id="rId25"/>
    </p:embeddedFont>
    <p:embeddedFont>
      <p:font typeface="Nunito"/>
      <p:regular r:id="rId26"/>
      <p:bold r:id="rId27"/>
      <p:italic r:id="rId28"/>
      <p:boldItalic r:id="rId29"/>
    </p:embeddedFont>
    <p:embeddedFont>
      <p:font typeface="Alfa Slab One"/>
      <p:regular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roximaNova-regular.fntdata"/><Relationship Id="rId21" Type="http://schemas.openxmlformats.org/officeDocument/2006/relationships/slide" Target="slides/slide16.xml"/><Relationship Id="rId24" Type="http://schemas.openxmlformats.org/officeDocument/2006/relationships/font" Target="fonts/ProximaNova-italic.fntdata"/><Relationship Id="rId23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regular.fntdata"/><Relationship Id="rId25" Type="http://schemas.openxmlformats.org/officeDocument/2006/relationships/font" Target="fonts/ProximaNova-boldItalic.fntdata"/><Relationship Id="rId28" Type="http://schemas.openxmlformats.org/officeDocument/2006/relationships/font" Target="fonts/Nunito-italic.fntdata"/><Relationship Id="rId27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AlfaSlabOn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941feb5c19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941feb5c19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941feb5c19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941feb5c19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941feb5c19_0_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941feb5c19_0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941feb5c1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941feb5c1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941feb5c19_0_6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941feb5c19_0_6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941feb5c19_0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941feb5c19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941feb5c19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941feb5c19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941feb5c19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941feb5c19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941feb5c19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941feb5c19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941feb5c1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941feb5c1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941feb5c19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941feb5c19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941feb5c19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941feb5c19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941feb5c19_0_6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941feb5c19_0_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941feb5c19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941feb5c19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941feb5c19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941feb5c19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Relationship Id="rId5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Relationship Id="rId5" Type="http://schemas.openxmlformats.org/officeDocument/2006/relationships/image" Target="../media/image2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9.jpg"/><Relationship Id="rId5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9.jpg"/><Relationship Id="rId4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jpg"/><Relationship Id="rId4" Type="http://schemas.openxmlformats.org/officeDocument/2006/relationships/image" Target="../media/image6.jpg"/><Relationship Id="rId5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2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jpg"/><Relationship Id="rId4" Type="http://schemas.openxmlformats.org/officeDocument/2006/relationships/image" Target="../media/image2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824000" y="437300"/>
            <a:ext cx="6927000" cy="187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zh-TW" sz="5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Tecky WSP Project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71067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C23 TW Group 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929000" y="4108075"/>
            <a:ext cx="5944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Nunito"/>
                <a:ea typeface="Nunito"/>
                <a:cs typeface="Nunito"/>
                <a:sym typeface="Nunito"/>
              </a:rPr>
              <a:t>Kenneth Chan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Nunito"/>
                <a:ea typeface="Nunito"/>
                <a:cs typeface="Nunito"/>
                <a:sym typeface="Nunito"/>
              </a:rPr>
              <a:t>Eric Lam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Nunito"/>
                <a:ea typeface="Nunito"/>
                <a:cs typeface="Nunito"/>
                <a:sym typeface="Nunito"/>
              </a:rPr>
              <a:t>Terence Wong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1599750" y="2917375"/>
            <a:ext cx="59445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300">
                <a:latin typeface="Nunito"/>
                <a:ea typeface="Nunito"/>
                <a:cs typeface="Nunito"/>
                <a:sym typeface="Nunito"/>
              </a:rPr>
              <a:t>Tecky Online Snack Bar</a:t>
            </a:r>
            <a:endParaRPr sz="33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Search Bar / Search Page (Kenneth)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eventListener (“change”)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→ </a:t>
            </a:r>
            <a:r>
              <a:rPr lang="zh-TW"/>
              <a:t>“GET” method → “/sort/?price=asc” || “/sort/?price=desc”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(</a:t>
            </a:r>
            <a:r>
              <a:rPr lang="zh-TW"/>
              <a:t>Sorted According to Price with PostgreSQL)</a:t>
            </a:r>
            <a:endParaRPr/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5601" y="2600622"/>
            <a:ext cx="4216699" cy="2349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588245"/>
            <a:ext cx="4216699" cy="2285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Register Page (Eric)</a:t>
            </a:r>
            <a:endParaRPr/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Same username is NOT allowed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Same email is NOT allowed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All information should be provided to register an account </a:t>
            </a:r>
            <a:endParaRPr/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6250" y="186275"/>
            <a:ext cx="2196051" cy="2469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7803" y="2655444"/>
            <a:ext cx="2064499" cy="2394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77463" y="4044875"/>
            <a:ext cx="3989076" cy="9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All Products Page (Terence)</a:t>
            </a:r>
            <a:endParaRPr/>
          </a:p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Customers can have products filtration in this page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Use </a:t>
            </a:r>
            <a:r>
              <a:rPr lang="zh-TW"/>
              <a:t>appendChild() to put different data together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Use class=”hide” to control the display of product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→ “hide” = display: none in css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4625" y="488383"/>
            <a:ext cx="2337676" cy="2513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6850" y="3322975"/>
            <a:ext cx="3439200" cy="17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Single Product Page (Eric)</a:t>
            </a:r>
            <a:endParaRPr/>
          </a:p>
        </p:txBody>
      </p:sp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if not logged in yet, an alert will pop up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 after logged in, a “successful” reminder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will pop up</a:t>
            </a:r>
            <a:endParaRPr/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6025" y="1017725"/>
            <a:ext cx="3544120" cy="155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4275" y="2850875"/>
            <a:ext cx="3605873" cy="125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5653" y="2985125"/>
            <a:ext cx="1959150" cy="2068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Shopping Cart Page (Eric)</a:t>
            </a:r>
            <a:endParaRPr/>
          </a:p>
        </p:txBody>
      </p:sp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users can again change their purchase decision on </a:t>
            </a:r>
            <a:r>
              <a:rPr lang="zh-TW"/>
              <a:t>this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number of items chosen shown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total amount to pay shown</a:t>
            </a:r>
            <a:endParaRPr/>
          </a:p>
        </p:txBody>
      </p:sp>
      <p:pic>
        <p:nvPicPr>
          <p:cNvPr id="165" name="Google Shape;16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725" y="2475400"/>
            <a:ext cx="4933376" cy="244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Payment Page (Terence)</a:t>
            </a:r>
            <a:endParaRPr/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311700" y="1152475"/>
            <a:ext cx="5270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/>
              <a:t>Payment System with Stripe API</a:t>
            </a:r>
            <a:endParaRPr sz="21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Method : Post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Pick up user ID &amp; products info. from session &amp; database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Put data into stripe format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Send info. to stripe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Use window.location to redirect to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Stripe’s url</a:t>
            </a:r>
            <a:endParaRPr/>
          </a:p>
        </p:txBody>
      </p:sp>
      <p:pic>
        <p:nvPicPr>
          <p:cNvPr id="172" name="Google Shape;17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8125" y="2830345"/>
            <a:ext cx="4637900" cy="20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0150" y="0"/>
            <a:ext cx="3092149" cy="296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7"/>
          <p:cNvSpPr txBox="1"/>
          <p:nvPr/>
        </p:nvSpPr>
        <p:spPr>
          <a:xfrm>
            <a:off x="294225" y="4740300"/>
            <a:ext cx="1754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">
                <a:latin typeface="Proxima Nova"/>
                <a:ea typeface="Proxima Nova"/>
                <a:cs typeface="Proxima Nova"/>
                <a:sym typeface="Proxima Nova"/>
              </a:rPr>
              <a:t>https://stripe.com/docs/checkout/quickstart</a:t>
            </a:r>
            <a:endParaRPr sz="6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i="1" lang="zh-TW" sz="3000"/>
              <a:t>Thank you</a:t>
            </a:r>
            <a:endParaRPr i="1"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1303800" y="1238975"/>
            <a:ext cx="7030500" cy="37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-311388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-"/>
            </a:pPr>
            <a:r>
              <a:rPr lang="zh-TW" sz="2744">
                <a:latin typeface="Arial"/>
                <a:ea typeface="Arial"/>
                <a:cs typeface="Arial"/>
                <a:sym typeface="Arial"/>
              </a:rPr>
              <a:t>Landing Page (Terence)</a:t>
            </a:r>
            <a:endParaRPr sz="2744">
              <a:latin typeface="Arial"/>
              <a:ea typeface="Arial"/>
              <a:cs typeface="Arial"/>
              <a:sym typeface="Arial"/>
            </a:endParaRPr>
          </a:p>
          <a:p>
            <a:pPr indent="-311388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-"/>
            </a:pPr>
            <a:r>
              <a:rPr lang="zh-TW" sz="2744">
                <a:latin typeface="Arial"/>
                <a:ea typeface="Arial"/>
                <a:cs typeface="Arial"/>
                <a:sym typeface="Arial"/>
              </a:rPr>
              <a:t>Login / Logout (Kenneth)</a:t>
            </a:r>
            <a:endParaRPr sz="2744">
              <a:latin typeface="Arial"/>
              <a:ea typeface="Arial"/>
              <a:cs typeface="Arial"/>
              <a:sym typeface="Arial"/>
            </a:endParaRPr>
          </a:p>
          <a:p>
            <a:pPr indent="-311388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-"/>
            </a:pPr>
            <a:r>
              <a:rPr lang="zh-TW" sz="2744">
                <a:latin typeface="Arial"/>
                <a:ea typeface="Arial"/>
                <a:cs typeface="Arial"/>
                <a:sym typeface="Arial"/>
              </a:rPr>
              <a:t>Edit Profile / Change Password (Kenneth)</a:t>
            </a:r>
            <a:endParaRPr sz="2744">
              <a:latin typeface="Arial"/>
              <a:ea typeface="Arial"/>
              <a:cs typeface="Arial"/>
              <a:sym typeface="Arial"/>
            </a:endParaRPr>
          </a:p>
          <a:p>
            <a:pPr indent="-311388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-"/>
            </a:pPr>
            <a:r>
              <a:rPr lang="zh-TW" sz="2744">
                <a:latin typeface="Arial"/>
                <a:ea typeface="Arial"/>
                <a:cs typeface="Arial"/>
                <a:sym typeface="Arial"/>
              </a:rPr>
              <a:t>Search Bar / Search Page (Kenneth)</a:t>
            </a:r>
            <a:endParaRPr sz="2744">
              <a:latin typeface="Arial"/>
              <a:ea typeface="Arial"/>
              <a:cs typeface="Arial"/>
              <a:sym typeface="Arial"/>
            </a:endParaRPr>
          </a:p>
          <a:p>
            <a:pPr indent="-311388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-"/>
            </a:pPr>
            <a:r>
              <a:rPr lang="zh-TW" sz="2744">
                <a:latin typeface="Arial"/>
                <a:ea typeface="Arial"/>
                <a:cs typeface="Arial"/>
                <a:sym typeface="Arial"/>
              </a:rPr>
              <a:t>Register Page (Eric)</a:t>
            </a:r>
            <a:endParaRPr sz="2744">
              <a:latin typeface="Arial"/>
              <a:ea typeface="Arial"/>
              <a:cs typeface="Arial"/>
              <a:sym typeface="Arial"/>
            </a:endParaRPr>
          </a:p>
          <a:p>
            <a:pPr indent="-311388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-"/>
            </a:pPr>
            <a:r>
              <a:rPr lang="zh-TW" sz="2744">
                <a:latin typeface="Arial"/>
                <a:ea typeface="Arial"/>
                <a:cs typeface="Arial"/>
                <a:sym typeface="Arial"/>
              </a:rPr>
              <a:t>All Products Page (Terence)</a:t>
            </a:r>
            <a:endParaRPr sz="2744">
              <a:latin typeface="Arial"/>
              <a:ea typeface="Arial"/>
              <a:cs typeface="Arial"/>
              <a:sym typeface="Arial"/>
            </a:endParaRPr>
          </a:p>
          <a:p>
            <a:pPr indent="-311388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-"/>
            </a:pPr>
            <a:r>
              <a:rPr lang="zh-TW" sz="2744">
                <a:latin typeface="Arial"/>
                <a:ea typeface="Arial"/>
                <a:cs typeface="Arial"/>
                <a:sym typeface="Arial"/>
              </a:rPr>
              <a:t>Single Product Page (Eric)</a:t>
            </a:r>
            <a:endParaRPr sz="2744">
              <a:latin typeface="Arial"/>
              <a:ea typeface="Arial"/>
              <a:cs typeface="Arial"/>
              <a:sym typeface="Arial"/>
            </a:endParaRPr>
          </a:p>
          <a:p>
            <a:pPr indent="-311388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-"/>
            </a:pPr>
            <a:r>
              <a:rPr lang="zh-TW" sz="2744">
                <a:latin typeface="Arial"/>
                <a:ea typeface="Arial"/>
                <a:cs typeface="Arial"/>
                <a:sym typeface="Arial"/>
              </a:rPr>
              <a:t>Shopping Cart Page (Eric)</a:t>
            </a:r>
            <a:endParaRPr sz="2744">
              <a:latin typeface="Arial"/>
              <a:ea typeface="Arial"/>
              <a:cs typeface="Arial"/>
              <a:sym typeface="Arial"/>
            </a:endParaRPr>
          </a:p>
          <a:p>
            <a:pPr indent="-311388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-"/>
            </a:pPr>
            <a:r>
              <a:rPr lang="zh-TW" sz="2744">
                <a:latin typeface="Arial"/>
                <a:ea typeface="Arial"/>
                <a:cs typeface="Arial"/>
                <a:sym typeface="Arial"/>
              </a:rPr>
              <a:t>Payment Page (Terence)</a:t>
            </a:r>
            <a:endParaRPr sz="2744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270400" y="94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Landing Page (Terence)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With Tecky Logo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</a:t>
            </a:r>
            <a:r>
              <a:rPr lang="zh-TW"/>
              <a:t>arousel display advertisement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Display “Top-sales” products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Method : GET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Sequencing by the sales quantity of products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9366" y="51025"/>
            <a:ext cx="2389251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9375" y="2530925"/>
            <a:ext cx="2389251" cy="2344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Login / Logout (Kenneth)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Two methods to login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Google Login (Google Oauth 2.0)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Email Login (Validate with PostgreSQL Database)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No account → Sign Up Button → Register.html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2926" y="2818931"/>
            <a:ext cx="4269373" cy="1842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Login / Logout (Kenneth)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Before Login       →       After Login          →           After Logout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Login Button → User Icon with Username → Back to Login Button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/user/index.css (Guarded with guardMiddleware)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2" cy="370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657500"/>
            <a:ext cx="8520602" cy="1085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971450"/>
            <a:ext cx="8520602" cy="3619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Edit Profile / Change Password (Kenneth)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User’s Information (PostgreSQL Database)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“PUT” method + contenteditable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→ Update Data in PostgreSQL Database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Change Password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“PUT” </a:t>
            </a:r>
            <a:r>
              <a:rPr lang="zh-TW"/>
              <a:t>method</a:t>
            </a:r>
            <a:r>
              <a:rPr lang="zh-TW"/>
              <a:t> + form </a:t>
            </a:r>
            <a:r>
              <a:rPr lang="zh-TW"/>
              <a:t>submission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→ Update Password in PostgreSQL Database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(Hashed Format)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3700" y="1152475"/>
            <a:ext cx="3018598" cy="182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6300" y="3206800"/>
            <a:ext cx="3126001" cy="10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Search Bar / Search Page (Kenneth)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eventListener (“input”)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→ “POST” method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→ %&lt;input&gt;% (query)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eventListener</a:t>
            </a:r>
            <a:r>
              <a:rPr lang="zh-TW"/>
              <a:t> (“click”)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→ window.location = “/product.html?id=&lt;product id&gt;”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Query Not Match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→ “No related Products”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0200" y="828172"/>
            <a:ext cx="2379001" cy="2379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2100" y="834713"/>
            <a:ext cx="2379000" cy="2365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77825" y="3664675"/>
            <a:ext cx="4454476" cy="11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Search Bar / Search Page (Kenneth)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eventListener (“submit”)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→ window.location = “/searchProduct.html”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Failed → alert</a:t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379000"/>
            <a:ext cx="5076477" cy="118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7775" y="1017725"/>
            <a:ext cx="4014525" cy="221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Search Bar / Search Page (Kenneth)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eventListener (“change”)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→ </a:t>
            </a:r>
            <a:r>
              <a:rPr lang="zh-TW"/>
              <a:t>“GET” method → “/sort/?alphabet=asc” || “/sort/?alphabet=desc”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(Sorted According to Alphabetical Order with PostgreSQL)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68172"/>
            <a:ext cx="4044549" cy="2323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502366"/>
            <a:ext cx="4044549" cy="2254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8500" y="2498921"/>
            <a:ext cx="4333798" cy="2027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8500" y="2468175"/>
            <a:ext cx="4333798" cy="208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