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7" r:id="rId6"/>
    <p:sldId id="260" r:id="rId7"/>
    <p:sldId id="259" r:id="rId8"/>
    <p:sldId id="261" r:id="rId9"/>
    <p:sldId id="262" r:id="rId10"/>
    <p:sldId id="266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2E1B-F241-4B1B-A0AF-6E1A2F474A5F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500-25FC-41CC-88ED-A02CDEF0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JobQueue</a:t>
            </a:r>
            <a:r>
              <a:rPr lang="en-US" dirty="0" smtClean="0"/>
              <a:t> Project</a:t>
            </a:r>
            <a:br>
              <a:rPr lang="en-US" dirty="0" smtClean="0"/>
            </a:br>
            <a:r>
              <a:rPr lang="en-US" sz="1400" dirty="0" smtClean="0"/>
              <a:t>Managing ETL script better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2012</a:t>
            </a:r>
          </a:p>
          <a:p>
            <a:r>
              <a:rPr lang="en-US" dirty="0" smtClean="0"/>
              <a:t>Kenneth Choe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testing it through the Job Execution Service, you can have hosting application that calls </a:t>
            </a:r>
            <a:r>
              <a:rPr lang="en-US" dirty="0" err="1" smtClean="0"/>
              <a:t>Job.Execute</a:t>
            </a:r>
            <a:r>
              <a:rPr lang="en-US" dirty="0" smtClean="0"/>
              <a:t>() method directly.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SampleJobLibraryTest</a:t>
            </a:r>
            <a:r>
              <a:rPr lang="en-US" dirty="0" smtClean="0"/>
              <a:t>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Manager Service and Job Execution Service could be revised to support scheduled execution (do not run during business hours, etc.)</a:t>
            </a:r>
          </a:p>
          <a:p>
            <a:r>
              <a:rPr lang="en-US" dirty="0" err="1" smtClean="0"/>
              <a:t>FactoryJobExtension</a:t>
            </a:r>
            <a:r>
              <a:rPr lang="en-US" dirty="0" smtClean="0"/>
              <a:t> could be made to hide job split details from the import engine and keep them within Job Library (the smaller the job is, the better is the visibility.)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ETL Script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30480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50673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52197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 3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36957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46101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53911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2133600" y="38481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48006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315200" y="30480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38535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95" name="Straight Arrow Connector 94"/>
          <p:cNvCxnSpPr>
            <a:stCxn id="21" idx="4"/>
            <a:endCxn id="87" idx="2"/>
          </p:cNvCxnSpPr>
          <p:nvPr/>
        </p:nvCxnSpPr>
        <p:spPr>
          <a:xfrm>
            <a:off x="3276600" y="4324350"/>
            <a:ext cx="4267200" cy="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4267200" y="3695700"/>
            <a:ext cx="25146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 script to extract, transform and load from v1 DB to v2 DB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333500" y="3853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1333500" y="46917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333500" y="53775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3810000" y="41583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28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 apps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162800" y="1828800"/>
            <a:ext cx="1752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 apps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2705100" y="2438400"/>
            <a:ext cx="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7" idx="1"/>
            <a:endCxn id="61" idx="2"/>
          </p:cNvCxnSpPr>
          <p:nvPr/>
        </p:nvCxnSpPr>
        <p:spPr>
          <a:xfrm flipH="1" flipV="1">
            <a:off x="8039100" y="2438400"/>
            <a:ext cx="76200" cy="14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my ETL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takes long to run, with poor progress visibility</a:t>
            </a:r>
          </a:p>
          <a:p>
            <a:pPr lvl="1"/>
            <a:r>
              <a:rPr lang="en-US" dirty="0" smtClean="0"/>
              <a:t>We cannot stop and resume.</a:t>
            </a:r>
          </a:p>
          <a:p>
            <a:pPr lvl="1"/>
            <a:r>
              <a:rPr lang="en-US" dirty="0" smtClean="0"/>
              <a:t>After 2 hours running: should I kill it or wait?</a:t>
            </a:r>
          </a:p>
          <a:p>
            <a:r>
              <a:rPr lang="en-US" dirty="0" smtClean="0"/>
              <a:t>It always goes through everything</a:t>
            </a:r>
          </a:p>
          <a:p>
            <a:pPr lvl="1"/>
            <a:r>
              <a:rPr lang="en-US" dirty="0" smtClean="0"/>
              <a:t>We cannot run piece by piece as source data get ready.</a:t>
            </a:r>
          </a:p>
          <a:p>
            <a:r>
              <a:rPr lang="en-US" dirty="0" smtClean="0"/>
              <a:t>It is not modularized</a:t>
            </a:r>
          </a:p>
          <a:p>
            <a:pPr lvl="1"/>
            <a:r>
              <a:rPr lang="en-US" dirty="0" smtClean="0"/>
              <a:t>One big script is not easy for gradual improvement.</a:t>
            </a:r>
          </a:p>
          <a:p>
            <a:pPr lvl="1"/>
            <a:r>
              <a:rPr lang="en-US" dirty="0" smtClean="0"/>
              <a:t>Avoid using begin-commit transactions for better performance =&gt; even harder to guarantee </a:t>
            </a:r>
            <a:r>
              <a:rPr lang="en-US" smtClean="0"/>
              <a:t>data integrity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</a:t>
            </a:r>
            <a:r>
              <a:rPr lang="en-US" dirty="0" err="1" smtClean="0"/>
              <a:t>JobQueue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9243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Initiator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505200" y="2914650"/>
            <a:ext cx="4800600" cy="2724150"/>
          </a:xfrm>
          <a:prstGeom prst="roundRect">
            <a:avLst>
              <a:gd name="adj" fmla="val 10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JobQueue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648200" y="45720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JobQueue</a:t>
            </a:r>
            <a:endParaRPr lang="en-US" sz="14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3352800" y="44196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352800" y="38862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3"/>
            <a:endCxn id="27" idx="2"/>
          </p:cNvCxnSpPr>
          <p:nvPr/>
        </p:nvCxnSpPr>
        <p:spPr>
          <a:xfrm flipV="1">
            <a:off x="1676400" y="4038600"/>
            <a:ext cx="1676400" cy="209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5" idx="3"/>
            <a:endCxn id="26" idx="2"/>
          </p:cNvCxnSpPr>
          <p:nvPr/>
        </p:nvCxnSpPr>
        <p:spPr>
          <a:xfrm>
            <a:off x="1676400" y="4248150"/>
            <a:ext cx="1676400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400" y="3886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Sends new job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66900" y="4478179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Asks if the job done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27" idx="5"/>
            <a:endCxn id="25" idx="2"/>
          </p:cNvCxnSpPr>
          <p:nvPr/>
        </p:nvCxnSpPr>
        <p:spPr>
          <a:xfrm>
            <a:off x="3612963" y="4146363"/>
            <a:ext cx="1035237" cy="74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5" idx="2"/>
          </p:cNvCxnSpPr>
          <p:nvPr/>
        </p:nvCxnSpPr>
        <p:spPr>
          <a:xfrm>
            <a:off x="3657600" y="4572000"/>
            <a:ext cx="990600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95800" y="3467100"/>
            <a:ext cx="13716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Execution Service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5" idx="1"/>
            <a:endCxn id="59" idx="2"/>
          </p:cNvCxnSpPr>
          <p:nvPr/>
        </p:nvCxnSpPr>
        <p:spPr>
          <a:xfrm flipH="1" flipV="1">
            <a:off x="5181600" y="41148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62400" y="423532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enqueue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634734" y="46782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219700" y="41733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dequeue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3657600" y="18288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66" idx="2"/>
            <a:endCxn id="27" idx="7"/>
          </p:cNvCxnSpPr>
          <p:nvPr/>
        </p:nvCxnSpPr>
        <p:spPr>
          <a:xfrm flipH="1">
            <a:off x="3612963" y="2438400"/>
            <a:ext cx="463737" cy="149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68484" y="2514600"/>
            <a:ext cx="827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Serialization info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6" idx="3"/>
            <a:endCxn id="59" idx="0"/>
          </p:cNvCxnSpPr>
          <p:nvPr/>
        </p:nvCxnSpPr>
        <p:spPr>
          <a:xfrm>
            <a:off x="4495800" y="2133600"/>
            <a:ext cx="685800" cy="133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72000" y="22860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Deserialization info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3581400" y="17526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3505200" y="16764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5" idx="0"/>
            <a:endCxn id="80" idx="1"/>
          </p:cNvCxnSpPr>
          <p:nvPr/>
        </p:nvCxnSpPr>
        <p:spPr>
          <a:xfrm rot="5400000" flipH="1" flipV="1">
            <a:off x="1333500" y="1752600"/>
            <a:ext cx="1943100" cy="2400300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33600" y="1981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aware of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5953125" y="1714500"/>
            <a:ext cx="97155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object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 flipV="1">
            <a:off x="5334000" y="2400300"/>
            <a:ext cx="11049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610225" y="253902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executes</a:t>
            </a:r>
            <a:endParaRPr lang="en-US" sz="1000" dirty="0"/>
          </a:p>
        </p:txBody>
      </p:sp>
      <p:sp>
        <p:nvSpPr>
          <p:cNvPr id="73" name="Flowchart: Magnetic Disk 72"/>
          <p:cNvSpPr/>
          <p:nvPr/>
        </p:nvSpPr>
        <p:spPr>
          <a:xfrm>
            <a:off x="6629400" y="35052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Executed Jobs</a:t>
            </a:r>
            <a:endParaRPr lang="en-US" sz="1400" dirty="0"/>
          </a:p>
        </p:txBody>
      </p:sp>
      <p:sp>
        <p:nvSpPr>
          <p:cNvPr id="77" name="Flowchart: Magnetic Disk 76"/>
          <p:cNvSpPr/>
          <p:nvPr/>
        </p:nvSpPr>
        <p:spPr>
          <a:xfrm>
            <a:off x="6629400" y="45720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Errored</a:t>
            </a:r>
            <a:r>
              <a:rPr lang="en-US" sz="1400" dirty="0" smtClean="0"/>
              <a:t> Jobs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59" idx="3"/>
            <a:endCxn id="73" idx="2"/>
          </p:cNvCxnSpPr>
          <p:nvPr/>
        </p:nvCxnSpPr>
        <p:spPr>
          <a:xfrm>
            <a:off x="5867400" y="37909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9" idx="3"/>
            <a:endCxn id="77" idx="2"/>
          </p:cNvCxnSpPr>
          <p:nvPr/>
        </p:nvCxnSpPr>
        <p:spPr>
          <a:xfrm>
            <a:off x="5867400" y="3790950"/>
            <a:ext cx="762000" cy="1104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JobQueue</a:t>
            </a:r>
            <a:r>
              <a:rPr lang="en-US" dirty="0" smtClean="0"/>
              <a:t> Is Applied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1676400"/>
            <a:ext cx="1752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695700"/>
            <a:ext cx="11430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engine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Feed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28956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Teller Feed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848100"/>
            <a:ext cx="990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Wire Feed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295400" y="2324100"/>
            <a:ext cx="838200" cy="1695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295400" y="3238500"/>
            <a:ext cx="83820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 flipV="1">
            <a:off x="1295400" y="4019550"/>
            <a:ext cx="838200" cy="17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91000" y="3981450"/>
            <a:ext cx="2590800" cy="245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JobQueue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133600" y="2476500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V1 DB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2705100" y="34290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5334000" y="5638800"/>
            <a:ext cx="1143000" cy="6477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JobQueue</a:t>
            </a:r>
            <a:endParaRPr lang="en-US" sz="14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038600" y="54864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038600" y="49530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5" idx="2"/>
            <a:endCxn id="27" idx="2"/>
          </p:cNvCxnSpPr>
          <p:nvPr/>
        </p:nvCxnSpPr>
        <p:spPr>
          <a:xfrm rot="16200000" flipH="1">
            <a:off x="2990850" y="4057650"/>
            <a:ext cx="762000" cy="1333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26" idx="2"/>
          </p:cNvCxnSpPr>
          <p:nvPr/>
        </p:nvCxnSpPr>
        <p:spPr>
          <a:xfrm>
            <a:off x="2514600" y="4343400"/>
            <a:ext cx="1524000" cy="1295400"/>
          </a:xfrm>
          <a:prstGeom prst="bentConnector3">
            <a:avLst>
              <a:gd name="adj1" fmla="val -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5"/>
            <a:endCxn id="25" idx="2"/>
          </p:cNvCxnSpPr>
          <p:nvPr/>
        </p:nvCxnSpPr>
        <p:spPr>
          <a:xfrm>
            <a:off x="4298763" y="5213163"/>
            <a:ext cx="1035237" cy="749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5" idx="2"/>
          </p:cNvCxnSpPr>
          <p:nvPr/>
        </p:nvCxnSpPr>
        <p:spPr>
          <a:xfrm>
            <a:off x="4343400" y="5638800"/>
            <a:ext cx="990600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81600" y="4533900"/>
            <a:ext cx="1371600" cy="64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Execution Service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25" idx="1"/>
            <a:endCxn id="59" idx="2"/>
          </p:cNvCxnSpPr>
          <p:nvPr/>
        </p:nvCxnSpPr>
        <p:spPr>
          <a:xfrm flipH="1" flipV="1">
            <a:off x="5867400" y="51816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48200" y="530212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enqueue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320534" y="57450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905500" y="52401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dequeue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4343400" y="28956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66" idx="2"/>
            <a:endCxn id="27" idx="7"/>
          </p:cNvCxnSpPr>
          <p:nvPr/>
        </p:nvCxnSpPr>
        <p:spPr>
          <a:xfrm flipH="1">
            <a:off x="4298763" y="3505200"/>
            <a:ext cx="463737" cy="149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4284" y="3581400"/>
            <a:ext cx="827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Serialization info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6" idx="3"/>
            <a:endCxn id="59" idx="0"/>
          </p:cNvCxnSpPr>
          <p:nvPr/>
        </p:nvCxnSpPr>
        <p:spPr>
          <a:xfrm>
            <a:off x="5181600" y="3200400"/>
            <a:ext cx="685800" cy="133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57800" y="3352800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Provides Deserialization info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8194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191000" y="2743200"/>
            <a:ext cx="838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Library</a:t>
            </a:r>
            <a:endParaRPr lang="en-US" sz="1400" dirty="0"/>
          </a:p>
        </p:txBody>
      </p:sp>
      <p:cxnSp>
        <p:nvCxnSpPr>
          <p:cNvPr id="82" name="Straight Arrow Connector 81"/>
          <p:cNvCxnSpPr>
            <a:stCxn id="5" idx="3"/>
            <a:endCxn id="80" idx="1"/>
          </p:cNvCxnSpPr>
          <p:nvPr/>
        </p:nvCxnSpPr>
        <p:spPr>
          <a:xfrm flipV="1">
            <a:off x="3276600" y="3048000"/>
            <a:ext cx="914400" cy="9715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43300" y="345828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aware of</a:t>
            </a:r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7315200" y="16764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7" name="Flowchart: Magnetic Disk 86"/>
          <p:cNvSpPr/>
          <p:nvPr/>
        </p:nvSpPr>
        <p:spPr>
          <a:xfrm>
            <a:off x="7543800" y="2481944"/>
            <a:ext cx="1143000" cy="9525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V2 DB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5886450" y="1828800"/>
            <a:ext cx="97155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object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 flipV="1">
            <a:off x="6248400" y="2514600"/>
            <a:ext cx="123825" cy="2019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1"/>
            <a:endCxn id="21" idx="4"/>
          </p:cNvCxnSpPr>
          <p:nvPr/>
        </p:nvCxnSpPr>
        <p:spPr>
          <a:xfrm flipH="1">
            <a:off x="3276600" y="2171700"/>
            <a:ext cx="260985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9" name="Straight Arrow Connector 98"/>
          <p:cNvCxnSpPr>
            <a:endCxn id="87" idx="2"/>
          </p:cNvCxnSpPr>
          <p:nvPr/>
        </p:nvCxnSpPr>
        <p:spPr>
          <a:xfrm>
            <a:off x="6858000" y="2171700"/>
            <a:ext cx="685800" cy="786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4800600" y="21792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Reads  from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8000" y="249697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Writes to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281056" y="335695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executes</a:t>
            </a:r>
            <a:endParaRPr lang="en-US" sz="1000" dirty="0"/>
          </a:p>
        </p:txBody>
      </p:sp>
      <p:sp>
        <p:nvSpPr>
          <p:cNvPr id="108" name="Flowchart: Connector 107"/>
          <p:cNvSpPr/>
          <p:nvPr/>
        </p:nvSpPr>
        <p:spPr>
          <a:xfrm>
            <a:off x="495300" y="6286500"/>
            <a:ext cx="304800" cy="3048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5542" y="6270172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JobManager</a:t>
            </a:r>
            <a:r>
              <a:rPr lang="en-US" sz="1600" dirty="0" smtClean="0"/>
              <a:t> web service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1333500" y="2590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2552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1333500" y="32766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8067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1333500" y="4005944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3086100" y="44958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5905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61595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6438900" y="1524000"/>
            <a:ext cx="342900" cy="3374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03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Job subclasses and Job Group subclasses.</a:t>
            </a:r>
          </a:p>
          <a:p>
            <a:r>
              <a:rPr lang="en-US" dirty="0" smtClean="0"/>
              <a:t>One job consists of 1+ commands.</a:t>
            </a:r>
          </a:p>
          <a:p>
            <a:pPr lvl="1"/>
            <a:r>
              <a:rPr lang="en-US" dirty="0" smtClean="0"/>
              <a:t>When the job fails, any commands executed will be undone.</a:t>
            </a:r>
          </a:p>
          <a:p>
            <a:pPr lvl="1"/>
            <a:r>
              <a:rPr lang="en-US" dirty="0" smtClean="0"/>
              <a:t>Failed jobs are marked as failed and stays in the queue.</a:t>
            </a:r>
          </a:p>
          <a:p>
            <a:r>
              <a:rPr lang="en-US" dirty="0" smtClean="0"/>
              <a:t>One Job Queue Service can have multiple Job Libraries</a:t>
            </a:r>
          </a:p>
          <a:p>
            <a:pPr lvl="1"/>
            <a:r>
              <a:rPr lang="en-US" dirty="0" smtClean="0"/>
              <a:t>Libraries are scanned to find the owner of the job.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web service API to control the job queue</a:t>
            </a:r>
          </a:p>
          <a:p>
            <a:pPr lvl="1"/>
            <a:r>
              <a:rPr lang="en-US" dirty="0" smtClean="0"/>
              <a:t>Start or Stop Job Execution Service</a:t>
            </a:r>
          </a:p>
          <a:p>
            <a:pPr lvl="1"/>
            <a:r>
              <a:rPr lang="en-US" dirty="0" smtClean="0"/>
              <a:t>Clear Job Queue</a:t>
            </a:r>
          </a:p>
          <a:p>
            <a:pPr lvl="1"/>
            <a:r>
              <a:rPr lang="en-US" dirty="0" smtClean="0"/>
              <a:t>Insert job (returns Job Id) or Job Group (</a:t>
            </a:r>
            <a:r>
              <a:rPr lang="en-US" smtClean="0"/>
              <a:t>returns array of Job Ids)</a:t>
            </a:r>
            <a:endParaRPr lang="en-US" dirty="0" smtClean="0"/>
          </a:p>
          <a:p>
            <a:pPr lvl="1"/>
            <a:r>
              <a:rPr lang="en-US" dirty="0" smtClean="0"/>
              <a:t>Check job status by Job Id</a:t>
            </a:r>
          </a:p>
          <a:p>
            <a:pPr lvl="1"/>
            <a:r>
              <a:rPr lang="en-US" dirty="0" smtClean="0"/>
              <a:t>Check Job Execution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1194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Job Queue and executes any jobs queued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DLL that has actual execution code</a:t>
            </a:r>
          </a:p>
          <a:p>
            <a:r>
              <a:rPr lang="en-US" dirty="0" err="1" smtClean="0"/>
              <a:t>SqlJobExtension</a:t>
            </a:r>
            <a:r>
              <a:rPr lang="en-US" dirty="0" smtClean="0"/>
              <a:t> for </a:t>
            </a:r>
            <a:r>
              <a:rPr lang="en-US" dirty="0" err="1" smtClean="0"/>
              <a:t>SqlJob</a:t>
            </a:r>
            <a:r>
              <a:rPr lang="en-US" dirty="0" smtClean="0"/>
              <a:t>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1"/>
            <a:r>
              <a:rPr lang="en-US" dirty="0" smtClean="0"/>
              <a:t>SQL statements can be retrieved from SQL text file embedded as Resources in the library project.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dirty="0" smtClean="0"/>
              <a:t> app setting by default – </a:t>
            </a:r>
            <a:r>
              <a:rPr lang="en-US" dirty="0" err="1" smtClean="0"/>
              <a:t>SqlJob</a:t>
            </a:r>
            <a:r>
              <a:rPr lang="en-US" dirty="0" smtClean="0"/>
              <a:t> can override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ConnectionStringKey</a:t>
            </a:r>
            <a:r>
              <a:rPr lang="en-US" dirty="0" smtClean="0"/>
              <a:t> to use different app setting.</a:t>
            </a:r>
          </a:p>
          <a:p>
            <a:pPr lvl="1"/>
            <a:r>
              <a:rPr lang="en-US" dirty="0" err="1" smtClean="0"/>
              <a:t>SqlJob</a:t>
            </a:r>
            <a:r>
              <a:rPr lang="en-US" dirty="0" smtClean="0"/>
              <a:t> subclasses can define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5629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495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JobQueue Project Managing ETL script better</vt:lpstr>
      <vt:lpstr>My ETL Script</vt:lpstr>
      <vt:lpstr>Problems with my ETL script</vt:lpstr>
      <vt:lpstr>Solution - JobQueue</vt:lpstr>
      <vt:lpstr>How JobQueue Is Applied</vt:lpstr>
      <vt:lpstr>Job Library</vt:lpstr>
      <vt:lpstr>Job Manager Service</vt:lpstr>
      <vt:lpstr>Job Execution Service</vt:lpstr>
      <vt:lpstr>Job Library</vt:lpstr>
      <vt:lpstr>Developing Job Library</vt:lpstr>
      <vt:lpstr>What Else Can Be Done?</vt:lpstr>
      <vt:lpstr>Thank you!</vt:lpstr>
    </vt:vector>
  </TitlesOfParts>
  <Company>Banker's Toolbox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JobQueue Project</dc:title>
  <dc:creator>Kenneth Choe</dc:creator>
  <cp:lastModifiedBy>Kenneth Choe</cp:lastModifiedBy>
  <cp:revision>84</cp:revision>
  <dcterms:created xsi:type="dcterms:W3CDTF">2012-06-04T14:52:30Z</dcterms:created>
  <dcterms:modified xsi:type="dcterms:W3CDTF">2012-07-15T16:53:06Z</dcterms:modified>
</cp:coreProperties>
</file>