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2E1B-F241-4B1B-A0AF-6E1A2F474A5F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JobQueue</a:t>
            </a:r>
            <a:r>
              <a:rPr lang="en-US" dirty="0" smtClean="0"/>
              <a:t> Project</a:t>
            </a:r>
            <a:br>
              <a:rPr lang="en-US" dirty="0" smtClean="0"/>
            </a:br>
            <a:r>
              <a:rPr lang="en-US" sz="1400" dirty="0" smtClean="0"/>
              <a:t>Managing ETL script better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2012</a:t>
            </a:r>
          </a:p>
          <a:p>
            <a:r>
              <a:rPr lang="en-US" dirty="0" smtClean="0"/>
              <a:t>Kenneth Choe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Manager Service and Job Execution Service could be revised to support scheduled execution (do not run during business hours, etc.)</a:t>
            </a:r>
          </a:p>
          <a:p>
            <a:r>
              <a:rPr lang="en-US" dirty="0" err="1" smtClean="0"/>
              <a:t>FactoryJobExtension</a:t>
            </a:r>
            <a:r>
              <a:rPr lang="en-US" dirty="0" smtClean="0"/>
              <a:t> could be made to hide job split details from the import engine and keep them within Job Library (the smaller the job is, the better is the visibility.)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ETL Script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3048000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50673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4800" y="52197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3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295400" y="3695700"/>
            <a:ext cx="838200" cy="1695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295400" y="4610100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 flipV="1">
            <a:off x="1295400" y="5391150"/>
            <a:ext cx="838200" cy="17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2133600" y="3848100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2705100" y="48006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315200" y="30480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7" name="Flowchart: Magnetic Disk 86"/>
          <p:cNvSpPr/>
          <p:nvPr/>
        </p:nvSpPr>
        <p:spPr>
          <a:xfrm>
            <a:off x="7543800" y="3853544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stCxn id="21" idx="4"/>
            <a:endCxn id="87" idx="2"/>
          </p:cNvCxnSpPr>
          <p:nvPr/>
        </p:nvCxnSpPr>
        <p:spPr>
          <a:xfrm>
            <a:off x="3276600" y="4324350"/>
            <a:ext cx="4267200" cy="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4267200" y="3695700"/>
            <a:ext cx="25146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 script to extract, transform and load from v1 DB to v2 DB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333500" y="38535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1333500" y="46917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1333500" y="53775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3810000" y="41583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28800" y="1828800"/>
            <a:ext cx="1752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apps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162800" y="1828800"/>
            <a:ext cx="1752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 apps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2705100" y="2438400"/>
            <a:ext cx="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7" idx="1"/>
            <a:endCxn id="61" idx="2"/>
          </p:cNvCxnSpPr>
          <p:nvPr/>
        </p:nvCxnSpPr>
        <p:spPr>
          <a:xfrm flipH="1" flipV="1">
            <a:off x="8039100" y="2438400"/>
            <a:ext cx="76200" cy="14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my ETL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takes long to run, with poor progress visibility</a:t>
            </a:r>
          </a:p>
          <a:p>
            <a:pPr lvl="1"/>
            <a:r>
              <a:rPr lang="en-US" dirty="0" smtClean="0"/>
              <a:t>We cannot stop and resume.</a:t>
            </a:r>
          </a:p>
          <a:p>
            <a:pPr lvl="1"/>
            <a:r>
              <a:rPr lang="en-US" dirty="0" smtClean="0"/>
              <a:t>After 2 hours running: should I kill it or wait?</a:t>
            </a:r>
          </a:p>
          <a:p>
            <a:r>
              <a:rPr lang="en-US" dirty="0" smtClean="0"/>
              <a:t>It always goes through everything</a:t>
            </a:r>
          </a:p>
          <a:p>
            <a:pPr lvl="1"/>
            <a:r>
              <a:rPr lang="en-US" dirty="0" smtClean="0"/>
              <a:t>We cannot run piece by piece as source data get ready.</a:t>
            </a:r>
          </a:p>
          <a:p>
            <a:r>
              <a:rPr lang="en-US" dirty="0" smtClean="0"/>
              <a:t>It is not modularized</a:t>
            </a:r>
          </a:p>
          <a:p>
            <a:pPr lvl="1"/>
            <a:r>
              <a:rPr lang="en-US" dirty="0" smtClean="0"/>
              <a:t>One big script is not easy for gradual improvement.</a:t>
            </a:r>
          </a:p>
          <a:p>
            <a:pPr lvl="1"/>
            <a:r>
              <a:rPr lang="en-US" dirty="0" smtClean="0"/>
              <a:t>Avoid using begin-commit transactions for better performance =&gt; even harder to guarantee </a:t>
            </a:r>
            <a:r>
              <a:rPr lang="en-US" smtClean="0"/>
              <a:t>data integrity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</a:t>
            </a:r>
            <a:r>
              <a:rPr lang="en-US" dirty="0" err="1" smtClean="0"/>
              <a:t>JobQueue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1676400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6957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Host Feed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28956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Teller Feed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8481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Wire Feed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295400" y="2324100"/>
            <a:ext cx="838200" cy="1695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295400" y="3238500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 flipV="1">
            <a:off x="1295400" y="4019550"/>
            <a:ext cx="838200" cy="17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91000" y="3981450"/>
            <a:ext cx="2590800" cy="245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JobQueue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133600" y="2476500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V1 DB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2705100" y="34290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5334000" y="5638800"/>
            <a:ext cx="1143000" cy="6477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JobQueue</a:t>
            </a:r>
            <a:endParaRPr lang="en-US" sz="14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038600" y="54864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038600" y="49530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2"/>
            <a:endCxn id="27" idx="2"/>
          </p:cNvCxnSpPr>
          <p:nvPr/>
        </p:nvCxnSpPr>
        <p:spPr>
          <a:xfrm rot="16200000" flipH="1">
            <a:off x="2990850" y="4057650"/>
            <a:ext cx="762000" cy="1333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26" idx="2"/>
          </p:cNvCxnSpPr>
          <p:nvPr/>
        </p:nvCxnSpPr>
        <p:spPr>
          <a:xfrm>
            <a:off x="2514600" y="4343400"/>
            <a:ext cx="1524000" cy="1295400"/>
          </a:xfrm>
          <a:prstGeom prst="bentConnector3">
            <a:avLst>
              <a:gd name="adj1" fmla="val -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488224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Sends new job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509995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(Job ID returned)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05100" y="5403463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if the job done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667000" y="56211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(true/false returned)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27" idx="5"/>
            <a:endCxn id="25" idx="2"/>
          </p:cNvCxnSpPr>
          <p:nvPr/>
        </p:nvCxnSpPr>
        <p:spPr>
          <a:xfrm>
            <a:off x="4298763" y="5213163"/>
            <a:ext cx="1035237" cy="749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5" idx="2"/>
          </p:cNvCxnSpPr>
          <p:nvPr/>
        </p:nvCxnSpPr>
        <p:spPr>
          <a:xfrm>
            <a:off x="4343400" y="5638800"/>
            <a:ext cx="990600" cy="32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81600" y="4533900"/>
            <a:ext cx="13716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Execution Service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5" idx="1"/>
            <a:endCxn id="59" idx="2"/>
          </p:cNvCxnSpPr>
          <p:nvPr/>
        </p:nvCxnSpPr>
        <p:spPr>
          <a:xfrm flipH="1" flipV="1">
            <a:off x="5867400" y="51816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48200" y="530212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enqueue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320534" y="574506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905500" y="52401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dequeue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4343400" y="28956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66" idx="2"/>
            <a:endCxn id="27" idx="7"/>
          </p:cNvCxnSpPr>
          <p:nvPr/>
        </p:nvCxnSpPr>
        <p:spPr>
          <a:xfrm flipH="1">
            <a:off x="4298763" y="3505200"/>
            <a:ext cx="463737" cy="1492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4284" y="3581400"/>
            <a:ext cx="827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Serialization info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6" idx="3"/>
            <a:endCxn id="59" idx="0"/>
          </p:cNvCxnSpPr>
          <p:nvPr/>
        </p:nvCxnSpPr>
        <p:spPr>
          <a:xfrm>
            <a:off x="5181600" y="3200400"/>
            <a:ext cx="685800" cy="133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57800" y="33528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Deserialization info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4267200" y="28194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4191000" y="27432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82" name="Straight Arrow Connector 81"/>
          <p:cNvCxnSpPr>
            <a:stCxn id="5" idx="3"/>
            <a:endCxn id="80" idx="1"/>
          </p:cNvCxnSpPr>
          <p:nvPr/>
        </p:nvCxnSpPr>
        <p:spPr>
          <a:xfrm flipV="1">
            <a:off x="3276600" y="3048000"/>
            <a:ext cx="914400" cy="9715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43300" y="345828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 aware of</a:t>
            </a:r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7315200" y="16764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7" name="Flowchart: Magnetic Disk 86"/>
          <p:cNvSpPr/>
          <p:nvPr/>
        </p:nvSpPr>
        <p:spPr>
          <a:xfrm>
            <a:off x="7543800" y="2481944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V2 DB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5886450" y="1828800"/>
            <a:ext cx="97155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object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 flipV="1">
            <a:off x="6248400" y="2514600"/>
            <a:ext cx="123825" cy="2019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1"/>
            <a:endCxn id="21" idx="4"/>
          </p:cNvCxnSpPr>
          <p:nvPr/>
        </p:nvCxnSpPr>
        <p:spPr>
          <a:xfrm flipH="1">
            <a:off x="3276600" y="2171700"/>
            <a:ext cx="260985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9" name="Straight Arrow Connector 98"/>
          <p:cNvCxnSpPr>
            <a:endCxn id="87" idx="2"/>
          </p:cNvCxnSpPr>
          <p:nvPr/>
        </p:nvCxnSpPr>
        <p:spPr>
          <a:xfrm>
            <a:off x="6858000" y="2171700"/>
            <a:ext cx="685800" cy="78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2" name="TextBox 101"/>
          <p:cNvSpPr txBox="1"/>
          <p:nvPr/>
        </p:nvSpPr>
        <p:spPr>
          <a:xfrm>
            <a:off x="4800600" y="21792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Reads  from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8000" y="249697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Writes to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281056" y="335695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executes</a:t>
            </a:r>
            <a:endParaRPr lang="en-US" sz="1000" dirty="0"/>
          </a:p>
        </p:txBody>
      </p:sp>
      <p:sp>
        <p:nvSpPr>
          <p:cNvPr id="108" name="Flowchart: Connector 107"/>
          <p:cNvSpPr/>
          <p:nvPr/>
        </p:nvSpPr>
        <p:spPr>
          <a:xfrm>
            <a:off x="495300" y="62865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5542" y="6270172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JobManager</a:t>
            </a:r>
            <a:r>
              <a:rPr lang="en-US" sz="1600" dirty="0" smtClean="0"/>
              <a:t> web service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1333500" y="2590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3" name="Oval 52"/>
          <p:cNvSpPr/>
          <p:nvPr/>
        </p:nvSpPr>
        <p:spPr>
          <a:xfrm>
            <a:off x="25527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1333500" y="32766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28067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6" name="Oval 55"/>
          <p:cNvSpPr/>
          <p:nvPr/>
        </p:nvSpPr>
        <p:spPr>
          <a:xfrm>
            <a:off x="1333500" y="40059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30861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59055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61595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64389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51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Job subclasses</a:t>
            </a:r>
          </a:p>
          <a:p>
            <a:r>
              <a:rPr lang="en-US" dirty="0" smtClean="0"/>
              <a:t>One job consists of 1+ commands.</a:t>
            </a:r>
          </a:p>
          <a:p>
            <a:pPr lvl="1"/>
            <a:r>
              <a:rPr lang="en-US" dirty="0" smtClean="0"/>
              <a:t>When the job fails, any commands executed will be undone.</a:t>
            </a:r>
          </a:p>
          <a:p>
            <a:pPr lvl="1"/>
            <a:r>
              <a:rPr lang="en-US" dirty="0" smtClean="0"/>
              <a:t>Failed jobs are marked as failed and stays in the queue.</a:t>
            </a:r>
          </a:p>
          <a:p>
            <a:r>
              <a:rPr lang="en-US" dirty="0" smtClean="0"/>
              <a:t>One Job Queue Service can have multiple Job Libraries</a:t>
            </a:r>
          </a:p>
          <a:p>
            <a:pPr lvl="1"/>
            <a:r>
              <a:rPr lang="en-US" dirty="0" smtClean="0"/>
              <a:t>Libraries are scanned to find the owner of the job.</a:t>
            </a:r>
          </a:p>
        </p:txBody>
      </p:sp>
    </p:spTree>
    <p:extLst>
      <p:ext uri="{BB962C8B-B14F-4D97-AF65-F5344CB8AC3E}">
        <p14:creationId xmlns:p14="http://schemas.microsoft.com/office/powerpoint/2010/main" val="34168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web service API to control the job queue</a:t>
            </a:r>
          </a:p>
          <a:p>
            <a:pPr lvl="1"/>
            <a:r>
              <a:rPr lang="en-US" dirty="0" smtClean="0"/>
              <a:t>Start or Stop Job Execution Service</a:t>
            </a:r>
          </a:p>
          <a:p>
            <a:pPr lvl="1"/>
            <a:r>
              <a:rPr lang="en-US" dirty="0" smtClean="0"/>
              <a:t>Clear Job Queue</a:t>
            </a:r>
          </a:p>
          <a:p>
            <a:pPr lvl="1"/>
            <a:r>
              <a:rPr lang="en-US" dirty="0" smtClean="0"/>
              <a:t>Insert job (returns Job Id)</a:t>
            </a:r>
          </a:p>
          <a:p>
            <a:pPr lvl="1"/>
            <a:r>
              <a:rPr lang="en-US" dirty="0" smtClean="0"/>
              <a:t>Check job status by Job Id</a:t>
            </a:r>
          </a:p>
          <a:p>
            <a:pPr lvl="1"/>
            <a:r>
              <a:rPr lang="en-US" dirty="0" smtClean="0"/>
              <a:t>Check Job Execution Service status</a:t>
            </a:r>
          </a:p>
        </p:txBody>
      </p:sp>
    </p:spTree>
    <p:extLst>
      <p:ext uri="{BB962C8B-B14F-4D97-AF65-F5344CB8AC3E}">
        <p14:creationId xmlns:p14="http://schemas.microsoft.com/office/powerpoint/2010/main" val="11944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Job Queue and executes any jobs queued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DLL that has actual execution code</a:t>
            </a:r>
          </a:p>
          <a:p>
            <a:r>
              <a:rPr lang="en-US" dirty="0" err="1" smtClean="0"/>
              <a:t>SqlJobExtension</a:t>
            </a:r>
            <a:r>
              <a:rPr lang="en-US" dirty="0" smtClean="0"/>
              <a:t> for </a:t>
            </a:r>
            <a:r>
              <a:rPr lang="en-US" dirty="0" err="1" smtClean="0"/>
              <a:t>SqlJob</a:t>
            </a:r>
            <a:r>
              <a:rPr lang="en-US" dirty="0" smtClean="0"/>
              <a:t>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1"/>
            <a:r>
              <a:rPr lang="en-US" dirty="0" smtClean="0"/>
              <a:t>SQL statements can be retrieved from SQL text file embedded as Resources in the library project.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dirty="0" smtClean="0"/>
              <a:t> app setting by default – </a:t>
            </a:r>
            <a:r>
              <a:rPr lang="en-US" dirty="0" err="1" smtClean="0"/>
              <a:t>SqlJob</a:t>
            </a:r>
            <a:r>
              <a:rPr lang="en-US" dirty="0" smtClean="0"/>
              <a:t> can override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ConnectionStringKey</a:t>
            </a:r>
            <a:r>
              <a:rPr lang="en-US" dirty="0" smtClean="0"/>
              <a:t> to use different app setting.</a:t>
            </a:r>
          </a:p>
          <a:p>
            <a:pPr lvl="1"/>
            <a:r>
              <a:rPr lang="en-US" dirty="0" err="1" smtClean="0"/>
              <a:t>SqlJob</a:t>
            </a:r>
            <a:r>
              <a:rPr lang="en-US" dirty="0" smtClean="0"/>
              <a:t> subclasses can define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5629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testing it through the Job Execution Service, you can have hosting application that calls </a:t>
            </a:r>
            <a:r>
              <a:rPr lang="en-US" dirty="0" err="1" smtClean="0"/>
              <a:t>Job.Execute</a:t>
            </a:r>
            <a:r>
              <a:rPr lang="en-US" dirty="0" smtClean="0"/>
              <a:t>() method directly.</a:t>
            </a:r>
          </a:p>
          <a:p>
            <a:r>
              <a:rPr lang="en-US" dirty="0" smtClean="0"/>
              <a:t>Check out </a:t>
            </a:r>
            <a:r>
              <a:rPr lang="en-US" dirty="0" err="1" smtClean="0"/>
              <a:t>SampleJobLibraryTest</a:t>
            </a:r>
            <a:r>
              <a:rPr lang="en-US" dirty="0" smtClean="0"/>
              <a:t>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6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452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JobQueue Project Managing ETL script better</vt:lpstr>
      <vt:lpstr>My ETL Script</vt:lpstr>
      <vt:lpstr>Problems with my ETL script</vt:lpstr>
      <vt:lpstr>Solution - JobQueue</vt:lpstr>
      <vt:lpstr>Job Library</vt:lpstr>
      <vt:lpstr>Job Manager Service</vt:lpstr>
      <vt:lpstr>Job Execution Service</vt:lpstr>
      <vt:lpstr>Job Library</vt:lpstr>
      <vt:lpstr>Developing Job Library</vt:lpstr>
      <vt:lpstr>What Else Can Be Done?</vt:lpstr>
      <vt:lpstr>Thank you!</vt:lpstr>
    </vt:vector>
  </TitlesOfParts>
  <Company>Banker's Toolbox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JobQueue Project</dc:title>
  <dc:creator>Kenneth Choe</dc:creator>
  <cp:lastModifiedBy>Kenneth Choe</cp:lastModifiedBy>
  <cp:revision>76</cp:revision>
  <dcterms:created xsi:type="dcterms:W3CDTF">2012-06-04T14:52:30Z</dcterms:created>
  <dcterms:modified xsi:type="dcterms:W3CDTF">2012-06-19T05:21:41Z</dcterms:modified>
</cp:coreProperties>
</file>