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1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032"/>
    <a:srgbClr val="EAB154"/>
    <a:srgbClr val="062650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1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987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8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4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75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90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6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03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2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6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03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D616-93A2-480C-BB05-CB51B98FB9D9}" type="datetimeFigureOut">
              <a:rPr lang="en-PH" smtClean="0"/>
              <a:t>25/04/2023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F51E-FB55-4DF5-A12D-5C3C3CF387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66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slide" Target="slide7.xml"/><Relationship Id="rId7" Type="http://schemas.openxmlformats.org/officeDocument/2006/relationships/slide" Target="slide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" Target="slid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" Target="slid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" Target="slid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9.xml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slide" Target="slide5.xml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1.png"/><Relationship Id="rId2" Type="http://schemas.openxmlformats.org/officeDocument/2006/relationships/slide" Target="slide1.xml"/><Relationship Id="rId16" Type="http://schemas.openxmlformats.org/officeDocument/2006/relationships/image" Target="../media/image2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24" Type="http://schemas.openxmlformats.org/officeDocument/2006/relationships/image" Target="../media/image3.png"/><Relationship Id="rId5" Type="http://schemas.openxmlformats.org/officeDocument/2006/relationships/slide" Target="slide3.xml"/><Relationship Id="rId15" Type="http://schemas.openxmlformats.org/officeDocument/2006/relationships/image" Target="../media/image19.png"/><Relationship Id="rId23" Type="http://schemas.openxmlformats.org/officeDocument/2006/relationships/image" Target="../media/image2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2.png"/><Relationship Id="rId25" Type="http://schemas.openxmlformats.org/officeDocument/2006/relationships/image" Target="../media/image3.png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13.png"/><Relationship Id="rId23" Type="http://schemas.openxmlformats.org/officeDocument/2006/relationships/image" Target="../media/image1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slide" Target="slide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2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1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6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7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8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6"/>
            <a:chOff x="1304153" y="1989801"/>
            <a:chExt cx="2672381" cy="2766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6"/>
              <a:ext cx="851402" cy="8468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1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hlinkHover r:id="rId19" action="ppaction://hlinksldjump"/>
          </p:cNvPr>
          <p:cNvSpPr/>
          <p:nvPr/>
        </p:nvSpPr>
        <p:spPr>
          <a:xfrm>
            <a:off x="938649" y="2254989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hlinkHover r:id="rId20" action="ppaction://hlinksldjump"/>
          </p:cNvPr>
          <p:cNvSpPr/>
          <p:nvPr/>
        </p:nvSpPr>
        <p:spPr>
          <a:xfrm>
            <a:off x="3624751" y="2318684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hlinkHover r:id="rId21" action="ppaction://hlinksldjump"/>
          </p:cNvPr>
          <p:cNvSpPr/>
          <p:nvPr/>
        </p:nvSpPr>
        <p:spPr>
          <a:xfrm>
            <a:off x="6355270" y="2297161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Oval 56">
            <a:hlinkHover r:id="rId22" action="ppaction://hlinksldjump"/>
          </p:cNvPr>
          <p:cNvSpPr/>
          <p:nvPr/>
        </p:nvSpPr>
        <p:spPr>
          <a:xfrm>
            <a:off x="9223541" y="2265772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0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-690564"/>
            <a:ext cx="2255971" cy="2331439"/>
            <a:chOff x="4701076" y="1934164"/>
            <a:chExt cx="2731114" cy="282247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-613554"/>
            <a:ext cx="2510370" cy="2268731"/>
            <a:chOff x="8258704" y="2027393"/>
            <a:chExt cx="3054844" cy="276079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-627856"/>
            <a:ext cx="2521852" cy="2324037"/>
            <a:chOff x="8197427" y="2027393"/>
            <a:chExt cx="3068816" cy="282809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398738" y="2477938"/>
            <a:ext cx="3597826" cy="5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EAB154"/>
                </a:solidFill>
                <a:latin typeface="Avenir LT Std 65 Medium" panose="020B0803020203020204" pitchFamily="34" charset="0"/>
                <a:cs typeface="Arial" panose="020B0604020202020204" pitchFamily="34" charset="0"/>
              </a:rPr>
              <a:t>What is ADPKD?</a:t>
            </a:r>
            <a:endParaRPr lang="en-PH" sz="2000" dirty="0">
              <a:solidFill>
                <a:srgbClr val="EAB154"/>
              </a:solidFill>
              <a:latin typeface="Avenir LT Std 45 Book" panose="020B05020202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770077" y="6164580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venir LT Std 55 Roman" panose="020B0503020203020204" pitchFamily="34" charset="0"/>
                <a:cs typeface="Arial" panose="020B0604020202020204" pitchFamily="34" charset="0"/>
              </a:rPr>
              <a:t>TOP</a:t>
            </a:r>
            <a:endParaRPr lang="en-PH" sz="1400" dirty="0">
              <a:solidFill>
                <a:schemeClr val="tx1"/>
              </a:solidFill>
              <a:latin typeface="Avenir LT Std 55 Roman" panose="020B0503020203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B3C751-4DD6-A951-4518-A65C12C64407}"/>
              </a:ext>
            </a:extLst>
          </p:cNvPr>
          <p:cNvSpPr txBox="1"/>
          <p:nvPr/>
        </p:nvSpPr>
        <p:spPr>
          <a:xfrm>
            <a:off x="5439575" y="3007694"/>
            <a:ext cx="5619598" cy="199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000" dirty="0">
                <a:solidFill>
                  <a:schemeClr val="bg1"/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Autosomal Dominant Polycystic Kidney Disease (ADPKD) is a hereditary &amp; progressive disease characterized by gradual enlargement of cysts in both kidneys leading to renal insufficiency, or reduction in kidney function, ultimately leading to End-Stage Renal Disease (ESRD).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>
            <a:off x="10770076" y="5929521"/>
            <a:ext cx="864521" cy="142427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65858-98E3-ECA3-4FA4-65CAC48017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264948"/>
            <a:ext cx="4672096" cy="30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-670308"/>
            <a:ext cx="2246095" cy="2325485"/>
            <a:chOff x="1304153" y="1989802"/>
            <a:chExt cx="2672381" cy="276683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-613554"/>
            <a:ext cx="2510370" cy="2268731"/>
            <a:chOff x="8258704" y="2027393"/>
            <a:chExt cx="3054844" cy="276079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-627856"/>
            <a:ext cx="2521852" cy="2324037"/>
            <a:chOff x="8197427" y="2027393"/>
            <a:chExt cx="3068816" cy="282809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853987" y="2077715"/>
            <a:ext cx="61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rgbClr val="EAB154"/>
                </a:solidFill>
                <a:latin typeface="Avenir LT Std 65 Medium" panose="020B0803020203020204" pitchFamily="34" charset="0"/>
              </a:rPr>
              <a:t>What is JINARC</a:t>
            </a:r>
            <a:r>
              <a:rPr lang="en-PH" sz="4000" b="1" baseline="30000" dirty="0">
                <a:solidFill>
                  <a:srgbClr val="EAB154"/>
                </a:solidFill>
                <a:latin typeface="Avenir LT Std 65 Medium" panose="020B0803020203020204" pitchFamily="34" charset="0"/>
              </a:rPr>
              <a:t>®</a:t>
            </a:r>
            <a:r>
              <a:rPr lang="en-PH" sz="4000" b="1" dirty="0">
                <a:solidFill>
                  <a:srgbClr val="EAB154"/>
                </a:solidFill>
                <a:latin typeface="Avenir LT Std 65 Medium" panose="020B0803020203020204" pitchFamily="34" charset="0"/>
              </a:rPr>
              <a:t> RMP?</a:t>
            </a:r>
            <a:endParaRPr lang="en-PH" sz="2800" b="1" dirty="0">
              <a:solidFill>
                <a:srgbClr val="EAB15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B1FCE63-EDBD-AA58-1E0B-91002276B365}"/>
              </a:ext>
            </a:extLst>
          </p:cNvPr>
          <p:cNvSpPr txBox="1"/>
          <p:nvPr/>
        </p:nvSpPr>
        <p:spPr>
          <a:xfrm>
            <a:off x="1093880" y="5370189"/>
            <a:ext cx="941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tabLst>
                <a:tab pos="269875" algn="l"/>
              </a:tabLst>
            </a:pPr>
            <a:r>
              <a:rPr lang="en-US" sz="1200" i="1" dirty="0" smtClean="0">
                <a:solidFill>
                  <a:schemeClr val="bg1"/>
                </a:solidFill>
                <a:latin typeface="Avenir LT Std 45 Book" panose="020B0502020203020204" pitchFamily="34" charset="0"/>
              </a:rPr>
              <a:t>* These </a:t>
            </a:r>
            <a:r>
              <a:rPr lang="en-US" sz="1200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symptoms may include: fatigue, nausea, abdominal discomfort, fever, rash, yellowing of the skin or eyes, dark urine, or itching.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E303118-4349-C3A9-2BF6-977F1227AD42}"/>
              </a:ext>
            </a:extLst>
          </p:cNvPr>
          <p:cNvSpPr txBox="1"/>
          <p:nvPr/>
        </p:nvSpPr>
        <p:spPr>
          <a:xfrm>
            <a:off x="853987" y="2815644"/>
            <a:ext cx="9652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The JINARC</a:t>
            </a:r>
            <a:r>
              <a:rPr lang="en-US" sz="2000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RMP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isk </a:t>
            </a:r>
            <a:r>
              <a:rPr lang="en-US" sz="2000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anagement </a:t>
            </a:r>
            <a:r>
              <a:rPr lang="en-US" sz="2000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rogram) is designed to manage the risk of serious and potentially fatal liver injury associated with using JINARC</a:t>
            </a:r>
            <a:r>
              <a:rPr lang="en-US" sz="2000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, and the RMP ensures that the benefits of using JINARC</a:t>
            </a:r>
            <a:r>
              <a:rPr lang="en-US" sz="2000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 outweigh its risks.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venir LT Std 45 Book" panose="020B05020202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There have been reports of acute liver failure requiring liver transplantation in patients with ADPKD on the post-marketing ADPKD experience. Discontinuation in response to laboratory abnormalities or sign or symptoms</a:t>
            </a:r>
            <a:r>
              <a:rPr lang="en-US" sz="2000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*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 of liver injury can reduce the </a:t>
            </a:r>
            <a:r>
              <a:rPr lang="en-PH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risk of severe hepatotoxicity.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770077" y="6164580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venir LT Std 55 Roman" panose="020B0503020203020204" pitchFamily="34" charset="0"/>
                <a:cs typeface="Arial" panose="020B0604020202020204" pitchFamily="34" charset="0"/>
              </a:rPr>
              <a:t>TOP</a:t>
            </a:r>
            <a:endParaRPr lang="en-PH" sz="1400" dirty="0">
              <a:solidFill>
                <a:schemeClr val="tx1"/>
              </a:solidFill>
              <a:latin typeface="Avenir LT Std 55 Roman" panose="020B0503020203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>
            <a:off x="10770076" y="5929521"/>
            <a:ext cx="864521" cy="142427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012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-670308"/>
            <a:ext cx="2246095" cy="2325485"/>
            <a:chOff x="1304153" y="1989802"/>
            <a:chExt cx="2672381" cy="27668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2817E-A7CB-171A-49DA-2C0171D7430B}"/>
              </a:ext>
            </a:extLst>
          </p:cNvPr>
          <p:cNvSpPr/>
          <p:nvPr/>
        </p:nvSpPr>
        <p:spPr>
          <a:xfrm>
            <a:off x="915191" y="2142596"/>
            <a:ext cx="5451741" cy="3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3200" b="1" dirty="0">
                <a:solidFill>
                  <a:srgbClr val="EAB154"/>
                </a:solidFill>
                <a:latin typeface="Avenir LT Std 65 Medium" panose="020B0803020203020204" pitchFamily="34" charset="0"/>
              </a:rPr>
              <a:t>FOR PRESCRIBERS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6D3F60-8646-9AF1-857D-B7F0C6BC8A6F}"/>
              </a:ext>
            </a:extLst>
          </p:cNvPr>
          <p:cNvSpPr txBox="1"/>
          <p:nvPr/>
        </p:nvSpPr>
        <p:spPr>
          <a:xfrm>
            <a:off x="958270" y="2628343"/>
            <a:ext cx="1082279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To prescribe </a:t>
            </a:r>
            <a:r>
              <a:rPr lang="en-US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JINARC</a:t>
            </a:r>
            <a:r>
              <a:rPr lang="en-US" b="1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b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healthcare providers need to follow these steps:</a:t>
            </a:r>
          </a:p>
          <a:p>
            <a:pPr marL="80803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Complete a one-time certification process by passing the </a:t>
            </a:r>
            <a:r>
              <a:rPr lang="en-US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Prescriber Knowledge Assessment.</a:t>
            </a:r>
          </a:p>
          <a:p>
            <a:pPr marL="808038" lvl="1" indent="-51435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rgbClr val="EAB154"/>
              </a:solidFill>
              <a:latin typeface="Avenir LT Std 45 Book" panose="020B0502020203020204" pitchFamily="34" charset="0"/>
            </a:endParaRPr>
          </a:p>
          <a:p>
            <a:pPr marL="808038" lvl="1" indent="-514350">
              <a:spcAft>
                <a:spcPts val="1200"/>
              </a:spcAft>
              <a:buFont typeface="+mj-lt"/>
              <a:buAutoNum type="arabicPeriod"/>
            </a:pPr>
            <a:endParaRPr lang="en-US" sz="400" dirty="0">
              <a:solidFill>
                <a:schemeClr val="bg1"/>
              </a:solidFill>
              <a:latin typeface="Avenir LT Std 45 Book" panose="020B0502020203020204" pitchFamily="34" charset="0"/>
            </a:endParaRPr>
          </a:p>
          <a:p>
            <a:pPr marL="808038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Counsel patients and conduct </a:t>
            </a:r>
            <a:r>
              <a:rPr lang="en-US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baseline liver testing </a:t>
            </a: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before enrolling them in the </a:t>
            </a:r>
            <a:r>
              <a:rPr lang="en-US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RMP</a:t>
            </a: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, then write the prescription.</a:t>
            </a:r>
          </a:p>
          <a:p>
            <a:pPr marL="808038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Continuously monitor patients, conducting liver testing at </a:t>
            </a:r>
            <a:r>
              <a:rPr lang="en-US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specific intervals* </a:t>
            </a:r>
            <a:r>
              <a:rPr lang="en-US" dirty="0">
                <a:solidFill>
                  <a:schemeClr val="bg1"/>
                </a:solidFill>
                <a:latin typeface="Avenir LT Std 45 Book" panose="020B0502020203020204" pitchFamily="34" charset="0"/>
              </a:rPr>
              <a:t>during the first 18 months of treatment, and then </a:t>
            </a:r>
            <a:r>
              <a:rPr lang="en-US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every 3 months thereafter.</a:t>
            </a:r>
            <a:endParaRPr lang="en-PH" b="1" dirty="0">
              <a:solidFill>
                <a:srgbClr val="EAB15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43" name="Rounded Rectangle 22">
            <a:hlinkClick r:id="" action="ppaction://noaction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1EFEB3D-93C5-9C90-0131-546579F10F43}"/>
              </a:ext>
            </a:extLst>
          </p:cNvPr>
          <p:cNvSpPr/>
          <p:nvPr/>
        </p:nvSpPr>
        <p:spPr>
          <a:xfrm>
            <a:off x="2066509" y="3611362"/>
            <a:ext cx="3326144" cy="266674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Prescriber Knowledge Assessment</a:t>
            </a:r>
            <a:endParaRPr lang="en-PH" sz="1600" dirty="0">
              <a:solidFill>
                <a:schemeClr val="tx1"/>
              </a:solidFill>
              <a:latin typeface="Avenir LT Std 45 Book" panose="020B05020202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D5CA6-46C2-1384-F248-198D054DEA52}"/>
              </a:ext>
            </a:extLst>
          </p:cNvPr>
          <p:cNvSpPr txBox="1"/>
          <p:nvPr/>
        </p:nvSpPr>
        <p:spPr>
          <a:xfrm>
            <a:off x="1723081" y="5414638"/>
            <a:ext cx="973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tabLst>
                <a:tab pos="182563" algn="l"/>
              </a:tabLst>
            </a:pPr>
            <a:r>
              <a:rPr lang="en-US" sz="1400" b="1" i="1" dirty="0" smtClean="0">
                <a:solidFill>
                  <a:schemeClr val="bg1"/>
                </a:solidFill>
                <a:latin typeface="Avenir LT Std 45 Book" panose="020B0502020203020204" pitchFamily="34" charset="0"/>
              </a:rPr>
              <a:t>* </a:t>
            </a:r>
            <a:r>
              <a:rPr lang="en-US" sz="1400" i="1" dirty="0" smtClean="0">
                <a:solidFill>
                  <a:schemeClr val="bg1"/>
                </a:solidFill>
                <a:latin typeface="Avenir LT Std 45 Book" panose="020B0502020203020204" pitchFamily="34" charset="0"/>
              </a:rPr>
              <a:t>These </a:t>
            </a:r>
            <a:r>
              <a:rPr lang="en-US" sz="1400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intervals include </a:t>
            </a:r>
            <a:r>
              <a:rPr lang="en-US" sz="1400" b="1" i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2 weeks and 4 weeks after your first dose </a:t>
            </a:r>
            <a:r>
              <a:rPr lang="en-US" sz="1400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and </a:t>
            </a:r>
            <a:r>
              <a:rPr lang="en-US" sz="1400" b="1" i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monthly for the first 18 months of treatment.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-690564"/>
            <a:ext cx="2255971" cy="2331439"/>
            <a:chOff x="4701076" y="1934164"/>
            <a:chExt cx="2731114" cy="282247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-627856"/>
            <a:ext cx="2521852" cy="2324037"/>
            <a:chOff x="8197427" y="2027393"/>
            <a:chExt cx="3068816" cy="282809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75" name="Rounded Rectangle 74"/>
          <p:cNvSpPr/>
          <p:nvPr/>
        </p:nvSpPr>
        <p:spPr>
          <a:xfrm>
            <a:off x="10770077" y="6164580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venir LT Std 55 Roman" panose="020B0503020203020204" pitchFamily="34" charset="0"/>
                <a:cs typeface="Arial" panose="020B0604020202020204" pitchFamily="34" charset="0"/>
              </a:rPr>
              <a:t>TOP</a:t>
            </a:r>
            <a:endParaRPr lang="en-PH" sz="1400" dirty="0">
              <a:solidFill>
                <a:schemeClr val="tx1"/>
              </a:solidFill>
              <a:latin typeface="Avenir LT Std 55 Roman" panose="020B0503020203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>
            <a:off x="10770076" y="5929521"/>
            <a:ext cx="864521" cy="142427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 rot="16200000">
            <a:off x="5402081" y="3689839"/>
            <a:ext cx="266674" cy="109718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 rot="5400000">
            <a:off x="1799902" y="3689844"/>
            <a:ext cx="266675" cy="109716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0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-670308"/>
            <a:ext cx="2246095" cy="2325485"/>
            <a:chOff x="1304153" y="1989802"/>
            <a:chExt cx="2672381" cy="2766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-690564"/>
            <a:ext cx="2255971" cy="2331439"/>
            <a:chOff x="4701076" y="1934164"/>
            <a:chExt cx="2731114" cy="282247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2817E-A7CB-171A-49DA-2C0171D7430B}"/>
              </a:ext>
            </a:extLst>
          </p:cNvPr>
          <p:cNvSpPr/>
          <p:nvPr/>
        </p:nvSpPr>
        <p:spPr>
          <a:xfrm>
            <a:off x="853987" y="2162408"/>
            <a:ext cx="3195829" cy="383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3200" b="1" dirty="0">
                <a:solidFill>
                  <a:srgbClr val="EAB154"/>
                </a:solidFill>
                <a:latin typeface="Avenir LT Std 65 Medium" panose="020B0803020203020204" pitchFamily="34" charset="0"/>
              </a:rPr>
              <a:t>FOR PATIENTS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6D3F60-8646-9AF1-857D-B7F0C6BC8A6F}"/>
              </a:ext>
            </a:extLst>
          </p:cNvPr>
          <p:cNvSpPr txBox="1"/>
          <p:nvPr/>
        </p:nvSpPr>
        <p:spPr>
          <a:xfrm>
            <a:off x="853987" y="2625017"/>
            <a:ext cx="9998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To receive JINARC</a:t>
            </a:r>
            <a:r>
              <a:rPr lang="en-US" sz="2000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, patients need to follow these steps: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Understand risks associated with JINARC</a:t>
            </a:r>
            <a:r>
              <a:rPr lang="en-US" sz="2000" baseline="30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Enroll in the </a:t>
            </a:r>
            <a:r>
              <a:rPr lang="en-US" sz="2000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RMP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 by calling </a:t>
            </a:r>
            <a:r>
              <a:rPr lang="en-US" sz="2000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JINARC</a:t>
            </a:r>
            <a:r>
              <a:rPr lang="en-US" sz="2000" b="1" baseline="30000" dirty="0">
                <a:solidFill>
                  <a:srgbClr val="EAB154"/>
                </a:solidFill>
                <a:latin typeface="Avenir LT Std 45 Book" panose="020B0502020203020204" pitchFamily="34" charset="0"/>
              </a:rPr>
              <a:t>®</a:t>
            </a:r>
            <a:r>
              <a:rPr lang="en-US" sz="2000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 Patient Support Team.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Complete baseline liver testing before taking your first dose, and then at </a:t>
            </a:r>
            <a:r>
              <a:rPr lang="en-US" sz="2000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specific intervals*</a:t>
            </a:r>
            <a:r>
              <a:rPr lang="en-US" sz="2000" dirty="0">
                <a:solidFill>
                  <a:srgbClr val="EAB154"/>
                </a:solidFill>
                <a:latin typeface="Avenir LT Std 45 Book" panose="020B0502020203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during the first 18 months of treatment, and </a:t>
            </a:r>
            <a:r>
              <a:rPr lang="en-US" sz="2000" b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every 3 months thereafter.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E45A93-228C-CD50-FD9B-4E8E10283393}"/>
              </a:ext>
            </a:extLst>
          </p:cNvPr>
          <p:cNvSpPr txBox="1"/>
          <p:nvPr/>
        </p:nvSpPr>
        <p:spPr>
          <a:xfrm>
            <a:off x="1195314" y="5172929"/>
            <a:ext cx="9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tabLst>
                <a:tab pos="182563" algn="l"/>
              </a:tabLst>
            </a:pPr>
            <a:r>
              <a:rPr lang="en-US" sz="1400" b="1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*	</a:t>
            </a:r>
            <a:r>
              <a:rPr lang="en-US" sz="1400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These intervals include </a:t>
            </a:r>
            <a:r>
              <a:rPr lang="en-US" sz="1400" b="1" i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2 weeks and 4 weeks after your first dose </a:t>
            </a:r>
            <a:r>
              <a:rPr lang="en-US" sz="1400" i="1" dirty="0">
                <a:solidFill>
                  <a:schemeClr val="bg1"/>
                </a:solidFill>
                <a:latin typeface="Avenir LT Std 45 Book" panose="020B0502020203020204" pitchFamily="34" charset="0"/>
              </a:rPr>
              <a:t>and </a:t>
            </a:r>
            <a:r>
              <a:rPr lang="en-US" sz="1400" b="1" i="1" dirty="0">
                <a:solidFill>
                  <a:srgbClr val="EAB154"/>
                </a:solidFill>
                <a:latin typeface="Avenir LT Std 45 Book" panose="020B0502020203020204" pitchFamily="34" charset="0"/>
              </a:rPr>
              <a:t>monthly for the first 18 months of treatment.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-613554"/>
            <a:ext cx="2510370" cy="2268731"/>
            <a:chOff x="8258704" y="2027393"/>
            <a:chExt cx="3054844" cy="276079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52" name="Rounded Rectangle 51"/>
          <p:cNvSpPr/>
          <p:nvPr/>
        </p:nvSpPr>
        <p:spPr>
          <a:xfrm>
            <a:off x="10770077" y="6164580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venir LT Std 55 Roman" panose="020B0503020203020204" pitchFamily="34" charset="0"/>
                <a:cs typeface="Arial" panose="020B0604020202020204" pitchFamily="34" charset="0"/>
              </a:rPr>
              <a:t>TOP</a:t>
            </a:r>
            <a:endParaRPr lang="en-PH" sz="1400" dirty="0">
              <a:solidFill>
                <a:schemeClr val="tx1"/>
              </a:solidFill>
              <a:latin typeface="Avenir LT Std 55 Roman" panose="020B0503020203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0CA41D6-4753-E6DC-9384-8D357BE439E7}"/>
              </a:ext>
            </a:extLst>
          </p:cNvPr>
          <p:cNvSpPr/>
          <p:nvPr/>
        </p:nvSpPr>
        <p:spPr>
          <a:xfrm>
            <a:off x="10770076" y="5929521"/>
            <a:ext cx="864521" cy="142427"/>
          </a:xfrm>
          <a:prstGeom prst="triangle">
            <a:avLst/>
          </a:prstGeom>
          <a:solidFill>
            <a:srgbClr val="E6A0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" action="ppaction://noaction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" action="ppaction://noaction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" action="ppaction://noaction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5"/>
            <a:chOff x="1304153" y="1989802"/>
            <a:chExt cx="2672381" cy="276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2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" action="ppaction://noaction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" action="ppaction://noaction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" action="ppaction://noaction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5"/>
            <a:chOff x="1304153" y="1989802"/>
            <a:chExt cx="2672381" cy="276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21387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" action="ppaction://noaction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" action="ppaction://noaction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" action="ppaction://noaction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5"/>
            <a:chOff x="1304153" y="1989802"/>
            <a:chExt cx="2672381" cy="276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7"/>
              <a:ext cx="851402" cy="8468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2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33957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4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5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6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16207"/>
            <a:ext cx="2211018" cy="2425710"/>
            <a:chOff x="1304153" y="1894850"/>
            <a:chExt cx="2630647" cy="2886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300" y="2161759"/>
              <a:ext cx="2347936" cy="233531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737" y="4114457"/>
              <a:ext cx="670083" cy="6664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01" y="3959723"/>
              <a:ext cx="471999" cy="4694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767" y="1894850"/>
              <a:ext cx="371767" cy="36976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hlinkClick r:id="rId17" action="ppaction://hlinksldjump"/>
          </p:cNvPr>
          <p:cNvSpPr/>
          <p:nvPr/>
        </p:nvSpPr>
        <p:spPr>
          <a:xfrm>
            <a:off x="1038965" y="2356122"/>
            <a:ext cx="1723476" cy="1721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12974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4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5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6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6"/>
            <a:chOff x="1304153" y="1989801"/>
            <a:chExt cx="2672381" cy="2766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6"/>
              <a:ext cx="851402" cy="8468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1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11289" y="1997601"/>
            <a:ext cx="2336818" cy="2466614"/>
            <a:chOff x="4631368" y="1839546"/>
            <a:chExt cx="2828989" cy="29861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69" y="2164654"/>
              <a:ext cx="2344185" cy="233158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368" y="2665122"/>
              <a:ext cx="376736" cy="3747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256" y="2377126"/>
              <a:ext cx="445101" cy="44270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766" y="1839546"/>
              <a:ext cx="639174" cy="6357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485" y="4446116"/>
              <a:ext cx="381604" cy="37955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hlinkHover r:id="rId17" action="ppaction://hlinksldjump"/>
          </p:cNvPr>
          <p:cNvSpPr/>
          <p:nvPr/>
        </p:nvSpPr>
        <p:spPr>
          <a:xfrm>
            <a:off x="938649" y="2254989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22372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4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5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6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6"/>
            <a:chOff x="1304153" y="1989801"/>
            <a:chExt cx="2672381" cy="2766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6"/>
              <a:ext cx="851402" cy="8468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1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066953" y="2245696"/>
            <a:ext cx="2600012" cy="2211594"/>
            <a:chOff x="8115675" y="2140478"/>
            <a:chExt cx="3163928" cy="2691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548" y="2140478"/>
              <a:ext cx="2444992" cy="243184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888" y="3928720"/>
              <a:ext cx="332323" cy="3305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426" y="2236704"/>
              <a:ext cx="580177" cy="5770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675" y="2351004"/>
              <a:ext cx="361713" cy="35976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859" y="4491649"/>
              <a:ext cx="341934" cy="34009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746" y="4377590"/>
              <a:ext cx="407782" cy="40558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hlinkHover r:id="rId21" action="ppaction://hlinksldjump"/>
          </p:cNvPr>
          <p:cNvSpPr/>
          <p:nvPr/>
        </p:nvSpPr>
        <p:spPr>
          <a:xfrm>
            <a:off x="938649" y="2254989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hlinkHover r:id="rId21" action="ppaction://hlinksldjump"/>
          </p:cNvPr>
          <p:cNvSpPr/>
          <p:nvPr/>
        </p:nvSpPr>
        <p:spPr>
          <a:xfrm>
            <a:off x="3624751" y="2318684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28197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hlinkHover r:id="rId2" action="ppaction://hlinksldjump"/>
          </p:cNvPr>
          <p:cNvSpPr/>
          <p:nvPr/>
        </p:nvSpPr>
        <p:spPr>
          <a:xfrm>
            <a:off x="0" y="0"/>
            <a:ext cx="12192000" cy="6837556"/>
          </a:xfrm>
          <a:prstGeom prst="rect">
            <a:avLst/>
          </a:prstGeom>
          <a:solidFill>
            <a:srgbClr val="06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4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5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6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96013"/>
            <a:ext cx="2246095" cy="2325486"/>
            <a:chOff x="1304153" y="1989801"/>
            <a:chExt cx="2672381" cy="2766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153" y="1989802"/>
              <a:ext cx="2672381" cy="26580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55" y="3909816"/>
              <a:ext cx="851402" cy="8468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99" y="3768007"/>
              <a:ext cx="562951" cy="559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60" y="1989801"/>
              <a:ext cx="443739" cy="44135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889824" y="2254989"/>
            <a:ext cx="2694329" cy="2299269"/>
            <a:chOff x="8067537" y="2169191"/>
            <a:chExt cx="3278702" cy="279795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415" y="2169191"/>
              <a:ext cx="2387256" cy="237441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177" y="4582989"/>
              <a:ext cx="386239" cy="38416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268" y="3979834"/>
              <a:ext cx="772971" cy="76881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0029" y="2373884"/>
              <a:ext cx="369260" cy="3672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7537" y="2393022"/>
              <a:ext cx="314520" cy="31282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9282" y="4566370"/>
              <a:ext cx="310202" cy="30853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hlinkHover r:id="rId20" action="ppaction://hlinksldjump"/>
          </p:cNvPr>
          <p:cNvSpPr/>
          <p:nvPr/>
        </p:nvSpPr>
        <p:spPr>
          <a:xfrm>
            <a:off x="938649" y="2254989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hlinkHover r:id="rId21" action="ppaction://hlinksldjump"/>
          </p:cNvPr>
          <p:cNvSpPr/>
          <p:nvPr/>
        </p:nvSpPr>
        <p:spPr>
          <a:xfrm>
            <a:off x="3624751" y="2318684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hlinkHover r:id="rId22" action="ppaction://hlinksldjump"/>
          </p:cNvPr>
          <p:cNvSpPr/>
          <p:nvPr/>
        </p:nvSpPr>
        <p:spPr>
          <a:xfrm>
            <a:off x="6355270" y="2297161"/>
            <a:ext cx="1924107" cy="19241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</p:spTree>
    <p:extLst>
      <p:ext uri="{BB962C8B-B14F-4D97-AF65-F5344CB8AC3E}">
        <p14:creationId xmlns:p14="http://schemas.microsoft.com/office/powerpoint/2010/main" val="32226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36"/>
            <a:ext cx="12197844" cy="207744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4959"/>
            <a:ext cx="12193023" cy="207662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133"/>
            <a:ext cx="12192000" cy="20764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C0EB789-AC63-94E9-D5A9-4D76C973A5CF}"/>
              </a:ext>
            </a:extLst>
          </p:cNvPr>
          <p:cNvSpPr/>
          <p:nvPr/>
        </p:nvSpPr>
        <p:spPr>
          <a:xfrm>
            <a:off x="18483" y="6650749"/>
            <a:ext cx="31168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00" i="1" dirty="0">
                <a:solidFill>
                  <a:schemeClr val="bg1"/>
                </a:solidFill>
              </a:rPr>
              <a:t>Full prescribing information available from Tolvaptan (</a:t>
            </a:r>
            <a:r>
              <a:rPr lang="en-PH" sz="700" i="1" dirty="0" err="1">
                <a:solidFill>
                  <a:schemeClr val="bg1"/>
                </a:solidFill>
              </a:rPr>
              <a:t>Jinarc</a:t>
            </a:r>
            <a:r>
              <a:rPr lang="en-PH" sz="700" i="1" dirty="0">
                <a:solidFill>
                  <a:schemeClr val="bg1"/>
                </a:solidFill>
              </a:rPr>
              <a:t>®) Package insert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1AA960-11B6-E45F-0251-9FAA23EC9907}"/>
              </a:ext>
            </a:extLst>
          </p:cNvPr>
          <p:cNvSpPr txBox="1"/>
          <p:nvPr/>
        </p:nvSpPr>
        <p:spPr>
          <a:xfrm>
            <a:off x="9150783" y="6650748"/>
            <a:ext cx="3041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err="1">
                <a:solidFill>
                  <a:schemeClr val="bg1"/>
                </a:solidFill>
              </a:rPr>
              <a:t>Tolvaptan</a:t>
            </a:r>
            <a:r>
              <a:rPr lang="en-PH" sz="700" dirty="0">
                <a:solidFill>
                  <a:schemeClr val="bg1"/>
                </a:solidFill>
              </a:rPr>
              <a:t> (</a:t>
            </a:r>
            <a:r>
              <a:rPr lang="en-PH" sz="700" dirty="0" err="1">
                <a:solidFill>
                  <a:schemeClr val="bg1"/>
                </a:solidFill>
              </a:rPr>
              <a:t>Jinarc</a:t>
            </a:r>
            <a:r>
              <a:rPr lang="en-US" sz="700" dirty="0">
                <a:solidFill>
                  <a:schemeClr val="bg1"/>
                </a:solidFill>
              </a:rPr>
              <a:t>®</a:t>
            </a:r>
            <a:r>
              <a:rPr lang="en-PH" sz="700" dirty="0">
                <a:solidFill>
                  <a:schemeClr val="bg1"/>
                </a:solidFill>
              </a:rPr>
              <a:t>) [Package Insert]. Tokushima, Japan; OPC; December. 2022.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7F945-8A03-0166-DEE9-CBAD315AE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70968"/>
            <a:ext cx="3161614" cy="760496"/>
          </a:xfrm>
          <a:prstGeom prst="rect">
            <a:avLst/>
          </a:prstGeom>
        </p:spPr>
      </p:pic>
      <p:sp>
        <p:nvSpPr>
          <p:cNvPr id="33" name="Rounded Rectangle 32">
            <a:hlinkHover r:id="rId6" action="ppaction://hlinksldjump" highlightClick="1"/>
          </p:cNvPr>
          <p:cNvSpPr/>
          <p:nvPr/>
        </p:nvSpPr>
        <p:spPr>
          <a:xfrm>
            <a:off x="7168711" y="414782"/>
            <a:ext cx="150494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hlinkClick r:id="" action="ppaction://noaction" highlightClick="1"/>
            <a:hlinkHover r:id="rId7" action="ppaction://hlinksldjump" highlightClick="1"/>
          </p:cNvPr>
          <p:cNvSpPr/>
          <p:nvPr/>
        </p:nvSpPr>
        <p:spPr>
          <a:xfrm>
            <a:off x="8881850" y="416741"/>
            <a:ext cx="1152525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hlinkHover r:id="rId8" action="ppaction://hlinksldjump" highlightClick="1"/>
          </p:cNvPr>
          <p:cNvSpPr/>
          <p:nvPr/>
        </p:nvSpPr>
        <p:spPr>
          <a:xfrm>
            <a:off x="10242565" y="419553"/>
            <a:ext cx="1554469" cy="263327"/>
          </a:xfrm>
          <a:prstGeom prst="roundRect">
            <a:avLst/>
          </a:prstGeom>
          <a:solidFill>
            <a:srgbClr val="E6A0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3E2D7-2903-B26B-AFBF-45BE5A6F78F6}"/>
              </a:ext>
            </a:extLst>
          </p:cNvPr>
          <p:cNvGrpSpPr/>
          <p:nvPr/>
        </p:nvGrpSpPr>
        <p:grpSpPr>
          <a:xfrm>
            <a:off x="3468870" y="2075757"/>
            <a:ext cx="2255971" cy="2331439"/>
            <a:chOff x="4701076" y="1934164"/>
            <a:chExt cx="2731114" cy="28224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CE1EEC-0DC5-96EB-1DA2-BD4B3811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809" y="2027394"/>
              <a:ext cx="2672381" cy="26580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0617" y="2927911"/>
              <a:ext cx="2503056" cy="8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</a:p>
            <a:p>
              <a:pPr algn="ctr"/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JINARC</a:t>
              </a:r>
              <a:r>
                <a:rPr lang="en-US" sz="2000" b="1" baseline="30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®</a:t>
              </a:r>
              <a:r>
                <a:rPr lang="en-PH" sz="2000" b="1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 RMP?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BB9A3-8E84-3636-E5D4-A1A2635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076" y="2667762"/>
              <a:ext cx="443739" cy="4413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D107ED-C100-EC88-DE94-01D6246F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528" y="2427287"/>
              <a:ext cx="562951" cy="559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FECCDA-0CE3-A076-F462-515EC10A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6" y="1934164"/>
              <a:ext cx="851401" cy="846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0A0118-EACE-214F-FF06-A2BB4B57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617" y="4315288"/>
              <a:ext cx="443739" cy="4413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600B07-79ED-E17F-3371-0AE59E66CC3B}"/>
              </a:ext>
            </a:extLst>
          </p:cNvPr>
          <p:cNvGrpSpPr/>
          <p:nvPr/>
        </p:nvGrpSpPr>
        <p:grpSpPr>
          <a:xfrm>
            <a:off x="6184489" y="2152767"/>
            <a:ext cx="2510370" cy="2268731"/>
            <a:chOff x="8258704" y="2027393"/>
            <a:chExt cx="3054844" cy="2760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3F69FB-D389-2370-0F78-D93D01C2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3" y="2027393"/>
              <a:ext cx="2672382" cy="26580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7068" y="2987872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Prescriber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F7680C-2C7A-E24D-5C0E-011C9AF0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76" y="3786911"/>
              <a:ext cx="562952" cy="5599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35C19E-0AAF-2E37-B204-2FA9DDA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46" y="2274852"/>
              <a:ext cx="851402" cy="846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CEBDAC-6572-C45C-2FC1-B3EF8C68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04" y="2486573"/>
              <a:ext cx="443739" cy="4413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C1A549-928C-667F-E994-8F2D9E27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048" y="4346836"/>
              <a:ext cx="443739" cy="4413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F3C57D-52E6-6150-5785-802BDD67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A02BF9-4301-03E1-5EF7-CF139C6218F6}"/>
              </a:ext>
            </a:extLst>
          </p:cNvPr>
          <p:cNvGrpSpPr/>
          <p:nvPr/>
        </p:nvGrpSpPr>
        <p:grpSpPr>
          <a:xfrm>
            <a:off x="8996564" y="2138465"/>
            <a:ext cx="2521852" cy="2324037"/>
            <a:chOff x="8197427" y="2027393"/>
            <a:chExt cx="3068816" cy="28280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8FE01-E0C3-3DB0-B195-3D756AB9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852" y="2027393"/>
              <a:ext cx="2672381" cy="26580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E3490B-0DEA-F64F-8C8A-247BA2B2FF4D}"/>
                </a:ext>
              </a:extLst>
            </p:cNvPr>
            <p:cNvSpPr txBox="1"/>
            <p:nvPr/>
          </p:nvSpPr>
          <p:spPr>
            <a:xfrm>
              <a:off x="8405091" y="2923893"/>
              <a:ext cx="2482756" cy="86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Patient</a:t>
              </a:r>
            </a:p>
            <a:p>
              <a:pPr algn="ctr"/>
              <a:r>
                <a:rPr lang="en-GB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Requirement</a:t>
              </a:r>
              <a:endParaRPr lang="en-PH" sz="2000" dirty="0"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E5DEE62-CF41-96C5-45B4-ECD2ECD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23" y="4295567"/>
              <a:ext cx="562951" cy="5599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FC7E13-70A9-6CF6-ED3E-6EEF7899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841" y="3758977"/>
              <a:ext cx="851402" cy="8468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0F8EED-0BB7-6795-579E-70D2C0A2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90" y="2672890"/>
              <a:ext cx="443739" cy="44135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A55AA4-6C5A-7509-BBA0-5E2C4A92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427" y="2602039"/>
              <a:ext cx="443739" cy="441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D672505-A03D-67D1-28ED-2B4DA5B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656" y="4222357"/>
              <a:ext cx="443739" cy="441353"/>
            </a:xfrm>
            <a:prstGeom prst="rect">
              <a:avLst/>
            </a:prstGeom>
          </p:spPr>
        </p:pic>
      </p:grp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6779823E-3D8D-A0D9-744D-E2A9B68BEEDE}"/>
              </a:ext>
            </a:extLst>
          </p:cNvPr>
          <p:cNvSpPr/>
          <p:nvPr/>
        </p:nvSpPr>
        <p:spPr>
          <a:xfrm>
            <a:off x="6096000" y="421459"/>
            <a:ext cx="864521" cy="2633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P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4E9717-E5C9-E337-1229-D67F8A625E95}"/>
              </a:ext>
            </a:extLst>
          </p:cNvPr>
          <p:cNvGrpSpPr/>
          <p:nvPr/>
        </p:nvGrpSpPr>
        <p:grpSpPr>
          <a:xfrm>
            <a:off x="785654" y="2016207"/>
            <a:ext cx="2211018" cy="2425710"/>
            <a:chOff x="1304153" y="1894850"/>
            <a:chExt cx="2630647" cy="288608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5E8FFA9-6670-4B55-5514-0E178CDD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300" y="2161759"/>
              <a:ext cx="2347936" cy="2335314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304153" y="3121677"/>
              <a:ext cx="2571465" cy="47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latin typeface="Avenir LT Std 55 Roman" panose="020B0503020203020204" pitchFamily="34" charset="0"/>
                  <a:cs typeface="Arial" panose="020B0604020202020204" pitchFamily="34" charset="0"/>
                </a:rPr>
                <a:t>What is </a:t>
              </a:r>
              <a:r>
                <a:rPr lang="en-PH" sz="2000" dirty="0">
                  <a:latin typeface="Avenir LT Std 65 Medium" panose="020B0803020203020204" pitchFamily="34" charset="0"/>
                  <a:cs typeface="Arial" panose="020B0604020202020204" pitchFamily="34" charset="0"/>
                </a:rPr>
                <a:t>ADPKD?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FBA20C0-90DE-038C-F45E-6B7CE9CA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737" y="4114457"/>
              <a:ext cx="670083" cy="66647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CC4B36C-AF71-9EC7-1B5B-0182087D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01" y="3959723"/>
              <a:ext cx="471999" cy="469461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EC87CD-1C6D-8AA4-3912-648B8292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767" y="1894850"/>
              <a:ext cx="371767" cy="369767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68A65858-98E3-ECA3-4FA4-65CAC480174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6801134"/>
            <a:ext cx="4672096" cy="30731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398738" y="6855365"/>
            <a:ext cx="3597826" cy="5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EAB154"/>
                </a:solidFill>
                <a:latin typeface="Avenir LT Std 65 Medium" panose="020B0803020203020204" pitchFamily="34" charset="0"/>
                <a:cs typeface="Arial" panose="020B0604020202020204" pitchFamily="34" charset="0"/>
              </a:rPr>
              <a:t>What is ADPKD?</a:t>
            </a:r>
            <a:endParaRPr lang="en-PH" sz="2000" dirty="0">
              <a:solidFill>
                <a:srgbClr val="EAB154"/>
              </a:solidFill>
              <a:latin typeface="Avenir LT Std 45 Book" panose="020B0502020203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3C751-4DD6-A951-4518-A65C12C64407}"/>
              </a:ext>
            </a:extLst>
          </p:cNvPr>
          <p:cNvSpPr txBox="1"/>
          <p:nvPr/>
        </p:nvSpPr>
        <p:spPr>
          <a:xfrm>
            <a:off x="5439575" y="7413114"/>
            <a:ext cx="5619598" cy="199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000" dirty="0">
                <a:solidFill>
                  <a:schemeClr val="bg1"/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Autosomal Dominant Polycystic Kidney Disease (ADPKD) is a hereditary &amp; progressive disease characterized by gradual enlargement of cysts in both kidneys leading to renal insufficiency, or reduction in kidney function, ultimately leading to End-Stage Renal Disease (ESRD).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70076" y="6926244"/>
            <a:ext cx="864522" cy="498386"/>
            <a:chOff x="10770076" y="5929521"/>
            <a:chExt cx="864522" cy="498386"/>
          </a:xfrm>
        </p:grpSpPr>
        <p:sp>
          <p:nvSpPr>
            <p:cNvPr id="71" name="Rounded Rectangle 70"/>
            <p:cNvSpPr/>
            <p:nvPr/>
          </p:nvSpPr>
          <p:spPr>
            <a:xfrm>
              <a:off x="10770077" y="6164580"/>
              <a:ext cx="864521" cy="263327"/>
            </a:xfrm>
            <a:prstGeom prst="roundRect">
              <a:avLst/>
            </a:prstGeom>
            <a:solidFill>
              <a:srgbClr val="E6A0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Avenir LT Std 55 Roman" panose="020B0503020203020204" pitchFamily="34" charset="0"/>
                  <a:cs typeface="Arial" panose="020B0604020202020204" pitchFamily="34" charset="0"/>
                </a:rPr>
                <a:t>TOP</a:t>
              </a:r>
              <a:endParaRPr lang="en-PH" sz="1400" dirty="0">
                <a:solidFill>
                  <a:schemeClr val="tx1"/>
                </a:solidFill>
                <a:latin typeface="Avenir LT Std 55 Roman" panose="020B05030202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80CA41D6-4753-E6DC-9384-8D357BE439E7}"/>
                </a:ext>
              </a:extLst>
            </p:cNvPr>
            <p:cNvSpPr/>
            <p:nvPr/>
          </p:nvSpPr>
          <p:spPr>
            <a:xfrm>
              <a:off x="10770076" y="5929521"/>
              <a:ext cx="864521" cy="142427"/>
            </a:xfrm>
            <a:prstGeom prst="triangle">
              <a:avLst/>
            </a:prstGeom>
            <a:solidFill>
              <a:srgbClr val="E6A03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98559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1.875E-6 -0.65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2.08333E-7 -0.13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4.16667E-7 -0.1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-0.1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3.95833E-6 -0.1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3.125E-6 -0.4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3.75E-6 -0.40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3.95833E-6 -0.40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107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2.96296E-6 L -4.16667E-7 -1.00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96296E-6 L 0 -1.012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2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4.44444E-6 L 0 -1.005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30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7.40741E-7 L 3.125E-6 -1.011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57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7 7.40741E-7 L -4.16667E-7 -1.001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7.40741E-7 L 4.16667E-6 -0.661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58333E-6 3.7037E-7 L -4.58333E-6 -0.637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9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5E-6 2.59259E-6 L -2.5E-6 -0.642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3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11022E-16 3.7037E-6 L 1.11022E-16 -0.1469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5" grpId="0"/>
      <p:bldP spid="33" grpId="0" animBg="1"/>
      <p:bldP spid="34" grpId="0" animBg="1"/>
      <p:bldP spid="35" grpId="0" animBg="1"/>
      <p:bldP spid="61" grpId="0" animBg="1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853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LT Std 45 Book</vt:lpstr>
      <vt:lpstr>Avenir LT Std 55 Roman</vt:lpstr>
      <vt:lpstr>Avenir LT Std 65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185</cp:revision>
  <dcterms:created xsi:type="dcterms:W3CDTF">2023-03-27T09:40:47Z</dcterms:created>
  <dcterms:modified xsi:type="dcterms:W3CDTF">2023-04-26T06:28:38Z</dcterms:modified>
</cp:coreProperties>
</file>