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6EE87-EBD5-4F12-A48A-63ACA297AC8F}" type="datetimeFigureOut">
              <a:rPr lang="en-US" smtClean="0"/>
              <a:t>5/30/2019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85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39488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81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920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41865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3922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038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44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13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4295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901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737746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690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693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8478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758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136641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5/30/2019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3542473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developer.mozilla.org/en-US/docs/Web/Guide/CSS/Getting_Started/Layout" TargetMode="External"/><Relationship Id="rId3" Type="http://schemas.openxmlformats.org/officeDocument/2006/relationships/hyperlink" Target="https://es.wikipedia.org/wiki/HTML" TargetMode="External"/><Relationship Id="rId7" Type="http://schemas.openxmlformats.org/officeDocument/2006/relationships/hyperlink" Target="https://developer.mozilla.org/es/docs/Web/CSS/Usando_animaciones_CSS" TargetMode="External"/><Relationship Id="rId2" Type="http://schemas.openxmlformats.org/officeDocument/2006/relationships/hyperlink" Target="https://es.wikipedia.org/wiki/World_Wide_Web" TargetMode="External"/><Relationship Id="rId1" Type="http://schemas.openxmlformats.org/officeDocument/2006/relationships/slideLayout" Target="../slideLayouts/slideLayout4.xml"/><Relationship Id="rId6" Type="http://schemas.openxmlformats.org/officeDocument/2006/relationships/hyperlink" Target="https://developer.mozilla.org/es/docs/Web/CSS/Transiciones_de_CSS" TargetMode="External"/><Relationship Id="rId5" Type="http://schemas.openxmlformats.org/officeDocument/2006/relationships/hyperlink" Target="https://developer.mozilla.org/es/docs/CSS/Using_CSS_gradients" TargetMode="External"/><Relationship Id="rId4" Type="http://schemas.openxmlformats.org/officeDocument/2006/relationships/hyperlink" Target="https://es.wikipedia.org/wiki/XHTML" TargetMode="External"/><Relationship Id="rId9" Type="http://schemas.openxmlformats.org/officeDocument/2006/relationships/hyperlink" Target="https://developer.mozilla.org/en-US/docs/Web/Guide/CSS/Using_multi-column_layout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es.wikipedia.org/wiki/Foro_(Internet)" TargetMode="External"/><Relationship Id="rId3" Type="http://schemas.openxmlformats.org/officeDocument/2006/relationships/hyperlink" Target="https://es.wikipedia.org/wiki/P%C3%A1gina_de_inicio" TargetMode="External"/><Relationship Id="rId7" Type="http://schemas.openxmlformats.org/officeDocument/2006/relationships/hyperlink" Target="https://es.wikipedia.org/wiki/Noticia" TargetMode="External"/><Relationship Id="rId2" Type="http://schemas.openxmlformats.org/officeDocument/2006/relationships/hyperlink" Target="https://es.wikipedia.org/wiki/URL" TargetMode="External"/><Relationship Id="rId1" Type="http://schemas.openxmlformats.org/officeDocument/2006/relationships/slideLayout" Target="../slideLayouts/slideLayout2.xml"/><Relationship Id="rId6" Type="http://schemas.openxmlformats.org/officeDocument/2006/relationships/hyperlink" Target="https://es.wikipedia.org/wiki/Subscripci%C3%B3n" TargetMode="External"/><Relationship Id="rId11" Type="http://schemas.openxmlformats.org/officeDocument/2006/relationships/hyperlink" Target="https://es.wikipedia.org/wiki/Tiempo_real" TargetMode="External"/><Relationship Id="rId5" Type="http://schemas.openxmlformats.org/officeDocument/2006/relationships/hyperlink" Target="https://es.wikipedia.org/wiki/Tr%C3%A1fico_web" TargetMode="External"/><Relationship Id="rId10" Type="http://schemas.openxmlformats.org/officeDocument/2006/relationships/hyperlink" Target="https://es.wikipedia.org/wiki/Bolsa_de_valores" TargetMode="External"/><Relationship Id="rId4" Type="http://schemas.openxmlformats.org/officeDocument/2006/relationships/hyperlink" Target="https://es.wikipedia.org/wiki/Hiperenlace" TargetMode="External"/><Relationship Id="rId9" Type="http://schemas.openxmlformats.org/officeDocument/2006/relationships/hyperlink" Target="https://es.wikipedia.org/wiki/Correo_electr%C3%B3nico"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es/maps" TargetMode="External"/><Relationship Id="rId2" Type="http://schemas.openxmlformats.org/officeDocument/2006/relationships/hyperlink" Target="http://www.shutterfly.co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GT" dirty="0" smtClean="0"/>
              <a:t>Aplicaciones hibridas y sitios web</a:t>
            </a:r>
            <a:endParaRPr lang="es-GT" dirty="0"/>
          </a:p>
        </p:txBody>
      </p:sp>
      <p:pic>
        <p:nvPicPr>
          <p:cNvPr id="4098" name="Picture 2" descr="Resultado de imagen para logo de aplicaci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00" y="3906037"/>
            <a:ext cx="320040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8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Que es una aplicación hibridas?</a:t>
            </a:r>
            <a:endParaRPr lang="es-GT" dirty="0"/>
          </a:p>
        </p:txBody>
      </p:sp>
      <p:sp>
        <p:nvSpPr>
          <p:cNvPr id="3" name="Marcador de contenido 2"/>
          <p:cNvSpPr>
            <a:spLocks noGrp="1"/>
          </p:cNvSpPr>
          <p:nvPr>
            <p:ph idx="1"/>
          </p:nvPr>
        </p:nvSpPr>
        <p:spPr/>
        <p:txBody>
          <a:bodyPr>
            <a:normAutofit fontScale="92500"/>
          </a:bodyPr>
          <a:lstStyle/>
          <a:p>
            <a:r>
              <a:rPr lang="es-GT" dirty="0"/>
              <a:t>Las aplicaciones híbridas son aplicaciones móviles diseñadas en un lenguaje de programación web ya sea HTML5, CSS o JavaScript, junto con un </a:t>
            </a:r>
            <a:r>
              <a:rPr lang="es-GT" dirty="0" err="1"/>
              <a:t>framework</a:t>
            </a:r>
            <a:r>
              <a:rPr lang="es-GT" dirty="0"/>
              <a:t> que permite adaptar la vista web a cualquier vista de un dispositivo móvil. En otras palabras, no son más que una aplicación construida para ser utilizada o implementada en distintos sistemas operativos móviles, tales como, iOS, Android o Windows </a:t>
            </a:r>
            <a:r>
              <a:rPr lang="es-GT" dirty="0" err="1"/>
              <a:t>Phone</a:t>
            </a:r>
            <a:r>
              <a:rPr lang="es-GT" dirty="0"/>
              <a:t>, evitándonos la tarea de crear una aplicación para cada sistema operativo. De esta manera, una aplicación híbrida puede ser adaptada a múltiples plataformas móviles sin crear nuevos códigos, pero ajustándose a algunos cambios operacionales para cada uno de ellos.</a:t>
            </a:r>
            <a:endParaRPr lang="es-GT" dirty="0"/>
          </a:p>
        </p:txBody>
      </p:sp>
    </p:spTree>
    <p:extLst>
      <p:ext uri="{BB962C8B-B14F-4D97-AF65-F5344CB8AC3E}">
        <p14:creationId xmlns:p14="http://schemas.microsoft.com/office/powerpoint/2010/main" val="321280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Ejemplos de aplicaciones hibridas</a:t>
            </a:r>
            <a:endParaRPr lang="es-GT"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15181" y="2084832"/>
            <a:ext cx="3050446" cy="2296668"/>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3987800" y="2084832"/>
            <a:ext cx="5816600" cy="923330"/>
          </a:xfrm>
          <a:prstGeom prst="rect">
            <a:avLst/>
          </a:prstGeom>
          <a:noFill/>
        </p:spPr>
        <p:txBody>
          <a:bodyPr wrap="square" rtlCol="0">
            <a:spAutoFit/>
          </a:bodyPr>
          <a:lstStyle/>
          <a:p>
            <a:r>
              <a:rPr lang="es-GT" dirty="0" smtClean="0"/>
              <a:t>Este es un gran ejemplo de lo que es aplicaciones hibridas ya que las aplicaciones hibridas son aquellas que se adaptan a lo que es el dispositivo (Responsiva)</a:t>
            </a:r>
            <a:endParaRPr lang="es-GT" dirty="0"/>
          </a:p>
        </p:txBody>
      </p:sp>
      <p:pic>
        <p:nvPicPr>
          <p:cNvPr id="1032" name="Picture 8" descr="Resultado de imagen para ejemplos de aplicacion hibri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5" y="3425230"/>
            <a:ext cx="401002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96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Ventajas y desventajas</a:t>
            </a:r>
            <a:endParaRPr lang="es-GT" dirty="0"/>
          </a:p>
        </p:txBody>
      </p:sp>
      <p:sp>
        <p:nvSpPr>
          <p:cNvPr id="3" name="Marcador de contenido 2"/>
          <p:cNvSpPr>
            <a:spLocks noGrp="1"/>
          </p:cNvSpPr>
          <p:nvPr>
            <p:ph sz="half" idx="1"/>
          </p:nvPr>
        </p:nvSpPr>
        <p:spPr/>
        <p:txBody>
          <a:bodyPr>
            <a:normAutofit fontScale="62500" lnSpcReduction="20000"/>
          </a:bodyPr>
          <a:lstStyle/>
          <a:p>
            <a:pPr algn="ctr"/>
            <a:r>
              <a:rPr lang="es-GT" dirty="0" smtClean="0"/>
              <a:t>Ventajas</a:t>
            </a:r>
          </a:p>
          <a:p>
            <a:pPr fontAlgn="base"/>
            <a:r>
              <a:rPr lang="es-GT" dirty="0"/>
              <a:t>Puedes visualizarlas en cualquier teléfono móvil.</a:t>
            </a:r>
          </a:p>
          <a:p>
            <a:pPr fontAlgn="base"/>
            <a:r>
              <a:rPr lang="es-GT" dirty="0"/>
              <a:t>Permite la reutilización de código ahorrando bastante tiempo a los desarrolladores.</a:t>
            </a:r>
          </a:p>
          <a:p>
            <a:pPr fontAlgn="base"/>
            <a:r>
              <a:rPr lang="es-GT" dirty="0"/>
              <a:t>Su costo de inversión es más bajo que de las nativas.</a:t>
            </a:r>
          </a:p>
          <a:p>
            <a:pPr fontAlgn="base"/>
            <a:r>
              <a:rPr lang="es-GT" dirty="0"/>
              <a:t>No importa en qué sistema operativo la uses, las funciones serán las mismas.</a:t>
            </a:r>
          </a:p>
          <a:p>
            <a:pPr fontAlgn="base"/>
            <a:r>
              <a:rPr lang="es-GT" dirty="0"/>
              <a:t>Tiene un buen rendimiento en cualquier plataforma.</a:t>
            </a:r>
          </a:p>
          <a:p>
            <a:pPr fontAlgn="base"/>
            <a:r>
              <a:rPr lang="es-GT" dirty="0"/>
              <a:t>Su mantenimiento es menos complicado que las nativas</a:t>
            </a:r>
          </a:p>
          <a:p>
            <a:pPr algn="ctr"/>
            <a:endParaRPr lang="es-GT" dirty="0"/>
          </a:p>
        </p:txBody>
      </p:sp>
      <p:sp>
        <p:nvSpPr>
          <p:cNvPr id="4" name="Marcador de contenido 3"/>
          <p:cNvSpPr>
            <a:spLocks noGrp="1"/>
          </p:cNvSpPr>
          <p:nvPr>
            <p:ph sz="half" idx="2"/>
          </p:nvPr>
        </p:nvSpPr>
        <p:spPr/>
        <p:txBody>
          <a:bodyPr>
            <a:normAutofit fontScale="62500" lnSpcReduction="20000"/>
          </a:bodyPr>
          <a:lstStyle/>
          <a:p>
            <a:pPr algn="ctr"/>
            <a:r>
              <a:rPr lang="es-GT" dirty="0" smtClean="0"/>
              <a:t>Desventajas</a:t>
            </a:r>
          </a:p>
          <a:p>
            <a:pPr algn="ctr"/>
            <a:endParaRPr lang="es-GT" dirty="0" smtClean="0"/>
          </a:p>
          <a:p>
            <a:pPr fontAlgn="base"/>
            <a:r>
              <a:rPr lang="es-GT" dirty="0"/>
              <a:t>Sus funciones son limitadas ya que no tienen acceso a todos los recursos del Smartphone.</a:t>
            </a:r>
          </a:p>
          <a:p>
            <a:pPr fontAlgn="base"/>
            <a:r>
              <a:rPr lang="es-GT" dirty="0"/>
              <a:t>Generalmente, requieren de una conexión a internet para funcionar.</a:t>
            </a:r>
          </a:p>
          <a:p>
            <a:pPr fontAlgn="base"/>
            <a:r>
              <a:rPr lang="es-GT" dirty="0"/>
              <a:t>Visualmente, no son tan atractivas como las nativas.</a:t>
            </a:r>
          </a:p>
          <a:p>
            <a:pPr fontAlgn="base"/>
            <a:r>
              <a:rPr lang="es-GT" dirty="0"/>
              <a:t>Su rendimiento es menor que el de una app nativa</a:t>
            </a:r>
          </a:p>
          <a:p>
            <a:pPr algn="ctr"/>
            <a:endParaRPr lang="es-GT" dirty="0"/>
          </a:p>
        </p:txBody>
      </p:sp>
    </p:spTree>
    <p:extLst>
      <p:ext uri="{BB962C8B-B14F-4D97-AF65-F5344CB8AC3E}">
        <p14:creationId xmlns:p14="http://schemas.microsoft.com/office/powerpoint/2010/main" val="76037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Lenguajes para aplicaciones hibridas</a:t>
            </a:r>
            <a:endParaRPr lang="es-GT" dirty="0"/>
          </a:p>
        </p:txBody>
      </p:sp>
      <p:sp>
        <p:nvSpPr>
          <p:cNvPr id="6" name="Rectangle 3"/>
          <p:cNvSpPr>
            <a:spLocks noGrp="1" noChangeArrowheads="1"/>
          </p:cNvSpPr>
          <p:nvPr>
            <p:ph sz="half" idx="1"/>
          </p:nvPr>
        </p:nvSpPr>
        <p:spPr bwMode="auto">
          <a:xfrm>
            <a:off x="685800" y="2307169"/>
            <a:ext cx="5219700"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GT" altLang="es-GT" dirty="0"/>
              <a:t>HTML5 (</a:t>
            </a:r>
            <a:r>
              <a:rPr lang="es-GT" altLang="es-GT" dirty="0" err="1"/>
              <a:t>HyperText</a:t>
            </a:r>
            <a:r>
              <a:rPr lang="es-GT" altLang="es-GT" dirty="0"/>
              <a:t> </a:t>
            </a:r>
            <a:r>
              <a:rPr lang="es-GT" altLang="es-GT" dirty="0" err="1"/>
              <a:t>Markup</a:t>
            </a:r>
            <a:r>
              <a:rPr lang="es-GT" altLang="es-GT" dirty="0"/>
              <a:t> </a:t>
            </a:r>
            <a:r>
              <a:rPr lang="es-GT" altLang="es-GT" dirty="0" err="1"/>
              <a:t>Language</a:t>
            </a:r>
            <a:r>
              <a:rPr lang="es-GT" altLang="es-GT" dirty="0"/>
              <a:t>, versión 5) es la quinta revisión importante del lenguaje </a:t>
            </a:r>
            <a:r>
              <a:rPr lang="es-GT" altLang="es-GT" dirty="0" err="1"/>
              <a:t>bás</a:t>
            </a:r>
            <a:endParaRPr lang="es-GT" altLang="es-GT" dirty="0"/>
          </a:p>
          <a:p>
            <a:pPr marL="0" marR="0" lvl="0" indent="0" algn="l" defTabSz="914400" rtl="0" eaLnBrk="0" fontAlgn="base" latinLnBrk="0" hangingPunct="0">
              <a:lnSpc>
                <a:spcPct val="100000"/>
              </a:lnSpc>
              <a:spcBef>
                <a:spcPct val="0"/>
              </a:spcBef>
              <a:spcAft>
                <a:spcPct val="0"/>
              </a:spcAft>
              <a:buClrTx/>
              <a:buSzTx/>
              <a:buFontTx/>
              <a:buNone/>
              <a:tabLst/>
            </a:pPr>
            <a:r>
              <a:rPr lang="es-GT" altLang="es-GT" dirty="0" err="1"/>
              <a:t>ico</a:t>
            </a:r>
            <a:r>
              <a:rPr lang="es-GT" altLang="es-GT" dirty="0"/>
              <a:t> de la </a:t>
            </a:r>
            <a:r>
              <a:rPr lang="es-GT" altLang="es-GT" dirty="0" err="1">
                <a:hlinkClick r:id="rId2" tooltip="World Wide Web"/>
              </a:rPr>
              <a:t>World</a:t>
            </a:r>
            <a:r>
              <a:rPr lang="es-GT" altLang="es-GT" dirty="0">
                <a:hlinkClick r:id="rId2" tooltip="World Wide Web"/>
              </a:rPr>
              <a:t> Wide Web</a:t>
            </a:r>
            <a:r>
              <a:rPr lang="es-GT" altLang="es-GT" dirty="0"/>
              <a:t>, </a:t>
            </a:r>
            <a:r>
              <a:rPr lang="es-GT" altLang="es-GT" dirty="0">
                <a:hlinkClick r:id="rId3" tooltip="HTML"/>
              </a:rPr>
              <a:t>HTML</a:t>
            </a:r>
            <a:r>
              <a:rPr lang="es-GT" altLang="es-GT" dirty="0"/>
              <a:t>. HTML5 especifica dos variantes de sintaxis para HTML: una «clásica», HTML (</a:t>
            </a:r>
            <a:r>
              <a:rPr lang="es-GT" altLang="es-GT" dirty="0" err="1"/>
              <a:t>text</a:t>
            </a:r>
            <a:r>
              <a:rPr lang="es-GT" altLang="es-GT" dirty="0"/>
              <a:t>/</a:t>
            </a:r>
            <a:r>
              <a:rPr lang="es-GT" altLang="es-GT" dirty="0" err="1"/>
              <a:t>html</a:t>
            </a:r>
            <a:r>
              <a:rPr lang="es-GT" altLang="es-GT" dirty="0"/>
              <a:t>), conocida como HTML5, y una variante </a:t>
            </a:r>
            <a:r>
              <a:rPr lang="es-GT" altLang="es-GT" dirty="0">
                <a:hlinkClick r:id="rId4" tooltip="XHTML"/>
              </a:rPr>
              <a:t>XHTML</a:t>
            </a:r>
            <a:r>
              <a:rPr lang="es-GT" altLang="es-GT" dirty="0"/>
              <a:t> conocida como sintaxis XHTML5 que deberá servirse con sintaxis XML  </a:t>
            </a:r>
          </a:p>
        </p:txBody>
      </p:sp>
      <p:sp>
        <p:nvSpPr>
          <p:cNvPr id="4" name="Marcador de contenido 3"/>
          <p:cNvSpPr>
            <a:spLocks noGrp="1"/>
          </p:cNvSpPr>
          <p:nvPr>
            <p:ph sz="half" idx="2"/>
          </p:nvPr>
        </p:nvSpPr>
        <p:spPr/>
        <p:txBody>
          <a:bodyPr>
            <a:normAutofit fontScale="92500" lnSpcReduction="20000"/>
          </a:bodyPr>
          <a:lstStyle/>
          <a:p>
            <a:r>
              <a:rPr lang="es-GT" b="1" dirty="0"/>
              <a:t>CSS3</a:t>
            </a:r>
            <a:r>
              <a:rPr lang="es-GT" dirty="0"/>
              <a:t> es la última evolución del lenguaje de las </a:t>
            </a:r>
            <a:r>
              <a:rPr lang="es-GT" i="1" dirty="0"/>
              <a:t>Hojas de Estilo en Cascada</a:t>
            </a:r>
            <a:r>
              <a:rPr lang="es-GT" dirty="0"/>
              <a:t> </a:t>
            </a:r>
            <a:r>
              <a:rPr lang="es-GT" i="1" dirty="0"/>
              <a:t>(</a:t>
            </a:r>
            <a:r>
              <a:rPr lang="es-GT" dirty="0" err="1"/>
              <a:t>Cascading</a:t>
            </a:r>
            <a:r>
              <a:rPr lang="es-GT" dirty="0"/>
              <a:t> Style </a:t>
            </a:r>
            <a:r>
              <a:rPr lang="es-GT" dirty="0" err="1"/>
              <a:t>Sheets</a:t>
            </a:r>
            <a:r>
              <a:rPr lang="es-GT" dirty="0"/>
              <a:t>), y pretende ampliar la versión CSS2.1. Trae consigo muchas novedades altamente esperadas , como las esquinas redondeadas, sombras, </a:t>
            </a:r>
            <a:r>
              <a:rPr lang="es-GT" dirty="0">
                <a:hlinkClick r:id="rId5" tooltip="Using CSS gradients"/>
              </a:rPr>
              <a:t>gradientes</a:t>
            </a:r>
            <a:r>
              <a:rPr lang="es-GT" dirty="0"/>
              <a:t> , </a:t>
            </a:r>
            <a:r>
              <a:rPr lang="es-GT" dirty="0">
                <a:hlinkClick r:id="rId6" tooltip="CSS transitions"/>
              </a:rPr>
              <a:t>transiciones</a:t>
            </a:r>
            <a:r>
              <a:rPr lang="es-GT" dirty="0"/>
              <a:t> o </a:t>
            </a:r>
            <a:r>
              <a:rPr lang="es-GT" dirty="0">
                <a:hlinkClick r:id="rId7" tooltip="CSS animations"/>
              </a:rPr>
              <a:t>animaciones</a:t>
            </a:r>
            <a:r>
              <a:rPr lang="es-GT" dirty="0"/>
              <a:t>, y nuevos </a:t>
            </a:r>
            <a:r>
              <a:rPr lang="es-GT" dirty="0" err="1">
                <a:hlinkClick r:id="rId8"/>
              </a:rPr>
              <a:t>layouts</a:t>
            </a:r>
            <a:r>
              <a:rPr lang="es-GT" dirty="0"/>
              <a:t> como </a:t>
            </a:r>
            <a:r>
              <a:rPr lang="es-GT" dirty="0" err="1">
                <a:hlinkClick r:id="rId9" tooltip="Using CSS multi-column layouts"/>
              </a:rPr>
              <a:t>multi</a:t>
            </a:r>
            <a:r>
              <a:rPr lang="es-GT" dirty="0">
                <a:hlinkClick r:id="rId9" tooltip="Using CSS multi-column layouts"/>
              </a:rPr>
              <a:t>-columnas</a:t>
            </a:r>
            <a:r>
              <a:rPr lang="es-GT" dirty="0"/>
              <a:t>, cajas flexibles o maquetas de diseño en cuadrícula (</a:t>
            </a:r>
            <a:r>
              <a:rPr lang="es-GT" dirty="0" err="1"/>
              <a:t>grid</a:t>
            </a:r>
            <a:r>
              <a:rPr lang="es-GT" dirty="0"/>
              <a:t> </a:t>
            </a:r>
            <a:r>
              <a:rPr lang="es-GT" dirty="0" err="1"/>
              <a:t>layouts</a:t>
            </a:r>
            <a:r>
              <a:rPr lang="es-GT" dirty="0"/>
              <a:t>).</a:t>
            </a:r>
            <a:endParaRPr lang="es-GT" dirty="0"/>
          </a:p>
        </p:txBody>
      </p:sp>
    </p:spTree>
    <p:extLst>
      <p:ext uri="{BB962C8B-B14F-4D97-AF65-F5344CB8AC3E}">
        <p14:creationId xmlns:p14="http://schemas.microsoft.com/office/powerpoint/2010/main" val="360338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GT" dirty="0" smtClean="0"/>
              <a:t>Sitios web</a:t>
            </a:r>
            <a:endParaRPr lang="es-GT" dirty="0"/>
          </a:p>
        </p:txBody>
      </p:sp>
      <p:sp>
        <p:nvSpPr>
          <p:cNvPr id="4" name="AutoShape 2" descr="Resultado de imagen para logo de aplicaciones"/>
          <p:cNvSpPr>
            <a:spLocks noChangeAspect="1" noChangeArrowheads="1"/>
          </p:cNvSpPr>
          <p:nvPr/>
        </p:nvSpPr>
        <p:spPr bwMode="auto">
          <a:xfrm>
            <a:off x="155575" y="-144463"/>
            <a:ext cx="931860" cy="931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5" name="AutoShape 4" descr="Resultado de imagen para logo de aplicacio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3082" name="Picture 10" descr="Resultado de imagen para logo de sitio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0" y="3581686"/>
            <a:ext cx="2098674" cy="184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0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Que es un sitio web?</a:t>
            </a:r>
            <a:endParaRPr lang="es-GT" dirty="0"/>
          </a:p>
        </p:txBody>
      </p:sp>
      <p:sp>
        <p:nvSpPr>
          <p:cNvPr id="3" name="Marcador de contenido 2"/>
          <p:cNvSpPr>
            <a:spLocks noGrp="1"/>
          </p:cNvSpPr>
          <p:nvPr>
            <p:ph idx="1"/>
          </p:nvPr>
        </p:nvSpPr>
        <p:spPr/>
        <p:txBody>
          <a:bodyPr>
            <a:normAutofit fontScale="85000" lnSpcReduction="20000"/>
          </a:bodyPr>
          <a:lstStyle/>
          <a:p>
            <a:r>
              <a:rPr lang="es-GT" dirty="0"/>
              <a:t>Todos los sitios web públicamente accesibles constituyen una gigantesca </a:t>
            </a:r>
            <a:r>
              <a:rPr lang="es-GT" dirty="0" err="1"/>
              <a:t>World</a:t>
            </a:r>
            <a:r>
              <a:rPr lang="es-GT" dirty="0"/>
              <a:t> Wide Web de información; y un gigantesco entramado de recursos de alcance mundial.</a:t>
            </a:r>
          </a:p>
          <a:p>
            <a:r>
              <a:rPr lang="es-GT" dirty="0"/>
              <a:t>A las páginas de un sitio web se accede frecuentemente a través de un </a:t>
            </a:r>
            <a:r>
              <a:rPr lang="es-GT" dirty="0">
                <a:hlinkClick r:id="rId2" tooltip="URL"/>
              </a:rPr>
              <a:t>URL</a:t>
            </a:r>
            <a:r>
              <a:rPr lang="es-GT" dirty="0"/>
              <a:t> raíz común llamado </a:t>
            </a:r>
            <a:r>
              <a:rPr lang="es-GT" dirty="0">
                <a:hlinkClick r:id="rId3" tooltip="Página de inicio"/>
              </a:rPr>
              <a:t>portada</a:t>
            </a:r>
            <a:r>
              <a:rPr lang="es-GT" dirty="0"/>
              <a:t>, que normalmente reside en el mismo servidor físico. Los URL organizan las páginas en una jerarquía, aunque los </a:t>
            </a:r>
            <a:r>
              <a:rPr lang="es-GT" dirty="0">
                <a:hlinkClick r:id="rId4" tooltip="Hiperenlace"/>
              </a:rPr>
              <a:t>hiperenlaces</a:t>
            </a:r>
            <a:r>
              <a:rPr lang="es-GT" dirty="0"/>
              <a:t> entre ellas controlan más particularmente cómo el lector percibe la estructura general y cómo el </a:t>
            </a:r>
            <a:r>
              <a:rPr lang="es-GT" dirty="0">
                <a:hlinkClick r:id="rId5" tooltip="Tráfico web"/>
              </a:rPr>
              <a:t>tráfico web</a:t>
            </a:r>
            <a:r>
              <a:rPr lang="es-GT" dirty="0"/>
              <a:t> fluye entre las diferentes partes de los sitios.</a:t>
            </a:r>
          </a:p>
          <a:p>
            <a:r>
              <a:rPr lang="es-GT" dirty="0"/>
              <a:t>Algunos sitios web requieren una </a:t>
            </a:r>
            <a:r>
              <a:rPr lang="es-GT" dirty="0">
                <a:hlinkClick r:id="rId6" tooltip="Subscripción"/>
              </a:rPr>
              <a:t>subscripción</a:t>
            </a:r>
            <a:r>
              <a:rPr lang="es-GT" dirty="0"/>
              <a:t> para acceder a algunos o todos sus contenidos. Ejemplos de sitios con subscripción incluyen algunos sitios de </a:t>
            </a:r>
            <a:r>
              <a:rPr lang="es-GT" dirty="0">
                <a:hlinkClick r:id="rId7" tooltip="Noticia"/>
              </a:rPr>
              <a:t>noticias</a:t>
            </a:r>
            <a:r>
              <a:rPr lang="es-GT" dirty="0"/>
              <a:t>, sitios de juegos, </a:t>
            </a:r>
            <a:r>
              <a:rPr lang="es-GT" dirty="0">
                <a:hlinkClick r:id="rId8" tooltip="Foro (Internet)"/>
              </a:rPr>
              <a:t>foros</a:t>
            </a:r>
            <a:r>
              <a:rPr lang="es-GT" dirty="0"/>
              <a:t>, servicios de </a:t>
            </a:r>
            <a:r>
              <a:rPr lang="es-GT" dirty="0">
                <a:hlinkClick r:id="rId9" tooltip="Correo electrónico"/>
              </a:rPr>
              <a:t>correo electrónico</a:t>
            </a:r>
            <a:r>
              <a:rPr lang="es-GT" dirty="0"/>
              <a:t> basados en web, sitios que proporcionan datos de </a:t>
            </a:r>
            <a:r>
              <a:rPr lang="es-GT" dirty="0">
                <a:hlinkClick r:id="rId10" tooltip="Bolsa de valores"/>
              </a:rPr>
              <a:t>bolsa de valores</a:t>
            </a:r>
            <a:r>
              <a:rPr lang="es-GT" dirty="0"/>
              <a:t> e información económica en </a:t>
            </a:r>
            <a:r>
              <a:rPr lang="es-GT" dirty="0">
                <a:hlinkClick r:id="rId11" tooltip="Tiempo real"/>
              </a:rPr>
              <a:t>tiempo real</a:t>
            </a:r>
            <a:r>
              <a:rPr lang="es-GT" dirty="0"/>
              <a:t>, etc.</a:t>
            </a:r>
          </a:p>
          <a:p>
            <a:endParaRPr lang="es-GT" dirty="0"/>
          </a:p>
        </p:txBody>
      </p:sp>
    </p:spTree>
    <p:extLst>
      <p:ext uri="{BB962C8B-B14F-4D97-AF65-F5344CB8AC3E}">
        <p14:creationId xmlns:p14="http://schemas.microsoft.com/office/powerpoint/2010/main" val="17385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Ejemplos de sitios web</a:t>
            </a:r>
            <a:endParaRPr lang="es-GT" dirty="0"/>
          </a:p>
        </p:txBody>
      </p:sp>
      <p:sp>
        <p:nvSpPr>
          <p:cNvPr id="3" name="Marcador de texto 2"/>
          <p:cNvSpPr>
            <a:spLocks noGrp="1"/>
          </p:cNvSpPr>
          <p:nvPr>
            <p:ph type="body" idx="1"/>
          </p:nvPr>
        </p:nvSpPr>
        <p:spPr/>
        <p:txBody>
          <a:bodyPr/>
          <a:lstStyle/>
          <a:p>
            <a:pPr algn="ctr"/>
            <a:r>
              <a:rPr lang="es-GT" sz="4000" dirty="0" err="1">
                <a:hlinkClick r:id="rId2"/>
              </a:rPr>
              <a:t>Shutterfly</a:t>
            </a:r>
            <a:endParaRPr lang="es-GT" sz="4000" dirty="0"/>
          </a:p>
          <a:p>
            <a:endParaRPr lang="es-GT" dirty="0"/>
          </a:p>
        </p:txBody>
      </p:sp>
      <p:sp>
        <p:nvSpPr>
          <p:cNvPr id="4" name="Marcador de contenido 3"/>
          <p:cNvSpPr>
            <a:spLocks noGrp="1"/>
          </p:cNvSpPr>
          <p:nvPr>
            <p:ph sz="half" idx="2"/>
          </p:nvPr>
        </p:nvSpPr>
        <p:spPr/>
        <p:txBody>
          <a:bodyPr>
            <a:normAutofit fontScale="85000" lnSpcReduction="10000"/>
          </a:bodyPr>
          <a:lstStyle/>
          <a:p>
            <a:r>
              <a:rPr lang="es-GT" dirty="0" err="1"/>
              <a:t>Shutterfly</a:t>
            </a:r>
            <a:r>
              <a:rPr lang="es-GT" dirty="0"/>
              <a:t> es un servicio en línea que permite a los usuarios crear álbumes de fotos, tarjetas y papeles personalizados, y mucho más. Dado que cada vez más usuarios toman fotos y luego acceden a ellas desde sus teléfonos inteligentes, </a:t>
            </a:r>
            <a:r>
              <a:rPr lang="es-GT" dirty="0" err="1"/>
              <a:t>Shutterfly</a:t>
            </a:r>
            <a:r>
              <a:rPr lang="es-GT" dirty="0"/>
              <a:t> reconoció la necesidad de crear una gran experiencia móvil para sus clientes, y lo hizo.</a:t>
            </a:r>
            <a:endParaRPr lang="es-GT" dirty="0"/>
          </a:p>
        </p:txBody>
      </p:sp>
      <p:sp>
        <p:nvSpPr>
          <p:cNvPr id="5" name="Marcador de texto 4"/>
          <p:cNvSpPr>
            <a:spLocks noGrp="1"/>
          </p:cNvSpPr>
          <p:nvPr>
            <p:ph type="body" sz="quarter" idx="3"/>
          </p:nvPr>
        </p:nvSpPr>
        <p:spPr/>
        <p:txBody>
          <a:bodyPr/>
          <a:lstStyle/>
          <a:p>
            <a:pPr algn="ctr"/>
            <a:r>
              <a:rPr lang="es-GT" sz="4000" dirty="0">
                <a:hlinkClick r:id="rId3"/>
              </a:rPr>
              <a:t>Google Maps</a:t>
            </a:r>
            <a:endParaRPr lang="es-GT" sz="4000" dirty="0"/>
          </a:p>
          <a:p>
            <a:endParaRPr lang="es-GT" dirty="0"/>
          </a:p>
        </p:txBody>
      </p:sp>
      <p:sp>
        <p:nvSpPr>
          <p:cNvPr id="6" name="Marcador de contenido 5"/>
          <p:cNvSpPr>
            <a:spLocks noGrp="1"/>
          </p:cNvSpPr>
          <p:nvPr>
            <p:ph sz="quarter" idx="4"/>
          </p:nvPr>
        </p:nvSpPr>
        <p:spPr/>
        <p:txBody>
          <a:bodyPr>
            <a:normAutofit fontScale="92500" lnSpcReduction="10000"/>
          </a:bodyPr>
          <a:lstStyle/>
          <a:p>
            <a:r>
              <a:rPr lang="es-GT" dirty="0"/>
              <a:t>Todos tenemos una aplicación de mapas o indicaciones favorita. La mía es Google </a:t>
            </a:r>
            <a:r>
              <a:rPr lang="es-GT" dirty="0" err="1"/>
              <a:t>Maps</a:t>
            </a:r>
            <a:r>
              <a:rPr lang="es-GT" dirty="0"/>
              <a:t>, y la uso cuando camino, conduzco, pedaleo o viajo en transporte público. Lo especial de su sitio web móvil es que es prácticamente igual a la app móvil descargable.</a:t>
            </a:r>
            <a:endParaRPr lang="es-GT" dirty="0"/>
          </a:p>
        </p:txBody>
      </p:sp>
    </p:spTree>
    <p:extLst>
      <p:ext uri="{BB962C8B-B14F-4D97-AF65-F5344CB8AC3E}">
        <p14:creationId xmlns:p14="http://schemas.microsoft.com/office/powerpoint/2010/main" val="313596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Ventajas y  desventajas de paginas web</a:t>
            </a:r>
            <a:endParaRPr lang="es-GT" dirty="0"/>
          </a:p>
        </p:txBody>
      </p:sp>
      <p:sp>
        <p:nvSpPr>
          <p:cNvPr id="3" name="Marcador de contenido 2"/>
          <p:cNvSpPr>
            <a:spLocks noGrp="1"/>
          </p:cNvSpPr>
          <p:nvPr>
            <p:ph sz="half" idx="1"/>
          </p:nvPr>
        </p:nvSpPr>
        <p:spPr/>
        <p:txBody>
          <a:bodyPr>
            <a:normAutofit fontScale="55000" lnSpcReduction="20000"/>
          </a:bodyPr>
          <a:lstStyle/>
          <a:p>
            <a:r>
              <a:rPr lang="es-GT" dirty="0"/>
              <a:t>Las páginas o sitios web tienen la </a:t>
            </a:r>
            <a:r>
              <a:rPr lang="es-GT" b="1" dirty="0"/>
              <a:t>ventaja</a:t>
            </a:r>
            <a:r>
              <a:rPr lang="es-GT" dirty="0"/>
              <a:t> primordial de que cualquier persona de todo el mundo puede subir opiniones sobre temáticas. También puede colocar información valiosa sobre algo que investigó y así la página web se haría famosa. También, es posible colocar información histórica sobre algo que se supo pero que nadie lo develó entonces así se daría a conocer.</a:t>
            </a:r>
          </a:p>
          <a:p>
            <a:r>
              <a:rPr lang="es-GT" dirty="0"/>
              <a:t>Las </a:t>
            </a:r>
            <a:r>
              <a:rPr lang="es-GT" b="1" dirty="0"/>
              <a:t>páginas web</a:t>
            </a:r>
            <a:r>
              <a:rPr lang="es-GT" dirty="0"/>
              <a:t> son medios de comunicación que permiten al usuario que entra en la mismas, comunicarse con un contenido y también puede poner su opinión en un comentario y así interactuar con otras personas.</a:t>
            </a:r>
          </a:p>
          <a:p>
            <a:r>
              <a:rPr lang="es-GT" dirty="0"/>
              <a:t>Es posible estar al tanto de lo que se publica en una página web mediante las redes sociales, como Twitter o Facebook, entre las más conocidas.</a:t>
            </a:r>
          </a:p>
          <a:p>
            <a:r>
              <a:rPr lang="es-GT" dirty="0"/>
              <a:t>Si no se tienen enciclopedias cerca y necesitamos buscar información instantánea sin adentrarnos al contenido, podemos buscar información en las páginas web, y esto es una gran ventaja ya que se tienen datos rápidos y fáciles de conseguir.</a:t>
            </a:r>
          </a:p>
          <a:p>
            <a:endParaRPr lang="es-GT" dirty="0"/>
          </a:p>
        </p:txBody>
      </p:sp>
      <p:sp>
        <p:nvSpPr>
          <p:cNvPr id="4" name="Marcador de contenido 3"/>
          <p:cNvSpPr>
            <a:spLocks noGrp="1"/>
          </p:cNvSpPr>
          <p:nvPr>
            <p:ph sz="half" idx="2"/>
          </p:nvPr>
        </p:nvSpPr>
        <p:spPr/>
        <p:txBody>
          <a:bodyPr>
            <a:normAutofit fontScale="55000" lnSpcReduction="20000"/>
          </a:bodyPr>
          <a:lstStyle/>
          <a:p>
            <a:r>
              <a:rPr lang="es-GT" dirty="0"/>
              <a:t>La </a:t>
            </a:r>
            <a:r>
              <a:rPr lang="es-GT" b="1" dirty="0"/>
              <a:t>desventaja</a:t>
            </a:r>
            <a:r>
              <a:rPr lang="es-GT" dirty="0"/>
              <a:t> primordial de las páginas web es que cualquier persona del mundo puede subir información que no es cierta simplemente porque lo beneficia en algún sentido económico o social.</a:t>
            </a:r>
          </a:p>
          <a:p>
            <a:r>
              <a:rPr lang="es-GT" dirty="0"/>
              <a:t>Hay mucha gente que lo único que quiere es ganar dinero mediante las páginas web y hace cosas en Internet que va en contra de la ética, y con esto hay que tener cuidado.</a:t>
            </a:r>
          </a:p>
          <a:p>
            <a:r>
              <a:rPr lang="es-GT" dirty="0"/>
              <a:t>Las </a:t>
            </a:r>
            <a:r>
              <a:rPr lang="es-GT" b="1" dirty="0"/>
              <a:t>páginas web</a:t>
            </a:r>
            <a:r>
              <a:rPr lang="es-GT" dirty="0"/>
              <a:t> tienen la desventaja de que la gente no se adentra en el contenido cuando tiene que buscar mucha información, sino que entre tantos sitios web con diversos datos, se ve confundida y busca lo que necesita de una forma muy superficial.</a:t>
            </a:r>
          </a:p>
          <a:p>
            <a:endParaRPr lang="es-GT" dirty="0"/>
          </a:p>
        </p:txBody>
      </p:sp>
      <p:sp>
        <p:nvSpPr>
          <p:cNvPr id="5" name="CuadroTexto 4"/>
          <p:cNvSpPr txBox="1"/>
          <p:nvPr/>
        </p:nvSpPr>
        <p:spPr>
          <a:xfrm>
            <a:off x="1244600" y="1612900"/>
            <a:ext cx="4178300" cy="369332"/>
          </a:xfrm>
          <a:prstGeom prst="rect">
            <a:avLst/>
          </a:prstGeom>
          <a:noFill/>
        </p:spPr>
        <p:txBody>
          <a:bodyPr wrap="square" rtlCol="0">
            <a:spAutoFit/>
          </a:bodyPr>
          <a:lstStyle/>
          <a:p>
            <a:r>
              <a:rPr lang="es-GT" dirty="0" smtClean="0"/>
              <a:t>Ventajas</a:t>
            </a:r>
            <a:endParaRPr lang="es-GT" dirty="0"/>
          </a:p>
        </p:txBody>
      </p:sp>
      <p:sp>
        <p:nvSpPr>
          <p:cNvPr id="6" name="CuadroTexto 5"/>
          <p:cNvSpPr txBox="1"/>
          <p:nvPr/>
        </p:nvSpPr>
        <p:spPr>
          <a:xfrm>
            <a:off x="5994400" y="1739900"/>
            <a:ext cx="4597400" cy="369332"/>
          </a:xfrm>
          <a:prstGeom prst="rect">
            <a:avLst/>
          </a:prstGeom>
          <a:noFill/>
        </p:spPr>
        <p:txBody>
          <a:bodyPr wrap="square" rtlCol="0">
            <a:spAutoFit/>
          </a:bodyPr>
          <a:lstStyle/>
          <a:p>
            <a:r>
              <a:rPr lang="es-GT" dirty="0"/>
              <a:t>D</a:t>
            </a:r>
            <a:r>
              <a:rPr lang="es-GT" dirty="0" smtClean="0"/>
              <a:t>esventajas</a:t>
            </a:r>
            <a:endParaRPr lang="es-GT" dirty="0"/>
          </a:p>
        </p:txBody>
      </p:sp>
    </p:spTree>
    <p:extLst>
      <p:ext uri="{BB962C8B-B14F-4D97-AF65-F5344CB8AC3E}">
        <p14:creationId xmlns:p14="http://schemas.microsoft.com/office/powerpoint/2010/main" val="5335335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TotalTime>
  <Words>394</Words>
  <Application>Microsoft Office PowerPoint</Application>
  <PresentationFormat>Panorámica</PresentationFormat>
  <Paragraphs>43</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Garamond</vt:lpstr>
      <vt:lpstr>Orgánico</vt:lpstr>
      <vt:lpstr>Aplicaciones hibridas y sitios web</vt:lpstr>
      <vt:lpstr>Que es una aplicación hibridas?</vt:lpstr>
      <vt:lpstr>Ejemplos de aplicaciones hibridas</vt:lpstr>
      <vt:lpstr>Ventajas y desventajas</vt:lpstr>
      <vt:lpstr>Lenguajes para aplicaciones hibridas</vt:lpstr>
      <vt:lpstr>Sitios web</vt:lpstr>
      <vt:lpstr>Que es un sitio web?</vt:lpstr>
      <vt:lpstr>Ejemplos de sitios web</vt:lpstr>
      <vt:lpstr>Ventajas y  desventajas de paginas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5</cp:revision>
  <dcterms:created xsi:type="dcterms:W3CDTF">2019-05-30T13:51:37Z</dcterms:created>
  <dcterms:modified xsi:type="dcterms:W3CDTF">2019-05-30T14:32:07Z</dcterms:modified>
</cp:coreProperties>
</file>