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</p:sldIdLst>
  <p:sldSz cx="12801600" cy="6400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FF"/>
    <a:srgbClr val="FF00FF"/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26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1047539"/>
            <a:ext cx="9601200" cy="2228427"/>
          </a:xfrm>
        </p:spPr>
        <p:txBody>
          <a:bodyPr anchor="b"/>
          <a:lstStyle>
            <a:lvl1pPr algn="ctr">
              <a:defRPr sz="5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3361902"/>
            <a:ext cx="9601200" cy="1545378"/>
          </a:xfrm>
        </p:spPr>
        <p:txBody>
          <a:bodyPr/>
          <a:lstStyle>
            <a:lvl1pPr marL="0" indent="0" algn="ctr">
              <a:buNone/>
              <a:defRPr sz="2240"/>
            </a:lvl1pPr>
            <a:lvl2pPr marL="426705" indent="0" algn="ctr">
              <a:buNone/>
              <a:defRPr sz="1867"/>
            </a:lvl2pPr>
            <a:lvl3pPr marL="853410" indent="0" algn="ctr">
              <a:buNone/>
              <a:defRPr sz="1680"/>
            </a:lvl3pPr>
            <a:lvl4pPr marL="1280114" indent="0" algn="ctr">
              <a:buNone/>
              <a:defRPr sz="1493"/>
            </a:lvl4pPr>
            <a:lvl5pPr marL="1706819" indent="0" algn="ctr">
              <a:buNone/>
              <a:defRPr sz="1493"/>
            </a:lvl5pPr>
            <a:lvl6pPr marL="2133524" indent="0" algn="ctr">
              <a:buNone/>
              <a:defRPr sz="1493"/>
            </a:lvl6pPr>
            <a:lvl7pPr marL="2560229" indent="0" algn="ctr">
              <a:buNone/>
              <a:defRPr sz="1493"/>
            </a:lvl7pPr>
            <a:lvl8pPr marL="2986933" indent="0" algn="ctr">
              <a:buNone/>
              <a:defRPr sz="1493"/>
            </a:lvl8pPr>
            <a:lvl9pPr marL="3413638" indent="0" algn="ctr">
              <a:buNone/>
              <a:defRPr sz="149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7D826-3E78-4925-8D9A-F32E16A90735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43561-6EE1-4323-8145-7EAE16920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945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7D826-3E78-4925-8D9A-F32E16A90735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43561-6EE1-4323-8145-7EAE16920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573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5" y="340783"/>
            <a:ext cx="2760345" cy="542438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0" y="340783"/>
            <a:ext cx="8121015" cy="542438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7D826-3E78-4925-8D9A-F32E16A90735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43561-6EE1-4323-8145-7EAE16920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679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7D826-3E78-4925-8D9A-F32E16A90735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43561-6EE1-4323-8145-7EAE16920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958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1595756"/>
            <a:ext cx="11041380" cy="2662555"/>
          </a:xfrm>
        </p:spPr>
        <p:txBody>
          <a:bodyPr anchor="b"/>
          <a:lstStyle>
            <a:lvl1pPr>
              <a:defRPr sz="5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4283499"/>
            <a:ext cx="11041380" cy="1400175"/>
          </a:xfrm>
        </p:spPr>
        <p:txBody>
          <a:bodyPr/>
          <a:lstStyle>
            <a:lvl1pPr marL="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1pPr>
            <a:lvl2pPr marL="42670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2pPr>
            <a:lvl3pPr marL="85341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3pPr>
            <a:lvl4pPr marL="1280114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4pPr>
            <a:lvl5pPr marL="1706819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5pPr>
            <a:lvl6pPr marL="2133524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6pPr>
            <a:lvl7pPr marL="2560229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7pPr>
            <a:lvl8pPr marL="2986933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8pPr>
            <a:lvl9pPr marL="3413638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7D826-3E78-4925-8D9A-F32E16A90735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43561-6EE1-4323-8145-7EAE16920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640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1703917"/>
            <a:ext cx="5440680" cy="40612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1703917"/>
            <a:ext cx="5440680" cy="40612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7D826-3E78-4925-8D9A-F32E16A90735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43561-6EE1-4323-8145-7EAE16920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019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340784"/>
            <a:ext cx="11041380" cy="12371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8" y="1569085"/>
            <a:ext cx="5415676" cy="768985"/>
          </a:xfrm>
        </p:spPr>
        <p:txBody>
          <a:bodyPr anchor="b"/>
          <a:lstStyle>
            <a:lvl1pPr marL="0" indent="0">
              <a:buNone/>
              <a:defRPr sz="2240" b="1"/>
            </a:lvl1pPr>
            <a:lvl2pPr marL="426705" indent="0">
              <a:buNone/>
              <a:defRPr sz="1867" b="1"/>
            </a:lvl2pPr>
            <a:lvl3pPr marL="853410" indent="0">
              <a:buNone/>
              <a:defRPr sz="1680" b="1"/>
            </a:lvl3pPr>
            <a:lvl4pPr marL="1280114" indent="0">
              <a:buNone/>
              <a:defRPr sz="1493" b="1"/>
            </a:lvl4pPr>
            <a:lvl5pPr marL="1706819" indent="0">
              <a:buNone/>
              <a:defRPr sz="1493" b="1"/>
            </a:lvl5pPr>
            <a:lvl6pPr marL="2133524" indent="0">
              <a:buNone/>
              <a:defRPr sz="1493" b="1"/>
            </a:lvl6pPr>
            <a:lvl7pPr marL="2560229" indent="0">
              <a:buNone/>
              <a:defRPr sz="1493" b="1"/>
            </a:lvl7pPr>
            <a:lvl8pPr marL="2986933" indent="0">
              <a:buNone/>
              <a:defRPr sz="1493" b="1"/>
            </a:lvl8pPr>
            <a:lvl9pPr marL="3413638" indent="0">
              <a:buNone/>
              <a:defRPr sz="149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8" y="2338070"/>
            <a:ext cx="5415676" cy="34389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0" y="1569085"/>
            <a:ext cx="5442347" cy="768985"/>
          </a:xfrm>
        </p:spPr>
        <p:txBody>
          <a:bodyPr anchor="b"/>
          <a:lstStyle>
            <a:lvl1pPr marL="0" indent="0">
              <a:buNone/>
              <a:defRPr sz="2240" b="1"/>
            </a:lvl1pPr>
            <a:lvl2pPr marL="426705" indent="0">
              <a:buNone/>
              <a:defRPr sz="1867" b="1"/>
            </a:lvl2pPr>
            <a:lvl3pPr marL="853410" indent="0">
              <a:buNone/>
              <a:defRPr sz="1680" b="1"/>
            </a:lvl3pPr>
            <a:lvl4pPr marL="1280114" indent="0">
              <a:buNone/>
              <a:defRPr sz="1493" b="1"/>
            </a:lvl4pPr>
            <a:lvl5pPr marL="1706819" indent="0">
              <a:buNone/>
              <a:defRPr sz="1493" b="1"/>
            </a:lvl5pPr>
            <a:lvl6pPr marL="2133524" indent="0">
              <a:buNone/>
              <a:defRPr sz="1493" b="1"/>
            </a:lvl6pPr>
            <a:lvl7pPr marL="2560229" indent="0">
              <a:buNone/>
              <a:defRPr sz="1493" b="1"/>
            </a:lvl7pPr>
            <a:lvl8pPr marL="2986933" indent="0">
              <a:buNone/>
              <a:defRPr sz="1493" b="1"/>
            </a:lvl8pPr>
            <a:lvl9pPr marL="3413638" indent="0">
              <a:buNone/>
              <a:defRPr sz="149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0" y="2338070"/>
            <a:ext cx="5442347" cy="34389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7D826-3E78-4925-8D9A-F32E16A90735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43561-6EE1-4323-8145-7EAE16920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496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7D826-3E78-4925-8D9A-F32E16A90735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43561-6EE1-4323-8145-7EAE16920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766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7D826-3E78-4925-8D9A-F32E16A90735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43561-6EE1-4323-8145-7EAE16920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350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426720"/>
            <a:ext cx="4128849" cy="1493520"/>
          </a:xfrm>
        </p:spPr>
        <p:txBody>
          <a:bodyPr anchor="b"/>
          <a:lstStyle>
            <a:lvl1pPr>
              <a:defRPr sz="298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921597"/>
            <a:ext cx="6480810" cy="4548717"/>
          </a:xfrm>
        </p:spPr>
        <p:txBody>
          <a:bodyPr/>
          <a:lstStyle>
            <a:lvl1pPr>
              <a:defRPr sz="2987"/>
            </a:lvl1pPr>
            <a:lvl2pPr>
              <a:defRPr sz="2613"/>
            </a:lvl2pPr>
            <a:lvl3pPr>
              <a:defRPr sz="2240"/>
            </a:lvl3pPr>
            <a:lvl4pPr>
              <a:defRPr sz="1867"/>
            </a:lvl4pPr>
            <a:lvl5pPr>
              <a:defRPr sz="1867"/>
            </a:lvl5pPr>
            <a:lvl6pPr>
              <a:defRPr sz="1867"/>
            </a:lvl6pPr>
            <a:lvl7pPr>
              <a:defRPr sz="1867"/>
            </a:lvl7pPr>
            <a:lvl8pPr>
              <a:defRPr sz="1867"/>
            </a:lvl8pPr>
            <a:lvl9pPr>
              <a:defRPr sz="18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1920240"/>
            <a:ext cx="4128849" cy="3557482"/>
          </a:xfrm>
        </p:spPr>
        <p:txBody>
          <a:bodyPr/>
          <a:lstStyle>
            <a:lvl1pPr marL="0" indent="0">
              <a:buNone/>
              <a:defRPr sz="1493"/>
            </a:lvl1pPr>
            <a:lvl2pPr marL="426705" indent="0">
              <a:buNone/>
              <a:defRPr sz="1307"/>
            </a:lvl2pPr>
            <a:lvl3pPr marL="853410" indent="0">
              <a:buNone/>
              <a:defRPr sz="1120"/>
            </a:lvl3pPr>
            <a:lvl4pPr marL="1280114" indent="0">
              <a:buNone/>
              <a:defRPr sz="933"/>
            </a:lvl4pPr>
            <a:lvl5pPr marL="1706819" indent="0">
              <a:buNone/>
              <a:defRPr sz="933"/>
            </a:lvl5pPr>
            <a:lvl6pPr marL="2133524" indent="0">
              <a:buNone/>
              <a:defRPr sz="933"/>
            </a:lvl6pPr>
            <a:lvl7pPr marL="2560229" indent="0">
              <a:buNone/>
              <a:defRPr sz="933"/>
            </a:lvl7pPr>
            <a:lvl8pPr marL="2986933" indent="0">
              <a:buNone/>
              <a:defRPr sz="933"/>
            </a:lvl8pPr>
            <a:lvl9pPr marL="3413638" indent="0">
              <a:buNone/>
              <a:defRPr sz="9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7D826-3E78-4925-8D9A-F32E16A90735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43561-6EE1-4323-8145-7EAE16920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482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426720"/>
            <a:ext cx="4128849" cy="1493520"/>
          </a:xfrm>
        </p:spPr>
        <p:txBody>
          <a:bodyPr anchor="b"/>
          <a:lstStyle>
            <a:lvl1pPr>
              <a:defRPr sz="298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921597"/>
            <a:ext cx="6480810" cy="4548717"/>
          </a:xfrm>
        </p:spPr>
        <p:txBody>
          <a:bodyPr anchor="t"/>
          <a:lstStyle>
            <a:lvl1pPr marL="0" indent="0">
              <a:buNone/>
              <a:defRPr sz="2987"/>
            </a:lvl1pPr>
            <a:lvl2pPr marL="426705" indent="0">
              <a:buNone/>
              <a:defRPr sz="2613"/>
            </a:lvl2pPr>
            <a:lvl3pPr marL="853410" indent="0">
              <a:buNone/>
              <a:defRPr sz="2240"/>
            </a:lvl3pPr>
            <a:lvl4pPr marL="1280114" indent="0">
              <a:buNone/>
              <a:defRPr sz="1867"/>
            </a:lvl4pPr>
            <a:lvl5pPr marL="1706819" indent="0">
              <a:buNone/>
              <a:defRPr sz="1867"/>
            </a:lvl5pPr>
            <a:lvl6pPr marL="2133524" indent="0">
              <a:buNone/>
              <a:defRPr sz="1867"/>
            </a:lvl6pPr>
            <a:lvl7pPr marL="2560229" indent="0">
              <a:buNone/>
              <a:defRPr sz="1867"/>
            </a:lvl7pPr>
            <a:lvl8pPr marL="2986933" indent="0">
              <a:buNone/>
              <a:defRPr sz="1867"/>
            </a:lvl8pPr>
            <a:lvl9pPr marL="3413638" indent="0">
              <a:buNone/>
              <a:defRPr sz="18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1920240"/>
            <a:ext cx="4128849" cy="3557482"/>
          </a:xfrm>
        </p:spPr>
        <p:txBody>
          <a:bodyPr/>
          <a:lstStyle>
            <a:lvl1pPr marL="0" indent="0">
              <a:buNone/>
              <a:defRPr sz="1493"/>
            </a:lvl1pPr>
            <a:lvl2pPr marL="426705" indent="0">
              <a:buNone/>
              <a:defRPr sz="1307"/>
            </a:lvl2pPr>
            <a:lvl3pPr marL="853410" indent="0">
              <a:buNone/>
              <a:defRPr sz="1120"/>
            </a:lvl3pPr>
            <a:lvl4pPr marL="1280114" indent="0">
              <a:buNone/>
              <a:defRPr sz="933"/>
            </a:lvl4pPr>
            <a:lvl5pPr marL="1706819" indent="0">
              <a:buNone/>
              <a:defRPr sz="933"/>
            </a:lvl5pPr>
            <a:lvl6pPr marL="2133524" indent="0">
              <a:buNone/>
              <a:defRPr sz="933"/>
            </a:lvl6pPr>
            <a:lvl7pPr marL="2560229" indent="0">
              <a:buNone/>
              <a:defRPr sz="933"/>
            </a:lvl7pPr>
            <a:lvl8pPr marL="2986933" indent="0">
              <a:buNone/>
              <a:defRPr sz="933"/>
            </a:lvl8pPr>
            <a:lvl9pPr marL="3413638" indent="0">
              <a:buNone/>
              <a:defRPr sz="9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7D826-3E78-4925-8D9A-F32E16A90735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43561-6EE1-4323-8145-7EAE16920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3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340784"/>
            <a:ext cx="11041380" cy="12371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1703917"/>
            <a:ext cx="11041380" cy="40612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5932594"/>
            <a:ext cx="288036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47D826-3E78-4925-8D9A-F32E16A90735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5932594"/>
            <a:ext cx="432054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5932594"/>
            <a:ext cx="288036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543561-6EE1-4323-8145-7EAE16920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13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853410" rtl="0" eaLnBrk="1" latinLnBrk="0" hangingPunct="1">
        <a:lnSpc>
          <a:spcPct val="90000"/>
        </a:lnSpc>
        <a:spcBef>
          <a:spcPct val="0"/>
        </a:spcBef>
        <a:buNone/>
        <a:defRPr sz="410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3352" indent="-213352" algn="l" defTabSz="853410" rtl="0" eaLnBrk="1" latinLnBrk="0" hangingPunct="1">
        <a:lnSpc>
          <a:spcPct val="90000"/>
        </a:lnSpc>
        <a:spcBef>
          <a:spcPts val="933"/>
        </a:spcBef>
        <a:buFont typeface="Arial" panose="020B0604020202020204" pitchFamily="34" charset="0"/>
        <a:buChar char="•"/>
        <a:defRPr sz="2613" kern="1200">
          <a:solidFill>
            <a:schemeClr val="tx1"/>
          </a:solidFill>
          <a:latin typeface="+mn-lt"/>
          <a:ea typeface="+mn-ea"/>
          <a:cs typeface="+mn-cs"/>
        </a:defRPr>
      </a:lvl1pPr>
      <a:lvl2pPr marL="640057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2240" kern="1200">
          <a:solidFill>
            <a:schemeClr val="tx1"/>
          </a:solidFill>
          <a:latin typeface="+mn-lt"/>
          <a:ea typeface="+mn-ea"/>
          <a:cs typeface="+mn-cs"/>
        </a:defRPr>
      </a:lvl2pPr>
      <a:lvl3pPr marL="1066762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1493467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4pPr>
      <a:lvl5pPr marL="1920171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5pPr>
      <a:lvl6pPr marL="2346876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6pPr>
      <a:lvl7pPr marL="2773581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6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8pPr>
      <a:lvl9pPr marL="3626990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1pPr>
      <a:lvl2pPr marL="426705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2pPr>
      <a:lvl3pPr marL="853410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14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4pPr>
      <a:lvl5pPr marL="1706819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5pPr>
      <a:lvl6pPr marL="2133524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6pPr>
      <a:lvl7pPr marL="2560229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7pPr>
      <a:lvl8pPr marL="2986933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8pPr>
      <a:lvl9pPr marL="3413638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Oval 136">
            <a:extLst>
              <a:ext uri="{FF2B5EF4-FFF2-40B4-BE49-F238E27FC236}">
                <a16:creationId xmlns:a16="http://schemas.microsoft.com/office/drawing/2014/main" id="{74C7D201-4BA5-62DC-B240-9C9CEF001A9A}"/>
              </a:ext>
            </a:extLst>
          </p:cNvPr>
          <p:cNvSpPr/>
          <p:nvPr/>
        </p:nvSpPr>
        <p:spPr>
          <a:xfrm>
            <a:off x="3953770" y="3167933"/>
            <a:ext cx="1929140" cy="796311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CA" dirty="0">
                <a:solidFill>
                  <a:schemeClr val="tx1"/>
                </a:solidFill>
              </a:rPr>
              <a:t>Employment Rate</a:t>
            </a:r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865C7FEE-F27B-A527-5629-54B30E4AF2EF}"/>
              </a:ext>
            </a:extLst>
          </p:cNvPr>
          <p:cNvSpPr/>
          <p:nvPr/>
        </p:nvSpPr>
        <p:spPr>
          <a:xfrm>
            <a:off x="5434106" y="3606046"/>
            <a:ext cx="457200" cy="457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CA" dirty="0">
                <a:solidFill>
                  <a:schemeClr val="bg1"/>
                </a:solidFill>
              </a:rPr>
              <a:t>R</a:t>
            </a:r>
          </a:p>
        </p:txBody>
      </p:sp>
      <p:sp>
        <p:nvSpPr>
          <p:cNvPr id="143" name="Oval 142">
            <a:extLst>
              <a:ext uri="{FF2B5EF4-FFF2-40B4-BE49-F238E27FC236}">
                <a16:creationId xmlns:a16="http://schemas.microsoft.com/office/drawing/2014/main" id="{34315B2F-7A52-27F2-FBB8-7A924EB9859F}"/>
              </a:ext>
            </a:extLst>
          </p:cNvPr>
          <p:cNvSpPr/>
          <p:nvPr/>
        </p:nvSpPr>
        <p:spPr>
          <a:xfrm>
            <a:off x="6760895" y="2091226"/>
            <a:ext cx="1358187" cy="64008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CA" dirty="0">
                <a:solidFill>
                  <a:schemeClr val="tx1"/>
                </a:solidFill>
              </a:rPr>
              <a:t>Sponsor</a:t>
            </a:r>
          </a:p>
        </p:txBody>
      </p:sp>
      <p:sp>
        <p:nvSpPr>
          <p:cNvPr id="144" name="Oval 143">
            <a:extLst>
              <a:ext uri="{FF2B5EF4-FFF2-40B4-BE49-F238E27FC236}">
                <a16:creationId xmlns:a16="http://schemas.microsoft.com/office/drawing/2014/main" id="{D4D7883B-4FB4-8EB9-807F-6C757B8A265F}"/>
              </a:ext>
            </a:extLst>
          </p:cNvPr>
          <p:cNvSpPr/>
          <p:nvPr/>
        </p:nvSpPr>
        <p:spPr>
          <a:xfrm>
            <a:off x="7459946" y="1854681"/>
            <a:ext cx="582533" cy="4572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CA" dirty="0" err="1">
                <a:solidFill>
                  <a:schemeClr val="bg1"/>
                </a:solidFill>
              </a:rPr>
              <a:t>Sp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145" name="Oval 144">
            <a:extLst>
              <a:ext uri="{FF2B5EF4-FFF2-40B4-BE49-F238E27FC236}">
                <a16:creationId xmlns:a16="http://schemas.microsoft.com/office/drawing/2014/main" id="{555D3D3C-A018-4C89-AA9A-580A53C3017B}"/>
              </a:ext>
            </a:extLst>
          </p:cNvPr>
          <p:cNvSpPr/>
          <p:nvPr/>
        </p:nvSpPr>
        <p:spPr>
          <a:xfrm>
            <a:off x="8119082" y="3423166"/>
            <a:ext cx="1607119" cy="64008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CA" dirty="0">
                <a:solidFill>
                  <a:schemeClr val="tx1"/>
                </a:solidFill>
              </a:rPr>
              <a:t>Economic</a:t>
            </a:r>
          </a:p>
        </p:txBody>
      </p:sp>
      <p:sp>
        <p:nvSpPr>
          <p:cNvPr id="146" name="Oval 145">
            <a:extLst>
              <a:ext uri="{FF2B5EF4-FFF2-40B4-BE49-F238E27FC236}">
                <a16:creationId xmlns:a16="http://schemas.microsoft.com/office/drawing/2014/main" id="{BBBCE264-2502-EA98-2BB5-E93AF1353F6F}"/>
              </a:ext>
            </a:extLst>
          </p:cNvPr>
          <p:cNvSpPr/>
          <p:nvPr/>
        </p:nvSpPr>
        <p:spPr>
          <a:xfrm>
            <a:off x="8922641" y="3188376"/>
            <a:ext cx="551654" cy="457200"/>
          </a:xfrm>
          <a:prstGeom prst="ellipse">
            <a:avLst/>
          </a:prstGeom>
          <a:solidFill>
            <a:srgbClr val="00CC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CA" dirty="0" err="1">
                <a:solidFill>
                  <a:schemeClr val="bg1"/>
                </a:solidFill>
              </a:rPr>
              <a:t>Ec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149" name="Oval 148">
            <a:extLst>
              <a:ext uri="{FF2B5EF4-FFF2-40B4-BE49-F238E27FC236}">
                <a16:creationId xmlns:a16="http://schemas.microsoft.com/office/drawing/2014/main" id="{F28555D2-1C7E-8B51-DBC5-929A68467BA3}"/>
              </a:ext>
            </a:extLst>
          </p:cNvPr>
          <p:cNvSpPr/>
          <p:nvPr/>
        </p:nvSpPr>
        <p:spPr>
          <a:xfrm>
            <a:off x="7521983" y="2747219"/>
            <a:ext cx="1358187" cy="64008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CA" dirty="0">
                <a:solidFill>
                  <a:schemeClr val="tx1"/>
                </a:solidFill>
              </a:rPr>
              <a:t>Refugee</a:t>
            </a:r>
          </a:p>
        </p:txBody>
      </p:sp>
      <p:sp>
        <p:nvSpPr>
          <p:cNvPr id="150" name="Oval 149">
            <a:extLst>
              <a:ext uri="{FF2B5EF4-FFF2-40B4-BE49-F238E27FC236}">
                <a16:creationId xmlns:a16="http://schemas.microsoft.com/office/drawing/2014/main" id="{ECAB0986-1952-C90B-35DB-4A35871A9748}"/>
              </a:ext>
            </a:extLst>
          </p:cNvPr>
          <p:cNvSpPr/>
          <p:nvPr/>
        </p:nvSpPr>
        <p:spPr>
          <a:xfrm>
            <a:off x="8263506" y="2568052"/>
            <a:ext cx="659135" cy="457200"/>
          </a:xfrm>
          <a:prstGeom prst="ellipse">
            <a:avLst/>
          </a:prstGeom>
          <a:solidFill>
            <a:srgbClr val="FF00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CA" dirty="0">
                <a:solidFill>
                  <a:schemeClr val="bg1"/>
                </a:solidFill>
              </a:rPr>
              <a:t>Re</a:t>
            </a:r>
          </a:p>
        </p:txBody>
      </p:sp>
      <p:sp>
        <p:nvSpPr>
          <p:cNvPr id="151" name="Oval 150">
            <a:extLst>
              <a:ext uri="{FF2B5EF4-FFF2-40B4-BE49-F238E27FC236}">
                <a16:creationId xmlns:a16="http://schemas.microsoft.com/office/drawing/2014/main" id="{E2CF8946-3FAE-B329-46D5-F66EED2DE541}"/>
              </a:ext>
            </a:extLst>
          </p:cNvPr>
          <p:cNvSpPr/>
          <p:nvPr/>
        </p:nvSpPr>
        <p:spPr>
          <a:xfrm>
            <a:off x="1885526" y="1996272"/>
            <a:ext cx="1210810" cy="64008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CA" dirty="0">
                <a:solidFill>
                  <a:schemeClr val="tx1"/>
                </a:solidFill>
              </a:rPr>
              <a:t>Age</a:t>
            </a:r>
          </a:p>
        </p:txBody>
      </p:sp>
      <p:sp>
        <p:nvSpPr>
          <p:cNvPr id="152" name="Oval 151">
            <a:extLst>
              <a:ext uri="{FF2B5EF4-FFF2-40B4-BE49-F238E27FC236}">
                <a16:creationId xmlns:a16="http://schemas.microsoft.com/office/drawing/2014/main" id="{DFC3432F-D1AF-FE4A-4767-86EB911E74F3}"/>
              </a:ext>
            </a:extLst>
          </p:cNvPr>
          <p:cNvSpPr/>
          <p:nvPr/>
        </p:nvSpPr>
        <p:spPr>
          <a:xfrm>
            <a:off x="2262331" y="1709185"/>
            <a:ext cx="457200" cy="457200"/>
          </a:xfrm>
          <a:prstGeom prst="ellipse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CA" dirty="0">
                <a:solidFill>
                  <a:schemeClr val="bg1"/>
                </a:solidFill>
              </a:rPr>
              <a:t>A</a:t>
            </a:r>
          </a:p>
        </p:txBody>
      </p:sp>
      <p:cxnSp>
        <p:nvCxnSpPr>
          <p:cNvPr id="254" name="Connector: Curved 253">
            <a:extLst>
              <a:ext uri="{FF2B5EF4-FFF2-40B4-BE49-F238E27FC236}">
                <a16:creationId xmlns:a16="http://schemas.microsoft.com/office/drawing/2014/main" id="{07B72785-EBE4-9B4A-2C0F-A44685A2138B}"/>
              </a:ext>
            </a:extLst>
          </p:cNvPr>
          <p:cNvCxnSpPr>
            <a:cxnSpLocks/>
            <a:stCxn id="139" idx="4"/>
            <a:endCxn id="143" idx="2"/>
          </p:cNvCxnSpPr>
          <p:nvPr/>
        </p:nvCxnSpPr>
        <p:spPr>
          <a:xfrm rot="16200000" flipH="1">
            <a:off x="5530138" y="1180508"/>
            <a:ext cx="983411" cy="1478104"/>
          </a:xfrm>
          <a:prstGeom prst="curvedConnector2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Connector: Curved 256">
            <a:extLst>
              <a:ext uri="{FF2B5EF4-FFF2-40B4-BE49-F238E27FC236}">
                <a16:creationId xmlns:a16="http://schemas.microsoft.com/office/drawing/2014/main" id="{3207B2CA-E43C-088A-5714-FF7398D07B45}"/>
              </a:ext>
            </a:extLst>
          </p:cNvPr>
          <p:cNvCxnSpPr>
            <a:cxnSpLocks/>
            <a:stCxn id="139" idx="4"/>
            <a:endCxn id="145" idx="2"/>
          </p:cNvCxnSpPr>
          <p:nvPr/>
        </p:nvCxnSpPr>
        <p:spPr>
          <a:xfrm rot="16200000" flipH="1">
            <a:off x="5543261" y="1167384"/>
            <a:ext cx="2315351" cy="2836291"/>
          </a:xfrm>
          <a:prstGeom prst="curvedConnector2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Connector: Curved 259">
            <a:extLst>
              <a:ext uri="{FF2B5EF4-FFF2-40B4-BE49-F238E27FC236}">
                <a16:creationId xmlns:a16="http://schemas.microsoft.com/office/drawing/2014/main" id="{25F10E6A-FF1B-5371-0599-BE6498EB4F8E}"/>
              </a:ext>
            </a:extLst>
          </p:cNvPr>
          <p:cNvCxnSpPr>
            <a:cxnSpLocks/>
            <a:stCxn id="139" idx="4"/>
            <a:endCxn id="149" idx="2"/>
          </p:cNvCxnSpPr>
          <p:nvPr/>
        </p:nvCxnSpPr>
        <p:spPr>
          <a:xfrm rot="16200000" flipH="1">
            <a:off x="5582685" y="1127961"/>
            <a:ext cx="1639404" cy="2239192"/>
          </a:xfrm>
          <a:prstGeom prst="curvedConnector2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Straight Arrow Connector 303">
            <a:extLst>
              <a:ext uri="{FF2B5EF4-FFF2-40B4-BE49-F238E27FC236}">
                <a16:creationId xmlns:a16="http://schemas.microsoft.com/office/drawing/2014/main" id="{61A7C613-1473-12A9-C254-9880F69C3F86}"/>
              </a:ext>
            </a:extLst>
          </p:cNvPr>
          <p:cNvCxnSpPr>
            <a:cxnSpLocks/>
            <a:stCxn id="133" idx="4"/>
            <a:endCxn id="143" idx="0"/>
          </p:cNvCxnSpPr>
          <p:nvPr/>
        </p:nvCxnSpPr>
        <p:spPr>
          <a:xfrm flipH="1">
            <a:off x="7439989" y="1520234"/>
            <a:ext cx="279127" cy="570992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Straight Arrow Connector 313">
            <a:extLst>
              <a:ext uri="{FF2B5EF4-FFF2-40B4-BE49-F238E27FC236}">
                <a16:creationId xmlns:a16="http://schemas.microsoft.com/office/drawing/2014/main" id="{72BD37D0-C295-8E60-6D2B-DAE1A707D62A}"/>
              </a:ext>
            </a:extLst>
          </p:cNvPr>
          <p:cNvCxnSpPr>
            <a:cxnSpLocks/>
            <a:stCxn id="133" idx="4"/>
            <a:endCxn id="150" idx="0"/>
          </p:cNvCxnSpPr>
          <p:nvPr/>
        </p:nvCxnSpPr>
        <p:spPr>
          <a:xfrm>
            <a:off x="7719116" y="1520234"/>
            <a:ext cx="873958" cy="1047818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Straight Arrow Connector 317">
            <a:extLst>
              <a:ext uri="{FF2B5EF4-FFF2-40B4-BE49-F238E27FC236}">
                <a16:creationId xmlns:a16="http://schemas.microsoft.com/office/drawing/2014/main" id="{A34C37E7-18F6-6E97-AF7B-5D72CFCF1232}"/>
              </a:ext>
            </a:extLst>
          </p:cNvPr>
          <p:cNvCxnSpPr>
            <a:cxnSpLocks/>
            <a:stCxn id="133" idx="6"/>
          </p:cNvCxnSpPr>
          <p:nvPr/>
        </p:nvCxnSpPr>
        <p:spPr>
          <a:xfrm>
            <a:off x="8437401" y="1201907"/>
            <a:ext cx="841660" cy="1955558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Oval 132">
            <a:extLst>
              <a:ext uri="{FF2B5EF4-FFF2-40B4-BE49-F238E27FC236}">
                <a16:creationId xmlns:a16="http://schemas.microsoft.com/office/drawing/2014/main" id="{E21B83B6-3244-C6EF-8B78-E85BC13BEEE6}"/>
              </a:ext>
            </a:extLst>
          </p:cNvPr>
          <p:cNvSpPr/>
          <p:nvPr/>
        </p:nvSpPr>
        <p:spPr>
          <a:xfrm>
            <a:off x="7000831" y="883579"/>
            <a:ext cx="1436570" cy="63665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CA" dirty="0">
                <a:solidFill>
                  <a:schemeClr val="tx1"/>
                </a:solidFill>
              </a:rPr>
              <a:t>Province</a:t>
            </a:r>
          </a:p>
        </p:txBody>
      </p:sp>
      <p:sp>
        <p:nvSpPr>
          <p:cNvPr id="135" name="Oval 134">
            <a:extLst>
              <a:ext uri="{FF2B5EF4-FFF2-40B4-BE49-F238E27FC236}">
                <a16:creationId xmlns:a16="http://schemas.microsoft.com/office/drawing/2014/main" id="{10F2F439-06FE-08FE-371B-7D52BF2B5448}"/>
              </a:ext>
            </a:extLst>
          </p:cNvPr>
          <p:cNvSpPr/>
          <p:nvPr/>
        </p:nvSpPr>
        <p:spPr>
          <a:xfrm>
            <a:off x="7985689" y="655767"/>
            <a:ext cx="457200" cy="4572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CA" dirty="0">
                <a:solidFill>
                  <a:schemeClr val="bg1"/>
                </a:solidFill>
              </a:rPr>
              <a:t>P</a:t>
            </a:r>
          </a:p>
        </p:txBody>
      </p:sp>
      <p:cxnSp>
        <p:nvCxnSpPr>
          <p:cNvPr id="327" name="Straight Arrow Connector 326">
            <a:extLst>
              <a:ext uri="{FF2B5EF4-FFF2-40B4-BE49-F238E27FC236}">
                <a16:creationId xmlns:a16="http://schemas.microsoft.com/office/drawing/2014/main" id="{F911D44E-F2B1-D256-7192-6C28B3CED020}"/>
              </a:ext>
            </a:extLst>
          </p:cNvPr>
          <p:cNvCxnSpPr>
            <a:cxnSpLocks/>
            <a:stCxn id="139" idx="6"/>
            <a:endCxn id="133" idx="2"/>
          </p:cNvCxnSpPr>
          <p:nvPr/>
        </p:nvCxnSpPr>
        <p:spPr>
          <a:xfrm>
            <a:off x="5839913" y="1107815"/>
            <a:ext cx="1160918" cy="94092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Straight Arrow Connector 329">
            <a:extLst>
              <a:ext uri="{FF2B5EF4-FFF2-40B4-BE49-F238E27FC236}">
                <a16:creationId xmlns:a16="http://schemas.microsoft.com/office/drawing/2014/main" id="{780178CB-952B-1F92-8E9E-1ECB8E91C3E3}"/>
              </a:ext>
            </a:extLst>
          </p:cNvPr>
          <p:cNvCxnSpPr>
            <a:cxnSpLocks/>
            <a:stCxn id="140" idx="3"/>
            <a:endCxn id="141" idx="7"/>
          </p:cNvCxnSpPr>
          <p:nvPr/>
        </p:nvCxnSpPr>
        <p:spPr>
          <a:xfrm flipH="1">
            <a:off x="4270558" y="941475"/>
            <a:ext cx="977175" cy="333562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Straight Arrow Connector 333">
            <a:extLst>
              <a:ext uri="{FF2B5EF4-FFF2-40B4-BE49-F238E27FC236}">
                <a16:creationId xmlns:a16="http://schemas.microsoft.com/office/drawing/2014/main" id="{586E40F9-C371-1D2B-DDF6-FE9E78CA9315}"/>
              </a:ext>
            </a:extLst>
          </p:cNvPr>
          <p:cNvCxnSpPr>
            <a:cxnSpLocks/>
            <a:stCxn id="142" idx="4"/>
            <a:endCxn id="131" idx="0"/>
          </p:cNvCxnSpPr>
          <p:nvPr/>
        </p:nvCxnSpPr>
        <p:spPr>
          <a:xfrm flipH="1">
            <a:off x="4000898" y="1401954"/>
            <a:ext cx="2302" cy="91420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Straight Arrow Connector 334">
            <a:extLst>
              <a:ext uri="{FF2B5EF4-FFF2-40B4-BE49-F238E27FC236}">
                <a16:creationId xmlns:a16="http://schemas.microsoft.com/office/drawing/2014/main" id="{1F5C04E5-EEB9-BA0E-8E6A-8C86261C7DDB}"/>
              </a:ext>
            </a:extLst>
          </p:cNvPr>
          <p:cNvCxnSpPr>
            <a:cxnSpLocks/>
            <a:stCxn id="141" idx="7"/>
            <a:endCxn id="151" idx="7"/>
          </p:cNvCxnSpPr>
          <p:nvPr/>
        </p:nvCxnSpPr>
        <p:spPr>
          <a:xfrm flipH="1">
            <a:off x="2919017" y="1275037"/>
            <a:ext cx="1351541" cy="814973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Oval 140">
            <a:extLst>
              <a:ext uri="{FF2B5EF4-FFF2-40B4-BE49-F238E27FC236}">
                <a16:creationId xmlns:a16="http://schemas.microsoft.com/office/drawing/2014/main" id="{1007F078-CAC8-F023-D205-E2A799E167CB}"/>
              </a:ext>
            </a:extLst>
          </p:cNvPr>
          <p:cNvSpPr/>
          <p:nvPr/>
        </p:nvSpPr>
        <p:spPr>
          <a:xfrm>
            <a:off x="3319490" y="1181299"/>
            <a:ext cx="1114245" cy="64008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CA" dirty="0">
                <a:solidFill>
                  <a:schemeClr val="tx1"/>
                </a:solidFill>
              </a:rPr>
              <a:t>Origin</a:t>
            </a:r>
          </a:p>
        </p:txBody>
      </p:sp>
      <p:sp>
        <p:nvSpPr>
          <p:cNvPr id="142" name="Oval 141">
            <a:extLst>
              <a:ext uri="{FF2B5EF4-FFF2-40B4-BE49-F238E27FC236}">
                <a16:creationId xmlns:a16="http://schemas.microsoft.com/office/drawing/2014/main" id="{19AC0457-0A0F-20F4-9491-861EA608A1AA}"/>
              </a:ext>
            </a:extLst>
          </p:cNvPr>
          <p:cNvSpPr/>
          <p:nvPr/>
        </p:nvSpPr>
        <p:spPr>
          <a:xfrm>
            <a:off x="3774600" y="944754"/>
            <a:ext cx="457200" cy="457200"/>
          </a:xfrm>
          <a:prstGeom prst="ellipse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CA" dirty="0">
                <a:solidFill>
                  <a:schemeClr val="bg1"/>
                </a:solidFill>
              </a:rPr>
              <a:t>O</a:t>
            </a:r>
          </a:p>
        </p:txBody>
      </p:sp>
      <p:cxnSp>
        <p:nvCxnSpPr>
          <p:cNvPr id="355" name="Straight Arrow Connector 354">
            <a:extLst>
              <a:ext uri="{FF2B5EF4-FFF2-40B4-BE49-F238E27FC236}">
                <a16:creationId xmlns:a16="http://schemas.microsoft.com/office/drawing/2014/main" id="{03783BF0-DEFA-929B-5C5E-9A59EE64DF39}"/>
              </a:ext>
            </a:extLst>
          </p:cNvPr>
          <p:cNvCxnSpPr>
            <a:cxnSpLocks/>
            <a:stCxn id="132" idx="2"/>
            <a:endCxn id="137" idx="3"/>
          </p:cNvCxnSpPr>
          <p:nvPr/>
        </p:nvCxnSpPr>
        <p:spPr>
          <a:xfrm flipV="1">
            <a:off x="1488874" y="3847627"/>
            <a:ext cx="2747412" cy="73767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Straight Arrow Connector 355">
            <a:extLst>
              <a:ext uri="{FF2B5EF4-FFF2-40B4-BE49-F238E27FC236}">
                <a16:creationId xmlns:a16="http://schemas.microsoft.com/office/drawing/2014/main" id="{36EA5289-D4C7-E95A-B818-37CC0B3810D8}"/>
              </a:ext>
            </a:extLst>
          </p:cNvPr>
          <p:cNvCxnSpPr>
            <a:cxnSpLocks/>
            <a:stCxn id="147" idx="1"/>
            <a:endCxn id="137" idx="2"/>
          </p:cNvCxnSpPr>
          <p:nvPr/>
        </p:nvCxnSpPr>
        <p:spPr>
          <a:xfrm>
            <a:off x="2338830" y="2961274"/>
            <a:ext cx="1614940" cy="604815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Straight Arrow Connector 356">
            <a:extLst>
              <a:ext uri="{FF2B5EF4-FFF2-40B4-BE49-F238E27FC236}">
                <a16:creationId xmlns:a16="http://schemas.microsoft.com/office/drawing/2014/main" id="{A55334EC-93EA-6579-EC98-5F8C76CC42BB}"/>
              </a:ext>
            </a:extLst>
          </p:cNvPr>
          <p:cNvCxnSpPr>
            <a:cxnSpLocks/>
            <a:stCxn id="131" idx="1"/>
            <a:endCxn id="137" idx="1"/>
          </p:cNvCxnSpPr>
          <p:nvPr/>
        </p:nvCxnSpPr>
        <p:spPr>
          <a:xfrm>
            <a:off x="3520706" y="2409892"/>
            <a:ext cx="715580" cy="874658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Oval 131">
            <a:extLst>
              <a:ext uri="{FF2B5EF4-FFF2-40B4-BE49-F238E27FC236}">
                <a16:creationId xmlns:a16="http://schemas.microsoft.com/office/drawing/2014/main" id="{52FCD852-265C-BB9D-CB62-F35F3FAA4DCD}"/>
              </a:ext>
            </a:extLst>
          </p:cNvPr>
          <p:cNvSpPr/>
          <p:nvPr/>
        </p:nvSpPr>
        <p:spPr>
          <a:xfrm>
            <a:off x="1488874" y="3601354"/>
            <a:ext cx="1577232" cy="64008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CA" dirty="0">
                <a:solidFill>
                  <a:schemeClr val="tx1"/>
                </a:solidFill>
              </a:rPr>
              <a:t>Education</a:t>
            </a:r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5B19A4D8-707C-C1D2-BAA2-908A422D891A}"/>
              </a:ext>
            </a:extLst>
          </p:cNvPr>
          <p:cNvSpPr/>
          <p:nvPr/>
        </p:nvSpPr>
        <p:spPr>
          <a:xfrm>
            <a:off x="1564863" y="3372754"/>
            <a:ext cx="457200" cy="457200"/>
          </a:xfrm>
          <a:prstGeom prst="ellipse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CA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147" name="Oval 146">
            <a:extLst>
              <a:ext uri="{FF2B5EF4-FFF2-40B4-BE49-F238E27FC236}">
                <a16:creationId xmlns:a16="http://schemas.microsoft.com/office/drawing/2014/main" id="{6FDA3707-97F2-09FE-05D9-7ED9C851F740}"/>
              </a:ext>
            </a:extLst>
          </p:cNvPr>
          <p:cNvSpPr/>
          <p:nvPr/>
        </p:nvSpPr>
        <p:spPr>
          <a:xfrm>
            <a:off x="2139928" y="2867536"/>
            <a:ext cx="1358187" cy="64008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CA" dirty="0">
                <a:solidFill>
                  <a:schemeClr val="tx1"/>
                </a:solidFill>
              </a:rPr>
              <a:t>Status</a:t>
            </a:r>
          </a:p>
        </p:txBody>
      </p:sp>
      <p:sp>
        <p:nvSpPr>
          <p:cNvPr id="148" name="Oval 147">
            <a:extLst>
              <a:ext uri="{FF2B5EF4-FFF2-40B4-BE49-F238E27FC236}">
                <a16:creationId xmlns:a16="http://schemas.microsoft.com/office/drawing/2014/main" id="{327AF145-39D2-27B5-6E96-3B94645BDD47}"/>
              </a:ext>
            </a:extLst>
          </p:cNvPr>
          <p:cNvSpPr/>
          <p:nvPr/>
        </p:nvSpPr>
        <p:spPr>
          <a:xfrm>
            <a:off x="2838980" y="2630991"/>
            <a:ext cx="457200" cy="457200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CA" dirty="0">
                <a:solidFill>
                  <a:schemeClr val="bg1"/>
                </a:solidFill>
              </a:rPr>
              <a:t>S</a:t>
            </a:r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87C11287-101D-DF56-EB32-524CCEE13F58}"/>
              </a:ext>
            </a:extLst>
          </p:cNvPr>
          <p:cNvSpPr/>
          <p:nvPr/>
        </p:nvSpPr>
        <p:spPr>
          <a:xfrm>
            <a:off x="3321804" y="2316154"/>
            <a:ext cx="1358187" cy="640080"/>
          </a:xfrm>
          <a:prstGeom prst="ellipse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CA" dirty="0">
                <a:solidFill>
                  <a:schemeClr val="tx1"/>
                </a:solidFill>
              </a:rPr>
              <a:t>Sex</a:t>
            </a:r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id="{2A14AA7E-B22E-BF51-00C2-0D504631DCB0}"/>
              </a:ext>
            </a:extLst>
          </p:cNvPr>
          <p:cNvSpPr/>
          <p:nvPr/>
        </p:nvSpPr>
        <p:spPr>
          <a:xfrm>
            <a:off x="4233767" y="2104455"/>
            <a:ext cx="457200" cy="457200"/>
          </a:xfrm>
          <a:prstGeom prst="ellipse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CA" dirty="0">
                <a:solidFill>
                  <a:schemeClr val="bg1"/>
                </a:solidFill>
              </a:rPr>
              <a:t>X</a:t>
            </a:r>
          </a:p>
        </p:txBody>
      </p:sp>
      <p:cxnSp>
        <p:nvCxnSpPr>
          <p:cNvPr id="372" name="Straight Arrow Connector 371">
            <a:extLst>
              <a:ext uri="{FF2B5EF4-FFF2-40B4-BE49-F238E27FC236}">
                <a16:creationId xmlns:a16="http://schemas.microsoft.com/office/drawing/2014/main" id="{671BEFEA-1219-9BCC-3BB7-8718D7A5516A}"/>
              </a:ext>
            </a:extLst>
          </p:cNvPr>
          <p:cNvCxnSpPr>
            <a:cxnSpLocks/>
            <a:stCxn id="139" idx="4"/>
            <a:endCxn id="137" idx="0"/>
          </p:cNvCxnSpPr>
          <p:nvPr/>
        </p:nvCxnSpPr>
        <p:spPr>
          <a:xfrm flipH="1">
            <a:off x="4918340" y="1427855"/>
            <a:ext cx="364451" cy="1740078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Oval 138">
            <a:extLst>
              <a:ext uri="{FF2B5EF4-FFF2-40B4-BE49-F238E27FC236}">
                <a16:creationId xmlns:a16="http://schemas.microsoft.com/office/drawing/2014/main" id="{1DA6776A-5CBD-1BFB-0F66-D4B0D3EFC1B0}"/>
              </a:ext>
            </a:extLst>
          </p:cNvPr>
          <p:cNvSpPr/>
          <p:nvPr/>
        </p:nvSpPr>
        <p:spPr>
          <a:xfrm>
            <a:off x="4725668" y="787775"/>
            <a:ext cx="1114245" cy="64008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CA" dirty="0">
                <a:solidFill>
                  <a:schemeClr val="tx1"/>
                </a:solidFill>
              </a:rPr>
              <a:t>Year</a:t>
            </a:r>
          </a:p>
        </p:txBody>
      </p:sp>
      <p:sp>
        <p:nvSpPr>
          <p:cNvPr id="140" name="Oval 139">
            <a:extLst>
              <a:ext uri="{FF2B5EF4-FFF2-40B4-BE49-F238E27FC236}">
                <a16:creationId xmlns:a16="http://schemas.microsoft.com/office/drawing/2014/main" id="{7B1F1761-7311-97D2-FF51-16896929267F}"/>
              </a:ext>
            </a:extLst>
          </p:cNvPr>
          <p:cNvSpPr/>
          <p:nvPr/>
        </p:nvSpPr>
        <p:spPr>
          <a:xfrm>
            <a:off x="5180778" y="551230"/>
            <a:ext cx="457200" cy="457200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CA" dirty="0">
                <a:solidFill>
                  <a:schemeClr val="bg1"/>
                </a:solidFill>
              </a:rPr>
              <a:t>Y</a:t>
            </a:r>
          </a:p>
        </p:txBody>
      </p:sp>
      <p:cxnSp>
        <p:nvCxnSpPr>
          <p:cNvPr id="447" name="Straight Arrow Connector 446">
            <a:extLst>
              <a:ext uri="{FF2B5EF4-FFF2-40B4-BE49-F238E27FC236}">
                <a16:creationId xmlns:a16="http://schemas.microsoft.com/office/drawing/2014/main" id="{C60C2A30-73E3-343A-1A6F-3F8AAE064CAE}"/>
              </a:ext>
            </a:extLst>
          </p:cNvPr>
          <p:cNvCxnSpPr>
            <a:cxnSpLocks/>
            <a:stCxn id="133" idx="3"/>
          </p:cNvCxnSpPr>
          <p:nvPr/>
        </p:nvCxnSpPr>
        <p:spPr>
          <a:xfrm flipH="1">
            <a:off x="5206188" y="1426998"/>
            <a:ext cx="2005024" cy="1740935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7830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2042C26-9C7B-2542-80EB-291737E96760}"/>
              </a:ext>
            </a:extLst>
          </p:cNvPr>
          <p:cNvSpPr/>
          <p:nvPr/>
        </p:nvSpPr>
        <p:spPr>
          <a:xfrm>
            <a:off x="503878" y="329560"/>
            <a:ext cx="4752254" cy="241641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8" name="Rectangle: Rounded Corners 287">
            <a:extLst>
              <a:ext uri="{FF2B5EF4-FFF2-40B4-BE49-F238E27FC236}">
                <a16:creationId xmlns:a16="http://schemas.microsoft.com/office/drawing/2014/main" id="{F01089EE-855B-A57E-3B71-570317BEA347}"/>
              </a:ext>
            </a:extLst>
          </p:cNvPr>
          <p:cNvSpPr/>
          <p:nvPr/>
        </p:nvSpPr>
        <p:spPr>
          <a:xfrm>
            <a:off x="4353764" y="3200400"/>
            <a:ext cx="2177813" cy="217627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5F8F81D8-81FD-FB46-6419-FEE930485EFA}"/>
              </a:ext>
            </a:extLst>
          </p:cNvPr>
          <p:cNvSpPr/>
          <p:nvPr/>
        </p:nvSpPr>
        <p:spPr>
          <a:xfrm>
            <a:off x="5671480" y="805401"/>
            <a:ext cx="2435655" cy="194056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1" name="Rectangle: Rounded Corners 270">
            <a:extLst>
              <a:ext uri="{FF2B5EF4-FFF2-40B4-BE49-F238E27FC236}">
                <a16:creationId xmlns:a16="http://schemas.microsoft.com/office/drawing/2014/main" id="{B55D3022-F4A2-BAF8-F0DE-02BB6045EDF2}"/>
              </a:ext>
            </a:extLst>
          </p:cNvPr>
          <p:cNvSpPr/>
          <p:nvPr/>
        </p:nvSpPr>
        <p:spPr>
          <a:xfrm>
            <a:off x="1635967" y="3200400"/>
            <a:ext cx="2177813" cy="217627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56D5192A-046B-CD94-2E68-5982B437BDEE}"/>
              </a:ext>
            </a:extLst>
          </p:cNvPr>
          <p:cNvSpPr/>
          <p:nvPr/>
        </p:nvSpPr>
        <p:spPr>
          <a:xfrm>
            <a:off x="6013254" y="2019344"/>
            <a:ext cx="834005" cy="64008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CA" dirty="0">
                <a:solidFill>
                  <a:schemeClr val="tx1"/>
                </a:solidFill>
              </a:rPr>
              <a:t>Age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7E87DAF-6166-377C-290B-4C45A194853B}"/>
              </a:ext>
            </a:extLst>
          </p:cNvPr>
          <p:cNvSpPr/>
          <p:nvPr/>
        </p:nvSpPr>
        <p:spPr>
          <a:xfrm>
            <a:off x="5813898" y="1827100"/>
            <a:ext cx="457200" cy="457200"/>
          </a:xfrm>
          <a:prstGeom prst="ellipse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CA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4AB15A5-73FC-7323-D483-F4282A21E3CF}"/>
              </a:ext>
            </a:extLst>
          </p:cNvPr>
          <p:cNvSpPr/>
          <p:nvPr/>
        </p:nvSpPr>
        <p:spPr>
          <a:xfrm>
            <a:off x="6910093" y="2019344"/>
            <a:ext cx="905391" cy="640080"/>
          </a:xfrm>
          <a:prstGeom prst="ellipse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CA" dirty="0">
                <a:solidFill>
                  <a:schemeClr val="tx1"/>
                </a:solidFill>
              </a:rPr>
              <a:t>Sex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C8A7104-5CF3-3CDF-B886-FC7585145E82}"/>
              </a:ext>
            </a:extLst>
          </p:cNvPr>
          <p:cNvSpPr/>
          <p:nvPr/>
        </p:nvSpPr>
        <p:spPr>
          <a:xfrm>
            <a:off x="7508053" y="1827100"/>
            <a:ext cx="457200" cy="457200"/>
          </a:xfrm>
          <a:prstGeom prst="ellipse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CA" dirty="0">
                <a:solidFill>
                  <a:schemeClr val="bg1"/>
                </a:solidFill>
              </a:rPr>
              <a:t>X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777A672-766C-62FD-BD69-39F2AA184E65}"/>
              </a:ext>
            </a:extLst>
          </p:cNvPr>
          <p:cNvCxnSpPr>
            <a:cxnSpLocks/>
            <a:stCxn id="8" idx="2"/>
            <a:endCxn id="23" idx="6"/>
          </p:cNvCxnSpPr>
          <p:nvPr/>
        </p:nvCxnSpPr>
        <p:spPr>
          <a:xfrm flipH="1">
            <a:off x="2644151" y="970012"/>
            <a:ext cx="503162" cy="243525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51A809F-F970-5EBF-BEAE-6D1C5841612F}"/>
              </a:ext>
            </a:extLst>
          </p:cNvPr>
          <p:cNvCxnSpPr>
            <a:cxnSpLocks/>
            <a:stCxn id="4" idx="7"/>
            <a:endCxn id="2" idx="0"/>
          </p:cNvCxnSpPr>
          <p:nvPr/>
        </p:nvCxnSpPr>
        <p:spPr>
          <a:xfrm flipH="1">
            <a:off x="6430257" y="1201745"/>
            <a:ext cx="809025" cy="817599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E5BD82D-F8F8-0C02-2064-CA8F8B30F1CA}"/>
              </a:ext>
            </a:extLst>
          </p:cNvPr>
          <p:cNvCxnSpPr>
            <a:cxnSpLocks/>
            <a:stCxn id="4" idx="1"/>
            <a:endCxn id="6" idx="0"/>
          </p:cNvCxnSpPr>
          <p:nvPr/>
        </p:nvCxnSpPr>
        <p:spPr>
          <a:xfrm>
            <a:off x="6451391" y="1201745"/>
            <a:ext cx="911398" cy="817599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06743708-D76B-E853-BA4C-A33CD6EF4DBF}"/>
              </a:ext>
            </a:extLst>
          </p:cNvPr>
          <p:cNvSpPr/>
          <p:nvPr/>
        </p:nvSpPr>
        <p:spPr>
          <a:xfrm>
            <a:off x="1705785" y="4442456"/>
            <a:ext cx="1929140" cy="796311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CA" dirty="0">
                <a:solidFill>
                  <a:schemeClr val="tx1"/>
                </a:solidFill>
              </a:rPr>
              <a:t>Employment Rate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F41658E-1B2B-A984-B63E-8A4E8D5DA1EE}"/>
              </a:ext>
            </a:extLst>
          </p:cNvPr>
          <p:cNvSpPr/>
          <p:nvPr/>
        </p:nvSpPr>
        <p:spPr>
          <a:xfrm>
            <a:off x="3186121" y="4880569"/>
            <a:ext cx="457200" cy="457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CA" dirty="0">
                <a:solidFill>
                  <a:schemeClr val="bg1"/>
                </a:solidFill>
              </a:rPr>
              <a:t>R</a:t>
            </a:r>
          </a:p>
        </p:txBody>
      </p: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8B0AB993-BA48-DEB7-D3DB-D32B426CE080}"/>
              </a:ext>
            </a:extLst>
          </p:cNvPr>
          <p:cNvCxnSpPr>
            <a:cxnSpLocks/>
            <a:stCxn id="30" idx="3"/>
            <a:endCxn id="25" idx="0"/>
          </p:cNvCxnSpPr>
          <p:nvPr/>
        </p:nvCxnSpPr>
        <p:spPr>
          <a:xfrm>
            <a:off x="2658273" y="3655910"/>
            <a:ext cx="12082" cy="786546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Arrow Connector 225">
            <a:extLst>
              <a:ext uri="{FF2B5EF4-FFF2-40B4-BE49-F238E27FC236}">
                <a16:creationId xmlns:a16="http://schemas.microsoft.com/office/drawing/2014/main" id="{16B5F20E-DD02-5E10-C3E6-E79822E1E03A}"/>
              </a:ext>
            </a:extLst>
          </p:cNvPr>
          <p:cNvCxnSpPr>
            <a:cxnSpLocks/>
            <a:stCxn id="27" idx="4"/>
            <a:endCxn id="289" idx="0"/>
          </p:cNvCxnSpPr>
          <p:nvPr/>
        </p:nvCxnSpPr>
        <p:spPr>
          <a:xfrm>
            <a:off x="5436652" y="4126122"/>
            <a:ext cx="10123" cy="316334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4F158E35-B602-358D-82B4-0746C044629D}"/>
              </a:ext>
            </a:extLst>
          </p:cNvPr>
          <p:cNvSpPr/>
          <p:nvPr/>
        </p:nvSpPr>
        <p:spPr>
          <a:xfrm>
            <a:off x="2163968" y="3486042"/>
            <a:ext cx="1086485" cy="64008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CA" dirty="0">
                <a:solidFill>
                  <a:schemeClr val="tx1"/>
                </a:solidFill>
              </a:rPr>
              <a:t>Status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B6C1997E-97C3-A9AC-E839-DC409A9846D5}"/>
              </a:ext>
            </a:extLst>
          </p:cNvPr>
          <p:cNvSpPr/>
          <p:nvPr/>
        </p:nvSpPr>
        <p:spPr>
          <a:xfrm>
            <a:off x="2591318" y="3265665"/>
            <a:ext cx="457200" cy="457200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CA" dirty="0">
                <a:solidFill>
                  <a:schemeClr val="bg1"/>
                </a:solidFill>
              </a:rPr>
              <a:t>S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F446B8E-0955-FEB8-0A30-5C57E55D3456}"/>
              </a:ext>
            </a:extLst>
          </p:cNvPr>
          <p:cNvSpPr/>
          <p:nvPr/>
        </p:nvSpPr>
        <p:spPr>
          <a:xfrm>
            <a:off x="4651827" y="3486042"/>
            <a:ext cx="1569649" cy="64008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CA" dirty="0">
                <a:solidFill>
                  <a:schemeClr val="tx1"/>
                </a:solidFill>
              </a:rPr>
              <a:t>Education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5589B87-E698-255E-4C7C-140A226719DA}"/>
              </a:ext>
            </a:extLst>
          </p:cNvPr>
          <p:cNvSpPr/>
          <p:nvPr/>
        </p:nvSpPr>
        <p:spPr>
          <a:xfrm>
            <a:off x="753837" y="2019344"/>
            <a:ext cx="1358187" cy="64008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CA" dirty="0">
                <a:solidFill>
                  <a:schemeClr val="tx1"/>
                </a:solidFill>
              </a:rPr>
              <a:t>Sponsor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73401E2-1067-06C1-54FA-1FE6129C1EFC}"/>
              </a:ext>
            </a:extLst>
          </p:cNvPr>
          <p:cNvSpPr/>
          <p:nvPr/>
        </p:nvSpPr>
        <p:spPr>
          <a:xfrm>
            <a:off x="619419" y="1827100"/>
            <a:ext cx="582533" cy="4572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CA" dirty="0" err="1">
                <a:solidFill>
                  <a:schemeClr val="bg1"/>
                </a:solidFill>
              </a:rPr>
              <a:t>Sp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9072871-B1DC-2FD6-9AAB-D993B7EF5706}"/>
              </a:ext>
            </a:extLst>
          </p:cNvPr>
          <p:cNvSpPr/>
          <p:nvPr/>
        </p:nvSpPr>
        <p:spPr>
          <a:xfrm>
            <a:off x="3590589" y="2019344"/>
            <a:ext cx="1563545" cy="64008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CA" dirty="0">
                <a:solidFill>
                  <a:schemeClr val="tx1"/>
                </a:solidFill>
              </a:rPr>
              <a:t>Economic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56F43BA-2F8B-DBF2-7996-259DFC8A5130}"/>
              </a:ext>
            </a:extLst>
          </p:cNvPr>
          <p:cNvSpPr/>
          <p:nvPr/>
        </p:nvSpPr>
        <p:spPr>
          <a:xfrm>
            <a:off x="4423198" y="1827100"/>
            <a:ext cx="551654" cy="457200"/>
          </a:xfrm>
          <a:prstGeom prst="ellipse">
            <a:avLst/>
          </a:prstGeom>
          <a:solidFill>
            <a:srgbClr val="00CC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CA" dirty="0" err="1">
                <a:solidFill>
                  <a:schemeClr val="bg1"/>
                </a:solidFill>
              </a:rPr>
              <a:t>Ec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F99E0F9-589B-B828-759E-0549A25DBF3A}"/>
              </a:ext>
            </a:extLst>
          </p:cNvPr>
          <p:cNvSpPr/>
          <p:nvPr/>
        </p:nvSpPr>
        <p:spPr>
          <a:xfrm>
            <a:off x="2172213" y="2019344"/>
            <a:ext cx="1358187" cy="64008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CA" dirty="0">
                <a:solidFill>
                  <a:schemeClr val="tx1"/>
                </a:solidFill>
              </a:rPr>
              <a:t>Refugee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D076A3F-4D34-5DDA-C3AE-097604310D37}"/>
              </a:ext>
            </a:extLst>
          </p:cNvPr>
          <p:cNvSpPr/>
          <p:nvPr/>
        </p:nvSpPr>
        <p:spPr>
          <a:xfrm>
            <a:off x="2049495" y="1827100"/>
            <a:ext cx="596974" cy="457200"/>
          </a:xfrm>
          <a:prstGeom prst="ellipse">
            <a:avLst/>
          </a:prstGeom>
          <a:solidFill>
            <a:srgbClr val="FF00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CA" dirty="0">
                <a:solidFill>
                  <a:schemeClr val="bg1"/>
                </a:solidFill>
              </a:rPr>
              <a:t>Re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C803723-A598-8F7C-42A8-51E14CC01731}"/>
              </a:ext>
            </a:extLst>
          </p:cNvPr>
          <p:cNvCxnSpPr>
            <a:cxnSpLocks/>
            <a:stCxn id="23" idx="4"/>
            <a:endCxn id="12" idx="0"/>
          </p:cNvCxnSpPr>
          <p:nvPr/>
        </p:nvCxnSpPr>
        <p:spPr>
          <a:xfrm flipH="1">
            <a:off x="1432931" y="1531864"/>
            <a:ext cx="492935" cy="48748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C4A461B-C2DA-D3B3-44EF-A7C065F2F617}"/>
              </a:ext>
            </a:extLst>
          </p:cNvPr>
          <p:cNvCxnSpPr>
            <a:cxnSpLocks/>
            <a:stCxn id="23" idx="4"/>
            <a:endCxn id="17" idx="0"/>
          </p:cNvCxnSpPr>
          <p:nvPr/>
        </p:nvCxnSpPr>
        <p:spPr>
          <a:xfrm>
            <a:off x="1925866" y="1531864"/>
            <a:ext cx="925441" cy="48748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8E79FA6-3488-E5DC-3F8C-D2661A795EFB}"/>
              </a:ext>
            </a:extLst>
          </p:cNvPr>
          <p:cNvCxnSpPr>
            <a:cxnSpLocks/>
            <a:stCxn id="23" idx="4"/>
            <a:endCxn id="15" idx="0"/>
          </p:cNvCxnSpPr>
          <p:nvPr/>
        </p:nvCxnSpPr>
        <p:spPr>
          <a:xfrm>
            <a:off x="1925866" y="1531864"/>
            <a:ext cx="2446496" cy="48748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C3596EA5-5BC0-7BF8-60A1-832E248DB3FE}"/>
              </a:ext>
            </a:extLst>
          </p:cNvPr>
          <p:cNvSpPr/>
          <p:nvPr/>
        </p:nvSpPr>
        <p:spPr>
          <a:xfrm>
            <a:off x="1207581" y="895209"/>
            <a:ext cx="1436570" cy="63665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CA" dirty="0">
                <a:solidFill>
                  <a:schemeClr val="tx1"/>
                </a:solidFill>
              </a:rPr>
              <a:t>Province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FE9D485A-21F4-FB82-4979-774647FD7032}"/>
              </a:ext>
            </a:extLst>
          </p:cNvPr>
          <p:cNvSpPr/>
          <p:nvPr/>
        </p:nvSpPr>
        <p:spPr>
          <a:xfrm>
            <a:off x="1191371" y="698324"/>
            <a:ext cx="457200" cy="4572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CA" dirty="0">
                <a:solidFill>
                  <a:schemeClr val="bg1"/>
                </a:solidFill>
              </a:rPr>
              <a:t>P</a:t>
            </a:r>
          </a:p>
        </p:txBody>
      </p:sp>
      <p:cxnSp>
        <p:nvCxnSpPr>
          <p:cNvPr id="252" name="Straight Arrow Connector 251">
            <a:extLst>
              <a:ext uri="{FF2B5EF4-FFF2-40B4-BE49-F238E27FC236}">
                <a16:creationId xmlns:a16="http://schemas.microsoft.com/office/drawing/2014/main" id="{1236E1A9-DCB3-1B98-3920-AC1D64DF4B4E}"/>
              </a:ext>
            </a:extLst>
          </p:cNvPr>
          <p:cNvCxnSpPr>
            <a:cxnSpLocks/>
            <a:stCxn id="8" idx="4"/>
            <a:endCxn id="12" idx="0"/>
          </p:cNvCxnSpPr>
          <p:nvPr/>
        </p:nvCxnSpPr>
        <p:spPr>
          <a:xfrm flipH="1">
            <a:off x="1432931" y="1290052"/>
            <a:ext cx="2271505" cy="729292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Arrow Connector 252">
            <a:extLst>
              <a:ext uri="{FF2B5EF4-FFF2-40B4-BE49-F238E27FC236}">
                <a16:creationId xmlns:a16="http://schemas.microsoft.com/office/drawing/2014/main" id="{1347C949-90C9-60EB-D530-60B58A2E8F36}"/>
              </a:ext>
            </a:extLst>
          </p:cNvPr>
          <p:cNvCxnSpPr>
            <a:cxnSpLocks/>
            <a:stCxn id="8" idx="4"/>
            <a:endCxn id="17" idx="0"/>
          </p:cNvCxnSpPr>
          <p:nvPr/>
        </p:nvCxnSpPr>
        <p:spPr>
          <a:xfrm flipH="1">
            <a:off x="2851307" y="1290052"/>
            <a:ext cx="853129" cy="729292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Arrow Connector 253">
            <a:extLst>
              <a:ext uri="{FF2B5EF4-FFF2-40B4-BE49-F238E27FC236}">
                <a16:creationId xmlns:a16="http://schemas.microsoft.com/office/drawing/2014/main" id="{FCF2EBE7-D3A6-B859-EB30-DB974F71CCDA}"/>
              </a:ext>
            </a:extLst>
          </p:cNvPr>
          <p:cNvCxnSpPr>
            <a:cxnSpLocks/>
            <a:stCxn id="8" idx="4"/>
            <a:endCxn id="15" idx="0"/>
          </p:cNvCxnSpPr>
          <p:nvPr/>
        </p:nvCxnSpPr>
        <p:spPr>
          <a:xfrm>
            <a:off x="3704436" y="1290052"/>
            <a:ext cx="667926" cy="729292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7DB63C87-9031-BCF3-6AEF-8BB334F5EF77}"/>
              </a:ext>
            </a:extLst>
          </p:cNvPr>
          <p:cNvSpPr/>
          <p:nvPr/>
        </p:nvSpPr>
        <p:spPr>
          <a:xfrm>
            <a:off x="3147313" y="649972"/>
            <a:ext cx="1114245" cy="64008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CA" dirty="0">
                <a:solidFill>
                  <a:schemeClr val="tx1"/>
                </a:solidFill>
              </a:rPr>
              <a:t>Year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E8780E3-907B-D3D4-BECC-DC0EAC4CCFB8}"/>
              </a:ext>
            </a:extLst>
          </p:cNvPr>
          <p:cNvSpPr/>
          <p:nvPr/>
        </p:nvSpPr>
        <p:spPr>
          <a:xfrm>
            <a:off x="3602423" y="413427"/>
            <a:ext cx="457200" cy="457200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CA" dirty="0">
                <a:solidFill>
                  <a:schemeClr val="bg1"/>
                </a:solidFill>
              </a:rPr>
              <a:t>Y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6077AA2-96C9-399D-C7E5-42A2F878FE95}"/>
              </a:ext>
            </a:extLst>
          </p:cNvPr>
          <p:cNvSpPr/>
          <p:nvPr/>
        </p:nvSpPr>
        <p:spPr>
          <a:xfrm>
            <a:off x="5671629" y="3265665"/>
            <a:ext cx="457200" cy="457200"/>
          </a:xfrm>
          <a:prstGeom prst="ellipse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CA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289" name="Oval 288">
            <a:extLst>
              <a:ext uri="{FF2B5EF4-FFF2-40B4-BE49-F238E27FC236}">
                <a16:creationId xmlns:a16="http://schemas.microsoft.com/office/drawing/2014/main" id="{ED7ECEFD-42C8-470F-EDCD-1F2280BA7F87}"/>
              </a:ext>
            </a:extLst>
          </p:cNvPr>
          <p:cNvSpPr/>
          <p:nvPr/>
        </p:nvSpPr>
        <p:spPr>
          <a:xfrm>
            <a:off x="4482205" y="4442456"/>
            <a:ext cx="1929140" cy="796311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CA" dirty="0">
                <a:solidFill>
                  <a:schemeClr val="tx1"/>
                </a:solidFill>
              </a:rPr>
              <a:t>Employment Rate</a:t>
            </a:r>
          </a:p>
        </p:txBody>
      </p:sp>
      <p:sp>
        <p:nvSpPr>
          <p:cNvPr id="290" name="Oval 289">
            <a:extLst>
              <a:ext uri="{FF2B5EF4-FFF2-40B4-BE49-F238E27FC236}">
                <a16:creationId xmlns:a16="http://schemas.microsoft.com/office/drawing/2014/main" id="{271B115E-9213-98D8-3536-3283A030E6A9}"/>
              </a:ext>
            </a:extLst>
          </p:cNvPr>
          <p:cNvSpPr/>
          <p:nvPr/>
        </p:nvSpPr>
        <p:spPr>
          <a:xfrm>
            <a:off x="5962541" y="4880569"/>
            <a:ext cx="457200" cy="457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CA" dirty="0">
                <a:solidFill>
                  <a:schemeClr val="bg1"/>
                </a:solidFill>
              </a:rPr>
              <a:t>R</a:t>
            </a:r>
          </a:p>
        </p:txBody>
      </p:sp>
      <p:cxnSp>
        <p:nvCxnSpPr>
          <p:cNvPr id="299" name="Straight Arrow Connector 298">
            <a:extLst>
              <a:ext uri="{FF2B5EF4-FFF2-40B4-BE49-F238E27FC236}">
                <a16:creationId xmlns:a16="http://schemas.microsoft.com/office/drawing/2014/main" id="{65175462-ECAD-A2C7-0D55-2029E244BD81}"/>
              </a:ext>
            </a:extLst>
          </p:cNvPr>
          <p:cNvCxnSpPr>
            <a:cxnSpLocks/>
            <a:stCxn id="6" idx="4"/>
            <a:endCxn id="289" idx="7"/>
          </p:cNvCxnSpPr>
          <p:nvPr/>
        </p:nvCxnSpPr>
        <p:spPr>
          <a:xfrm flipH="1">
            <a:off x="6128829" y="2659424"/>
            <a:ext cx="1233960" cy="1899649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Straight Arrow Connector 301">
            <a:extLst>
              <a:ext uri="{FF2B5EF4-FFF2-40B4-BE49-F238E27FC236}">
                <a16:creationId xmlns:a16="http://schemas.microsoft.com/office/drawing/2014/main" id="{E692CCA1-8748-3EDA-7FC1-04B1E55A4685}"/>
              </a:ext>
            </a:extLst>
          </p:cNvPr>
          <p:cNvCxnSpPr>
            <a:cxnSpLocks/>
            <a:stCxn id="2" idx="4"/>
            <a:endCxn id="289" idx="7"/>
          </p:cNvCxnSpPr>
          <p:nvPr/>
        </p:nvCxnSpPr>
        <p:spPr>
          <a:xfrm flipH="1">
            <a:off x="6128829" y="2659424"/>
            <a:ext cx="301428" cy="1899649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Straight Arrow Connector 304">
            <a:extLst>
              <a:ext uri="{FF2B5EF4-FFF2-40B4-BE49-F238E27FC236}">
                <a16:creationId xmlns:a16="http://schemas.microsoft.com/office/drawing/2014/main" id="{320FFF93-9115-2CF6-65F2-9DA4012AC406}"/>
              </a:ext>
            </a:extLst>
          </p:cNvPr>
          <p:cNvCxnSpPr>
            <a:cxnSpLocks/>
            <a:stCxn id="23" idx="4"/>
            <a:endCxn id="289" idx="1"/>
          </p:cNvCxnSpPr>
          <p:nvPr/>
        </p:nvCxnSpPr>
        <p:spPr>
          <a:xfrm>
            <a:off x="1925866" y="1531864"/>
            <a:ext cx="2838855" cy="3027209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E3C0DB70-7AD2-ADC3-9EC1-247ABA7A8332}"/>
              </a:ext>
            </a:extLst>
          </p:cNvPr>
          <p:cNvSpPr/>
          <p:nvPr/>
        </p:nvSpPr>
        <p:spPr>
          <a:xfrm>
            <a:off x="6288214" y="1108007"/>
            <a:ext cx="1114245" cy="64008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CA" dirty="0">
                <a:solidFill>
                  <a:schemeClr val="tx1"/>
                </a:solidFill>
              </a:rPr>
              <a:t>Origin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1AC5411-C4CF-A7C1-6140-47F1E07BAA68}"/>
              </a:ext>
            </a:extLst>
          </p:cNvPr>
          <p:cNvSpPr/>
          <p:nvPr/>
        </p:nvSpPr>
        <p:spPr>
          <a:xfrm>
            <a:off x="6743324" y="912835"/>
            <a:ext cx="457200" cy="457200"/>
          </a:xfrm>
          <a:prstGeom prst="ellipse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CA" dirty="0">
                <a:solidFill>
                  <a:schemeClr val="bg1"/>
                </a:solidFill>
              </a:rPr>
              <a:t>O</a:t>
            </a:r>
          </a:p>
        </p:txBody>
      </p:sp>
      <p:cxnSp>
        <p:nvCxnSpPr>
          <p:cNvPr id="319" name="Straight Arrow Connector 318">
            <a:extLst>
              <a:ext uri="{FF2B5EF4-FFF2-40B4-BE49-F238E27FC236}">
                <a16:creationId xmlns:a16="http://schemas.microsoft.com/office/drawing/2014/main" id="{8BF993B6-16D6-244A-CF5E-21C2107221BA}"/>
              </a:ext>
            </a:extLst>
          </p:cNvPr>
          <p:cNvCxnSpPr>
            <a:cxnSpLocks/>
            <a:stCxn id="23" idx="4"/>
          </p:cNvCxnSpPr>
          <p:nvPr/>
        </p:nvCxnSpPr>
        <p:spPr>
          <a:xfrm>
            <a:off x="1925866" y="1531864"/>
            <a:ext cx="195511" cy="3027209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2" name="TextBox 321">
            <a:extLst>
              <a:ext uri="{FF2B5EF4-FFF2-40B4-BE49-F238E27FC236}">
                <a16:creationId xmlns:a16="http://schemas.microsoft.com/office/drawing/2014/main" id="{B26ED2D3-BAB1-15DD-73A1-6B6441DDFAE2}"/>
              </a:ext>
            </a:extLst>
          </p:cNvPr>
          <p:cNvSpPr txBox="1"/>
          <p:nvPr/>
        </p:nvSpPr>
        <p:spPr>
          <a:xfrm>
            <a:off x="582534" y="451540"/>
            <a:ext cx="45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(A)</a:t>
            </a:r>
          </a:p>
        </p:txBody>
      </p:sp>
      <p:sp>
        <p:nvSpPr>
          <p:cNvPr id="323" name="TextBox 322">
            <a:extLst>
              <a:ext uri="{FF2B5EF4-FFF2-40B4-BE49-F238E27FC236}">
                <a16:creationId xmlns:a16="http://schemas.microsoft.com/office/drawing/2014/main" id="{2B2C5831-BDBB-C754-296D-85706BD3FD43}"/>
              </a:ext>
            </a:extLst>
          </p:cNvPr>
          <p:cNvSpPr txBox="1"/>
          <p:nvPr/>
        </p:nvSpPr>
        <p:spPr>
          <a:xfrm>
            <a:off x="5705927" y="923341"/>
            <a:ext cx="45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(B)</a:t>
            </a:r>
          </a:p>
        </p:txBody>
      </p:sp>
      <p:sp>
        <p:nvSpPr>
          <p:cNvPr id="324" name="TextBox 323">
            <a:extLst>
              <a:ext uri="{FF2B5EF4-FFF2-40B4-BE49-F238E27FC236}">
                <a16:creationId xmlns:a16="http://schemas.microsoft.com/office/drawing/2014/main" id="{BD2F8F68-9524-0C1D-CDCC-B8795290A560}"/>
              </a:ext>
            </a:extLst>
          </p:cNvPr>
          <p:cNvSpPr txBox="1"/>
          <p:nvPr/>
        </p:nvSpPr>
        <p:spPr>
          <a:xfrm>
            <a:off x="1667810" y="3281772"/>
            <a:ext cx="45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(C)</a:t>
            </a:r>
          </a:p>
        </p:txBody>
      </p:sp>
      <p:sp>
        <p:nvSpPr>
          <p:cNvPr id="325" name="TextBox 324">
            <a:extLst>
              <a:ext uri="{FF2B5EF4-FFF2-40B4-BE49-F238E27FC236}">
                <a16:creationId xmlns:a16="http://schemas.microsoft.com/office/drawing/2014/main" id="{3317DB82-9E8C-9E00-336C-FE618C741D96}"/>
              </a:ext>
            </a:extLst>
          </p:cNvPr>
          <p:cNvSpPr txBox="1"/>
          <p:nvPr/>
        </p:nvSpPr>
        <p:spPr>
          <a:xfrm>
            <a:off x="4381058" y="3281772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(D)</a:t>
            </a:r>
          </a:p>
        </p:txBody>
      </p: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8DF12B18-B847-DD21-49B3-6C26BFECF342}"/>
              </a:ext>
            </a:extLst>
          </p:cNvPr>
          <p:cNvCxnSpPr>
            <a:cxnSpLocks/>
            <a:stCxn id="8" idx="4"/>
            <a:endCxn id="25" idx="7"/>
          </p:cNvCxnSpPr>
          <p:nvPr/>
        </p:nvCxnSpPr>
        <p:spPr>
          <a:xfrm flipH="1">
            <a:off x="3352409" y="1290052"/>
            <a:ext cx="352027" cy="3269021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Arrow Connector 228">
            <a:extLst>
              <a:ext uri="{FF2B5EF4-FFF2-40B4-BE49-F238E27FC236}">
                <a16:creationId xmlns:a16="http://schemas.microsoft.com/office/drawing/2014/main" id="{A6D267A8-C340-0614-097E-E4763AA16165}"/>
              </a:ext>
            </a:extLst>
          </p:cNvPr>
          <p:cNvCxnSpPr>
            <a:cxnSpLocks/>
            <a:stCxn id="8" idx="4"/>
            <a:endCxn id="289" idx="1"/>
          </p:cNvCxnSpPr>
          <p:nvPr/>
        </p:nvCxnSpPr>
        <p:spPr>
          <a:xfrm>
            <a:off x="3704436" y="1290052"/>
            <a:ext cx="1060285" cy="3269021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Arrow Connector 231">
            <a:extLst>
              <a:ext uri="{FF2B5EF4-FFF2-40B4-BE49-F238E27FC236}">
                <a16:creationId xmlns:a16="http://schemas.microsoft.com/office/drawing/2014/main" id="{5537D909-6D13-A442-49EC-C74BD5B3660A}"/>
              </a:ext>
            </a:extLst>
          </p:cNvPr>
          <p:cNvCxnSpPr>
            <a:cxnSpLocks/>
            <a:stCxn id="8" idx="6"/>
            <a:endCxn id="4" idx="2"/>
          </p:cNvCxnSpPr>
          <p:nvPr/>
        </p:nvCxnSpPr>
        <p:spPr>
          <a:xfrm>
            <a:off x="4261558" y="970012"/>
            <a:ext cx="2026656" cy="458035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12055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2909</TotalTime>
  <Words>61</Words>
  <Application>Microsoft Office PowerPoint</Application>
  <PresentationFormat>Custom</PresentationFormat>
  <Paragraphs>50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Kenneth Kam Fai Lai</dc:creator>
  <cp:lastModifiedBy>Kenneth Kam Fai Lai</cp:lastModifiedBy>
  <cp:revision>6</cp:revision>
  <dcterms:created xsi:type="dcterms:W3CDTF">2023-07-29T07:10:28Z</dcterms:created>
  <dcterms:modified xsi:type="dcterms:W3CDTF">2023-12-22T17:37:04Z</dcterms:modified>
</cp:coreProperties>
</file>