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3" r:id="rId8"/>
    <p:sldId id="266" r:id="rId9"/>
    <p:sldId id="264" r:id="rId10"/>
    <p:sldId id="272" r:id="rId11"/>
    <p:sldId id="269" r:id="rId12"/>
    <p:sldId id="274" r:id="rId13"/>
    <p:sldId id="277" r:id="rId14"/>
    <p:sldId id="278" r:id="rId15"/>
    <p:sldId id="279" r:id="rId16"/>
    <p:sldId id="281" r:id="rId17"/>
    <p:sldId id="280" r:id="rId18"/>
    <p:sldId id="282" r:id="rId19"/>
    <p:sldId id="283" r:id="rId20"/>
    <p:sldId id="261"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7" autoAdjust="0"/>
    <p:restoredTop sz="94619" autoAdjust="0"/>
  </p:normalViewPr>
  <p:slideViewPr>
    <p:cSldViewPr snapToGrid="0">
      <p:cViewPr varScale="1">
        <p:scale>
          <a:sx n="80" d="100"/>
          <a:sy n="80" d="100"/>
        </p:scale>
        <p:origin x="6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Section 2 – us arrest datasets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Kenneth </a:t>
            </a:r>
            <a:r>
              <a:rPr lang="en-US" dirty="0" err="1"/>
              <a:t>koh</a:t>
            </a:r>
            <a:r>
              <a:rPr lang="en-US" dirty="0"/>
              <a:t> kai </a:t>
            </a:r>
            <a:r>
              <a:rPr lang="en-US" dirty="0" err="1"/>
              <a:t>zhen</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72414D-F308-3558-B3BD-52E5950D6317}"/>
              </a:ext>
            </a:extLst>
          </p:cNvPr>
          <p:cNvSpPr txBox="1">
            <a:spLocks/>
          </p:cNvSpPr>
          <p:nvPr/>
        </p:nvSpPr>
        <p:spPr>
          <a:xfrm>
            <a:off x="581192" y="434827"/>
            <a:ext cx="11029616" cy="6963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Box plot for number of assault per cluster </a:t>
            </a:r>
          </a:p>
        </p:txBody>
      </p:sp>
      <p:pic>
        <p:nvPicPr>
          <p:cNvPr id="5" name="Picture 4">
            <a:extLst>
              <a:ext uri="{FF2B5EF4-FFF2-40B4-BE49-F238E27FC236}">
                <a16:creationId xmlns:a16="http://schemas.microsoft.com/office/drawing/2014/main" id="{22520C19-1E92-F80E-E865-B736C004032A}"/>
              </a:ext>
            </a:extLst>
          </p:cNvPr>
          <p:cNvPicPr>
            <a:picLocks noChangeAspect="1"/>
          </p:cNvPicPr>
          <p:nvPr/>
        </p:nvPicPr>
        <p:blipFill>
          <a:blip r:embed="rId2"/>
          <a:stretch>
            <a:fillRect/>
          </a:stretch>
        </p:blipFill>
        <p:spPr>
          <a:xfrm>
            <a:off x="484093" y="1752280"/>
            <a:ext cx="10204544" cy="4933602"/>
          </a:xfrm>
          <a:prstGeom prst="rect">
            <a:avLst/>
          </a:prstGeom>
        </p:spPr>
      </p:pic>
      <p:sp>
        <p:nvSpPr>
          <p:cNvPr id="10" name="Content Placeholder 2">
            <a:extLst>
              <a:ext uri="{FF2B5EF4-FFF2-40B4-BE49-F238E27FC236}">
                <a16:creationId xmlns:a16="http://schemas.microsoft.com/office/drawing/2014/main" id="{042496E9-BA41-6F80-6DA0-39D25F48F6A4}"/>
              </a:ext>
            </a:extLst>
          </p:cNvPr>
          <p:cNvSpPr>
            <a:spLocks noGrp="1"/>
          </p:cNvSpPr>
          <p:nvPr>
            <p:ph idx="1"/>
          </p:nvPr>
        </p:nvSpPr>
        <p:spPr>
          <a:xfrm>
            <a:off x="4141695" y="1218561"/>
            <a:ext cx="6831105" cy="1192945"/>
          </a:xfrm>
        </p:spPr>
        <p:txBody>
          <a:bodyPr>
            <a:normAutofit/>
          </a:bodyPr>
          <a:lstStyle/>
          <a:p>
            <a:pPr lvl="1"/>
            <a:r>
              <a:rPr lang="en-US" sz="1600" dirty="0"/>
              <a:t>States in Cluster 1 has the highest number of assault cases that falls in the range of 250 to 280k cases</a:t>
            </a:r>
          </a:p>
          <a:p>
            <a:pPr lvl="1"/>
            <a:r>
              <a:rPr lang="en-US" sz="1600" dirty="0"/>
              <a:t>States in Cluster 2 has the lowest number of assault cases that falls in the range of 50 to 80k cases</a:t>
            </a:r>
          </a:p>
        </p:txBody>
      </p:sp>
    </p:spTree>
    <p:extLst>
      <p:ext uri="{BB962C8B-B14F-4D97-AF65-F5344CB8AC3E}">
        <p14:creationId xmlns:p14="http://schemas.microsoft.com/office/powerpoint/2010/main" val="66537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72414D-F308-3558-B3BD-52E5950D6317}"/>
              </a:ext>
            </a:extLst>
          </p:cNvPr>
          <p:cNvSpPr txBox="1">
            <a:spLocks/>
          </p:cNvSpPr>
          <p:nvPr/>
        </p:nvSpPr>
        <p:spPr>
          <a:xfrm>
            <a:off x="581192" y="434827"/>
            <a:ext cx="11029616" cy="6963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Box plot for number of murder per cluster </a:t>
            </a:r>
          </a:p>
        </p:txBody>
      </p:sp>
      <p:pic>
        <p:nvPicPr>
          <p:cNvPr id="3" name="Picture 2">
            <a:extLst>
              <a:ext uri="{FF2B5EF4-FFF2-40B4-BE49-F238E27FC236}">
                <a16:creationId xmlns:a16="http://schemas.microsoft.com/office/drawing/2014/main" id="{5FAF869F-354D-F4A4-CD5E-B1251600B829}"/>
              </a:ext>
            </a:extLst>
          </p:cNvPr>
          <p:cNvPicPr>
            <a:picLocks noChangeAspect="1"/>
          </p:cNvPicPr>
          <p:nvPr/>
        </p:nvPicPr>
        <p:blipFill>
          <a:blip r:embed="rId2"/>
          <a:stretch>
            <a:fillRect/>
          </a:stretch>
        </p:blipFill>
        <p:spPr>
          <a:xfrm>
            <a:off x="625035" y="1643375"/>
            <a:ext cx="10296471" cy="5214625"/>
          </a:xfrm>
          <a:prstGeom prst="rect">
            <a:avLst/>
          </a:prstGeom>
        </p:spPr>
      </p:pic>
      <p:sp>
        <p:nvSpPr>
          <p:cNvPr id="6" name="Content Placeholder 2">
            <a:extLst>
              <a:ext uri="{FF2B5EF4-FFF2-40B4-BE49-F238E27FC236}">
                <a16:creationId xmlns:a16="http://schemas.microsoft.com/office/drawing/2014/main" id="{848D5C35-5258-FBDD-4CD2-6C4CE40588FA}"/>
              </a:ext>
            </a:extLst>
          </p:cNvPr>
          <p:cNvSpPr>
            <a:spLocks noGrp="1"/>
          </p:cNvSpPr>
          <p:nvPr>
            <p:ph idx="1"/>
          </p:nvPr>
        </p:nvSpPr>
        <p:spPr>
          <a:xfrm>
            <a:off x="4141695" y="1218561"/>
            <a:ext cx="7566212" cy="1067439"/>
          </a:xfrm>
        </p:spPr>
        <p:txBody>
          <a:bodyPr>
            <a:normAutofit/>
          </a:bodyPr>
          <a:lstStyle/>
          <a:p>
            <a:pPr lvl="1"/>
            <a:r>
              <a:rPr lang="en-US" sz="1600" dirty="0"/>
              <a:t>Georgia is an outliner under cluster 3 with murder rates of 17.4k arrests. </a:t>
            </a:r>
          </a:p>
          <a:p>
            <a:pPr lvl="1"/>
            <a:r>
              <a:rPr lang="en-US" sz="1600" dirty="0"/>
              <a:t>The murder rates are in the range of 5 to 9k under Cluster 3 </a:t>
            </a:r>
          </a:p>
        </p:txBody>
      </p:sp>
    </p:spTree>
    <p:extLst>
      <p:ext uri="{BB962C8B-B14F-4D97-AF65-F5344CB8AC3E}">
        <p14:creationId xmlns:p14="http://schemas.microsoft.com/office/powerpoint/2010/main" val="118265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72414D-F308-3558-B3BD-52E5950D6317}"/>
              </a:ext>
            </a:extLst>
          </p:cNvPr>
          <p:cNvSpPr txBox="1">
            <a:spLocks/>
          </p:cNvSpPr>
          <p:nvPr/>
        </p:nvSpPr>
        <p:spPr>
          <a:xfrm>
            <a:off x="581192" y="434827"/>
            <a:ext cx="11029616" cy="6963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Box plot for number of rape per cluster </a:t>
            </a:r>
          </a:p>
        </p:txBody>
      </p:sp>
      <p:pic>
        <p:nvPicPr>
          <p:cNvPr id="3" name="Picture 2">
            <a:extLst>
              <a:ext uri="{FF2B5EF4-FFF2-40B4-BE49-F238E27FC236}">
                <a16:creationId xmlns:a16="http://schemas.microsoft.com/office/drawing/2014/main" id="{A7329CCA-8751-6F88-7928-850B830E537D}"/>
              </a:ext>
            </a:extLst>
          </p:cNvPr>
          <p:cNvPicPr>
            <a:picLocks noChangeAspect="1"/>
          </p:cNvPicPr>
          <p:nvPr/>
        </p:nvPicPr>
        <p:blipFill>
          <a:blip r:embed="rId2"/>
          <a:stretch>
            <a:fillRect/>
          </a:stretch>
        </p:blipFill>
        <p:spPr>
          <a:xfrm>
            <a:off x="930780" y="1404585"/>
            <a:ext cx="10330440" cy="5034905"/>
          </a:xfrm>
          <a:prstGeom prst="rect">
            <a:avLst/>
          </a:prstGeom>
        </p:spPr>
      </p:pic>
    </p:spTree>
    <p:extLst>
      <p:ext uri="{BB962C8B-B14F-4D97-AF65-F5344CB8AC3E}">
        <p14:creationId xmlns:p14="http://schemas.microsoft.com/office/powerpoint/2010/main" val="339744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72414D-F308-3558-B3BD-52E5950D6317}"/>
              </a:ext>
            </a:extLst>
          </p:cNvPr>
          <p:cNvSpPr txBox="1">
            <a:spLocks/>
          </p:cNvSpPr>
          <p:nvPr/>
        </p:nvSpPr>
        <p:spPr>
          <a:xfrm>
            <a:off x="581192" y="434827"/>
            <a:ext cx="11029616" cy="6963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Heat map for total crime rates</a:t>
            </a:r>
          </a:p>
        </p:txBody>
      </p:sp>
      <p:sp>
        <p:nvSpPr>
          <p:cNvPr id="10" name="Content Placeholder 2">
            <a:extLst>
              <a:ext uri="{FF2B5EF4-FFF2-40B4-BE49-F238E27FC236}">
                <a16:creationId xmlns:a16="http://schemas.microsoft.com/office/drawing/2014/main" id="{042496E9-BA41-6F80-6DA0-39D25F48F6A4}"/>
              </a:ext>
            </a:extLst>
          </p:cNvPr>
          <p:cNvSpPr>
            <a:spLocks noGrp="1"/>
          </p:cNvSpPr>
          <p:nvPr>
            <p:ph idx="1"/>
          </p:nvPr>
        </p:nvSpPr>
        <p:spPr>
          <a:xfrm>
            <a:off x="267429" y="1131165"/>
            <a:ext cx="11343380" cy="1343094"/>
          </a:xfrm>
        </p:spPr>
        <p:txBody>
          <a:bodyPr>
            <a:normAutofit/>
          </a:bodyPr>
          <a:lstStyle/>
          <a:p>
            <a:pPr marL="324000" lvl="1" indent="0">
              <a:buNone/>
            </a:pPr>
            <a:r>
              <a:rPr lang="en-US" sz="1600" dirty="0"/>
              <a:t>The heat map as well as the correlation table confirms the assumptions regarding variable correlations indicated also by the scatter plots.  </a:t>
            </a:r>
          </a:p>
          <a:p>
            <a:pPr marL="324000" lvl="1" indent="0">
              <a:buNone/>
            </a:pPr>
            <a:r>
              <a:rPr lang="en-US" sz="1600" dirty="0"/>
              <a:t>For example, murder and assault have the highest correlations of 0.80 (in red), whereas the assault and the number of urban population is not significant based on low correlation of 0.06 (in blue).</a:t>
            </a:r>
          </a:p>
        </p:txBody>
      </p:sp>
      <p:pic>
        <p:nvPicPr>
          <p:cNvPr id="3" name="Picture 2">
            <a:extLst>
              <a:ext uri="{FF2B5EF4-FFF2-40B4-BE49-F238E27FC236}">
                <a16:creationId xmlns:a16="http://schemas.microsoft.com/office/drawing/2014/main" id="{DEC6BBBE-533F-6C0D-E8D9-F4F2D30C681C}"/>
              </a:ext>
            </a:extLst>
          </p:cNvPr>
          <p:cNvPicPr>
            <a:picLocks noChangeAspect="1"/>
          </p:cNvPicPr>
          <p:nvPr/>
        </p:nvPicPr>
        <p:blipFill>
          <a:blip r:embed="rId2"/>
          <a:stretch>
            <a:fillRect/>
          </a:stretch>
        </p:blipFill>
        <p:spPr>
          <a:xfrm>
            <a:off x="159852" y="2659857"/>
            <a:ext cx="6714548" cy="3763316"/>
          </a:xfrm>
          <a:prstGeom prst="rect">
            <a:avLst/>
          </a:prstGeom>
        </p:spPr>
      </p:pic>
      <p:pic>
        <p:nvPicPr>
          <p:cNvPr id="6" name="Picture 5">
            <a:extLst>
              <a:ext uri="{FF2B5EF4-FFF2-40B4-BE49-F238E27FC236}">
                <a16:creationId xmlns:a16="http://schemas.microsoft.com/office/drawing/2014/main" id="{5A3BC393-4F56-AAF5-32EF-34A27EF3230C}"/>
              </a:ext>
            </a:extLst>
          </p:cNvPr>
          <p:cNvPicPr>
            <a:picLocks noChangeAspect="1"/>
          </p:cNvPicPr>
          <p:nvPr/>
        </p:nvPicPr>
        <p:blipFill>
          <a:blip r:embed="rId3"/>
          <a:stretch>
            <a:fillRect/>
          </a:stretch>
        </p:blipFill>
        <p:spPr>
          <a:xfrm>
            <a:off x="7040058" y="3429000"/>
            <a:ext cx="4813589" cy="1889147"/>
          </a:xfrm>
          <a:prstGeom prst="rect">
            <a:avLst/>
          </a:prstGeom>
        </p:spPr>
      </p:pic>
    </p:spTree>
    <p:extLst>
      <p:ext uri="{BB962C8B-B14F-4D97-AF65-F5344CB8AC3E}">
        <p14:creationId xmlns:p14="http://schemas.microsoft.com/office/powerpoint/2010/main" val="219542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72414D-F308-3558-B3BD-52E5950D6317}"/>
              </a:ext>
            </a:extLst>
          </p:cNvPr>
          <p:cNvSpPr txBox="1">
            <a:spLocks/>
          </p:cNvSpPr>
          <p:nvPr/>
        </p:nvSpPr>
        <p:spPr>
          <a:xfrm>
            <a:off x="581192" y="434827"/>
            <a:ext cx="11029616" cy="6963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Scatter plot matrix</a:t>
            </a:r>
          </a:p>
        </p:txBody>
      </p:sp>
      <p:pic>
        <p:nvPicPr>
          <p:cNvPr id="6" name="Picture 5">
            <a:extLst>
              <a:ext uri="{FF2B5EF4-FFF2-40B4-BE49-F238E27FC236}">
                <a16:creationId xmlns:a16="http://schemas.microsoft.com/office/drawing/2014/main" id="{895B728A-295F-B163-F8CE-0433EE15D9B4}"/>
              </a:ext>
            </a:extLst>
          </p:cNvPr>
          <p:cNvPicPr>
            <a:picLocks noChangeAspect="1"/>
          </p:cNvPicPr>
          <p:nvPr/>
        </p:nvPicPr>
        <p:blipFill>
          <a:blip r:embed="rId2"/>
          <a:stretch>
            <a:fillRect/>
          </a:stretch>
        </p:blipFill>
        <p:spPr>
          <a:xfrm>
            <a:off x="429128" y="1482258"/>
            <a:ext cx="11333743" cy="5185576"/>
          </a:xfrm>
          <a:prstGeom prst="rect">
            <a:avLst/>
          </a:prstGeom>
        </p:spPr>
      </p:pic>
      <p:sp>
        <p:nvSpPr>
          <p:cNvPr id="7" name="Rectangle 6">
            <a:extLst>
              <a:ext uri="{FF2B5EF4-FFF2-40B4-BE49-F238E27FC236}">
                <a16:creationId xmlns:a16="http://schemas.microsoft.com/office/drawing/2014/main" id="{9B3B9AA7-1141-0C6D-02C2-855106992267}"/>
              </a:ext>
            </a:extLst>
          </p:cNvPr>
          <p:cNvSpPr/>
          <p:nvPr/>
        </p:nvSpPr>
        <p:spPr>
          <a:xfrm>
            <a:off x="3299012" y="4258235"/>
            <a:ext cx="1891553" cy="83371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C9648FF1-8BBD-C15B-4F64-9C139B7ED319}"/>
              </a:ext>
            </a:extLst>
          </p:cNvPr>
          <p:cNvSpPr/>
          <p:nvPr/>
        </p:nvSpPr>
        <p:spPr>
          <a:xfrm>
            <a:off x="3299011" y="1566835"/>
            <a:ext cx="1891553" cy="83371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73E9B837-43C4-9E5C-0CEE-B2FAE84D3DB1}"/>
              </a:ext>
            </a:extLst>
          </p:cNvPr>
          <p:cNvSpPr txBox="1"/>
          <p:nvPr/>
        </p:nvSpPr>
        <p:spPr>
          <a:xfrm>
            <a:off x="4822785" y="712048"/>
            <a:ext cx="3124761" cy="646331"/>
          </a:xfrm>
          <a:prstGeom prst="rect">
            <a:avLst/>
          </a:prstGeom>
          <a:noFill/>
        </p:spPr>
        <p:txBody>
          <a:bodyPr wrap="square">
            <a:spAutoFit/>
          </a:bodyPr>
          <a:lstStyle/>
          <a:p>
            <a:pPr marL="324000" lvl="1" indent="0">
              <a:buNone/>
            </a:pPr>
            <a:r>
              <a:rPr lang="en-US" sz="1800" dirty="0"/>
              <a:t>High Correlation between Murder and Assault</a:t>
            </a:r>
          </a:p>
        </p:txBody>
      </p:sp>
      <p:sp>
        <p:nvSpPr>
          <p:cNvPr id="13" name="TextBox 12">
            <a:extLst>
              <a:ext uri="{FF2B5EF4-FFF2-40B4-BE49-F238E27FC236}">
                <a16:creationId xmlns:a16="http://schemas.microsoft.com/office/drawing/2014/main" id="{34BD4843-CFCE-FDFF-09A7-F64EB4F155D3}"/>
              </a:ext>
            </a:extLst>
          </p:cNvPr>
          <p:cNvSpPr txBox="1"/>
          <p:nvPr/>
        </p:nvSpPr>
        <p:spPr>
          <a:xfrm>
            <a:off x="7694630" y="643505"/>
            <a:ext cx="3124761" cy="923330"/>
          </a:xfrm>
          <a:prstGeom prst="rect">
            <a:avLst/>
          </a:prstGeom>
          <a:noFill/>
        </p:spPr>
        <p:txBody>
          <a:bodyPr wrap="square">
            <a:spAutoFit/>
          </a:bodyPr>
          <a:lstStyle/>
          <a:p>
            <a:pPr marL="324000" lvl="1" indent="0">
              <a:buNone/>
            </a:pPr>
            <a:r>
              <a:rPr lang="en-US" sz="1800" dirty="0"/>
              <a:t>Low Correlation between Assault and Urban Pop </a:t>
            </a:r>
          </a:p>
          <a:p>
            <a:pPr marL="324000" lvl="1" indent="0">
              <a:buNone/>
            </a:pPr>
            <a:r>
              <a:rPr lang="en-US" sz="1800" dirty="0"/>
              <a:t>(no clear pattern)</a:t>
            </a:r>
          </a:p>
        </p:txBody>
      </p:sp>
      <p:cxnSp>
        <p:nvCxnSpPr>
          <p:cNvPr id="15" name="Straight Arrow Connector 14">
            <a:extLst>
              <a:ext uri="{FF2B5EF4-FFF2-40B4-BE49-F238E27FC236}">
                <a16:creationId xmlns:a16="http://schemas.microsoft.com/office/drawing/2014/main" id="{39CFC88F-7A41-0691-C721-38172A10BBF2}"/>
              </a:ext>
            </a:extLst>
          </p:cNvPr>
          <p:cNvCxnSpPr>
            <a:cxnSpLocks/>
          </p:cNvCxnSpPr>
          <p:nvPr/>
        </p:nvCxnSpPr>
        <p:spPr>
          <a:xfrm flipV="1">
            <a:off x="5076825" y="1255044"/>
            <a:ext cx="2870721" cy="3003191"/>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BBA6251-4BE1-793F-CA06-31905530DB8F}"/>
              </a:ext>
            </a:extLst>
          </p:cNvPr>
          <p:cNvCxnSpPr>
            <a:cxnSpLocks/>
          </p:cNvCxnSpPr>
          <p:nvPr/>
        </p:nvCxnSpPr>
        <p:spPr>
          <a:xfrm flipV="1">
            <a:off x="4226046" y="1097153"/>
            <a:ext cx="852880" cy="469682"/>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7042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72414D-F308-3558-B3BD-52E5950D6317}"/>
              </a:ext>
            </a:extLst>
          </p:cNvPr>
          <p:cNvSpPr txBox="1">
            <a:spLocks/>
          </p:cNvSpPr>
          <p:nvPr/>
        </p:nvSpPr>
        <p:spPr>
          <a:xfrm>
            <a:off x="581192" y="434827"/>
            <a:ext cx="11029616" cy="6963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Heat map for total crime rates using </a:t>
            </a:r>
            <a:r>
              <a:rPr lang="en-SG" sz="2800" b="1" dirty="0"/>
              <a:t>USstatex77.csv</a:t>
            </a:r>
            <a:r>
              <a:rPr lang="en-SG" dirty="0"/>
              <a:t> </a:t>
            </a:r>
          </a:p>
        </p:txBody>
      </p:sp>
      <p:sp>
        <p:nvSpPr>
          <p:cNvPr id="10" name="Content Placeholder 2">
            <a:extLst>
              <a:ext uri="{FF2B5EF4-FFF2-40B4-BE49-F238E27FC236}">
                <a16:creationId xmlns:a16="http://schemas.microsoft.com/office/drawing/2014/main" id="{042496E9-BA41-6F80-6DA0-39D25F48F6A4}"/>
              </a:ext>
            </a:extLst>
          </p:cNvPr>
          <p:cNvSpPr>
            <a:spLocks noGrp="1"/>
          </p:cNvSpPr>
          <p:nvPr>
            <p:ph idx="1"/>
          </p:nvPr>
        </p:nvSpPr>
        <p:spPr>
          <a:xfrm>
            <a:off x="267429" y="1131165"/>
            <a:ext cx="11343380" cy="1343094"/>
          </a:xfrm>
        </p:spPr>
        <p:txBody>
          <a:bodyPr>
            <a:normAutofit fontScale="92500" lnSpcReduction="10000"/>
          </a:bodyPr>
          <a:lstStyle/>
          <a:p>
            <a:pPr marL="324000" lvl="1" indent="0">
              <a:buNone/>
            </a:pPr>
            <a:r>
              <a:rPr lang="en-US" sz="1600" dirty="0"/>
              <a:t>The heat map as well as the correlation table also shows that </a:t>
            </a:r>
          </a:p>
          <a:p>
            <a:pPr marL="666900" lvl="1" indent="-342900">
              <a:buAutoNum type="arabicPeriod"/>
            </a:pPr>
            <a:r>
              <a:rPr lang="en-US" sz="1600" dirty="0"/>
              <a:t>High positive correlation between murder and illiteracy </a:t>
            </a:r>
          </a:p>
          <a:p>
            <a:pPr marL="666900" lvl="1" indent="-342900">
              <a:buAutoNum type="arabicPeriod"/>
            </a:pPr>
            <a:r>
              <a:rPr lang="en-US" sz="1600" dirty="0"/>
              <a:t>High negative correlation between murder and life expectancy </a:t>
            </a:r>
          </a:p>
          <a:p>
            <a:pPr marL="666900" lvl="1" indent="-342900">
              <a:buAutoNum type="arabicPeriod"/>
            </a:pPr>
            <a:r>
              <a:rPr lang="en-US" sz="1600" dirty="0"/>
              <a:t>Low correlation between murder and population and land area</a:t>
            </a:r>
          </a:p>
        </p:txBody>
      </p:sp>
      <p:pic>
        <p:nvPicPr>
          <p:cNvPr id="4" name="Picture 3">
            <a:extLst>
              <a:ext uri="{FF2B5EF4-FFF2-40B4-BE49-F238E27FC236}">
                <a16:creationId xmlns:a16="http://schemas.microsoft.com/office/drawing/2014/main" id="{4E8A6C13-6053-45E9-D2F8-86A66193BCCE}"/>
              </a:ext>
            </a:extLst>
          </p:cNvPr>
          <p:cNvPicPr>
            <a:picLocks noChangeAspect="1"/>
          </p:cNvPicPr>
          <p:nvPr/>
        </p:nvPicPr>
        <p:blipFill>
          <a:blip r:embed="rId2"/>
          <a:stretch>
            <a:fillRect/>
          </a:stretch>
        </p:blipFill>
        <p:spPr>
          <a:xfrm>
            <a:off x="200754" y="2593235"/>
            <a:ext cx="6994092" cy="4001309"/>
          </a:xfrm>
          <a:prstGeom prst="rect">
            <a:avLst/>
          </a:prstGeom>
        </p:spPr>
      </p:pic>
      <p:pic>
        <p:nvPicPr>
          <p:cNvPr id="7" name="Picture 6">
            <a:extLst>
              <a:ext uri="{FF2B5EF4-FFF2-40B4-BE49-F238E27FC236}">
                <a16:creationId xmlns:a16="http://schemas.microsoft.com/office/drawing/2014/main" id="{FE13B4A7-FAAC-F4FE-D71A-C3EC5A404E7E}"/>
              </a:ext>
            </a:extLst>
          </p:cNvPr>
          <p:cNvPicPr>
            <a:picLocks noChangeAspect="1"/>
          </p:cNvPicPr>
          <p:nvPr/>
        </p:nvPicPr>
        <p:blipFill>
          <a:blip r:embed="rId3"/>
          <a:stretch>
            <a:fillRect/>
          </a:stretch>
        </p:blipFill>
        <p:spPr>
          <a:xfrm>
            <a:off x="4838700" y="2774279"/>
            <a:ext cx="7066701" cy="2693070"/>
          </a:xfrm>
          <a:prstGeom prst="rect">
            <a:avLst/>
          </a:prstGeom>
        </p:spPr>
      </p:pic>
      <p:pic>
        <p:nvPicPr>
          <p:cNvPr id="11" name="Picture 10">
            <a:extLst>
              <a:ext uri="{FF2B5EF4-FFF2-40B4-BE49-F238E27FC236}">
                <a16:creationId xmlns:a16="http://schemas.microsoft.com/office/drawing/2014/main" id="{41A53C03-4DB9-D2FE-B3B6-F8402341C60A}"/>
              </a:ext>
            </a:extLst>
          </p:cNvPr>
          <p:cNvPicPr>
            <a:picLocks noChangeAspect="1"/>
          </p:cNvPicPr>
          <p:nvPr/>
        </p:nvPicPr>
        <p:blipFill>
          <a:blip r:embed="rId4"/>
          <a:stretch>
            <a:fillRect/>
          </a:stretch>
        </p:blipFill>
        <p:spPr>
          <a:xfrm>
            <a:off x="5573937" y="5467349"/>
            <a:ext cx="3531880" cy="1127195"/>
          </a:xfrm>
          <a:prstGeom prst="rect">
            <a:avLst/>
          </a:prstGeom>
        </p:spPr>
      </p:pic>
    </p:spTree>
    <p:extLst>
      <p:ext uri="{BB962C8B-B14F-4D97-AF65-F5344CB8AC3E}">
        <p14:creationId xmlns:p14="http://schemas.microsoft.com/office/powerpoint/2010/main" val="406029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72414D-F308-3558-B3BD-52E5950D6317}"/>
              </a:ext>
            </a:extLst>
          </p:cNvPr>
          <p:cNvSpPr txBox="1">
            <a:spLocks/>
          </p:cNvSpPr>
          <p:nvPr/>
        </p:nvSpPr>
        <p:spPr>
          <a:xfrm>
            <a:off x="581192" y="434827"/>
            <a:ext cx="11029616" cy="6963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Scatter plot matrix</a:t>
            </a:r>
          </a:p>
        </p:txBody>
      </p:sp>
      <p:pic>
        <p:nvPicPr>
          <p:cNvPr id="6" name="Picture 5">
            <a:extLst>
              <a:ext uri="{FF2B5EF4-FFF2-40B4-BE49-F238E27FC236}">
                <a16:creationId xmlns:a16="http://schemas.microsoft.com/office/drawing/2014/main" id="{895B728A-295F-B163-F8CE-0433EE15D9B4}"/>
              </a:ext>
            </a:extLst>
          </p:cNvPr>
          <p:cNvPicPr>
            <a:picLocks noChangeAspect="1"/>
          </p:cNvPicPr>
          <p:nvPr/>
        </p:nvPicPr>
        <p:blipFill>
          <a:blip r:embed="rId2"/>
          <a:stretch>
            <a:fillRect/>
          </a:stretch>
        </p:blipFill>
        <p:spPr>
          <a:xfrm>
            <a:off x="429128" y="1482258"/>
            <a:ext cx="11333743" cy="5185576"/>
          </a:xfrm>
          <a:prstGeom prst="rect">
            <a:avLst/>
          </a:prstGeom>
        </p:spPr>
      </p:pic>
      <p:sp>
        <p:nvSpPr>
          <p:cNvPr id="7" name="Rectangle 6">
            <a:extLst>
              <a:ext uri="{FF2B5EF4-FFF2-40B4-BE49-F238E27FC236}">
                <a16:creationId xmlns:a16="http://schemas.microsoft.com/office/drawing/2014/main" id="{9B3B9AA7-1141-0C6D-02C2-855106992267}"/>
              </a:ext>
            </a:extLst>
          </p:cNvPr>
          <p:cNvSpPr/>
          <p:nvPr/>
        </p:nvSpPr>
        <p:spPr>
          <a:xfrm>
            <a:off x="3299012" y="4258235"/>
            <a:ext cx="1891553" cy="83371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C9648FF1-8BBD-C15B-4F64-9C139B7ED319}"/>
              </a:ext>
            </a:extLst>
          </p:cNvPr>
          <p:cNvSpPr/>
          <p:nvPr/>
        </p:nvSpPr>
        <p:spPr>
          <a:xfrm>
            <a:off x="3299011" y="1566835"/>
            <a:ext cx="1891553" cy="83371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73E9B837-43C4-9E5C-0CEE-B2FAE84D3DB1}"/>
              </a:ext>
            </a:extLst>
          </p:cNvPr>
          <p:cNvSpPr txBox="1"/>
          <p:nvPr/>
        </p:nvSpPr>
        <p:spPr>
          <a:xfrm>
            <a:off x="4822785" y="712048"/>
            <a:ext cx="3124761" cy="646331"/>
          </a:xfrm>
          <a:prstGeom prst="rect">
            <a:avLst/>
          </a:prstGeom>
          <a:noFill/>
        </p:spPr>
        <p:txBody>
          <a:bodyPr wrap="square">
            <a:spAutoFit/>
          </a:bodyPr>
          <a:lstStyle/>
          <a:p>
            <a:pPr marL="324000" lvl="1" indent="0">
              <a:buNone/>
            </a:pPr>
            <a:r>
              <a:rPr lang="en-US" sz="1800" dirty="0"/>
              <a:t>High Correlation between Murder and Assault</a:t>
            </a:r>
          </a:p>
        </p:txBody>
      </p:sp>
      <p:sp>
        <p:nvSpPr>
          <p:cNvPr id="13" name="TextBox 12">
            <a:extLst>
              <a:ext uri="{FF2B5EF4-FFF2-40B4-BE49-F238E27FC236}">
                <a16:creationId xmlns:a16="http://schemas.microsoft.com/office/drawing/2014/main" id="{34BD4843-CFCE-FDFF-09A7-F64EB4F155D3}"/>
              </a:ext>
            </a:extLst>
          </p:cNvPr>
          <p:cNvSpPr txBox="1"/>
          <p:nvPr/>
        </p:nvSpPr>
        <p:spPr>
          <a:xfrm>
            <a:off x="7694630" y="643505"/>
            <a:ext cx="3124761" cy="923330"/>
          </a:xfrm>
          <a:prstGeom prst="rect">
            <a:avLst/>
          </a:prstGeom>
          <a:noFill/>
        </p:spPr>
        <p:txBody>
          <a:bodyPr wrap="square">
            <a:spAutoFit/>
          </a:bodyPr>
          <a:lstStyle/>
          <a:p>
            <a:pPr marL="324000" lvl="1" indent="0">
              <a:buNone/>
            </a:pPr>
            <a:r>
              <a:rPr lang="en-US" sz="1800" dirty="0"/>
              <a:t>Low Correlation between Assault and Urban Pop </a:t>
            </a:r>
          </a:p>
          <a:p>
            <a:pPr marL="324000" lvl="1" indent="0">
              <a:buNone/>
            </a:pPr>
            <a:r>
              <a:rPr lang="en-US" sz="1800" dirty="0"/>
              <a:t>(no clear pattern)</a:t>
            </a:r>
          </a:p>
        </p:txBody>
      </p:sp>
      <p:cxnSp>
        <p:nvCxnSpPr>
          <p:cNvPr id="15" name="Straight Arrow Connector 14">
            <a:extLst>
              <a:ext uri="{FF2B5EF4-FFF2-40B4-BE49-F238E27FC236}">
                <a16:creationId xmlns:a16="http://schemas.microsoft.com/office/drawing/2014/main" id="{39CFC88F-7A41-0691-C721-38172A10BBF2}"/>
              </a:ext>
            </a:extLst>
          </p:cNvPr>
          <p:cNvCxnSpPr>
            <a:cxnSpLocks/>
          </p:cNvCxnSpPr>
          <p:nvPr/>
        </p:nvCxnSpPr>
        <p:spPr>
          <a:xfrm flipV="1">
            <a:off x="5076825" y="1255044"/>
            <a:ext cx="2870721" cy="3003191"/>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BBA6251-4BE1-793F-CA06-31905530DB8F}"/>
              </a:ext>
            </a:extLst>
          </p:cNvPr>
          <p:cNvCxnSpPr>
            <a:cxnSpLocks/>
          </p:cNvCxnSpPr>
          <p:nvPr/>
        </p:nvCxnSpPr>
        <p:spPr>
          <a:xfrm flipV="1">
            <a:off x="4226046" y="1097153"/>
            <a:ext cx="852880" cy="469682"/>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0355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1611-8529-09AA-FB34-CB6BA94E4F97}"/>
              </a:ext>
            </a:extLst>
          </p:cNvPr>
          <p:cNvSpPr>
            <a:spLocks noGrp="1"/>
          </p:cNvSpPr>
          <p:nvPr>
            <p:ph type="title"/>
          </p:nvPr>
        </p:nvSpPr>
        <p:spPr>
          <a:xfrm>
            <a:off x="581192" y="702156"/>
            <a:ext cx="11029616" cy="570832"/>
          </a:xfrm>
        </p:spPr>
        <p:txBody>
          <a:bodyPr>
            <a:normAutofit/>
          </a:bodyPr>
          <a:lstStyle/>
          <a:p>
            <a:r>
              <a:rPr lang="en-SG" dirty="0"/>
              <a:t>Map visualisation - different clusters types</a:t>
            </a:r>
          </a:p>
        </p:txBody>
      </p:sp>
      <p:pic>
        <p:nvPicPr>
          <p:cNvPr id="7" name="Content Placeholder 6">
            <a:extLst>
              <a:ext uri="{FF2B5EF4-FFF2-40B4-BE49-F238E27FC236}">
                <a16:creationId xmlns:a16="http://schemas.microsoft.com/office/drawing/2014/main" id="{4904C806-639B-E844-77DB-D584BE6C3880}"/>
              </a:ext>
            </a:extLst>
          </p:cNvPr>
          <p:cNvPicPr>
            <a:picLocks noGrp="1" noChangeAspect="1"/>
          </p:cNvPicPr>
          <p:nvPr>
            <p:ph idx="1"/>
          </p:nvPr>
        </p:nvPicPr>
        <p:blipFill>
          <a:blip r:embed="rId2"/>
          <a:stretch>
            <a:fillRect/>
          </a:stretch>
        </p:blipFill>
        <p:spPr>
          <a:xfrm>
            <a:off x="330181" y="1353199"/>
            <a:ext cx="9271020" cy="5215999"/>
          </a:xfrm>
        </p:spPr>
      </p:pic>
      <p:sp>
        <p:nvSpPr>
          <p:cNvPr id="8" name="Content Placeholder 2">
            <a:extLst>
              <a:ext uri="{FF2B5EF4-FFF2-40B4-BE49-F238E27FC236}">
                <a16:creationId xmlns:a16="http://schemas.microsoft.com/office/drawing/2014/main" id="{9032AEE0-12B8-6FB9-FE84-C9714F8CE19E}"/>
              </a:ext>
            </a:extLst>
          </p:cNvPr>
          <p:cNvSpPr txBox="1">
            <a:spLocks/>
          </p:cNvSpPr>
          <p:nvPr/>
        </p:nvSpPr>
        <p:spPr>
          <a:xfrm>
            <a:off x="5846502" y="1740140"/>
            <a:ext cx="5943600" cy="4829058"/>
          </a:xfrm>
          <a:prstGeom prst="rect">
            <a:avLst/>
          </a:prstGeom>
          <a:solidFill>
            <a:schemeClr val="bg1"/>
          </a:solidFill>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66900" lvl="1" indent="-342900">
              <a:buFont typeface="+mj-lt"/>
              <a:buAutoNum type="arabicParenR"/>
            </a:pPr>
            <a:r>
              <a:rPr lang="en-SG" sz="1600" b="1" dirty="0"/>
              <a:t>Cluster 1 - Very Dangerous States: </a:t>
            </a:r>
            <a:r>
              <a:rPr lang="en-SG" sz="1600" dirty="0"/>
              <a:t>'Alabama', 'Alaska', 'Arizona', 'California', 'Delaware’, 'Florida', 'Illinois', 'Louisiana', 'Maryland', 'Michigan’, 'Mississippi', 'Nevada', 'New Mexico', 'New </a:t>
            </a:r>
            <a:r>
              <a:rPr lang="en-SG" sz="1600" dirty="0" err="1"/>
              <a:t>York','North</a:t>
            </a:r>
            <a:r>
              <a:rPr lang="en-SG" sz="1600" dirty="0"/>
              <a:t> Carolina', 'South Carolina’</a:t>
            </a:r>
          </a:p>
          <a:p>
            <a:pPr marL="666900" lvl="1" indent="-342900">
              <a:buFont typeface="+mj-lt"/>
              <a:buAutoNum type="arabicParenR"/>
            </a:pPr>
            <a:endParaRPr lang="en-SG" sz="1600" b="1" dirty="0"/>
          </a:p>
          <a:p>
            <a:pPr marL="666900" lvl="1" indent="-342900">
              <a:buFont typeface="+mj-lt"/>
              <a:buAutoNum type="arabicParenR"/>
            </a:pPr>
            <a:r>
              <a:rPr lang="en-SG" sz="1600" b="1" dirty="0"/>
              <a:t>Cluster 3 - Dangerous States: </a:t>
            </a:r>
            <a:r>
              <a:rPr lang="en-SG" sz="1600" dirty="0"/>
              <a:t>'Arkansas', 'Colorado', 'Georgia', 'Massachusetts', 'Missouri’,  'New Jersey', 'Oklahoma', 'Oregon', 'Rhode Island', 'Tennessee’, 'Texas', 'Virginia', 'Washington', 'Wyoming</a:t>
            </a:r>
          </a:p>
          <a:p>
            <a:pPr marL="666900" lvl="1" indent="-342900">
              <a:buFont typeface="+mj-lt"/>
              <a:buAutoNum type="arabicParenR"/>
            </a:pPr>
            <a:endParaRPr lang="en-SG" sz="1600" dirty="0"/>
          </a:p>
          <a:p>
            <a:pPr marL="666900" lvl="1" indent="-342900">
              <a:buFont typeface="+mj-lt"/>
              <a:buAutoNum type="arabicParenR"/>
            </a:pPr>
            <a:r>
              <a:rPr lang="en-SG" sz="1600" b="1" dirty="0"/>
              <a:t>Cluster 0 - Moderate Safe State: </a:t>
            </a:r>
            <a:r>
              <a:rPr lang="en-SG" sz="1600" dirty="0"/>
              <a:t>'Connecticut', 'Idaho', 'Indiana', 'Kansas', 'Kentucky', 'Montana’, 'Nebraska', 'Ohio', 'Pennsylvania', 'Utah’</a:t>
            </a:r>
          </a:p>
          <a:p>
            <a:pPr marL="666900" lvl="1" indent="-342900">
              <a:buFont typeface="+mj-lt"/>
              <a:buAutoNum type="arabicParenR"/>
            </a:pPr>
            <a:endParaRPr lang="en-SG" sz="1600" dirty="0"/>
          </a:p>
          <a:p>
            <a:pPr marL="666900" lvl="1" indent="-342900">
              <a:buFont typeface="+mj-lt"/>
              <a:buAutoNum type="arabicParenR"/>
            </a:pPr>
            <a:r>
              <a:rPr lang="en-SG" sz="1600" b="1" dirty="0"/>
              <a:t>Cluster 2 - Safe States: </a:t>
            </a:r>
            <a:r>
              <a:rPr lang="en-SG" sz="1600" dirty="0"/>
              <a:t>'Hawaii', 'Iowa', 'Maine', 'Minnesota', 'New Hampshire’,  'North Dakota', 'South Dakota', 'Vermont', 'West Virginia’, 'Wisconsin'</a:t>
            </a:r>
          </a:p>
          <a:p>
            <a:pPr marL="666900" lvl="1" indent="-342900">
              <a:buFont typeface="+mj-lt"/>
              <a:buAutoNum type="arabicParenR"/>
            </a:pPr>
            <a:endParaRPr lang="en-SG" sz="1600" dirty="0"/>
          </a:p>
        </p:txBody>
      </p:sp>
    </p:spTree>
    <p:extLst>
      <p:ext uri="{BB962C8B-B14F-4D97-AF65-F5344CB8AC3E}">
        <p14:creationId xmlns:p14="http://schemas.microsoft.com/office/powerpoint/2010/main" val="1476539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AA92-8D05-322D-8450-0CF3ECD8BFBD}"/>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3103672-79AE-6058-555E-4E707DDD14FC}"/>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4B5ED8BA-F803-D599-109B-EDEBA8105191}"/>
              </a:ext>
            </a:extLst>
          </p:cNvPr>
          <p:cNvPicPr>
            <a:picLocks noChangeAspect="1"/>
          </p:cNvPicPr>
          <p:nvPr/>
        </p:nvPicPr>
        <p:blipFill>
          <a:blip r:embed="rId2"/>
          <a:stretch>
            <a:fillRect/>
          </a:stretch>
        </p:blipFill>
        <p:spPr>
          <a:xfrm>
            <a:off x="252528" y="250116"/>
            <a:ext cx="11853615" cy="6312050"/>
          </a:xfrm>
          <a:prstGeom prst="rect">
            <a:avLst/>
          </a:prstGeom>
        </p:spPr>
      </p:pic>
    </p:spTree>
    <p:extLst>
      <p:ext uri="{BB962C8B-B14F-4D97-AF65-F5344CB8AC3E}">
        <p14:creationId xmlns:p14="http://schemas.microsoft.com/office/powerpoint/2010/main" val="422527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9F63-7CE8-7E19-1646-30CB71EECC75}"/>
              </a:ext>
            </a:extLst>
          </p:cNvPr>
          <p:cNvSpPr>
            <a:spLocks noGrp="1"/>
          </p:cNvSpPr>
          <p:nvPr>
            <p:ph type="title"/>
          </p:nvPr>
        </p:nvSpPr>
        <p:spPr>
          <a:xfrm>
            <a:off x="581192" y="702156"/>
            <a:ext cx="11029616" cy="588762"/>
          </a:xfrm>
        </p:spPr>
        <p:txBody>
          <a:bodyPr/>
          <a:lstStyle/>
          <a:p>
            <a:r>
              <a:rPr lang="en-SG" dirty="0"/>
              <a:t>objectives</a:t>
            </a:r>
          </a:p>
        </p:txBody>
      </p:sp>
      <p:sp>
        <p:nvSpPr>
          <p:cNvPr id="3" name="Content Placeholder 2">
            <a:extLst>
              <a:ext uri="{FF2B5EF4-FFF2-40B4-BE49-F238E27FC236}">
                <a16:creationId xmlns:a16="http://schemas.microsoft.com/office/drawing/2014/main" id="{4C2E9649-C89D-590D-2835-7CB38397BF0D}"/>
              </a:ext>
            </a:extLst>
          </p:cNvPr>
          <p:cNvSpPr>
            <a:spLocks noGrp="1"/>
          </p:cNvSpPr>
          <p:nvPr>
            <p:ph idx="1"/>
          </p:nvPr>
        </p:nvSpPr>
        <p:spPr>
          <a:xfrm>
            <a:off x="581193" y="1458226"/>
            <a:ext cx="11029615" cy="1643562"/>
          </a:xfrm>
        </p:spPr>
        <p:txBody>
          <a:bodyPr>
            <a:normAutofit/>
          </a:bodyPr>
          <a:lstStyle/>
          <a:p>
            <a:r>
              <a:rPr lang="en-SG" sz="2000" dirty="0"/>
              <a:t>Categorize US states based on their characteristics from the given datasets </a:t>
            </a:r>
          </a:p>
          <a:p>
            <a:r>
              <a:rPr lang="en-SG" sz="2000" dirty="0"/>
              <a:t>Factors that are statistically significant in predicting Assault rates</a:t>
            </a:r>
          </a:p>
          <a:p>
            <a:endParaRPr lang="en-SG" sz="2000" dirty="0"/>
          </a:p>
        </p:txBody>
      </p:sp>
    </p:spTree>
    <p:extLst>
      <p:ext uri="{BB962C8B-B14F-4D97-AF65-F5344CB8AC3E}">
        <p14:creationId xmlns:p14="http://schemas.microsoft.com/office/powerpoint/2010/main" val="240894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98D1-2B1A-B37E-5964-0FF3F5E47FDE}"/>
              </a:ext>
            </a:extLst>
          </p:cNvPr>
          <p:cNvSpPr>
            <a:spLocks noGrp="1"/>
          </p:cNvSpPr>
          <p:nvPr>
            <p:ph type="title"/>
          </p:nvPr>
        </p:nvSpPr>
        <p:spPr>
          <a:xfrm>
            <a:off x="581192" y="434827"/>
            <a:ext cx="11029616" cy="696338"/>
          </a:xfrm>
        </p:spPr>
        <p:txBody>
          <a:bodyPr/>
          <a:lstStyle/>
          <a:p>
            <a:r>
              <a:rPr lang="en-SG" dirty="0"/>
              <a:t>Datasets used</a:t>
            </a:r>
          </a:p>
        </p:txBody>
      </p:sp>
      <p:sp>
        <p:nvSpPr>
          <p:cNvPr id="3" name="Content Placeholder 2">
            <a:extLst>
              <a:ext uri="{FF2B5EF4-FFF2-40B4-BE49-F238E27FC236}">
                <a16:creationId xmlns:a16="http://schemas.microsoft.com/office/drawing/2014/main" id="{F28D2B44-6893-43D4-8A7B-EB765CEA2101}"/>
              </a:ext>
            </a:extLst>
          </p:cNvPr>
          <p:cNvSpPr>
            <a:spLocks noGrp="1"/>
          </p:cNvSpPr>
          <p:nvPr>
            <p:ph idx="1"/>
          </p:nvPr>
        </p:nvSpPr>
        <p:spPr>
          <a:xfrm>
            <a:off x="276391" y="1131165"/>
            <a:ext cx="11234292" cy="3426246"/>
          </a:xfrm>
        </p:spPr>
        <p:txBody>
          <a:bodyPr>
            <a:normAutofit/>
          </a:bodyPr>
          <a:lstStyle/>
          <a:p>
            <a:pPr marL="666900" lvl="1" indent="-342900">
              <a:buFont typeface="+mj-lt"/>
              <a:buAutoNum type="arabicParenR"/>
            </a:pPr>
            <a:r>
              <a:rPr lang="en-SG" sz="1600" b="1" dirty="0"/>
              <a:t>USArrest.csv </a:t>
            </a:r>
            <a:r>
              <a:rPr lang="en-SG" sz="1600" dirty="0"/>
              <a:t>– </a:t>
            </a:r>
            <a:r>
              <a:rPr lang="en-SG" sz="1600" b="1" dirty="0"/>
              <a:t>Main dataset </a:t>
            </a:r>
            <a:r>
              <a:rPr lang="en-SG" sz="1600" dirty="0"/>
              <a:t>to use for analysis as the dataset consists of the numeric numbers for 3 violent crime rates (Assault, Murder, Rape) of 50 US states </a:t>
            </a:r>
          </a:p>
          <a:p>
            <a:pPr marL="666900" lvl="1" indent="-342900">
              <a:buFont typeface="+mj-lt"/>
              <a:buAutoNum type="arabicParenR"/>
            </a:pPr>
            <a:endParaRPr lang="en-SG" sz="1600" dirty="0"/>
          </a:p>
          <a:p>
            <a:pPr marL="666900" lvl="1" indent="-342900">
              <a:buFont typeface="+mj-lt"/>
              <a:buAutoNum type="arabicParenR"/>
            </a:pPr>
            <a:endParaRPr lang="en-SG" sz="1600" dirty="0"/>
          </a:p>
          <a:p>
            <a:pPr marL="666900" lvl="1" indent="-342900">
              <a:buFont typeface="+mj-lt"/>
              <a:buAutoNum type="arabicParenR"/>
            </a:pPr>
            <a:endParaRPr lang="en-SG" sz="1600" dirty="0"/>
          </a:p>
          <a:p>
            <a:pPr marL="666900" lvl="1" indent="-342900">
              <a:buFont typeface="+mj-lt"/>
              <a:buAutoNum type="arabicParenR"/>
            </a:pPr>
            <a:endParaRPr lang="en-SG" sz="1600" dirty="0"/>
          </a:p>
          <a:p>
            <a:pPr marL="666900" lvl="1" indent="-342900">
              <a:buFont typeface="+mj-lt"/>
              <a:buAutoNum type="arabicParenR"/>
            </a:pPr>
            <a:endParaRPr lang="en-SG" sz="1600" dirty="0"/>
          </a:p>
          <a:p>
            <a:pPr marL="666900" lvl="1" indent="-342900">
              <a:buFont typeface="+mj-lt"/>
              <a:buAutoNum type="arabicParenR"/>
            </a:pPr>
            <a:endParaRPr lang="en-SG" sz="1600" dirty="0"/>
          </a:p>
          <a:p>
            <a:pPr marL="666900" lvl="1" indent="-342900">
              <a:buFont typeface="+mj-lt"/>
              <a:buAutoNum type="arabicParenR"/>
            </a:pPr>
            <a:r>
              <a:rPr lang="en-SG" sz="1600" b="1" dirty="0"/>
              <a:t>USstatex77.csv </a:t>
            </a:r>
            <a:r>
              <a:rPr lang="en-SG" sz="1600" dirty="0"/>
              <a:t>– </a:t>
            </a:r>
            <a:r>
              <a:rPr lang="en-SG" sz="1600" b="1" dirty="0"/>
              <a:t>Complementary</a:t>
            </a:r>
            <a:r>
              <a:rPr lang="en-SG" sz="1600" dirty="0"/>
              <a:t> dataset that contains murder rate as well as other features such as illiteracy, life expectancy, per capital income  </a:t>
            </a:r>
          </a:p>
        </p:txBody>
      </p:sp>
      <p:pic>
        <p:nvPicPr>
          <p:cNvPr id="5" name="Picture 4">
            <a:extLst>
              <a:ext uri="{FF2B5EF4-FFF2-40B4-BE49-F238E27FC236}">
                <a16:creationId xmlns:a16="http://schemas.microsoft.com/office/drawing/2014/main" id="{FA23498E-A4EB-1ECB-6369-0C9FBC180E07}"/>
              </a:ext>
            </a:extLst>
          </p:cNvPr>
          <p:cNvPicPr>
            <a:picLocks noChangeAspect="1"/>
          </p:cNvPicPr>
          <p:nvPr/>
        </p:nvPicPr>
        <p:blipFill>
          <a:blip r:embed="rId2"/>
          <a:stretch>
            <a:fillRect/>
          </a:stretch>
        </p:blipFill>
        <p:spPr>
          <a:xfrm>
            <a:off x="3746555" y="1758820"/>
            <a:ext cx="4832668" cy="2170425"/>
          </a:xfrm>
          <a:prstGeom prst="rect">
            <a:avLst/>
          </a:prstGeom>
        </p:spPr>
      </p:pic>
      <p:pic>
        <p:nvPicPr>
          <p:cNvPr id="7" name="Picture 6">
            <a:extLst>
              <a:ext uri="{FF2B5EF4-FFF2-40B4-BE49-F238E27FC236}">
                <a16:creationId xmlns:a16="http://schemas.microsoft.com/office/drawing/2014/main" id="{6A3D043D-B195-E7A0-5A74-F70334223053}"/>
              </a:ext>
            </a:extLst>
          </p:cNvPr>
          <p:cNvPicPr>
            <a:picLocks noChangeAspect="1"/>
          </p:cNvPicPr>
          <p:nvPr/>
        </p:nvPicPr>
        <p:blipFill>
          <a:blip r:embed="rId3"/>
          <a:stretch>
            <a:fillRect/>
          </a:stretch>
        </p:blipFill>
        <p:spPr>
          <a:xfrm>
            <a:off x="2906098" y="4556900"/>
            <a:ext cx="7249553" cy="2082528"/>
          </a:xfrm>
          <a:prstGeom prst="rect">
            <a:avLst/>
          </a:prstGeom>
        </p:spPr>
      </p:pic>
    </p:spTree>
    <p:extLst>
      <p:ext uri="{BB962C8B-B14F-4D97-AF65-F5344CB8AC3E}">
        <p14:creationId xmlns:p14="http://schemas.microsoft.com/office/powerpoint/2010/main" val="375889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7F4D953-568D-C2E1-BF31-35039448B6D4}"/>
              </a:ext>
            </a:extLst>
          </p:cNvPr>
          <p:cNvSpPr>
            <a:spLocks noGrp="1"/>
          </p:cNvSpPr>
          <p:nvPr>
            <p:ph type="title"/>
          </p:nvPr>
        </p:nvSpPr>
        <p:spPr>
          <a:xfrm>
            <a:off x="581192" y="434827"/>
            <a:ext cx="11029616" cy="696338"/>
          </a:xfrm>
        </p:spPr>
        <p:txBody>
          <a:bodyPr/>
          <a:lstStyle/>
          <a:p>
            <a:r>
              <a:rPr lang="en-SG" dirty="0"/>
              <a:t>data visualisation from </a:t>
            </a:r>
            <a:r>
              <a:rPr lang="en-SG" sz="2800" b="1" dirty="0"/>
              <a:t>USArrest.csv </a:t>
            </a:r>
            <a:endParaRPr lang="en-SG" dirty="0"/>
          </a:p>
        </p:txBody>
      </p:sp>
      <p:pic>
        <p:nvPicPr>
          <p:cNvPr id="12" name="Picture 11">
            <a:extLst>
              <a:ext uri="{FF2B5EF4-FFF2-40B4-BE49-F238E27FC236}">
                <a16:creationId xmlns:a16="http://schemas.microsoft.com/office/drawing/2014/main" id="{B8D1D8F6-F793-9A7C-AB71-97AA485928CD}"/>
              </a:ext>
            </a:extLst>
          </p:cNvPr>
          <p:cNvPicPr>
            <a:picLocks noChangeAspect="1"/>
          </p:cNvPicPr>
          <p:nvPr/>
        </p:nvPicPr>
        <p:blipFill>
          <a:blip r:embed="rId2"/>
          <a:stretch>
            <a:fillRect/>
          </a:stretch>
        </p:blipFill>
        <p:spPr>
          <a:xfrm>
            <a:off x="4682368" y="1068412"/>
            <a:ext cx="7384125" cy="5646153"/>
          </a:xfrm>
          <a:prstGeom prst="rect">
            <a:avLst/>
          </a:prstGeom>
        </p:spPr>
      </p:pic>
      <p:sp>
        <p:nvSpPr>
          <p:cNvPr id="13" name="Content Placeholder 2">
            <a:extLst>
              <a:ext uri="{FF2B5EF4-FFF2-40B4-BE49-F238E27FC236}">
                <a16:creationId xmlns:a16="http://schemas.microsoft.com/office/drawing/2014/main" id="{85959639-BD00-C60B-9EF2-B5C27E38F516}"/>
              </a:ext>
            </a:extLst>
          </p:cNvPr>
          <p:cNvSpPr>
            <a:spLocks noGrp="1"/>
          </p:cNvSpPr>
          <p:nvPr>
            <p:ph idx="1"/>
          </p:nvPr>
        </p:nvSpPr>
        <p:spPr>
          <a:xfrm>
            <a:off x="267426" y="1594115"/>
            <a:ext cx="4414941" cy="4035703"/>
          </a:xfrm>
        </p:spPr>
        <p:txBody>
          <a:bodyPr>
            <a:normAutofit/>
          </a:bodyPr>
          <a:lstStyle/>
          <a:p>
            <a:pPr marL="324000" lvl="1" indent="0">
              <a:buNone/>
            </a:pPr>
            <a:r>
              <a:rPr lang="en-SG" sz="1600" b="1" dirty="0"/>
              <a:t>Stacked Bar chart </a:t>
            </a:r>
          </a:p>
          <a:p>
            <a:pPr marL="324000" lvl="1" indent="0">
              <a:buNone/>
            </a:pPr>
            <a:r>
              <a:rPr lang="en-SG" sz="1600" dirty="0"/>
              <a:t>Horizontal Axis: Total numbers of Arrest and population in 100k </a:t>
            </a:r>
          </a:p>
          <a:p>
            <a:pPr marL="324000" lvl="1" indent="0">
              <a:buNone/>
            </a:pPr>
            <a:r>
              <a:rPr lang="en-SG" sz="1600" dirty="0"/>
              <a:t>Vertical Axis: Name of State</a:t>
            </a:r>
          </a:p>
          <a:p>
            <a:pPr marL="324000" lvl="1" indent="0">
              <a:buNone/>
            </a:pPr>
            <a:endParaRPr lang="en-SG" sz="1600" dirty="0"/>
          </a:p>
          <a:p>
            <a:pPr marL="324000" lvl="1" indent="0">
              <a:buNone/>
            </a:pPr>
            <a:r>
              <a:rPr lang="en-SG" sz="1600" dirty="0"/>
              <a:t>Top 3 states with the highest number of arrests in Year 1973 :</a:t>
            </a:r>
          </a:p>
          <a:p>
            <a:pPr lvl="1"/>
            <a:r>
              <a:rPr lang="en-SG" sz="1600" dirty="0"/>
              <a:t>Florida, North Carolina, Maryland</a:t>
            </a:r>
          </a:p>
          <a:p>
            <a:pPr marL="324000" lvl="1" indent="0">
              <a:buNone/>
            </a:pPr>
            <a:r>
              <a:rPr lang="en-SG" sz="1600" dirty="0"/>
              <a:t>Top 3 states with the lowest number of arrests:</a:t>
            </a:r>
          </a:p>
          <a:p>
            <a:pPr lvl="1"/>
            <a:r>
              <a:rPr lang="en-SG" sz="1600" dirty="0"/>
              <a:t>North Dakota, Vermont, Wisconsin</a:t>
            </a:r>
          </a:p>
          <a:p>
            <a:pPr marL="324000" lvl="1" indent="0">
              <a:buNone/>
            </a:pPr>
            <a:r>
              <a:rPr lang="en-SG" sz="1600" dirty="0"/>
              <a:t> </a:t>
            </a:r>
          </a:p>
        </p:txBody>
      </p:sp>
      <p:sp>
        <p:nvSpPr>
          <p:cNvPr id="17" name="TextBox 16">
            <a:extLst>
              <a:ext uri="{FF2B5EF4-FFF2-40B4-BE49-F238E27FC236}">
                <a16:creationId xmlns:a16="http://schemas.microsoft.com/office/drawing/2014/main" id="{4CC864AC-01FF-FD82-6431-7EB352DBDBEA}"/>
              </a:ext>
            </a:extLst>
          </p:cNvPr>
          <p:cNvSpPr txBox="1"/>
          <p:nvPr/>
        </p:nvSpPr>
        <p:spPr>
          <a:xfrm>
            <a:off x="9421906" y="5327923"/>
            <a:ext cx="2294965" cy="830997"/>
          </a:xfrm>
          <a:prstGeom prst="rect">
            <a:avLst/>
          </a:prstGeom>
          <a:noFill/>
        </p:spPr>
        <p:txBody>
          <a:bodyPr wrap="square">
            <a:spAutoFit/>
          </a:bodyPr>
          <a:lstStyle/>
          <a:p>
            <a:pPr marL="324000" lvl="1" indent="0">
              <a:buNone/>
            </a:pPr>
            <a:r>
              <a:rPr lang="en-SG" sz="1600" dirty="0"/>
              <a:t>Legend: </a:t>
            </a:r>
          </a:p>
          <a:p>
            <a:pPr marL="324000" lvl="1" indent="0">
              <a:buNone/>
            </a:pPr>
            <a:r>
              <a:rPr lang="en-SG" sz="1600" dirty="0"/>
              <a:t>Orange 	</a:t>
            </a:r>
          </a:p>
          <a:p>
            <a:pPr marL="324000" lvl="1" indent="0">
              <a:buNone/>
            </a:pPr>
            <a:r>
              <a:rPr lang="en-SG" sz="1600" dirty="0"/>
              <a:t>Green</a:t>
            </a:r>
          </a:p>
        </p:txBody>
      </p:sp>
      <p:pic>
        <p:nvPicPr>
          <p:cNvPr id="18" name="Picture 17">
            <a:extLst>
              <a:ext uri="{FF2B5EF4-FFF2-40B4-BE49-F238E27FC236}">
                <a16:creationId xmlns:a16="http://schemas.microsoft.com/office/drawing/2014/main" id="{61574E0A-F688-6FD2-12B4-E9ECA3A4C1ED}"/>
              </a:ext>
            </a:extLst>
          </p:cNvPr>
          <p:cNvPicPr>
            <a:picLocks noChangeAspect="1"/>
          </p:cNvPicPr>
          <p:nvPr/>
        </p:nvPicPr>
        <p:blipFill>
          <a:blip r:embed="rId3"/>
          <a:stretch>
            <a:fillRect/>
          </a:stretch>
        </p:blipFill>
        <p:spPr>
          <a:xfrm>
            <a:off x="10569388" y="5659822"/>
            <a:ext cx="407834" cy="129766"/>
          </a:xfrm>
          <a:prstGeom prst="rect">
            <a:avLst/>
          </a:prstGeom>
        </p:spPr>
      </p:pic>
      <p:pic>
        <p:nvPicPr>
          <p:cNvPr id="20" name="Picture 19">
            <a:extLst>
              <a:ext uri="{FF2B5EF4-FFF2-40B4-BE49-F238E27FC236}">
                <a16:creationId xmlns:a16="http://schemas.microsoft.com/office/drawing/2014/main" id="{DD84AE9B-0C80-BEAA-4FC1-AF14FD9D8774}"/>
              </a:ext>
            </a:extLst>
          </p:cNvPr>
          <p:cNvPicPr>
            <a:picLocks noChangeAspect="1"/>
          </p:cNvPicPr>
          <p:nvPr/>
        </p:nvPicPr>
        <p:blipFill>
          <a:blip r:embed="rId4"/>
          <a:stretch>
            <a:fillRect/>
          </a:stretch>
        </p:blipFill>
        <p:spPr>
          <a:xfrm>
            <a:off x="10569388" y="5876939"/>
            <a:ext cx="407833" cy="173631"/>
          </a:xfrm>
          <a:prstGeom prst="rect">
            <a:avLst/>
          </a:prstGeom>
        </p:spPr>
      </p:pic>
    </p:spTree>
    <p:extLst>
      <p:ext uri="{BB962C8B-B14F-4D97-AF65-F5344CB8AC3E}">
        <p14:creationId xmlns:p14="http://schemas.microsoft.com/office/powerpoint/2010/main" val="368368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7F4D953-568D-C2E1-BF31-35039448B6D4}"/>
              </a:ext>
            </a:extLst>
          </p:cNvPr>
          <p:cNvSpPr>
            <a:spLocks noGrp="1"/>
          </p:cNvSpPr>
          <p:nvPr>
            <p:ph type="title"/>
          </p:nvPr>
        </p:nvSpPr>
        <p:spPr>
          <a:xfrm>
            <a:off x="581192" y="434827"/>
            <a:ext cx="11029616" cy="696338"/>
          </a:xfrm>
        </p:spPr>
        <p:txBody>
          <a:bodyPr/>
          <a:lstStyle/>
          <a:p>
            <a:r>
              <a:rPr lang="en-SG" dirty="0"/>
              <a:t>data visualisation from </a:t>
            </a:r>
            <a:r>
              <a:rPr lang="en-SG" sz="2800" b="1" dirty="0"/>
              <a:t>USArrest.csv </a:t>
            </a:r>
            <a:endParaRPr lang="en-SG" dirty="0"/>
          </a:p>
        </p:txBody>
      </p:sp>
      <p:sp>
        <p:nvSpPr>
          <p:cNvPr id="13" name="Content Placeholder 2">
            <a:extLst>
              <a:ext uri="{FF2B5EF4-FFF2-40B4-BE49-F238E27FC236}">
                <a16:creationId xmlns:a16="http://schemas.microsoft.com/office/drawing/2014/main" id="{85959639-BD00-C60B-9EF2-B5C27E38F516}"/>
              </a:ext>
            </a:extLst>
          </p:cNvPr>
          <p:cNvSpPr>
            <a:spLocks noGrp="1"/>
          </p:cNvSpPr>
          <p:nvPr>
            <p:ph idx="1"/>
          </p:nvPr>
        </p:nvSpPr>
        <p:spPr>
          <a:xfrm>
            <a:off x="204673" y="1115860"/>
            <a:ext cx="4860386" cy="3061130"/>
          </a:xfrm>
        </p:spPr>
        <p:txBody>
          <a:bodyPr>
            <a:normAutofit/>
          </a:bodyPr>
          <a:lstStyle/>
          <a:p>
            <a:pPr marL="324000" lvl="1" indent="0">
              <a:buNone/>
            </a:pPr>
            <a:r>
              <a:rPr lang="en-SG" sz="1600" b="1" dirty="0"/>
              <a:t>Stacked Bar Chart </a:t>
            </a:r>
          </a:p>
          <a:p>
            <a:pPr marL="324000" lvl="1" indent="0">
              <a:buNone/>
            </a:pPr>
            <a:r>
              <a:rPr lang="en-SG" sz="1600" b="1" dirty="0"/>
              <a:t>– Top 10 States with the highest crime rates</a:t>
            </a:r>
          </a:p>
          <a:p>
            <a:pPr marL="324000" lvl="1" indent="0">
              <a:buNone/>
            </a:pPr>
            <a:r>
              <a:rPr lang="en-SG" sz="1600" dirty="0"/>
              <a:t>Horizontal Axis: Name of State</a:t>
            </a:r>
          </a:p>
          <a:p>
            <a:pPr marL="324000" lvl="1" indent="0">
              <a:buNone/>
            </a:pPr>
            <a:r>
              <a:rPr lang="en-SG" sz="1600" dirty="0"/>
              <a:t>Vertical Axis: Number of crime rates in 100k</a:t>
            </a:r>
          </a:p>
          <a:p>
            <a:pPr marL="324000" lvl="1" indent="0">
              <a:buNone/>
            </a:pPr>
            <a:endParaRPr lang="en-SG" sz="1000" dirty="0"/>
          </a:p>
          <a:p>
            <a:pPr marL="324000" lvl="1" indent="0">
              <a:buNone/>
            </a:pPr>
            <a:r>
              <a:rPr lang="en-SG" sz="1600" dirty="0"/>
              <a:t>Among the different types of violent crime, </a:t>
            </a:r>
            <a:r>
              <a:rPr lang="en-SG" sz="1600" b="1" dirty="0"/>
              <a:t>Assaults</a:t>
            </a:r>
            <a:r>
              <a:rPr lang="en-SG" sz="1600" dirty="0"/>
              <a:t> have the </a:t>
            </a:r>
            <a:r>
              <a:rPr lang="en-SG" sz="1600" b="1" dirty="0"/>
              <a:t>highest number of cases </a:t>
            </a:r>
            <a:r>
              <a:rPr lang="en-SG" sz="1600" dirty="0"/>
              <a:t>in terms of crime rate </a:t>
            </a:r>
            <a:r>
              <a:rPr lang="en-SG" sz="1600" b="1" dirty="0"/>
              <a:t>followed by rape </a:t>
            </a:r>
            <a:r>
              <a:rPr lang="en-SG" sz="1600" dirty="0"/>
              <a:t>and </a:t>
            </a:r>
            <a:r>
              <a:rPr lang="en-SG" sz="1600" b="1" dirty="0"/>
              <a:t>murder </a:t>
            </a:r>
            <a:r>
              <a:rPr lang="en-SG" sz="1600" dirty="0"/>
              <a:t>through the country. </a:t>
            </a:r>
          </a:p>
        </p:txBody>
      </p:sp>
      <p:pic>
        <p:nvPicPr>
          <p:cNvPr id="3" name="Picture 2">
            <a:extLst>
              <a:ext uri="{FF2B5EF4-FFF2-40B4-BE49-F238E27FC236}">
                <a16:creationId xmlns:a16="http://schemas.microsoft.com/office/drawing/2014/main" id="{33E31ADA-85C5-96B8-4F75-27985E2F6398}"/>
              </a:ext>
            </a:extLst>
          </p:cNvPr>
          <p:cNvPicPr>
            <a:picLocks noChangeAspect="1"/>
          </p:cNvPicPr>
          <p:nvPr/>
        </p:nvPicPr>
        <p:blipFill>
          <a:blip r:embed="rId2"/>
          <a:stretch>
            <a:fillRect/>
          </a:stretch>
        </p:blipFill>
        <p:spPr>
          <a:xfrm>
            <a:off x="5065059" y="1269371"/>
            <a:ext cx="6995270" cy="4177482"/>
          </a:xfrm>
          <a:prstGeom prst="rect">
            <a:avLst/>
          </a:prstGeom>
        </p:spPr>
      </p:pic>
      <p:pic>
        <p:nvPicPr>
          <p:cNvPr id="5" name="Picture 4">
            <a:extLst>
              <a:ext uri="{FF2B5EF4-FFF2-40B4-BE49-F238E27FC236}">
                <a16:creationId xmlns:a16="http://schemas.microsoft.com/office/drawing/2014/main" id="{CAA93AB0-91E9-EF3B-61E5-270E0818EDD0}"/>
              </a:ext>
            </a:extLst>
          </p:cNvPr>
          <p:cNvPicPr>
            <a:picLocks noChangeAspect="1"/>
          </p:cNvPicPr>
          <p:nvPr/>
        </p:nvPicPr>
        <p:blipFill>
          <a:blip r:embed="rId3"/>
          <a:stretch>
            <a:fillRect/>
          </a:stretch>
        </p:blipFill>
        <p:spPr>
          <a:xfrm>
            <a:off x="581192" y="4176989"/>
            <a:ext cx="4170103" cy="2539728"/>
          </a:xfrm>
          <a:prstGeom prst="rect">
            <a:avLst/>
          </a:prstGeom>
        </p:spPr>
      </p:pic>
    </p:spTree>
    <p:extLst>
      <p:ext uri="{BB962C8B-B14F-4D97-AF65-F5344CB8AC3E}">
        <p14:creationId xmlns:p14="http://schemas.microsoft.com/office/powerpoint/2010/main" val="205209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D2B44-6893-43D4-8A7B-EB765CEA2101}"/>
              </a:ext>
            </a:extLst>
          </p:cNvPr>
          <p:cNvSpPr>
            <a:spLocks noGrp="1"/>
          </p:cNvSpPr>
          <p:nvPr>
            <p:ph idx="1"/>
          </p:nvPr>
        </p:nvSpPr>
        <p:spPr>
          <a:xfrm>
            <a:off x="222604" y="1218561"/>
            <a:ext cx="6205090" cy="5128451"/>
          </a:xfrm>
        </p:spPr>
        <p:txBody>
          <a:bodyPr>
            <a:normAutofit/>
          </a:bodyPr>
          <a:lstStyle/>
          <a:p>
            <a:pPr marL="324000" lvl="1" indent="0">
              <a:buNone/>
            </a:pPr>
            <a:r>
              <a:rPr lang="en-SG" sz="1600" dirty="0"/>
              <a:t>K-Means Clustering is a form of unsupervised machine learning</a:t>
            </a:r>
          </a:p>
          <a:p>
            <a:pPr marL="324000" lvl="1" indent="0">
              <a:buNone/>
            </a:pPr>
            <a:r>
              <a:rPr lang="en-SG" sz="1600" dirty="0"/>
              <a:t>It is an centroid-based/distance-based algorithm that tries to group similar items in the form of clusters</a:t>
            </a:r>
          </a:p>
          <a:p>
            <a:pPr marL="324000" lvl="1" indent="0">
              <a:buNone/>
            </a:pPr>
            <a:endParaRPr lang="en-SG" sz="1600" dirty="0"/>
          </a:p>
          <a:p>
            <a:pPr marL="324000" lvl="1" indent="0">
              <a:buNone/>
            </a:pPr>
            <a:r>
              <a:rPr lang="en-US" sz="1600" dirty="0"/>
              <a:t>Step 1: Choose the number of clusters k</a:t>
            </a:r>
          </a:p>
          <a:p>
            <a:pPr marL="324000" lvl="1" indent="0">
              <a:buNone/>
            </a:pPr>
            <a:endParaRPr lang="en-SG" sz="1600" dirty="0"/>
          </a:p>
          <a:p>
            <a:pPr marL="324000" lvl="1" indent="0">
              <a:buNone/>
            </a:pPr>
            <a:r>
              <a:rPr lang="en-US" sz="1600" dirty="0"/>
              <a:t>Step 2: Select k random points from the data as centroids</a:t>
            </a:r>
          </a:p>
          <a:p>
            <a:pPr marL="324000" lvl="1" indent="0">
              <a:buNone/>
            </a:pPr>
            <a:endParaRPr lang="en-US" sz="1600" dirty="0"/>
          </a:p>
          <a:p>
            <a:pPr marL="324000" lvl="1" indent="0">
              <a:buNone/>
            </a:pPr>
            <a:r>
              <a:rPr lang="en-US" sz="1600" dirty="0"/>
              <a:t>Step 3: Assign all the points to the closest cluster centroid</a:t>
            </a:r>
          </a:p>
          <a:p>
            <a:pPr marL="324000" lvl="1" indent="0">
              <a:buNone/>
            </a:pPr>
            <a:endParaRPr lang="en-US" sz="1600" dirty="0"/>
          </a:p>
          <a:p>
            <a:pPr marL="324000" lvl="1" indent="0">
              <a:buNone/>
            </a:pPr>
            <a:r>
              <a:rPr lang="en-US" sz="1600" dirty="0"/>
              <a:t>Step 4: Recompute the centroids of newly formed clusters</a:t>
            </a:r>
          </a:p>
          <a:p>
            <a:pPr marL="324000" lvl="1" indent="0">
              <a:buNone/>
            </a:pPr>
            <a:endParaRPr lang="en-US" sz="1600" dirty="0"/>
          </a:p>
          <a:p>
            <a:pPr marL="324000" lvl="1" indent="0">
              <a:buNone/>
            </a:pPr>
            <a:r>
              <a:rPr lang="en-US" sz="1600" dirty="0"/>
              <a:t>Step 5: Repeat steps 3 and 4 (Iterative process)</a:t>
            </a:r>
            <a:endParaRPr lang="en-SG" sz="1600" dirty="0"/>
          </a:p>
        </p:txBody>
      </p:sp>
      <p:sp>
        <p:nvSpPr>
          <p:cNvPr id="8" name="Title 1">
            <a:extLst>
              <a:ext uri="{FF2B5EF4-FFF2-40B4-BE49-F238E27FC236}">
                <a16:creationId xmlns:a16="http://schemas.microsoft.com/office/drawing/2014/main" id="{67F4D953-568D-C2E1-BF31-35039448B6D4}"/>
              </a:ext>
            </a:extLst>
          </p:cNvPr>
          <p:cNvSpPr>
            <a:spLocks noGrp="1"/>
          </p:cNvSpPr>
          <p:nvPr>
            <p:ph type="title"/>
          </p:nvPr>
        </p:nvSpPr>
        <p:spPr>
          <a:xfrm>
            <a:off x="581192" y="434827"/>
            <a:ext cx="11029616" cy="696338"/>
          </a:xfrm>
        </p:spPr>
        <p:txBody>
          <a:bodyPr/>
          <a:lstStyle/>
          <a:p>
            <a:r>
              <a:rPr lang="en-SG" dirty="0"/>
              <a:t>Processing method – K-means Clustering</a:t>
            </a:r>
          </a:p>
        </p:txBody>
      </p:sp>
      <p:pic>
        <p:nvPicPr>
          <p:cNvPr id="9" name="Picture 8">
            <a:extLst>
              <a:ext uri="{FF2B5EF4-FFF2-40B4-BE49-F238E27FC236}">
                <a16:creationId xmlns:a16="http://schemas.microsoft.com/office/drawing/2014/main" id="{20E58B42-D3A7-E1E0-09E4-AA9E0D890497}"/>
              </a:ext>
            </a:extLst>
          </p:cNvPr>
          <p:cNvPicPr>
            <a:picLocks noChangeAspect="1"/>
          </p:cNvPicPr>
          <p:nvPr/>
        </p:nvPicPr>
        <p:blipFill>
          <a:blip r:embed="rId2"/>
          <a:stretch>
            <a:fillRect/>
          </a:stretch>
        </p:blipFill>
        <p:spPr>
          <a:xfrm>
            <a:off x="6732636" y="1490623"/>
            <a:ext cx="1882303" cy="1844200"/>
          </a:xfrm>
          <a:prstGeom prst="rect">
            <a:avLst/>
          </a:prstGeom>
        </p:spPr>
      </p:pic>
      <p:pic>
        <p:nvPicPr>
          <p:cNvPr id="11" name="Picture 10">
            <a:extLst>
              <a:ext uri="{FF2B5EF4-FFF2-40B4-BE49-F238E27FC236}">
                <a16:creationId xmlns:a16="http://schemas.microsoft.com/office/drawing/2014/main" id="{1F7517AF-D0D9-4CC5-9367-A879811DAED0}"/>
              </a:ext>
            </a:extLst>
          </p:cNvPr>
          <p:cNvPicPr>
            <a:picLocks noChangeAspect="1"/>
          </p:cNvPicPr>
          <p:nvPr/>
        </p:nvPicPr>
        <p:blipFill>
          <a:blip r:embed="rId3"/>
          <a:stretch>
            <a:fillRect/>
          </a:stretch>
        </p:blipFill>
        <p:spPr>
          <a:xfrm>
            <a:off x="9329706" y="1490623"/>
            <a:ext cx="2004234" cy="1943268"/>
          </a:xfrm>
          <a:prstGeom prst="rect">
            <a:avLst/>
          </a:prstGeom>
        </p:spPr>
      </p:pic>
      <p:sp>
        <p:nvSpPr>
          <p:cNvPr id="13" name="TextBox 12">
            <a:extLst>
              <a:ext uri="{FF2B5EF4-FFF2-40B4-BE49-F238E27FC236}">
                <a16:creationId xmlns:a16="http://schemas.microsoft.com/office/drawing/2014/main" id="{D04B6198-2F8E-042F-B0BE-CEE18BCFC147}"/>
              </a:ext>
            </a:extLst>
          </p:cNvPr>
          <p:cNvSpPr txBox="1"/>
          <p:nvPr/>
        </p:nvSpPr>
        <p:spPr>
          <a:xfrm>
            <a:off x="7216587" y="1218561"/>
            <a:ext cx="941295" cy="369332"/>
          </a:xfrm>
          <a:prstGeom prst="rect">
            <a:avLst/>
          </a:prstGeom>
          <a:noFill/>
        </p:spPr>
        <p:txBody>
          <a:bodyPr wrap="square">
            <a:spAutoFit/>
          </a:bodyPr>
          <a:lstStyle/>
          <a:p>
            <a:r>
              <a:rPr lang="en-US" sz="1800" dirty="0"/>
              <a:t>Step 1</a:t>
            </a:r>
            <a:endParaRPr lang="en-SG" dirty="0"/>
          </a:p>
        </p:txBody>
      </p:sp>
      <p:sp>
        <p:nvSpPr>
          <p:cNvPr id="14" name="TextBox 13">
            <a:extLst>
              <a:ext uri="{FF2B5EF4-FFF2-40B4-BE49-F238E27FC236}">
                <a16:creationId xmlns:a16="http://schemas.microsoft.com/office/drawing/2014/main" id="{2F9C840F-7E52-7824-69D3-2B38722B03C1}"/>
              </a:ext>
            </a:extLst>
          </p:cNvPr>
          <p:cNvSpPr txBox="1"/>
          <p:nvPr/>
        </p:nvSpPr>
        <p:spPr>
          <a:xfrm>
            <a:off x="9861176" y="1218561"/>
            <a:ext cx="941295" cy="369332"/>
          </a:xfrm>
          <a:prstGeom prst="rect">
            <a:avLst/>
          </a:prstGeom>
          <a:noFill/>
        </p:spPr>
        <p:txBody>
          <a:bodyPr wrap="square">
            <a:spAutoFit/>
          </a:bodyPr>
          <a:lstStyle/>
          <a:p>
            <a:r>
              <a:rPr lang="en-US" sz="1800" dirty="0"/>
              <a:t>Step 2</a:t>
            </a:r>
            <a:endParaRPr lang="en-SG" dirty="0"/>
          </a:p>
        </p:txBody>
      </p:sp>
      <p:sp>
        <p:nvSpPr>
          <p:cNvPr id="15" name="TextBox 14">
            <a:extLst>
              <a:ext uri="{FF2B5EF4-FFF2-40B4-BE49-F238E27FC236}">
                <a16:creationId xmlns:a16="http://schemas.microsoft.com/office/drawing/2014/main" id="{D85DE362-956B-7493-1C97-B64B84B0080C}"/>
              </a:ext>
            </a:extLst>
          </p:cNvPr>
          <p:cNvSpPr txBox="1"/>
          <p:nvPr/>
        </p:nvSpPr>
        <p:spPr>
          <a:xfrm>
            <a:off x="7243481" y="3916938"/>
            <a:ext cx="941295" cy="369332"/>
          </a:xfrm>
          <a:prstGeom prst="rect">
            <a:avLst/>
          </a:prstGeom>
          <a:noFill/>
        </p:spPr>
        <p:txBody>
          <a:bodyPr wrap="square">
            <a:spAutoFit/>
          </a:bodyPr>
          <a:lstStyle/>
          <a:p>
            <a:r>
              <a:rPr lang="en-US" sz="1800" dirty="0"/>
              <a:t>Step 3</a:t>
            </a:r>
            <a:endParaRPr lang="en-SG" dirty="0"/>
          </a:p>
        </p:txBody>
      </p:sp>
      <p:sp>
        <p:nvSpPr>
          <p:cNvPr id="16" name="TextBox 15">
            <a:extLst>
              <a:ext uri="{FF2B5EF4-FFF2-40B4-BE49-F238E27FC236}">
                <a16:creationId xmlns:a16="http://schemas.microsoft.com/office/drawing/2014/main" id="{51394F17-3985-28C1-3732-36A7811FD876}"/>
              </a:ext>
            </a:extLst>
          </p:cNvPr>
          <p:cNvSpPr txBox="1"/>
          <p:nvPr/>
        </p:nvSpPr>
        <p:spPr>
          <a:xfrm>
            <a:off x="9977716" y="3916938"/>
            <a:ext cx="941295" cy="369332"/>
          </a:xfrm>
          <a:prstGeom prst="rect">
            <a:avLst/>
          </a:prstGeom>
          <a:noFill/>
        </p:spPr>
        <p:txBody>
          <a:bodyPr wrap="square">
            <a:spAutoFit/>
          </a:bodyPr>
          <a:lstStyle/>
          <a:p>
            <a:r>
              <a:rPr lang="en-US" sz="1800" dirty="0"/>
              <a:t>Step 4</a:t>
            </a:r>
            <a:endParaRPr lang="en-SG" dirty="0"/>
          </a:p>
        </p:txBody>
      </p:sp>
      <p:pic>
        <p:nvPicPr>
          <p:cNvPr id="18" name="Picture 17">
            <a:extLst>
              <a:ext uri="{FF2B5EF4-FFF2-40B4-BE49-F238E27FC236}">
                <a16:creationId xmlns:a16="http://schemas.microsoft.com/office/drawing/2014/main" id="{A28A5B05-9BEA-63C1-9F3A-6147BEA8CECF}"/>
              </a:ext>
            </a:extLst>
          </p:cNvPr>
          <p:cNvPicPr>
            <a:picLocks noChangeAspect="1"/>
          </p:cNvPicPr>
          <p:nvPr/>
        </p:nvPicPr>
        <p:blipFill>
          <a:blip r:embed="rId4"/>
          <a:stretch>
            <a:fillRect/>
          </a:stretch>
        </p:blipFill>
        <p:spPr>
          <a:xfrm>
            <a:off x="9398292" y="4403744"/>
            <a:ext cx="1935648" cy="1880343"/>
          </a:xfrm>
          <a:prstGeom prst="rect">
            <a:avLst/>
          </a:prstGeom>
        </p:spPr>
      </p:pic>
      <p:pic>
        <p:nvPicPr>
          <p:cNvPr id="20" name="Picture 19">
            <a:extLst>
              <a:ext uri="{FF2B5EF4-FFF2-40B4-BE49-F238E27FC236}">
                <a16:creationId xmlns:a16="http://schemas.microsoft.com/office/drawing/2014/main" id="{94BBA5F1-7B21-5B39-34E8-08A66CC2F55C}"/>
              </a:ext>
            </a:extLst>
          </p:cNvPr>
          <p:cNvPicPr>
            <a:picLocks noChangeAspect="1"/>
          </p:cNvPicPr>
          <p:nvPr/>
        </p:nvPicPr>
        <p:blipFill>
          <a:blip r:embed="rId5"/>
          <a:stretch>
            <a:fillRect/>
          </a:stretch>
        </p:blipFill>
        <p:spPr>
          <a:xfrm>
            <a:off x="6738683" y="4403744"/>
            <a:ext cx="1950889" cy="1943268"/>
          </a:xfrm>
          <a:prstGeom prst="rect">
            <a:avLst/>
          </a:prstGeom>
        </p:spPr>
      </p:pic>
    </p:spTree>
    <p:extLst>
      <p:ext uri="{BB962C8B-B14F-4D97-AF65-F5344CB8AC3E}">
        <p14:creationId xmlns:p14="http://schemas.microsoft.com/office/powerpoint/2010/main" val="295366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D2B44-6893-43D4-8A7B-EB765CEA2101}"/>
              </a:ext>
            </a:extLst>
          </p:cNvPr>
          <p:cNvSpPr>
            <a:spLocks noGrp="1"/>
          </p:cNvSpPr>
          <p:nvPr>
            <p:ph idx="1"/>
          </p:nvPr>
        </p:nvSpPr>
        <p:spPr>
          <a:xfrm>
            <a:off x="294321" y="976515"/>
            <a:ext cx="6223019" cy="696338"/>
          </a:xfrm>
        </p:spPr>
        <p:txBody>
          <a:bodyPr>
            <a:normAutofit lnSpcReduction="10000"/>
          </a:bodyPr>
          <a:lstStyle/>
          <a:p>
            <a:pPr marL="324000" lvl="1" indent="0">
              <a:buNone/>
            </a:pPr>
            <a:endParaRPr lang="en-US" sz="1600" dirty="0"/>
          </a:p>
          <a:p>
            <a:pPr marL="324000" lvl="1" indent="0">
              <a:buNone/>
            </a:pPr>
            <a:r>
              <a:rPr lang="en-US" sz="1600" dirty="0"/>
              <a:t>Step 5: Repeat steps 3 and 4 (Iterative process)</a:t>
            </a:r>
            <a:endParaRPr lang="en-SG" sz="1600" dirty="0"/>
          </a:p>
        </p:txBody>
      </p:sp>
      <p:sp>
        <p:nvSpPr>
          <p:cNvPr id="17" name="Title 1">
            <a:extLst>
              <a:ext uri="{FF2B5EF4-FFF2-40B4-BE49-F238E27FC236}">
                <a16:creationId xmlns:a16="http://schemas.microsoft.com/office/drawing/2014/main" id="{98188A07-0DE8-5984-9641-597BEE697E6D}"/>
              </a:ext>
            </a:extLst>
          </p:cNvPr>
          <p:cNvSpPr txBox="1">
            <a:spLocks/>
          </p:cNvSpPr>
          <p:nvPr/>
        </p:nvSpPr>
        <p:spPr>
          <a:xfrm>
            <a:off x="581192" y="434827"/>
            <a:ext cx="11029616" cy="6963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Processing method – K-means Clustering</a:t>
            </a:r>
          </a:p>
        </p:txBody>
      </p:sp>
      <p:pic>
        <p:nvPicPr>
          <p:cNvPr id="6" name="Picture 5">
            <a:extLst>
              <a:ext uri="{FF2B5EF4-FFF2-40B4-BE49-F238E27FC236}">
                <a16:creationId xmlns:a16="http://schemas.microsoft.com/office/drawing/2014/main" id="{A16EA518-7E10-1240-3DE2-B51DAA223F95}"/>
              </a:ext>
            </a:extLst>
          </p:cNvPr>
          <p:cNvPicPr>
            <a:picLocks noChangeAspect="1"/>
          </p:cNvPicPr>
          <p:nvPr/>
        </p:nvPicPr>
        <p:blipFill>
          <a:blip r:embed="rId2"/>
          <a:stretch>
            <a:fillRect/>
          </a:stretch>
        </p:blipFill>
        <p:spPr>
          <a:xfrm>
            <a:off x="1467194" y="2032813"/>
            <a:ext cx="9120124" cy="4367770"/>
          </a:xfrm>
          <a:prstGeom prst="rect">
            <a:avLst/>
          </a:prstGeom>
        </p:spPr>
      </p:pic>
    </p:spTree>
    <p:extLst>
      <p:ext uri="{BB962C8B-B14F-4D97-AF65-F5344CB8AC3E}">
        <p14:creationId xmlns:p14="http://schemas.microsoft.com/office/powerpoint/2010/main" val="211976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D2B44-6893-43D4-8A7B-EB765CEA2101}"/>
              </a:ext>
            </a:extLst>
          </p:cNvPr>
          <p:cNvSpPr>
            <a:spLocks noGrp="1"/>
          </p:cNvSpPr>
          <p:nvPr>
            <p:ph idx="1"/>
          </p:nvPr>
        </p:nvSpPr>
        <p:spPr>
          <a:xfrm>
            <a:off x="222604" y="1218562"/>
            <a:ext cx="11485302" cy="852286"/>
          </a:xfrm>
        </p:spPr>
        <p:txBody>
          <a:bodyPr>
            <a:normAutofit/>
          </a:bodyPr>
          <a:lstStyle/>
          <a:p>
            <a:pPr marL="324000" lvl="1" indent="0">
              <a:buNone/>
            </a:pPr>
            <a:r>
              <a:rPr lang="en-US" sz="1600" dirty="0"/>
              <a:t>Through the elbow method, K value of 5 yields the best outcome as the kinks appear to be smoothening out after the 4 clusters</a:t>
            </a:r>
            <a:endParaRPr lang="en-SG" sz="1600" dirty="0"/>
          </a:p>
        </p:txBody>
      </p:sp>
      <p:pic>
        <p:nvPicPr>
          <p:cNvPr id="5" name="Picture 4">
            <a:extLst>
              <a:ext uri="{FF2B5EF4-FFF2-40B4-BE49-F238E27FC236}">
                <a16:creationId xmlns:a16="http://schemas.microsoft.com/office/drawing/2014/main" id="{E13DE84C-28F6-28A0-3ACA-3010166291B6}"/>
              </a:ext>
            </a:extLst>
          </p:cNvPr>
          <p:cNvPicPr>
            <a:picLocks noChangeAspect="1"/>
          </p:cNvPicPr>
          <p:nvPr/>
        </p:nvPicPr>
        <p:blipFill rotWithShape="1">
          <a:blip r:embed="rId2"/>
          <a:srcRect l="2483"/>
          <a:stretch/>
        </p:blipFill>
        <p:spPr>
          <a:xfrm>
            <a:off x="1559860" y="2158245"/>
            <a:ext cx="8346140" cy="4306428"/>
          </a:xfrm>
          <a:prstGeom prst="rect">
            <a:avLst/>
          </a:prstGeom>
        </p:spPr>
      </p:pic>
      <p:sp>
        <p:nvSpPr>
          <p:cNvPr id="9" name="Title 1">
            <a:extLst>
              <a:ext uri="{FF2B5EF4-FFF2-40B4-BE49-F238E27FC236}">
                <a16:creationId xmlns:a16="http://schemas.microsoft.com/office/drawing/2014/main" id="{5D72414D-F308-3558-B3BD-52E5950D6317}"/>
              </a:ext>
            </a:extLst>
          </p:cNvPr>
          <p:cNvSpPr txBox="1">
            <a:spLocks/>
          </p:cNvSpPr>
          <p:nvPr/>
        </p:nvSpPr>
        <p:spPr>
          <a:xfrm>
            <a:off x="581192" y="434827"/>
            <a:ext cx="11029616" cy="6963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Processing method – K-means Clustering</a:t>
            </a:r>
          </a:p>
        </p:txBody>
      </p:sp>
    </p:spTree>
    <p:extLst>
      <p:ext uri="{BB962C8B-B14F-4D97-AF65-F5344CB8AC3E}">
        <p14:creationId xmlns:p14="http://schemas.microsoft.com/office/powerpoint/2010/main" val="262131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D2B44-6893-43D4-8A7B-EB765CEA2101}"/>
              </a:ext>
            </a:extLst>
          </p:cNvPr>
          <p:cNvSpPr>
            <a:spLocks noGrp="1"/>
          </p:cNvSpPr>
          <p:nvPr>
            <p:ph idx="1"/>
          </p:nvPr>
        </p:nvSpPr>
        <p:spPr>
          <a:xfrm>
            <a:off x="222604" y="1218562"/>
            <a:ext cx="11485302" cy="1142586"/>
          </a:xfrm>
        </p:spPr>
        <p:txBody>
          <a:bodyPr>
            <a:normAutofit/>
          </a:bodyPr>
          <a:lstStyle/>
          <a:p>
            <a:pPr marL="324000" lvl="1" indent="0">
              <a:buNone/>
            </a:pPr>
            <a:r>
              <a:rPr lang="en-US" sz="1600" dirty="0"/>
              <a:t>Below is the scatter plot illustrates the exact output which the clustering algorithm generates for the data pairwise  for the Assault &amp; Murder</a:t>
            </a:r>
          </a:p>
          <a:p>
            <a:pPr marL="324000" lvl="1" indent="0">
              <a:buNone/>
            </a:pPr>
            <a:r>
              <a:rPr lang="en-US" sz="1600" dirty="0"/>
              <a:t>A Higher assault rates in a particular state seems to be positively correlated to a higher murder rates, and vice versa.</a:t>
            </a:r>
            <a:endParaRPr lang="en-SG" sz="1600" dirty="0"/>
          </a:p>
        </p:txBody>
      </p:sp>
      <p:sp>
        <p:nvSpPr>
          <p:cNvPr id="9" name="Title 1">
            <a:extLst>
              <a:ext uri="{FF2B5EF4-FFF2-40B4-BE49-F238E27FC236}">
                <a16:creationId xmlns:a16="http://schemas.microsoft.com/office/drawing/2014/main" id="{5D72414D-F308-3558-B3BD-52E5950D6317}"/>
              </a:ext>
            </a:extLst>
          </p:cNvPr>
          <p:cNvSpPr txBox="1">
            <a:spLocks/>
          </p:cNvSpPr>
          <p:nvPr/>
        </p:nvSpPr>
        <p:spPr>
          <a:xfrm>
            <a:off x="581192" y="434827"/>
            <a:ext cx="11029616" cy="6963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Processing method – K-means Clustering</a:t>
            </a:r>
          </a:p>
        </p:txBody>
      </p:sp>
      <p:pic>
        <p:nvPicPr>
          <p:cNvPr id="4" name="Picture 3">
            <a:extLst>
              <a:ext uri="{FF2B5EF4-FFF2-40B4-BE49-F238E27FC236}">
                <a16:creationId xmlns:a16="http://schemas.microsoft.com/office/drawing/2014/main" id="{102C3C8D-19A5-1167-3BF3-F692EEE2872A}"/>
              </a:ext>
            </a:extLst>
          </p:cNvPr>
          <p:cNvPicPr>
            <a:picLocks noChangeAspect="1"/>
          </p:cNvPicPr>
          <p:nvPr/>
        </p:nvPicPr>
        <p:blipFill>
          <a:blip r:embed="rId2"/>
          <a:stretch>
            <a:fillRect/>
          </a:stretch>
        </p:blipFill>
        <p:spPr>
          <a:xfrm>
            <a:off x="1497105" y="2441830"/>
            <a:ext cx="9640656" cy="4416170"/>
          </a:xfrm>
          <a:prstGeom prst="rect">
            <a:avLst/>
          </a:prstGeom>
        </p:spPr>
      </p:pic>
    </p:spTree>
    <p:extLst>
      <p:ext uri="{BB962C8B-B14F-4D97-AF65-F5344CB8AC3E}">
        <p14:creationId xmlns:p14="http://schemas.microsoft.com/office/powerpoint/2010/main" val="14788619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{0CA7A4AD-7FEB-4C2C-BBD1-588BCC7E0CC1}tf33552983_win32</Template>
  <TotalTime>595</TotalTime>
  <Words>803</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Franklin Gothic Book</vt:lpstr>
      <vt:lpstr>Franklin Gothic Demi</vt:lpstr>
      <vt:lpstr>Wingdings 2</vt:lpstr>
      <vt:lpstr>DividendVTI</vt:lpstr>
      <vt:lpstr>Section 2 – us arrest datasets</vt:lpstr>
      <vt:lpstr>objectives</vt:lpstr>
      <vt:lpstr>Datasets used</vt:lpstr>
      <vt:lpstr>data visualisation from USArrest.csv </vt:lpstr>
      <vt:lpstr>data visualisation from USArrest.csv </vt:lpstr>
      <vt:lpstr>Processing method –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 visualisation - different clusters types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2 – us arrest datasets</dc:title>
  <dc:creator>Kenneth Koh</dc:creator>
  <cp:lastModifiedBy>Kenneth Koh</cp:lastModifiedBy>
  <cp:revision>19</cp:revision>
  <dcterms:created xsi:type="dcterms:W3CDTF">2022-06-19T23:58:01Z</dcterms:created>
  <dcterms:modified xsi:type="dcterms:W3CDTF">2022-06-20T09:53:57Z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