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fb0e75b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fb0e75b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fb0e75b3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7fb0e75b3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Know tings about the properties. Figure out use cases based on the properties of the chemical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could do connected to Michael </a:t>
            </a:r>
            <a:r>
              <a:rPr lang="en-US" dirty="0" err="1"/>
              <a:t>moser</a:t>
            </a:r>
            <a:r>
              <a:rPr lang="en-US" dirty="0"/>
              <a:t> – ask to speak with him – attorney – tech transfer office – schedule a – focus interviews –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 just on customer discovery – just try to figure out potential opportunities.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search of customer problem – point is as long as I have a single use case == either security inks of touch screens -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 Canvas for Piezochromic Pyrylium Salts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2034000" y="1322575"/>
            <a:ext cx="507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Name: Chameleon Coatings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Author: Kenneth Larot Yamat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Course: MGT 709 Fall 2025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Instructor: Leith Martin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Institution: The University of Nevada, Las Vegas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47025" y="378775"/>
            <a:ext cx="1197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60550" y="45650"/>
            <a:ext cx="1768200" cy="361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Key Partners</a:t>
            </a: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Partners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UNLV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Science &amp; Engineering Labs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Advanced Engineering Labs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Makerspace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Patent and Trademark 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  Center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Office of Economic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  Development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Suppliers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Specialty contract 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 chemical companies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Partner Resources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Expertise &amp; advice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Labs and facilities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Partner Activities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Register new patents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Patent updates and    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  amendments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Supplementary patents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850675" y="45675"/>
            <a:ext cx="1676400" cy="236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Key Activities</a:t>
            </a: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Developing Prototypes using the inputs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Sold directly to manufacturers or chemical distributors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• Demonstrate functional products and establish purchase agreements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• Selling or licensing the input product and any device prototypes developed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862500" y="2446975"/>
            <a:ext cx="1676400" cy="170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Key Resources</a:t>
            </a: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Relationships with high quality suppliers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Chemical producers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Quality Assurance, Rebates and discounts, Trade Credit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• Revenue Streams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572650" y="45671"/>
            <a:ext cx="1809600" cy="3878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Value Propositions</a:t>
            </a: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More responsive haptic controls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More responsive and durable touchscreens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Solves the wet-and-greasy finger problem associated with touch screens and haptic controls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Less noisy input devices such as keyboards, mice, and gaming controls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Security features for paper and polymer currencies and important or official documents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Product would be sold as an input product for manufacturers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MVP would be the product in a box ready for the assembly line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427825" y="45674"/>
            <a:ext cx="1980300" cy="197708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</a:rPr>
              <a:t>Customer Relationships</a:t>
            </a:r>
            <a:endParaRPr sz="9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</a:rPr>
              <a:t>• Acquisition and management</a:t>
            </a: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</a:rPr>
              <a:t>• Current Relationships</a:t>
            </a: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</a:rPr>
              <a:t>• Customer Integration</a:t>
            </a: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FF0000"/>
                </a:solidFill>
              </a:rPr>
              <a:t>•  Cost to Acquire</a:t>
            </a:r>
            <a:br>
              <a:rPr lang="en" sz="900" dirty="0">
                <a:solidFill>
                  <a:srgbClr val="FF0000"/>
                </a:solidFill>
              </a:rPr>
            </a:br>
            <a:r>
              <a:rPr lang="en" sz="900" dirty="0">
                <a:solidFill>
                  <a:srgbClr val="FF0000"/>
                </a:solidFill>
              </a:rPr>
              <a:t>      Potentially very High in terms of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FF0000"/>
                </a:solidFill>
              </a:rPr>
              <a:t>      the amount of pre-acuisition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FF0000"/>
                </a:solidFill>
              </a:rPr>
              <a:t>      testing required</a:t>
            </a:r>
          </a:p>
          <a:p>
            <a:pPr lvl="2">
              <a:buClr>
                <a:schemeClr val="dk1"/>
              </a:buClr>
              <a:buSzPts val="1100"/>
            </a:pPr>
            <a:endParaRPr lang="en" sz="900" dirty="0">
              <a:solidFill>
                <a:schemeClr val="dk2"/>
              </a:solidFill>
            </a:endParaRPr>
          </a:p>
          <a:p>
            <a:pPr lvl="1">
              <a:buClr>
                <a:schemeClr val="dk1"/>
              </a:buClr>
              <a:buSzPts val="1100"/>
            </a:pP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473400" y="2091679"/>
            <a:ext cx="1980300" cy="184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</a:rPr>
              <a:t>Channels</a:t>
            </a:r>
            <a:endParaRPr sz="9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</a:rPr>
              <a:t>• How to reach - Contact directly, send prototypes or samples</a:t>
            </a: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</a:rPr>
              <a:t>• How they are currently reached</a:t>
            </a: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</a:rPr>
              <a:t>• Best ones</a:t>
            </a: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</a:rPr>
              <a:t>• Lowest Cost</a:t>
            </a: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2"/>
                </a:solidFill>
              </a:rPr>
              <a:t>• Contact through Current Routines</a:t>
            </a:r>
            <a:endParaRPr sz="900" dirty="0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453700" y="45675"/>
            <a:ext cx="1628400" cy="2788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Customer Segments</a:t>
            </a: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Consumer Device manufacturers of haptic control devices, touchscreens and input devices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Governments for security features for official documents and currencies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• Typical end user would be a person who wants a more durable and reliable and more responsive input and control device. This would be the person we are creating the most value for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0550" y="4188975"/>
            <a:ext cx="4674000" cy="91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Cost Structure</a:t>
            </a: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Most Important costs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Most expensive activities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• Most expensive resources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925125" y="4105875"/>
            <a:ext cx="3769200" cy="1001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Revenue Streams</a:t>
            </a: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Value customers are paying for: Reliability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Current Price per Value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Revenue Model: Licensing of devices or selling product as an input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• Pricing Tactics: Trade credit and rebates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D2F0DE-199B-2D64-C3FF-C69ACB979BD4}"/>
              </a:ext>
            </a:extLst>
          </p:cNvPr>
          <p:cNvSpPr txBox="1"/>
          <p:nvPr/>
        </p:nvSpPr>
        <p:spPr>
          <a:xfrm>
            <a:off x="789709" y="734291"/>
            <a:ext cx="33874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to acquire</a:t>
            </a:r>
          </a:p>
          <a:p>
            <a:endParaRPr lang="en-US" dirty="0"/>
          </a:p>
          <a:p>
            <a:r>
              <a:rPr lang="en-US" dirty="0"/>
              <a:t>Potentially very high – customers will require certification of existing manufacturing processes ISO Certification</a:t>
            </a:r>
          </a:p>
          <a:p>
            <a:endParaRPr lang="en-US" dirty="0"/>
          </a:p>
          <a:p>
            <a:r>
              <a:rPr lang="en-US" dirty="0"/>
              <a:t>Will require large amounts of material for</a:t>
            </a:r>
          </a:p>
          <a:p>
            <a:r>
              <a:rPr lang="en-US" dirty="0"/>
              <a:t>Extensive testing</a:t>
            </a:r>
          </a:p>
          <a:p>
            <a:endParaRPr lang="en-US" dirty="0"/>
          </a:p>
          <a:p>
            <a:r>
              <a:rPr lang="en-US" dirty="0"/>
              <a:t>Once an agreement is made – downstream partners will need to agree to the supplier agreement as well</a:t>
            </a:r>
          </a:p>
        </p:txBody>
      </p:sp>
    </p:spTree>
    <p:extLst>
      <p:ext uri="{BB962C8B-B14F-4D97-AF65-F5344CB8AC3E}">
        <p14:creationId xmlns:p14="http://schemas.microsoft.com/office/powerpoint/2010/main" val="222679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52A9E0-CDE9-DB99-ECDC-CABE24894493}"/>
              </a:ext>
            </a:extLst>
          </p:cNvPr>
          <p:cNvSpPr txBox="1"/>
          <p:nvPr/>
        </p:nvSpPr>
        <p:spPr>
          <a:xfrm>
            <a:off x="1835727" y="637309"/>
            <a:ext cx="45304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Channels</a:t>
            </a:r>
          </a:p>
          <a:p>
            <a:endParaRPr lang="en-US" dirty="0"/>
          </a:p>
          <a:p>
            <a:r>
              <a:rPr lang="en-US" dirty="0"/>
              <a:t>Seeks a minimum of 3 suppliers for any given input</a:t>
            </a:r>
          </a:p>
          <a:p>
            <a:endParaRPr lang="en-US" dirty="0"/>
          </a:p>
          <a:p>
            <a:r>
              <a:rPr lang="en-US" dirty="0"/>
              <a:t>Efforts are made in terms of order sizing to keep the channel open</a:t>
            </a:r>
          </a:p>
        </p:txBody>
      </p:sp>
    </p:spTree>
    <p:extLst>
      <p:ext uri="{BB962C8B-B14F-4D97-AF65-F5344CB8AC3E}">
        <p14:creationId xmlns:p14="http://schemas.microsoft.com/office/powerpoint/2010/main" val="295193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304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52400" y="1371150"/>
            <a:ext cx="8239200" cy="3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The University of Nevada, Las Vegas. </a:t>
            </a:r>
            <a:r>
              <a:rPr lang="en" sz="1600" i="1">
                <a:solidFill>
                  <a:schemeClr val="dk2"/>
                </a:solidFill>
              </a:rPr>
              <a:t>Technical Assessment Report:</a:t>
            </a:r>
            <a:endParaRPr sz="1600" i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chemeClr val="dk2"/>
                </a:solidFill>
              </a:rPr>
              <a:t>  Advancements in Piezochromic Pyrylium Salts for Pressure Sensing and</a:t>
            </a:r>
            <a:endParaRPr sz="1600" i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chemeClr val="dk2"/>
                </a:solidFill>
              </a:rPr>
              <a:t>  Visualization Applications. </a:t>
            </a:r>
            <a:r>
              <a:rPr lang="en" sz="1600">
                <a:solidFill>
                  <a:schemeClr val="dk2"/>
                </a:solidFill>
              </a:rPr>
              <a:t>August 31st 2025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Pradip, Bhowmik Han, Haesook Evlyukhin, Egor. </a:t>
            </a:r>
            <a:r>
              <a:rPr lang="en" sz="1600" i="1">
                <a:solidFill>
                  <a:schemeClr val="dk2"/>
                </a:solidFill>
              </a:rPr>
              <a:t>Wo2025054485 - </a:t>
            </a:r>
            <a:endParaRPr sz="1600" i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chemeClr val="dk2"/>
                </a:solidFill>
              </a:rPr>
              <a:t>  Piezochromic Pyrylium Salts. </a:t>
            </a:r>
            <a:r>
              <a:rPr lang="en" sz="1600">
                <a:solidFill>
                  <a:schemeClr val="dk2"/>
                </a:solidFill>
              </a:rPr>
              <a:t>March 13th 2025. Wipo Patentscope. 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  https://patentscope.wipo.int/search/en/detail.jsf?docId=WO2025054485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Blank, Steve. </a:t>
            </a:r>
            <a:r>
              <a:rPr lang="en" sz="1600" i="1">
                <a:solidFill>
                  <a:schemeClr val="dk2"/>
                </a:solidFill>
              </a:rPr>
              <a:t>Why the Lean Startup Changes Everything. </a:t>
            </a:r>
            <a:r>
              <a:rPr lang="en" sz="1600">
                <a:solidFill>
                  <a:schemeClr val="dk2"/>
                </a:solidFill>
              </a:rPr>
              <a:t>Harvard Business Review. May 2013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Martin, Leith. </a:t>
            </a:r>
            <a:r>
              <a:rPr lang="en" sz="1600" i="1">
                <a:solidFill>
                  <a:schemeClr val="dk2"/>
                </a:solidFill>
              </a:rPr>
              <a:t>Business Model Canvas: 1 &amp; 2.</a:t>
            </a:r>
            <a:r>
              <a:rPr lang="en" sz="1600">
                <a:solidFill>
                  <a:schemeClr val="dk2"/>
                </a:solidFill>
              </a:rPr>
              <a:t> Powerpoint Presentation. MGT 709 Fall 2025. The University of Nevada, Las Vegas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691</Words>
  <Application>Microsoft Office PowerPoint</Application>
  <PresentationFormat>On-screen Show (16:9)</PresentationFormat>
  <Paragraphs>131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Business Model Canvas for Piezochromic Pyrylium Salts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Kenneth Larot Yamat</dc:creator>
  <cp:lastModifiedBy>Kenneth Larot Yamat</cp:lastModifiedBy>
  <cp:revision>6</cp:revision>
  <dcterms:modified xsi:type="dcterms:W3CDTF">2025-09-29T14:41:47Z</dcterms:modified>
</cp:coreProperties>
</file>