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62" r:id="rId6"/>
    <p:sldId id="258" r:id="rId7"/>
    <p:sldId id="260"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B0BB5AE-2ABB-4679-908F-D0C1986B3792}" type="datetimeFigureOut">
              <a:rPr lang="en-US" smtClean="0"/>
              <a:t>12/15/2022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41691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BB5AE-2ABB-4679-908F-D0C1986B3792}"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402883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B0BB5AE-2ABB-4679-908F-D0C1986B3792}" type="datetimeFigureOut">
              <a:rPr lang="en-US" smtClean="0"/>
              <a:t>12/15/2022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840545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B0BB5AE-2ABB-4679-908F-D0C1986B3792}" type="datetimeFigureOut">
              <a:rPr lang="en-US" smtClean="0"/>
              <a:t>12/15/2022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BB3BC44-69E3-4D5E-85C2-B99E377362D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19669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B0BB5AE-2ABB-4679-908F-D0C1986B3792}" type="datetimeFigureOut">
              <a:rPr lang="en-US" smtClean="0"/>
              <a:t>12/15/2022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3755876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0BB5AE-2ABB-4679-908F-D0C1986B3792}"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990872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0BB5AE-2ABB-4679-908F-D0C1986B3792}"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2214769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BB5AE-2ABB-4679-908F-D0C1986B379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201678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B0BB5AE-2ABB-4679-908F-D0C1986B3792}" type="datetimeFigureOut">
              <a:rPr lang="en-US" smtClean="0"/>
              <a:t>12/15/2022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208565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BB5AE-2ABB-4679-908F-D0C1986B3792}"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232201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B0BB5AE-2ABB-4679-908F-D0C1986B3792}" type="datetimeFigureOut">
              <a:rPr lang="en-US" smtClean="0"/>
              <a:t>12/15/2022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285558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BB5AE-2ABB-4679-908F-D0C1986B3792}"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844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BB5AE-2ABB-4679-908F-D0C1986B3792}"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122877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BB5AE-2ABB-4679-908F-D0C1986B3792}"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306484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BB5AE-2ABB-4679-908F-D0C1986B3792}"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46373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BB5AE-2ABB-4679-908F-D0C1986B3792}"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154412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0BB5AE-2ABB-4679-908F-D0C1986B3792}"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3BC44-69E3-4D5E-85C2-B99E377362DF}" type="slidenum">
              <a:rPr lang="en-US" smtClean="0"/>
              <a:t>‹#›</a:t>
            </a:fld>
            <a:endParaRPr lang="en-US"/>
          </a:p>
        </p:txBody>
      </p:sp>
    </p:spTree>
    <p:extLst>
      <p:ext uri="{BB962C8B-B14F-4D97-AF65-F5344CB8AC3E}">
        <p14:creationId xmlns:p14="http://schemas.microsoft.com/office/powerpoint/2010/main" val="305420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0BB5AE-2ABB-4679-908F-D0C1986B3792}" type="datetimeFigureOut">
              <a:rPr lang="en-US" smtClean="0"/>
              <a:t>12/15/2022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B3BC44-69E3-4D5E-85C2-B99E377362DF}" type="slidenum">
              <a:rPr lang="en-US" smtClean="0"/>
              <a:t>‹#›</a:t>
            </a:fld>
            <a:endParaRPr lang="en-US"/>
          </a:p>
        </p:txBody>
      </p:sp>
    </p:spTree>
    <p:extLst>
      <p:ext uri="{BB962C8B-B14F-4D97-AF65-F5344CB8AC3E}">
        <p14:creationId xmlns:p14="http://schemas.microsoft.com/office/powerpoint/2010/main" val="168190284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8666-EEBB-697E-060B-96FDB3B8485A}"/>
              </a:ext>
            </a:extLst>
          </p:cNvPr>
          <p:cNvSpPr>
            <a:spLocks noGrp="1"/>
          </p:cNvSpPr>
          <p:nvPr>
            <p:ph type="ctrTitle"/>
          </p:nvPr>
        </p:nvSpPr>
        <p:spPr>
          <a:xfrm>
            <a:off x="1097280" y="833120"/>
            <a:ext cx="10891520" cy="2489200"/>
          </a:xfrm>
        </p:spPr>
        <p:txBody>
          <a:bodyPr>
            <a:normAutofit/>
          </a:bodyPr>
          <a:lstStyle/>
          <a:p>
            <a:pPr algn="ctr"/>
            <a:r>
              <a:rPr lang="en-US" sz="5400" b="1" dirty="0">
                <a:solidFill>
                  <a:schemeClr val="tx1">
                    <a:lumMod val="95000"/>
                    <a:lumOff val="5000"/>
                  </a:schemeClr>
                </a:solidFill>
                <a:latin typeface="Bahnschrift SemiCondensed" panose="020B0502040204020203" pitchFamily="34" charset="0"/>
              </a:rPr>
              <a:t>Data Analytics Project  on Medical Apps on Google play store </a:t>
            </a:r>
          </a:p>
        </p:txBody>
      </p:sp>
      <p:sp>
        <p:nvSpPr>
          <p:cNvPr id="3" name="Subtitle 2">
            <a:extLst>
              <a:ext uri="{FF2B5EF4-FFF2-40B4-BE49-F238E27FC236}">
                <a16:creationId xmlns:a16="http://schemas.microsoft.com/office/drawing/2014/main" id="{6102C084-241B-5151-AA28-8504C0130BD2}"/>
              </a:ext>
            </a:extLst>
          </p:cNvPr>
          <p:cNvSpPr>
            <a:spLocks noGrp="1"/>
          </p:cNvSpPr>
          <p:nvPr>
            <p:ph type="subTitle" idx="1"/>
          </p:nvPr>
        </p:nvSpPr>
        <p:spPr/>
        <p:txBody>
          <a:bodyPr>
            <a:noAutofit/>
          </a:bodyPr>
          <a:lstStyle/>
          <a:p>
            <a:pPr algn="ctr"/>
            <a:r>
              <a:rPr lang="en-US" sz="3600" b="1" dirty="0">
                <a:solidFill>
                  <a:schemeClr val="tx1">
                    <a:lumMod val="95000"/>
                    <a:lumOff val="5000"/>
                  </a:schemeClr>
                </a:solidFill>
                <a:latin typeface="Bahnschrift SemiBold SemiConden" panose="020B0502040204020203" pitchFamily="34" charset="0"/>
              </a:rPr>
              <a:t>BY </a:t>
            </a:r>
          </a:p>
          <a:p>
            <a:pPr algn="ctr"/>
            <a:r>
              <a:rPr lang="en-US" sz="3600" b="1" dirty="0">
                <a:solidFill>
                  <a:schemeClr val="tx1">
                    <a:lumMod val="95000"/>
                    <a:lumOff val="5000"/>
                  </a:schemeClr>
                </a:solidFill>
                <a:latin typeface="Bahnschrift SemiBold SemiConden" panose="020B0502040204020203" pitchFamily="34" charset="0"/>
              </a:rPr>
              <a:t>MEMBERS  OF GROUP ONE</a:t>
            </a:r>
          </a:p>
        </p:txBody>
      </p:sp>
    </p:spTree>
    <p:extLst>
      <p:ext uri="{BB962C8B-B14F-4D97-AF65-F5344CB8AC3E}">
        <p14:creationId xmlns:p14="http://schemas.microsoft.com/office/powerpoint/2010/main" val="134676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C309-EE5A-256B-3AC9-E23CCBEF6798}"/>
              </a:ext>
            </a:extLst>
          </p:cNvPr>
          <p:cNvSpPr>
            <a:spLocks noGrp="1"/>
          </p:cNvSpPr>
          <p:nvPr>
            <p:ph type="title"/>
          </p:nvPr>
        </p:nvSpPr>
        <p:spPr>
          <a:xfrm>
            <a:off x="774147" y="1229743"/>
            <a:ext cx="5445759" cy="960120"/>
          </a:xfrm>
        </p:spPr>
        <p:txBody>
          <a:bodyPr>
            <a:normAutofit fontScale="90000"/>
          </a:bodyPr>
          <a:lstStyle/>
          <a:p>
            <a:pPr marL="285750" indent="-285750">
              <a:buFont typeface="Arial" panose="020B0604020202020204" pitchFamily="34" charset="0"/>
              <a:buChar char="•"/>
            </a:pPr>
            <a:r>
              <a:rPr lang="en-US" sz="1800" dirty="0"/>
              <a:t>The fourth business question was analyzed and answered as seen.</a:t>
            </a:r>
            <a:br>
              <a:rPr lang="en-US" dirty="0"/>
            </a:br>
            <a:endParaRPr lang="en-US" dirty="0"/>
          </a:p>
        </p:txBody>
      </p:sp>
      <p:pic>
        <p:nvPicPr>
          <p:cNvPr id="4" name="Picture 3">
            <a:extLst>
              <a:ext uri="{FF2B5EF4-FFF2-40B4-BE49-F238E27FC236}">
                <a16:creationId xmlns:a16="http://schemas.microsoft.com/office/drawing/2014/main" id="{3DA3AC17-A34F-12DE-3506-E44194A4C30E}"/>
              </a:ext>
            </a:extLst>
          </p:cNvPr>
          <p:cNvPicPr>
            <a:picLocks noChangeAspect="1"/>
          </p:cNvPicPr>
          <p:nvPr/>
        </p:nvPicPr>
        <p:blipFill rotWithShape="1">
          <a:blip r:embed="rId2"/>
          <a:srcRect t="2815" r="50000" b="6073"/>
          <a:stretch/>
        </p:blipFill>
        <p:spPr>
          <a:xfrm>
            <a:off x="0" y="1767840"/>
            <a:ext cx="5081987" cy="4567937"/>
          </a:xfrm>
          <a:prstGeom prst="rect">
            <a:avLst/>
          </a:prstGeom>
        </p:spPr>
      </p:pic>
      <p:pic>
        <p:nvPicPr>
          <p:cNvPr id="7" name="Picture 6">
            <a:extLst>
              <a:ext uri="{FF2B5EF4-FFF2-40B4-BE49-F238E27FC236}">
                <a16:creationId xmlns:a16="http://schemas.microsoft.com/office/drawing/2014/main" id="{7250C39B-D50F-188D-C0A3-671F1F814FEF}"/>
              </a:ext>
            </a:extLst>
          </p:cNvPr>
          <p:cNvPicPr>
            <a:picLocks noChangeAspect="1"/>
          </p:cNvPicPr>
          <p:nvPr/>
        </p:nvPicPr>
        <p:blipFill rotWithShape="1">
          <a:blip r:embed="rId3"/>
          <a:srcRect l="833" t="7614" r="15500" b="9185"/>
          <a:stretch/>
        </p:blipFill>
        <p:spPr>
          <a:xfrm>
            <a:off x="5081986" y="1767839"/>
            <a:ext cx="7110013" cy="4567937"/>
          </a:xfrm>
          <a:prstGeom prst="rect">
            <a:avLst/>
          </a:prstGeom>
        </p:spPr>
      </p:pic>
    </p:spTree>
    <p:extLst>
      <p:ext uri="{BB962C8B-B14F-4D97-AF65-F5344CB8AC3E}">
        <p14:creationId xmlns:p14="http://schemas.microsoft.com/office/powerpoint/2010/main" val="30760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4DC8-1BF7-186C-E5F0-E5FADC96FB1A}"/>
              </a:ext>
            </a:extLst>
          </p:cNvPr>
          <p:cNvSpPr>
            <a:spLocks noGrp="1"/>
          </p:cNvSpPr>
          <p:nvPr>
            <p:ph type="title"/>
          </p:nvPr>
        </p:nvSpPr>
        <p:spPr>
          <a:xfrm>
            <a:off x="965167" y="1137920"/>
            <a:ext cx="4526280" cy="685800"/>
          </a:xfrm>
        </p:spPr>
        <p:txBody>
          <a:bodyPr>
            <a:normAutofit/>
          </a:bodyPr>
          <a:lstStyle/>
          <a:p>
            <a:pPr marL="285750" indent="-285750">
              <a:buFont typeface="Arial" panose="020B0604020202020204" pitchFamily="34" charset="0"/>
              <a:buChar char="•"/>
            </a:pPr>
            <a:r>
              <a:rPr lang="en-US" sz="1600" dirty="0"/>
              <a:t>The fifth business question was analyzed and answered as seen.</a:t>
            </a:r>
          </a:p>
        </p:txBody>
      </p:sp>
      <p:pic>
        <p:nvPicPr>
          <p:cNvPr id="8" name="Picture 7">
            <a:extLst>
              <a:ext uri="{FF2B5EF4-FFF2-40B4-BE49-F238E27FC236}">
                <a16:creationId xmlns:a16="http://schemas.microsoft.com/office/drawing/2014/main" id="{5B1DD417-CB0D-567B-461F-CD7B4AE69F36}"/>
              </a:ext>
            </a:extLst>
          </p:cNvPr>
          <p:cNvPicPr>
            <a:picLocks noChangeAspect="1"/>
          </p:cNvPicPr>
          <p:nvPr/>
        </p:nvPicPr>
        <p:blipFill rotWithShape="1">
          <a:blip r:embed="rId2"/>
          <a:srcRect l="8084" t="7852" r="15457" b="9926"/>
          <a:stretch/>
        </p:blipFill>
        <p:spPr>
          <a:xfrm>
            <a:off x="5283200" y="1837042"/>
            <a:ext cx="6908800" cy="4685592"/>
          </a:xfrm>
          <a:prstGeom prst="rect">
            <a:avLst/>
          </a:prstGeom>
        </p:spPr>
      </p:pic>
      <p:pic>
        <p:nvPicPr>
          <p:cNvPr id="12" name="Picture 11">
            <a:extLst>
              <a:ext uri="{FF2B5EF4-FFF2-40B4-BE49-F238E27FC236}">
                <a16:creationId xmlns:a16="http://schemas.microsoft.com/office/drawing/2014/main" id="{68B85F1E-6BC3-C634-8109-312FA2029724}"/>
              </a:ext>
            </a:extLst>
          </p:cNvPr>
          <p:cNvPicPr>
            <a:picLocks noChangeAspect="1"/>
          </p:cNvPicPr>
          <p:nvPr/>
        </p:nvPicPr>
        <p:blipFill rotWithShape="1">
          <a:blip r:embed="rId3"/>
          <a:srcRect t="3555" r="50000" b="8000"/>
          <a:stretch/>
        </p:blipFill>
        <p:spPr>
          <a:xfrm>
            <a:off x="0" y="1837254"/>
            <a:ext cx="5283199" cy="4685592"/>
          </a:xfrm>
          <a:prstGeom prst="rect">
            <a:avLst/>
          </a:prstGeom>
        </p:spPr>
      </p:pic>
    </p:spTree>
    <p:extLst>
      <p:ext uri="{BB962C8B-B14F-4D97-AF65-F5344CB8AC3E}">
        <p14:creationId xmlns:p14="http://schemas.microsoft.com/office/powerpoint/2010/main" val="3930819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CF9E-97A3-F093-327C-4C6272166D1C}"/>
              </a:ext>
            </a:extLst>
          </p:cNvPr>
          <p:cNvSpPr>
            <a:spLocks noGrp="1"/>
          </p:cNvSpPr>
          <p:nvPr>
            <p:ph type="title"/>
          </p:nvPr>
        </p:nvSpPr>
        <p:spPr>
          <a:xfrm>
            <a:off x="685800" y="2428240"/>
            <a:ext cx="10703560" cy="883920"/>
          </a:xfrm>
        </p:spPr>
        <p:txBody>
          <a:bodyPr>
            <a:normAutofit/>
          </a:bodyPr>
          <a:lstStyle/>
          <a:p>
            <a:pPr algn="ctr"/>
            <a:r>
              <a:rPr lang="en-US" sz="4400" b="1" dirty="0">
                <a:latin typeface="Bahnschrift SemiBold SemiConden" panose="020B0502040204020203" pitchFamily="34" charset="0"/>
              </a:rPr>
              <a:t>Thank you for listening </a:t>
            </a:r>
            <a:r>
              <a:rPr lang="en-US" sz="4400" b="1" dirty="0">
                <a:latin typeface="Bahnschrift SemiBold SemiConden" panose="020B0502040204020203" pitchFamily="34" charset="0"/>
                <a:sym typeface="Wingdings" panose="05000000000000000000" pitchFamily="2" charset="2"/>
              </a:rPr>
              <a:t></a:t>
            </a:r>
            <a:endParaRPr lang="en-US" sz="4400" b="1" dirty="0">
              <a:latin typeface="Bahnschrift SemiBold SemiConden" panose="020B0502040204020203" pitchFamily="34" charset="0"/>
            </a:endParaRPr>
          </a:p>
        </p:txBody>
      </p:sp>
    </p:spTree>
    <p:extLst>
      <p:ext uri="{BB962C8B-B14F-4D97-AF65-F5344CB8AC3E}">
        <p14:creationId xmlns:p14="http://schemas.microsoft.com/office/powerpoint/2010/main" val="204276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9B72-0E20-E9AE-7E3A-8847F3B7729D}"/>
              </a:ext>
            </a:extLst>
          </p:cNvPr>
          <p:cNvSpPr>
            <a:spLocks noGrp="1"/>
          </p:cNvSpPr>
          <p:nvPr>
            <p:ph type="title"/>
          </p:nvPr>
        </p:nvSpPr>
        <p:spPr>
          <a:xfrm>
            <a:off x="685800" y="764373"/>
            <a:ext cx="10820400" cy="1293028"/>
          </a:xfrm>
        </p:spPr>
        <p:txBody>
          <a:bodyPr/>
          <a:lstStyle/>
          <a:p>
            <a:r>
              <a:rPr lang="en-US" dirty="0"/>
              <a:t>Introduction </a:t>
            </a:r>
          </a:p>
        </p:txBody>
      </p:sp>
      <p:sp>
        <p:nvSpPr>
          <p:cNvPr id="3" name="Content Placeholder 2">
            <a:extLst>
              <a:ext uri="{FF2B5EF4-FFF2-40B4-BE49-F238E27FC236}">
                <a16:creationId xmlns:a16="http://schemas.microsoft.com/office/drawing/2014/main" id="{A13E2692-920C-2B1E-1C95-B0B41D512FDB}"/>
              </a:ext>
            </a:extLst>
          </p:cNvPr>
          <p:cNvSpPr>
            <a:spLocks noGrp="1"/>
          </p:cNvSpPr>
          <p:nvPr>
            <p:ph idx="1"/>
          </p:nvPr>
        </p:nvSpPr>
        <p:spPr/>
        <p:txBody>
          <a:bodyPr>
            <a:normAutofit lnSpcReduction="10000"/>
          </a:bodyPr>
          <a:lstStyle/>
          <a:p>
            <a:r>
              <a:rPr lang="en-US" dirty="0"/>
              <a:t>The dataset presented  is a comprehensive dataset gotten from Kaggle, which  consist of various applications on the Google play store, but the need to pick a niche was of great importance. So the team decided to concentrate on the medical aspect of App development to help our employers (Medical app developers) to understand how users interact with medical application to create more effective application which can be beneficial to not just the users, but also to Medical facilities with Applications on Google play store.</a:t>
            </a:r>
          </a:p>
          <a:p>
            <a:r>
              <a:rPr lang="en-US" dirty="0"/>
              <a:t>The reason for this choice was prompted by the need to know the profit margin, the kind of individuals who make use of different medical applications, the rating, reviews of different applications gotten, version compatibility with different devices that helps the developer(s) to know in what direction he/she should go when creating a medical application.</a:t>
            </a:r>
          </a:p>
        </p:txBody>
      </p:sp>
    </p:spTree>
    <p:extLst>
      <p:ext uri="{BB962C8B-B14F-4D97-AF65-F5344CB8AC3E}">
        <p14:creationId xmlns:p14="http://schemas.microsoft.com/office/powerpoint/2010/main" val="1032737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7EAC-B8E0-1337-4790-E86EDDED3898}"/>
              </a:ext>
            </a:extLst>
          </p:cNvPr>
          <p:cNvSpPr>
            <a:spLocks noGrp="1"/>
          </p:cNvSpPr>
          <p:nvPr>
            <p:ph type="title"/>
          </p:nvPr>
        </p:nvSpPr>
        <p:spPr>
          <a:xfrm>
            <a:off x="325120" y="225893"/>
            <a:ext cx="11430000" cy="1293028"/>
          </a:xfrm>
        </p:spPr>
        <p:txBody>
          <a:bodyPr/>
          <a:lstStyle/>
          <a:p>
            <a:r>
              <a:rPr lang="en-US" dirty="0" err="1"/>
              <a:t>PIPELINe</a:t>
            </a:r>
            <a:r>
              <a:rPr lang="en-US" dirty="0"/>
              <a:t> Development </a:t>
            </a:r>
          </a:p>
        </p:txBody>
      </p:sp>
      <p:sp>
        <p:nvSpPr>
          <p:cNvPr id="4" name="Text Box 2">
            <a:extLst>
              <a:ext uri="{FF2B5EF4-FFF2-40B4-BE49-F238E27FC236}">
                <a16:creationId xmlns:a16="http://schemas.microsoft.com/office/drawing/2014/main" id="{41B42F87-82A5-C991-F89F-309E759E4582}"/>
              </a:ext>
            </a:extLst>
          </p:cNvPr>
          <p:cNvSpPr txBox="1">
            <a:spLocks noChangeArrowheads="1"/>
          </p:cNvSpPr>
          <p:nvPr/>
        </p:nvSpPr>
        <p:spPr bwMode="auto">
          <a:xfrm>
            <a:off x="4089400" y="1901201"/>
            <a:ext cx="4495800" cy="1261884"/>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Importation of Dataset(</a:t>
            </a:r>
            <a:r>
              <a:rPr kumimoji="0" lang="en-US" altLang="en-US" sz="2000" b="0" i="0" u="none" strike="noStrike" cap="none" normalizeH="0" baseline="0" dirty="0" err="1">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googleplay_store</a:t>
            </a:r>
            <a:r>
              <a:rPr kumimoji="0" lang="en-US" altLang="en-US" sz="2000" b="0" i="0" u="none" strike="noStrike" cap="none" normalizeH="0" baseline="0" dirty="0">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a:t>
            </a:r>
          </a:p>
          <a:p>
            <a:pPr lvl="3" algn="just" defTabSz="914400" eaLnBrk="0" fontAlgn="base" hangingPunct="0">
              <a:spcBef>
                <a:spcPct val="0"/>
              </a:spcBef>
              <a:spcAft>
                <a:spcPct val="0"/>
              </a:spcAft>
            </a:pPr>
            <a:r>
              <a:rPr lang="en-US" altLang="en-US" sz="2000" dirty="0">
                <a:solidFill>
                  <a:schemeClr val="bg1"/>
                </a:solidFill>
                <a:latin typeface="Bahnschrift SemiBold SemiConden" panose="020B0502040204020203"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 To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err="1">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Jupyter</a:t>
            </a:r>
            <a:r>
              <a:rPr kumimoji="0" lang="en-US" altLang="en-US" sz="2000" b="0" i="0" u="none" strike="noStrike" cap="none" normalizeH="0" baseline="0" dirty="0">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 notebook for cleaning with python. </a:t>
            </a:r>
            <a:r>
              <a:rPr kumimoji="0" lang="en-US" altLang="en-US" sz="1600" b="0" i="0" u="none" strike="noStrike" cap="none" normalizeH="0" baseline="0" dirty="0">
                <a:ln>
                  <a:noFill/>
                </a:ln>
                <a:solidFill>
                  <a:schemeClr val="tx1"/>
                </a:solidFill>
                <a:effectLst/>
                <a:latin typeface="Bahnschrift SemiBold SemiConden" panose="020B0502040204020203" pitchFamily="34" charset="0"/>
                <a:ea typeface="Calibri" panose="020F0502020204030204" pitchFamily="34" charset="0"/>
                <a:cs typeface="Times New Roman" panose="02020603050405020304" pitchFamily="18" charset="0"/>
              </a:rPr>
              <a:t>with python</a:t>
            </a:r>
            <a:endParaRPr kumimoji="0" lang="en-US" altLang="en-US" sz="1600" b="0" i="0" u="none" strike="noStrike" cap="none" normalizeH="0" baseline="0" dirty="0">
              <a:ln>
                <a:noFill/>
              </a:ln>
              <a:solidFill>
                <a:schemeClr val="tx1"/>
              </a:solidFill>
              <a:effectLst/>
              <a:latin typeface="Bahnschrift SemiBold SemiConden" panose="020B0502040204020203" pitchFamily="34" charset="0"/>
            </a:endParaRPr>
          </a:p>
        </p:txBody>
      </p:sp>
      <p:sp>
        <p:nvSpPr>
          <p:cNvPr id="5" name="Text Box 4">
            <a:extLst>
              <a:ext uri="{FF2B5EF4-FFF2-40B4-BE49-F238E27FC236}">
                <a16:creationId xmlns:a16="http://schemas.microsoft.com/office/drawing/2014/main" id="{4FD597C9-3E94-3EFF-4A98-F8A45D915825}"/>
              </a:ext>
            </a:extLst>
          </p:cNvPr>
          <p:cNvSpPr txBox="1">
            <a:spLocks noChangeArrowheads="1"/>
          </p:cNvSpPr>
          <p:nvPr/>
        </p:nvSpPr>
        <p:spPr bwMode="auto">
          <a:xfrm>
            <a:off x="4277360" y="3810771"/>
            <a:ext cx="4164370" cy="659320"/>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 Converted Dataset to  .CSV </a:t>
            </a:r>
            <a:r>
              <a:rPr kumimoji="0" lang="en-US" altLang="en-US" sz="2000" b="0" i="0" u="none" strike="noStrike" cap="none" normalizeH="0" baseline="0" dirty="0">
                <a:ln>
                  <a:noFill/>
                </a:ln>
                <a:solidFill>
                  <a:schemeClr val="tx1"/>
                </a:solidFill>
                <a:effectLst/>
                <a:latin typeface="Bahnschrift SemiBold SemiConden" panose="020B0502040204020203" pitchFamily="34" charset="0"/>
                <a:ea typeface="Calibri" panose="020F0502020204030204" pitchFamily="34" charset="0"/>
                <a:cs typeface="Times New Roman" panose="02020603050405020304" pitchFamily="18" charset="0"/>
              </a:rPr>
              <a:t>file</a:t>
            </a:r>
            <a:endParaRPr kumimoji="0" lang="en-US" altLang="en-US" sz="2000" b="0" i="0" u="none" strike="noStrike" cap="none" normalizeH="0" baseline="0" dirty="0">
              <a:ln>
                <a:noFill/>
              </a:ln>
              <a:solidFill>
                <a:schemeClr val="tx1"/>
              </a:solidFill>
              <a:effectLst/>
              <a:latin typeface="Bahnschrift SemiBold SemiConden" panose="020B0502040204020203" pitchFamily="34" charset="0"/>
            </a:endParaRPr>
          </a:p>
        </p:txBody>
      </p:sp>
      <p:sp>
        <p:nvSpPr>
          <p:cNvPr id="6" name="Text Box 1">
            <a:extLst>
              <a:ext uri="{FF2B5EF4-FFF2-40B4-BE49-F238E27FC236}">
                <a16:creationId xmlns:a16="http://schemas.microsoft.com/office/drawing/2014/main" id="{30802D57-67E3-01BD-529E-763EE13A6291}"/>
              </a:ext>
            </a:extLst>
          </p:cNvPr>
          <p:cNvSpPr txBox="1">
            <a:spLocks noChangeArrowheads="1"/>
          </p:cNvSpPr>
          <p:nvPr/>
        </p:nvSpPr>
        <p:spPr bwMode="auto">
          <a:xfrm>
            <a:off x="4435714" y="5049659"/>
            <a:ext cx="3792656" cy="1015663"/>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THE Datasets were imported to PostgreSQL (</a:t>
            </a:r>
            <a:r>
              <a:rPr kumimoji="0" lang="en-US" altLang="en-US" sz="2000" b="0" i="0" u="none" strike="noStrike" cap="none" normalizeH="0" baseline="0" dirty="0" err="1">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PGadmin</a:t>
            </a:r>
            <a:r>
              <a:rPr kumimoji="0" lang="en-US" altLang="en-US" sz="2000" b="0" i="0" u="none" strike="noStrike" cap="none" normalizeH="0" baseline="0" dirty="0">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 where they were queried.</a:t>
            </a:r>
            <a:endParaRPr kumimoji="0" lang="en-US" altLang="en-US" sz="2000" b="0" i="0" u="none" strike="noStrike" cap="none" normalizeH="0" baseline="0" dirty="0">
              <a:ln>
                <a:noFill/>
              </a:ln>
              <a:solidFill>
                <a:schemeClr val="bg1"/>
              </a:solidFill>
              <a:effectLst/>
              <a:latin typeface="Bahnschrift SemiBold SemiConden" panose="020B0502040204020203" pitchFamily="34" charset="0"/>
            </a:endParaRPr>
          </a:p>
        </p:txBody>
      </p:sp>
      <p:sp>
        <p:nvSpPr>
          <p:cNvPr id="7" name="Text Box 2">
            <a:extLst>
              <a:ext uri="{FF2B5EF4-FFF2-40B4-BE49-F238E27FC236}">
                <a16:creationId xmlns:a16="http://schemas.microsoft.com/office/drawing/2014/main" id="{9EDB2CD9-08BD-11CB-CE19-83AA0FB12AEB}"/>
              </a:ext>
            </a:extLst>
          </p:cNvPr>
          <p:cNvSpPr txBox="1">
            <a:spLocks noChangeArrowheads="1"/>
          </p:cNvSpPr>
          <p:nvPr/>
        </p:nvSpPr>
        <p:spPr bwMode="auto">
          <a:xfrm>
            <a:off x="0" y="5077964"/>
            <a:ext cx="4023360" cy="1323439"/>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Business question were developed, analyzed and answered , each analyzed business question were saved as  .csv file(s)</a:t>
            </a:r>
            <a:endParaRPr kumimoji="0" lang="en-US" altLang="en-US" sz="2000" b="0" i="0" u="none" strike="noStrike" cap="none" normalizeH="0" baseline="0" dirty="0">
              <a:ln>
                <a:noFill/>
              </a:ln>
              <a:solidFill>
                <a:schemeClr val="bg1"/>
              </a:solidFill>
              <a:effectLst/>
              <a:latin typeface="Bahnschrift SemiBold SemiConden" panose="020B0502040204020203" pitchFamily="34" charset="0"/>
            </a:endParaRPr>
          </a:p>
        </p:txBody>
      </p:sp>
      <p:sp>
        <p:nvSpPr>
          <p:cNvPr id="8" name="Text Box 3">
            <a:extLst>
              <a:ext uri="{FF2B5EF4-FFF2-40B4-BE49-F238E27FC236}">
                <a16:creationId xmlns:a16="http://schemas.microsoft.com/office/drawing/2014/main" id="{2001F68C-6A2F-BF06-53F3-6B696D08CBA9}"/>
              </a:ext>
            </a:extLst>
          </p:cNvPr>
          <p:cNvSpPr txBox="1">
            <a:spLocks noChangeArrowheads="1"/>
          </p:cNvSpPr>
          <p:nvPr/>
        </p:nvSpPr>
        <p:spPr bwMode="auto">
          <a:xfrm>
            <a:off x="8441730" y="5034419"/>
            <a:ext cx="3750270" cy="1323439"/>
          </a:xfrm>
          <a:prstGeom prst="rect">
            <a:avLst/>
          </a:prstGeom>
          <a:solidFill>
            <a:srgbClr val="FFFFFF"/>
          </a:solidFill>
          <a:ln w="12700">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Bahnschrift SemiBold SemiConden" panose="020B0502040204020203" pitchFamily="34" charset="0"/>
                <a:ea typeface="Calibri" panose="020F0502020204030204" pitchFamily="34" charset="0"/>
                <a:cs typeface="Times New Roman" panose="02020603050405020304" pitchFamily="18" charset="0"/>
              </a:rPr>
              <a:t>The business questions were then imported to Tableau for visualization and drawing of inference(s).</a:t>
            </a:r>
            <a:endParaRPr kumimoji="0" lang="en-US" altLang="en-US" sz="2000" b="0" i="0" u="none" strike="noStrike" cap="none" normalizeH="0" baseline="0" dirty="0">
              <a:ln>
                <a:noFill/>
              </a:ln>
              <a:solidFill>
                <a:schemeClr val="bg1"/>
              </a:solidFill>
              <a:effectLst/>
              <a:latin typeface="Bahnschrift SemiBold SemiConden" panose="020B0502040204020203" pitchFamily="34" charset="0"/>
            </a:endParaRPr>
          </a:p>
        </p:txBody>
      </p:sp>
      <p:sp>
        <p:nvSpPr>
          <p:cNvPr id="9" name="Rectangle 6">
            <a:extLst>
              <a:ext uri="{FF2B5EF4-FFF2-40B4-BE49-F238E27FC236}">
                <a16:creationId xmlns:a16="http://schemas.microsoft.com/office/drawing/2014/main" id="{ACBC45EA-208B-1EC1-4D81-5147DF7A1D0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18" name="Straight Arrow Connector 17">
            <a:extLst>
              <a:ext uri="{FF2B5EF4-FFF2-40B4-BE49-F238E27FC236}">
                <a16:creationId xmlns:a16="http://schemas.microsoft.com/office/drawing/2014/main" id="{D3D3C8FF-C968-2AC0-DBA6-C7E69CF5E7CA}"/>
              </a:ext>
            </a:extLst>
          </p:cNvPr>
          <p:cNvCxnSpPr/>
          <p:nvPr/>
        </p:nvCxnSpPr>
        <p:spPr>
          <a:xfrm>
            <a:off x="10657840" y="2667001"/>
            <a:ext cx="0" cy="1264919"/>
          </a:xfrm>
          <a:prstGeom prst="straightConnector1">
            <a:avLst/>
          </a:prstGeom>
          <a:ln>
            <a:noFill/>
            <a:tailEnd type="triangle"/>
          </a:ln>
          <a:effectLst>
            <a:glow rad="101600">
              <a:schemeClr val="tx1">
                <a:alpha val="60000"/>
              </a:schemeClr>
            </a:glow>
          </a:effectLst>
        </p:spPr>
        <p:style>
          <a:lnRef idx="3">
            <a:schemeClr val="accent2"/>
          </a:lnRef>
          <a:fillRef idx="0">
            <a:schemeClr val="accent2"/>
          </a:fillRef>
          <a:effectRef idx="2">
            <a:schemeClr val="accent2"/>
          </a:effectRef>
          <a:fontRef idx="minor">
            <a:schemeClr val="tx1"/>
          </a:fontRef>
        </p:style>
      </p:cxnSp>
      <p:sp>
        <p:nvSpPr>
          <p:cNvPr id="19" name="Arrow: Down 18">
            <a:extLst>
              <a:ext uri="{FF2B5EF4-FFF2-40B4-BE49-F238E27FC236}">
                <a16:creationId xmlns:a16="http://schemas.microsoft.com/office/drawing/2014/main" id="{9E02D316-D55A-6754-5604-DF6B3AD8F258}"/>
              </a:ext>
            </a:extLst>
          </p:cNvPr>
          <p:cNvSpPr/>
          <p:nvPr/>
        </p:nvSpPr>
        <p:spPr>
          <a:xfrm>
            <a:off x="6179647" y="3270774"/>
            <a:ext cx="304790" cy="4572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Arrow: Down 21">
            <a:extLst>
              <a:ext uri="{FF2B5EF4-FFF2-40B4-BE49-F238E27FC236}">
                <a16:creationId xmlns:a16="http://schemas.microsoft.com/office/drawing/2014/main" id="{A0E38E0F-1B86-05F9-1C0A-DE0F9A95D7BD}"/>
              </a:ext>
            </a:extLst>
          </p:cNvPr>
          <p:cNvSpPr/>
          <p:nvPr/>
        </p:nvSpPr>
        <p:spPr>
          <a:xfrm rot="4255659">
            <a:off x="2891792" y="3748051"/>
            <a:ext cx="255086" cy="163923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Arrow: Down 22">
            <a:extLst>
              <a:ext uri="{FF2B5EF4-FFF2-40B4-BE49-F238E27FC236}">
                <a16:creationId xmlns:a16="http://schemas.microsoft.com/office/drawing/2014/main" id="{B258A95D-DA93-3CE4-1F7D-EB14EE24F33C}"/>
              </a:ext>
            </a:extLst>
          </p:cNvPr>
          <p:cNvSpPr/>
          <p:nvPr/>
        </p:nvSpPr>
        <p:spPr>
          <a:xfrm rot="16200000">
            <a:off x="4117638" y="5290214"/>
            <a:ext cx="223798" cy="41235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Arrow: Down 23">
            <a:extLst>
              <a:ext uri="{FF2B5EF4-FFF2-40B4-BE49-F238E27FC236}">
                <a16:creationId xmlns:a16="http://schemas.microsoft.com/office/drawing/2014/main" id="{DB6F17DF-5D8D-90A1-4AD1-A92675621AE0}"/>
              </a:ext>
            </a:extLst>
          </p:cNvPr>
          <p:cNvSpPr/>
          <p:nvPr/>
        </p:nvSpPr>
        <p:spPr>
          <a:xfrm rot="16200000">
            <a:off x="8189735" y="5481220"/>
            <a:ext cx="315159" cy="22352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6181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231B-BCE1-5B89-17F5-4B70DDEA8FB1}"/>
              </a:ext>
            </a:extLst>
          </p:cNvPr>
          <p:cNvSpPr>
            <a:spLocks noGrp="1"/>
          </p:cNvSpPr>
          <p:nvPr>
            <p:ph type="title"/>
          </p:nvPr>
        </p:nvSpPr>
        <p:spPr>
          <a:xfrm>
            <a:off x="2153920" y="571333"/>
            <a:ext cx="9784080" cy="1293028"/>
          </a:xfrm>
        </p:spPr>
        <p:txBody>
          <a:bodyPr>
            <a:normAutofit/>
          </a:bodyPr>
          <a:lstStyle/>
          <a:p>
            <a:r>
              <a:rPr lang="en-US" sz="3800" dirty="0"/>
              <a:t>DATA-CLEANING PROCESS WITH  python</a:t>
            </a:r>
          </a:p>
        </p:txBody>
      </p:sp>
      <p:pic>
        <p:nvPicPr>
          <p:cNvPr id="7" name="Content Placeholder 6">
            <a:extLst>
              <a:ext uri="{FF2B5EF4-FFF2-40B4-BE49-F238E27FC236}">
                <a16:creationId xmlns:a16="http://schemas.microsoft.com/office/drawing/2014/main" id="{BEEE9208-6269-0BBC-209D-696B1572B835}"/>
              </a:ext>
            </a:extLst>
          </p:cNvPr>
          <p:cNvPicPr>
            <a:picLocks noGrp="1" noChangeAspect="1"/>
          </p:cNvPicPr>
          <p:nvPr>
            <p:ph idx="1"/>
          </p:nvPr>
        </p:nvPicPr>
        <p:blipFill rotWithShape="1">
          <a:blip r:embed="rId2"/>
          <a:srcRect l="27487" t="20189" r="27387" b="7570"/>
          <a:stretch/>
        </p:blipFill>
        <p:spPr>
          <a:xfrm>
            <a:off x="669808" y="1422399"/>
            <a:ext cx="5522712" cy="5271223"/>
          </a:xfrm>
        </p:spPr>
      </p:pic>
      <p:sp>
        <p:nvSpPr>
          <p:cNvPr id="4" name="Content Placeholder 2">
            <a:extLst>
              <a:ext uri="{FF2B5EF4-FFF2-40B4-BE49-F238E27FC236}">
                <a16:creationId xmlns:a16="http://schemas.microsoft.com/office/drawing/2014/main" id="{9F874A80-BF2F-1DF7-349F-A6B65F47EAEA}"/>
              </a:ext>
            </a:extLst>
          </p:cNvPr>
          <p:cNvSpPr txBox="1">
            <a:spLocks/>
          </p:cNvSpPr>
          <p:nvPr/>
        </p:nvSpPr>
        <p:spPr>
          <a:xfrm>
            <a:off x="6360160" y="2194559"/>
            <a:ext cx="567436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54F9CA82-C576-24ED-F098-346EDC45EDFE}"/>
              </a:ext>
            </a:extLst>
          </p:cNvPr>
          <p:cNvSpPr txBox="1">
            <a:spLocks/>
          </p:cNvSpPr>
          <p:nvPr/>
        </p:nvSpPr>
        <p:spPr>
          <a:xfrm>
            <a:off x="838200" y="2346960"/>
            <a:ext cx="567436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dirty="0"/>
          </a:p>
        </p:txBody>
      </p:sp>
      <p:pic>
        <p:nvPicPr>
          <p:cNvPr id="9" name="Picture 8">
            <a:extLst>
              <a:ext uri="{FF2B5EF4-FFF2-40B4-BE49-F238E27FC236}">
                <a16:creationId xmlns:a16="http://schemas.microsoft.com/office/drawing/2014/main" id="{EC2C11B1-5DBB-E2AB-EE43-4F149CB9E69E}"/>
              </a:ext>
            </a:extLst>
          </p:cNvPr>
          <p:cNvPicPr>
            <a:picLocks noChangeAspect="1"/>
          </p:cNvPicPr>
          <p:nvPr/>
        </p:nvPicPr>
        <p:blipFill rotWithShape="1">
          <a:blip r:embed="rId3"/>
          <a:srcRect l="27000" t="18074" r="28250" b="18666"/>
          <a:stretch/>
        </p:blipFill>
        <p:spPr>
          <a:xfrm>
            <a:off x="6337300" y="1719620"/>
            <a:ext cx="5455920" cy="4974002"/>
          </a:xfrm>
          <a:prstGeom prst="rect">
            <a:avLst/>
          </a:prstGeom>
        </p:spPr>
      </p:pic>
    </p:spTree>
    <p:extLst>
      <p:ext uri="{BB962C8B-B14F-4D97-AF65-F5344CB8AC3E}">
        <p14:creationId xmlns:p14="http://schemas.microsoft.com/office/powerpoint/2010/main" val="172908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39A443-7C58-D3AC-E6B7-8E59828CFA32}"/>
              </a:ext>
            </a:extLst>
          </p:cNvPr>
          <p:cNvPicPr>
            <a:picLocks noGrp="1" noChangeAspect="1"/>
          </p:cNvPicPr>
          <p:nvPr>
            <p:ph idx="1"/>
          </p:nvPr>
        </p:nvPicPr>
        <p:blipFill rotWithShape="1">
          <a:blip r:embed="rId2"/>
          <a:srcRect l="28608" t="18624" r="33726" b="6570"/>
          <a:stretch/>
        </p:blipFill>
        <p:spPr>
          <a:xfrm>
            <a:off x="1026161" y="1358508"/>
            <a:ext cx="5212080" cy="5336932"/>
          </a:xfrm>
        </p:spPr>
      </p:pic>
      <p:pic>
        <p:nvPicPr>
          <p:cNvPr id="7" name="Picture 6">
            <a:extLst>
              <a:ext uri="{FF2B5EF4-FFF2-40B4-BE49-F238E27FC236}">
                <a16:creationId xmlns:a16="http://schemas.microsoft.com/office/drawing/2014/main" id="{0DF6ACC7-11A8-1446-8C64-CA30C71E53DE}"/>
              </a:ext>
            </a:extLst>
          </p:cNvPr>
          <p:cNvPicPr>
            <a:picLocks noChangeAspect="1"/>
          </p:cNvPicPr>
          <p:nvPr/>
        </p:nvPicPr>
        <p:blipFill rotWithShape="1">
          <a:blip r:embed="rId3"/>
          <a:srcRect l="27500" t="19809" r="34417" b="15259"/>
          <a:stretch/>
        </p:blipFill>
        <p:spPr>
          <a:xfrm>
            <a:off x="6378427" y="1358508"/>
            <a:ext cx="5386853" cy="5336932"/>
          </a:xfrm>
          <a:prstGeom prst="rect">
            <a:avLst/>
          </a:prstGeom>
        </p:spPr>
      </p:pic>
      <p:sp>
        <p:nvSpPr>
          <p:cNvPr id="9" name="TextBox 8">
            <a:extLst>
              <a:ext uri="{FF2B5EF4-FFF2-40B4-BE49-F238E27FC236}">
                <a16:creationId xmlns:a16="http://schemas.microsoft.com/office/drawing/2014/main" id="{8B268F4B-BCF6-12B3-B397-78FD82A59155}"/>
              </a:ext>
            </a:extLst>
          </p:cNvPr>
          <p:cNvSpPr txBox="1"/>
          <p:nvPr/>
        </p:nvSpPr>
        <p:spPr>
          <a:xfrm>
            <a:off x="3088640" y="643374"/>
            <a:ext cx="9265920" cy="646331"/>
          </a:xfrm>
          <a:prstGeom prst="rect">
            <a:avLst/>
          </a:prstGeom>
          <a:noFill/>
        </p:spPr>
        <p:txBody>
          <a:bodyPr wrap="square">
            <a:spAutoFit/>
          </a:bodyPr>
          <a:lstStyle/>
          <a:p>
            <a:pPr algn="ctr"/>
            <a:r>
              <a:rPr lang="en-US" sz="3600" dirty="0"/>
              <a:t>DATA-CLEANING PROCESS WITH PYTHON</a:t>
            </a:r>
          </a:p>
        </p:txBody>
      </p:sp>
    </p:spTree>
    <p:extLst>
      <p:ext uri="{BB962C8B-B14F-4D97-AF65-F5344CB8AC3E}">
        <p14:creationId xmlns:p14="http://schemas.microsoft.com/office/powerpoint/2010/main" val="109061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7C36A3-FEE3-29EF-3AD4-22FFB6C301E7}"/>
              </a:ext>
            </a:extLst>
          </p:cNvPr>
          <p:cNvSpPr>
            <a:spLocks noGrp="1"/>
          </p:cNvSpPr>
          <p:nvPr>
            <p:ph type="body" sz="half" idx="2"/>
          </p:nvPr>
        </p:nvSpPr>
        <p:spPr>
          <a:xfrm>
            <a:off x="81280" y="1439990"/>
            <a:ext cx="3779520" cy="5212844"/>
          </a:xfrm>
        </p:spPr>
        <p:txBody>
          <a:bodyPr/>
          <a:lstStyle/>
          <a:p>
            <a:pPr marL="285750" indent="-285750">
              <a:buFont typeface="Arial" panose="020B0604020202020204" pitchFamily="34" charset="0"/>
              <a:buChar char="•"/>
            </a:pPr>
            <a:r>
              <a:rPr lang="en-US" dirty="0"/>
              <a:t>Firstly a database was created and named “google </a:t>
            </a:r>
            <a:r>
              <a:rPr lang="en-US" dirty="0" err="1"/>
              <a:t>play_store</a:t>
            </a:r>
            <a:r>
              <a:rPr lang="en-US" dirty="0"/>
              <a:t>”</a:t>
            </a:r>
          </a:p>
          <a:p>
            <a:pPr marL="285750" indent="-285750">
              <a:buFont typeface="Arial" panose="020B0604020202020204" pitchFamily="34" charset="0"/>
              <a:buChar char="•"/>
            </a:pPr>
            <a:r>
              <a:rPr lang="en-US" dirty="0"/>
              <a:t>A table was then created under the database titled “google”</a:t>
            </a:r>
          </a:p>
          <a:p>
            <a:pPr marL="285750" indent="-285750">
              <a:buFont typeface="Arial" panose="020B0604020202020204" pitchFamily="34" charset="0"/>
              <a:buChar char="•"/>
            </a:pPr>
            <a:r>
              <a:rPr lang="en-US" dirty="0"/>
              <a:t>The table was queried and limited our search to just the medical Apps.</a:t>
            </a:r>
          </a:p>
          <a:p>
            <a:pPr marL="285750" indent="-285750">
              <a:buFont typeface="Arial" panose="020B0604020202020204" pitchFamily="34" charset="0"/>
              <a:buChar char="•"/>
            </a:pPr>
            <a:r>
              <a:rPr lang="en-US" dirty="0"/>
              <a:t>A new table was created from the result of our query and named it “Medics”</a:t>
            </a:r>
          </a:p>
        </p:txBody>
      </p:sp>
      <p:pic>
        <p:nvPicPr>
          <p:cNvPr id="6" name="Picture 5">
            <a:extLst>
              <a:ext uri="{FF2B5EF4-FFF2-40B4-BE49-F238E27FC236}">
                <a16:creationId xmlns:a16="http://schemas.microsoft.com/office/drawing/2014/main" id="{E6E89C49-23E2-DCAA-FF69-0F0EECDE0CBF}"/>
              </a:ext>
            </a:extLst>
          </p:cNvPr>
          <p:cNvPicPr>
            <a:picLocks noChangeAspect="1"/>
          </p:cNvPicPr>
          <p:nvPr/>
        </p:nvPicPr>
        <p:blipFill rotWithShape="1">
          <a:blip r:embed="rId2"/>
          <a:srcRect l="23117" t="7118" r="-188" b="9595"/>
          <a:stretch/>
        </p:blipFill>
        <p:spPr>
          <a:xfrm>
            <a:off x="3997960" y="1439990"/>
            <a:ext cx="8194040" cy="5212844"/>
          </a:xfrm>
          <a:prstGeom prst="rect">
            <a:avLst/>
          </a:prstGeom>
        </p:spPr>
      </p:pic>
      <p:sp>
        <p:nvSpPr>
          <p:cNvPr id="8" name="TextBox 7">
            <a:extLst>
              <a:ext uri="{FF2B5EF4-FFF2-40B4-BE49-F238E27FC236}">
                <a16:creationId xmlns:a16="http://schemas.microsoft.com/office/drawing/2014/main" id="{F8A563BF-D50A-2CF6-2E07-9BCDB4056A6D}"/>
              </a:ext>
            </a:extLst>
          </p:cNvPr>
          <p:cNvSpPr txBox="1"/>
          <p:nvPr/>
        </p:nvSpPr>
        <p:spPr>
          <a:xfrm>
            <a:off x="3159760" y="602734"/>
            <a:ext cx="9804400" cy="523220"/>
          </a:xfrm>
          <a:prstGeom prst="rect">
            <a:avLst/>
          </a:prstGeom>
          <a:noFill/>
        </p:spPr>
        <p:txBody>
          <a:bodyPr wrap="square">
            <a:spAutoFit/>
          </a:bodyPr>
          <a:lstStyle/>
          <a:p>
            <a:pPr algn="ctr"/>
            <a:r>
              <a:rPr lang="en-US" sz="2800" dirty="0">
                <a:latin typeface="Bahnschrift SemiBold SemiConden" panose="020B0502040204020203" pitchFamily="34" charset="0"/>
              </a:rPr>
              <a:t>ANSWERING  OF BUSINESS QUESTIONS WITH POSTGRESQL</a:t>
            </a:r>
          </a:p>
        </p:txBody>
      </p:sp>
    </p:spTree>
    <p:extLst>
      <p:ext uri="{BB962C8B-B14F-4D97-AF65-F5344CB8AC3E}">
        <p14:creationId xmlns:p14="http://schemas.microsoft.com/office/powerpoint/2010/main" val="393229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7C36A3-FEE3-29EF-3AD4-22FFB6C301E7}"/>
              </a:ext>
            </a:extLst>
          </p:cNvPr>
          <p:cNvSpPr>
            <a:spLocks noGrp="1"/>
          </p:cNvSpPr>
          <p:nvPr>
            <p:ph type="body" sz="half" idx="2"/>
          </p:nvPr>
        </p:nvSpPr>
        <p:spPr>
          <a:xfrm>
            <a:off x="-101600" y="1351280"/>
            <a:ext cx="4368800" cy="650240"/>
          </a:xfrm>
        </p:spPr>
        <p:txBody>
          <a:bodyPr>
            <a:normAutofit/>
          </a:bodyPr>
          <a:lstStyle/>
          <a:p>
            <a:pPr marL="742950" lvl="1" indent="-285750">
              <a:buFont typeface="Arial" panose="020B0604020202020204" pitchFamily="34" charset="0"/>
              <a:buChar char="•"/>
            </a:pPr>
            <a:r>
              <a:rPr lang="en-US" sz="1600" dirty="0"/>
              <a:t>The first business question was analyzed and answered as seen </a:t>
            </a:r>
          </a:p>
        </p:txBody>
      </p:sp>
      <p:pic>
        <p:nvPicPr>
          <p:cNvPr id="7" name="Picture 6">
            <a:extLst>
              <a:ext uri="{FF2B5EF4-FFF2-40B4-BE49-F238E27FC236}">
                <a16:creationId xmlns:a16="http://schemas.microsoft.com/office/drawing/2014/main" id="{A6DA32D0-AD81-B514-B11F-A27D8C2CCD67}"/>
              </a:ext>
            </a:extLst>
          </p:cNvPr>
          <p:cNvPicPr>
            <a:picLocks noChangeAspect="1"/>
          </p:cNvPicPr>
          <p:nvPr/>
        </p:nvPicPr>
        <p:blipFill rotWithShape="1">
          <a:blip r:embed="rId2"/>
          <a:srcRect l="7834" t="7555" r="13500" b="15411"/>
          <a:stretch/>
        </p:blipFill>
        <p:spPr>
          <a:xfrm>
            <a:off x="4368800" y="1084390"/>
            <a:ext cx="7782560" cy="5568444"/>
          </a:xfrm>
          <a:prstGeom prst="rect">
            <a:avLst/>
          </a:prstGeom>
        </p:spPr>
      </p:pic>
      <p:pic>
        <p:nvPicPr>
          <p:cNvPr id="9" name="Picture 8">
            <a:extLst>
              <a:ext uri="{FF2B5EF4-FFF2-40B4-BE49-F238E27FC236}">
                <a16:creationId xmlns:a16="http://schemas.microsoft.com/office/drawing/2014/main" id="{726C4C71-42EB-30FC-2A46-C7EA4B8E9B83}"/>
              </a:ext>
            </a:extLst>
          </p:cNvPr>
          <p:cNvPicPr>
            <a:picLocks noChangeAspect="1"/>
          </p:cNvPicPr>
          <p:nvPr/>
        </p:nvPicPr>
        <p:blipFill rotWithShape="1">
          <a:blip r:embed="rId3"/>
          <a:srcRect l="333" t="10667" r="50000" b="8136"/>
          <a:stretch/>
        </p:blipFill>
        <p:spPr>
          <a:xfrm>
            <a:off x="0" y="1910080"/>
            <a:ext cx="4368800" cy="4742754"/>
          </a:xfrm>
          <a:prstGeom prst="rect">
            <a:avLst/>
          </a:prstGeom>
        </p:spPr>
      </p:pic>
    </p:spTree>
    <p:extLst>
      <p:ext uri="{BB962C8B-B14F-4D97-AF65-F5344CB8AC3E}">
        <p14:creationId xmlns:p14="http://schemas.microsoft.com/office/powerpoint/2010/main" val="150148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A0E191-FC41-3D30-FC4D-FF6AF92A40B4}"/>
              </a:ext>
            </a:extLst>
          </p:cNvPr>
          <p:cNvSpPr>
            <a:spLocks noGrp="1"/>
          </p:cNvSpPr>
          <p:nvPr>
            <p:ph type="body" sz="half" idx="2"/>
          </p:nvPr>
        </p:nvSpPr>
        <p:spPr>
          <a:xfrm>
            <a:off x="762000" y="1280160"/>
            <a:ext cx="4958080" cy="579120"/>
          </a:xfrm>
        </p:spPr>
        <p:txBody>
          <a:bodyPr>
            <a:normAutofit lnSpcReduction="10000"/>
          </a:bodyPr>
          <a:lstStyle/>
          <a:p>
            <a:pPr marL="285750" indent="-285750">
              <a:buFont typeface="Arial" panose="020B0604020202020204" pitchFamily="34" charset="0"/>
              <a:buChar char="•"/>
            </a:pPr>
            <a:r>
              <a:rPr lang="en-US" sz="1800" dirty="0"/>
              <a:t>The second business question was analyzed and answered as seen.</a:t>
            </a:r>
          </a:p>
          <a:p>
            <a:endParaRPr lang="en-US" dirty="0"/>
          </a:p>
        </p:txBody>
      </p:sp>
      <p:pic>
        <p:nvPicPr>
          <p:cNvPr id="6" name="Picture 5">
            <a:extLst>
              <a:ext uri="{FF2B5EF4-FFF2-40B4-BE49-F238E27FC236}">
                <a16:creationId xmlns:a16="http://schemas.microsoft.com/office/drawing/2014/main" id="{94C1C799-3B45-D8E0-B0BD-57B97602B912}"/>
              </a:ext>
            </a:extLst>
          </p:cNvPr>
          <p:cNvPicPr>
            <a:picLocks noChangeAspect="1"/>
          </p:cNvPicPr>
          <p:nvPr/>
        </p:nvPicPr>
        <p:blipFill rotWithShape="1">
          <a:blip r:embed="rId2"/>
          <a:srcRect l="7416" t="7431" r="15834" b="12926"/>
          <a:stretch/>
        </p:blipFill>
        <p:spPr>
          <a:xfrm>
            <a:off x="5437588" y="1788160"/>
            <a:ext cx="6754412" cy="4754880"/>
          </a:xfrm>
          <a:prstGeom prst="rect">
            <a:avLst/>
          </a:prstGeom>
        </p:spPr>
      </p:pic>
      <p:pic>
        <p:nvPicPr>
          <p:cNvPr id="8" name="Picture 7">
            <a:extLst>
              <a:ext uri="{FF2B5EF4-FFF2-40B4-BE49-F238E27FC236}">
                <a16:creationId xmlns:a16="http://schemas.microsoft.com/office/drawing/2014/main" id="{E9C50B9E-7305-8289-E175-7C73F9F536C1}"/>
              </a:ext>
            </a:extLst>
          </p:cNvPr>
          <p:cNvPicPr>
            <a:picLocks noChangeAspect="1"/>
          </p:cNvPicPr>
          <p:nvPr/>
        </p:nvPicPr>
        <p:blipFill rotWithShape="1">
          <a:blip r:embed="rId3"/>
          <a:srcRect t="2667" r="49400" b="8741"/>
          <a:stretch/>
        </p:blipFill>
        <p:spPr>
          <a:xfrm>
            <a:off x="0" y="1788160"/>
            <a:ext cx="5539188" cy="4754880"/>
          </a:xfrm>
          <a:prstGeom prst="rect">
            <a:avLst/>
          </a:prstGeom>
        </p:spPr>
      </p:pic>
    </p:spTree>
    <p:extLst>
      <p:ext uri="{BB962C8B-B14F-4D97-AF65-F5344CB8AC3E}">
        <p14:creationId xmlns:p14="http://schemas.microsoft.com/office/powerpoint/2010/main" val="4021758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C309-EE5A-256B-3AC9-E23CCBEF6798}"/>
              </a:ext>
            </a:extLst>
          </p:cNvPr>
          <p:cNvSpPr>
            <a:spLocks noGrp="1"/>
          </p:cNvSpPr>
          <p:nvPr>
            <p:ph type="title"/>
          </p:nvPr>
        </p:nvSpPr>
        <p:spPr>
          <a:xfrm>
            <a:off x="774147" y="1229743"/>
            <a:ext cx="5445759" cy="960120"/>
          </a:xfrm>
        </p:spPr>
        <p:txBody>
          <a:bodyPr>
            <a:normAutofit fontScale="90000"/>
          </a:bodyPr>
          <a:lstStyle/>
          <a:p>
            <a:pPr marL="285750" indent="-285750">
              <a:buFont typeface="Arial" panose="020B0604020202020204" pitchFamily="34" charset="0"/>
              <a:buChar char="•"/>
            </a:pPr>
            <a:r>
              <a:rPr lang="en-US" sz="1800" dirty="0"/>
              <a:t>The Third business question was analyzed and answered as seen.</a:t>
            </a:r>
            <a:br>
              <a:rPr lang="en-US" dirty="0"/>
            </a:br>
            <a:endParaRPr lang="en-US" dirty="0"/>
          </a:p>
        </p:txBody>
      </p:sp>
      <p:pic>
        <p:nvPicPr>
          <p:cNvPr id="6" name="Picture 5">
            <a:extLst>
              <a:ext uri="{FF2B5EF4-FFF2-40B4-BE49-F238E27FC236}">
                <a16:creationId xmlns:a16="http://schemas.microsoft.com/office/drawing/2014/main" id="{5E04B5CD-8F82-C615-9C9E-6BA495BD2C91}"/>
              </a:ext>
            </a:extLst>
          </p:cNvPr>
          <p:cNvPicPr>
            <a:picLocks noChangeAspect="1"/>
          </p:cNvPicPr>
          <p:nvPr/>
        </p:nvPicPr>
        <p:blipFill rotWithShape="1">
          <a:blip r:embed="rId2"/>
          <a:srcRect l="7834" t="8149" r="15667" b="9322"/>
          <a:stretch/>
        </p:blipFill>
        <p:spPr>
          <a:xfrm>
            <a:off x="5984241" y="1523999"/>
            <a:ext cx="6207760" cy="5143883"/>
          </a:xfrm>
          <a:prstGeom prst="rect">
            <a:avLst/>
          </a:prstGeom>
        </p:spPr>
      </p:pic>
      <p:pic>
        <p:nvPicPr>
          <p:cNvPr id="10" name="Picture 9">
            <a:extLst>
              <a:ext uri="{FF2B5EF4-FFF2-40B4-BE49-F238E27FC236}">
                <a16:creationId xmlns:a16="http://schemas.microsoft.com/office/drawing/2014/main" id="{4510D5D5-AB2C-1BE9-79AC-E879B848A1EA}"/>
              </a:ext>
            </a:extLst>
          </p:cNvPr>
          <p:cNvPicPr>
            <a:picLocks noChangeAspect="1"/>
          </p:cNvPicPr>
          <p:nvPr/>
        </p:nvPicPr>
        <p:blipFill rotWithShape="1">
          <a:blip r:embed="rId3"/>
          <a:srcRect l="151" t="2963" r="49924" b="8148"/>
          <a:stretch/>
        </p:blipFill>
        <p:spPr>
          <a:xfrm>
            <a:off x="621749" y="1717040"/>
            <a:ext cx="5362492" cy="4950843"/>
          </a:xfrm>
          <a:prstGeom prst="rect">
            <a:avLst/>
          </a:prstGeom>
        </p:spPr>
      </p:pic>
    </p:spTree>
    <p:extLst>
      <p:ext uri="{BB962C8B-B14F-4D97-AF65-F5344CB8AC3E}">
        <p14:creationId xmlns:p14="http://schemas.microsoft.com/office/powerpoint/2010/main" val="179014981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283</TotalTime>
  <Words>385</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Bahnschrift SemiBold SemiConden</vt:lpstr>
      <vt:lpstr>Bahnschrift SemiCondensed</vt:lpstr>
      <vt:lpstr>Century Gothic</vt:lpstr>
      <vt:lpstr>Vapor Trail</vt:lpstr>
      <vt:lpstr>Data Analytics Project  on Medical Apps on Google play store </vt:lpstr>
      <vt:lpstr>Introduction </vt:lpstr>
      <vt:lpstr>PIPELINe Development </vt:lpstr>
      <vt:lpstr>DATA-CLEANING PROCESS WITH  python</vt:lpstr>
      <vt:lpstr>PowerPoint Presentation</vt:lpstr>
      <vt:lpstr>PowerPoint Presentation</vt:lpstr>
      <vt:lpstr>PowerPoint Presentation</vt:lpstr>
      <vt:lpstr>PowerPoint Presentation</vt:lpstr>
      <vt:lpstr>The Third business question was analyzed and answered as seen. </vt:lpstr>
      <vt:lpstr>The fourth business question was analyzed and answered as seen. </vt:lpstr>
      <vt:lpstr>The fifth business question was analyzed and answered as seen.</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on Medical Apps on Google play store </dc:title>
  <dc:creator>USER</dc:creator>
  <cp:lastModifiedBy>USER</cp:lastModifiedBy>
  <cp:revision>2</cp:revision>
  <dcterms:created xsi:type="dcterms:W3CDTF">2022-12-15T08:48:43Z</dcterms:created>
  <dcterms:modified xsi:type="dcterms:W3CDTF">2022-12-15T13:32:36Z</dcterms:modified>
</cp:coreProperties>
</file>