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Type a quote here.”"/>
          <p:cNvSpPr txBox="1"/>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6264467"/>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4200" y="-38100"/>
            <a:ext cx="18135600" cy="12096698"/>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7950200" y="1104900"/>
            <a:ext cx="17259302" cy="11506201"/>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681340" y="7035800"/>
            <a:ext cx="8396678" cy="5600700"/>
          </a:xfrm>
          <a:prstGeom prst="rect">
            <a:avLst/>
          </a:prstGeom>
        </p:spPr>
        <p:txBody>
          <a:bodyPr lIns="91439" tIns="45719" rIns="91439" bIns="45719" anchor="t">
            <a:noAutofit/>
          </a:bodyPr>
          <a:lstStyle/>
          <a:p>
            <a:pPr/>
          </a:p>
        </p:txBody>
      </p:sp>
      <p:sp>
        <p:nvSpPr>
          <p:cNvPr id="84" name="Image"/>
          <p:cNvSpPr/>
          <p:nvPr>
            <p:ph type="pic" sz="quarter" idx="14"/>
          </p:nvPr>
        </p:nvSpPr>
        <p:spPr>
          <a:xfrm>
            <a:off x="15290800" y="1130300"/>
            <a:ext cx="8331200" cy="5554134"/>
          </a:xfrm>
          <a:prstGeom prst="rect">
            <a:avLst/>
          </a:prstGeom>
        </p:spPr>
        <p:txBody>
          <a:bodyPr lIns="91439" tIns="45719" rIns="91439" bIns="45719" anchor="t">
            <a:noAutofit/>
          </a:bodyPr>
          <a:lstStyle/>
          <a:p>
            <a:pPr/>
          </a:p>
        </p:txBody>
      </p:sp>
      <p:sp>
        <p:nvSpPr>
          <p:cNvPr id="85" name="Image"/>
          <p:cNvSpPr/>
          <p:nvPr>
            <p:ph type="pic" idx="15"/>
          </p:nvPr>
        </p:nvSpPr>
        <p:spPr>
          <a:xfrm>
            <a:off x="-3048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 Id="rId3" Type="http://schemas.openxmlformats.org/officeDocument/2006/relationships/image" Target="../media/image2.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 Id="rId3"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Expectation Maximization"/>
          <p:cNvSpPr txBox="1"/>
          <p:nvPr>
            <p:ph type="ctrTitle"/>
          </p:nvPr>
        </p:nvSpPr>
        <p:spPr>
          <a:prstGeom prst="rect">
            <a:avLst/>
          </a:prstGeom>
        </p:spPr>
        <p:txBody>
          <a:bodyPr/>
          <a:lstStyle>
            <a:lvl1pPr>
              <a:defRPr>
                <a:latin typeface="Impact"/>
                <a:ea typeface="Impact"/>
                <a:cs typeface="Impact"/>
                <a:sym typeface="Impact"/>
              </a:defRPr>
            </a:lvl1pPr>
          </a:lstStyle>
          <a:p>
            <a:pPr/>
            <a:r>
              <a:t>Expectation Maximization</a:t>
            </a:r>
          </a:p>
        </p:txBody>
      </p:sp>
      <p:sp>
        <p:nvSpPr>
          <p:cNvPr id="120" name="Kenneth M. Leo"/>
          <p:cNvSpPr txBox="1"/>
          <p:nvPr>
            <p:ph type="subTitle" sz="quarter" idx="1"/>
          </p:nvPr>
        </p:nvSpPr>
        <p:spPr>
          <a:prstGeom prst="rect">
            <a:avLst/>
          </a:prstGeom>
        </p:spPr>
        <p:txBody>
          <a:bodyPr/>
          <a:lstStyle/>
          <a:p>
            <a:pPr/>
            <a:r>
              <a:t>Kenneth M. Leo</a:t>
            </a:r>
          </a:p>
        </p:txBody>
      </p:sp>
      <p:sp>
        <p:nvSpPr>
          <p:cNvPr id="121" name="Score: 12/10 (explored what would happen if M is changed)"/>
          <p:cNvSpPr txBox="1"/>
          <p:nvPr/>
        </p:nvSpPr>
        <p:spPr>
          <a:xfrm>
            <a:off x="12984629" y="11689464"/>
            <a:ext cx="10817353"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Score: 12/10 (explored what would happen if M is changed)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From activity 12, I used the eccentricity and r values of banana, orange, and green apple for this activity. I chose these 2 features because they give the most distinct clustering out of the 3 features that I have extracted (eccentricity, r, and g).…"/>
          <p:cNvSpPr txBox="1"/>
          <p:nvPr>
            <p:ph type="body" sz="half" idx="1"/>
          </p:nvPr>
        </p:nvSpPr>
        <p:spPr>
          <a:xfrm>
            <a:off x="1689100" y="3149600"/>
            <a:ext cx="13048587" cy="9296400"/>
          </a:xfrm>
          <a:prstGeom prst="rect">
            <a:avLst/>
          </a:prstGeom>
        </p:spPr>
        <p:txBody>
          <a:bodyPr anchor="t"/>
          <a:lstStyle/>
          <a:p>
            <a:pPr lvl="1" marL="0" indent="0" algn="just">
              <a:buSzTx/>
              <a:buNone/>
            </a:pPr>
            <a:r>
              <a:t>From activity 12, I used the eccentricity and r values of banana, orange, and green apple for this activity. I chose these 2 features because they give the most distinct clustering out of the 3 features that I have extracted (eccentricity, r, and g).</a:t>
            </a:r>
          </a:p>
          <a:p>
            <a:pPr marL="0" indent="0" algn="just">
              <a:buSzTx/>
              <a:buNone/>
            </a:pPr>
            <a:r>
              <a:t>For each class, I have 20 data points. The flowchart on the next slide shows how I estimated the probability density function (pdf) of each class using Bayes rule.</a:t>
            </a:r>
          </a:p>
        </p:txBody>
      </p:sp>
      <p:sp>
        <p:nvSpPr>
          <p:cNvPr id="124" name="Data used"/>
          <p:cNvSpPr txBox="1"/>
          <p:nvPr>
            <p:ph type="title"/>
          </p:nvPr>
        </p:nvSpPr>
        <p:spPr>
          <a:xfrm>
            <a:off x="1689100" y="123173"/>
            <a:ext cx="21005800" cy="2286001"/>
          </a:xfrm>
          <a:prstGeom prst="rect">
            <a:avLst/>
          </a:prstGeom>
        </p:spPr>
        <p:txBody>
          <a:bodyPr/>
          <a:lstStyle>
            <a:lvl1pPr>
              <a:defRPr sz="10000">
                <a:latin typeface="Impact"/>
                <a:ea typeface="Impact"/>
                <a:cs typeface="Impact"/>
                <a:sym typeface="Impact"/>
              </a:defRPr>
            </a:lvl1pPr>
          </a:lstStyle>
          <a:p>
            <a:pPr/>
            <a:r>
              <a:t>Data used</a:t>
            </a:r>
          </a:p>
        </p:txBody>
      </p:sp>
      <p:pic>
        <p:nvPicPr>
          <p:cNvPr id="125" name="Image" descr="Image"/>
          <p:cNvPicPr>
            <a:picLocks noChangeAspect="1"/>
          </p:cNvPicPr>
          <p:nvPr/>
        </p:nvPicPr>
        <p:blipFill>
          <a:blip r:embed="rId2">
            <a:extLst/>
          </a:blip>
          <a:stretch>
            <a:fillRect/>
          </a:stretch>
        </p:blipFill>
        <p:spPr>
          <a:xfrm>
            <a:off x="14699019" y="3512369"/>
            <a:ext cx="8806906" cy="846926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Methodology"/>
          <p:cNvSpPr txBox="1"/>
          <p:nvPr>
            <p:ph type="title"/>
          </p:nvPr>
        </p:nvSpPr>
        <p:spPr>
          <a:xfrm>
            <a:off x="1689100" y="123173"/>
            <a:ext cx="21005800" cy="2286001"/>
          </a:xfrm>
          <a:prstGeom prst="rect">
            <a:avLst/>
          </a:prstGeom>
        </p:spPr>
        <p:txBody>
          <a:bodyPr/>
          <a:lstStyle>
            <a:lvl1pPr>
              <a:defRPr sz="10000">
                <a:latin typeface="Impact"/>
                <a:ea typeface="Impact"/>
                <a:cs typeface="Impact"/>
                <a:sym typeface="Impact"/>
              </a:defRPr>
            </a:lvl1pPr>
          </a:lstStyle>
          <a:p>
            <a:pPr/>
            <a:r>
              <a:t>Methodology</a:t>
            </a:r>
          </a:p>
        </p:txBody>
      </p:sp>
      <p:sp>
        <p:nvSpPr>
          <p:cNvPr id="128" name="Solve for μ and Σ of each class (banana, orange , green apple)"/>
          <p:cNvSpPr/>
          <p:nvPr/>
        </p:nvSpPr>
        <p:spPr>
          <a:xfrm>
            <a:off x="1190397" y="2384417"/>
            <a:ext cx="6088353" cy="1270001"/>
          </a:xfrm>
          <a:prstGeom prst="rect">
            <a:avLst/>
          </a:prstGeom>
          <a:solidFill>
            <a:srgbClr val="FFFFFF"/>
          </a:solidFill>
          <a:ln w="63500">
            <a:solidFill>
              <a:srgbClr val="000000"/>
            </a:solidFill>
            <a:miter lim="400000"/>
          </a:ln>
          <a:extLst>
            <a:ext uri="{C572A759-6A51-4108-AA02-DFA0A04FC94B}">
              <ma14:wrappingTextBoxFlag xmlns:ma14="http://schemas.microsoft.com/office/mac/drawingml/2011/main" val="1"/>
            </a:ext>
          </a:extLst>
        </p:spPr>
        <p:txBody>
          <a:bodyPr lIns="0" tIns="0" rIns="0" bIns="0" anchor="ctr"/>
          <a:lstStyle/>
          <a:p>
            <a:pPr>
              <a:defRPr b="0">
                <a:latin typeface="+mn-lt"/>
                <a:ea typeface="+mn-ea"/>
                <a:cs typeface="+mn-cs"/>
                <a:sym typeface="Helvetica Neue Medium"/>
              </a:defRPr>
            </a:pPr>
            <a:r>
              <a:t>Solve for </a:t>
            </a:r>
            <a:r>
              <a:rPr b="1">
                <a:latin typeface="Helvetica Neue"/>
                <a:ea typeface="Helvetica Neue"/>
                <a:cs typeface="Helvetica Neue"/>
                <a:sym typeface="Helvetica Neue"/>
              </a:rPr>
              <a:t>μ</a:t>
            </a:r>
            <a:r>
              <a:t> and </a:t>
            </a:r>
            <a:r>
              <a:rPr b="1">
                <a:latin typeface="Helvetica Neue"/>
                <a:ea typeface="Helvetica Neue"/>
                <a:cs typeface="Helvetica Neue"/>
                <a:sym typeface="Helvetica Neue"/>
              </a:rPr>
              <a:t>Σ</a:t>
            </a:r>
            <a:r>
              <a:t> of each class (banana, orange , green apple)</a:t>
            </a:r>
          </a:p>
        </p:txBody>
      </p:sp>
      <p:sp>
        <p:nvSpPr>
          <p:cNvPr id="129" name="Initialize Pbanana, Porange, and Pgreen apple"/>
          <p:cNvSpPr/>
          <p:nvPr/>
        </p:nvSpPr>
        <p:spPr>
          <a:xfrm>
            <a:off x="8361144" y="2384417"/>
            <a:ext cx="6088353" cy="1270001"/>
          </a:xfrm>
          <a:prstGeom prst="rect">
            <a:avLst/>
          </a:prstGeom>
          <a:solidFill>
            <a:srgbClr val="FFFFFF"/>
          </a:solidFill>
          <a:ln w="63500">
            <a:solidFill>
              <a:srgbClr val="000000"/>
            </a:solidFill>
            <a:miter lim="400000"/>
          </a:ln>
          <a:extLst>
            <a:ext uri="{C572A759-6A51-4108-AA02-DFA0A04FC94B}">
              <ma14:wrappingTextBoxFlag xmlns:ma14="http://schemas.microsoft.com/office/mac/drawingml/2011/main" val="1"/>
            </a:ext>
          </a:extLst>
        </p:spPr>
        <p:txBody>
          <a:bodyPr lIns="0" tIns="0" rIns="0" bIns="0" anchor="ctr"/>
          <a:lstStyle/>
          <a:p>
            <a:pPr>
              <a:defRPr b="0">
                <a:latin typeface="+mn-lt"/>
                <a:ea typeface="+mn-ea"/>
                <a:cs typeface="+mn-cs"/>
                <a:sym typeface="Helvetica Neue Medium"/>
              </a:defRPr>
            </a:pPr>
            <a:r>
              <a:t>Initialize P</a:t>
            </a:r>
            <a:r>
              <a:rPr baseline="-5999"/>
              <a:t>banana</a:t>
            </a:r>
            <a:r>
              <a:t>, P</a:t>
            </a:r>
            <a:r>
              <a:rPr baseline="-5999"/>
              <a:t>orange</a:t>
            </a:r>
            <a:r>
              <a:t>, and P</a:t>
            </a:r>
            <a:r>
              <a:rPr baseline="-5999"/>
              <a:t>green apple</a:t>
            </a:r>
          </a:p>
        </p:txBody>
      </p:sp>
      <p:sp>
        <p:nvSpPr>
          <p:cNvPr id="130" name="For each orange with feature xorange"/>
          <p:cNvSpPr/>
          <p:nvPr/>
        </p:nvSpPr>
        <p:spPr>
          <a:xfrm>
            <a:off x="8361144" y="4664323"/>
            <a:ext cx="6088353" cy="1270001"/>
          </a:xfrm>
          <a:prstGeom prst="rect">
            <a:avLst/>
          </a:prstGeom>
          <a:solidFill>
            <a:srgbClr val="FFFFFF"/>
          </a:solidFill>
          <a:ln w="63500">
            <a:solidFill>
              <a:srgbClr val="000000"/>
            </a:solidFill>
            <a:miter lim="400000"/>
          </a:ln>
          <a:extLst>
            <a:ext uri="{C572A759-6A51-4108-AA02-DFA0A04FC94B}">
              <ma14:wrappingTextBoxFlag xmlns:ma14="http://schemas.microsoft.com/office/mac/drawingml/2011/main" val="1"/>
            </a:ext>
          </a:extLst>
        </p:spPr>
        <p:txBody>
          <a:bodyPr lIns="0" tIns="0" rIns="0" bIns="0" anchor="ctr"/>
          <a:lstStyle/>
          <a:p>
            <a:pPr>
              <a:defRPr b="0">
                <a:latin typeface="+mn-lt"/>
                <a:ea typeface="+mn-ea"/>
                <a:cs typeface="+mn-cs"/>
                <a:sym typeface="Helvetica Neue Medium"/>
              </a:defRPr>
            </a:pPr>
            <a:r>
              <a:t>For each orange with feature </a:t>
            </a:r>
            <a:r>
              <a:rPr b="1">
                <a:latin typeface="Helvetica Neue"/>
                <a:ea typeface="Helvetica Neue"/>
                <a:cs typeface="Helvetica Neue"/>
                <a:sym typeface="Helvetica Neue"/>
              </a:rPr>
              <a:t>x</a:t>
            </a:r>
            <a:r>
              <a:rPr b="1" baseline="-5999">
                <a:latin typeface="Helvetica Neue"/>
                <a:ea typeface="Helvetica Neue"/>
                <a:cs typeface="Helvetica Neue"/>
                <a:sym typeface="Helvetica Neue"/>
              </a:rPr>
              <a:t>orange</a:t>
            </a:r>
          </a:p>
        </p:txBody>
      </p:sp>
      <p:sp>
        <p:nvSpPr>
          <p:cNvPr id="131" name="Initialize Pbanana, Porange, and Pgreen apple"/>
          <p:cNvSpPr/>
          <p:nvPr/>
        </p:nvSpPr>
        <p:spPr>
          <a:xfrm>
            <a:off x="8361144" y="4664323"/>
            <a:ext cx="5418025" cy="1130174"/>
          </a:xfrm>
          <a:prstGeom prst="rect">
            <a:avLst/>
          </a:prstGeom>
          <a:solidFill>
            <a:srgbClr val="FFFFFF"/>
          </a:solidFill>
          <a:ln w="63500">
            <a:solidFill>
              <a:srgbClr val="000000"/>
            </a:solidFill>
            <a:miter lim="400000"/>
          </a:ln>
          <a:extLst>
            <a:ext uri="{C572A759-6A51-4108-AA02-DFA0A04FC94B}">
              <ma14:wrappingTextBoxFlag xmlns:ma14="http://schemas.microsoft.com/office/mac/drawingml/2011/main" val="1"/>
            </a:ext>
          </a:extLst>
        </p:spPr>
        <p:txBody>
          <a:bodyPr lIns="0" tIns="0" rIns="0" bIns="0" anchor="ctr"/>
          <a:lstStyle/>
          <a:p>
            <a:pPr>
              <a:defRPr b="0" sz="3200">
                <a:latin typeface="+mn-lt"/>
                <a:ea typeface="+mn-ea"/>
                <a:cs typeface="+mn-cs"/>
                <a:sym typeface="Helvetica Neue Medium"/>
              </a:defRPr>
            </a:pPr>
            <a:r>
              <a:t>Initialize P</a:t>
            </a:r>
            <a:r>
              <a:rPr baseline="-5999"/>
              <a:t>banana</a:t>
            </a:r>
            <a:r>
              <a:t>, P</a:t>
            </a:r>
            <a:r>
              <a:rPr baseline="-5999"/>
              <a:t>orange</a:t>
            </a:r>
            <a:r>
              <a:t>, and P</a:t>
            </a:r>
            <a:r>
              <a:rPr baseline="-5999"/>
              <a:t>green apple</a:t>
            </a:r>
          </a:p>
        </p:txBody>
      </p:sp>
      <p:sp>
        <p:nvSpPr>
          <p:cNvPr id="132" name="For each banana with feature xbanana"/>
          <p:cNvSpPr/>
          <p:nvPr/>
        </p:nvSpPr>
        <p:spPr>
          <a:xfrm>
            <a:off x="1033170" y="4664323"/>
            <a:ext cx="6088353" cy="1270001"/>
          </a:xfrm>
          <a:prstGeom prst="rect">
            <a:avLst/>
          </a:prstGeom>
          <a:solidFill>
            <a:srgbClr val="FFFFFF"/>
          </a:solidFill>
          <a:ln w="63500">
            <a:solidFill>
              <a:srgbClr val="000000"/>
            </a:solidFill>
            <a:miter lim="400000"/>
          </a:ln>
          <a:extLst>
            <a:ext uri="{C572A759-6A51-4108-AA02-DFA0A04FC94B}">
              <ma14:wrappingTextBoxFlag xmlns:ma14="http://schemas.microsoft.com/office/mac/drawingml/2011/main" val="1"/>
            </a:ext>
          </a:extLst>
        </p:spPr>
        <p:txBody>
          <a:bodyPr lIns="0" tIns="0" rIns="0" bIns="0" anchor="ctr"/>
          <a:lstStyle/>
          <a:p>
            <a:pPr>
              <a:defRPr b="0">
                <a:latin typeface="+mn-lt"/>
                <a:ea typeface="+mn-ea"/>
                <a:cs typeface="+mn-cs"/>
                <a:sym typeface="Helvetica Neue Medium"/>
              </a:defRPr>
            </a:pPr>
            <a:r>
              <a:t>For each banana with feature </a:t>
            </a:r>
            <a:r>
              <a:rPr b="1">
                <a:latin typeface="Helvetica Neue"/>
                <a:ea typeface="Helvetica Neue"/>
                <a:cs typeface="Helvetica Neue"/>
                <a:sym typeface="Helvetica Neue"/>
              </a:rPr>
              <a:t>x</a:t>
            </a:r>
            <a:r>
              <a:rPr b="1" baseline="-5999">
                <a:latin typeface="Helvetica Neue"/>
                <a:ea typeface="Helvetica Neue"/>
                <a:cs typeface="Helvetica Neue"/>
                <a:sym typeface="Helvetica Neue"/>
              </a:rPr>
              <a:t>banana</a:t>
            </a:r>
          </a:p>
        </p:txBody>
      </p:sp>
      <p:sp>
        <p:nvSpPr>
          <p:cNvPr id="133" name="Initialize Pbanana, Porange, and Pgreen apple"/>
          <p:cNvSpPr/>
          <p:nvPr/>
        </p:nvSpPr>
        <p:spPr>
          <a:xfrm>
            <a:off x="1033170" y="4664323"/>
            <a:ext cx="5418025" cy="1130174"/>
          </a:xfrm>
          <a:prstGeom prst="rect">
            <a:avLst/>
          </a:prstGeom>
          <a:solidFill>
            <a:srgbClr val="FFFFFF"/>
          </a:solidFill>
          <a:ln w="63500">
            <a:solidFill>
              <a:srgbClr val="000000"/>
            </a:solidFill>
            <a:miter lim="400000"/>
          </a:ln>
          <a:extLst>
            <a:ext uri="{C572A759-6A51-4108-AA02-DFA0A04FC94B}">
              <ma14:wrappingTextBoxFlag xmlns:ma14="http://schemas.microsoft.com/office/mac/drawingml/2011/main" val="1"/>
            </a:ext>
          </a:extLst>
        </p:spPr>
        <p:txBody>
          <a:bodyPr lIns="0" tIns="0" rIns="0" bIns="0" anchor="ctr"/>
          <a:lstStyle/>
          <a:p>
            <a:pPr>
              <a:defRPr b="0" sz="3200">
                <a:latin typeface="+mn-lt"/>
                <a:ea typeface="+mn-ea"/>
                <a:cs typeface="+mn-cs"/>
                <a:sym typeface="Helvetica Neue Medium"/>
              </a:defRPr>
            </a:pPr>
            <a:r>
              <a:t>Initialize P</a:t>
            </a:r>
            <a:r>
              <a:rPr baseline="-5999"/>
              <a:t>banana</a:t>
            </a:r>
            <a:r>
              <a:t>, P</a:t>
            </a:r>
            <a:r>
              <a:rPr baseline="-5999"/>
              <a:t>orange</a:t>
            </a:r>
            <a:r>
              <a:t>, and P</a:t>
            </a:r>
            <a:r>
              <a:rPr baseline="-5999"/>
              <a:t>green apple</a:t>
            </a:r>
          </a:p>
        </p:txBody>
      </p:sp>
      <p:sp>
        <p:nvSpPr>
          <p:cNvPr id="134" name="For each green apple with feature xgreen apple"/>
          <p:cNvSpPr/>
          <p:nvPr/>
        </p:nvSpPr>
        <p:spPr>
          <a:xfrm>
            <a:off x="15689117" y="4664323"/>
            <a:ext cx="6088353" cy="1270001"/>
          </a:xfrm>
          <a:prstGeom prst="rect">
            <a:avLst/>
          </a:prstGeom>
          <a:solidFill>
            <a:srgbClr val="FFFFFF"/>
          </a:solidFill>
          <a:ln w="63500">
            <a:solidFill>
              <a:srgbClr val="000000"/>
            </a:solidFill>
            <a:miter lim="400000"/>
          </a:ln>
          <a:extLst>
            <a:ext uri="{C572A759-6A51-4108-AA02-DFA0A04FC94B}">
              <ma14:wrappingTextBoxFlag xmlns:ma14="http://schemas.microsoft.com/office/mac/drawingml/2011/main" val="1"/>
            </a:ext>
          </a:extLst>
        </p:spPr>
        <p:txBody>
          <a:bodyPr lIns="0" tIns="0" rIns="0" bIns="0" anchor="ctr"/>
          <a:lstStyle/>
          <a:p>
            <a:pPr>
              <a:defRPr b="0">
                <a:latin typeface="+mn-lt"/>
                <a:ea typeface="+mn-ea"/>
                <a:cs typeface="+mn-cs"/>
                <a:sym typeface="Helvetica Neue Medium"/>
              </a:defRPr>
            </a:pPr>
            <a:r>
              <a:t>For each green apple with feature </a:t>
            </a:r>
            <a:r>
              <a:rPr b="1">
                <a:latin typeface="Helvetica Neue"/>
                <a:ea typeface="Helvetica Neue"/>
                <a:cs typeface="Helvetica Neue"/>
                <a:sym typeface="Helvetica Neue"/>
              </a:rPr>
              <a:t>x</a:t>
            </a:r>
            <a:r>
              <a:rPr b="1" baseline="-5999">
                <a:latin typeface="Helvetica Neue"/>
                <a:ea typeface="Helvetica Neue"/>
                <a:cs typeface="Helvetica Neue"/>
                <a:sym typeface="Helvetica Neue"/>
              </a:rPr>
              <a:t>green apple</a:t>
            </a:r>
          </a:p>
        </p:txBody>
      </p:sp>
      <p:sp>
        <p:nvSpPr>
          <p:cNvPr id="135" name="Initialize Pbanana, Porange, and Pgreen apple"/>
          <p:cNvSpPr/>
          <p:nvPr/>
        </p:nvSpPr>
        <p:spPr>
          <a:xfrm>
            <a:off x="15689117" y="4664323"/>
            <a:ext cx="5418026" cy="1130174"/>
          </a:xfrm>
          <a:prstGeom prst="rect">
            <a:avLst/>
          </a:prstGeom>
          <a:solidFill>
            <a:srgbClr val="FFFFFF"/>
          </a:solidFill>
          <a:ln w="63500">
            <a:solidFill>
              <a:srgbClr val="000000"/>
            </a:solidFill>
            <a:miter lim="400000"/>
          </a:ln>
          <a:extLst>
            <a:ext uri="{C572A759-6A51-4108-AA02-DFA0A04FC94B}">
              <ma14:wrappingTextBoxFlag xmlns:ma14="http://schemas.microsoft.com/office/mac/drawingml/2011/main" val="1"/>
            </a:ext>
          </a:extLst>
        </p:spPr>
        <p:txBody>
          <a:bodyPr lIns="0" tIns="0" rIns="0" bIns="0" anchor="ctr"/>
          <a:lstStyle/>
          <a:p>
            <a:pPr>
              <a:defRPr b="0" sz="3200">
                <a:latin typeface="+mn-lt"/>
                <a:ea typeface="+mn-ea"/>
                <a:cs typeface="+mn-cs"/>
                <a:sym typeface="Helvetica Neue Medium"/>
              </a:defRPr>
            </a:pPr>
            <a:r>
              <a:t>Initialize P</a:t>
            </a:r>
            <a:r>
              <a:rPr baseline="-5999"/>
              <a:t>banana</a:t>
            </a:r>
            <a:r>
              <a:t>, P</a:t>
            </a:r>
            <a:r>
              <a:rPr baseline="-5999"/>
              <a:t>orange</a:t>
            </a:r>
            <a:r>
              <a:t>, and P</a:t>
            </a:r>
            <a:r>
              <a:rPr baseline="-5999"/>
              <a:t>green apple</a:t>
            </a:r>
          </a:p>
        </p:txBody>
      </p:sp>
      <p:sp>
        <p:nvSpPr>
          <p:cNvPr id="136" name="Compute the component pdf of each green apple  and solve for Pgreen apple, new"/>
          <p:cNvSpPr/>
          <p:nvPr/>
        </p:nvSpPr>
        <p:spPr>
          <a:xfrm>
            <a:off x="15689117" y="6335798"/>
            <a:ext cx="6088353" cy="1738300"/>
          </a:xfrm>
          <a:prstGeom prst="rect">
            <a:avLst/>
          </a:prstGeom>
          <a:solidFill>
            <a:srgbClr val="FFFFFF"/>
          </a:solidFill>
          <a:ln w="63500">
            <a:solidFill>
              <a:srgbClr val="000000"/>
            </a:solidFill>
            <a:miter lim="400000"/>
          </a:ln>
          <a:extLst>
            <a:ext uri="{C572A759-6A51-4108-AA02-DFA0A04FC94B}">
              <ma14:wrappingTextBoxFlag xmlns:ma14="http://schemas.microsoft.com/office/mac/drawingml/2011/main" val="1"/>
            </a:ext>
          </a:extLst>
        </p:spPr>
        <p:txBody>
          <a:bodyPr lIns="0" tIns="0" rIns="0" bIns="0" anchor="ctr"/>
          <a:lstStyle/>
          <a:p>
            <a:pPr>
              <a:defRPr b="0">
                <a:latin typeface="+mn-lt"/>
                <a:ea typeface="+mn-ea"/>
                <a:cs typeface="+mn-cs"/>
                <a:sym typeface="Helvetica Neue Medium"/>
              </a:defRPr>
            </a:pPr>
            <a:r>
              <a:t>Compute the component pdf of each green apple  and solve for P</a:t>
            </a:r>
            <a:r>
              <a:rPr baseline="-5999"/>
              <a:t>green apple, new</a:t>
            </a:r>
            <a:r>
              <a:t> </a:t>
            </a:r>
          </a:p>
        </p:txBody>
      </p:sp>
      <p:sp>
        <p:nvSpPr>
          <p:cNvPr id="137" name="Compute the component pdf of each orange  and solve for…"/>
          <p:cNvSpPr/>
          <p:nvPr/>
        </p:nvSpPr>
        <p:spPr>
          <a:xfrm>
            <a:off x="8361144" y="6335798"/>
            <a:ext cx="6088353" cy="1738300"/>
          </a:xfrm>
          <a:prstGeom prst="rect">
            <a:avLst/>
          </a:prstGeom>
          <a:solidFill>
            <a:srgbClr val="FFFFFF"/>
          </a:solidFill>
          <a:ln w="63500">
            <a:solidFill>
              <a:srgbClr val="000000"/>
            </a:solidFill>
            <a:miter lim="400000"/>
          </a:ln>
          <a:extLst>
            <a:ext uri="{C572A759-6A51-4108-AA02-DFA0A04FC94B}">
              <ma14:wrappingTextBoxFlag xmlns:ma14="http://schemas.microsoft.com/office/mac/drawingml/2011/main" val="1"/>
            </a:ext>
          </a:extLst>
        </p:spPr>
        <p:txBody>
          <a:bodyPr lIns="0" tIns="0" rIns="0" bIns="0" anchor="ctr"/>
          <a:lstStyle/>
          <a:p>
            <a:pPr>
              <a:defRPr b="0">
                <a:latin typeface="+mn-lt"/>
                <a:ea typeface="+mn-ea"/>
                <a:cs typeface="+mn-cs"/>
                <a:sym typeface="Helvetica Neue Medium"/>
              </a:defRPr>
            </a:pPr>
            <a:r>
              <a:t>Compute the component pdf of each orange  and solve for </a:t>
            </a:r>
          </a:p>
          <a:p>
            <a:pPr>
              <a:defRPr b="0">
                <a:latin typeface="+mn-lt"/>
                <a:ea typeface="+mn-ea"/>
                <a:cs typeface="+mn-cs"/>
                <a:sym typeface="Helvetica Neue Medium"/>
              </a:defRPr>
            </a:pPr>
            <a:r>
              <a:t>P</a:t>
            </a:r>
            <a:r>
              <a:rPr baseline="-5999"/>
              <a:t>orange, new</a:t>
            </a:r>
          </a:p>
        </p:txBody>
      </p:sp>
      <p:sp>
        <p:nvSpPr>
          <p:cNvPr id="138" name="Compute the component pdf of each banana and solve for…"/>
          <p:cNvSpPr/>
          <p:nvPr/>
        </p:nvSpPr>
        <p:spPr>
          <a:xfrm>
            <a:off x="1033170" y="6335798"/>
            <a:ext cx="6088353" cy="1738300"/>
          </a:xfrm>
          <a:prstGeom prst="rect">
            <a:avLst/>
          </a:prstGeom>
          <a:solidFill>
            <a:srgbClr val="FFFFFF"/>
          </a:solidFill>
          <a:ln w="63500">
            <a:solidFill>
              <a:srgbClr val="000000"/>
            </a:solidFill>
            <a:miter lim="400000"/>
          </a:ln>
          <a:extLst>
            <a:ext uri="{C572A759-6A51-4108-AA02-DFA0A04FC94B}">
              <ma14:wrappingTextBoxFlag xmlns:ma14="http://schemas.microsoft.com/office/mac/drawingml/2011/main" val="1"/>
            </a:ext>
          </a:extLst>
        </p:spPr>
        <p:txBody>
          <a:bodyPr lIns="0" tIns="0" rIns="0" bIns="0" anchor="ctr"/>
          <a:lstStyle/>
          <a:p>
            <a:pPr>
              <a:defRPr b="0">
                <a:latin typeface="+mn-lt"/>
                <a:ea typeface="+mn-ea"/>
                <a:cs typeface="+mn-cs"/>
                <a:sym typeface="Helvetica Neue Medium"/>
              </a:defRPr>
            </a:pPr>
            <a:r>
              <a:t>Compute the component pdf of each banana and solve for</a:t>
            </a:r>
          </a:p>
          <a:p>
            <a:pPr>
              <a:defRPr b="0">
                <a:latin typeface="+mn-lt"/>
                <a:ea typeface="+mn-ea"/>
                <a:cs typeface="+mn-cs"/>
                <a:sym typeface="Helvetica Neue Medium"/>
              </a:defRPr>
            </a:pPr>
            <a:r>
              <a:t> P</a:t>
            </a:r>
            <a:r>
              <a:rPr baseline="-5999"/>
              <a:t>banana, new</a:t>
            </a:r>
          </a:p>
        </p:txBody>
      </p:sp>
      <p:sp>
        <p:nvSpPr>
          <p:cNvPr id="139" name="Solve for new values of…"/>
          <p:cNvSpPr/>
          <p:nvPr/>
        </p:nvSpPr>
        <p:spPr>
          <a:xfrm>
            <a:off x="1033170" y="8475573"/>
            <a:ext cx="6088353" cy="1270001"/>
          </a:xfrm>
          <a:prstGeom prst="rect">
            <a:avLst/>
          </a:prstGeom>
          <a:solidFill>
            <a:srgbClr val="FFFFFF"/>
          </a:solidFill>
          <a:ln w="63500">
            <a:solidFill>
              <a:srgbClr val="000000"/>
            </a:solidFill>
            <a:miter lim="400000"/>
          </a:ln>
          <a:extLst>
            <a:ext uri="{C572A759-6A51-4108-AA02-DFA0A04FC94B}">
              <ma14:wrappingTextBoxFlag xmlns:ma14="http://schemas.microsoft.com/office/mac/drawingml/2011/main" val="1"/>
            </a:ext>
          </a:extLst>
        </p:spPr>
        <p:txBody>
          <a:bodyPr lIns="0" tIns="0" rIns="0" bIns="0" anchor="ctr"/>
          <a:lstStyle/>
          <a:p>
            <a:pPr>
              <a:defRPr b="0">
                <a:latin typeface="+mn-lt"/>
                <a:ea typeface="+mn-ea"/>
                <a:cs typeface="+mn-cs"/>
                <a:sym typeface="Helvetica Neue Medium"/>
              </a:defRPr>
            </a:pPr>
            <a:r>
              <a:t>Solve for new values of </a:t>
            </a:r>
          </a:p>
          <a:p>
            <a:pPr>
              <a:defRPr b="0">
                <a:latin typeface="+mn-lt"/>
                <a:ea typeface="+mn-ea"/>
                <a:cs typeface="+mn-cs"/>
                <a:sym typeface="Helvetica Neue Medium"/>
              </a:defRPr>
            </a:pPr>
            <a:r>
              <a:rPr b="1">
                <a:latin typeface="Helvetica Neue"/>
                <a:ea typeface="Helvetica Neue"/>
                <a:cs typeface="Helvetica Neue"/>
                <a:sym typeface="Helvetica Neue"/>
              </a:rPr>
              <a:t>μ</a:t>
            </a:r>
            <a:r>
              <a:rPr baseline="-5999"/>
              <a:t>banana</a:t>
            </a:r>
            <a:r>
              <a:t> and </a:t>
            </a:r>
            <a:r>
              <a:rPr b="1">
                <a:latin typeface="Helvetica Neue"/>
                <a:ea typeface="Helvetica Neue"/>
                <a:cs typeface="Helvetica Neue"/>
                <a:sym typeface="Helvetica Neue"/>
              </a:rPr>
              <a:t>Σ</a:t>
            </a:r>
            <a:r>
              <a:rPr baseline="-5999"/>
              <a:t>banana</a:t>
            </a:r>
          </a:p>
        </p:txBody>
      </p:sp>
      <p:sp>
        <p:nvSpPr>
          <p:cNvPr id="140" name="Solve for new values of…"/>
          <p:cNvSpPr/>
          <p:nvPr/>
        </p:nvSpPr>
        <p:spPr>
          <a:xfrm>
            <a:off x="8361144" y="8475573"/>
            <a:ext cx="6088353" cy="1270001"/>
          </a:xfrm>
          <a:prstGeom prst="rect">
            <a:avLst/>
          </a:prstGeom>
          <a:solidFill>
            <a:srgbClr val="FFFFFF"/>
          </a:solidFill>
          <a:ln w="63500">
            <a:solidFill>
              <a:srgbClr val="000000"/>
            </a:solidFill>
            <a:miter lim="400000"/>
          </a:ln>
          <a:extLst>
            <a:ext uri="{C572A759-6A51-4108-AA02-DFA0A04FC94B}">
              <ma14:wrappingTextBoxFlag xmlns:ma14="http://schemas.microsoft.com/office/mac/drawingml/2011/main" val="1"/>
            </a:ext>
          </a:extLst>
        </p:spPr>
        <p:txBody>
          <a:bodyPr lIns="0" tIns="0" rIns="0" bIns="0" anchor="ctr"/>
          <a:lstStyle/>
          <a:p>
            <a:pPr>
              <a:defRPr b="0">
                <a:latin typeface="+mn-lt"/>
                <a:ea typeface="+mn-ea"/>
                <a:cs typeface="+mn-cs"/>
                <a:sym typeface="Helvetica Neue Medium"/>
              </a:defRPr>
            </a:pPr>
            <a:r>
              <a:t>Solve for new values of </a:t>
            </a:r>
          </a:p>
          <a:p>
            <a:pPr>
              <a:defRPr b="0">
                <a:latin typeface="+mn-lt"/>
                <a:ea typeface="+mn-ea"/>
                <a:cs typeface="+mn-cs"/>
                <a:sym typeface="Helvetica Neue Medium"/>
              </a:defRPr>
            </a:pPr>
            <a:r>
              <a:rPr b="1">
                <a:latin typeface="Helvetica Neue"/>
                <a:ea typeface="Helvetica Neue"/>
                <a:cs typeface="Helvetica Neue"/>
                <a:sym typeface="Helvetica Neue"/>
              </a:rPr>
              <a:t>μ</a:t>
            </a:r>
            <a:r>
              <a:rPr baseline="-5999"/>
              <a:t>orange</a:t>
            </a:r>
            <a:r>
              <a:t> and </a:t>
            </a:r>
            <a:r>
              <a:rPr b="1">
                <a:latin typeface="Helvetica Neue"/>
                <a:ea typeface="Helvetica Neue"/>
                <a:cs typeface="Helvetica Neue"/>
                <a:sym typeface="Helvetica Neue"/>
              </a:rPr>
              <a:t>Σ</a:t>
            </a:r>
            <a:r>
              <a:rPr baseline="-5999"/>
              <a:t>orange</a:t>
            </a:r>
          </a:p>
        </p:txBody>
      </p:sp>
      <p:sp>
        <p:nvSpPr>
          <p:cNvPr id="141" name="Solve for new values of…"/>
          <p:cNvSpPr/>
          <p:nvPr/>
        </p:nvSpPr>
        <p:spPr>
          <a:xfrm>
            <a:off x="15689117" y="8475573"/>
            <a:ext cx="6088353" cy="1270001"/>
          </a:xfrm>
          <a:prstGeom prst="rect">
            <a:avLst/>
          </a:prstGeom>
          <a:solidFill>
            <a:srgbClr val="FFFFFF"/>
          </a:solidFill>
          <a:ln w="63500">
            <a:solidFill>
              <a:srgbClr val="000000"/>
            </a:solidFill>
            <a:miter lim="400000"/>
          </a:ln>
          <a:extLst>
            <a:ext uri="{C572A759-6A51-4108-AA02-DFA0A04FC94B}">
              <ma14:wrappingTextBoxFlag xmlns:ma14="http://schemas.microsoft.com/office/mac/drawingml/2011/main" val="1"/>
            </a:ext>
          </a:extLst>
        </p:spPr>
        <p:txBody>
          <a:bodyPr lIns="0" tIns="0" rIns="0" bIns="0" anchor="ctr"/>
          <a:lstStyle/>
          <a:p>
            <a:pPr>
              <a:defRPr b="0">
                <a:latin typeface="+mn-lt"/>
                <a:ea typeface="+mn-ea"/>
                <a:cs typeface="+mn-cs"/>
                <a:sym typeface="Helvetica Neue Medium"/>
              </a:defRPr>
            </a:pPr>
            <a:r>
              <a:t>Solve for new values of </a:t>
            </a:r>
          </a:p>
          <a:p>
            <a:pPr>
              <a:defRPr b="0">
                <a:latin typeface="+mn-lt"/>
                <a:ea typeface="+mn-ea"/>
                <a:cs typeface="+mn-cs"/>
                <a:sym typeface="Helvetica Neue Medium"/>
              </a:defRPr>
            </a:pPr>
            <a:r>
              <a:rPr b="1">
                <a:latin typeface="Helvetica Neue"/>
                <a:ea typeface="Helvetica Neue"/>
                <a:cs typeface="Helvetica Neue"/>
                <a:sym typeface="Helvetica Neue"/>
              </a:rPr>
              <a:t>μ</a:t>
            </a:r>
            <a:r>
              <a:rPr baseline="-5999"/>
              <a:t>green apple</a:t>
            </a:r>
            <a:r>
              <a:t> and </a:t>
            </a:r>
            <a:r>
              <a:rPr b="1">
                <a:latin typeface="Helvetica Neue"/>
                <a:ea typeface="Helvetica Neue"/>
                <a:cs typeface="Helvetica Neue"/>
                <a:sym typeface="Helvetica Neue"/>
              </a:rPr>
              <a:t>Σ</a:t>
            </a:r>
            <a:r>
              <a:rPr baseline="-5999"/>
              <a:t>green apple</a:t>
            </a:r>
          </a:p>
        </p:txBody>
      </p:sp>
      <p:sp>
        <p:nvSpPr>
          <p:cNvPr id="142" name="Normalize Pbanana, new,…"/>
          <p:cNvSpPr/>
          <p:nvPr/>
        </p:nvSpPr>
        <p:spPr>
          <a:xfrm>
            <a:off x="8361144" y="10147048"/>
            <a:ext cx="6088353" cy="1270001"/>
          </a:xfrm>
          <a:prstGeom prst="rect">
            <a:avLst/>
          </a:prstGeom>
          <a:solidFill>
            <a:srgbClr val="FFFFFF"/>
          </a:solidFill>
          <a:ln w="63500">
            <a:solidFill>
              <a:srgbClr val="000000"/>
            </a:solidFill>
            <a:miter lim="400000"/>
          </a:ln>
          <a:extLst>
            <a:ext uri="{C572A759-6A51-4108-AA02-DFA0A04FC94B}">
              <ma14:wrappingTextBoxFlag xmlns:ma14="http://schemas.microsoft.com/office/mac/drawingml/2011/main" val="1"/>
            </a:ext>
          </a:extLst>
        </p:spPr>
        <p:txBody>
          <a:bodyPr lIns="0" tIns="0" rIns="0" bIns="0" anchor="ctr"/>
          <a:lstStyle/>
          <a:p>
            <a:pPr>
              <a:defRPr b="0">
                <a:latin typeface="+mn-lt"/>
                <a:ea typeface="+mn-ea"/>
                <a:cs typeface="+mn-cs"/>
                <a:sym typeface="Helvetica Neue Medium"/>
              </a:defRPr>
            </a:pPr>
            <a:r>
              <a:t>Normalize P</a:t>
            </a:r>
            <a:r>
              <a:rPr baseline="-5999"/>
              <a:t>banana, new,</a:t>
            </a:r>
            <a:endParaRPr baseline="-5999"/>
          </a:p>
          <a:p>
            <a:pPr>
              <a:defRPr b="0">
                <a:latin typeface="+mn-lt"/>
                <a:ea typeface="+mn-ea"/>
                <a:cs typeface="+mn-cs"/>
                <a:sym typeface="Helvetica Neue Medium"/>
              </a:defRPr>
            </a:pPr>
            <a:r>
              <a:t>P</a:t>
            </a:r>
            <a:r>
              <a:rPr baseline="-5999"/>
              <a:t>orange, new</a:t>
            </a:r>
            <a:r>
              <a:t>, and P</a:t>
            </a:r>
            <a:r>
              <a:rPr baseline="-5999"/>
              <a:t>green apple, new</a:t>
            </a:r>
          </a:p>
        </p:txBody>
      </p:sp>
      <p:sp>
        <p:nvSpPr>
          <p:cNvPr id="143" name="Is the sum of the difference between new and old Ps &lt; 0.0001?"/>
          <p:cNvSpPr/>
          <p:nvPr/>
        </p:nvSpPr>
        <p:spPr>
          <a:xfrm>
            <a:off x="8361144" y="11818525"/>
            <a:ext cx="6088353" cy="1270001"/>
          </a:xfrm>
          <a:prstGeom prst="rect">
            <a:avLst/>
          </a:prstGeom>
          <a:solidFill>
            <a:srgbClr val="FFFFFF"/>
          </a:solidFill>
          <a:ln w="63500">
            <a:solidFill>
              <a:srgbClr val="000000"/>
            </a:solidFill>
            <a:miter lim="400000"/>
          </a:ln>
          <a:extLst>
            <a:ext uri="{C572A759-6A51-4108-AA02-DFA0A04FC94B}">
              <ma14:wrappingTextBoxFlag xmlns:ma14="http://schemas.microsoft.com/office/mac/drawingml/2011/main" val="1"/>
            </a:ext>
          </a:extLst>
        </p:spPr>
        <p:txBody>
          <a:bodyPr lIns="0" tIns="0" rIns="0" bIns="0" anchor="ctr"/>
          <a:lstStyle>
            <a:lvl1pPr>
              <a:defRPr b="0" sz="2900">
                <a:latin typeface="+mn-lt"/>
                <a:ea typeface="+mn-ea"/>
                <a:cs typeface="+mn-cs"/>
                <a:sym typeface="Helvetica Neue Medium"/>
              </a:defRPr>
            </a:lvl1pPr>
          </a:lstStyle>
          <a:p>
            <a:pPr/>
            <a:r>
              <a:t>Is the sum of the difference between new and old Ps &lt; 0.0001?</a:t>
            </a:r>
          </a:p>
        </p:txBody>
      </p:sp>
      <p:sp>
        <p:nvSpPr>
          <p:cNvPr id="144" name="Plot 2D Gaussian using latest…"/>
          <p:cNvSpPr/>
          <p:nvPr/>
        </p:nvSpPr>
        <p:spPr>
          <a:xfrm>
            <a:off x="1033170" y="11818525"/>
            <a:ext cx="6088353" cy="1270001"/>
          </a:xfrm>
          <a:prstGeom prst="rect">
            <a:avLst/>
          </a:prstGeom>
          <a:solidFill>
            <a:srgbClr val="FFFFFF"/>
          </a:solidFill>
          <a:ln w="63500">
            <a:solidFill>
              <a:srgbClr val="000000"/>
            </a:solidFill>
            <a:miter lim="400000"/>
          </a:ln>
          <a:extLst>
            <a:ext uri="{C572A759-6A51-4108-AA02-DFA0A04FC94B}">
              <ma14:wrappingTextBoxFlag xmlns:ma14="http://schemas.microsoft.com/office/mac/drawingml/2011/main" val="1"/>
            </a:ext>
          </a:extLst>
        </p:spPr>
        <p:txBody>
          <a:bodyPr lIns="0" tIns="0" rIns="0" bIns="0" anchor="ctr"/>
          <a:lstStyle/>
          <a:p>
            <a:pPr>
              <a:defRPr b="0" sz="2900">
                <a:latin typeface="+mn-lt"/>
                <a:ea typeface="+mn-ea"/>
                <a:cs typeface="+mn-cs"/>
                <a:sym typeface="Helvetica Neue Medium"/>
              </a:defRPr>
            </a:pPr>
            <a:r>
              <a:t>Plot 2D Gaussian using latest </a:t>
            </a:r>
          </a:p>
          <a:p>
            <a:pPr>
              <a:defRPr b="0" sz="2900">
                <a:latin typeface="+mn-lt"/>
                <a:ea typeface="+mn-ea"/>
                <a:cs typeface="+mn-cs"/>
                <a:sym typeface="Helvetica Neue Medium"/>
              </a:defRPr>
            </a:pPr>
            <a:r>
              <a:rPr b="1">
                <a:latin typeface="Helvetica Neue"/>
                <a:ea typeface="Helvetica Neue"/>
                <a:cs typeface="Helvetica Neue"/>
                <a:sym typeface="Helvetica Neue"/>
              </a:rPr>
              <a:t>μ</a:t>
            </a:r>
            <a:r>
              <a:t> and </a:t>
            </a:r>
            <a:r>
              <a:rPr b="1">
                <a:latin typeface="Helvetica Neue"/>
                <a:ea typeface="Helvetica Neue"/>
                <a:cs typeface="Helvetica Neue"/>
                <a:sym typeface="Helvetica Neue"/>
              </a:rPr>
              <a:t>Σ</a:t>
            </a:r>
          </a:p>
        </p:txBody>
      </p:sp>
      <p:sp>
        <p:nvSpPr>
          <p:cNvPr id="145" name="Yes"/>
          <p:cNvSpPr txBox="1"/>
          <p:nvPr/>
        </p:nvSpPr>
        <p:spPr>
          <a:xfrm>
            <a:off x="7366619" y="12682484"/>
            <a:ext cx="749428"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Yes</a:t>
            </a:r>
          </a:p>
        </p:txBody>
      </p:sp>
      <p:sp>
        <p:nvSpPr>
          <p:cNvPr id="146" name="No"/>
          <p:cNvSpPr txBox="1"/>
          <p:nvPr/>
        </p:nvSpPr>
        <p:spPr>
          <a:xfrm>
            <a:off x="18418587" y="12682484"/>
            <a:ext cx="629413"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a:t>
            </a:r>
          </a:p>
        </p:txBody>
      </p:sp>
      <p:sp>
        <p:nvSpPr>
          <p:cNvPr id="147" name="Line"/>
          <p:cNvSpPr/>
          <p:nvPr/>
        </p:nvSpPr>
        <p:spPr>
          <a:xfrm>
            <a:off x="7301518" y="3068498"/>
            <a:ext cx="1036857" cy="1"/>
          </a:xfrm>
          <a:prstGeom prst="line">
            <a:avLst/>
          </a:prstGeom>
          <a:ln w="63500">
            <a:solidFill>
              <a:srgbClr val="000000"/>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148" name="Line"/>
          <p:cNvSpPr/>
          <p:nvPr/>
        </p:nvSpPr>
        <p:spPr>
          <a:xfrm>
            <a:off x="11405319" y="3652698"/>
            <a:ext cx="1" cy="1029605"/>
          </a:xfrm>
          <a:prstGeom prst="line">
            <a:avLst/>
          </a:prstGeom>
          <a:ln w="63500">
            <a:solidFill>
              <a:srgbClr val="000000"/>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149" name="Line"/>
          <p:cNvSpPr/>
          <p:nvPr/>
        </p:nvSpPr>
        <p:spPr>
          <a:xfrm flipH="1">
            <a:off x="7098656" y="12453525"/>
            <a:ext cx="1285355" cy="1"/>
          </a:xfrm>
          <a:prstGeom prst="line">
            <a:avLst/>
          </a:prstGeom>
          <a:ln w="63500">
            <a:solidFill>
              <a:srgbClr val="000000"/>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150" name="Line"/>
          <p:cNvSpPr/>
          <p:nvPr/>
        </p:nvSpPr>
        <p:spPr>
          <a:xfrm>
            <a:off x="11405319" y="5944099"/>
            <a:ext cx="1" cy="373615"/>
          </a:xfrm>
          <a:prstGeom prst="line">
            <a:avLst/>
          </a:prstGeom>
          <a:ln w="63500">
            <a:solidFill>
              <a:srgbClr val="000000"/>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151" name="Line"/>
          <p:cNvSpPr/>
          <p:nvPr/>
        </p:nvSpPr>
        <p:spPr>
          <a:xfrm>
            <a:off x="18733292" y="5944099"/>
            <a:ext cx="1" cy="373615"/>
          </a:xfrm>
          <a:prstGeom prst="line">
            <a:avLst/>
          </a:prstGeom>
          <a:ln w="63500">
            <a:solidFill>
              <a:srgbClr val="000000"/>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152" name="Line"/>
          <p:cNvSpPr/>
          <p:nvPr/>
        </p:nvSpPr>
        <p:spPr>
          <a:xfrm>
            <a:off x="4077346" y="5944099"/>
            <a:ext cx="1" cy="373615"/>
          </a:xfrm>
          <a:prstGeom prst="line">
            <a:avLst/>
          </a:prstGeom>
          <a:ln w="63500">
            <a:solidFill>
              <a:srgbClr val="000000"/>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153" name="Line"/>
          <p:cNvSpPr/>
          <p:nvPr/>
        </p:nvSpPr>
        <p:spPr>
          <a:xfrm>
            <a:off x="4077346" y="8105847"/>
            <a:ext cx="1" cy="373614"/>
          </a:xfrm>
          <a:prstGeom prst="line">
            <a:avLst/>
          </a:prstGeom>
          <a:ln w="63500">
            <a:solidFill>
              <a:srgbClr val="000000"/>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154" name="Line"/>
          <p:cNvSpPr/>
          <p:nvPr/>
        </p:nvSpPr>
        <p:spPr>
          <a:xfrm>
            <a:off x="11405319" y="8105847"/>
            <a:ext cx="1" cy="373614"/>
          </a:xfrm>
          <a:prstGeom prst="line">
            <a:avLst/>
          </a:prstGeom>
          <a:ln w="63500">
            <a:solidFill>
              <a:srgbClr val="000000"/>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155" name="Line"/>
          <p:cNvSpPr/>
          <p:nvPr/>
        </p:nvSpPr>
        <p:spPr>
          <a:xfrm>
            <a:off x="11405319" y="9759504"/>
            <a:ext cx="1" cy="373615"/>
          </a:xfrm>
          <a:prstGeom prst="line">
            <a:avLst/>
          </a:prstGeom>
          <a:ln w="63500">
            <a:solidFill>
              <a:srgbClr val="000000"/>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156" name="Line"/>
          <p:cNvSpPr/>
          <p:nvPr/>
        </p:nvSpPr>
        <p:spPr>
          <a:xfrm>
            <a:off x="18733292" y="8105847"/>
            <a:ext cx="1" cy="373614"/>
          </a:xfrm>
          <a:prstGeom prst="line">
            <a:avLst/>
          </a:prstGeom>
          <a:ln w="63500">
            <a:solidFill>
              <a:srgbClr val="000000"/>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157" name="Line"/>
          <p:cNvSpPr/>
          <p:nvPr/>
        </p:nvSpPr>
        <p:spPr>
          <a:xfrm>
            <a:off x="11405319" y="11413162"/>
            <a:ext cx="1" cy="373614"/>
          </a:xfrm>
          <a:prstGeom prst="line">
            <a:avLst/>
          </a:prstGeom>
          <a:ln w="63500">
            <a:solidFill>
              <a:srgbClr val="000000"/>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158" name="Line"/>
          <p:cNvSpPr/>
          <p:nvPr/>
        </p:nvSpPr>
        <p:spPr>
          <a:xfrm>
            <a:off x="4044597" y="10763627"/>
            <a:ext cx="4285341" cy="1"/>
          </a:xfrm>
          <a:prstGeom prst="line">
            <a:avLst/>
          </a:prstGeom>
          <a:ln w="63500">
            <a:solidFill>
              <a:srgbClr val="000000"/>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159" name="Line"/>
          <p:cNvSpPr/>
          <p:nvPr/>
        </p:nvSpPr>
        <p:spPr>
          <a:xfrm>
            <a:off x="4077346" y="9759504"/>
            <a:ext cx="1" cy="1029606"/>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60" name="Line"/>
          <p:cNvSpPr/>
          <p:nvPr/>
        </p:nvSpPr>
        <p:spPr>
          <a:xfrm flipH="1">
            <a:off x="14460116" y="10782048"/>
            <a:ext cx="4285341" cy="1"/>
          </a:xfrm>
          <a:prstGeom prst="line">
            <a:avLst/>
          </a:prstGeom>
          <a:ln w="63500">
            <a:solidFill>
              <a:srgbClr val="000000"/>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161" name="Line"/>
          <p:cNvSpPr/>
          <p:nvPr/>
        </p:nvSpPr>
        <p:spPr>
          <a:xfrm>
            <a:off x="18733292" y="9759504"/>
            <a:ext cx="1" cy="1055006"/>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62" name="Line"/>
          <p:cNvSpPr/>
          <p:nvPr/>
        </p:nvSpPr>
        <p:spPr>
          <a:xfrm>
            <a:off x="18733292" y="4276778"/>
            <a:ext cx="1" cy="373614"/>
          </a:xfrm>
          <a:prstGeom prst="line">
            <a:avLst/>
          </a:prstGeom>
          <a:ln w="63500">
            <a:solidFill>
              <a:srgbClr val="000000"/>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163" name="Line"/>
          <p:cNvSpPr/>
          <p:nvPr/>
        </p:nvSpPr>
        <p:spPr>
          <a:xfrm>
            <a:off x="4077346" y="4276778"/>
            <a:ext cx="1" cy="373614"/>
          </a:xfrm>
          <a:prstGeom prst="line">
            <a:avLst/>
          </a:prstGeom>
          <a:ln w="63500">
            <a:solidFill>
              <a:srgbClr val="000000"/>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164" name="Line"/>
          <p:cNvSpPr/>
          <p:nvPr/>
        </p:nvSpPr>
        <p:spPr>
          <a:xfrm flipH="1" flipV="1">
            <a:off x="4046141" y="4244866"/>
            <a:ext cx="14718358" cy="1"/>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65" name="Line"/>
          <p:cNvSpPr/>
          <p:nvPr/>
        </p:nvSpPr>
        <p:spPr>
          <a:xfrm>
            <a:off x="14467812" y="12453525"/>
            <a:ext cx="8914768" cy="1"/>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66" name="Line"/>
          <p:cNvSpPr/>
          <p:nvPr/>
        </p:nvSpPr>
        <p:spPr>
          <a:xfrm flipH="1">
            <a:off x="23345787" y="3943208"/>
            <a:ext cx="1" cy="8535718"/>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67" name="Line"/>
          <p:cNvSpPr/>
          <p:nvPr/>
        </p:nvSpPr>
        <p:spPr>
          <a:xfrm flipH="1" flipV="1">
            <a:off x="11401336" y="3949642"/>
            <a:ext cx="11967841" cy="1"/>
          </a:xfrm>
          <a:prstGeom prst="line">
            <a:avLst/>
          </a:prstGeom>
          <a:ln w="635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68" name="Line"/>
          <p:cNvSpPr/>
          <p:nvPr/>
        </p:nvSpPr>
        <p:spPr>
          <a:xfrm flipH="1">
            <a:off x="11384125" y="3949642"/>
            <a:ext cx="1036857" cy="1"/>
          </a:xfrm>
          <a:prstGeom prst="line">
            <a:avLst/>
          </a:prstGeom>
          <a:ln w="63500">
            <a:solidFill>
              <a:srgbClr val="000000"/>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The gif on the right shows how the pdf of each class varies as the number of trials is increased. Counting from the number of frames, it took 9 iterations to reach the desired difference threshold. The figures below shows the last pdf as well as its binarized image overlayed with the data points."/>
          <p:cNvSpPr txBox="1"/>
          <p:nvPr>
            <p:ph type="body" sz="half" idx="1"/>
          </p:nvPr>
        </p:nvSpPr>
        <p:spPr>
          <a:xfrm>
            <a:off x="1689100" y="3149600"/>
            <a:ext cx="12690987" cy="9296400"/>
          </a:xfrm>
          <a:prstGeom prst="rect">
            <a:avLst/>
          </a:prstGeom>
        </p:spPr>
        <p:txBody>
          <a:bodyPr anchor="t"/>
          <a:lstStyle>
            <a:lvl1pPr marL="0" indent="0" algn="just">
              <a:buSzTx/>
              <a:buNone/>
              <a:defRPr sz="4000"/>
            </a:lvl1pPr>
          </a:lstStyle>
          <a:p>
            <a:pPr/>
            <a:r>
              <a:t>The gif on the right shows how the pdf of each class varies as the number of trials is increased. Counting from the number of frames, it took 9 iterations to reach the desired difference threshold. The figures below shows the last pdf as well as its binarized image overlayed with the data points.</a:t>
            </a:r>
          </a:p>
        </p:txBody>
      </p:sp>
      <p:sp>
        <p:nvSpPr>
          <p:cNvPr id="171" name="Results"/>
          <p:cNvSpPr txBox="1"/>
          <p:nvPr>
            <p:ph type="title"/>
          </p:nvPr>
        </p:nvSpPr>
        <p:spPr>
          <a:xfrm>
            <a:off x="1689100" y="123173"/>
            <a:ext cx="21005800" cy="2286001"/>
          </a:xfrm>
          <a:prstGeom prst="rect">
            <a:avLst/>
          </a:prstGeom>
        </p:spPr>
        <p:txBody>
          <a:bodyPr/>
          <a:lstStyle>
            <a:lvl1pPr>
              <a:defRPr sz="10000">
                <a:latin typeface="Impact"/>
                <a:ea typeface="Impact"/>
                <a:cs typeface="Impact"/>
                <a:sym typeface="Impact"/>
              </a:defRPr>
            </a:lvl1pPr>
          </a:lstStyle>
          <a:p>
            <a:pPr/>
            <a:r>
              <a:t>Results</a:t>
            </a:r>
          </a:p>
        </p:txBody>
      </p:sp>
      <p:pic>
        <p:nvPicPr>
          <p:cNvPr id="172" name="increasing trials.gif" descr="increasing trials.gif"/>
          <p:cNvPicPr>
            <a:picLocks noChangeAspect="0"/>
          </p:cNvPicPr>
          <p:nvPr/>
        </p:nvPicPr>
        <p:blipFill>
          <a:blip r:embed="rId2">
            <a:extLst/>
          </a:blip>
          <a:stretch>
            <a:fillRect/>
          </a:stretch>
        </p:blipFill>
        <p:spPr>
          <a:xfrm>
            <a:off x="14956645" y="2634441"/>
            <a:ext cx="8680096" cy="8757459"/>
          </a:xfrm>
          <a:prstGeom prst="rect">
            <a:avLst/>
          </a:prstGeom>
          <a:ln w="12700">
            <a:miter lim="400000"/>
          </a:ln>
        </p:spPr>
      </p:pic>
      <p:pic>
        <p:nvPicPr>
          <p:cNvPr id="173" name="Image" descr="Image"/>
          <p:cNvPicPr>
            <a:picLocks noChangeAspect="1"/>
          </p:cNvPicPr>
          <p:nvPr/>
        </p:nvPicPr>
        <p:blipFill>
          <a:blip r:embed="rId3">
            <a:extLst/>
          </a:blip>
          <a:stretch>
            <a:fillRect/>
          </a:stretch>
        </p:blipFill>
        <p:spPr>
          <a:xfrm>
            <a:off x="1424243" y="7154256"/>
            <a:ext cx="13220701" cy="62611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We saw from the two figures on the previous slide that the binarized pdf seems to be bigger that the original. This is because the other values of the pdf for the orange and green apple are very small and the values of the pdf of banana is high. High pdf values means that the distribution is less spread compared to the lower pdf values. This means that more data points are likely to be clustered together (which is the case for the banana).…"/>
          <p:cNvSpPr txBox="1"/>
          <p:nvPr>
            <p:ph type="body" idx="1"/>
          </p:nvPr>
        </p:nvSpPr>
        <p:spPr>
          <a:prstGeom prst="rect">
            <a:avLst/>
          </a:prstGeom>
        </p:spPr>
        <p:txBody>
          <a:bodyPr anchor="t"/>
          <a:lstStyle/>
          <a:p>
            <a:pPr marL="0" indent="0" algn="just">
              <a:buSzTx/>
              <a:buNone/>
            </a:pPr>
            <a:r>
              <a:t>We saw from the two figures on the previous slide that the binarized pdf seems to be bigger that the original. This is because the other values of the pdf for the orange and green apple are very small and the values of the pdf of banana is high. High pdf values means that the distribution is less spread compared to the lower pdf values. This means that more data points are likely to be clustered together (which is the case for the banana).</a:t>
            </a:r>
          </a:p>
          <a:p>
            <a:pPr marL="0" indent="0" algn="just">
              <a:buSzTx/>
              <a:buNone/>
            </a:pPr>
            <a:r>
              <a:t>We also notice that the pdf of the orange do not cover a lot of the data points. This is because the distribution is too spread out and the pdf shows the general shape of the points that seem to cluster together.</a:t>
            </a:r>
          </a:p>
        </p:txBody>
      </p:sp>
      <p:sp>
        <p:nvSpPr>
          <p:cNvPr id="176" name="Discussion"/>
          <p:cNvSpPr txBox="1"/>
          <p:nvPr>
            <p:ph type="title"/>
          </p:nvPr>
        </p:nvSpPr>
        <p:spPr>
          <a:xfrm>
            <a:off x="1689100" y="123173"/>
            <a:ext cx="21005800" cy="2286001"/>
          </a:xfrm>
          <a:prstGeom prst="rect">
            <a:avLst/>
          </a:prstGeom>
        </p:spPr>
        <p:txBody>
          <a:bodyPr/>
          <a:lstStyle>
            <a:lvl1pPr>
              <a:defRPr sz="10000">
                <a:latin typeface="Impact"/>
                <a:ea typeface="Impact"/>
                <a:cs typeface="Impact"/>
                <a:sym typeface="Impact"/>
              </a:defRPr>
            </a:lvl1pPr>
          </a:lstStyle>
          <a:p>
            <a:pPr/>
            <a:r>
              <a:t>Discussion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What if we change the initial probability of each classes instead of 1/3 (where M = 3)?"/>
          <p:cNvSpPr txBox="1"/>
          <p:nvPr>
            <p:ph type="body" idx="14"/>
          </p:nvPr>
        </p:nvSpPr>
        <p:spPr>
          <a:xfrm>
            <a:off x="1826980" y="6147817"/>
            <a:ext cx="20730040" cy="709166"/>
          </a:xfrm>
          <a:prstGeom prst="rect">
            <a:avLst/>
          </a:prstGeom>
        </p:spPr>
        <p:txBody>
          <a:bodyPr/>
          <a:lstStyle>
            <a:lvl1pPr>
              <a:defRPr sz="4000"/>
            </a:lvl1pPr>
          </a:lstStyle>
          <a:p>
            <a:pPr/>
            <a:r>
              <a:t>What if we change the initial probability of each classes instead of 1/3 (where M = 3)?</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Looking at the figure on the right, changing the value of M does not change the number of iterations needed to reach the desired difference threshold. I observed that the change in difference follows a logarithmic curve (below). Increasing the value of M increases how fast the curve decreases."/>
          <p:cNvSpPr txBox="1"/>
          <p:nvPr>
            <p:ph type="body" sz="half" idx="1"/>
          </p:nvPr>
        </p:nvSpPr>
        <p:spPr>
          <a:xfrm>
            <a:off x="1689100" y="3149600"/>
            <a:ext cx="11772127" cy="9296400"/>
          </a:xfrm>
          <a:prstGeom prst="rect">
            <a:avLst/>
          </a:prstGeom>
        </p:spPr>
        <p:txBody>
          <a:bodyPr anchor="t"/>
          <a:lstStyle>
            <a:lvl1pPr marL="0" indent="0" algn="just">
              <a:buSzTx/>
              <a:buNone/>
            </a:lvl1pPr>
          </a:lstStyle>
          <a:p>
            <a:pPr/>
            <a:r>
              <a:t>Looking at the figure on the right, changing the value of M does not change the number of iterations needed to reach the desired difference threshold. I observed that the change in difference follows a logarithmic curve (below). Increasing the value of M increases how fast the curve decreases.</a:t>
            </a:r>
          </a:p>
        </p:txBody>
      </p:sp>
      <p:sp>
        <p:nvSpPr>
          <p:cNvPr id="181" name="Additional Discussion"/>
          <p:cNvSpPr txBox="1"/>
          <p:nvPr>
            <p:ph type="title"/>
          </p:nvPr>
        </p:nvSpPr>
        <p:spPr>
          <a:xfrm>
            <a:off x="1689100" y="123173"/>
            <a:ext cx="21005800" cy="2286001"/>
          </a:xfrm>
          <a:prstGeom prst="rect">
            <a:avLst/>
          </a:prstGeom>
        </p:spPr>
        <p:txBody>
          <a:bodyPr/>
          <a:lstStyle>
            <a:lvl1pPr>
              <a:defRPr sz="10000">
                <a:latin typeface="Impact"/>
                <a:ea typeface="Impact"/>
                <a:cs typeface="Impact"/>
                <a:sym typeface="Impact"/>
              </a:defRPr>
            </a:lvl1pPr>
          </a:lstStyle>
          <a:p>
            <a:pPr/>
            <a:r>
              <a:t>Additional Discussion</a:t>
            </a:r>
          </a:p>
        </p:txBody>
      </p:sp>
      <p:pic>
        <p:nvPicPr>
          <p:cNvPr id="182" name="Image" descr="Image"/>
          <p:cNvPicPr>
            <a:picLocks noChangeAspect="1"/>
          </p:cNvPicPr>
          <p:nvPr/>
        </p:nvPicPr>
        <p:blipFill>
          <a:blip r:embed="rId2">
            <a:extLst/>
          </a:blip>
          <a:stretch>
            <a:fillRect/>
          </a:stretch>
        </p:blipFill>
        <p:spPr>
          <a:xfrm>
            <a:off x="13617142" y="3401728"/>
            <a:ext cx="9142895" cy="8792144"/>
          </a:xfrm>
          <a:prstGeom prst="rect">
            <a:avLst/>
          </a:prstGeom>
          <a:ln w="12700">
            <a:miter lim="400000"/>
          </a:ln>
        </p:spPr>
      </p:pic>
      <p:pic>
        <p:nvPicPr>
          <p:cNvPr id="183" name="Image" descr="Image"/>
          <p:cNvPicPr>
            <a:picLocks noChangeAspect="1"/>
          </p:cNvPicPr>
          <p:nvPr/>
        </p:nvPicPr>
        <p:blipFill>
          <a:blip r:embed="rId3">
            <a:extLst/>
          </a:blip>
          <a:stretch>
            <a:fillRect/>
          </a:stretch>
        </p:blipFill>
        <p:spPr>
          <a:xfrm>
            <a:off x="4495840" y="9198724"/>
            <a:ext cx="6158647" cy="424098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