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CAEF"/>
    <a:srgbClr val="FBCD9F"/>
    <a:srgbClr val="00FCFC"/>
    <a:srgbClr val="005455"/>
    <a:srgbClr val="ABD8F3"/>
    <a:srgbClr val="78C0EC"/>
    <a:srgbClr val="1A7EBC"/>
    <a:srgbClr val="5D97C7"/>
    <a:srgbClr val="3A99C4"/>
    <a:srgbClr val="62CE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4" autoAdjust="0"/>
    <p:restoredTop sz="94660"/>
  </p:normalViewPr>
  <p:slideViewPr>
    <p:cSldViewPr snapToGrid="0">
      <p:cViewPr>
        <p:scale>
          <a:sx n="27" d="100"/>
          <a:sy n="27" d="100"/>
        </p:scale>
        <p:origin x="237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C09C-AB24-456B-94F8-AE5FFD209BC1}" type="datetimeFigureOut">
              <a:rPr lang="en-PH" smtClean="0"/>
              <a:t>13/08/2019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10BF7-CD69-4591-B0D6-A7BA06E995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88739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C09C-AB24-456B-94F8-AE5FFD209BC1}" type="datetimeFigureOut">
              <a:rPr lang="en-PH" smtClean="0"/>
              <a:t>13/08/2019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10BF7-CD69-4591-B0D6-A7BA06E995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60673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C09C-AB24-456B-94F8-AE5FFD209BC1}" type="datetimeFigureOut">
              <a:rPr lang="en-PH" smtClean="0"/>
              <a:t>13/08/2019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10BF7-CD69-4591-B0D6-A7BA06E995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9190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C09C-AB24-456B-94F8-AE5FFD209BC1}" type="datetimeFigureOut">
              <a:rPr lang="en-PH" smtClean="0"/>
              <a:t>13/08/2019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10BF7-CD69-4591-B0D6-A7BA06E995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19337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C09C-AB24-456B-94F8-AE5FFD209BC1}" type="datetimeFigureOut">
              <a:rPr lang="en-PH" smtClean="0"/>
              <a:t>13/08/2019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10BF7-CD69-4591-B0D6-A7BA06E995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4741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C09C-AB24-456B-94F8-AE5FFD209BC1}" type="datetimeFigureOut">
              <a:rPr lang="en-PH" smtClean="0"/>
              <a:t>13/08/2019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10BF7-CD69-4591-B0D6-A7BA06E995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77612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C09C-AB24-456B-94F8-AE5FFD209BC1}" type="datetimeFigureOut">
              <a:rPr lang="en-PH" smtClean="0"/>
              <a:t>13/08/2019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10BF7-CD69-4591-B0D6-A7BA06E995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62964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C09C-AB24-456B-94F8-AE5FFD209BC1}" type="datetimeFigureOut">
              <a:rPr lang="en-PH" smtClean="0"/>
              <a:t>13/08/2019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10BF7-CD69-4591-B0D6-A7BA06E995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96821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C09C-AB24-456B-94F8-AE5FFD209BC1}" type="datetimeFigureOut">
              <a:rPr lang="en-PH" smtClean="0"/>
              <a:t>13/08/2019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10BF7-CD69-4591-B0D6-A7BA06E995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51849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C09C-AB24-456B-94F8-AE5FFD209BC1}" type="datetimeFigureOut">
              <a:rPr lang="en-PH" smtClean="0"/>
              <a:t>13/08/2019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10BF7-CD69-4591-B0D6-A7BA06E995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78780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C09C-AB24-456B-94F8-AE5FFD209BC1}" type="datetimeFigureOut">
              <a:rPr lang="en-PH" smtClean="0"/>
              <a:t>13/08/2019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10BF7-CD69-4591-B0D6-A7BA06E995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53137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3C09C-AB24-456B-94F8-AE5FFD209BC1}" type="datetimeFigureOut">
              <a:rPr lang="en-PH" smtClean="0"/>
              <a:t>13/08/2019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10BF7-CD69-4591-B0D6-A7BA06E995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6829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6440"/>
            <a:ext cx="30275212" cy="4673600"/>
          </a:xfrm>
          <a:prstGeom prst="rect">
            <a:avLst/>
          </a:prstGeom>
          <a:solidFill>
            <a:srgbClr val="78C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Flowchart: Manual Input 7"/>
          <p:cNvSpPr/>
          <p:nvPr/>
        </p:nvSpPr>
        <p:spPr>
          <a:xfrm rot="20362975">
            <a:off x="322630" y="592901"/>
            <a:ext cx="4028294" cy="1134762"/>
          </a:xfrm>
          <a:prstGeom prst="flowChartManualInput">
            <a:avLst/>
          </a:prstGeom>
          <a:solidFill>
            <a:srgbClr val="8DCA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bg1"/>
              </a:solidFill>
            </a:endParaRPr>
          </a:p>
        </p:txBody>
      </p:sp>
      <p:sp>
        <p:nvSpPr>
          <p:cNvPr id="9" name="Flowchart: Manual Input 8"/>
          <p:cNvSpPr/>
          <p:nvPr/>
        </p:nvSpPr>
        <p:spPr>
          <a:xfrm rot="9914185">
            <a:off x="17477324" y="1376752"/>
            <a:ext cx="4396255" cy="1415425"/>
          </a:xfrm>
          <a:prstGeom prst="flowChartManualInput">
            <a:avLst/>
          </a:prstGeom>
          <a:solidFill>
            <a:srgbClr val="8DCA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bg1"/>
              </a:solidFill>
            </a:endParaRPr>
          </a:p>
        </p:txBody>
      </p:sp>
      <p:sp>
        <p:nvSpPr>
          <p:cNvPr id="10" name="Flowchart: Manual Input 9"/>
          <p:cNvSpPr/>
          <p:nvPr/>
        </p:nvSpPr>
        <p:spPr>
          <a:xfrm rot="1164076">
            <a:off x="7217256" y="1833166"/>
            <a:ext cx="4028294" cy="1134762"/>
          </a:xfrm>
          <a:prstGeom prst="flowChartManualInput">
            <a:avLst/>
          </a:prstGeom>
          <a:solidFill>
            <a:srgbClr val="8DCA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bg1"/>
              </a:solidFill>
            </a:endParaRPr>
          </a:p>
        </p:txBody>
      </p:sp>
      <p:sp>
        <p:nvSpPr>
          <p:cNvPr id="15" name="Flowchart: Manual Input 14"/>
          <p:cNvSpPr/>
          <p:nvPr/>
        </p:nvSpPr>
        <p:spPr>
          <a:xfrm rot="1662296">
            <a:off x="24466016" y="776737"/>
            <a:ext cx="4028294" cy="1134762"/>
          </a:xfrm>
          <a:prstGeom prst="flowChartManualInput">
            <a:avLst/>
          </a:prstGeom>
          <a:solidFill>
            <a:srgbClr val="8DCA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bg1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29757" y="6357736"/>
            <a:ext cx="14436689" cy="4067484"/>
            <a:chOff x="993793" y="7857380"/>
            <a:chExt cx="12722272" cy="5526877"/>
          </a:xfrm>
        </p:grpSpPr>
        <p:sp>
          <p:nvSpPr>
            <p:cNvPr id="27" name="Rounded Rectangle 26"/>
            <p:cNvSpPr/>
            <p:nvPr/>
          </p:nvSpPr>
          <p:spPr>
            <a:xfrm>
              <a:off x="1417343" y="8250905"/>
              <a:ext cx="12298722" cy="5133352"/>
            </a:xfrm>
            <a:prstGeom prst="roundRect">
              <a:avLst/>
            </a:prstGeom>
            <a:solidFill>
              <a:srgbClr val="FBCD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993793" y="7857380"/>
              <a:ext cx="12298722" cy="5133352"/>
            </a:xfrm>
            <a:prstGeom prst="roundRect">
              <a:avLst/>
            </a:prstGeom>
            <a:solidFill>
              <a:srgbClr val="FEE6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1" name="Group 30"/>
          <p:cNvGrpSpPr/>
          <p:nvPr/>
        </p:nvGrpSpPr>
        <p:grpSpPr>
          <a:xfrm flipH="1">
            <a:off x="15657523" y="6452489"/>
            <a:ext cx="14087932" cy="4132675"/>
            <a:chOff x="15655575" y="7219916"/>
            <a:chExt cx="13223598" cy="4550998"/>
          </a:xfrm>
        </p:grpSpPr>
        <p:sp>
          <p:nvSpPr>
            <p:cNvPr id="24" name="Rounded Rectangle 23"/>
            <p:cNvSpPr/>
            <p:nvPr/>
          </p:nvSpPr>
          <p:spPr>
            <a:xfrm>
              <a:off x="15655575" y="7761914"/>
              <a:ext cx="12871607" cy="4009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6007566" y="7219916"/>
              <a:ext cx="12871607" cy="4009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47521" y="4891720"/>
            <a:ext cx="14726626" cy="1204026"/>
            <a:chOff x="204459" y="5602392"/>
            <a:chExt cx="14726626" cy="1314681"/>
          </a:xfrm>
        </p:grpSpPr>
        <p:sp>
          <p:nvSpPr>
            <p:cNvPr id="16" name="Rounded Rectangle 15"/>
            <p:cNvSpPr/>
            <p:nvPr/>
          </p:nvSpPr>
          <p:spPr>
            <a:xfrm>
              <a:off x="1155519" y="5678786"/>
              <a:ext cx="13775566" cy="1209539"/>
            </a:xfrm>
            <a:prstGeom prst="roundRect">
              <a:avLst/>
            </a:prstGeom>
            <a:solidFill>
              <a:srgbClr val="FABE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" name="Oval 16"/>
            <p:cNvSpPr/>
            <p:nvPr/>
          </p:nvSpPr>
          <p:spPr>
            <a:xfrm>
              <a:off x="204459" y="5602392"/>
              <a:ext cx="1369441" cy="1314681"/>
            </a:xfrm>
            <a:prstGeom prst="ellipse">
              <a:avLst/>
            </a:prstGeom>
            <a:solidFill>
              <a:srgbClr val="FEE6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>
                <a:solidFill>
                  <a:srgbClr val="FBF1C5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11376" y="5619874"/>
              <a:ext cx="5347740" cy="1200329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PH" sz="72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OBJECTIVES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761812" y="6788173"/>
            <a:ext cx="14038427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PH" sz="4200" dirty="0">
                <a:latin typeface="Helvetica" pitchFamily="2" charset="0"/>
              </a:rPr>
              <a:t>Convert pixel location of a graph into its corresponding physical value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PH" sz="2000" dirty="0">
              <a:latin typeface="Helvetica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PH" sz="4200" dirty="0">
                <a:latin typeface="Helvetica" pitchFamily="2" charset="0"/>
              </a:rPr>
              <a:t>Compare the original graph to the reconstructed graph by overlaying the two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PH" sz="4300" dirty="0">
              <a:latin typeface="Helvetica" pitchFamily="2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 flipH="1">
            <a:off x="15686683" y="5062272"/>
            <a:ext cx="13223465" cy="11221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8" name="Oval 37"/>
          <p:cNvSpPr/>
          <p:nvPr/>
        </p:nvSpPr>
        <p:spPr>
          <a:xfrm>
            <a:off x="28016330" y="4896801"/>
            <a:ext cx="1369441" cy="138936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BF1C5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8338146" y="5161610"/>
            <a:ext cx="14689601" cy="10156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PH" sz="6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CALIBRATION CURVES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99755" y="1871561"/>
            <a:ext cx="1547669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5000" dirty="0">
                <a:solidFill>
                  <a:schemeClr val="bg1"/>
                </a:solidFill>
                <a:latin typeface="Courier" pitchFamily="2" charset="0"/>
              </a:rPr>
              <a:t>Kenneth M. Leo</a:t>
            </a:r>
          </a:p>
          <a:p>
            <a:r>
              <a:rPr lang="en-PH" sz="5000" dirty="0">
                <a:solidFill>
                  <a:schemeClr val="bg1"/>
                </a:solidFill>
                <a:latin typeface="Courier" pitchFamily="2" charset="0"/>
              </a:rPr>
              <a:t>2015 – 13015</a:t>
            </a:r>
          </a:p>
          <a:p>
            <a:r>
              <a:rPr lang="en-PH" sz="5000" dirty="0">
                <a:solidFill>
                  <a:schemeClr val="bg1"/>
                </a:solidFill>
                <a:latin typeface="Courier" pitchFamily="2" charset="0"/>
              </a:rPr>
              <a:t>Applied Physics 186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272648" y="10659846"/>
            <a:ext cx="14598918" cy="1442551"/>
            <a:chOff x="388204" y="12861887"/>
            <a:chExt cx="14598918" cy="1442551"/>
          </a:xfrm>
        </p:grpSpPr>
        <p:sp>
          <p:nvSpPr>
            <p:cNvPr id="43" name="Rounded Rectangle 42"/>
            <p:cNvSpPr/>
            <p:nvPr/>
          </p:nvSpPr>
          <p:spPr>
            <a:xfrm>
              <a:off x="1220044" y="13096447"/>
              <a:ext cx="13767078" cy="102048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388204" y="12861887"/>
              <a:ext cx="1446658" cy="144255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BF1C5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000097" y="12989329"/>
              <a:ext cx="8475865" cy="1200329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PH" sz="72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GRAPH USED</a:t>
              </a:r>
            </a:p>
          </p:txBody>
        </p:sp>
      </p:grpSp>
      <p:sp>
        <p:nvSpPr>
          <p:cNvPr id="96" name="Rectangle 95"/>
          <p:cNvSpPr/>
          <p:nvPr/>
        </p:nvSpPr>
        <p:spPr>
          <a:xfrm>
            <a:off x="-34760" y="41328846"/>
            <a:ext cx="30309973" cy="1472087"/>
          </a:xfrm>
          <a:prstGeom prst="rect">
            <a:avLst/>
          </a:prstGeom>
          <a:solidFill>
            <a:srgbClr val="ABD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8" name="TextBox 97"/>
          <p:cNvSpPr txBox="1"/>
          <p:nvPr/>
        </p:nvSpPr>
        <p:spPr>
          <a:xfrm>
            <a:off x="3344507" y="41355277"/>
            <a:ext cx="265872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dirty="0">
                <a:latin typeface="Bahnschrift Light SemiCondensed" panose="020B0502040204020203" pitchFamily="34" charset="0"/>
              </a:rPr>
              <a:t>I used Python in creating the calibration curves and recreating the graph. Here is a link to a folder containing all the raw data I gathered and the notebook I used to process the data.  </a:t>
            </a:r>
            <a:r>
              <a:rPr lang="en-PH" sz="4000" i="1" dirty="0">
                <a:latin typeface="Bahnschrift Light SemiCondensed" panose="020B0502040204020203" pitchFamily="34" charset="0"/>
              </a:rPr>
              <a:t>http://</a:t>
            </a:r>
            <a:r>
              <a:rPr lang="en-PH" sz="4000" i="1" dirty="0" err="1">
                <a:latin typeface="Bahnschrift Light SemiCondensed" panose="020B0502040204020203" pitchFamily="34" charset="0"/>
              </a:rPr>
              <a:t>tiny.cc</a:t>
            </a:r>
            <a:r>
              <a:rPr lang="en-PH" sz="4000" i="1" dirty="0">
                <a:latin typeface="Bahnschrift Light SemiCondensed" panose="020B0502040204020203" pitchFamily="34" charset="0"/>
              </a:rPr>
              <a:t>/Activity2AP186</a:t>
            </a: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8670" y="5095153"/>
            <a:ext cx="972000" cy="972000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15686683" y="6724094"/>
            <a:ext cx="13596375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dirty="0">
                <a:latin typeface="Helvetica" pitchFamily="2" charset="0"/>
              </a:rPr>
              <a:t>These are the calibration curves used for the tick marks for x-axis (right) and the y-axis (left):</a:t>
            </a:r>
          </a:p>
          <a:p>
            <a:endParaRPr lang="en-PH" sz="4000" dirty="0">
              <a:latin typeface="Helvetica" pitchFamily="2" charset="0"/>
            </a:endParaRPr>
          </a:p>
          <a:p>
            <a:r>
              <a:rPr lang="en-PH" sz="2500" dirty="0">
                <a:latin typeface="Courier" pitchFamily="2" charset="0"/>
              </a:rPr>
              <a:t>X-axis: actual_value = -1.9779 + 0.0276*pixel_loc (R-squared = 1)</a:t>
            </a:r>
          </a:p>
          <a:p>
            <a:r>
              <a:rPr lang="en-PH" sz="2500" dirty="0">
                <a:latin typeface="Courier" pitchFamily="2" charset="0"/>
              </a:rPr>
              <a:t>Y-axis: actual_value = 16.9830 – 0.0138*pixel_loc (R-squared = 0.99)</a:t>
            </a:r>
          </a:p>
        </p:txBody>
      </p:sp>
      <p:grpSp>
        <p:nvGrpSpPr>
          <p:cNvPr id="141" name="Group 140"/>
          <p:cNvGrpSpPr/>
          <p:nvPr/>
        </p:nvGrpSpPr>
        <p:grpSpPr>
          <a:xfrm>
            <a:off x="572923" y="10983879"/>
            <a:ext cx="17765223" cy="9440381"/>
            <a:chOff x="547677" y="-1867980"/>
            <a:chExt cx="17765223" cy="9440381"/>
          </a:xfrm>
        </p:grpSpPr>
        <p:sp>
          <p:nvSpPr>
            <p:cNvPr id="142" name="Rounded Rectangle 141"/>
            <p:cNvSpPr/>
            <p:nvPr/>
          </p:nvSpPr>
          <p:spPr>
            <a:xfrm>
              <a:off x="1155519" y="6551560"/>
              <a:ext cx="13832878" cy="986190"/>
            </a:xfrm>
            <a:prstGeom prst="roundRect">
              <a:avLst/>
            </a:prstGeom>
            <a:solidFill>
              <a:srgbClr val="FABE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944381" y="6448689"/>
              <a:ext cx="15368519" cy="1123712"/>
            </a:xfrm>
            <a:prstGeom prst="round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PH" sz="60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HOW I TACKLED THE ACTIVITY</a:t>
              </a:r>
            </a:p>
          </p:txBody>
        </p:sp>
        <p:pic>
          <p:nvPicPr>
            <p:cNvPr id="145" name="Picture 1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677" y="-1867980"/>
              <a:ext cx="794483" cy="794483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2526011" y="476842"/>
            <a:ext cx="24712034" cy="156966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PH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Activity 2: Practical Image Processing 2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9758200" y="30881413"/>
            <a:ext cx="2958810" cy="1584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grpSp>
        <p:nvGrpSpPr>
          <p:cNvPr id="88" name="Group 87"/>
          <p:cNvGrpSpPr/>
          <p:nvPr/>
        </p:nvGrpSpPr>
        <p:grpSpPr>
          <a:xfrm>
            <a:off x="15657522" y="17557674"/>
            <a:ext cx="13625535" cy="1455989"/>
            <a:chOff x="15580353" y="13439022"/>
            <a:chExt cx="14488980" cy="1239956"/>
          </a:xfrm>
        </p:grpSpPr>
        <p:sp>
          <p:nvSpPr>
            <p:cNvPr id="89" name="Rounded Rectangle 88"/>
            <p:cNvSpPr/>
            <p:nvPr/>
          </p:nvSpPr>
          <p:spPr>
            <a:xfrm flipH="1">
              <a:off x="15580353" y="13606896"/>
              <a:ext cx="13594424" cy="897871"/>
            </a:xfrm>
            <a:prstGeom prst="roundRect">
              <a:avLst/>
            </a:prstGeom>
            <a:solidFill>
              <a:srgbClr val="FABE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90" name="Oval 89"/>
            <p:cNvSpPr/>
            <p:nvPr/>
          </p:nvSpPr>
          <p:spPr>
            <a:xfrm>
              <a:off x="28708779" y="13439022"/>
              <a:ext cx="1360554" cy="1239956"/>
            </a:xfrm>
            <a:prstGeom prst="ellipse">
              <a:avLst/>
            </a:prstGeom>
            <a:solidFill>
              <a:srgbClr val="FEE6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>
                <a:solidFill>
                  <a:srgbClr val="FBF1C5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7451739" y="13654967"/>
              <a:ext cx="12166655" cy="933025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PH" sz="54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RECONSTRUCTION OF GRAPH</a:t>
              </a:r>
            </a:p>
          </p:txBody>
        </p:sp>
      </p:grpSp>
      <p:sp>
        <p:nvSpPr>
          <p:cNvPr id="217" name="TextBox 216"/>
          <p:cNvSpPr txBox="1"/>
          <p:nvPr/>
        </p:nvSpPr>
        <p:spPr>
          <a:xfrm>
            <a:off x="189541" y="41403169"/>
            <a:ext cx="28065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b="1" dirty="0">
                <a:latin typeface="Rockwell" panose="02060603020205020403" pitchFamily="18" charset="0"/>
              </a:rPr>
              <a:t>Additional</a:t>
            </a:r>
          </a:p>
          <a:p>
            <a:r>
              <a:rPr lang="en-PH" sz="4000" b="1" dirty="0">
                <a:latin typeface="Rockwell" panose="02060603020205020403" pitchFamily="18" charset="0"/>
              </a:rPr>
              <a:t>Notes:</a:t>
            </a:r>
            <a:endParaRPr lang="en-PH" sz="4000" b="1" dirty="0"/>
          </a:p>
        </p:txBody>
      </p:sp>
      <p:pic>
        <p:nvPicPr>
          <p:cNvPr id="218" name="Picture 2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6" y="5062272"/>
            <a:ext cx="972000" cy="972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9A6405-A91A-904E-A5B0-32297F4A2296}"/>
              </a:ext>
            </a:extLst>
          </p:cNvPr>
          <p:cNvSpPr txBox="1"/>
          <p:nvPr/>
        </p:nvSpPr>
        <p:spPr>
          <a:xfrm>
            <a:off x="-3820886" y="29064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10" name="Picture 109" descr="A picture containing text&#10;&#10;Description automatically generated">
            <a:extLst>
              <a:ext uri="{FF2B5EF4-FFF2-40B4-BE49-F238E27FC236}">
                <a16:creationId xmlns:a16="http://schemas.microsoft.com/office/drawing/2014/main" id="{84EDC21D-E9CF-8E48-968B-F087A2FF2B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277" y="12180148"/>
            <a:ext cx="12990544" cy="5560667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D8E7E554-6EDE-2444-BEF8-0E3774417598}"/>
              </a:ext>
            </a:extLst>
          </p:cNvPr>
          <p:cNvSpPr txBox="1"/>
          <p:nvPr/>
        </p:nvSpPr>
        <p:spPr>
          <a:xfrm>
            <a:off x="2371175" y="17722313"/>
            <a:ext cx="1171287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i="1" dirty="0">
                <a:latin typeface="Bahnschrift Light SemiCondensed" panose="020B0502040204020203" pitchFamily="34" charset="0"/>
              </a:rPr>
              <a:t>Scanned graph of hand drawn plot used [1], x-axis is labeled in weeks while the y-axis is unlabeled</a:t>
            </a:r>
          </a:p>
          <a:p>
            <a:endParaRPr lang="en-PH" sz="1600" i="1" dirty="0">
              <a:latin typeface="Bahnschrift Light SemiCondensed" panose="020B0502040204020203" pitchFamily="34" charset="0"/>
            </a:endParaRPr>
          </a:p>
          <a:p>
            <a:r>
              <a:rPr lang="en-PH" sz="2800" dirty="0">
                <a:latin typeface="Bahnschrift Light SemiCondensed" panose="020B0502040204020203" pitchFamily="34" charset="0"/>
              </a:rPr>
              <a:t>[1]  The graph was taken from the </a:t>
            </a:r>
            <a:r>
              <a:rPr lang="en-PH" sz="2800" i="1" dirty="0">
                <a:latin typeface="Bahnschrift Light SemiCondensed" panose="020B0502040204020203" pitchFamily="34" charset="0"/>
              </a:rPr>
              <a:t>American journal of physiology (1920)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1BA8D7-DE51-1245-B4CC-A61EBB041270}"/>
              </a:ext>
            </a:extLst>
          </p:cNvPr>
          <p:cNvSpPr/>
          <p:nvPr/>
        </p:nvSpPr>
        <p:spPr>
          <a:xfrm>
            <a:off x="1487986" y="20518578"/>
            <a:ext cx="13086835" cy="2079751"/>
          </a:xfrm>
          <a:prstGeom prst="rect">
            <a:avLst/>
          </a:prstGeom>
          <a:ln w="28575">
            <a:solidFill>
              <a:srgbClr val="FBCD9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dirty="0">
                <a:latin typeface="Helvetica" pitchFamily="2" charset="0"/>
              </a:rPr>
              <a:t>1. Measure pixel location of the coordinate system’s tick marks (both x- and y-axes) and tabulate the values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F8CAAAE-A788-254F-8017-E5B0D4C693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123" y="22743749"/>
            <a:ext cx="3798011" cy="5443816"/>
          </a:xfrm>
          <a:prstGeom prst="rect">
            <a:avLst/>
          </a:prstGeom>
        </p:spPr>
      </p:pic>
      <p:pic>
        <p:nvPicPr>
          <p:cNvPr id="28" name="Picture 27" descr="A close up of a keyboard&#10;&#10;Description automatically generated">
            <a:extLst>
              <a:ext uri="{FF2B5EF4-FFF2-40B4-BE49-F238E27FC236}">
                <a16:creationId xmlns:a16="http://schemas.microsoft.com/office/drawing/2014/main" id="{BEB6C501-79E6-F145-8A86-04E065E539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250" y="22743749"/>
            <a:ext cx="3587400" cy="5443816"/>
          </a:xfrm>
          <a:prstGeom prst="rect">
            <a:avLst/>
          </a:pr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F49CEB84-F0E1-874D-9E66-14C6CA795A1F}"/>
              </a:ext>
            </a:extLst>
          </p:cNvPr>
          <p:cNvSpPr/>
          <p:nvPr/>
        </p:nvSpPr>
        <p:spPr>
          <a:xfrm>
            <a:off x="1642946" y="28431762"/>
            <a:ext cx="13086835" cy="2079751"/>
          </a:xfrm>
          <a:prstGeom prst="rect">
            <a:avLst/>
          </a:prstGeom>
          <a:ln w="28575">
            <a:solidFill>
              <a:srgbClr val="FBCD9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dirty="0">
                <a:latin typeface="Helvetica" pitchFamily="2" charset="0"/>
              </a:rPr>
              <a:t>2. Make calibration curve for converting pixel location to its corresponding physical value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9F76CEA0-D3FA-E949-8514-51046A4ECF99}"/>
              </a:ext>
            </a:extLst>
          </p:cNvPr>
          <p:cNvSpPr/>
          <p:nvPr/>
        </p:nvSpPr>
        <p:spPr>
          <a:xfrm>
            <a:off x="1642946" y="31038089"/>
            <a:ext cx="13086835" cy="2018667"/>
          </a:xfrm>
          <a:prstGeom prst="rect">
            <a:avLst/>
          </a:prstGeom>
          <a:ln w="28575">
            <a:solidFill>
              <a:srgbClr val="FBCD9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dirty="0">
                <a:latin typeface="Helvetica" pitchFamily="2" charset="0"/>
              </a:rPr>
              <a:t>3. Tabulate pixel locations of some points on the graph and use calibration curve to convert into physical values</a:t>
            </a:r>
          </a:p>
        </p:txBody>
      </p:sp>
      <p:pic>
        <p:nvPicPr>
          <p:cNvPr id="125" name="Picture 1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2D5CB0-8D98-8A40-B6D6-8910597FED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010" y="33405332"/>
            <a:ext cx="5413124" cy="4879436"/>
          </a:xfrm>
          <a:prstGeom prst="rect">
            <a:avLst/>
          </a:prstGeom>
        </p:spPr>
      </p:pic>
      <p:sp>
        <p:nvSpPr>
          <p:cNvPr id="126" name="Rectangle 125">
            <a:extLst>
              <a:ext uri="{FF2B5EF4-FFF2-40B4-BE49-F238E27FC236}">
                <a16:creationId xmlns:a16="http://schemas.microsoft.com/office/drawing/2014/main" id="{18166DF3-BFDC-8B4C-8840-9DF072F42B41}"/>
              </a:ext>
            </a:extLst>
          </p:cNvPr>
          <p:cNvSpPr/>
          <p:nvPr/>
        </p:nvSpPr>
        <p:spPr>
          <a:xfrm>
            <a:off x="1642945" y="38697300"/>
            <a:ext cx="13086835" cy="2079751"/>
          </a:xfrm>
          <a:prstGeom prst="rect">
            <a:avLst/>
          </a:prstGeom>
          <a:ln w="28575">
            <a:solidFill>
              <a:srgbClr val="FBCD9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dirty="0">
                <a:latin typeface="Helvetica" pitchFamily="2" charset="0"/>
              </a:rPr>
              <a:t>4. Reconstruct the graph and compare it to the scanned graph by overlaying the two</a:t>
            </a:r>
          </a:p>
        </p:txBody>
      </p:sp>
      <p:pic>
        <p:nvPicPr>
          <p:cNvPr id="41" name="Picture 40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2FCBB0-B9B9-9348-8E76-394314B34D6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0821" y="10797642"/>
            <a:ext cx="6683169" cy="6480000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EE766747-57A1-D442-B119-AA2E94AC98D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2760" y="10812867"/>
            <a:ext cx="6683168" cy="6480000"/>
          </a:xfrm>
          <a:prstGeom prst="rect">
            <a:avLst/>
          </a:prstGeom>
        </p:spPr>
      </p:pic>
      <p:pic>
        <p:nvPicPr>
          <p:cNvPr id="50" name="Picture 49" descr="A close up of a cage&#10;&#10;Description automatically generated">
            <a:extLst>
              <a:ext uri="{FF2B5EF4-FFF2-40B4-BE49-F238E27FC236}">
                <a16:creationId xmlns:a16="http://schemas.microsoft.com/office/drawing/2014/main" id="{387B2C82-DED0-8D42-A73D-38B1FDAD2EB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1716" y="23335533"/>
            <a:ext cx="14650017" cy="5492059"/>
          </a:xfrm>
          <a:prstGeom prst="rect">
            <a:avLst/>
          </a:prstGeom>
        </p:spPr>
      </p:pic>
      <p:pic>
        <p:nvPicPr>
          <p:cNvPr id="56" name="Picture 5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0FB4100-8D0F-CF4C-A11B-F9736EE36CB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0983" y="18978989"/>
            <a:ext cx="14531481" cy="4408687"/>
          </a:xfrm>
          <a:prstGeom prst="rect">
            <a:avLst/>
          </a:prstGeom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56BB87C2-87C0-344E-93B7-68896C94508E}"/>
              </a:ext>
            </a:extLst>
          </p:cNvPr>
          <p:cNvSpPr txBox="1"/>
          <p:nvPr/>
        </p:nvSpPr>
        <p:spPr>
          <a:xfrm>
            <a:off x="15657523" y="28783859"/>
            <a:ext cx="14087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i="1" dirty="0">
                <a:latin typeface="Bahnschrift Light SemiCondensed" panose="020B0502040204020203" pitchFamily="34" charset="0"/>
              </a:rPr>
              <a:t>Reconstructed graph alone (top) and the reconstructed graph </a:t>
            </a:r>
            <a:r>
              <a:rPr lang="en-PH" sz="2800" i="1" dirty="0" err="1">
                <a:latin typeface="Bahnschrift Light SemiCondensed" panose="020B0502040204020203" pitchFamily="34" charset="0"/>
              </a:rPr>
              <a:t>overlayed</a:t>
            </a:r>
            <a:r>
              <a:rPr lang="en-PH" sz="2800" i="1" dirty="0">
                <a:latin typeface="Bahnschrift Light SemiCondensed" panose="020B0502040204020203" pitchFamily="34" charset="0"/>
              </a:rPr>
              <a:t> to the scanned graph</a:t>
            </a: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D1A05658-8BA1-264B-B580-AF2B488F172A}"/>
              </a:ext>
            </a:extLst>
          </p:cNvPr>
          <p:cNvSpPr/>
          <p:nvPr/>
        </p:nvSpPr>
        <p:spPr>
          <a:xfrm flipH="1">
            <a:off x="15686683" y="34281547"/>
            <a:ext cx="13223465" cy="11221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56818648-1E27-AB46-8073-1584D70152DB}"/>
              </a:ext>
            </a:extLst>
          </p:cNvPr>
          <p:cNvSpPr/>
          <p:nvPr/>
        </p:nvSpPr>
        <p:spPr>
          <a:xfrm>
            <a:off x="28194358" y="34204924"/>
            <a:ext cx="1369441" cy="138936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rgbClr val="FBF1C5"/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FA3C0E11-1A9D-434A-960B-8397D273B3A7}"/>
              </a:ext>
            </a:extLst>
          </p:cNvPr>
          <p:cNvSpPr/>
          <p:nvPr/>
        </p:nvSpPr>
        <p:spPr>
          <a:xfrm>
            <a:off x="15647835" y="29875995"/>
            <a:ext cx="14087932" cy="3015444"/>
          </a:xfrm>
          <a:prstGeom prst="rect">
            <a:avLst/>
          </a:prstGeom>
          <a:ln w="28575">
            <a:solidFill>
              <a:srgbClr val="8DCAE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dirty="0">
                <a:latin typeface="Helvetica" pitchFamily="2" charset="0"/>
              </a:rPr>
              <a:t>Comparing the scanned graph and my reconstructed graph, I can see that I did pretty accurate in converting the pixel location to the actual value. This is because the calibration curves that I got were linear with high R-squared values.</a:t>
            </a:r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3526" y="34442030"/>
            <a:ext cx="893244" cy="893244"/>
          </a:xfrm>
          <a:prstGeom prst="rect">
            <a:avLst/>
          </a:prstGeom>
        </p:spPr>
      </p:pic>
      <p:sp>
        <p:nvSpPr>
          <p:cNvPr id="153" name="TextBox 152">
            <a:extLst>
              <a:ext uri="{FF2B5EF4-FFF2-40B4-BE49-F238E27FC236}">
                <a16:creationId xmlns:a16="http://schemas.microsoft.com/office/drawing/2014/main" id="{57277903-95A1-6A42-A6E6-00E763EF740F}"/>
              </a:ext>
            </a:extLst>
          </p:cNvPr>
          <p:cNvSpPr txBox="1"/>
          <p:nvPr/>
        </p:nvSpPr>
        <p:spPr>
          <a:xfrm>
            <a:off x="18390084" y="34234612"/>
            <a:ext cx="15368519" cy="1123712"/>
          </a:xfrm>
          <a:prstGeom prst="round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PH" sz="6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SELF - EVALUATION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B4CBEB5-D5DC-D547-84BE-0A0E8CB1BEFD}"/>
              </a:ext>
            </a:extLst>
          </p:cNvPr>
          <p:cNvSpPr/>
          <p:nvPr/>
        </p:nvSpPr>
        <p:spPr>
          <a:xfrm>
            <a:off x="16032521" y="35893368"/>
            <a:ext cx="13703246" cy="34935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  <a:latin typeface="Helvetica" pitchFamily="2" charset="0"/>
              </a:rPr>
              <a:t>Technical Correctness – 5</a:t>
            </a:r>
          </a:p>
          <a:p>
            <a:r>
              <a:rPr lang="en-US" sz="4000" dirty="0">
                <a:solidFill>
                  <a:schemeClr val="tx1"/>
                </a:solidFill>
                <a:latin typeface="Helvetica" pitchFamily="2" charset="0"/>
              </a:rPr>
              <a:t>Quality of Presentation – 5</a:t>
            </a:r>
          </a:p>
          <a:p>
            <a:r>
              <a:rPr lang="en-US" sz="4000" dirty="0">
                <a:solidFill>
                  <a:schemeClr val="tx1"/>
                </a:solidFill>
                <a:latin typeface="Helvetica" pitchFamily="2" charset="0"/>
              </a:rPr>
              <a:t>Initiative – 2 (integrated past lessons on 166 such as finding the calibration curve using Python)</a:t>
            </a:r>
          </a:p>
          <a:p>
            <a:endParaRPr lang="en-US" sz="4000" dirty="0">
              <a:solidFill>
                <a:schemeClr val="tx1"/>
              </a:solidFill>
              <a:latin typeface="Helvetica" pitchFamily="2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8FCE391-3412-A34B-9C20-D80A05E9CE62}"/>
              </a:ext>
            </a:extLst>
          </p:cNvPr>
          <p:cNvCxnSpPr>
            <a:cxnSpLocks/>
          </p:cNvCxnSpPr>
          <p:nvPr/>
        </p:nvCxnSpPr>
        <p:spPr>
          <a:xfrm flipH="1">
            <a:off x="10202178" y="12664662"/>
            <a:ext cx="1117474" cy="482884"/>
          </a:xfrm>
          <a:prstGeom prst="straightConnector1">
            <a:avLst/>
          </a:prstGeom>
          <a:ln w="76200">
            <a:solidFill>
              <a:srgbClr val="8DCA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A63CAAEF-EDD5-E44F-97C8-C7E5CD9AD837}"/>
              </a:ext>
            </a:extLst>
          </p:cNvPr>
          <p:cNvSpPr/>
          <p:nvPr/>
        </p:nvSpPr>
        <p:spPr>
          <a:xfrm>
            <a:off x="11319652" y="12351831"/>
            <a:ext cx="2186283" cy="691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 to reconstruct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813248-DC55-DE43-8B4A-42B54B157CB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663" y="33406768"/>
            <a:ext cx="5158932" cy="4878000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E8D1F6D-0F33-EE4F-9064-FD1A889DB262}"/>
              </a:ext>
            </a:extLst>
          </p:cNvPr>
          <p:cNvCxnSpPr>
            <a:cxnSpLocks/>
          </p:cNvCxnSpPr>
          <p:nvPr/>
        </p:nvCxnSpPr>
        <p:spPr>
          <a:xfrm>
            <a:off x="7488360" y="35678738"/>
            <a:ext cx="1432890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D47AFD6-779D-A643-ABDD-965B570B38C3}"/>
              </a:ext>
            </a:extLst>
          </p:cNvPr>
          <p:cNvSpPr txBox="1"/>
          <p:nvPr/>
        </p:nvSpPr>
        <p:spPr>
          <a:xfrm>
            <a:off x="7988027" y="34899606"/>
            <a:ext cx="18726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" pitchFamily="2" charset="0"/>
              </a:rPr>
              <a:t>convert to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6A96F87A-4351-8143-9D7F-AFD73E6598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9272" y="17852953"/>
            <a:ext cx="794483" cy="79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38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1357</TotalTime>
  <Words>358</Words>
  <Application>Microsoft Macintosh PowerPoint</Application>
  <PresentationFormat>Custom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Bahnschrift Light SemiCondensed</vt:lpstr>
      <vt:lpstr>Bahnschrift SemiBold</vt:lpstr>
      <vt:lpstr>Calibri</vt:lpstr>
      <vt:lpstr>Calibri Light</vt:lpstr>
      <vt:lpstr>Courier</vt:lpstr>
      <vt:lpstr>Helvetica</vt:lpstr>
      <vt:lpstr>Rockwell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Rose Franco</dc:creator>
  <cp:lastModifiedBy>Kenneth Leo</cp:lastModifiedBy>
  <cp:revision>95</cp:revision>
  <cp:lastPrinted>2019-08-13T13:30:11Z</cp:lastPrinted>
  <dcterms:created xsi:type="dcterms:W3CDTF">2019-06-24T12:52:59Z</dcterms:created>
  <dcterms:modified xsi:type="dcterms:W3CDTF">2019-08-13T13:35:06Z</dcterms:modified>
</cp:coreProperties>
</file>