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103" d="100"/>
          <a:sy n="103" d="100"/>
        </p:scale>
        <p:origin x="8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BE7CF-0417-B542-957B-9C86F60FA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34C7F-8D9E-554F-978B-1017D7902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05A3E-3F93-AA41-9A28-2C449B424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2075-0F2B-D748-A009-4EE868E05403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D7CA1-6827-D64B-9BBA-9A5C1B3A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A7E09-E425-6B48-B5BE-71CC3F9C0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DBF7-C688-AA42-8D98-2EFD08A32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2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B0BA-7B29-F04C-A3D8-64EA4FD4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4808E-A8B9-FD4B-B2CB-7121FEB16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095C2-DACE-EA4F-8878-3EDE6F1F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2075-0F2B-D748-A009-4EE868E05403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AD304-B83E-B942-B44F-869BBF46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9D28E-5C4E-E744-B852-FB8B45B3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DBF7-C688-AA42-8D98-2EFD08A32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2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60979-532A-0E48-B008-F113B5CA4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1A91E-D56E-E742-868F-30121B6ED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0204F-630C-EA47-94E1-E0580A5B8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2075-0F2B-D748-A009-4EE868E05403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4FDCE-68F8-CF4A-9EBA-ACD071E0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4DF99-9ADC-0945-8EBF-99F11A20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DBF7-C688-AA42-8D98-2EFD08A32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8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A472-7180-444E-B19B-3CBE1BEC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75C5-5AA6-9343-A996-C514F5D03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85E75-3991-5E44-8157-B0757163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2075-0F2B-D748-A009-4EE868E05403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F81FC-1E56-EA44-990D-3866E6D6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33F77-ED32-5C4D-8FCD-29056B8F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DBF7-C688-AA42-8D98-2EFD08A32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5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2A2B-C091-8D47-A722-677302D3B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16566-72E1-644A-821C-9D8164A1B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CD507-55BF-6E43-8F4B-079779C9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2075-0F2B-D748-A009-4EE868E05403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4F65F-D1C9-F042-8195-DE0A5B40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4A1D0-AAF1-F846-9CA5-D3FC620A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DBF7-C688-AA42-8D98-2EFD08A32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7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CF27C-9828-7748-B3AA-EFA42B9D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9AFA0-329A-534A-9ABA-F4815C930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E1024-4108-9C45-96AB-EE5027F4A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BC165-CD05-3643-85D4-74DDE8D0C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2075-0F2B-D748-A009-4EE868E05403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91632-FEF8-0A48-91C0-6DFAD9AF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AF835-51D8-5D4A-9F43-C5639D21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DBF7-C688-AA42-8D98-2EFD08A32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2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2861-8CF7-B943-A97B-C2079BEFE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37E04-45CA-C64D-9281-179D4A524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5E40F-77B5-E846-8A7B-76609196B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9AED9F-C808-1A4D-AC99-B2D40D6E3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76D754-83F1-0849-A1D9-B193515BE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9434D-D083-FC4C-B8B2-76950B87C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2075-0F2B-D748-A009-4EE868E05403}" type="datetimeFigureOut">
              <a:rPr lang="en-US" smtClean="0"/>
              <a:t>8/22/19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26F218-B500-CC45-AEA0-1D5C96CC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1D29EA-BCB9-0A4C-A313-057BC4FD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DBF7-C688-AA42-8D98-2EFD08A32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6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FC3B-DCEB-9144-8962-7D055F8A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770050-4478-8A40-9C4F-3EB2F572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2075-0F2B-D748-A009-4EE868E05403}" type="datetimeFigureOut">
              <a:rPr lang="en-US" smtClean="0"/>
              <a:t>8/22/19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8F2CF9-8CF0-2148-A353-D24827E08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E0FB9-6212-B741-835D-676146B9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DBF7-C688-AA42-8D98-2EFD08A32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5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CDD90-893A-F648-822C-CDCB000B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2075-0F2B-D748-A009-4EE868E05403}" type="datetimeFigureOut">
              <a:rPr lang="en-US" smtClean="0"/>
              <a:t>8/22/19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80AE89-C2E6-B541-8531-BDA1F4F3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0EFF4-60B3-EB42-89A8-A9FEB263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DBF7-C688-AA42-8D98-2EFD08A32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4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7AF9-C0CC-D745-80A9-3C7486DD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81849-AE87-9243-980A-8D00F075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E4705-F134-BA42-8BE0-607B1B6B7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8D52F-393A-3943-B489-898AA27A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2075-0F2B-D748-A009-4EE868E05403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DCEC2-CB90-B646-9ADA-8412F0EA8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7B8DB-1526-AE49-AAC9-4E16E393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DBF7-C688-AA42-8D98-2EFD08A32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4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57CF-54AF-D04B-81AE-7D9DE122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994570-66B2-BC43-9EED-FB7DB3B0B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10BD7-6393-0346-8438-9A745445F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7AE33-C00C-344E-9809-39327183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2075-0F2B-D748-A009-4EE868E05403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3DC46-67D7-BD4D-B2E8-D2A5E0C9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95062-F66D-A74B-8486-EED5EB22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DBF7-C688-AA42-8D98-2EFD08A32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1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F0BE15-6547-F149-AB54-097FFF011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DE549-48AB-D14B-BF33-5DB16340F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09C80-43C1-E249-BB0B-AF5048CDC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72075-0F2B-D748-A009-4EE868E05403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5D343-6A53-AA49-BFFA-990AAA679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84B79-5F26-0C44-933F-600228F4B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0DBF7-C688-AA42-8D98-2EFD08A32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0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tiny.cc/Activity4AP18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, sitting&#10;&#10;Description automatically generated">
            <a:extLst>
              <a:ext uri="{FF2B5EF4-FFF2-40B4-BE49-F238E27FC236}">
                <a16:creationId xmlns:a16="http://schemas.microsoft.com/office/drawing/2014/main" id="{ED19DCDF-B039-5F40-BD6B-B56E716697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b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8D3E01-1D0A-7945-B688-54F527A621DF}"/>
              </a:ext>
            </a:extLst>
          </p:cNvPr>
          <p:cNvSpPr txBox="1"/>
          <p:nvPr/>
        </p:nvSpPr>
        <p:spPr>
          <a:xfrm>
            <a:off x="1418967" y="271849"/>
            <a:ext cx="9354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Helvetica" pitchFamily="2" charset="0"/>
              </a:rPr>
              <a:t>Activity 4 – Measuring Area from Images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798D90-DF72-604F-8636-2E27B88C6225}"/>
              </a:ext>
            </a:extLst>
          </p:cNvPr>
          <p:cNvSpPr txBox="1"/>
          <p:nvPr/>
        </p:nvSpPr>
        <p:spPr>
          <a:xfrm>
            <a:off x="1418967" y="5633636"/>
            <a:ext cx="4677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LEO, Kenneth M.</a:t>
            </a:r>
          </a:p>
          <a:p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2015 – 13015</a:t>
            </a:r>
          </a:p>
          <a:p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AP 186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E051E0-EDEF-F946-9714-2BBA3746A828}"/>
              </a:ext>
            </a:extLst>
          </p:cNvPr>
          <p:cNvSpPr txBox="1"/>
          <p:nvPr/>
        </p:nvSpPr>
        <p:spPr>
          <a:xfrm>
            <a:off x="6095998" y="5636710"/>
            <a:ext cx="4677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August 22, 2019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Ma’am </a:t>
            </a:r>
            <a:r>
              <a:rPr lang="en-US" sz="2400" dirty="0" err="1">
                <a:solidFill>
                  <a:schemeClr val="bg1"/>
                </a:solidFill>
                <a:latin typeface="Helvetica" pitchFamily="2" charset="0"/>
              </a:rPr>
              <a:t>Maricor</a:t>
            </a:r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 Soriano</a:t>
            </a:r>
          </a:p>
        </p:txBody>
      </p:sp>
    </p:spTree>
    <p:extLst>
      <p:ext uri="{BB962C8B-B14F-4D97-AF65-F5344CB8AC3E}">
        <p14:creationId xmlns:p14="http://schemas.microsoft.com/office/powerpoint/2010/main" val="3945731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C1A2D-4A3E-9B45-8DD6-71D2F28D7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90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Helvetica" pitchFamily="2" charset="0"/>
              </a:rPr>
              <a:t>Now we solve for the x and y values of the edge of the building. Then, using the scaled picture, a calibration curve was created to covert the values in meters (</a:t>
            </a:r>
            <a:r>
              <a:rPr lang="en-US" sz="2400" dirty="0" err="1">
                <a:latin typeface="Helvetica" pitchFamily="2" charset="0"/>
              </a:rPr>
              <a:t>X_m</a:t>
            </a:r>
            <a:r>
              <a:rPr lang="en-US" sz="2400" dirty="0">
                <a:latin typeface="Helvetica" pitchFamily="2" charset="0"/>
              </a:rPr>
              <a:t>, </a:t>
            </a:r>
            <a:r>
              <a:rPr lang="en-US" sz="2400" dirty="0" err="1">
                <a:latin typeface="Helvetica" pitchFamily="2" charset="0"/>
              </a:rPr>
              <a:t>Y_m</a:t>
            </a:r>
            <a:r>
              <a:rPr lang="en-US" sz="2400" dirty="0">
                <a:latin typeface="Helvetica" pitchFamily="2" charset="0"/>
              </a:rPr>
              <a:t>). Then we apply the Green’s theorem to these values Note that the scale of google maps is the same even if you change the orientation of the image.</a:t>
            </a:r>
          </a:p>
          <a:p>
            <a:pPr marL="0" indent="0" algn="just">
              <a:buNone/>
            </a:pPr>
            <a:endParaRPr lang="en-US" sz="2400" dirty="0">
              <a:latin typeface="Helvetica" pitchFamily="2" charset="0"/>
            </a:endParaRPr>
          </a:p>
          <a:p>
            <a:pPr marL="0" indent="0" algn="just">
              <a:buNone/>
            </a:pPr>
            <a:endParaRPr lang="en-US" sz="2400" dirty="0">
              <a:latin typeface="Helvetica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A7E6E81-8991-DB4D-A202-36AEF80F3FE9}"/>
              </a:ext>
            </a:extLst>
          </p:cNvPr>
          <p:cNvSpPr txBox="1">
            <a:spLocks/>
          </p:cNvSpPr>
          <p:nvPr/>
        </p:nvSpPr>
        <p:spPr>
          <a:xfrm>
            <a:off x="838200" y="1797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" pitchFamily="2" charset="0"/>
              </a:rPr>
              <a:t>Continuation…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7CD949-B4C2-FA43-AD2A-80CD44C2F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40213"/>
            <a:ext cx="4953000" cy="21336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B774D3-7A33-394C-81A6-4D097AE15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236" y="3154754"/>
            <a:ext cx="361572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23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2231E9E-0DC9-5E45-BDC8-C82037F4E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247867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032BD1A-5ECD-2C48-BC47-8A4EA683AA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Helvetica" pitchFamily="2" charset="0"/>
              </a:rPr>
              <a:t>Finally…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CF5660-EDF9-7F45-861E-D05CB65D83E6}"/>
              </a:ext>
            </a:extLst>
          </p:cNvPr>
          <p:cNvSpPr txBox="1"/>
          <p:nvPr/>
        </p:nvSpPr>
        <p:spPr>
          <a:xfrm>
            <a:off x="7068065" y="1470454"/>
            <a:ext cx="463378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Theoretical value: </a:t>
            </a:r>
          </a:p>
          <a:p>
            <a:r>
              <a:rPr lang="en-US" sz="2400" dirty="0">
                <a:latin typeface="Helvetica" pitchFamily="2" charset="0"/>
              </a:rPr>
              <a:t>	- 912.80 m</a:t>
            </a:r>
            <a:r>
              <a:rPr lang="en-US" sz="2400" baseline="30000" dirty="0">
                <a:latin typeface="Helvetica" pitchFamily="2" charset="0"/>
              </a:rPr>
              <a:t>2</a:t>
            </a:r>
            <a:endParaRPr lang="en-US" sz="2400" dirty="0">
              <a:latin typeface="Helvetica" pitchFamily="2" charset="0"/>
            </a:endParaRPr>
          </a:p>
          <a:p>
            <a:endParaRPr lang="en-US" sz="240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Area using Green’s Theorem: </a:t>
            </a:r>
          </a:p>
          <a:p>
            <a:r>
              <a:rPr lang="en-US" sz="2400" dirty="0">
                <a:latin typeface="Helvetica" pitchFamily="2" charset="0"/>
              </a:rPr>
              <a:t>	- 903.73 m</a:t>
            </a:r>
            <a:r>
              <a:rPr lang="en-US" sz="2400" baseline="30000" dirty="0">
                <a:latin typeface="Helvetica" pitchFamily="2" charset="0"/>
              </a:rPr>
              <a:t>2</a:t>
            </a:r>
          </a:p>
          <a:p>
            <a:endParaRPr lang="en-US" sz="2400" baseline="3000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Percent error:</a:t>
            </a:r>
          </a:p>
          <a:p>
            <a:r>
              <a:rPr lang="en-US" sz="2400" dirty="0">
                <a:latin typeface="Helvetica" pitchFamily="2" charset="0"/>
              </a:rPr>
              <a:t>	- 0.99%</a:t>
            </a:r>
          </a:p>
        </p:txBody>
      </p:sp>
    </p:spTree>
    <p:extLst>
      <p:ext uri="{BB962C8B-B14F-4D97-AF65-F5344CB8AC3E}">
        <p14:creationId xmlns:p14="http://schemas.microsoft.com/office/powerpoint/2010/main" val="2383022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4317-2474-604B-B045-5AFF38D1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FEA96-2D45-584D-A23B-0A730347F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Helvetica" pitchFamily="2" charset="0"/>
              </a:rPr>
              <a:t>     We can see that we can use the Green’s Theorem to estimate the area of enclosed regions. These estimations are accurate proven by the small percent deviations from the theoretical values.</a:t>
            </a:r>
          </a:p>
        </p:txBody>
      </p:sp>
    </p:spTree>
    <p:extLst>
      <p:ext uri="{BB962C8B-B14F-4D97-AF65-F5344CB8AC3E}">
        <p14:creationId xmlns:p14="http://schemas.microsoft.com/office/powerpoint/2010/main" val="3715758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E8F4-BED5-3D44-9FE3-1BEB23F4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Helvetica" pitchFamily="2" charset="0"/>
              </a:rPr>
              <a:t>Self-evaluation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89175-DD72-CD46-9EE4-05B130017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Technical Correctness = 5 / 5</a:t>
            </a:r>
          </a:p>
          <a:p>
            <a:r>
              <a:rPr lang="en-US" dirty="0">
                <a:latin typeface="Helvetica" pitchFamily="2" charset="0"/>
              </a:rPr>
              <a:t>Quality of Presentation = 5 / 5</a:t>
            </a:r>
          </a:p>
          <a:p>
            <a:r>
              <a:rPr lang="en-US" dirty="0">
                <a:latin typeface="Helvetica" pitchFamily="2" charset="0"/>
              </a:rPr>
              <a:t>Initiative = 2</a:t>
            </a:r>
          </a:p>
          <a:p>
            <a:pPr lvl="1"/>
            <a:r>
              <a:rPr lang="en-US" dirty="0">
                <a:latin typeface="Helvetica" pitchFamily="2" charset="0"/>
              </a:rPr>
              <a:t>Helped my classmates in their coding problems</a:t>
            </a:r>
          </a:p>
          <a:p>
            <a:pPr lvl="1"/>
            <a:r>
              <a:rPr lang="en-US" dirty="0">
                <a:latin typeface="Helvetica" pitchFamily="2" charset="0"/>
              </a:rPr>
              <a:t>Made a program that can be easily understood</a:t>
            </a:r>
          </a:p>
          <a:p>
            <a:pPr lvl="1"/>
            <a:r>
              <a:rPr lang="en-US" dirty="0">
                <a:latin typeface="Helvetica" pitchFamily="2" charset="0"/>
              </a:rPr>
              <a:t>Used the previous learnings and applied it to this activity</a:t>
            </a:r>
          </a:p>
          <a:p>
            <a:pPr lvl="1"/>
            <a:r>
              <a:rPr lang="en-US" dirty="0">
                <a:latin typeface="Helvetica" pitchFamily="2" charset="0"/>
              </a:rPr>
              <a:t>Studied Green’s theorem in advance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Link to </a:t>
            </a:r>
            <a:r>
              <a:rPr lang="en-US" dirty="0" err="1">
                <a:latin typeface="Helvetica" pitchFamily="2" charset="0"/>
              </a:rPr>
              <a:t>Jupyter</a:t>
            </a:r>
            <a:r>
              <a:rPr lang="en-US" dirty="0">
                <a:latin typeface="Helvetica" pitchFamily="2" charset="0"/>
              </a:rPr>
              <a:t> Notebook used: </a:t>
            </a:r>
            <a:r>
              <a:rPr lang="en-US" dirty="0">
                <a:latin typeface="Helvetica" pitchFamily="2" charset="0"/>
                <a:hlinkClick r:id="rId2"/>
              </a:rPr>
              <a:t>http://tiny.cc/Activity4AP186</a:t>
            </a:r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  <a:p>
            <a:pPr marL="457200" lvl="1" indent="0">
              <a:buNone/>
            </a:pP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36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C8A8-4539-4E4A-9F9B-A9C5354A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84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elvetica" pitchFamily="2" charset="0"/>
              </a:rPr>
              <a:t>Regular Geometric Shapes used:</a:t>
            </a: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314324F6-B68C-9C45-9A67-FA06FCE8E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510" y="1690688"/>
            <a:ext cx="4318000" cy="430530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0BFD8B7-F709-104F-B480-69BE05471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492" y="1690688"/>
            <a:ext cx="4318000" cy="4305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442F4D-F112-4B47-9469-BD6511DFEA5D}"/>
              </a:ext>
            </a:extLst>
          </p:cNvPr>
          <p:cNvSpPr txBox="1"/>
          <p:nvPr/>
        </p:nvSpPr>
        <p:spPr>
          <a:xfrm>
            <a:off x="3341131" y="5995988"/>
            <a:ext cx="92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Circle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94E58D-D1BF-1C48-8857-8F02247B4F6F}"/>
              </a:ext>
            </a:extLst>
          </p:cNvPr>
          <p:cNvSpPr txBox="1"/>
          <p:nvPr/>
        </p:nvSpPr>
        <p:spPr>
          <a:xfrm>
            <a:off x="7924113" y="5995988"/>
            <a:ext cx="92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Square</a:t>
            </a:r>
          </a:p>
        </p:txBody>
      </p:sp>
    </p:spTree>
    <p:extLst>
      <p:ext uri="{BB962C8B-B14F-4D97-AF65-F5344CB8AC3E}">
        <p14:creationId xmlns:p14="http://schemas.microsoft.com/office/powerpoint/2010/main" val="100596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E490-92D7-4E45-831D-527C35F2B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Helvetica" pitchFamily="2" charset="0"/>
              </a:rPr>
              <a:t>How to measure the area? A step-by-step guide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62E38-170C-804A-A2F6-94750FD25F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5168"/>
                <a:ext cx="10515600" cy="4681795"/>
              </a:xfrm>
            </p:spPr>
            <p:txBody>
              <a:bodyPr>
                <a:normAutofit fontScale="92500" lnSpcReduction="10000"/>
              </a:bodyPr>
              <a:lstStyle/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lang="en-US" sz="3200" dirty="0">
                    <a:latin typeface="Helvetica" pitchFamily="2" charset="0"/>
                  </a:rPr>
                  <a:t>Find the edge of the region</a:t>
                </a:r>
              </a:p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lang="en-US" sz="3200" dirty="0">
                    <a:latin typeface="Helvetica" pitchFamily="2" charset="0"/>
                  </a:rPr>
                  <a:t>Sort the </a:t>
                </a:r>
                <a:r>
                  <a:rPr lang="en-US" sz="3200" dirty="0">
                    <a:latin typeface="Courier" pitchFamily="2" charset="0"/>
                  </a:rPr>
                  <a:t>x</a:t>
                </a:r>
                <a:r>
                  <a:rPr lang="en-US" sz="3200" dirty="0">
                    <a:latin typeface="Helvetica" pitchFamily="2" charset="0"/>
                  </a:rPr>
                  <a:t> and </a:t>
                </a:r>
                <a:r>
                  <a:rPr lang="en-US" sz="3200" dirty="0">
                    <a:latin typeface="Courier" pitchFamily="2" charset="0"/>
                  </a:rPr>
                  <a:t>y</a:t>
                </a:r>
                <a:r>
                  <a:rPr lang="en-US" sz="3200" dirty="0">
                    <a:latin typeface="Helvetica" pitchFamily="2" charset="0"/>
                  </a:rPr>
                  <a:t> values in increasing </a:t>
                </a:r>
                <a:r>
                  <a:rPr lang="en-US" sz="3200" dirty="0" err="1">
                    <a:latin typeface="Helvetica" pitchFamily="2" charset="0"/>
                  </a:rPr>
                  <a:t>θ</a:t>
                </a:r>
                <a:endParaRPr lang="en-US" sz="3200" dirty="0">
                  <a:latin typeface="Helvetica" pitchFamily="2" charset="0"/>
                </a:endParaRPr>
              </a:p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lang="en-US" sz="3200" dirty="0">
                    <a:latin typeface="Helvetica" pitchFamily="2" charset="0"/>
                  </a:rPr>
                  <a:t>Use the </a:t>
                </a:r>
                <a:r>
                  <a:rPr lang="en-US" sz="3200" dirty="0">
                    <a:latin typeface="Courier" pitchFamily="2" charset="0"/>
                  </a:rPr>
                  <a:t>x</a:t>
                </a:r>
                <a:r>
                  <a:rPr lang="en-US" sz="3200" dirty="0">
                    <a:latin typeface="Helvetica" pitchFamily="2" charset="0"/>
                  </a:rPr>
                  <a:t> and </a:t>
                </a:r>
                <a:r>
                  <a:rPr lang="en-US" sz="3200" dirty="0">
                    <a:latin typeface="Courier" pitchFamily="2" charset="0"/>
                  </a:rPr>
                  <a:t>y</a:t>
                </a:r>
                <a:r>
                  <a:rPr lang="en-US" sz="3200" dirty="0">
                    <a:latin typeface="Helvetica" pitchFamily="2" charset="0"/>
                  </a:rPr>
                  <a:t> values to obtain the area using Green’s Theorem: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800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62E38-170C-804A-A2F6-94750FD25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5168"/>
                <a:ext cx="10515600" cy="4681795"/>
              </a:xfrm>
              <a:blipFill>
                <a:blip r:embed="rId2"/>
                <a:stretch>
                  <a:fillRect l="-844" b="-40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67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3607-7156-4840-9709-192B5885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elvetica" pitchFamily="2" charset="0"/>
              </a:rPr>
              <a:t>1. Find the edge of the region</a:t>
            </a:r>
          </a:p>
        </p:txBody>
      </p:sp>
      <p:pic>
        <p:nvPicPr>
          <p:cNvPr id="5" name="Content Placeholder 4" descr="A close up of a computer&#10;&#10;Description automatically generated">
            <a:extLst>
              <a:ext uri="{FF2B5EF4-FFF2-40B4-BE49-F238E27FC236}">
                <a16:creationId xmlns:a16="http://schemas.microsoft.com/office/drawing/2014/main" id="{C64976A2-175E-DF4A-86FD-D8536264C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0848"/>
            <a:ext cx="7383998" cy="34403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79C940-B25A-9148-9154-CC50E6E341F7}"/>
              </a:ext>
            </a:extLst>
          </p:cNvPr>
          <p:cNvSpPr txBox="1"/>
          <p:nvPr/>
        </p:nvSpPr>
        <p:spPr>
          <a:xfrm>
            <a:off x="8292217" y="1270977"/>
            <a:ext cx="378857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Helvetica" pitchFamily="2" charset="0"/>
              </a:rPr>
              <a:t>     Using the </a:t>
            </a:r>
            <a:r>
              <a:rPr lang="en-US" sz="2000" dirty="0">
                <a:latin typeface="Courier" pitchFamily="2" charset="0"/>
              </a:rPr>
              <a:t>cv2</a:t>
            </a:r>
            <a:r>
              <a:rPr lang="en-US" sz="2000" dirty="0">
                <a:latin typeface="Helvetica" pitchFamily="2" charset="0"/>
              </a:rPr>
              <a:t> package from Python, the Canny algorithm was used to find the edge of the circle. </a:t>
            </a:r>
          </a:p>
          <a:p>
            <a:pPr algn="just"/>
            <a:endParaRPr lang="en-US" sz="2000" dirty="0">
              <a:latin typeface="Helvetica" pitchFamily="2" charset="0"/>
            </a:endParaRPr>
          </a:p>
          <a:p>
            <a:pPr algn="just"/>
            <a:r>
              <a:rPr lang="en-US" sz="2000" dirty="0">
                <a:latin typeface="Helvetica" pitchFamily="2" charset="0"/>
              </a:rPr>
              <a:t>     We can also find the center and radius of the circle using the </a:t>
            </a:r>
            <a:r>
              <a:rPr lang="en-US" sz="2000" dirty="0">
                <a:latin typeface="Courier" pitchFamily="2" charset="0"/>
              </a:rPr>
              <a:t>x</a:t>
            </a:r>
            <a:r>
              <a:rPr lang="en-US" sz="2000" dirty="0">
                <a:latin typeface="Helvetica" pitchFamily="2" charset="0"/>
              </a:rPr>
              <a:t> and </a:t>
            </a:r>
            <a:r>
              <a:rPr lang="en-US" sz="2000" dirty="0">
                <a:latin typeface="Courier" pitchFamily="2" charset="0"/>
              </a:rPr>
              <a:t>y</a:t>
            </a:r>
            <a:r>
              <a:rPr lang="en-US" sz="2000" dirty="0">
                <a:latin typeface="Helvetica" pitchFamily="2" charset="0"/>
              </a:rPr>
              <a:t> values. In this specific example, the radius is equal to </a:t>
            </a:r>
            <a:r>
              <a:rPr lang="en-US" sz="2000" dirty="0">
                <a:latin typeface="Courier" pitchFamily="2" charset="0"/>
              </a:rPr>
              <a:t>179 pixels</a:t>
            </a:r>
            <a:r>
              <a:rPr lang="en-US" sz="2000" dirty="0">
                <a:latin typeface="Helvetica" pitchFamily="2" charset="0"/>
              </a:rPr>
              <a:t>, which means that the theoretical area is equal to</a:t>
            </a:r>
            <a:r>
              <a:rPr lang="en-US" sz="2000" dirty="0">
                <a:latin typeface="Courier" pitchFamily="2" charset="0"/>
              </a:rPr>
              <a:t> 100659.77 pixel</a:t>
            </a:r>
            <a:r>
              <a:rPr lang="en-US" sz="2000" baseline="30000" dirty="0">
                <a:latin typeface="Courier" pitchFamily="2" charset="0"/>
              </a:rPr>
              <a:t>2</a:t>
            </a:r>
            <a:r>
              <a:rPr lang="en-US" sz="2000" dirty="0">
                <a:latin typeface="Helvetica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8286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010D5-5D4C-0545-B268-D3F1EDE08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848"/>
            <a:ext cx="10515600" cy="51065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Helvetica" pitchFamily="2" charset="0"/>
              </a:rPr>
              <a:t>Since we know the x and y values of the edge, we can solve for the r and </a:t>
            </a:r>
            <a:r>
              <a:rPr lang="en-US" dirty="0" err="1">
                <a:latin typeface="Courier" pitchFamily="2" charset="0"/>
              </a:rPr>
              <a:t>θ</a:t>
            </a:r>
            <a:r>
              <a:rPr lang="en-US" dirty="0">
                <a:latin typeface="Helvetica" pitchFamily="2" charset="0"/>
              </a:rPr>
              <a:t> values. Here is a summary of the values: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Helvetica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Helvetica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Helvetica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Helvetica" pitchFamily="2" charset="0"/>
              </a:rPr>
              <a:t>After sorting the values, we can now solve the area under the curve (or in this case, within the edge) using Green’s Theorem.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C0563F-9844-3144-AFC8-0226EC55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elvetica" pitchFamily="2" charset="0"/>
              </a:rPr>
              <a:t>2. Sort the </a:t>
            </a:r>
            <a:r>
              <a:rPr lang="en-US" sz="4000" dirty="0">
                <a:latin typeface="Courier" pitchFamily="2" charset="0"/>
              </a:rPr>
              <a:t>x</a:t>
            </a:r>
            <a:r>
              <a:rPr lang="en-US" sz="4000" dirty="0">
                <a:latin typeface="Helvetica" pitchFamily="2" charset="0"/>
              </a:rPr>
              <a:t> and </a:t>
            </a:r>
            <a:r>
              <a:rPr lang="en-US" sz="4000" dirty="0">
                <a:latin typeface="Courier" pitchFamily="2" charset="0"/>
              </a:rPr>
              <a:t>y</a:t>
            </a:r>
            <a:r>
              <a:rPr lang="en-US" sz="4000" dirty="0">
                <a:latin typeface="Helvetica" pitchFamily="2" charset="0"/>
              </a:rPr>
              <a:t> values in increasing </a:t>
            </a:r>
            <a:r>
              <a:rPr lang="en-US" sz="4000" dirty="0" err="1">
                <a:latin typeface="Courier" pitchFamily="2" charset="0"/>
              </a:rPr>
              <a:t>θ</a:t>
            </a:r>
            <a:r>
              <a:rPr lang="en-US" sz="4000" dirty="0">
                <a:latin typeface="Helvetica" pitchFamily="2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CA4F9A-3903-8547-9CEA-37EDEDB90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727" y="2822940"/>
            <a:ext cx="3726545" cy="235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1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90AF6-5E42-D747-8C44-2ECA117F3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558"/>
            <a:ext cx="10515600" cy="483467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Helvetica" pitchFamily="2" charset="0"/>
              </a:rPr>
              <a:t>Now we apply the Green’s theorem. The clip of code below shows how I implemented Green’s theorem.</a:t>
            </a:r>
          </a:p>
          <a:p>
            <a:pPr marL="0" indent="0" algn="just">
              <a:buNone/>
            </a:pPr>
            <a:endParaRPr lang="en-US" dirty="0">
              <a:latin typeface="Helvetica" pitchFamily="2" charset="0"/>
            </a:endParaRPr>
          </a:p>
          <a:p>
            <a:pPr marL="0" indent="0" algn="just">
              <a:buNone/>
            </a:pPr>
            <a:endParaRPr lang="en-US" dirty="0">
              <a:latin typeface="Helvetica" pitchFamily="2" charset="0"/>
            </a:endParaRPr>
          </a:p>
          <a:p>
            <a:pPr marL="0" indent="0" algn="just">
              <a:buNone/>
            </a:pPr>
            <a:endParaRPr lang="en-US" dirty="0">
              <a:latin typeface="Helvetica" pitchFamily="2" charset="0"/>
            </a:endParaRPr>
          </a:p>
          <a:p>
            <a:pPr marL="0" indent="0" algn="just">
              <a:buNone/>
            </a:pPr>
            <a:endParaRPr lang="en-US" dirty="0">
              <a:latin typeface="Helvetica" pitchFamily="2" charset="0"/>
            </a:endParaRPr>
          </a:p>
          <a:p>
            <a:pPr marL="0" indent="0" algn="just">
              <a:buNone/>
            </a:pPr>
            <a:endParaRPr lang="en-US" dirty="0">
              <a:latin typeface="Helvetica" pitchFamily="2" charset="0"/>
            </a:endParaRPr>
          </a:p>
          <a:p>
            <a:pPr marL="0" indent="0" algn="just">
              <a:buNone/>
            </a:pPr>
            <a:r>
              <a:rPr lang="en-US" dirty="0">
                <a:latin typeface="Helvetica" pitchFamily="2" charset="0"/>
              </a:rPr>
              <a:t>The area measured using Green’s theorem is equal to </a:t>
            </a:r>
            <a:r>
              <a:rPr lang="en-US" dirty="0">
                <a:latin typeface="Courier" pitchFamily="2" charset="0"/>
              </a:rPr>
              <a:t>99736.5 pixel</a:t>
            </a:r>
            <a:r>
              <a:rPr lang="en-US" baseline="30000" dirty="0">
                <a:latin typeface="Courier" pitchFamily="2" charset="0"/>
              </a:rPr>
              <a:t>2</a:t>
            </a:r>
            <a:r>
              <a:rPr lang="en-US" dirty="0">
                <a:latin typeface="Helvetica" pitchFamily="2" charset="0"/>
              </a:rPr>
              <a:t>. Comparing this to the theoretical value, it has a percent deviation of just </a:t>
            </a:r>
            <a:r>
              <a:rPr lang="en-US" dirty="0">
                <a:latin typeface="Courier" pitchFamily="2" charset="0"/>
              </a:rPr>
              <a:t>0.917%.</a:t>
            </a:r>
          </a:p>
          <a:p>
            <a:pPr marL="0" indent="0" algn="just">
              <a:buNone/>
            </a:pPr>
            <a:endParaRPr lang="en-US" dirty="0">
              <a:latin typeface="Helvetica" pitchFamily="2" charset="0"/>
            </a:endParaRPr>
          </a:p>
          <a:p>
            <a:pPr marL="0" indent="0" algn="just">
              <a:buNone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2C48BBF-6440-8A46-922E-0526508250AB}"/>
              </a:ext>
            </a:extLst>
          </p:cNvPr>
          <p:cNvSpPr txBox="1">
            <a:spLocks/>
          </p:cNvSpPr>
          <p:nvPr/>
        </p:nvSpPr>
        <p:spPr>
          <a:xfrm>
            <a:off x="838200" y="2415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Helvetica" pitchFamily="2" charset="0"/>
              </a:rPr>
              <a:t>3. Use the </a:t>
            </a:r>
            <a:r>
              <a:rPr lang="en-US" sz="4000" dirty="0">
                <a:latin typeface="Courier" pitchFamily="2" charset="0"/>
              </a:rPr>
              <a:t>x</a:t>
            </a:r>
            <a:r>
              <a:rPr lang="en-US" sz="4000" dirty="0">
                <a:latin typeface="Helvetica" pitchFamily="2" charset="0"/>
              </a:rPr>
              <a:t> and </a:t>
            </a:r>
            <a:r>
              <a:rPr lang="en-US" sz="4000" dirty="0">
                <a:latin typeface="Courier" pitchFamily="2" charset="0"/>
              </a:rPr>
              <a:t>y</a:t>
            </a:r>
            <a:r>
              <a:rPr lang="en-US" sz="4000" dirty="0">
                <a:latin typeface="Helvetica" pitchFamily="2" charset="0"/>
              </a:rPr>
              <a:t> to obtain the area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0F0C4A-3C26-CE47-BD83-48FCFD5E7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902" y="2468479"/>
            <a:ext cx="8250195" cy="235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6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803A-7325-2949-BA58-1E3F2D785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elvetica" pitchFamily="2" charset="0"/>
              </a:rPr>
              <a:t>Second Example: Square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04830442-FDF8-E34B-8168-C9B28E2B0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560" y="1491992"/>
            <a:ext cx="7378967" cy="343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94FED7-52D0-E64D-B102-376CF1E7713F}"/>
              </a:ext>
            </a:extLst>
          </p:cNvPr>
          <p:cNvSpPr txBox="1"/>
          <p:nvPr/>
        </p:nvSpPr>
        <p:spPr>
          <a:xfrm>
            <a:off x="8192453" y="2091439"/>
            <a:ext cx="3974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Theoretical area</a:t>
            </a:r>
          </a:p>
          <a:p>
            <a:r>
              <a:rPr lang="en-US" sz="2000" dirty="0">
                <a:latin typeface="Helvetica" pitchFamily="2" charset="0"/>
              </a:rPr>
              <a:t>	- </a:t>
            </a:r>
            <a:r>
              <a:rPr lang="en-US" sz="2000" dirty="0">
                <a:latin typeface="Courier" pitchFamily="2" charset="0"/>
              </a:rPr>
              <a:t>88804 pixel</a:t>
            </a:r>
            <a:r>
              <a:rPr lang="en-US" sz="2000" baseline="30000" dirty="0">
                <a:latin typeface="Courier" pitchFamily="2" charset="0"/>
              </a:rPr>
              <a:t>2</a:t>
            </a:r>
          </a:p>
          <a:p>
            <a:r>
              <a:rPr lang="en-US" sz="2000" dirty="0">
                <a:latin typeface="Helvetica" pitchFamily="2" charset="0"/>
              </a:rPr>
              <a:t>Green’s theorem: </a:t>
            </a:r>
          </a:p>
          <a:p>
            <a:r>
              <a:rPr lang="en-US" sz="2000" dirty="0">
                <a:latin typeface="Helvetica" pitchFamily="2" charset="0"/>
              </a:rPr>
              <a:t>	- </a:t>
            </a:r>
            <a:r>
              <a:rPr lang="en-US" sz="2000" dirty="0">
                <a:latin typeface="Courier" pitchFamily="2" charset="0"/>
              </a:rPr>
              <a:t>88133 pixel</a:t>
            </a:r>
            <a:r>
              <a:rPr lang="en-US" sz="2000" baseline="30000" dirty="0">
                <a:latin typeface="Courier" pitchFamily="2" charset="0"/>
              </a:rPr>
              <a:t>2</a:t>
            </a:r>
          </a:p>
          <a:p>
            <a:r>
              <a:rPr lang="en-US" sz="2000" dirty="0">
                <a:latin typeface="Helvetica" pitchFamily="2" charset="0"/>
              </a:rPr>
              <a:t>Percent error: </a:t>
            </a:r>
          </a:p>
          <a:p>
            <a:r>
              <a:rPr lang="en-US" sz="2000" dirty="0">
                <a:latin typeface="Helvetica" pitchFamily="2" charset="0"/>
              </a:rPr>
              <a:t>	- </a:t>
            </a:r>
            <a:r>
              <a:rPr lang="en-US" sz="2000" dirty="0">
                <a:latin typeface="Courier" pitchFamily="2" charset="0"/>
              </a:rPr>
              <a:t>0.756%</a:t>
            </a:r>
            <a:endParaRPr lang="en-US" sz="2000" baseline="30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54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CFD6-A621-1A41-A94B-D99204867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484"/>
            <a:ext cx="10515600" cy="1325563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Applying Green’s Theorem to Maps…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F048F-A603-1845-9052-923FF67C14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16" t="11531" r="32290" b="5324"/>
          <a:stretch/>
        </p:blipFill>
        <p:spPr>
          <a:xfrm>
            <a:off x="875271" y="1260388"/>
            <a:ext cx="3114787" cy="5239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6F488A-8932-544D-B7DE-71548FDC3E34}"/>
              </a:ext>
            </a:extLst>
          </p:cNvPr>
          <p:cNvSpPr txBox="1"/>
          <p:nvPr/>
        </p:nvSpPr>
        <p:spPr>
          <a:xfrm>
            <a:off x="7599405" y="1833306"/>
            <a:ext cx="394180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Helvetica" pitchFamily="2" charset="0"/>
              </a:rPr>
              <a:t>     I used the building of UP Cashier’s Office since it looks simple enough to apply the concepts that I enjoyed learning by doing this activity. To find the theoretical area, I used the built in measuring tool of google maps.</a:t>
            </a:r>
          </a:p>
          <a:p>
            <a:pPr algn="just"/>
            <a:r>
              <a:rPr lang="en-US" sz="2000" dirty="0">
                <a:latin typeface="Helvetica" pitchFamily="2" charset="0"/>
              </a:rPr>
              <a:t>     I also used the photo with the scales to make a calibration curve in order to convert the x and y pixel values of the edge of the building to meters.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D681D6-CA97-EC48-AD45-5A756008B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183" y="1260388"/>
            <a:ext cx="2715140" cy="523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06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FCDE5-AAE5-294E-88C2-7F5D141D1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Helvetica" pitchFamily="2" charset="0"/>
              </a:rPr>
              <a:t>I preprocessed the image to remove the labels of the building, in order for my program to correctly identify the edges of the building.</a:t>
            </a:r>
          </a:p>
          <a:p>
            <a:pPr marL="0" indent="0" algn="just">
              <a:buNone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CD248B-0812-EA4E-B979-BB94C650E7E2}"/>
              </a:ext>
            </a:extLst>
          </p:cNvPr>
          <p:cNvSpPr txBox="1">
            <a:spLocks/>
          </p:cNvSpPr>
          <p:nvPr/>
        </p:nvSpPr>
        <p:spPr>
          <a:xfrm>
            <a:off x="838200" y="2044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" pitchFamily="2" charset="0"/>
              </a:rPr>
              <a:t>Applying Green’s Theorem to Maps…</a:t>
            </a:r>
          </a:p>
        </p:txBody>
      </p:sp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6CD373E-6266-F545-8F6B-FDA17CAD0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993" y="2702383"/>
            <a:ext cx="1974164" cy="3612949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656568-FA09-1B48-95E9-C93DAAE3D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844" y="2702382"/>
            <a:ext cx="1974164" cy="360598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0D0142-F52B-4546-800D-97DFBB60329C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5467008" y="4505376"/>
            <a:ext cx="1257985" cy="34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70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569</Words>
  <Application>Microsoft Macintosh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</vt:lpstr>
      <vt:lpstr>Helvetica</vt:lpstr>
      <vt:lpstr>Office Theme</vt:lpstr>
      <vt:lpstr>PowerPoint Presentation</vt:lpstr>
      <vt:lpstr>Regular Geometric Shapes used:</vt:lpstr>
      <vt:lpstr>How to measure the area? A step-by-step guide</vt:lpstr>
      <vt:lpstr>1. Find the edge of the region</vt:lpstr>
      <vt:lpstr>2. Sort the x and y values in increasing θ </vt:lpstr>
      <vt:lpstr>PowerPoint Presentation</vt:lpstr>
      <vt:lpstr>Second Example: Square</vt:lpstr>
      <vt:lpstr>Applying Green’s Theorem to Maps…</vt:lpstr>
      <vt:lpstr>PowerPoint Presentation</vt:lpstr>
      <vt:lpstr>PowerPoint Presentation</vt:lpstr>
      <vt:lpstr>Finally…</vt:lpstr>
      <vt:lpstr>Conclusion:</vt:lpstr>
      <vt:lpstr>Self-evaluation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Leo</dc:creator>
  <cp:lastModifiedBy>Kenneth Leo</cp:lastModifiedBy>
  <cp:revision>14</cp:revision>
  <cp:lastPrinted>2019-08-22T13:42:12Z</cp:lastPrinted>
  <dcterms:created xsi:type="dcterms:W3CDTF">2019-08-22T12:07:57Z</dcterms:created>
  <dcterms:modified xsi:type="dcterms:W3CDTF">2019-08-22T13:45:28Z</dcterms:modified>
</cp:coreProperties>
</file>