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5"/>
  </p:notesMasterIdLst>
  <p:handoutMasterIdLst>
    <p:handoutMasterId r:id="rId36"/>
  </p:handoutMasterIdLst>
  <p:sldIdLst>
    <p:sldId id="410" r:id="rId5"/>
    <p:sldId id="412" r:id="rId6"/>
    <p:sldId id="383" r:id="rId7"/>
    <p:sldId id="391" r:id="rId8"/>
    <p:sldId id="411" r:id="rId9"/>
    <p:sldId id="414" r:id="rId10"/>
    <p:sldId id="413" r:id="rId11"/>
    <p:sldId id="415" r:id="rId12"/>
    <p:sldId id="416" r:id="rId13"/>
    <p:sldId id="417" r:id="rId14"/>
    <p:sldId id="420" r:id="rId15"/>
    <p:sldId id="418" r:id="rId16"/>
    <p:sldId id="428" r:id="rId17"/>
    <p:sldId id="419" r:id="rId18"/>
    <p:sldId id="421" r:id="rId19"/>
    <p:sldId id="397" r:id="rId20"/>
    <p:sldId id="422" r:id="rId21"/>
    <p:sldId id="423" r:id="rId22"/>
    <p:sldId id="424" r:id="rId23"/>
    <p:sldId id="426" r:id="rId24"/>
    <p:sldId id="425" r:id="rId25"/>
    <p:sldId id="430" r:id="rId26"/>
    <p:sldId id="431" r:id="rId27"/>
    <p:sldId id="429" r:id="rId28"/>
    <p:sldId id="433" r:id="rId29"/>
    <p:sldId id="432" r:id="rId30"/>
    <p:sldId id="434" r:id="rId31"/>
    <p:sldId id="435" r:id="rId32"/>
    <p:sldId id="436" r:id="rId33"/>
    <p:sldId id="39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2D39C3-3F13-4C8F-8036-F86738126EEB}" v="755" dt="2025-04-29T22:14:08.975"/>
    <p1510:client id="{B4E51994-3742-4E18-B49E-D1B123E9FC24}" v="51" dt="2025-04-30T19:27:37.003"/>
    <p1510:client id="{DF1FBB62-EBFA-4F4C-B308-10DCE3344A8B}" v="450" dt="2025-04-30T16:39:25.934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472" y="-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7D4AC-C5F7-6357-C0CC-849B8C5E4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4E95B0-66AA-2127-1F70-6B5A8ACC7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039B40-8749-7F2D-C29B-3A77EA830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30832-15AB-7330-4BB3-6BD13932D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02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25DEC-053F-805F-2A57-6CA8617E5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1F018-2A5E-D783-9F82-8B09081D04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26A8ED-9A8E-7921-983A-7F673D0D2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B0131-70D6-C9F3-C343-973B0B4BD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51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80D6B-EBFD-7ECA-CCA4-A24C50BB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B2BC06-F69E-BF6D-3F50-F0AE9DF1A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B66F9-185D-AED5-20DD-B2A65E8FA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E5D1D-4A1B-BB22-6470-8AA819B5D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87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98CAC-874C-CC9C-D12B-94E0B28EF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B9F7F-9F7C-B0DA-E4AD-F468EC0A09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F328BD-227A-A920-6CAF-EC8A8D7E0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2EDCC-36B4-2E95-ACC3-33F46BAE3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10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E4391-D7F6-2547-7DD0-49186CD8B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CDD54-0B61-0670-1498-43091E464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A4A723-0AE5-8E4B-F3E5-9FA0801D6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38F1D-FC6C-0EA2-7F4F-FD8E39D66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54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8D837-DB66-C734-E6B2-EB2883554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4584E-E728-32B9-F1FC-7A76EC0F7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F58DDB-8AE5-FCEE-8D65-D5C43D028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A33B4-9DB5-29A9-B678-E2F39E0EC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185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14007-A23E-491E-5C4A-BA12D017C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A796CA-34AF-7160-AB9B-5EF2B4D32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81B69-34F0-17C9-1CEE-721DBEBE0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2B4CA-D794-D95F-7705-BDE5EE410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935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A204D-1A65-EC62-AF18-401E5192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257C3D-C468-2687-54B2-8A5C20DFAC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826B3-6A52-4D8C-7A1A-AD5B233B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F8EA4-687C-1172-41F2-D29F778E7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23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390C7-397E-69F4-C928-7BFF5274B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3B0069-DBB6-C331-83F7-24FBB9F34D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9D26F-F2F7-4662-BA19-4C6FC358F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7A14C-B67F-F658-FE80-5F7D2808F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CB1B-7658-6A23-B3C4-E49C16BB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FE7F2B-0086-F7C6-9735-C69F8E0601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7267E6-B456-62A6-D6DD-30CE8AB2F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F33C7-E368-A67C-1DA4-E1701DCE89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109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F614A-AE29-D14A-6F55-CC343A70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78789-01AC-4750-C879-D6F291D76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7BAC9-8361-1B4F-7AA4-6D66AC398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EB2EE-739B-0070-2742-D85D6FFE6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28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708D-9B6D-54DE-6EAC-3305C334C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33F92-E53F-D937-7AA2-97DAB04B7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154114-60FB-B5E6-712A-91F9889EE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A5BD6-4F0E-6452-ACAF-A35BA33FC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886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2AB3F-AD84-CFF9-A5FD-86C416491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24B3CC-7998-1A91-BCBE-B96149286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DAF76C-E182-CB49-7A39-11596F173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39582-43C8-CF61-FD7B-176BE8A0C0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864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8394-2DE8-8955-EC7E-8EA88C94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41C93-42CC-E952-0DAE-ABECC3EEB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0025-037C-007C-9118-ECDB0482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33E8-3A0E-491E-8D9D-2C51A3C7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72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AD87-F3BF-F90E-4F0B-2430CB3FC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27A050-F530-0D78-C881-D0E2FCB10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50B65-5D52-F269-243F-7BA17AF38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6D066-011D-95F5-2703-A9794B274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76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8394-2DE8-8955-EC7E-8EA88C94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41C93-42CC-E952-0DAE-ABECC3EEB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0025-037C-007C-9118-ECDB0482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33E8-3A0E-491E-8D9D-2C51A3C7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953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0C936-C53B-6381-911D-88871613C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75552C-1B8A-4F5B-5358-B4C5BD776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1DF741-CE66-4380-140D-64E54EB72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5769C-31BC-E03F-F967-0C5851DC0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74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8394-2DE8-8955-EC7E-8EA88C94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41C93-42CC-E952-0DAE-ABECC3EEB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0025-037C-007C-9118-ECDB0482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33E8-3A0E-491E-8D9D-2C51A3C7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312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8394-2DE8-8955-EC7E-8EA88C94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41C93-42CC-E952-0DAE-ABECC3EEB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0025-037C-007C-9118-ECDB0482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33E8-3A0E-491E-8D9D-2C51A3C7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30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8394-2DE8-8955-EC7E-8EA88C94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41C93-42CC-E952-0DAE-ABECC3EEB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0025-037C-007C-9118-ECDB0482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33E8-3A0E-491E-8D9D-2C51A3C7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8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5CF69-D7F1-F44A-1B5A-4F74FD5B3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3A6554-9E35-7327-BF52-0927193E9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A41AE6-868B-01E1-29FB-7690D5895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9012C-34DB-F70B-7850-B11420A00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09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41D66-132F-D5AB-7664-0F8971C8C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9A24A-60F0-7B82-11FD-1557EA9EB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7AA29B-C349-8EF1-7029-E624266BC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99D6-7F3B-E326-D72A-0B4FB934B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8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B4C6E-C408-B268-DE97-8F7BA2292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130A7-1716-DDAD-4DC3-919503E34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E64E5-EE9F-0EBD-4D32-139DECC09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BAB41-06B3-6713-0900-BF130DD8A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49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632BA-D0BF-B9E3-3922-F92266F55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779E3D-2303-F5C1-96D6-909684926D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263174-81CF-1289-4E8A-D4F1AFF8A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A7B5B-0D87-7DD3-ED88-9CDCB8C08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5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1163-BE5C-9C1A-2862-D19B483B8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E2C41-7728-C7D7-9760-C7496EB58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58A80F-42CB-4EA7-A7E3-B37E96752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6BF43-7689-5757-C471-564D7FFB8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4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18" y="1061932"/>
            <a:ext cx="9677471" cy="2185125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Detecting Hate Speech in Kenyan Political Tweets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087DD-5E60-17C3-AEA2-C99931B9390C}"/>
              </a:ext>
            </a:extLst>
          </p:cNvPr>
          <p:cNvSpPr txBox="1"/>
          <p:nvPr/>
        </p:nvSpPr>
        <p:spPr>
          <a:xfrm>
            <a:off x="157018" y="5645315"/>
            <a:ext cx="818654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chemeClr val="bg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A Natural Language Processing Approach</a:t>
            </a:r>
            <a:endParaRPr lang="en-US" sz="3200" dirty="0">
              <a:solidFill>
                <a:schemeClr val="bg1">
                  <a:lumMod val="76000"/>
                  <a:lumOff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48416-727F-2789-C34D-6BA476684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A45843-4924-6D81-223D-0915522F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03" y="36615"/>
            <a:ext cx="10862697" cy="1426205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Word Cloud: Dominant Language in the Discourse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31AC30-9262-9C9E-7E27-C5AD522C91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6693A8-0FB4-8DB8-6994-9368F7E01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BF42B89-7FE0-54D1-1785-41AB06D5C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F39662-692B-83CE-8D4A-737237D96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B48DA17A-B1F7-0FC6-7C5A-34DA7E72A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838" y="5147354"/>
            <a:ext cx="2948669" cy="1715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AE930B-26ED-6B3E-FB99-5C36EF1DB794}"/>
              </a:ext>
            </a:extLst>
          </p:cNvPr>
          <p:cNvSpPr txBox="1"/>
          <p:nvPr/>
        </p:nvSpPr>
        <p:spPr>
          <a:xfrm>
            <a:off x="8280401" y="1334052"/>
            <a:ext cx="3726069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Observations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Most frequent words highlight </a:t>
            </a:r>
            <a:r>
              <a:rPr lang="en-US" sz="2000" b="1" dirty="0">
                <a:solidFill>
                  <a:schemeClr val="bg1"/>
                </a:solidFill>
              </a:rPr>
              <a:t>political focus</a:t>
            </a:r>
            <a:r>
              <a:rPr lang="en-US" sz="2000" dirty="0">
                <a:solidFill>
                  <a:schemeClr val="bg1"/>
                </a:solidFill>
              </a:rPr>
              <a:t>, including names like </a:t>
            </a:r>
            <a:r>
              <a:rPr lang="en-US" sz="2000" b="1" dirty="0">
                <a:solidFill>
                  <a:schemeClr val="bg1"/>
                </a:solidFill>
              </a:rPr>
              <a:t>"</a:t>
            </a:r>
            <a:r>
              <a:rPr lang="en-US" sz="2000" b="1" dirty="0" err="1">
                <a:solidFill>
                  <a:schemeClr val="bg1"/>
                </a:solidFill>
              </a:rPr>
              <a:t>ruto</a:t>
            </a:r>
            <a:r>
              <a:rPr lang="en-US" sz="2000" b="1" dirty="0">
                <a:solidFill>
                  <a:schemeClr val="bg1"/>
                </a:solidFill>
              </a:rPr>
              <a:t>"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"president"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b="1" dirty="0">
                <a:solidFill>
                  <a:schemeClr val="bg1"/>
                </a:solidFill>
              </a:rPr>
              <a:t>"government"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Presence of emotionally charged terms suggests </a:t>
            </a:r>
            <a:r>
              <a:rPr lang="en-US" sz="2000" b="1" dirty="0">
                <a:solidFill>
                  <a:schemeClr val="bg1"/>
                </a:solidFill>
              </a:rPr>
              <a:t>public dissatisfaction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</a:rPr>
              <a:t>protest-driven language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Overall, the vocabulary reflects </a:t>
            </a:r>
            <a:r>
              <a:rPr lang="en-US" sz="2000" b="1" dirty="0">
                <a:solidFill>
                  <a:schemeClr val="bg1"/>
                </a:solidFill>
              </a:rPr>
              <a:t>intense political discourse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b="1" dirty="0">
                <a:solidFill>
                  <a:schemeClr val="bg1"/>
                </a:solidFill>
              </a:rPr>
              <a:t>social unrest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E81E5-CC53-2CA7-A37A-3D25D9643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95" y="2381530"/>
            <a:ext cx="75247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3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C7B73-7FEF-737A-55F6-E5E3718E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C291-CFEC-3EFE-4357-B5EF5EE2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74" y="235397"/>
            <a:ext cx="11039391" cy="1216378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Frequent Phrase Patterns in Political Tweets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AE1FB7-8BD7-0A31-98CB-AD4CD728EA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6108238-6796-FBD6-9A03-957E38241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E58A30-E0CB-8849-B323-562DE6805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8E9C737-62D6-810A-3826-0BE7F2A2A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3CB84121-B54F-AC6A-387B-06267272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881" y="5169441"/>
            <a:ext cx="2429626" cy="16937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D541AD-8C13-E27E-39A2-D0433CD2C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35" y="2225965"/>
            <a:ext cx="7904783" cy="4498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93984B-2BE9-26B3-5C8F-DCC74F917900}"/>
              </a:ext>
            </a:extLst>
          </p:cNvPr>
          <p:cNvSpPr txBox="1"/>
          <p:nvPr/>
        </p:nvSpPr>
        <p:spPr>
          <a:xfrm>
            <a:off x="8331633" y="1996488"/>
            <a:ext cx="3197447" cy="486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Observations</a:t>
            </a:r>
          </a:p>
          <a:p>
            <a:endParaRPr lang="en-US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"President William Ruto"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"Ruto must go"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and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"Reject finance bill"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dominate — highlighting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political protest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Clusters like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"CS Aden Duale"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and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"Finance bill"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suggest focus on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governance issues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Identity phrases like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"We are African"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show elements of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cultural expression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AA4F2-E282-8C55-66B4-3F6E4A8E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9800F4-1157-1523-23F4-EBDD94AD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01658"/>
            <a:ext cx="10166958" cy="962379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Distribution of tweet lengths by class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76E931-0951-A2D1-1220-9D4AB2CB9F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EF5A2F-5433-F46D-6113-C91587D9A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26E6F31-B5CB-71D0-5CB3-99E28042F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B39C28-237F-1CDE-518C-08F3117CA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8C062A8E-9B22-66B5-33D1-994B581093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750" t="6732" r="19026" b="19212"/>
          <a:stretch/>
        </p:blipFill>
        <p:spPr>
          <a:xfrm>
            <a:off x="10033282" y="4916769"/>
            <a:ext cx="2158121" cy="1573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FEF8A3-2321-0DE7-C2DF-AA3C9A3F9A81}"/>
              </a:ext>
            </a:extLst>
          </p:cNvPr>
          <p:cNvSpPr txBox="1"/>
          <p:nvPr/>
        </p:nvSpPr>
        <p:spPr>
          <a:xfrm>
            <a:off x="7938053" y="1996660"/>
            <a:ext cx="4112590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Key Insights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👍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Likes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dominate all sentiment types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🟢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Neutral posts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attract the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most likes &amp; replies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🔁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Retweets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remain stable across sentiments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🚫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Hate posts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show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lowest engagement overall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228600" indent="-228600">
              <a:buFont typeface=""/>
              <a:buChar char="•"/>
            </a:pPr>
            <a:endParaRPr lang="en-US" sz="2000" dirty="0">
              <a:solidFill>
                <a:schemeClr val="bg1"/>
              </a:solidFill>
              <a:latin typeface="Aptos Display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92C9FF-DE75-E7DC-93A0-A8FABF89F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8" y="2232772"/>
            <a:ext cx="7324725" cy="44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0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4EF3E-3ED2-66AD-3943-209BC5CB9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B36749-DB32-0292-F3EC-01616438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01658"/>
            <a:ext cx="10166958" cy="962379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Distribution of tweet lengths by class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D7FB08-CFB5-B717-113B-28FDCB0CEF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EED8918-C8DE-B527-5ABA-3986C08D8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3E479F2-6485-6AD2-A53E-9332C7D93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E979C3A-D05D-1117-596A-D45AE9CEB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E706FE2C-2A40-6A99-4C8A-D12B36DA0C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750" t="6732" r="19026" b="19212"/>
          <a:stretch/>
        </p:blipFill>
        <p:spPr>
          <a:xfrm>
            <a:off x="10033282" y="4916769"/>
            <a:ext cx="2158121" cy="15734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24C429-55CA-62F2-2530-E968FF054815}"/>
              </a:ext>
            </a:extLst>
          </p:cNvPr>
          <p:cNvSpPr txBox="1"/>
          <p:nvPr/>
        </p:nvSpPr>
        <p:spPr>
          <a:xfrm>
            <a:off x="7938053" y="1996660"/>
            <a:ext cx="4112590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Key Insights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Neutral tweets dominate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the dataset.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Hate tweets are the least common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sentiment category.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chemeClr val="bg1"/>
              </a:solidFill>
              <a:latin typeface="Franklin Gothic Book"/>
              <a:cs typeface="Arial"/>
            </a:endParaRPr>
          </a:p>
          <a:p>
            <a:pPr marL="228600" indent="-228600">
              <a:buFont typeface=""/>
              <a:buChar char="•"/>
            </a:pPr>
            <a:endParaRPr lang="en-US" sz="2000" dirty="0">
              <a:solidFill>
                <a:schemeClr val="bg1"/>
              </a:solidFill>
              <a:latin typeface="Aptos Display"/>
              <a:cs typeface="Arial"/>
            </a:endParaRPr>
          </a:p>
        </p:txBody>
      </p:sp>
      <p:pic>
        <p:nvPicPr>
          <p:cNvPr id="5" name="Picture 4" descr="A graph with blue rectangular bars&#10;&#10;AI-generated content may be incorrect.">
            <a:extLst>
              <a:ext uri="{FF2B5EF4-FFF2-40B4-BE49-F238E27FC236}">
                <a16:creationId xmlns:a16="http://schemas.microsoft.com/office/drawing/2014/main" id="{5EBAAD66-6A6E-7232-1B26-EB781F89C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566" y="2243981"/>
            <a:ext cx="6516222" cy="42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0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274A1-28D8-6995-942E-2757F100C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F152C9-71AC-8E43-5F39-EC6223A4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21309"/>
            <a:ext cx="10343654" cy="1017598"/>
          </a:xfrm>
        </p:spPr>
        <p:txBody>
          <a:bodyPr/>
          <a:lstStyle/>
          <a:p>
            <a:r>
              <a:rPr lang="en-US" b="0" dirty="0" smtClean="0">
                <a:solidFill>
                  <a:srgbClr val="002060"/>
                </a:solidFill>
              </a:rPr>
              <a:t>Distribution of Average Engagement by Month</a:t>
            </a:r>
            <a:endParaRPr lang="en-US" b="0" dirty="0">
              <a:solidFill>
                <a:srgbClr val="00206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C412A9-B856-E9B3-3F1E-02483AB8F8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F78910D-0AB4-BA52-B0F1-B3211864A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39C91CB-463E-3AB2-1570-B70F78602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23488C3-A510-8089-B7C2-A5374B7A5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DF988F81-67C1-1F71-6318-1BF13CDE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295" y="5183639"/>
            <a:ext cx="2611212" cy="1650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C9F140-F392-9EC7-6D59-EE2241E0893B}"/>
              </a:ext>
            </a:extLst>
          </p:cNvPr>
          <p:cNvSpPr txBox="1"/>
          <p:nvPr/>
        </p:nvSpPr>
        <p:spPr>
          <a:xfrm>
            <a:off x="8680019" y="2274326"/>
            <a:ext cx="351009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Observations</a:t>
            </a: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July shows the highest engagement spike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, indicating a major event or increased activity, while other months maintain relatively low and stable engagement.</a:t>
            </a:r>
            <a:endParaRPr lang="en-US" sz="2000" dirty="0">
              <a:ea typeface="+mn-lt"/>
              <a:cs typeface="+mn-lt"/>
            </a:endParaRPr>
          </a:p>
          <a:p>
            <a:pPr marL="228600" indent="-228600">
              <a:buFont typeface=""/>
              <a:buChar char="•"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6F10D7-5F56-0CF7-0770-24E728926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70" y="2271994"/>
            <a:ext cx="7907430" cy="423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D0E01-9E25-5E07-83DE-802EDF6A5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B054A3-7FE6-4AB5-74F1-8B13EBFC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90005"/>
            <a:ext cx="10796436" cy="1006555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Engagement Correlations: Likes, Retweets &amp; Replies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15387C-13A4-4A57-356F-7EB0CF9AB2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133F012-51D2-1ED2-4A61-F75814D93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A4D9CB6-6639-F9AD-9D8F-453E331D0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4749935-84A5-3A98-122B-2C844458B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9818DB00-2AD8-C108-B44E-319637CAF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295" y="5183639"/>
            <a:ext cx="2611212" cy="1650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614D9-A5DA-43AE-DE4A-9661AED4F931}"/>
              </a:ext>
            </a:extLst>
          </p:cNvPr>
          <p:cNvSpPr txBox="1"/>
          <p:nvPr/>
        </p:nvSpPr>
        <p:spPr>
          <a:xfrm>
            <a:off x="7924786" y="1497068"/>
            <a:ext cx="4051220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Observations</a:t>
            </a:r>
          </a:p>
          <a:p>
            <a:endParaRPr lang="en-US" b="1" dirty="0">
              <a:solidFill>
                <a:schemeClr val="bg1"/>
              </a:solidFill>
              <a:highlight>
                <a:srgbClr val="FFFFFF"/>
              </a:highlight>
              <a:latin typeface="Arial"/>
              <a:ea typeface="+mn-lt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Likes &amp; Retweets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: Strong positive correlation (~0.95), indicating shared audience behavior.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Retweets &amp; Replies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: Moderate correlation (~0.76), suggesting retweets spread content but don’t always spark conversation.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Likes &amp; Replies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: Weakest correlation, meaning likes don’t strongly predict replies.</a:t>
            </a:r>
            <a:endParaRPr lang="en-US" sz="2000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BEA77-6F79-53A2-8243-52CBF8FFDE3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10" r="1905" b="5647"/>
          <a:stretch/>
        </p:blipFill>
        <p:spPr>
          <a:xfrm>
            <a:off x="596350" y="2213777"/>
            <a:ext cx="7023656" cy="448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8981" y="1799343"/>
            <a:ext cx="5729356" cy="3291840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Data Cleaning &amp;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 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Preprocessing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D8951-BB66-1CD5-E155-3A26C3149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1448C0-141D-2E46-F593-F2BF8DFC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Preparing Tweets for Analysis</a:t>
            </a:r>
            <a:endParaRPr lang="en-US" dirty="0">
              <a:solidFill>
                <a:srgbClr val="002060"/>
              </a:solidFill>
              <a:ea typeface="+mj-lt"/>
              <a:cs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9AA682-5D25-6D6F-E9A9-6375B11CD2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2877" y="1826405"/>
            <a:ext cx="7889541" cy="3204610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>
              <a:buNone/>
            </a:pPr>
            <a:endParaRPr lang="en-US" sz="2400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Removed </a:t>
            </a:r>
            <a:r>
              <a:rPr lang="en-US" b="1" dirty="0">
                <a:ea typeface="+mn-lt"/>
                <a:cs typeface="+mn-lt"/>
              </a:rPr>
              <a:t>user mentions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URLs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hashtags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special characters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Converted all text to </a:t>
            </a:r>
            <a:r>
              <a:rPr lang="en-US" b="1" dirty="0">
                <a:ea typeface="+mn-lt"/>
                <a:cs typeface="+mn-lt"/>
              </a:rPr>
              <a:t>lowercase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Tokenization</a:t>
            </a:r>
            <a:r>
              <a:rPr lang="en-US" dirty="0">
                <a:ea typeface="+mn-lt"/>
                <a:cs typeface="+mn-lt"/>
              </a:rPr>
              <a:t>: split text into individual words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Removed </a:t>
            </a:r>
            <a:r>
              <a:rPr lang="en-US" b="1" dirty="0" err="1">
                <a:ea typeface="+mn-lt"/>
                <a:cs typeface="+mn-lt"/>
              </a:rPr>
              <a:t>stopwords</a:t>
            </a:r>
            <a:r>
              <a:rPr lang="en-US" dirty="0">
                <a:ea typeface="+mn-lt"/>
                <a:cs typeface="+mn-lt"/>
              </a:rPr>
              <a:t> (e.g., "the", "is", "and")</a:t>
            </a:r>
            <a:endParaRPr lang="en-US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3C316E-45D6-69D7-7F67-5A6516CBC1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A7C7271-9C31-345D-DF35-E695F084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D0C07D7-960B-B89A-DBA3-D5261221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E15DBF3-3C83-4577-5F02-C2A90D81D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7F350D78-408D-4FA9-3F25-C9F314B5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011" y="3750830"/>
            <a:ext cx="3917495" cy="28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9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FA6E-0358-CEF3-5211-38E6381D7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68A66-9A59-0661-A9BB-C1238B79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Preparing Tweets for Analysis</a:t>
            </a:r>
            <a:endParaRPr lang="en-US" dirty="0">
              <a:solidFill>
                <a:srgbClr val="002060"/>
              </a:solidFill>
              <a:ea typeface="+mj-lt"/>
              <a:cs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80F12A-4864-7146-2CF4-7D21373227D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2878" y="1981014"/>
            <a:ext cx="7127542" cy="3392349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>
              <a:buNone/>
            </a:pPr>
            <a:endParaRPr lang="en-US" sz="2400" dirty="0">
              <a:ea typeface="+mn-lt"/>
              <a:cs typeface="+mn-lt"/>
            </a:endParaRPr>
          </a:p>
          <a:p>
            <a:pPr marL="283210" indent="-28321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Applied </a:t>
            </a:r>
            <a:r>
              <a:rPr lang="en-US" sz="2200" b="1" dirty="0">
                <a:ea typeface="+mn-lt"/>
                <a:cs typeface="+mn-lt"/>
              </a:rPr>
              <a:t>Lemmatization</a:t>
            </a:r>
            <a:r>
              <a:rPr lang="en-US" sz="2200" dirty="0">
                <a:ea typeface="+mn-lt"/>
                <a:cs typeface="+mn-lt"/>
              </a:rPr>
              <a:t>: reduced words to their root form</a:t>
            </a:r>
            <a:endParaRPr lang="en-US" sz="2200" b="1" dirty="0"/>
          </a:p>
          <a:p>
            <a:pPr marL="283210" indent="-283210">
              <a:buFont typeface="Arial"/>
              <a:buChar char="•"/>
            </a:pPr>
            <a:r>
              <a:rPr lang="en-US" sz="2200" b="1" dirty="0">
                <a:ea typeface="+mn-lt"/>
                <a:cs typeface="+mn-lt"/>
              </a:rPr>
              <a:t>TF-IDF Vectorization</a:t>
            </a:r>
            <a:r>
              <a:rPr lang="en-US" sz="2200" dirty="0">
                <a:ea typeface="+mn-lt"/>
                <a:cs typeface="+mn-lt"/>
              </a:rPr>
              <a:t> used to transform clean text into numerical features</a:t>
            </a:r>
            <a:endParaRPr lang="en-US" sz="2200" dirty="0"/>
          </a:p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 Observation</a:t>
            </a:r>
            <a:r>
              <a:rPr lang="en-US" sz="2200" dirty="0">
                <a:ea typeface="+mn-lt"/>
                <a:cs typeface="+mn-lt"/>
              </a:rPr>
              <a:t>:</a:t>
            </a:r>
          </a:p>
          <a:p>
            <a:pPr marL="283210" indent="-283210">
              <a:buFont typeface="Arial"/>
              <a:buChar char="•"/>
            </a:pPr>
            <a:r>
              <a:rPr lang="en-US" sz="2200" dirty="0">
                <a:ea typeface="+mn-lt"/>
                <a:cs typeface="+mn-lt"/>
              </a:rPr>
              <a:t>Preprocessing significantly reduced noise and improved the quality of input for machine learning models.</a:t>
            </a:r>
            <a:endParaRPr lang="en-US" sz="2200" dirty="0"/>
          </a:p>
          <a:p>
            <a:pPr marL="283210" indent="-283210">
              <a:buFont typeface="Arial"/>
              <a:buChar char="•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F418F4-183E-6B5C-15B0-0EE0EC9A47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8724B7D-844A-9DB7-D5F3-F1F69ED38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0BE311D-7F0C-CEE0-6D66-00763C8A9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8947D32-6CF1-437F-72FC-3D1029CA5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8804C3A9-E521-8421-03E6-48C89A8E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011" y="3750830"/>
            <a:ext cx="3917495" cy="28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82052C-E9CA-F054-FC05-DA7A6CFAA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DB9150-0757-2754-EB50-D4E1442E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076" y="2629211"/>
            <a:ext cx="6325704" cy="2353143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Machine Learning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 </a:t>
            </a:r>
            <a:br>
              <a:rPr lang="en-US" b="0" dirty="0">
                <a:ea typeface="+mj-lt"/>
                <a:cs typeface="+mj-lt"/>
              </a:rPr>
            </a:br>
            <a:r>
              <a:rPr lang="en-US" b="0" dirty="0">
                <a:ea typeface="+mj-lt"/>
                <a:cs typeface="+mj-lt"/>
              </a:rPr>
              <a:t>Modeling</a:t>
            </a:r>
            <a:endParaRPr lang="en-U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720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40B40-BA1F-3226-F059-2B755A298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6441-8AFC-E866-012F-82556C65B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5729" y="2961616"/>
            <a:ext cx="5361381" cy="2383399"/>
          </a:xfrm>
        </p:spPr>
        <p:txBody>
          <a:bodyPr/>
          <a:lstStyle/>
          <a:p>
            <a:r>
              <a:rPr lang="en-US" sz="2400" i="1" dirty="0">
                <a:latin typeface="Arial"/>
                <a:cs typeface="Arial"/>
              </a:rPr>
              <a:t/>
            </a:r>
            <a:br>
              <a:rPr lang="en-US" sz="2400" i="1" dirty="0">
                <a:latin typeface="Arial"/>
                <a:cs typeface="Arial"/>
              </a:rPr>
            </a:br>
            <a:r>
              <a:rPr lang="en-US" sz="2400" i="1" dirty="0">
                <a:latin typeface="Arial"/>
                <a:cs typeface="Arial"/>
              </a:rPr>
              <a:t/>
            </a:r>
            <a:br>
              <a:rPr lang="en-US" sz="24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latin typeface="Arial"/>
                <a:cs typeface="Arial"/>
              </a:rPr>
              <a:t/>
            </a:r>
            <a:br>
              <a:rPr lang="en-US" sz="2000" i="1" dirty="0">
                <a:latin typeface="Arial"/>
                <a:cs typeface="Arial"/>
              </a:rPr>
            </a:br>
            <a:r>
              <a:rPr lang="en-US" sz="2000" i="1" dirty="0">
                <a:solidFill>
                  <a:srgbClr val="0070C0"/>
                </a:solidFill>
                <a:latin typeface="Franklin Gothic Book"/>
                <a:ea typeface="Calibri"/>
                <a:cs typeface="Arial"/>
              </a:rPr>
              <a:t>Imagine a Twitter-like platform where users can post freely.</a:t>
            </a:r>
            <a:r>
              <a:rPr lang="en-US" sz="2000" i="1" dirty="0">
                <a:solidFill>
                  <a:srgbClr val="0070C0"/>
                </a:solidFill>
                <a:latin typeface="Franklin Gothic Book"/>
                <a:cs typeface="Arial"/>
              </a:rPr>
              <a:t/>
            </a:r>
            <a:br>
              <a:rPr lang="en-US" sz="2000" i="1" dirty="0">
                <a:solidFill>
                  <a:srgbClr val="0070C0"/>
                </a:solidFill>
                <a:latin typeface="Franklin Gothic Book"/>
                <a:cs typeface="Arial"/>
              </a:rPr>
            </a:br>
            <a:r>
              <a:rPr lang="en-US" sz="2000" i="1" dirty="0">
                <a:solidFill>
                  <a:srgbClr val="0070C0"/>
                </a:solidFill>
                <a:latin typeface="Franklin Gothic Book"/>
                <a:cs typeface="Arial"/>
              </a:rPr>
              <a:t/>
            </a:r>
            <a:br>
              <a:rPr lang="en-US" sz="2000" i="1" dirty="0">
                <a:solidFill>
                  <a:srgbClr val="0070C0"/>
                </a:solidFill>
                <a:latin typeface="Franklin Gothic Book"/>
                <a:cs typeface="Arial"/>
              </a:rPr>
            </a:br>
            <a:r>
              <a:rPr lang="en-US" sz="2000" i="1" dirty="0">
                <a:solidFill>
                  <a:srgbClr val="0070C0"/>
                </a:solidFill>
                <a:latin typeface="Franklin Gothic Book"/>
                <a:ea typeface="Calibri"/>
                <a:cs typeface="Arial"/>
              </a:rPr>
              <a:t> A place where hate speech posts can be automatically flagged or hidden within seconds—drastically improving the experience for users and reducing platform liability.</a:t>
            </a:r>
            <a:endParaRPr lang="en-US" sz="2000" i="1" dirty="0">
              <a:solidFill>
                <a:srgbClr val="0070C0"/>
              </a:solidFill>
              <a:latin typeface="Franklin Gothic Book"/>
              <a:ea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8DC3D-5627-7192-1EE4-118CD8E2F193}"/>
              </a:ext>
            </a:extLst>
          </p:cNvPr>
          <p:cNvSpPr txBox="1"/>
          <p:nvPr/>
        </p:nvSpPr>
        <p:spPr>
          <a:xfrm>
            <a:off x="892630" y="1170214"/>
            <a:ext cx="9544246" cy="7189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In today's digital age, political discourse has increasingly shifted online.​</a:t>
            </a:r>
            <a:r>
              <a:rPr lang="en-US" sz="2000" dirty="0">
                <a:latin typeface="Arial"/>
              </a:rPr>
              <a:t/>
            </a:r>
            <a:br>
              <a:rPr lang="en-US" sz="2000" dirty="0">
                <a:latin typeface="Arial"/>
              </a:rPr>
            </a:br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However, with this shift comes a rise in harmful content — hate speech.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77378-6C2A-3718-9ABF-5D2A42DE9E58}"/>
              </a:ext>
            </a:extLst>
          </p:cNvPr>
          <p:cNvSpPr txBox="1"/>
          <p:nvPr/>
        </p:nvSpPr>
        <p:spPr>
          <a:xfrm>
            <a:off x="892629" y="391886"/>
            <a:ext cx="31350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Franklin Gothic Demi"/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9B1BE-289B-6721-63FD-34F959EC7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18" y="2274957"/>
            <a:ext cx="4574009" cy="43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678C6-E1EE-54AF-5608-AC9E24112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A33BB5-389D-5EDD-B171-E5916BD2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Text Classification Models</a:t>
            </a:r>
            <a:endParaRPr lang="en-US" dirty="0">
              <a:solidFill>
                <a:srgbClr val="002060"/>
              </a:solidFill>
              <a:ea typeface="+mj-lt"/>
              <a:cs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CB93B0-6496-4CDD-12BF-CE49FB1476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2530" y="2201884"/>
            <a:ext cx="7127542" cy="3392349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>
              <a:buNone/>
            </a:pPr>
            <a:r>
              <a:rPr lang="en-US" b="1" dirty="0">
                <a:ea typeface="+mn-lt"/>
                <a:cs typeface="+mn-lt"/>
              </a:rPr>
              <a:t>Features Used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TF-IDF vectors</a:t>
            </a:r>
            <a:r>
              <a:rPr lang="en-US" dirty="0">
                <a:ea typeface="+mn-lt"/>
                <a:cs typeface="+mn-lt"/>
              </a:rPr>
              <a:t> from preprocessed tweets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Target Variable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Two classes: </a:t>
            </a:r>
            <a:r>
              <a:rPr lang="en-US" dirty="0">
                <a:latin typeface="Consolas"/>
                <a:ea typeface="+mn-lt"/>
                <a:cs typeface="+mn-lt"/>
              </a:rPr>
              <a:t>Hate and</a:t>
            </a:r>
            <a:r>
              <a:rPr lang="en-US" dirty="0">
                <a:latin typeface="Franklin Gothic Book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Neutral</a:t>
            </a:r>
            <a:endParaRPr lang="en-US" dirty="0"/>
          </a:p>
          <a:p>
            <a:pPr marL="283210" indent="-283210">
              <a:buNone/>
            </a:pPr>
            <a:endParaRPr lang="en-US" sz="2400" dirty="0"/>
          </a:p>
          <a:p>
            <a:pPr marL="283210" indent="-283210">
              <a:buFont typeface="Arial"/>
              <a:buChar char="•"/>
            </a:pPr>
            <a:endParaRPr lang="en-US" sz="2400" dirty="0"/>
          </a:p>
          <a:p>
            <a:pPr marL="283210" indent="-283210">
              <a:buFont typeface="Arial"/>
              <a:buChar char="•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E664A0F-DFFA-F4DD-F9BB-14FA4C015E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5258565-5D0D-5D6A-2916-EFB7FCBC3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EC1B3D5-1AAF-4C66-745C-B9BBEB6FD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4A25103-2027-D89D-C4C8-64C8BCDC5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B5D3A740-BDAA-4FB0-CC07-1F6A5BAA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011" y="3750830"/>
            <a:ext cx="3917495" cy="284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46095-BF18-FDFA-4E06-51D7C672B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6A1BE287-F1AF-B356-2D1C-AD60A9B3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0255" y="4504534"/>
            <a:ext cx="2879250" cy="20901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5E3D7C-7F2F-F487-5F98-56ED0506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51" y="521678"/>
            <a:ext cx="10873740" cy="168020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ea typeface="+mn-lt"/>
                <a:cs typeface="+mn-lt"/>
              </a:rPr>
              <a:t>Models Used: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ea typeface="+mj-lt"/>
              <a:cs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712E9A-EFDF-9306-1BD3-F7DC598D72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2529" y="2201884"/>
            <a:ext cx="9045871" cy="3392349"/>
          </a:xfrm>
        </p:spPr>
        <p:txBody>
          <a:bodyPr vert="horz" lIns="0" tIns="228600" rIns="0" bIns="0" rtlCol="0" anchor="t">
            <a:normAutofit/>
          </a:bodyPr>
          <a:lstStyle/>
          <a:p>
            <a:r>
              <a:rPr lang="en-US" b="1" dirty="0"/>
              <a:t>Modular Pipeline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6 models: </a:t>
            </a:r>
            <a:r>
              <a:rPr lang="en-US" i="1" dirty="0"/>
              <a:t>Naive Bayes, Logistic Regression, SVM, Random Forest, Gradient Boosting, Neural Network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Imbalance Handling</a:t>
            </a:r>
            <a:r>
              <a:rPr lang="en-US" dirty="0"/>
              <a:t>: SMOTE for synthetic minority class oversampling.</a:t>
            </a:r>
          </a:p>
          <a:p>
            <a:pPr lvl="1"/>
            <a:r>
              <a:rPr lang="en-US" b="1" dirty="0" err="1"/>
              <a:t>Hyperparameter</a:t>
            </a:r>
            <a:r>
              <a:rPr lang="en-US" b="1" dirty="0"/>
              <a:t> Tuning</a:t>
            </a:r>
            <a:r>
              <a:rPr lang="en-US" dirty="0"/>
              <a:t>: Grid search for optimizing macro F1 (focus on minority hate class).</a:t>
            </a:r>
          </a:p>
          <a:p>
            <a:r>
              <a:rPr lang="en-US" b="1" dirty="0"/>
              <a:t>Ensemble Strategy</a:t>
            </a:r>
            <a:r>
              <a:rPr lang="en-US" dirty="0"/>
              <a:t>: Majority voting (Logistic Regression + SVM + Random Forest).</a:t>
            </a:r>
          </a:p>
          <a:p>
            <a:pPr marL="0" indent="0">
              <a:buNone/>
            </a:pPr>
            <a:endParaRPr lang="en-US" sz="2400" b="1" dirty="0">
              <a:ea typeface="+mn-lt"/>
              <a:cs typeface="+mn-lt"/>
            </a:endParaRPr>
          </a:p>
          <a:p>
            <a:pPr marL="283210" indent="-283210">
              <a:buAutoNum type="arabicPeriod"/>
            </a:pPr>
            <a:endParaRPr lang="en-US" sz="2400" dirty="0"/>
          </a:p>
          <a:p>
            <a:pPr marL="283210" indent="-283210">
              <a:buAutoNum type="arabicPeriod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>
              <a:buAutoNum type="arabicPeriod"/>
            </a:pPr>
            <a:endParaRPr lang="en-US" dirty="0"/>
          </a:p>
          <a:p>
            <a:pPr marL="283210" indent="-283210">
              <a:buAutoNum type="arabicPeriod"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E5B778-FFFD-BD0F-8C4C-C5415C5484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5C5FEC8-1597-9ACD-EA66-FC9B52965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6320741-6753-CDEB-3A65-36A52FA52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7F73006-63EB-0A5B-A69E-63CD84082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158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D3E82-3C41-CBC3-9714-4942BAF84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D298FF0-E3F5-BB5F-077C-3EBF818C89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2308" y="3950853"/>
            <a:ext cx="2904835" cy="290945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32140CE-26DA-1D83-52E1-D8498601B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72D8351-00F8-925D-CBEF-67E50C0B0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936C2A8-8C4E-D28E-74B1-927234E3A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8BBD6D7A-C1F1-7CC0-4CC6-73FBC9EE3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613" y="5504872"/>
            <a:ext cx="2050387" cy="135312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CB76571-B8F7-A8C0-9A50-87B2D604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51" y="886939"/>
            <a:ext cx="10873740" cy="120253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Model Performance Evaluation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ea typeface="+mj-lt"/>
              <a:cs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9A20DBC-C708-60A2-6083-1ECD4BA5BB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466" y="2089473"/>
            <a:ext cx="9384147" cy="4645891"/>
          </a:xfrm>
        </p:spPr>
        <p:txBody>
          <a:bodyPr vert="horz" lIns="0" tIns="228600" rIns="0" bIns="0" rtlCol="0" anchor="t">
            <a:no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 smtClean="0"/>
              <a:t>Base </a:t>
            </a:r>
            <a:r>
              <a:rPr lang="en-US" b="1" dirty="0"/>
              <a:t>Models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Best: Gradient Boosting (F1 = 0.6441).</a:t>
            </a:r>
          </a:p>
          <a:p>
            <a:pPr lvl="1"/>
            <a:r>
              <a:rPr lang="en-US" dirty="0"/>
              <a:t>Weakness: Poor minority-class recall (misclassified hate instances).</a:t>
            </a:r>
          </a:p>
          <a:p>
            <a:r>
              <a:rPr lang="en-US" b="1" dirty="0"/>
              <a:t>Tuned Models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Logistic Regression</a:t>
            </a:r>
            <a:r>
              <a:rPr lang="en-US" dirty="0"/>
              <a:t>: Highest F1 (</a:t>
            </a:r>
            <a:r>
              <a:rPr lang="en-US" b="1" dirty="0"/>
              <a:t>0.6583</a:t>
            </a:r>
            <a:r>
              <a:rPr lang="en-US" dirty="0"/>
              <a:t>) but modest accuracy (65.48%).</a:t>
            </a:r>
          </a:p>
          <a:p>
            <a:pPr lvl="1"/>
            <a:r>
              <a:rPr lang="en-US" b="1" dirty="0"/>
              <a:t>Neural Network</a:t>
            </a:r>
            <a:r>
              <a:rPr lang="en-US" dirty="0"/>
              <a:t>: Worst F1 (0.5988).</a:t>
            </a:r>
          </a:p>
          <a:p>
            <a:pPr lvl="1"/>
            <a:r>
              <a:rPr lang="en-US" b="1" dirty="0"/>
              <a:t>Gradient Boosting</a:t>
            </a:r>
            <a:r>
              <a:rPr lang="en-US" dirty="0"/>
              <a:t>: F1 dropped post-tuning (0.6178).</a:t>
            </a:r>
          </a:p>
          <a:p>
            <a:r>
              <a:rPr lang="en-US" b="1" dirty="0"/>
              <a:t>Ensemble</a:t>
            </a:r>
            <a:r>
              <a:rPr lang="en-US" dirty="0"/>
              <a:t>: F1 = 64.75% (underperformed vs. standalone Logistic Regression)</a:t>
            </a:r>
          </a:p>
          <a:p>
            <a:pPr marL="0" indent="0">
              <a:buNone/>
            </a:pPr>
            <a:endParaRPr lang="en-US" dirty="0"/>
          </a:p>
          <a:p>
            <a:pPr marL="283210" indent="-283210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283210" indent="-283210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283210" indent="-283210">
              <a:buFont typeface="Arial"/>
              <a:buChar char="•"/>
            </a:pPr>
            <a:endParaRPr lang="en-US" sz="2400" dirty="0"/>
          </a:p>
          <a:p>
            <a:pPr marL="283210" indent="-283210">
              <a:buFont typeface="Arial"/>
              <a:buChar char="•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9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86A6-D966-A933-B2E8-786608D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ACA78-7F8C-F399-5A19-5062DFBF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44069"/>
            <a:ext cx="10873740" cy="1293519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Model Evaluation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29972E-D638-B633-60E7-7F4CF50EB0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22381" y="2315616"/>
            <a:ext cx="7229901" cy="3756288"/>
          </a:xfrm>
        </p:spPr>
        <p:txBody>
          <a:bodyPr vert="horz" lIns="0" tIns="228600" rIns="0" bIns="0" rtlCol="0" anchor="t">
            <a:normAutofit/>
          </a:bodyPr>
          <a:lstStyle/>
          <a:p>
            <a:pPr marL="283210" indent="-283210">
              <a:buNone/>
            </a:pPr>
            <a:endParaRPr lang="en-US" sz="2400" dirty="0"/>
          </a:p>
          <a:p>
            <a:pPr marL="283210" indent="-283210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283210" indent="-283210">
              <a:buFont typeface="Arial,Sans-Serif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283210" indent="-283210">
              <a:buFont typeface="Arial"/>
              <a:buChar char="•"/>
            </a:pPr>
            <a:endParaRPr lang="en-US" sz="2400" dirty="0"/>
          </a:p>
          <a:p>
            <a:pPr marL="283210" indent="-283210">
              <a:buFont typeface="Arial"/>
              <a:buChar char="•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5DCEA-0F3C-FEC1-C1E4-67FF0E696D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64C1B5-F9D0-D01E-0BAE-250BAEC1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041F52-7554-20D9-E711-71DCA945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DD19DF1-37C0-45A5-9B9A-681BBEAD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4604733D-0092-B626-83DF-707E42F2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190" y="4023785"/>
            <a:ext cx="3485316" cy="257091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7E1E35-0148-76E0-572F-AD75871CC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43364"/>
              </p:ext>
            </p:extLst>
          </p:nvPr>
        </p:nvGraphicFramePr>
        <p:xfrm>
          <a:off x="898477" y="2513462"/>
          <a:ext cx="8542878" cy="2966776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4271439">
                  <a:extLst>
                    <a:ext uri="{9D8B030D-6E8A-4147-A177-3AD203B41FA5}">
                      <a16:colId xmlns:a16="http://schemas.microsoft.com/office/drawing/2014/main" val="2243905170"/>
                    </a:ext>
                  </a:extLst>
                </a:gridCol>
                <a:gridCol w="4271439">
                  <a:extLst>
                    <a:ext uri="{9D8B030D-6E8A-4147-A177-3AD203B41FA5}">
                      <a16:colId xmlns:a16="http://schemas.microsoft.com/office/drawing/2014/main" val="3594546950"/>
                    </a:ext>
                  </a:extLst>
                </a:gridCol>
              </a:tblGrid>
              <a:tr h="534388">
                <a:tc>
                  <a:txBody>
                    <a:bodyPr/>
                    <a:lstStyle/>
                    <a:p>
                      <a:r>
                        <a:rPr lang="en-US" b="1" dirty="0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090247"/>
                  </a:ext>
                </a:extLst>
              </a:tr>
              <a:tr h="534388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total correct predictions.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661519"/>
                  </a:ext>
                </a:extLst>
              </a:tr>
              <a:tr h="681806">
                <a:tc>
                  <a:txBody>
                    <a:bodyPr/>
                    <a:lstStyle/>
                    <a:p>
                      <a:r>
                        <a:rPr lang="en-US" b="1" dirty="0"/>
                        <a:t>Precision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predicted "hate", how many were correct.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983269"/>
                  </a:ext>
                </a:extLst>
              </a:tr>
              <a:tr h="681806"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actual "hate", how many were detected.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885461"/>
                  </a:ext>
                </a:extLst>
              </a:tr>
              <a:tr h="534388">
                <a:tc>
                  <a:txBody>
                    <a:bodyPr/>
                    <a:lstStyle/>
                    <a:p>
                      <a:r>
                        <a:rPr lang="en-US" b="1" dirty="0"/>
                        <a:t>F1 Score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Harmonic mean of Precision and Recall.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688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2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378C7-33B5-BAA1-35C1-28B5E1728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BB931FFD-A9EF-FEBC-5E2E-07D840869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886" y="3900131"/>
            <a:ext cx="4016859" cy="271304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5F8CEE-BADA-01DE-3E88-57DFE25C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77" y="414726"/>
            <a:ext cx="10873740" cy="118859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ea typeface="+mj-lt"/>
                <a:cs typeface="+mj-lt"/>
              </a:rPr>
              <a:t>Evaluation Results</a:t>
            </a:r>
            <a:r>
              <a:rPr lang="en-US" dirty="0">
                <a:ea typeface="+mj-lt"/>
                <a:cs typeface="+mj-lt"/>
              </a:rPr>
              <a:t/>
            </a:r>
            <a:br>
              <a:rPr lang="en-US" dirty="0">
                <a:ea typeface="+mj-lt"/>
                <a:cs typeface="+mj-lt"/>
              </a:rPr>
            </a:br>
            <a:endParaRPr lang="en-US" dirty="0">
              <a:ea typeface="+mj-lt"/>
              <a:cs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51F156-49B6-5686-E7C7-E9E7FA027E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C9D3165-5F08-085A-BCA2-69FFCD48B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EA44C21-3E14-9590-84AC-C9DD55C7D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3E146C9-1FE9-3014-E29A-EC10F95C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87CCAE-EFDE-E16A-9D6C-A2E36B552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95580"/>
              </p:ext>
            </p:extLst>
          </p:nvPr>
        </p:nvGraphicFramePr>
        <p:xfrm>
          <a:off x="583662" y="1652500"/>
          <a:ext cx="10003989" cy="5039286"/>
        </p:xfrm>
        <a:graphic>
          <a:graphicData uri="http://schemas.openxmlformats.org/drawingml/2006/table">
            <a:tbl>
              <a:tblPr bandRow="1">
                <a:tableStyleId>{8A107856-5554-42FB-B03E-39F5DBC370BA}</a:tableStyleId>
              </a:tblPr>
              <a:tblGrid>
                <a:gridCol w="1972453">
                  <a:extLst>
                    <a:ext uri="{9D8B030D-6E8A-4147-A177-3AD203B41FA5}">
                      <a16:colId xmlns:a16="http://schemas.microsoft.com/office/drawing/2014/main" val="551490364"/>
                    </a:ext>
                  </a:extLst>
                </a:gridCol>
                <a:gridCol w="2007884">
                  <a:extLst>
                    <a:ext uri="{9D8B030D-6E8A-4147-A177-3AD203B41FA5}">
                      <a16:colId xmlns:a16="http://schemas.microsoft.com/office/drawing/2014/main" val="1654103637"/>
                    </a:ext>
                  </a:extLst>
                </a:gridCol>
                <a:gridCol w="2007884">
                  <a:extLst>
                    <a:ext uri="{9D8B030D-6E8A-4147-A177-3AD203B41FA5}">
                      <a16:colId xmlns:a16="http://schemas.microsoft.com/office/drawing/2014/main" val="983847775"/>
                    </a:ext>
                  </a:extLst>
                </a:gridCol>
                <a:gridCol w="2007884">
                  <a:extLst>
                    <a:ext uri="{9D8B030D-6E8A-4147-A177-3AD203B41FA5}">
                      <a16:colId xmlns:a16="http://schemas.microsoft.com/office/drawing/2014/main" val="3280810426"/>
                    </a:ext>
                  </a:extLst>
                </a:gridCol>
                <a:gridCol w="2007884">
                  <a:extLst>
                    <a:ext uri="{9D8B030D-6E8A-4147-A177-3AD203B41FA5}">
                      <a16:colId xmlns:a16="http://schemas.microsoft.com/office/drawing/2014/main" val="257159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F1 Score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008401"/>
                  </a:ext>
                </a:extLst>
              </a:tr>
              <a:tr h="647362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Logistic Regression</a:t>
                      </a:r>
                      <a:endParaRPr lang="en-US" sz="1600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65.48%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0.66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0.65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65.83%</a:t>
                      </a:r>
                      <a:endParaRPr lang="en-US" sz="16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499200"/>
                  </a:ext>
                </a:extLst>
              </a:tr>
              <a:tr h="1127878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Support Vector Machine (SVM)</a:t>
                      </a:r>
                      <a:endParaRPr lang="en-US" sz="1600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65.20%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0.64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0.63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65.75%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388721"/>
                  </a:ext>
                </a:extLst>
              </a:tr>
              <a:tr h="647362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Naive Bayes</a:t>
                      </a:r>
                      <a:endParaRPr lang="en-US" sz="1600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64.10%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0.62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0.64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64.14%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119111"/>
                  </a:ext>
                </a:extLst>
              </a:tr>
              <a:tr h="647362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Random Forest</a:t>
                      </a:r>
                      <a:endParaRPr lang="en-US" sz="16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63.50%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0.62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0.61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65.24%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232700"/>
                  </a:ext>
                </a:extLst>
              </a:tr>
              <a:tr h="647362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Gradient Boosting</a:t>
                      </a:r>
                      <a:endParaRPr lang="en-US" sz="16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66.20%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0.61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0.58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61.78%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669673"/>
                  </a:ext>
                </a:extLst>
              </a:tr>
              <a:tr h="88762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Neural Network (MLP)</a:t>
                      </a:r>
                      <a:endParaRPr lang="en-US" sz="16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60.10%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0.55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0.53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59.88%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140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1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86A6-D966-A933-B2E8-786608D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4604733D-0092-B626-83DF-707E42F2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354" y="4162157"/>
            <a:ext cx="3485316" cy="257091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5DCEA-0F3C-FEC1-C1E4-67FF0E696D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64C1B5-F9D0-D01E-0BAE-250BAEC1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041F52-7554-20D9-E711-71DCA945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DD19DF1-37C0-45A5-9B9A-681BBEAD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28073"/>
            <a:ext cx="10873740" cy="115500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Ensemble Model </a:t>
            </a:r>
            <a:r>
              <a:rPr lang="en-US" dirty="0">
                <a:solidFill>
                  <a:srgbClr val="002060"/>
                </a:solidFill>
              </a:rPr>
              <a:t>Performance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252" y="2419915"/>
            <a:ext cx="86385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DeepSeek-CJK-patch"/>
              </a:rPr>
              <a:t>Strategy</a:t>
            </a:r>
            <a:r>
              <a:rPr lang="en-US" dirty="0">
                <a:solidFill>
                  <a:schemeClr val="bg1"/>
                </a:solidFill>
                <a:latin typeface="DeepSeek-CJK-patch"/>
              </a:rPr>
              <a:t>: Majority voting (Logistic Regression + Linear SVM + Random Forest).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DeepSeek-CJK-patch"/>
              </a:rPr>
              <a:t>Results</a:t>
            </a:r>
            <a:r>
              <a:rPr lang="en-US" dirty="0">
                <a:solidFill>
                  <a:schemeClr val="bg1"/>
                </a:solidFill>
                <a:latin typeface="DeepSeek-CJK-patch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eepSeek-CJK-patch"/>
              </a:rPr>
              <a:t>Accuracy: </a:t>
            </a:r>
            <a:r>
              <a:rPr lang="en-US" b="1" dirty="0">
                <a:solidFill>
                  <a:schemeClr val="bg1"/>
                </a:solidFill>
                <a:latin typeface="DeepSeek-CJK-patch"/>
              </a:rPr>
              <a:t>65.20%</a:t>
            </a:r>
            <a:endParaRPr lang="en-US" dirty="0">
              <a:solidFill>
                <a:schemeClr val="bg1"/>
              </a:solidFill>
              <a:latin typeface="DeepSeek-CJK-patch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eepSeek-CJK-patch"/>
              </a:rPr>
              <a:t>Macro F1: </a:t>
            </a:r>
            <a:r>
              <a:rPr lang="en-US" b="1" dirty="0">
                <a:solidFill>
                  <a:schemeClr val="bg1"/>
                </a:solidFill>
                <a:latin typeface="DeepSeek-CJK-patch"/>
              </a:rPr>
              <a:t>64.75%</a:t>
            </a:r>
            <a:endParaRPr lang="en-US" dirty="0">
              <a:solidFill>
                <a:schemeClr val="bg1"/>
              </a:solidFill>
              <a:latin typeface="DeepSeek-CJK-patch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DeepSeek-CJK-patch"/>
              </a:rPr>
              <a:t>Key Observations</a:t>
            </a:r>
            <a:r>
              <a:rPr lang="en-US" dirty="0">
                <a:solidFill>
                  <a:schemeClr val="bg1"/>
                </a:solidFill>
                <a:latin typeface="DeepSeek-CJK-patch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eepSeek-CJK-patch"/>
              </a:rPr>
              <a:t>Slight recall improvement for </a:t>
            </a:r>
            <a:r>
              <a:rPr lang="en-US" b="1" dirty="0">
                <a:solidFill>
                  <a:schemeClr val="bg1"/>
                </a:solidFill>
                <a:latin typeface="DeepSeek-CJK-patch"/>
              </a:rPr>
              <a:t>hate class</a:t>
            </a:r>
            <a:r>
              <a:rPr lang="en-US" dirty="0">
                <a:solidFill>
                  <a:schemeClr val="bg1"/>
                </a:solidFill>
                <a:latin typeface="DeepSeek-CJK-patch"/>
              </a:rPr>
              <a:t> (minority).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eepSeek-CJK-patch"/>
              </a:rPr>
              <a:t>Overall F1 still lower than standalone </a:t>
            </a:r>
            <a:r>
              <a:rPr lang="en-US" b="1" dirty="0">
                <a:solidFill>
                  <a:schemeClr val="bg1"/>
                </a:solidFill>
                <a:latin typeface="DeepSeek-CJK-patch"/>
              </a:rPr>
              <a:t>Logistic Regression (65.83%)</a:t>
            </a:r>
            <a:r>
              <a:rPr lang="en-US" dirty="0">
                <a:solidFill>
                  <a:schemeClr val="bg1"/>
                </a:solidFill>
                <a:latin typeface="DeepSeek-CJK-patch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DeepSeek-CJK-patch"/>
              </a:rPr>
              <a:t>Heavy misclassification of minority classes persists</a:t>
            </a:r>
            <a:r>
              <a:rPr lang="en-US" dirty="0">
                <a:solidFill>
                  <a:srgbClr val="F8FAFF"/>
                </a:solidFill>
                <a:latin typeface="DeepSeek-CJK-patch"/>
              </a:rPr>
              <a:t>.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185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3054D-6B2B-DA08-9999-A3EB95BA1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D6753-BFFF-A82A-16C7-1796CF76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18" y="644083"/>
            <a:ext cx="10873740" cy="15240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Confusion Matrix</a:t>
            </a:r>
            <a:r>
              <a:rPr lang="en-US" b="0" dirty="0"/>
              <a:t/>
            </a:r>
            <a:br>
              <a:rPr lang="en-US" b="0" dirty="0"/>
            </a:br>
            <a:endParaRPr lang="en-US" dirty="0">
              <a:ea typeface="+mj-lt"/>
              <a:cs typeface="+mj-l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2CDE69-BF59-869D-46B6-BB25A03F27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32168F8-BC09-C7B5-F0AC-BFF3345F1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86D8F00-8A65-6DC8-95E2-59B975598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36FBC5-1C4F-7F5B-6A61-E6B2DC053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A54BA361-DF45-DB43-2F79-AC950477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148" y="4694077"/>
            <a:ext cx="2980851" cy="2163923"/>
          </a:xfrm>
          <a:prstGeom prst="rect">
            <a:avLst/>
          </a:prstGeom>
        </p:spPr>
      </p:pic>
      <p:pic>
        <p:nvPicPr>
          <p:cNvPr id="2" name="Picture 1" descr="A blue squares with numbers and a blue square&#10;&#10;AI-generated content may be incorrect.">
            <a:extLst>
              <a:ext uri="{FF2B5EF4-FFF2-40B4-BE49-F238E27FC236}">
                <a16:creationId xmlns:a16="http://schemas.microsoft.com/office/drawing/2014/main" id="{86AB1C74-D9E7-7EAE-15EA-F412175F5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121" y="2187092"/>
            <a:ext cx="6613335" cy="4391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00455" y="925449"/>
            <a:ext cx="520681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bg1"/>
              </a:solidFill>
              <a:latin typeface="DeepSeek-CJK-patch"/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Key Insights: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Class </a:t>
            </a:r>
            <a:r>
              <a:rPr lang="en-US" b="1" dirty="0">
                <a:solidFill>
                  <a:schemeClr val="bg1"/>
                </a:solidFill>
              </a:rPr>
              <a:t>0 (Majority)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Low recall (</a:t>
            </a:r>
            <a:r>
              <a:rPr lang="en-US" b="1" dirty="0">
                <a:solidFill>
                  <a:schemeClr val="bg1"/>
                </a:solidFill>
              </a:rPr>
              <a:t>27%</a:t>
            </a:r>
            <a:r>
              <a:rPr lang="en-US" dirty="0">
                <a:solidFill>
                  <a:schemeClr val="bg1"/>
                </a:solidFill>
              </a:rPr>
              <a:t>) → Misclassified as </a:t>
            </a:r>
            <a:r>
              <a:rPr lang="en-US" b="1" dirty="0">
                <a:solidFill>
                  <a:schemeClr val="bg1"/>
                </a:solidFill>
              </a:rPr>
              <a:t>Class 1 (156)</a:t>
            </a:r>
            <a:r>
              <a:rPr lang="en-US" dirty="0">
                <a:solidFill>
                  <a:schemeClr val="bg1"/>
                </a:solidFill>
              </a:rPr>
              <a:t> and </a:t>
            </a:r>
            <a:r>
              <a:rPr lang="en-US" b="1" dirty="0">
                <a:solidFill>
                  <a:schemeClr val="bg1"/>
                </a:solidFill>
              </a:rPr>
              <a:t>Class 2 (160)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Class 1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Overpredicted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b="1" dirty="0">
                <a:solidFill>
                  <a:schemeClr val="bg1"/>
                </a:solidFill>
              </a:rPr>
              <a:t>1126 vs. 800 actual</a:t>
            </a:r>
            <a:r>
              <a:rPr lang="en-US" dirty="0">
                <a:solidFill>
                  <a:schemeClr val="bg1"/>
                </a:solidFill>
              </a:rPr>
              <a:t>) → Bias inflates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Class 2 (Minority)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Worst recall (</a:t>
            </a:r>
            <a:r>
              <a:rPr lang="en-US" b="1" dirty="0">
                <a:solidFill>
                  <a:schemeClr val="bg1"/>
                </a:solidFill>
              </a:rPr>
              <a:t>35%</a:t>
            </a:r>
            <a:r>
              <a:rPr lang="en-US" dirty="0">
                <a:solidFill>
                  <a:schemeClr val="bg1"/>
                </a:solidFill>
              </a:rPr>
              <a:t>) → Errors in </a:t>
            </a:r>
            <a:r>
              <a:rPr lang="en-US" b="1" dirty="0">
                <a:solidFill>
                  <a:schemeClr val="bg1"/>
                </a:solidFill>
              </a:rPr>
              <a:t>Class 1 (221)</a:t>
            </a:r>
            <a:r>
              <a:rPr lang="en-US" dirty="0">
                <a:solidFill>
                  <a:schemeClr val="bg1"/>
                </a:solidFill>
              </a:rPr>
              <a:t> and </a:t>
            </a:r>
            <a:r>
              <a:rPr lang="en-US" b="1" dirty="0">
                <a:solidFill>
                  <a:schemeClr val="bg1"/>
                </a:solidFill>
              </a:rPr>
              <a:t>Class 0 (142)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Overall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67% accuracy</a:t>
            </a:r>
            <a:r>
              <a:rPr lang="en-US" dirty="0">
                <a:solidFill>
                  <a:schemeClr val="bg1"/>
                </a:solidFill>
              </a:rPr>
              <a:t> (Class 1-driven) | </a:t>
            </a:r>
            <a:r>
              <a:rPr lang="en-US" b="1" dirty="0">
                <a:solidFill>
                  <a:schemeClr val="bg1"/>
                </a:solidFill>
              </a:rPr>
              <a:t>Severe minority-class underperformance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861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86A6-D966-A933-B2E8-786608D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4604733D-0092-B626-83DF-707E42F2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84" y="4444364"/>
            <a:ext cx="3485316" cy="257091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5DCEA-0F3C-FEC1-C1E4-67FF0E696D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64C1B5-F9D0-D01E-0BAE-250BAEC1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041F52-7554-20D9-E711-71DCA945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DD19DF1-37C0-45A5-9B9A-681BBEAD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28073"/>
            <a:ext cx="10873740" cy="115500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Ensemble Model </a:t>
            </a:r>
            <a:r>
              <a:rPr lang="en-US" dirty="0">
                <a:solidFill>
                  <a:srgbClr val="002060"/>
                </a:solidFill>
              </a:rPr>
              <a:t>Performance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3252" y="2419915"/>
            <a:ext cx="86385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Did the Ensemble Underperform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Complementary </a:t>
            </a:r>
            <a:r>
              <a:rPr lang="en-US" b="1" dirty="0">
                <a:solidFill>
                  <a:schemeClr val="bg1"/>
                </a:solidFill>
              </a:rPr>
              <a:t>Weaknesses</a:t>
            </a:r>
            <a:r>
              <a:rPr lang="en-US" dirty="0">
                <a:solidFill>
                  <a:schemeClr val="bg1"/>
                </a:solidFill>
              </a:rPr>
              <a:t>: Combined models shared similar biases toward the majority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Minority </a:t>
            </a:r>
            <a:r>
              <a:rPr lang="en-US" b="1" dirty="0">
                <a:solidFill>
                  <a:schemeClr val="bg1"/>
                </a:solidFill>
              </a:rPr>
              <a:t>Class Challenges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Ensemble failed to resolve linguistic nuance gaps (e.g., sarcasm, context).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SMOTE oversampling insufficient for hate speech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Accuracy-F1 </a:t>
            </a:r>
            <a:r>
              <a:rPr lang="en-US" b="1" dirty="0">
                <a:solidFill>
                  <a:schemeClr val="bg1"/>
                </a:solidFill>
              </a:rPr>
              <a:t>Trade-off</a:t>
            </a:r>
            <a:r>
              <a:rPr lang="en-US" dirty="0">
                <a:solidFill>
                  <a:schemeClr val="bg1"/>
                </a:solidFill>
              </a:rPr>
              <a:t>: Majority voting favored majority-class accuracy over minority-class balance.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01951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86A6-D966-A933-B2E8-786608D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4604733D-0092-B626-83DF-707E42F2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84" y="4444364"/>
            <a:ext cx="3485316" cy="257091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5DCEA-0F3C-FEC1-C1E4-67FF0E696D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64C1B5-F9D0-D01E-0BAE-250BAEC1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041F52-7554-20D9-E711-71DCA945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DD19DF1-37C0-45A5-9B9A-681BBEAD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28073"/>
            <a:ext cx="10873740" cy="1155007"/>
          </a:xfrm>
        </p:spPr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 smtClean="0"/>
              <a:t> </a:t>
            </a:r>
            <a:r>
              <a:rPr dirty="0"/>
              <a:t>Recommendations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" y="2472470"/>
            <a:ext cx="863853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Use BERT/</a:t>
            </a:r>
            <a:r>
              <a:rPr dirty="0" err="1"/>
              <a:t>RoBERTa</a:t>
            </a:r>
            <a:r>
              <a:rPr dirty="0"/>
              <a:t> to detect multilingual hate speech (Swahili, Sheng</a:t>
            </a:r>
            <a:r>
              <a:rPr dirty="0" smtClean="0"/>
              <a:t>).</a:t>
            </a:r>
            <a:endParaRPr lang="en-US" dirty="0" smtClean="0"/>
          </a:p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Add diverse hate examples to improve training data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Combine SMOTE + cost-sensitive learning to fix class </a:t>
            </a:r>
            <a:r>
              <a:rPr dirty="0" smtClean="0"/>
              <a:t>imbalance</a:t>
            </a:r>
            <a:r>
              <a:rPr lang="en-US" dirty="0" smtClean="0"/>
              <a:t>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Focus moderation during high-activity months like July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Use rule-based filters (e.g., '</a:t>
            </a:r>
            <a:r>
              <a:rPr dirty="0" err="1"/>
              <a:t>Ruto</a:t>
            </a:r>
            <a:r>
              <a:rPr dirty="0"/>
              <a:t> must go') for early flagging.</a:t>
            </a:r>
          </a:p>
        </p:txBody>
      </p:sp>
    </p:spTree>
    <p:extLst>
      <p:ext uri="{BB962C8B-B14F-4D97-AF65-F5344CB8AC3E}">
        <p14:creationId xmlns:p14="http://schemas.microsoft.com/office/powerpoint/2010/main" val="16167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86A6-D966-A933-B2E8-786608D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5DCEA-0F3C-FEC1-C1E4-67FF0E696D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964C1B5-F9D0-D01E-0BAE-250BAEC14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0041F52-7554-20D9-E711-71DCA9455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DD19DF1-37C0-45A5-9B9A-681BBEAD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4604733D-0092-B626-83DF-707E42F2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84" y="4444364"/>
            <a:ext cx="3485316" cy="2570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28073"/>
            <a:ext cx="10873740" cy="1155007"/>
          </a:xfrm>
        </p:spPr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 smtClean="0"/>
              <a:t>Conclusion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98764" y="2530764"/>
            <a:ext cx="983672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Class imbalance (38% hate) limits detection accuracy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Hate tweets show lowest engagement — </a:t>
            </a:r>
            <a:r>
              <a:rPr dirty="0" err="1"/>
              <a:t>underdetected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Common phrases reflect political unrest and protest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Transformers and better data needed for fairness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000">
                <a:solidFill>
                  <a:srgbClr val="282828"/>
                </a:solidFill>
              </a:defRPr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dirty="0"/>
              <a:t>Goal: Fair moderation across all political speech.</a:t>
            </a:r>
          </a:p>
        </p:txBody>
      </p:sp>
    </p:spTree>
    <p:extLst>
      <p:ext uri="{BB962C8B-B14F-4D97-AF65-F5344CB8AC3E}">
        <p14:creationId xmlns:p14="http://schemas.microsoft.com/office/powerpoint/2010/main" val="37194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F4C92498-CDF4-FCBE-B55A-EBAE3E53F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371" y="3437039"/>
            <a:ext cx="5233877" cy="31576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sz="2000" dirty="0"/>
              <a:t>. Kenneth </a:t>
            </a:r>
            <a:r>
              <a:rPr lang="en-US" sz="2000" dirty="0" err="1"/>
              <a:t>Nyangweso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Bernice </a:t>
            </a:r>
            <a:r>
              <a:rPr lang="en-US" sz="2000" dirty="0" err="1"/>
              <a:t>Kutwa</a:t>
            </a:r>
          </a:p>
          <a:p>
            <a:pPr marL="0" indent="0">
              <a:buNone/>
            </a:pPr>
            <a:r>
              <a:rPr lang="en-US" sz="2000" dirty="0"/>
              <a:t>3. Amani </a:t>
            </a:r>
            <a:r>
              <a:rPr lang="en-US" sz="2000" dirty="0" err="1"/>
              <a:t>Amkaya</a:t>
            </a:r>
          </a:p>
          <a:p>
            <a:pPr marL="0" indent="0">
              <a:buNone/>
            </a:pPr>
            <a:r>
              <a:rPr lang="en-US" sz="2000" dirty="0"/>
              <a:t>4.Sumaiya Abdullahi</a:t>
            </a:r>
          </a:p>
          <a:p>
            <a:pPr marL="0" indent="0">
              <a:buNone/>
            </a:pPr>
            <a:r>
              <a:rPr lang="en-US" sz="2000" dirty="0"/>
              <a:t>5. Vincent </a:t>
            </a:r>
            <a:r>
              <a:rPr lang="en-US" sz="2000" dirty="0" err="1"/>
              <a:t>Mutuku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79817"/>
            <a:ext cx="10275026" cy="1048835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 Why detect hate speech 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0829" y="2009095"/>
            <a:ext cx="8822871" cy="2753405"/>
          </a:xfrm>
        </p:spPr>
        <p:txBody>
          <a:bodyPr vert="horz" lIns="0" tIns="228600" rIns="0" bIns="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Hate speech can incite violence and deepen divisions.</a:t>
            </a:r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Early detection allows for better moderation and societal interventions.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 Kenya's multilingual landscape, detection is more complex — and more crucial.</a:t>
            </a:r>
          </a:p>
          <a:p>
            <a:pPr marL="283210" indent="-28321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66EA7440-D510-7EF8-6A54-1269D734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067" y="4149498"/>
            <a:ext cx="3971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FC6B1-265F-E8D4-3DC8-C9201058D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EA40-95EB-A599-8C19-718DEEB08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2429163"/>
            <a:ext cx="5486400" cy="1293205"/>
          </a:xfrm>
        </p:spPr>
        <p:txBody>
          <a:bodyPr/>
          <a:lstStyle/>
          <a:p>
            <a:r>
              <a:rPr lang="en-US" sz="4400" dirty="0">
                <a:solidFill>
                  <a:srgbClr val="002060"/>
                </a:solidFill>
              </a:rPr>
              <a:t>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52D0A-5117-4729-F526-44F40E5C6C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To </a:t>
            </a:r>
            <a:r>
              <a:rPr lang="en-US" sz="2000" b="0" dirty="0">
                <a:ea typeface="+mn-lt"/>
                <a:cs typeface="+mn-lt"/>
              </a:rPr>
              <a:t>build</a:t>
            </a:r>
            <a:r>
              <a:rPr lang="en-US" b="0" dirty="0">
                <a:ea typeface="+mn-lt"/>
                <a:cs typeface="+mn-lt"/>
              </a:rPr>
              <a:t> a model that detects hate speech from tweets mentioning or targeting Kenyan politician</a:t>
            </a:r>
            <a:endParaRPr lang="en-US" dirty="0"/>
          </a:p>
        </p:txBody>
      </p:sp>
      <p:pic>
        <p:nvPicPr>
          <p:cNvPr id="7" name="Picture 6" descr="Facebook, Twitter Turn to Right-Leaning ...">
            <a:extLst>
              <a:ext uri="{FF2B5EF4-FFF2-40B4-BE49-F238E27FC236}">
                <a16:creationId xmlns:a16="http://schemas.microsoft.com/office/drawing/2014/main" id="{CE1D46DF-7DF8-ABF6-D21D-86E61D4ED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768124"/>
            <a:ext cx="5506809" cy="56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83CAB-827D-87A8-2153-F75C70D2C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54F1B9-419A-553D-9065-2340D02E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AEBCFC-BDCB-3B74-9084-CAB17F2D9C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0457" y="2357438"/>
            <a:ext cx="7810500" cy="2753405"/>
          </a:xfrm>
        </p:spPr>
        <p:txBody>
          <a:bodyPr vert="horz" lIns="0" tIns="228600" rIns="0" bIns="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Identify hate speech within tweets mentioning Kenyan politicians.</a:t>
            </a:r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Analyze linguistic patterns across English, Swahili, and Sheng.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Build machine learning </a:t>
            </a:r>
            <a:r>
              <a:rPr lang="en-US" dirty="0" smtClean="0">
                <a:ea typeface="+mn-lt"/>
                <a:cs typeface="+mn-lt"/>
              </a:rPr>
              <a:t>model </a:t>
            </a:r>
            <a:r>
              <a:rPr lang="en-US" dirty="0">
                <a:ea typeface="+mn-lt"/>
                <a:cs typeface="+mn-lt"/>
              </a:rPr>
              <a:t>to automate detection.</a:t>
            </a:r>
            <a:endParaRPr lang="en-US" dirty="0"/>
          </a:p>
          <a:p>
            <a:pPr marL="283210" indent="-283210"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F8C50D-3461-6B60-E746-FD5EABB5EA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6446DB-9DA8-969B-EBB6-CCC3336C9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88FA98A-5002-6FFC-6F92-CC433C128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DBC4EF-1816-7A55-7332-762E1C800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E9D7E13D-2AF3-FDF1-12A3-5E8C465C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82" y="4149498"/>
            <a:ext cx="3971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9D94D-278C-2022-1AA5-D29D27837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B8B46C-A783-3BDC-C413-8E2DA6A5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31" y="255275"/>
            <a:ext cx="10873740" cy="168020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 Understanding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042411-5A2F-B3B6-5EB1-B2414CE817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9377" y="2229968"/>
            <a:ext cx="6364435" cy="2721850"/>
          </a:xfrm>
        </p:spPr>
        <p:txBody>
          <a:bodyPr vert="horz" lIns="0" tIns="228600" rIns="0" bIns="0" rtlCol="0" anchor="t"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11,317 tweets collected using </a:t>
            </a:r>
            <a:r>
              <a:rPr lang="en-US" dirty="0" err="1">
                <a:ea typeface="+mn-lt"/>
                <a:cs typeface="+mn-lt"/>
              </a:rPr>
              <a:t>Tweepy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 err="1">
                <a:ea typeface="+mn-lt"/>
                <a:cs typeface="+mn-lt"/>
              </a:rPr>
              <a:t>Twint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Focused on tweets mentioning key Kenyan politicians.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Dataset has 6 features, including text and metadata.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Tweets labeled as </a:t>
            </a:r>
            <a:r>
              <a:rPr lang="en-US" dirty="0" smtClean="0">
                <a:ea typeface="+mn-lt"/>
                <a:cs typeface="+mn-lt"/>
              </a:rPr>
              <a:t>Hate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smtClean="0">
                <a:ea typeface="+mn-lt"/>
                <a:cs typeface="+mn-lt"/>
              </a:rPr>
              <a:t>or </a:t>
            </a:r>
            <a:r>
              <a:rPr lang="en-US" dirty="0">
                <a:ea typeface="+mn-lt"/>
                <a:cs typeface="+mn-lt"/>
              </a:rPr>
              <a:t>Neutral.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283210" indent="-283210">
              <a:buFont typeface="Arial"/>
              <a:buChar char="•"/>
            </a:pPr>
            <a:endParaRPr lang="en-US" sz="1200" dirty="0">
              <a:ea typeface="+mn-lt"/>
              <a:cs typeface="+mn-lt"/>
            </a:endParaRPr>
          </a:p>
          <a:p>
            <a:pPr marL="283210" indent="-283210">
              <a:buFont typeface="Arial"/>
              <a:buChar char="•"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8C7EA0-5C4F-AEAF-2CDC-B105DF4D9F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32657" y="3889246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B8A6BB8-8514-AD8E-8E07-4C3615482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91A216A-3377-28E3-25F0-046B7370C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EA1D1A5-1CBD-1C6B-0DAE-CE83C37A9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BE8A5170-7391-E330-56FF-7D3F238FB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582" y="3692298"/>
            <a:ext cx="39719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A9DEB-1659-1720-6331-90A181A99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0E31E3B-F309-CAB4-A260-3DC8009D8D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B142E7E-60DA-5D74-6895-694B531BF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BD51F7C-CF3F-FF6F-2B71-A709970EB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A6D4575-C877-AB24-D303-E0DA6B915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B47985B-C67E-0EBE-39A8-190432713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 Understanding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F687D9-FAA5-114A-5A40-B2DF6D29A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1487" y="2422752"/>
            <a:ext cx="8452757" cy="3624261"/>
          </a:xfrm>
        </p:spPr>
        <p:txBody>
          <a:bodyPr vert="horz" lIns="0" tIns="228600" rIns="0" bIns="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The data contains :</a:t>
            </a:r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Tweet ID</a:t>
            </a:r>
            <a:r>
              <a:rPr lang="en-US" dirty="0">
                <a:ea typeface="+mn-lt"/>
                <a:cs typeface="+mn-lt"/>
              </a:rPr>
              <a:t>: Unique tweet identifier for traceability.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Likes</a:t>
            </a:r>
            <a:r>
              <a:rPr lang="en-US" dirty="0">
                <a:ea typeface="+mn-lt"/>
                <a:cs typeface="+mn-lt"/>
              </a:rPr>
              <a:t>: Number of likes — measures tweet popularity.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Retweets</a:t>
            </a:r>
            <a:r>
              <a:rPr lang="en-US" dirty="0">
                <a:ea typeface="+mn-lt"/>
                <a:cs typeface="+mn-lt"/>
              </a:rPr>
              <a:t>: Number of retweets — indicates content spread.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Total Replies</a:t>
            </a:r>
            <a:r>
              <a:rPr lang="en-US" dirty="0">
                <a:ea typeface="+mn-lt"/>
                <a:cs typeface="+mn-lt"/>
              </a:rPr>
              <a:t>: Direct user responses — reflects engagement/controversy.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Texts</a:t>
            </a:r>
            <a:r>
              <a:rPr lang="en-US" dirty="0">
                <a:ea typeface="+mn-lt"/>
                <a:cs typeface="+mn-lt"/>
              </a:rPr>
              <a:t>: Full tweet text — primary input for NLP tasks.</a:t>
            </a:r>
            <a:endParaRPr lang="en-US" dirty="0"/>
          </a:p>
          <a:p>
            <a:pPr marL="283210" indent="-28321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Created At</a:t>
            </a:r>
            <a:r>
              <a:rPr lang="en-US" dirty="0">
                <a:ea typeface="+mn-lt"/>
                <a:cs typeface="+mn-lt"/>
              </a:rPr>
              <a:t>: Timestamp — enables temporal analysis.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3210" indent="-283210"/>
            <a:endParaRPr lang="en-US" dirty="0"/>
          </a:p>
          <a:p>
            <a:pPr marL="283210" indent="-283210"/>
            <a:endParaRPr lang="en-US" dirty="0"/>
          </a:p>
        </p:txBody>
      </p: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B0A3373C-5403-C70E-6EDD-F9BE42FA5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010" y="4225699"/>
            <a:ext cx="3155496" cy="23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D763C-E7AB-9F20-A672-2DE83D823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06733B7-37B0-C9E5-F87F-9265485614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70F7061-45AA-88B6-E0FE-B75D760B2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86AA96-8B04-2CAA-2C0E-4E834BD02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42B55F3-43AC-E164-4459-A2A3CE1B2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A diagram of a pie chart&#10;&#10;AI-generated content may be incorrect.">
            <a:extLst>
              <a:ext uri="{FF2B5EF4-FFF2-40B4-BE49-F238E27FC236}">
                <a16:creationId xmlns:a16="http://schemas.microsoft.com/office/drawing/2014/main" id="{E6442F42-3522-8187-F66B-6AF40323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516" y="2645317"/>
            <a:ext cx="4446222" cy="420178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6B39E3-5356-78C1-CF2E-8EE5C5C7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29078"/>
            <a:ext cx="10718757" cy="1202341"/>
          </a:xfrm>
        </p:spPr>
        <p:txBody>
          <a:bodyPr/>
          <a:lstStyle/>
          <a:p>
            <a:r>
              <a:rPr lang="en-US" b="0" dirty="0">
                <a:solidFill>
                  <a:srgbClr val="002060"/>
                </a:solidFill>
                <a:ea typeface="+mj-lt"/>
                <a:cs typeface="+mj-lt"/>
              </a:rPr>
              <a:t>Class Distribution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 descr="A blue square with a white bird logo&#10;&#10;AI-generated content may be incorrect.">
            <a:extLst>
              <a:ext uri="{FF2B5EF4-FFF2-40B4-BE49-F238E27FC236}">
                <a16:creationId xmlns:a16="http://schemas.microsoft.com/office/drawing/2014/main" id="{71753ED9-6ECE-2964-B238-0F17DA3ED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499" y="5183639"/>
            <a:ext cx="2947008" cy="16634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96A85-6FDD-F0DD-06BC-BC24EFE2CFF3}"/>
              </a:ext>
            </a:extLst>
          </p:cNvPr>
          <p:cNvSpPr txBox="1"/>
          <p:nvPr/>
        </p:nvSpPr>
        <p:spPr>
          <a:xfrm>
            <a:off x="7564627" y="2064497"/>
            <a:ext cx="4459829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Observations</a:t>
            </a:r>
          </a:p>
          <a:p>
            <a:endParaRPr lang="en-US" sz="2000" b="1" dirty="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The chart visually depicts a significant class imbalance in the dataset.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ea typeface="+mn-lt"/>
                <a:cs typeface="+mn-lt"/>
              </a:rPr>
              <a:t>The "neutral" class has the highest percentage of 62.0%, and "hate" 38.0% </a:t>
            </a:r>
          </a:p>
        </p:txBody>
      </p:sp>
    </p:spTree>
    <p:extLst>
      <p:ext uri="{BB962C8B-B14F-4D97-AF65-F5344CB8AC3E}">
        <p14:creationId xmlns:p14="http://schemas.microsoft.com/office/powerpoint/2010/main" val="40942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0FE134-9032-4C7F-BC57-C7DE3F833363}">
  <ds:schemaRefs>
    <ds:schemaRef ds:uri="16c05727-aa75-4e4a-9b5f-8a80a1165891"/>
    <ds:schemaRef ds:uri="http://schemas.microsoft.com/office/2006/documentManagement/types"/>
    <ds:schemaRef ds:uri="230e9df3-be65-4c73-a93b-d1236ebd677e"/>
    <ds:schemaRef ds:uri="http://purl.org/dc/terms/"/>
    <ds:schemaRef ds:uri="71af3243-3dd4-4a8d-8c0d-dd76da1f02a5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1044</Words>
  <Application>Microsoft Office PowerPoint</Application>
  <PresentationFormat>Widescreen</PresentationFormat>
  <Paragraphs>286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Aptos Display</vt:lpstr>
      <vt:lpstr>Arial</vt:lpstr>
      <vt:lpstr>Arial,Sans-Serif</vt:lpstr>
      <vt:lpstr>Calibri</vt:lpstr>
      <vt:lpstr>Consolas</vt:lpstr>
      <vt:lpstr>DeepSeek-CJK-patch</vt:lpstr>
      <vt:lpstr>Franklin Gothic Book</vt:lpstr>
      <vt:lpstr>Franklin Gothic Demi</vt:lpstr>
      <vt:lpstr>Custom</vt:lpstr>
      <vt:lpstr>Detecting Hate Speech in Kenyan Political Tweets</vt:lpstr>
      <vt:lpstr>         Imagine a Twitter-like platform where users can post freely.   A place where hate speech posts can be automatically flagged or hidden within seconds—drastically improving the experience for users and reducing platform liability.</vt:lpstr>
      <vt:lpstr>MEMBERS</vt:lpstr>
      <vt:lpstr>   Why detect hate speech ?</vt:lpstr>
      <vt:lpstr>Goal</vt:lpstr>
      <vt:lpstr>Objective</vt:lpstr>
      <vt:lpstr>Data Understanding</vt:lpstr>
      <vt:lpstr>Data Understanding</vt:lpstr>
      <vt:lpstr>Class Distribution</vt:lpstr>
      <vt:lpstr>Word Cloud: Dominant Language in the Discourse</vt:lpstr>
      <vt:lpstr>Frequent Phrase Patterns in Political Tweets</vt:lpstr>
      <vt:lpstr>Distribution of tweet lengths by class</vt:lpstr>
      <vt:lpstr>Distribution of tweet lengths by class</vt:lpstr>
      <vt:lpstr>Distribution of Average Engagement by Month</vt:lpstr>
      <vt:lpstr>Engagement Correlations: Likes, Retweets &amp; Replies</vt:lpstr>
      <vt:lpstr>Data Cleaning &amp;   Preprocessing</vt:lpstr>
      <vt:lpstr>Preparing Tweets for Analysis</vt:lpstr>
      <vt:lpstr>Preparing Tweets for Analysis</vt:lpstr>
      <vt:lpstr>Machine Learning   Modeling</vt:lpstr>
      <vt:lpstr>Text Classification Models</vt:lpstr>
      <vt:lpstr>Models Used: </vt:lpstr>
      <vt:lpstr>Model Performance Evaluation </vt:lpstr>
      <vt:lpstr>Model Evaluation</vt:lpstr>
      <vt:lpstr>Evaluation Results </vt:lpstr>
      <vt:lpstr>Ensemble Model Performance </vt:lpstr>
      <vt:lpstr>Confusion Matrix </vt:lpstr>
      <vt:lpstr>Ensemble Model Performance </vt:lpstr>
      <vt:lpstr> 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Hate Speech in Kenyan Political Tweets</dc:title>
  <dc:creator>Bold and Fearless</dc:creator>
  <cp:lastModifiedBy>Windows User</cp:lastModifiedBy>
  <cp:revision>1206</cp:revision>
  <dcterms:created xsi:type="dcterms:W3CDTF">2025-04-25T06:19:46Z</dcterms:created>
  <dcterms:modified xsi:type="dcterms:W3CDTF">2025-05-01T20:10:33Z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