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C30366-AA56-48F7-96E8-DD2199A99133}">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23" initials="1" lastIdx="1" clrIdx="0">
    <p:extLst>
      <p:ext uri="{19B8F6BF-5375-455C-9EA6-DF929625EA0E}">
        <p15:presenceInfo xmlns:p15="http://schemas.microsoft.com/office/powerpoint/2012/main" userId="6f9d7e8dfc5381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51DCA-90C2-4A94-BE69-800137D904DB}"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74EB8-B102-422B-98D1-E5A1D7F6CB0E}" type="slidenum">
              <a:rPr lang="en-US" smtClean="0"/>
              <a:t>‹#›</a:t>
            </a:fld>
            <a:endParaRPr lang="en-US"/>
          </a:p>
        </p:txBody>
      </p:sp>
    </p:spTree>
    <p:extLst>
      <p:ext uri="{BB962C8B-B14F-4D97-AF65-F5344CB8AC3E}">
        <p14:creationId xmlns:p14="http://schemas.microsoft.com/office/powerpoint/2010/main" val="1797412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From my analysis it is evident that the aircraft with most recorded accidents are the Cessna and Piper as each of these makes record more than 10000 accidents.</a:t>
            </a:r>
          </a:p>
        </p:txBody>
      </p:sp>
      <p:sp>
        <p:nvSpPr>
          <p:cNvPr id="4" name="Slide Number Placeholder 3"/>
          <p:cNvSpPr>
            <a:spLocks noGrp="1"/>
          </p:cNvSpPr>
          <p:nvPr>
            <p:ph type="sldNum" sz="quarter" idx="10"/>
          </p:nvPr>
        </p:nvSpPr>
        <p:spPr/>
        <p:txBody>
          <a:bodyPr/>
          <a:lstStyle/>
          <a:p>
            <a:fld id="{E7B74EB8-B102-422B-98D1-E5A1D7F6CB0E}" type="slidenum">
              <a:rPr lang="en-US" smtClean="0"/>
              <a:t>5</a:t>
            </a:fld>
            <a:endParaRPr lang="en-US"/>
          </a:p>
        </p:txBody>
      </p:sp>
    </p:spTree>
    <p:extLst>
      <p:ext uri="{BB962C8B-B14F-4D97-AF65-F5344CB8AC3E}">
        <p14:creationId xmlns:p14="http://schemas.microsoft.com/office/powerpoint/2010/main" val="197075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above analysis we see the top models</a:t>
            </a:r>
            <a:r>
              <a:rPr lang="en-US" baseline="0" dirty="0" smtClean="0"/>
              <a:t> with the most accidents are the 152, 172 and 172N</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6</a:t>
            </a:fld>
            <a:endParaRPr lang="en-US"/>
          </a:p>
        </p:txBody>
      </p:sp>
    </p:spTree>
    <p:extLst>
      <p:ext uri="{BB962C8B-B14F-4D97-AF65-F5344CB8AC3E}">
        <p14:creationId xmlns:p14="http://schemas.microsoft.com/office/powerpoint/2010/main" val="1512108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a:t>
            </a:r>
            <a:r>
              <a:rPr lang="en-US" baseline="0" dirty="0" smtClean="0"/>
              <a:t> above analysis we see that the lead accidents as per category are other aircrafts. This may include the single engine crafts as their makes such as Cessna and piper lead the pack when it comes to the most number of accidents recorded.</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7</a:t>
            </a:fld>
            <a:endParaRPr lang="en-US"/>
          </a:p>
        </p:txBody>
      </p:sp>
    </p:spTree>
    <p:extLst>
      <p:ext uri="{BB962C8B-B14F-4D97-AF65-F5344CB8AC3E}">
        <p14:creationId xmlns:p14="http://schemas.microsoft.com/office/powerpoint/2010/main" val="3718188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evident that most accidents</a:t>
            </a:r>
            <a:r>
              <a:rPr lang="en-US" baseline="0" dirty="0" smtClean="0"/>
              <a:t> that occur during these phases are unknown. Such may include approach, climb or even taxing.</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8</a:t>
            </a:fld>
            <a:endParaRPr lang="en-US"/>
          </a:p>
        </p:txBody>
      </p:sp>
    </p:spTree>
    <p:extLst>
      <p:ext uri="{BB962C8B-B14F-4D97-AF65-F5344CB8AC3E}">
        <p14:creationId xmlns:p14="http://schemas.microsoft.com/office/powerpoint/2010/main" val="1232947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evident that most accidents</a:t>
            </a:r>
            <a:r>
              <a:rPr lang="en-US" baseline="0" dirty="0" smtClean="0"/>
              <a:t> occur on United States of America as accidents recorded for this region exceed 80000 as compared to the other top five countries.</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9</a:t>
            </a:fld>
            <a:endParaRPr lang="en-US"/>
          </a:p>
        </p:txBody>
      </p:sp>
    </p:spTree>
    <p:extLst>
      <p:ext uri="{BB962C8B-B14F-4D97-AF65-F5344CB8AC3E}">
        <p14:creationId xmlns:p14="http://schemas.microsoft.com/office/powerpoint/2010/main" val="213530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analysis provides further insights on what make has the highest number of injuries which implies that the Cessna and Boeing have the most number injuries</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10</a:t>
            </a:fld>
            <a:endParaRPr lang="en-US"/>
          </a:p>
        </p:txBody>
      </p:sp>
    </p:spTree>
    <p:extLst>
      <p:ext uri="{BB962C8B-B14F-4D97-AF65-F5344CB8AC3E}">
        <p14:creationId xmlns:p14="http://schemas.microsoft.com/office/powerpoint/2010/main" val="940937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above analysis gives insights on certain aircraft makes accidents based on their model types.</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11</a:t>
            </a:fld>
            <a:endParaRPr lang="en-US"/>
          </a:p>
        </p:txBody>
      </p:sp>
    </p:spTree>
    <p:extLst>
      <p:ext uri="{BB962C8B-B14F-4D97-AF65-F5344CB8AC3E}">
        <p14:creationId xmlns:p14="http://schemas.microsoft.com/office/powerpoint/2010/main" val="173213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evident</a:t>
            </a:r>
            <a:r>
              <a:rPr lang="en-US" baseline="0" dirty="0" smtClean="0"/>
              <a:t> in this analysis that as of 1980 accidents rapidly increased and as time progressed there has been a decrease in aviation accidents</a:t>
            </a:r>
            <a:endParaRPr lang="en-US" dirty="0"/>
          </a:p>
        </p:txBody>
      </p:sp>
      <p:sp>
        <p:nvSpPr>
          <p:cNvPr id="4" name="Slide Number Placeholder 3"/>
          <p:cNvSpPr>
            <a:spLocks noGrp="1"/>
          </p:cNvSpPr>
          <p:nvPr>
            <p:ph type="sldNum" sz="quarter" idx="10"/>
          </p:nvPr>
        </p:nvSpPr>
        <p:spPr/>
        <p:txBody>
          <a:bodyPr/>
          <a:lstStyle/>
          <a:p>
            <a:fld id="{E7B74EB8-B102-422B-98D1-E5A1D7F6CB0E}" type="slidenum">
              <a:rPr lang="en-US" smtClean="0"/>
              <a:t>12</a:t>
            </a:fld>
            <a:endParaRPr lang="en-US"/>
          </a:p>
        </p:txBody>
      </p:sp>
    </p:spTree>
    <p:extLst>
      <p:ext uri="{BB962C8B-B14F-4D97-AF65-F5344CB8AC3E}">
        <p14:creationId xmlns:p14="http://schemas.microsoft.com/office/powerpoint/2010/main" val="173622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356646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59361B-0BB1-4BF8-9E3F-0FAE4994CD8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118500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3415874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1599194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292099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4201464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3661490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1927380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259516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83198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59361B-0BB1-4BF8-9E3F-0FAE4994CD83}"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209259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59361B-0BB1-4BF8-9E3F-0FAE4994CD8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3610687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59361B-0BB1-4BF8-9E3F-0FAE4994CD83}"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2945688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59361B-0BB1-4BF8-9E3F-0FAE4994CD83}"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200413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9361B-0BB1-4BF8-9E3F-0FAE4994CD83}"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425351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59361B-0BB1-4BF8-9E3F-0FAE4994CD8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3553878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59361B-0BB1-4BF8-9E3F-0FAE4994CD83}"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E168A-8DCB-4CD9-9D83-8E17EBFC11DE}" type="slidenum">
              <a:rPr lang="en-US" smtClean="0"/>
              <a:t>‹#›</a:t>
            </a:fld>
            <a:endParaRPr lang="en-US"/>
          </a:p>
        </p:txBody>
      </p:sp>
    </p:spTree>
    <p:extLst>
      <p:ext uri="{BB962C8B-B14F-4D97-AF65-F5344CB8AC3E}">
        <p14:creationId xmlns:p14="http://schemas.microsoft.com/office/powerpoint/2010/main" val="314915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59361B-0BB1-4BF8-9E3F-0FAE4994CD83}" type="datetimeFigureOut">
              <a:rPr lang="en-US" smtClean="0"/>
              <a:t>11/29/2024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EE168A-8DCB-4CD9-9D83-8E17EBFC11DE}" type="slidenum">
              <a:rPr lang="en-US" smtClean="0"/>
              <a:t>‹#›</a:t>
            </a:fld>
            <a:endParaRPr lang="en-US"/>
          </a:p>
        </p:txBody>
      </p:sp>
    </p:spTree>
    <p:extLst>
      <p:ext uri="{BB962C8B-B14F-4D97-AF65-F5344CB8AC3E}">
        <p14:creationId xmlns:p14="http://schemas.microsoft.com/office/powerpoint/2010/main" val="16516550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KENNETH NYANGWESO</a:t>
            </a:r>
            <a:br>
              <a:rPr lang="en-US" dirty="0" smtClean="0"/>
            </a:br>
            <a:r>
              <a:rPr lang="en-US" dirty="0" smtClean="0"/>
              <a:t>DSF PHASE 1 PROJECT</a:t>
            </a:r>
            <a:endParaRPr lang="en-US" dirty="0"/>
          </a:p>
        </p:txBody>
      </p:sp>
      <p:sp>
        <p:nvSpPr>
          <p:cNvPr id="3" name="Subtitle 2"/>
          <p:cNvSpPr>
            <a:spLocks noGrp="1"/>
          </p:cNvSpPr>
          <p:nvPr>
            <p:ph type="subTitle" idx="1"/>
          </p:nvPr>
        </p:nvSpPr>
        <p:spPr/>
        <p:txBody>
          <a:bodyPr/>
          <a:lstStyle/>
          <a:p>
            <a:r>
              <a:rPr lang="en-US" dirty="0" smtClean="0"/>
              <a:t>ANALYSIS ON AVIATION ACCIDENTS DATASET</a:t>
            </a:r>
            <a:endParaRPr lang="en-US" dirty="0"/>
          </a:p>
        </p:txBody>
      </p:sp>
    </p:spTree>
    <p:extLst>
      <p:ext uri="{BB962C8B-B14F-4D97-AF65-F5344CB8AC3E}">
        <p14:creationId xmlns:p14="http://schemas.microsoft.com/office/powerpoint/2010/main" val="2060512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07817"/>
            <a:ext cx="10018713" cy="1524000"/>
          </a:xfrm>
        </p:spPr>
        <p:txBody>
          <a:bodyPr/>
          <a:lstStyle/>
          <a:p>
            <a:r>
              <a:rPr lang="en-US" dirty="0" smtClean="0"/>
              <a:t>MAKE VS INJURIES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69672" y="1094509"/>
            <a:ext cx="6733309" cy="5472546"/>
          </a:xfrm>
        </p:spPr>
      </p:pic>
    </p:spTree>
    <p:extLst>
      <p:ext uri="{BB962C8B-B14F-4D97-AF65-F5344CB8AC3E}">
        <p14:creationId xmlns:p14="http://schemas.microsoft.com/office/powerpoint/2010/main" val="899226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457" y="242456"/>
            <a:ext cx="10018713" cy="1572490"/>
          </a:xfrm>
        </p:spPr>
        <p:txBody>
          <a:bodyPr/>
          <a:lstStyle/>
          <a:p>
            <a:r>
              <a:rPr lang="en-US" dirty="0" smtClean="0"/>
              <a:t>MAKES AND MODELS VS ACCIDENTS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2582" y="1814946"/>
            <a:ext cx="6470073" cy="4724400"/>
          </a:xfrm>
        </p:spPr>
      </p:pic>
    </p:spTree>
    <p:extLst>
      <p:ext uri="{BB962C8B-B14F-4D97-AF65-F5344CB8AC3E}">
        <p14:creationId xmlns:p14="http://schemas.microsoft.com/office/powerpoint/2010/main" val="1391309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0098" y="1"/>
            <a:ext cx="10018713" cy="1274618"/>
          </a:xfrm>
        </p:spPr>
        <p:txBody>
          <a:bodyPr/>
          <a:lstStyle/>
          <a:p>
            <a:r>
              <a:rPr lang="en-US" dirty="0" smtClean="0"/>
              <a:t>YEARLY ACCIDENTS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49237" y="1399309"/>
            <a:ext cx="8340436" cy="5223163"/>
          </a:xfrm>
        </p:spPr>
      </p:pic>
    </p:spTree>
    <p:extLst>
      <p:ext uri="{BB962C8B-B14F-4D97-AF65-F5344CB8AC3E}">
        <p14:creationId xmlns:p14="http://schemas.microsoft.com/office/powerpoint/2010/main" val="419639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574964"/>
          </a:xfrm>
        </p:spPr>
        <p:txBody>
          <a:bodyPr>
            <a:normAutofit fontScale="90000"/>
          </a:bodyPr>
          <a:lstStyle/>
          <a:p>
            <a:r>
              <a:rPr lang="en-US" dirty="0" smtClean="0"/>
              <a:t>FINDINGS</a:t>
            </a:r>
            <a:endParaRPr lang="en-US" dirty="0"/>
          </a:p>
        </p:txBody>
      </p:sp>
      <p:sp>
        <p:nvSpPr>
          <p:cNvPr id="3" name="Content Placeholder 2"/>
          <p:cNvSpPr>
            <a:spLocks noGrp="1"/>
          </p:cNvSpPr>
          <p:nvPr>
            <p:ph idx="1"/>
          </p:nvPr>
        </p:nvSpPr>
        <p:spPr>
          <a:xfrm>
            <a:off x="1664419" y="1503217"/>
            <a:ext cx="10018713" cy="3124201"/>
          </a:xfrm>
        </p:spPr>
        <p:txBody>
          <a:bodyPr/>
          <a:lstStyle/>
          <a:p>
            <a:pPr marL="0" indent="0">
              <a:buNone/>
            </a:pPr>
            <a:r>
              <a:rPr lang="en-US" dirty="0" smtClean="0"/>
              <a:t>After doing a  keen analysis and coming up with an  interpretable analysis I was able to provide findings based on grouping certain factors.</a:t>
            </a:r>
            <a:endParaRPr lang="en-US" dirty="0"/>
          </a:p>
        </p:txBody>
      </p:sp>
    </p:spTree>
    <p:extLst>
      <p:ext uri="{BB962C8B-B14F-4D97-AF65-F5344CB8AC3E}">
        <p14:creationId xmlns:p14="http://schemas.microsoft.com/office/powerpoint/2010/main" val="127351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32164"/>
          </a:xfrm>
        </p:spPr>
        <p:txBody>
          <a:bodyPr>
            <a:normAutofit fontScale="90000"/>
          </a:bodyPr>
          <a:lstStyle/>
          <a:p>
            <a:r>
              <a:rPr lang="en-US" dirty="0" smtClean="0"/>
              <a:t>FINDING BASED ON MAKE, MODEL AND CATEGORY OF THE  AIRCRAFTS</a:t>
            </a:r>
            <a:endParaRPr lang="en-US" dirty="0"/>
          </a:p>
        </p:txBody>
      </p:sp>
      <p:sp>
        <p:nvSpPr>
          <p:cNvPr id="3" name="Content Placeholder 2"/>
          <p:cNvSpPr>
            <a:spLocks noGrp="1"/>
          </p:cNvSpPr>
          <p:nvPr>
            <p:ph idx="1"/>
          </p:nvPr>
        </p:nvSpPr>
        <p:spPr>
          <a:xfrm>
            <a:off x="1678274" y="1946563"/>
            <a:ext cx="10018713" cy="4107874"/>
          </a:xfrm>
        </p:spPr>
        <p:txBody>
          <a:bodyPr>
            <a:normAutofit lnSpcReduction="10000"/>
          </a:bodyPr>
          <a:lstStyle/>
          <a:p>
            <a:pPr marL="0" indent="0">
              <a:buNone/>
            </a:pPr>
            <a:r>
              <a:rPr lang="en-US" dirty="0" smtClean="0"/>
              <a:t>From my analysis, it is evident that the Cessna and Piper have the most number of accidents with each having a record exceeding 10,000. I went further with my analysis by checking how this can be influenced by the model. From my analysis, the models that record the most accidents are the 152, 172, and 172N models with more than 1000 aviation accidents. These key models are widely used by the Cessna and Piper companies hence contributing to these aviation accidents.</a:t>
            </a:r>
          </a:p>
          <a:p>
            <a:pPr marL="0" indent="0">
              <a:buNone/>
            </a:pPr>
            <a:endParaRPr lang="en-US" dirty="0" smtClean="0"/>
          </a:p>
          <a:p>
            <a:pPr marL="0" indent="0">
              <a:buNone/>
            </a:pPr>
            <a:r>
              <a:rPr lang="en-US" dirty="0" smtClean="0"/>
              <a:t>It is also evident that most aircraft categories with the most accidents are the unspecified ones. We can assume that these air the single engine planes category which are widely used by the Cessna and Piper makes.</a:t>
            </a:r>
            <a:endParaRPr lang="en-US" dirty="0"/>
          </a:p>
        </p:txBody>
      </p:sp>
    </p:spTree>
    <p:extLst>
      <p:ext uri="{BB962C8B-B14F-4D97-AF65-F5344CB8AC3E}">
        <p14:creationId xmlns:p14="http://schemas.microsoft.com/office/powerpoint/2010/main" val="261181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BASED ON BROAD PHASE OF FLIGHT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From my analysis the phase of flight where accidents occur is unknown/unspecified. With reference from my previous based on make and aircraft category my research has given insights that most of these aircraft weight are light and have trouble during the climb phase which was unspecified in my analysis. Hence we can assume that the most recorded accident is during the climb phase since most aircraft makes with most accidents are quite sensitive when it comes to this phase of flight.</a:t>
            </a:r>
          </a:p>
          <a:p>
            <a:pPr marL="0" indent="0">
              <a:buNone/>
            </a:pPr>
            <a:r>
              <a:rPr lang="en-US" dirty="0" smtClean="0"/>
              <a:t>Also from my analysis the landing, take-off and cruise phases have recorded accidents exceeding 10000. This may be brought about by factors such as pilot error, Air Traffic Control Errors(ATC) , maintenance and many others.</a:t>
            </a:r>
            <a:endParaRPr lang="en-US" dirty="0"/>
          </a:p>
        </p:txBody>
      </p:sp>
    </p:spTree>
    <p:extLst>
      <p:ext uri="{BB962C8B-B14F-4D97-AF65-F5344CB8AC3E}">
        <p14:creationId xmlns:p14="http://schemas.microsoft.com/office/powerpoint/2010/main" val="3782013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44236"/>
          </a:xfrm>
        </p:spPr>
        <p:txBody>
          <a:bodyPr>
            <a:normAutofit fontScale="90000"/>
          </a:bodyPr>
          <a:lstStyle/>
          <a:p>
            <a:r>
              <a:rPr lang="en-US" dirty="0" smtClean="0"/>
              <a:t>FINDINGS BASED ON COUNTRY</a:t>
            </a:r>
            <a:endParaRPr lang="en-US" dirty="0"/>
          </a:p>
        </p:txBody>
      </p:sp>
      <p:sp>
        <p:nvSpPr>
          <p:cNvPr id="3" name="Content Placeholder 2"/>
          <p:cNvSpPr>
            <a:spLocks noGrp="1"/>
          </p:cNvSpPr>
          <p:nvPr>
            <p:ph idx="1"/>
          </p:nvPr>
        </p:nvSpPr>
        <p:spPr>
          <a:xfrm>
            <a:off x="1595146" y="1614053"/>
            <a:ext cx="10018713" cy="3124201"/>
          </a:xfrm>
        </p:spPr>
        <p:txBody>
          <a:bodyPr/>
          <a:lstStyle/>
          <a:p>
            <a:pPr marL="0" indent="0">
              <a:buNone/>
            </a:pPr>
            <a:r>
              <a:rPr lang="en-US" dirty="0" smtClean="0"/>
              <a:t>From my analysis it is evident that the United States of America has recorded the highest number of accidents with a whooping 80,000. This can brought about by factors such incompetent engineers, busy airports or even poor weather conditions in this certain region.</a:t>
            </a:r>
            <a:endParaRPr lang="en-US" dirty="0"/>
          </a:p>
        </p:txBody>
      </p:sp>
    </p:spTree>
    <p:extLst>
      <p:ext uri="{BB962C8B-B14F-4D97-AF65-F5344CB8AC3E}">
        <p14:creationId xmlns:p14="http://schemas.microsoft.com/office/powerpoint/2010/main" val="261549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81000"/>
            <a:ext cx="10018713" cy="1059873"/>
          </a:xfrm>
        </p:spPr>
        <p:txBody>
          <a:bodyPr/>
          <a:lstStyle/>
          <a:p>
            <a:r>
              <a:rPr lang="en-US" dirty="0" smtClean="0"/>
              <a:t>FINDING BASED ON INJURIES</a:t>
            </a:r>
            <a:endParaRPr lang="en-US" dirty="0"/>
          </a:p>
        </p:txBody>
      </p:sp>
      <p:sp>
        <p:nvSpPr>
          <p:cNvPr id="3" name="Content Placeholder 2"/>
          <p:cNvSpPr>
            <a:spLocks noGrp="1"/>
          </p:cNvSpPr>
          <p:nvPr>
            <p:ph idx="1"/>
          </p:nvPr>
        </p:nvSpPr>
        <p:spPr>
          <a:xfrm>
            <a:off x="1484310" y="1655617"/>
            <a:ext cx="10018713" cy="3124201"/>
          </a:xfrm>
        </p:spPr>
        <p:txBody>
          <a:bodyPr/>
          <a:lstStyle/>
          <a:p>
            <a:pPr marL="0" indent="0">
              <a:buNone/>
            </a:pPr>
            <a:r>
              <a:rPr lang="en-US" dirty="0" smtClean="0"/>
              <a:t>It is evident that from my analysis the Cessna, Boeing and the Piper lead the pack. We can ask ourselves why is Boeing at the top yet it recorded least number of accidents? This can be brought about by factors such large impact maybe during a plane crash due to massive aircraft weight or mid air-collision (example is the 1996 mid-air collision when a Boeing 747-168B collided with an Ilyushin</a:t>
            </a:r>
            <a:r>
              <a:rPr lang="en-US" dirty="0"/>
              <a:t> </a:t>
            </a:r>
            <a:r>
              <a:rPr lang="en-US" dirty="0" smtClean="0"/>
              <a:t>airline leading 200 total fatalities) or even due large fuel capacities that cause massive fires during impact.</a:t>
            </a:r>
            <a:endParaRPr lang="en-US" dirty="0"/>
          </a:p>
        </p:txBody>
      </p:sp>
    </p:spTree>
    <p:extLst>
      <p:ext uri="{BB962C8B-B14F-4D97-AF65-F5344CB8AC3E}">
        <p14:creationId xmlns:p14="http://schemas.microsoft.com/office/powerpoint/2010/main" val="359431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935182"/>
          </a:xfrm>
        </p:spPr>
        <p:txBody>
          <a:bodyPr/>
          <a:lstStyle/>
          <a:p>
            <a:r>
              <a:rPr lang="en-US" dirty="0" smtClean="0"/>
              <a:t>FINDINGS YEARLY</a:t>
            </a:r>
            <a:endParaRPr lang="en-US" dirty="0"/>
          </a:p>
        </p:txBody>
      </p:sp>
      <p:sp>
        <p:nvSpPr>
          <p:cNvPr id="3" name="Content Placeholder 2"/>
          <p:cNvSpPr>
            <a:spLocks noGrp="1"/>
          </p:cNvSpPr>
          <p:nvPr>
            <p:ph idx="1"/>
          </p:nvPr>
        </p:nvSpPr>
        <p:spPr>
          <a:xfrm>
            <a:off x="1609001" y="1821871"/>
            <a:ext cx="10018713" cy="3124201"/>
          </a:xfrm>
        </p:spPr>
        <p:txBody>
          <a:bodyPr/>
          <a:lstStyle/>
          <a:p>
            <a:pPr marL="0" indent="0">
              <a:buNone/>
            </a:pPr>
            <a:r>
              <a:rPr lang="en-US" dirty="0" smtClean="0"/>
              <a:t>From my analysis it is evident that there was a rapid increase of aviation accidents as of early 1980s. However as time progress we can see a rapid decrease in aviation accidents. This may be brought about by factors such as technological advancements such as the autopilot, adequate aviation </a:t>
            </a:r>
            <a:r>
              <a:rPr lang="en-US" dirty="0" err="1" smtClean="0"/>
              <a:t>personel</a:t>
            </a:r>
            <a:r>
              <a:rPr lang="en-US" dirty="0" smtClean="0"/>
              <a:t> trainings  such as ATC training and regular aircraft maintenance and inspections.</a:t>
            </a:r>
            <a:endParaRPr lang="en-US" dirty="0"/>
          </a:p>
        </p:txBody>
      </p:sp>
    </p:spTree>
    <p:extLst>
      <p:ext uri="{BB962C8B-B14F-4D97-AF65-F5344CB8AC3E}">
        <p14:creationId xmlns:p14="http://schemas.microsoft.com/office/powerpoint/2010/main" val="398141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547255"/>
          </a:xfrm>
        </p:spPr>
        <p:txBody>
          <a:bodyPr>
            <a:normAutofit fontScale="90000"/>
          </a:bodyPr>
          <a:lstStyle/>
          <a:p>
            <a:r>
              <a:rPr lang="en-US" dirty="0" smtClean="0"/>
              <a:t>PROJECT OVERVIEW</a:t>
            </a:r>
            <a:endParaRPr lang="en-US" dirty="0"/>
          </a:p>
        </p:txBody>
      </p:sp>
      <p:sp>
        <p:nvSpPr>
          <p:cNvPr id="3" name="Content Placeholder 2"/>
          <p:cNvSpPr>
            <a:spLocks noGrp="1"/>
          </p:cNvSpPr>
          <p:nvPr>
            <p:ph idx="1"/>
          </p:nvPr>
        </p:nvSpPr>
        <p:spPr>
          <a:xfrm>
            <a:off x="1484310" y="1233055"/>
            <a:ext cx="10018713" cy="4890654"/>
          </a:xfrm>
        </p:spPr>
        <p:txBody>
          <a:bodyPr>
            <a:normAutofit lnSpcReduction="10000"/>
          </a:bodyPr>
          <a:lstStyle/>
          <a:p>
            <a:pPr>
              <a:buFont typeface="Wingdings" panose="05000000000000000000" pitchFamily="2" charset="2"/>
              <a:buChar char="§"/>
            </a:pPr>
            <a:r>
              <a:rPr lang="en-US" dirty="0" smtClean="0"/>
              <a:t>This project outlines the analysis based on a dataset provided by the National Safety and Transport Board that relayed data on aviation accidents over the past decades (1962-2022). </a:t>
            </a:r>
          </a:p>
          <a:p>
            <a:pPr>
              <a:buFont typeface="Wingdings" panose="05000000000000000000" pitchFamily="2" charset="2"/>
              <a:buChar char="§"/>
            </a:pPr>
            <a:r>
              <a:rPr lang="en-US" dirty="0" smtClean="0"/>
              <a:t>Many factors have influenced the rates of accidents over the past decades such as; aircraft make, aircraft model, and how their correlation has contributed to aviation accidents.</a:t>
            </a:r>
          </a:p>
          <a:p>
            <a:pPr>
              <a:buFont typeface="Wingdings" panose="05000000000000000000" pitchFamily="2" charset="2"/>
              <a:buChar char="§"/>
            </a:pPr>
            <a:r>
              <a:rPr lang="en-US" dirty="0" smtClean="0"/>
              <a:t>My analysis is based on </a:t>
            </a:r>
            <a:r>
              <a:rPr lang="en-US" dirty="0"/>
              <a:t>various types of makes, </a:t>
            </a:r>
            <a:r>
              <a:rPr lang="en-US" dirty="0" smtClean="0"/>
              <a:t>and models, </a:t>
            </a:r>
            <a:r>
              <a:rPr lang="en-US" dirty="0"/>
              <a:t>and their influence on </a:t>
            </a:r>
            <a:r>
              <a:rPr lang="en-US" dirty="0" smtClean="0"/>
              <a:t>aviation accidents - based on their accident counts.</a:t>
            </a:r>
          </a:p>
          <a:p>
            <a:pPr>
              <a:buFont typeface="Wingdings" panose="05000000000000000000" pitchFamily="2" charset="2"/>
              <a:buChar char="§"/>
            </a:pPr>
            <a:r>
              <a:rPr lang="en-US" dirty="0" smtClean="0"/>
              <a:t>My analysis will also be based on regions that have recorded the highest number of accidents.</a:t>
            </a:r>
          </a:p>
          <a:p>
            <a:pPr>
              <a:buFont typeface="Wingdings" panose="05000000000000000000" pitchFamily="2" charset="2"/>
              <a:buChar char="§"/>
            </a:pPr>
            <a:r>
              <a:rPr lang="en-US" dirty="0" smtClean="0"/>
              <a:t>Finally we will also be able to see the accident patterns over the past decades.</a:t>
            </a:r>
          </a:p>
        </p:txBody>
      </p:sp>
    </p:spTree>
    <p:extLst>
      <p:ext uri="{BB962C8B-B14F-4D97-AF65-F5344CB8AC3E}">
        <p14:creationId xmlns:p14="http://schemas.microsoft.com/office/powerpoint/2010/main" val="2166988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381001"/>
            <a:ext cx="10018713" cy="782782"/>
          </a:xfrm>
        </p:spPr>
        <p:txBody>
          <a:bodyPr/>
          <a:lstStyle/>
          <a:p>
            <a:r>
              <a:rPr lang="en-US" dirty="0" smtClean="0"/>
              <a:t>OBJECTIVES</a:t>
            </a:r>
            <a:endParaRPr lang="en-US" dirty="0"/>
          </a:p>
        </p:txBody>
      </p:sp>
      <p:sp>
        <p:nvSpPr>
          <p:cNvPr id="3" name="Content Placeholder 2"/>
          <p:cNvSpPr>
            <a:spLocks noGrp="1"/>
          </p:cNvSpPr>
          <p:nvPr>
            <p:ph idx="1"/>
          </p:nvPr>
        </p:nvSpPr>
        <p:spPr>
          <a:xfrm>
            <a:off x="2008909" y="1316183"/>
            <a:ext cx="9494114" cy="4862944"/>
          </a:xfrm>
        </p:spPr>
        <p:txBody>
          <a:bodyPr>
            <a:normAutofit fontScale="92500"/>
          </a:bodyPr>
          <a:lstStyle/>
          <a:p>
            <a:pPr marL="0" indent="0">
              <a:buNone/>
            </a:pPr>
            <a:r>
              <a:rPr lang="en-US" b="1" dirty="0" smtClean="0"/>
              <a:t>Main objective:</a:t>
            </a:r>
          </a:p>
          <a:p>
            <a:pPr>
              <a:buFont typeface="Wingdings" panose="05000000000000000000" pitchFamily="2" charset="2"/>
              <a:buChar char="ü"/>
            </a:pPr>
            <a:r>
              <a:rPr lang="en-US" dirty="0" smtClean="0"/>
              <a:t>To analyze and interpret accident trends over the past decades</a:t>
            </a:r>
          </a:p>
          <a:p>
            <a:pPr>
              <a:buFont typeface="Wingdings" panose="05000000000000000000" pitchFamily="2" charset="2"/>
              <a:buChar char="ü"/>
            </a:pPr>
            <a:endParaRPr lang="en-US" dirty="0" smtClean="0"/>
          </a:p>
          <a:p>
            <a:pPr marL="0" indent="0">
              <a:buNone/>
            </a:pPr>
            <a:r>
              <a:rPr lang="en-US" b="1" dirty="0" smtClean="0"/>
              <a:t>Specific objectives:</a:t>
            </a:r>
          </a:p>
          <a:p>
            <a:pPr>
              <a:buFont typeface="Wingdings" panose="05000000000000000000" pitchFamily="2" charset="2"/>
              <a:buChar char="ü"/>
            </a:pPr>
            <a:r>
              <a:rPr lang="en-US" dirty="0" smtClean="0"/>
              <a:t>Identify factors that have led to aviation accidents based on aircraft parameters such as make, model, their correlation, and aircraft category</a:t>
            </a:r>
          </a:p>
          <a:p>
            <a:pPr>
              <a:buFont typeface="Wingdings" panose="05000000000000000000" pitchFamily="2" charset="2"/>
              <a:buChar char="ü"/>
            </a:pPr>
            <a:r>
              <a:rPr lang="en-US" dirty="0" smtClean="0"/>
              <a:t>Identify factors that have led to aviation accidents region-wise based on countries and accidents recorded in various regions</a:t>
            </a:r>
          </a:p>
          <a:p>
            <a:pPr>
              <a:buFont typeface="Wingdings" panose="05000000000000000000" pitchFamily="2" charset="2"/>
              <a:buChar char="ü"/>
            </a:pPr>
            <a:r>
              <a:rPr lang="en-US" dirty="0" smtClean="0"/>
              <a:t>How various makes have made an impact on various based on injuries recorded from each make..</a:t>
            </a:r>
          </a:p>
          <a:p>
            <a:pPr>
              <a:buFont typeface="Wingdings" panose="05000000000000000000" pitchFamily="2" charset="2"/>
              <a:buChar char="ü"/>
            </a:pPr>
            <a:r>
              <a:rPr lang="en-US" dirty="0" smtClean="0"/>
              <a:t>Identify the trends yearly over the past decades based on aviation accidents</a:t>
            </a:r>
            <a:endParaRPr lang="en-US" dirty="0"/>
          </a:p>
        </p:txBody>
      </p:sp>
    </p:spTree>
    <p:extLst>
      <p:ext uri="{BB962C8B-B14F-4D97-AF65-F5344CB8AC3E}">
        <p14:creationId xmlns:p14="http://schemas.microsoft.com/office/powerpoint/2010/main" val="3606803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803564"/>
            <a:ext cx="10018713" cy="817418"/>
          </a:xfrm>
        </p:spPr>
        <p:txBody>
          <a:bodyPr/>
          <a:lstStyle/>
          <a:p>
            <a:r>
              <a:rPr lang="en-US" dirty="0" smtClean="0"/>
              <a:t>MY ANALYSIS</a:t>
            </a:r>
            <a:endParaRPr lang="en-US" dirty="0"/>
          </a:p>
        </p:txBody>
      </p:sp>
      <p:sp>
        <p:nvSpPr>
          <p:cNvPr id="3" name="Content Placeholder 2"/>
          <p:cNvSpPr>
            <a:spLocks noGrp="1"/>
          </p:cNvSpPr>
          <p:nvPr>
            <p:ph idx="1"/>
          </p:nvPr>
        </p:nvSpPr>
        <p:spPr>
          <a:xfrm>
            <a:off x="1484310" y="1773383"/>
            <a:ext cx="10018713" cy="4558144"/>
          </a:xfrm>
        </p:spPr>
        <p:txBody>
          <a:bodyPr>
            <a:normAutofit lnSpcReduction="10000"/>
          </a:bodyPr>
          <a:lstStyle/>
          <a:p>
            <a:pPr marL="0" indent="0">
              <a:buNone/>
            </a:pPr>
            <a:r>
              <a:rPr lang="en-US" dirty="0" smtClean="0"/>
              <a:t>This analysis will be based on the top key factors that influence aviation accidents these parameters are:</a:t>
            </a:r>
          </a:p>
          <a:p>
            <a:pPr lvl="1"/>
            <a:r>
              <a:rPr lang="en-US" dirty="0" smtClean="0"/>
              <a:t>Top 10 aircraft makes with the most aviation accidents</a:t>
            </a:r>
          </a:p>
          <a:p>
            <a:pPr lvl="1"/>
            <a:r>
              <a:rPr lang="en-US" dirty="0" smtClean="0"/>
              <a:t>Top 15 aircraft models with the most aviation accidents</a:t>
            </a:r>
          </a:p>
          <a:p>
            <a:pPr lvl="1"/>
            <a:r>
              <a:rPr lang="en-US" dirty="0" smtClean="0"/>
              <a:t>Top 5 aircraft categories with the most aviation accidents</a:t>
            </a:r>
          </a:p>
          <a:p>
            <a:pPr lvl="1"/>
            <a:r>
              <a:rPr lang="en-US" dirty="0" smtClean="0"/>
              <a:t>Top 5 main Broad phase of flight with the most accidents</a:t>
            </a:r>
          </a:p>
          <a:p>
            <a:pPr lvl="1"/>
            <a:r>
              <a:rPr lang="en-US" dirty="0" smtClean="0"/>
              <a:t>Top 5 countries with the most aviation accidents</a:t>
            </a:r>
          </a:p>
          <a:p>
            <a:pPr lvl="1"/>
            <a:r>
              <a:rPr lang="en-US" dirty="0" smtClean="0"/>
              <a:t>Top 5 makes with total number of injuries recorded</a:t>
            </a:r>
          </a:p>
          <a:p>
            <a:pPr lvl="1"/>
            <a:r>
              <a:rPr lang="en-US" dirty="0" smtClean="0"/>
              <a:t>Top 3 aircraft makes and models and how their correlation have impacted aviation accidents</a:t>
            </a:r>
          </a:p>
          <a:p>
            <a:pPr lvl="1"/>
            <a:r>
              <a:rPr lang="en-US" dirty="0" smtClean="0"/>
              <a:t>The trend of aviation accidents over the past decades</a:t>
            </a:r>
          </a:p>
        </p:txBody>
      </p:sp>
    </p:spTree>
    <p:extLst>
      <p:ext uri="{BB962C8B-B14F-4D97-AF65-F5344CB8AC3E}">
        <p14:creationId xmlns:p14="http://schemas.microsoft.com/office/powerpoint/2010/main" val="3078787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93767"/>
            <a:ext cx="10018713" cy="762198"/>
          </a:xfrm>
        </p:spPr>
        <p:txBody>
          <a:bodyPr/>
          <a:lstStyle/>
          <a:p>
            <a:r>
              <a:rPr lang="en-US" dirty="0" smtClean="0"/>
              <a:t>AIRCRAFT MAKE VS ACCIDENTS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1198" y="1193470"/>
            <a:ext cx="6844937" cy="5290457"/>
          </a:xfrm>
        </p:spPr>
      </p:pic>
    </p:spTree>
    <p:extLst>
      <p:ext uri="{BB962C8B-B14F-4D97-AF65-F5344CB8AC3E}">
        <p14:creationId xmlns:p14="http://schemas.microsoft.com/office/powerpoint/2010/main" val="3890144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824" y="477982"/>
            <a:ext cx="10018713" cy="505691"/>
          </a:xfrm>
        </p:spPr>
        <p:txBody>
          <a:bodyPr>
            <a:normAutofit fontScale="90000"/>
          </a:bodyPr>
          <a:lstStyle/>
          <a:p>
            <a:r>
              <a:rPr lang="en-US" dirty="0" smtClean="0"/>
              <a:t>AIRCRAFT MODEL VS ACCIDENTS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290" y="1454728"/>
            <a:ext cx="6497782" cy="5015345"/>
          </a:xfrm>
        </p:spPr>
      </p:pic>
    </p:spTree>
    <p:extLst>
      <p:ext uri="{BB962C8B-B14F-4D97-AF65-F5344CB8AC3E}">
        <p14:creationId xmlns:p14="http://schemas.microsoft.com/office/powerpoint/2010/main" val="1723102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002" y="138547"/>
            <a:ext cx="10018713" cy="1025236"/>
          </a:xfrm>
        </p:spPr>
        <p:txBody>
          <a:bodyPr/>
          <a:lstStyle/>
          <a:p>
            <a:r>
              <a:rPr lang="en-US" dirty="0" smtClean="0"/>
              <a:t>AIRCRAFT CATEGORY VS ACCIDENTS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7055" y="1330037"/>
            <a:ext cx="7564581" cy="5181599"/>
          </a:xfrm>
        </p:spPr>
      </p:pic>
    </p:spTree>
    <p:extLst>
      <p:ext uri="{BB962C8B-B14F-4D97-AF65-F5344CB8AC3E}">
        <p14:creationId xmlns:p14="http://schemas.microsoft.com/office/powerpoint/2010/main" val="4038652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471056"/>
            <a:ext cx="10018713" cy="526471"/>
          </a:xfrm>
        </p:spPr>
        <p:txBody>
          <a:bodyPr>
            <a:normAutofit fontScale="90000"/>
          </a:bodyPr>
          <a:lstStyle/>
          <a:p>
            <a:r>
              <a:rPr lang="en-US" dirty="0" smtClean="0"/>
              <a:t>BROAD PHASE OF FLIGHT VS ACCIDENTS</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2581" y="1579418"/>
            <a:ext cx="6317673" cy="4779818"/>
          </a:xfrm>
        </p:spPr>
      </p:pic>
    </p:spTree>
    <p:extLst>
      <p:ext uri="{BB962C8B-B14F-4D97-AF65-F5344CB8AC3E}">
        <p14:creationId xmlns:p14="http://schemas.microsoft.com/office/powerpoint/2010/main" val="2815197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711" y="0"/>
            <a:ext cx="10018713" cy="1752599"/>
          </a:xfrm>
        </p:spPr>
        <p:txBody>
          <a:bodyPr/>
          <a:lstStyle/>
          <a:p>
            <a:r>
              <a:rPr lang="en-US" dirty="0" smtClean="0"/>
              <a:t>COUNTRIES VS ACCIDENTS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8945" y="1551709"/>
            <a:ext cx="6636327" cy="4932218"/>
          </a:xfrm>
        </p:spPr>
      </p:pic>
    </p:spTree>
    <p:extLst>
      <p:ext uri="{BB962C8B-B14F-4D97-AF65-F5344CB8AC3E}">
        <p14:creationId xmlns:p14="http://schemas.microsoft.com/office/powerpoint/2010/main" val="15774376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294</TotalTime>
  <Words>1076</Words>
  <Application>Microsoft Office PowerPoint</Application>
  <PresentationFormat>Widescreen</PresentationFormat>
  <Paragraphs>66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Corbel</vt:lpstr>
      <vt:lpstr>Wingdings</vt:lpstr>
      <vt:lpstr>Parallax</vt:lpstr>
      <vt:lpstr> KENNETH NYANGWESO DSF PHASE 1 PROJECT</vt:lpstr>
      <vt:lpstr>PROJECT OVERVIEW</vt:lpstr>
      <vt:lpstr>OBJECTIVES</vt:lpstr>
      <vt:lpstr>MY ANALYSIS</vt:lpstr>
      <vt:lpstr>AIRCRAFT MAKE VS ACCIDENTS</vt:lpstr>
      <vt:lpstr>AIRCRAFT MODEL VS ACCIDENTS</vt:lpstr>
      <vt:lpstr>AIRCRAFT CATEGORY VS ACCIDENTS</vt:lpstr>
      <vt:lpstr>BROAD PHASE OF FLIGHT VS ACCIDENTS</vt:lpstr>
      <vt:lpstr>COUNTRIES VS ACCIDENTS</vt:lpstr>
      <vt:lpstr>MAKE VS INJURIES</vt:lpstr>
      <vt:lpstr>MAKES AND MODELS VS ACCIDENTS</vt:lpstr>
      <vt:lpstr>YEARLY ACCIDENTS</vt:lpstr>
      <vt:lpstr>FINDINGS</vt:lpstr>
      <vt:lpstr>FINDING BASED ON MAKE, MODEL AND CATEGORY OF THE  AIRCRAFTS</vt:lpstr>
      <vt:lpstr>FINDINGS BASED ON BROAD PHASE OF FLIGHT</vt:lpstr>
      <vt:lpstr>FINDINGS BASED ON COUNTRY</vt:lpstr>
      <vt:lpstr>FINDING BASED ON INJURIES</vt:lpstr>
      <vt:lpstr>FINDINGS YEARLY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DSF PHASE 1 PROJECT</dc:title>
  <dc:creator>123</dc:creator>
  <cp:lastModifiedBy>123</cp:lastModifiedBy>
  <cp:revision>22</cp:revision>
  <dcterms:created xsi:type="dcterms:W3CDTF">2024-11-29T07:53:48Z</dcterms:created>
  <dcterms:modified xsi:type="dcterms:W3CDTF">2024-11-29T12:48:13Z</dcterms:modified>
</cp:coreProperties>
</file>