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2" r:id="rId1"/>
  </p:sldMasterIdLst>
  <p:sldIdLst>
    <p:sldId id="256" r:id="rId2"/>
    <p:sldId id="257" r:id="rId3"/>
    <p:sldId id="258" r:id="rId4"/>
    <p:sldId id="259" r:id="rId5"/>
    <p:sldId id="260" r:id="rId6"/>
    <p:sldId id="262" r:id="rId7"/>
    <p:sldId id="263" r:id="rId8"/>
    <p:sldId id="264" r:id="rId9"/>
    <p:sldId id="291" r:id="rId10"/>
    <p:sldId id="292" r:id="rId11"/>
    <p:sldId id="268" r:id="rId12"/>
    <p:sldId id="269" r:id="rId13"/>
    <p:sldId id="271" r:id="rId14"/>
    <p:sldId id="272" r:id="rId15"/>
    <p:sldId id="273" r:id="rId16"/>
    <p:sldId id="274" r:id="rId17"/>
    <p:sldId id="275" r:id="rId18"/>
    <p:sldId id="276" r:id="rId19"/>
    <p:sldId id="277" r:id="rId20"/>
    <p:sldId id="278" r:id="rId21"/>
    <p:sldId id="279" r:id="rId22"/>
    <p:sldId id="281" r:id="rId23"/>
    <p:sldId id="283" r:id="rId24"/>
    <p:sldId id="284" r:id="rId25"/>
    <p:sldId id="287"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678" autoAdjust="0"/>
  </p:normalViewPr>
  <p:slideViewPr>
    <p:cSldViewPr snapToGrid="0">
      <p:cViewPr varScale="1">
        <p:scale>
          <a:sx n="65" d="100"/>
          <a:sy n="65" d="100"/>
        </p:scale>
        <p:origin x="93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Nyangweso" userId="2dd3803d774df7ff" providerId="LiveId" clId="{C75461D3-60EB-4847-A909-FA5E437771A0}"/>
    <pc:docChg chg="custSel modSld modMainMaster">
      <pc:chgData name="Kenneth Nyangweso" userId="2dd3803d774df7ff" providerId="LiveId" clId="{C75461D3-60EB-4847-A909-FA5E437771A0}" dt="2025-03-29T11:53:14.651" v="391"/>
      <pc:docMkLst>
        <pc:docMk/>
      </pc:docMkLst>
      <pc:sldChg chg="modSp">
        <pc:chgData name="Kenneth Nyangweso" userId="2dd3803d774df7ff" providerId="LiveId" clId="{C75461D3-60EB-4847-A909-FA5E437771A0}" dt="2025-03-29T11:48:10.158" v="38"/>
        <pc:sldMkLst>
          <pc:docMk/>
          <pc:sldMk cId="1773906292" sldId="256"/>
        </pc:sldMkLst>
        <pc:spChg chg="mod">
          <ac:chgData name="Kenneth Nyangweso" userId="2dd3803d774df7ff" providerId="LiveId" clId="{C75461D3-60EB-4847-A909-FA5E437771A0}" dt="2025-03-29T11:48:10.158" v="38"/>
          <ac:spMkLst>
            <pc:docMk/>
            <pc:sldMk cId="1773906292" sldId="256"/>
            <ac:spMk id="2" creationId="{00000000-0000-0000-0000-000000000000}"/>
          </ac:spMkLst>
        </pc:spChg>
      </pc:sldChg>
      <pc:sldChg chg="setBg">
        <pc:chgData name="Kenneth Nyangweso" userId="2dd3803d774df7ff" providerId="LiveId" clId="{C75461D3-60EB-4847-A909-FA5E437771A0}" dt="2025-03-29T11:52:47.261" v="354"/>
        <pc:sldMkLst>
          <pc:docMk/>
          <pc:sldMk cId="3912593816" sldId="257"/>
        </pc:sldMkLst>
      </pc:sldChg>
      <pc:sldChg chg="modSp mod setBg">
        <pc:chgData name="Kenneth Nyangweso" userId="2dd3803d774df7ff" providerId="LiveId" clId="{C75461D3-60EB-4847-A909-FA5E437771A0}" dt="2025-03-29T11:53:14.651" v="391"/>
        <pc:sldMkLst>
          <pc:docMk/>
          <pc:sldMk cId="1369469439" sldId="258"/>
        </pc:sldMkLst>
        <pc:spChg chg="mod">
          <ac:chgData name="Kenneth Nyangweso" userId="2dd3803d774df7ff" providerId="LiveId" clId="{C75461D3-60EB-4847-A909-FA5E437771A0}" dt="2025-03-29T11:45:00.552" v="6" actId="255"/>
          <ac:spMkLst>
            <pc:docMk/>
            <pc:sldMk cId="1369469439" sldId="258"/>
            <ac:spMk id="3" creationId="{00000000-0000-0000-0000-000000000000}"/>
          </ac:spMkLst>
        </pc:spChg>
      </pc:sldChg>
      <pc:sldChg chg="modSp">
        <pc:chgData name="Kenneth Nyangweso" userId="2dd3803d774df7ff" providerId="LiveId" clId="{C75461D3-60EB-4847-A909-FA5E437771A0}" dt="2025-03-29T11:48:10.158" v="38"/>
        <pc:sldMkLst>
          <pc:docMk/>
          <pc:sldMk cId="1388157997" sldId="259"/>
        </pc:sldMkLst>
        <pc:spChg chg="mod">
          <ac:chgData name="Kenneth Nyangweso" userId="2dd3803d774df7ff" providerId="LiveId" clId="{C75461D3-60EB-4847-A909-FA5E437771A0}" dt="2025-03-29T11:48:10.158" v="38"/>
          <ac:spMkLst>
            <pc:docMk/>
            <pc:sldMk cId="1388157997" sldId="259"/>
            <ac:spMk id="2" creationId="{00000000-0000-0000-0000-000000000000}"/>
          </ac:spMkLst>
        </pc:spChg>
      </pc:sldChg>
      <pc:sldChg chg="modSp">
        <pc:chgData name="Kenneth Nyangweso" userId="2dd3803d774df7ff" providerId="LiveId" clId="{C75461D3-60EB-4847-A909-FA5E437771A0}" dt="2025-03-29T11:48:10.158" v="38"/>
        <pc:sldMkLst>
          <pc:docMk/>
          <pc:sldMk cId="1591546051" sldId="260"/>
        </pc:sldMkLst>
        <pc:spChg chg="mod">
          <ac:chgData name="Kenneth Nyangweso" userId="2dd3803d774df7ff" providerId="LiveId" clId="{C75461D3-60EB-4847-A909-FA5E437771A0}" dt="2025-03-29T11:48:10.158" v="38"/>
          <ac:spMkLst>
            <pc:docMk/>
            <pc:sldMk cId="1591546051" sldId="260"/>
            <ac:spMk id="2" creationId="{00000000-0000-0000-0000-000000000000}"/>
          </ac:spMkLst>
        </pc:spChg>
        <pc:spChg chg="mod">
          <ac:chgData name="Kenneth Nyangweso" userId="2dd3803d774df7ff" providerId="LiveId" clId="{C75461D3-60EB-4847-A909-FA5E437771A0}" dt="2025-03-29T11:48:10.158" v="38"/>
          <ac:spMkLst>
            <pc:docMk/>
            <pc:sldMk cId="1591546051" sldId="260"/>
            <ac:spMk id="3" creationId="{00000000-0000-0000-0000-000000000000}"/>
          </ac:spMkLst>
        </pc:spChg>
      </pc:sldChg>
      <pc:sldChg chg="modSp">
        <pc:chgData name="Kenneth Nyangweso" userId="2dd3803d774df7ff" providerId="LiveId" clId="{C75461D3-60EB-4847-A909-FA5E437771A0}" dt="2025-03-29T11:48:10.158" v="38"/>
        <pc:sldMkLst>
          <pc:docMk/>
          <pc:sldMk cId="3065556320" sldId="264"/>
        </pc:sldMkLst>
        <pc:spChg chg="mod">
          <ac:chgData name="Kenneth Nyangweso" userId="2dd3803d774df7ff" providerId="LiveId" clId="{C75461D3-60EB-4847-A909-FA5E437771A0}" dt="2025-03-29T11:48:10.158" v="38"/>
          <ac:spMkLst>
            <pc:docMk/>
            <pc:sldMk cId="3065556320" sldId="264"/>
            <ac:spMk id="2" creationId="{00000000-0000-0000-0000-000000000000}"/>
          </ac:spMkLst>
        </pc:spChg>
      </pc:sldChg>
      <pc:sldChg chg="modSp">
        <pc:chgData name="Kenneth Nyangweso" userId="2dd3803d774df7ff" providerId="LiveId" clId="{C75461D3-60EB-4847-A909-FA5E437771A0}" dt="2025-03-29T11:48:10.158" v="38"/>
        <pc:sldMkLst>
          <pc:docMk/>
          <pc:sldMk cId="1371669220" sldId="268"/>
        </pc:sldMkLst>
        <pc:spChg chg="mod">
          <ac:chgData name="Kenneth Nyangweso" userId="2dd3803d774df7ff" providerId="LiveId" clId="{C75461D3-60EB-4847-A909-FA5E437771A0}" dt="2025-03-29T11:48:10.158" v="38"/>
          <ac:spMkLst>
            <pc:docMk/>
            <pc:sldMk cId="1371669220" sldId="268"/>
            <ac:spMk id="2" creationId="{00000000-0000-0000-0000-000000000000}"/>
          </ac:spMkLst>
        </pc:spChg>
      </pc:sldChg>
      <pc:sldChg chg="modSp">
        <pc:chgData name="Kenneth Nyangweso" userId="2dd3803d774df7ff" providerId="LiveId" clId="{C75461D3-60EB-4847-A909-FA5E437771A0}" dt="2025-03-29T11:48:10.158" v="38"/>
        <pc:sldMkLst>
          <pc:docMk/>
          <pc:sldMk cId="807345378" sldId="269"/>
        </pc:sldMkLst>
        <pc:spChg chg="mod">
          <ac:chgData name="Kenneth Nyangweso" userId="2dd3803d774df7ff" providerId="LiveId" clId="{C75461D3-60EB-4847-A909-FA5E437771A0}" dt="2025-03-29T11:48:10.158" v="38"/>
          <ac:spMkLst>
            <pc:docMk/>
            <pc:sldMk cId="807345378" sldId="269"/>
            <ac:spMk id="2" creationId="{00000000-0000-0000-0000-000000000000}"/>
          </ac:spMkLst>
        </pc:spChg>
      </pc:sldChg>
      <pc:sldChg chg="modSp">
        <pc:chgData name="Kenneth Nyangweso" userId="2dd3803d774df7ff" providerId="LiveId" clId="{C75461D3-60EB-4847-A909-FA5E437771A0}" dt="2025-03-29T11:48:10.158" v="38"/>
        <pc:sldMkLst>
          <pc:docMk/>
          <pc:sldMk cId="2203715500" sldId="271"/>
        </pc:sldMkLst>
        <pc:spChg chg="mod">
          <ac:chgData name="Kenneth Nyangweso" userId="2dd3803d774df7ff" providerId="LiveId" clId="{C75461D3-60EB-4847-A909-FA5E437771A0}" dt="2025-03-29T11:48:10.158" v="38"/>
          <ac:spMkLst>
            <pc:docMk/>
            <pc:sldMk cId="2203715500" sldId="271"/>
            <ac:spMk id="2" creationId="{00000000-0000-0000-0000-000000000000}"/>
          </ac:spMkLst>
        </pc:spChg>
      </pc:sldChg>
      <pc:sldChg chg="modSp">
        <pc:chgData name="Kenneth Nyangweso" userId="2dd3803d774df7ff" providerId="LiveId" clId="{C75461D3-60EB-4847-A909-FA5E437771A0}" dt="2025-03-29T11:48:10.158" v="38"/>
        <pc:sldMkLst>
          <pc:docMk/>
          <pc:sldMk cId="3642013022" sldId="272"/>
        </pc:sldMkLst>
        <pc:spChg chg="mod">
          <ac:chgData name="Kenneth Nyangweso" userId="2dd3803d774df7ff" providerId="LiveId" clId="{C75461D3-60EB-4847-A909-FA5E437771A0}" dt="2025-03-29T11:48:10.158" v="38"/>
          <ac:spMkLst>
            <pc:docMk/>
            <pc:sldMk cId="3642013022" sldId="272"/>
            <ac:spMk id="2" creationId="{00000000-0000-0000-0000-000000000000}"/>
          </ac:spMkLst>
        </pc:spChg>
      </pc:sldChg>
      <pc:sldChg chg="modSp">
        <pc:chgData name="Kenneth Nyangweso" userId="2dd3803d774df7ff" providerId="LiveId" clId="{C75461D3-60EB-4847-A909-FA5E437771A0}" dt="2025-03-29T11:48:10.158" v="38"/>
        <pc:sldMkLst>
          <pc:docMk/>
          <pc:sldMk cId="1309735800" sldId="275"/>
        </pc:sldMkLst>
        <pc:spChg chg="mod">
          <ac:chgData name="Kenneth Nyangweso" userId="2dd3803d774df7ff" providerId="LiveId" clId="{C75461D3-60EB-4847-A909-FA5E437771A0}" dt="2025-03-29T11:48:10.158" v="38"/>
          <ac:spMkLst>
            <pc:docMk/>
            <pc:sldMk cId="1309735800" sldId="275"/>
            <ac:spMk id="2" creationId="{00000000-0000-0000-0000-000000000000}"/>
          </ac:spMkLst>
        </pc:spChg>
        <pc:spChg chg="mod">
          <ac:chgData name="Kenneth Nyangweso" userId="2dd3803d774df7ff" providerId="LiveId" clId="{C75461D3-60EB-4847-A909-FA5E437771A0}" dt="2025-03-29T11:48:10.158" v="38"/>
          <ac:spMkLst>
            <pc:docMk/>
            <pc:sldMk cId="1309735800" sldId="275"/>
            <ac:spMk id="3" creationId="{00000000-0000-0000-0000-000000000000}"/>
          </ac:spMkLst>
        </pc:spChg>
      </pc:sldChg>
      <pc:sldChg chg="modSp">
        <pc:chgData name="Kenneth Nyangweso" userId="2dd3803d774df7ff" providerId="LiveId" clId="{C75461D3-60EB-4847-A909-FA5E437771A0}" dt="2025-03-29T11:48:10.158" v="38"/>
        <pc:sldMkLst>
          <pc:docMk/>
          <pc:sldMk cId="81355877" sldId="276"/>
        </pc:sldMkLst>
        <pc:spChg chg="mod">
          <ac:chgData name="Kenneth Nyangweso" userId="2dd3803d774df7ff" providerId="LiveId" clId="{C75461D3-60EB-4847-A909-FA5E437771A0}" dt="2025-03-29T11:48:10.158" v="38"/>
          <ac:spMkLst>
            <pc:docMk/>
            <pc:sldMk cId="81355877" sldId="276"/>
            <ac:spMk id="2" creationId="{00000000-0000-0000-0000-000000000000}"/>
          </ac:spMkLst>
        </pc:spChg>
        <pc:picChg chg="mod">
          <ac:chgData name="Kenneth Nyangweso" userId="2dd3803d774df7ff" providerId="LiveId" clId="{C75461D3-60EB-4847-A909-FA5E437771A0}" dt="2025-03-29T11:48:10.158" v="38"/>
          <ac:picMkLst>
            <pc:docMk/>
            <pc:sldMk cId="81355877" sldId="276"/>
            <ac:picMk id="10" creationId="{F3FDC22D-DDD8-081B-2E56-7E6890BB449A}"/>
          </ac:picMkLst>
        </pc:picChg>
      </pc:sldChg>
      <pc:sldChg chg="modSp">
        <pc:chgData name="Kenneth Nyangweso" userId="2dd3803d774df7ff" providerId="LiveId" clId="{C75461D3-60EB-4847-A909-FA5E437771A0}" dt="2025-03-29T11:48:10.158" v="38"/>
        <pc:sldMkLst>
          <pc:docMk/>
          <pc:sldMk cId="2725702964" sldId="277"/>
        </pc:sldMkLst>
        <pc:spChg chg="mod">
          <ac:chgData name="Kenneth Nyangweso" userId="2dd3803d774df7ff" providerId="LiveId" clId="{C75461D3-60EB-4847-A909-FA5E437771A0}" dt="2025-03-29T11:48:10.158" v="38"/>
          <ac:spMkLst>
            <pc:docMk/>
            <pc:sldMk cId="2725702964" sldId="277"/>
            <ac:spMk id="2" creationId="{00000000-0000-0000-0000-000000000000}"/>
          </ac:spMkLst>
        </pc:spChg>
      </pc:sldChg>
      <pc:sldChg chg="modSp">
        <pc:chgData name="Kenneth Nyangweso" userId="2dd3803d774df7ff" providerId="LiveId" clId="{C75461D3-60EB-4847-A909-FA5E437771A0}" dt="2025-03-29T11:48:10.158" v="38"/>
        <pc:sldMkLst>
          <pc:docMk/>
          <pc:sldMk cId="1826887571" sldId="278"/>
        </pc:sldMkLst>
        <pc:spChg chg="mod">
          <ac:chgData name="Kenneth Nyangweso" userId="2dd3803d774df7ff" providerId="LiveId" clId="{C75461D3-60EB-4847-A909-FA5E437771A0}" dt="2025-03-29T11:48:10.158" v="38"/>
          <ac:spMkLst>
            <pc:docMk/>
            <pc:sldMk cId="1826887571" sldId="278"/>
            <ac:spMk id="2" creationId="{00000000-0000-0000-0000-000000000000}"/>
          </ac:spMkLst>
        </pc:spChg>
      </pc:sldChg>
      <pc:sldChg chg="modSp">
        <pc:chgData name="Kenneth Nyangweso" userId="2dd3803d774df7ff" providerId="LiveId" clId="{C75461D3-60EB-4847-A909-FA5E437771A0}" dt="2025-03-29T11:48:10.158" v="38"/>
        <pc:sldMkLst>
          <pc:docMk/>
          <pc:sldMk cId="3684181205" sldId="279"/>
        </pc:sldMkLst>
        <pc:spChg chg="mod">
          <ac:chgData name="Kenneth Nyangweso" userId="2dd3803d774df7ff" providerId="LiveId" clId="{C75461D3-60EB-4847-A909-FA5E437771A0}" dt="2025-03-29T11:48:10.158" v="38"/>
          <ac:spMkLst>
            <pc:docMk/>
            <pc:sldMk cId="3684181205" sldId="279"/>
            <ac:spMk id="2" creationId="{00000000-0000-0000-0000-000000000000}"/>
          </ac:spMkLst>
        </pc:spChg>
      </pc:sldChg>
      <pc:sldChg chg="modSp">
        <pc:chgData name="Kenneth Nyangweso" userId="2dd3803d774df7ff" providerId="LiveId" clId="{C75461D3-60EB-4847-A909-FA5E437771A0}" dt="2025-03-29T11:48:10.158" v="38"/>
        <pc:sldMkLst>
          <pc:docMk/>
          <pc:sldMk cId="2746246118" sldId="281"/>
        </pc:sldMkLst>
        <pc:spChg chg="mod">
          <ac:chgData name="Kenneth Nyangweso" userId="2dd3803d774df7ff" providerId="LiveId" clId="{C75461D3-60EB-4847-A909-FA5E437771A0}" dt="2025-03-29T11:48:10.158" v="38"/>
          <ac:spMkLst>
            <pc:docMk/>
            <pc:sldMk cId="2746246118" sldId="281"/>
            <ac:spMk id="2" creationId="{00000000-0000-0000-0000-000000000000}"/>
          </ac:spMkLst>
        </pc:spChg>
      </pc:sldChg>
      <pc:sldChg chg="modSp">
        <pc:chgData name="Kenneth Nyangweso" userId="2dd3803d774df7ff" providerId="LiveId" clId="{C75461D3-60EB-4847-A909-FA5E437771A0}" dt="2025-03-29T11:48:10.158" v="38"/>
        <pc:sldMkLst>
          <pc:docMk/>
          <pc:sldMk cId="1610462781" sldId="283"/>
        </pc:sldMkLst>
        <pc:spChg chg="mod">
          <ac:chgData name="Kenneth Nyangweso" userId="2dd3803d774df7ff" providerId="LiveId" clId="{C75461D3-60EB-4847-A909-FA5E437771A0}" dt="2025-03-29T11:48:10.158" v="38"/>
          <ac:spMkLst>
            <pc:docMk/>
            <pc:sldMk cId="1610462781" sldId="283"/>
            <ac:spMk id="2" creationId="{00000000-0000-0000-0000-000000000000}"/>
          </ac:spMkLst>
        </pc:spChg>
        <pc:spChg chg="mod">
          <ac:chgData name="Kenneth Nyangweso" userId="2dd3803d774df7ff" providerId="LiveId" clId="{C75461D3-60EB-4847-A909-FA5E437771A0}" dt="2025-03-29T11:48:10.158" v="38"/>
          <ac:spMkLst>
            <pc:docMk/>
            <pc:sldMk cId="1610462781" sldId="283"/>
            <ac:spMk id="3" creationId="{00000000-0000-0000-0000-000000000000}"/>
          </ac:spMkLst>
        </pc:spChg>
      </pc:sldChg>
      <pc:sldChg chg="modSp mod">
        <pc:chgData name="Kenneth Nyangweso" userId="2dd3803d774df7ff" providerId="LiveId" clId="{C75461D3-60EB-4847-A909-FA5E437771A0}" dt="2025-03-29T11:48:10.158" v="38"/>
        <pc:sldMkLst>
          <pc:docMk/>
          <pc:sldMk cId="2842107937" sldId="284"/>
        </pc:sldMkLst>
        <pc:spChg chg="mod">
          <ac:chgData name="Kenneth Nyangweso" userId="2dd3803d774df7ff" providerId="LiveId" clId="{C75461D3-60EB-4847-A909-FA5E437771A0}" dt="2025-03-29T11:48:10.158" v="38"/>
          <ac:spMkLst>
            <pc:docMk/>
            <pc:sldMk cId="2842107937" sldId="284"/>
            <ac:spMk id="2" creationId="{00000000-0000-0000-0000-000000000000}"/>
          </ac:spMkLst>
        </pc:spChg>
        <pc:spChg chg="mod">
          <ac:chgData name="Kenneth Nyangweso" userId="2dd3803d774df7ff" providerId="LiveId" clId="{C75461D3-60EB-4847-A909-FA5E437771A0}" dt="2025-03-29T11:44:21.416" v="0" actId="255"/>
          <ac:spMkLst>
            <pc:docMk/>
            <pc:sldMk cId="2842107937" sldId="284"/>
            <ac:spMk id="3" creationId="{00000000-0000-0000-0000-000000000000}"/>
          </ac:spMkLst>
        </pc:spChg>
      </pc:sldChg>
      <pc:sldChg chg="modSp">
        <pc:chgData name="Kenneth Nyangweso" userId="2dd3803d774df7ff" providerId="LiveId" clId="{C75461D3-60EB-4847-A909-FA5E437771A0}" dt="2025-03-29T11:48:10.158" v="38"/>
        <pc:sldMkLst>
          <pc:docMk/>
          <pc:sldMk cId="3687130821" sldId="291"/>
        </pc:sldMkLst>
        <pc:spChg chg="mod">
          <ac:chgData name="Kenneth Nyangweso" userId="2dd3803d774df7ff" providerId="LiveId" clId="{C75461D3-60EB-4847-A909-FA5E437771A0}" dt="2025-03-29T11:48:10.158" v="38"/>
          <ac:spMkLst>
            <pc:docMk/>
            <pc:sldMk cId="3687130821" sldId="291"/>
            <ac:spMk id="2" creationId="{CEF16162-F1B3-EBF3-8BB9-5A57BF78BB3D}"/>
          </ac:spMkLst>
        </pc:spChg>
      </pc:sldChg>
      <pc:sldChg chg="modSp">
        <pc:chgData name="Kenneth Nyangweso" userId="2dd3803d774df7ff" providerId="LiveId" clId="{C75461D3-60EB-4847-A909-FA5E437771A0}" dt="2025-03-29T11:48:10.158" v="38"/>
        <pc:sldMkLst>
          <pc:docMk/>
          <pc:sldMk cId="3974997090" sldId="292"/>
        </pc:sldMkLst>
        <pc:spChg chg="mod">
          <ac:chgData name="Kenneth Nyangweso" userId="2dd3803d774df7ff" providerId="LiveId" clId="{C75461D3-60EB-4847-A909-FA5E437771A0}" dt="2025-03-29T11:48:10.158" v="38"/>
          <ac:spMkLst>
            <pc:docMk/>
            <pc:sldMk cId="3974997090" sldId="292"/>
            <ac:spMk id="2" creationId="{6750883E-A908-B47C-13C0-A7313EA5B144}"/>
          </ac:spMkLst>
        </pc:spChg>
      </pc:sldChg>
      <pc:sldMasterChg chg="setBg modSldLayout">
        <pc:chgData name="Kenneth Nyangweso" userId="2dd3803d774df7ff" providerId="LiveId" clId="{C75461D3-60EB-4847-A909-FA5E437771A0}" dt="2025-03-29T11:53:14.651" v="391"/>
        <pc:sldMasterMkLst>
          <pc:docMk/>
          <pc:sldMasterMk cId="667995369" sldId="2147483882"/>
        </pc:sldMasterMkLst>
        <pc:sldLayoutChg chg="setBg">
          <pc:chgData name="Kenneth Nyangweso" userId="2dd3803d774df7ff" providerId="LiveId" clId="{C75461D3-60EB-4847-A909-FA5E437771A0}" dt="2025-03-29T11:53:14.651" v="391"/>
          <pc:sldLayoutMkLst>
            <pc:docMk/>
            <pc:sldMasterMk cId="667995369" sldId="2147483882"/>
            <pc:sldLayoutMk cId="3217516869" sldId="2147483883"/>
          </pc:sldLayoutMkLst>
        </pc:sldLayoutChg>
        <pc:sldLayoutChg chg="setBg">
          <pc:chgData name="Kenneth Nyangweso" userId="2dd3803d774df7ff" providerId="LiveId" clId="{C75461D3-60EB-4847-A909-FA5E437771A0}" dt="2025-03-29T11:53:14.651" v="391"/>
          <pc:sldLayoutMkLst>
            <pc:docMk/>
            <pc:sldMasterMk cId="667995369" sldId="2147483882"/>
            <pc:sldLayoutMk cId="892610142" sldId="2147483884"/>
          </pc:sldLayoutMkLst>
        </pc:sldLayoutChg>
        <pc:sldLayoutChg chg="setBg">
          <pc:chgData name="Kenneth Nyangweso" userId="2dd3803d774df7ff" providerId="LiveId" clId="{C75461D3-60EB-4847-A909-FA5E437771A0}" dt="2025-03-29T11:53:14.651" v="391"/>
          <pc:sldLayoutMkLst>
            <pc:docMk/>
            <pc:sldMasterMk cId="667995369" sldId="2147483882"/>
            <pc:sldLayoutMk cId="1372236181" sldId="2147483885"/>
          </pc:sldLayoutMkLst>
        </pc:sldLayoutChg>
        <pc:sldLayoutChg chg="setBg">
          <pc:chgData name="Kenneth Nyangweso" userId="2dd3803d774df7ff" providerId="LiveId" clId="{C75461D3-60EB-4847-A909-FA5E437771A0}" dt="2025-03-29T11:53:14.651" v="391"/>
          <pc:sldLayoutMkLst>
            <pc:docMk/>
            <pc:sldMasterMk cId="667995369" sldId="2147483882"/>
            <pc:sldLayoutMk cId="1713163960" sldId="2147483886"/>
          </pc:sldLayoutMkLst>
        </pc:sldLayoutChg>
        <pc:sldLayoutChg chg="setBg">
          <pc:chgData name="Kenneth Nyangweso" userId="2dd3803d774df7ff" providerId="LiveId" clId="{C75461D3-60EB-4847-A909-FA5E437771A0}" dt="2025-03-29T11:53:14.651" v="391"/>
          <pc:sldLayoutMkLst>
            <pc:docMk/>
            <pc:sldMasterMk cId="667995369" sldId="2147483882"/>
            <pc:sldLayoutMk cId="2369564711" sldId="2147483887"/>
          </pc:sldLayoutMkLst>
        </pc:sldLayoutChg>
        <pc:sldLayoutChg chg="setBg">
          <pc:chgData name="Kenneth Nyangweso" userId="2dd3803d774df7ff" providerId="LiveId" clId="{C75461D3-60EB-4847-A909-FA5E437771A0}" dt="2025-03-29T11:53:14.651" v="391"/>
          <pc:sldLayoutMkLst>
            <pc:docMk/>
            <pc:sldMasterMk cId="667995369" sldId="2147483882"/>
            <pc:sldLayoutMk cId="2231874998" sldId="2147483888"/>
          </pc:sldLayoutMkLst>
        </pc:sldLayoutChg>
        <pc:sldLayoutChg chg="setBg">
          <pc:chgData name="Kenneth Nyangweso" userId="2dd3803d774df7ff" providerId="LiveId" clId="{C75461D3-60EB-4847-A909-FA5E437771A0}" dt="2025-03-29T11:53:14.651" v="391"/>
          <pc:sldLayoutMkLst>
            <pc:docMk/>
            <pc:sldMasterMk cId="667995369" sldId="2147483882"/>
            <pc:sldLayoutMk cId="1548845058" sldId="2147483889"/>
          </pc:sldLayoutMkLst>
        </pc:sldLayoutChg>
        <pc:sldLayoutChg chg="setBg">
          <pc:chgData name="Kenneth Nyangweso" userId="2dd3803d774df7ff" providerId="LiveId" clId="{C75461D3-60EB-4847-A909-FA5E437771A0}" dt="2025-03-29T11:53:14.651" v="391"/>
          <pc:sldLayoutMkLst>
            <pc:docMk/>
            <pc:sldMasterMk cId="667995369" sldId="2147483882"/>
            <pc:sldLayoutMk cId="4113997323" sldId="2147483890"/>
          </pc:sldLayoutMkLst>
        </pc:sldLayoutChg>
        <pc:sldLayoutChg chg="setBg">
          <pc:chgData name="Kenneth Nyangweso" userId="2dd3803d774df7ff" providerId="LiveId" clId="{C75461D3-60EB-4847-A909-FA5E437771A0}" dt="2025-03-29T11:53:14.651" v="391"/>
          <pc:sldLayoutMkLst>
            <pc:docMk/>
            <pc:sldMasterMk cId="667995369" sldId="2147483882"/>
            <pc:sldLayoutMk cId="2230117202" sldId="2147483891"/>
          </pc:sldLayoutMkLst>
        </pc:sldLayoutChg>
        <pc:sldLayoutChg chg="setBg">
          <pc:chgData name="Kenneth Nyangweso" userId="2dd3803d774df7ff" providerId="LiveId" clId="{C75461D3-60EB-4847-A909-FA5E437771A0}" dt="2025-03-29T11:53:14.651" v="391"/>
          <pc:sldLayoutMkLst>
            <pc:docMk/>
            <pc:sldMasterMk cId="667995369" sldId="2147483882"/>
            <pc:sldLayoutMk cId="2006228839" sldId="2147483892"/>
          </pc:sldLayoutMkLst>
        </pc:sldLayoutChg>
        <pc:sldLayoutChg chg="setBg">
          <pc:chgData name="Kenneth Nyangweso" userId="2dd3803d774df7ff" providerId="LiveId" clId="{C75461D3-60EB-4847-A909-FA5E437771A0}" dt="2025-03-29T11:53:14.651" v="391"/>
          <pc:sldLayoutMkLst>
            <pc:docMk/>
            <pc:sldMasterMk cId="667995369" sldId="2147483882"/>
            <pc:sldLayoutMk cId="2509683060" sldId="2147483893"/>
          </pc:sldLayoutMkLst>
        </pc:sldLayoutChg>
        <pc:sldLayoutChg chg="setBg">
          <pc:chgData name="Kenneth Nyangweso" userId="2dd3803d774df7ff" providerId="LiveId" clId="{C75461D3-60EB-4847-A909-FA5E437771A0}" dt="2025-03-29T11:53:14.651" v="391"/>
          <pc:sldLayoutMkLst>
            <pc:docMk/>
            <pc:sldMasterMk cId="667995369" sldId="2147483882"/>
            <pc:sldLayoutMk cId="135817070" sldId="2147483894"/>
          </pc:sldLayoutMkLst>
        </pc:sldLayoutChg>
        <pc:sldLayoutChg chg="setBg">
          <pc:chgData name="Kenneth Nyangweso" userId="2dd3803d774df7ff" providerId="LiveId" clId="{C75461D3-60EB-4847-A909-FA5E437771A0}" dt="2025-03-29T11:53:14.651" v="391"/>
          <pc:sldLayoutMkLst>
            <pc:docMk/>
            <pc:sldMasterMk cId="667995369" sldId="2147483882"/>
            <pc:sldLayoutMk cId="1676457415" sldId="2147483895"/>
          </pc:sldLayoutMkLst>
        </pc:sldLayoutChg>
        <pc:sldLayoutChg chg="setBg">
          <pc:chgData name="Kenneth Nyangweso" userId="2dd3803d774df7ff" providerId="LiveId" clId="{C75461D3-60EB-4847-A909-FA5E437771A0}" dt="2025-03-29T11:53:14.651" v="391"/>
          <pc:sldLayoutMkLst>
            <pc:docMk/>
            <pc:sldMasterMk cId="667995369" sldId="2147483882"/>
            <pc:sldLayoutMk cId="3932238801" sldId="2147483896"/>
          </pc:sldLayoutMkLst>
        </pc:sldLayoutChg>
        <pc:sldLayoutChg chg="setBg">
          <pc:chgData name="Kenneth Nyangweso" userId="2dd3803d774df7ff" providerId="LiveId" clId="{C75461D3-60EB-4847-A909-FA5E437771A0}" dt="2025-03-29T11:53:14.651" v="391"/>
          <pc:sldLayoutMkLst>
            <pc:docMk/>
            <pc:sldMasterMk cId="667995369" sldId="2147483882"/>
            <pc:sldLayoutMk cId="2598462501" sldId="2147483897"/>
          </pc:sldLayoutMkLst>
        </pc:sldLayoutChg>
        <pc:sldLayoutChg chg="setBg">
          <pc:chgData name="Kenneth Nyangweso" userId="2dd3803d774df7ff" providerId="LiveId" clId="{C75461D3-60EB-4847-A909-FA5E437771A0}" dt="2025-03-29T11:53:14.651" v="391"/>
          <pc:sldLayoutMkLst>
            <pc:docMk/>
            <pc:sldMasterMk cId="667995369" sldId="2147483882"/>
            <pc:sldLayoutMk cId="1448058638" sldId="2147483898"/>
          </pc:sldLayoutMkLst>
        </pc:sldLayoutChg>
        <pc:sldLayoutChg chg="setBg">
          <pc:chgData name="Kenneth Nyangweso" userId="2dd3803d774df7ff" providerId="LiveId" clId="{C75461D3-60EB-4847-A909-FA5E437771A0}" dt="2025-03-29T11:53:14.651" v="391"/>
          <pc:sldLayoutMkLst>
            <pc:docMk/>
            <pc:sldMasterMk cId="667995369" sldId="2147483882"/>
            <pc:sldLayoutMk cId="1509923341" sldId="2147483899"/>
          </pc:sldLayoutMkLst>
        </pc:sldLayoutChg>
      </pc:sldMasterChg>
    </pc:docChg>
  </pc:docChgLst>
  <pc:docChgLst>
    <pc:chgData name="Kenneth Nyangweso" userId="2dd3803d774df7ff" providerId="LiveId" clId="{2CF7EC80-048F-4A9A-8ABE-7189015DAEE8}"/>
    <pc:docChg chg="custSel addSld delSld modSld">
      <pc:chgData name="Kenneth Nyangweso" userId="2dd3803d774df7ff" providerId="LiveId" clId="{2CF7EC80-048F-4A9A-8ABE-7189015DAEE8}" dt="2025-03-29T13:57:25.826" v="51" actId="313"/>
      <pc:docMkLst>
        <pc:docMk/>
      </pc:docMkLst>
      <pc:sldChg chg="modSp mod">
        <pc:chgData name="Kenneth Nyangweso" userId="2dd3803d774df7ff" providerId="LiveId" clId="{2CF7EC80-048F-4A9A-8ABE-7189015DAEE8}" dt="2025-03-29T13:54:22.858" v="2" actId="20577"/>
        <pc:sldMkLst>
          <pc:docMk/>
          <pc:sldMk cId="1610462781" sldId="283"/>
        </pc:sldMkLst>
        <pc:spChg chg="mod">
          <ac:chgData name="Kenneth Nyangweso" userId="2dd3803d774df7ff" providerId="LiveId" clId="{2CF7EC80-048F-4A9A-8ABE-7189015DAEE8}" dt="2025-03-29T13:54:22.858" v="2" actId="20577"/>
          <ac:spMkLst>
            <pc:docMk/>
            <pc:sldMk cId="1610462781" sldId="283"/>
            <ac:spMk id="5" creationId="{4F75E084-2BF0-D0AA-0E6F-016375AFB819}"/>
          </ac:spMkLst>
        </pc:spChg>
      </pc:sldChg>
      <pc:sldChg chg="modSp mod">
        <pc:chgData name="Kenneth Nyangweso" userId="2dd3803d774df7ff" providerId="LiveId" clId="{2CF7EC80-048F-4A9A-8ABE-7189015DAEE8}" dt="2025-03-29T13:57:25.826" v="51" actId="313"/>
        <pc:sldMkLst>
          <pc:docMk/>
          <pc:sldMk cId="2842107937" sldId="284"/>
        </pc:sldMkLst>
        <pc:spChg chg="mod">
          <ac:chgData name="Kenneth Nyangweso" userId="2dd3803d774df7ff" providerId="LiveId" clId="{2CF7EC80-048F-4A9A-8ABE-7189015DAEE8}" dt="2025-03-29T13:57:25.826" v="51" actId="313"/>
          <ac:spMkLst>
            <pc:docMk/>
            <pc:sldMk cId="2842107937" sldId="284"/>
            <ac:spMk id="3" creationId="{00000000-0000-0000-0000-000000000000}"/>
          </ac:spMkLst>
        </pc:spChg>
      </pc:sldChg>
      <pc:sldChg chg="addSp delSp modSp new del mod modClrScheme chgLayout">
        <pc:chgData name="Kenneth Nyangweso" userId="2dd3803d774df7ff" providerId="LiveId" clId="{2CF7EC80-048F-4A9A-8ABE-7189015DAEE8}" dt="2025-03-29T13:57:08.198" v="50" actId="47"/>
        <pc:sldMkLst>
          <pc:docMk/>
          <pc:sldMk cId="3839187608" sldId="293"/>
        </pc:sldMkLst>
        <pc:spChg chg="del mod ord">
          <ac:chgData name="Kenneth Nyangweso" userId="2dd3803d774df7ff" providerId="LiveId" clId="{2CF7EC80-048F-4A9A-8ABE-7189015DAEE8}" dt="2025-03-29T13:54:40.982" v="4" actId="700"/>
          <ac:spMkLst>
            <pc:docMk/>
            <pc:sldMk cId="3839187608" sldId="293"/>
            <ac:spMk id="2" creationId="{67D398E4-F465-7EEF-76AD-10FFC20BBC6D}"/>
          </ac:spMkLst>
        </pc:spChg>
        <pc:spChg chg="del mod ord">
          <ac:chgData name="Kenneth Nyangweso" userId="2dd3803d774df7ff" providerId="LiveId" clId="{2CF7EC80-048F-4A9A-8ABE-7189015DAEE8}" dt="2025-03-29T13:54:40.982" v="4" actId="700"/>
          <ac:spMkLst>
            <pc:docMk/>
            <pc:sldMk cId="3839187608" sldId="293"/>
            <ac:spMk id="3" creationId="{00F34822-5A3F-CAC7-A75E-77ADDF71850C}"/>
          </ac:spMkLst>
        </pc:spChg>
        <pc:spChg chg="add del mod ord">
          <ac:chgData name="Kenneth Nyangweso" userId="2dd3803d774df7ff" providerId="LiveId" clId="{2CF7EC80-048F-4A9A-8ABE-7189015DAEE8}" dt="2025-03-29T13:54:50.102" v="5" actId="700"/>
          <ac:spMkLst>
            <pc:docMk/>
            <pc:sldMk cId="3839187608" sldId="293"/>
            <ac:spMk id="4" creationId="{52F08F96-0316-BD4E-080D-702DCE3C380D}"/>
          </ac:spMkLst>
        </pc:spChg>
        <pc:spChg chg="add del mod ord">
          <ac:chgData name="Kenneth Nyangweso" userId="2dd3803d774df7ff" providerId="LiveId" clId="{2CF7EC80-048F-4A9A-8ABE-7189015DAEE8}" dt="2025-03-29T13:54:50.102" v="5" actId="700"/>
          <ac:spMkLst>
            <pc:docMk/>
            <pc:sldMk cId="3839187608" sldId="293"/>
            <ac:spMk id="5" creationId="{49FD6AEF-95AA-F036-9111-4E602706129E}"/>
          </ac:spMkLst>
        </pc:spChg>
        <pc:spChg chg="add del mod ord">
          <ac:chgData name="Kenneth Nyangweso" userId="2dd3803d774df7ff" providerId="LiveId" clId="{2CF7EC80-048F-4A9A-8ABE-7189015DAEE8}" dt="2025-03-29T13:54:50.102" v="5" actId="700"/>
          <ac:spMkLst>
            <pc:docMk/>
            <pc:sldMk cId="3839187608" sldId="293"/>
            <ac:spMk id="6" creationId="{18C3F141-A85B-AC12-25BF-FF7A047E16DE}"/>
          </ac:spMkLst>
        </pc:spChg>
        <pc:spChg chg="add mod ord">
          <ac:chgData name="Kenneth Nyangweso" userId="2dd3803d774df7ff" providerId="LiveId" clId="{2CF7EC80-048F-4A9A-8ABE-7189015DAEE8}" dt="2025-03-29T13:55:26.432" v="36" actId="20577"/>
          <ac:spMkLst>
            <pc:docMk/>
            <pc:sldMk cId="3839187608" sldId="293"/>
            <ac:spMk id="7" creationId="{EFA64F72-EF3B-4FE1-BC56-389763CC7286}"/>
          </ac:spMkLst>
        </pc:spChg>
        <pc:spChg chg="add mod ord">
          <ac:chgData name="Kenneth Nyangweso" userId="2dd3803d774df7ff" providerId="LiveId" clId="{2CF7EC80-048F-4A9A-8ABE-7189015DAEE8}" dt="2025-03-29T13:57:05.627" v="49" actId="6549"/>
          <ac:spMkLst>
            <pc:docMk/>
            <pc:sldMk cId="3839187608" sldId="293"/>
            <ac:spMk id="8" creationId="{B8A059C1-CA86-767B-24B0-0849ED1692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751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0622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9683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35817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6457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32238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9846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8058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9923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1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223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16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56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874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884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3/29/2025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399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117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sharpenSoften amount="-100000"/>
                    </a14:imgEffect>
                    <a14:imgEffect>
                      <a14:brightnessContrast bright="-82000" contrast="-35000"/>
                    </a14:imgEffect>
                  </a14:imgLayer>
                </a14:imgProps>
              </a:ext>
            </a:extLst>
          </a:blip>
          <a:srcRect/>
          <a:stretch>
            <a:fillRect t="-39000" b="-39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3/29/2025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67995369"/>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p>
        </p:txBody>
      </p:sp>
      <p:sp>
        <p:nvSpPr>
          <p:cNvPr id="3" name="Subtitle 2"/>
          <p:cNvSpPr>
            <a:spLocks noGrp="1"/>
          </p:cNvSpPr>
          <p:nvPr>
            <p:ph type="subTitle" idx="1"/>
          </p:nvPr>
        </p:nvSpPr>
        <p:spPr>
          <a:xfrm>
            <a:off x="477078" y="3647660"/>
            <a:ext cx="11072192" cy="1431235"/>
          </a:xfrm>
        </p:spPr>
        <p:txBody>
          <a:bodyPr>
            <a:noAutofit/>
          </a:bodyPr>
          <a:lstStyle/>
          <a:p>
            <a:pPr algn="just"/>
            <a:r>
              <a:rPr lang="en-US" sz="4400" b="1" dirty="0"/>
              <a:t>          AMAZON CUSTOMER REVIEW</a:t>
            </a:r>
          </a:p>
          <a:p>
            <a:pPr algn="just"/>
            <a:endParaRPr lang="en-US"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23" y="116456"/>
            <a:ext cx="8737902" cy="3531204"/>
          </a:xfrm>
          <a:prstGeom prst="rect">
            <a:avLst/>
          </a:prstGeom>
        </p:spPr>
      </p:pic>
    </p:spTree>
    <p:extLst>
      <p:ext uri="{BB962C8B-B14F-4D97-AF65-F5344CB8AC3E}">
        <p14:creationId xmlns:p14="http://schemas.microsoft.com/office/powerpoint/2010/main" val="1773906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883E-A908-B47C-13C0-A7313EA5B144}"/>
              </a:ext>
            </a:extLst>
          </p:cNvPr>
          <p:cNvSpPr>
            <a:spLocks noGrp="1"/>
          </p:cNvSpPr>
          <p:nvPr>
            <p:ph type="title"/>
          </p:nvPr>
        </p:nvSpPr>
        <p:spPr/>
        <p:txBody>
          <a:bodyPr/>
          <a:lstStyle/>
          <a:p>
            <a:r>
              <a:rPr lang="en-US" dirty="0"/>
              <a:t>                              Cont..</a:t>
            </a:r>
          </a:p>
        </p:txBody>
      </p:sp>
      <p:sp>
        <p:nvSpPr>
          <p:cNvPr id="3" name="Content Placeholder 2">
            <a:extLst>
              <a:ext uri="{FF2B5EF4-FFF2-40B4-BE49-F238E27FC236}">
                <a16:creationId xmlns:a16="http://schemas.microsoft.com/office/drawing/2014/main" id="{6A74EC58-BBCA-6FC3-3B1B-0C970C41B09B}"/>
              </a:ext>
            </a:extLst>
          </p:cNvPr>
          <p:cNvSpPr>
            <a:spLocks noGrp="1"/>
          </p:cNvSpPr>
          <p:nvPr>
            <p:ph idx="1"/>
          </p:nvPr>
        </p:nvSpPr>
        <p:spPr>
          <a:xfrm>
            <a:off x="1103312" y="1262744"/>
            <a:ext cx="10174288" cy="4985656"/>
          </a:xfrm>
        </p:spPr>
        <p:txBody>
          <a:bodyPr>
            <a:normAutofit/>
          </a:bodyPr>
          <a:lstStyle/>
          <a:p>
            <a:r>
              <a:rPr lang="en-US" dirty="0"/>
              <a:t> </a:t>
            </a:r>
            <a:r>
              <a:rPr lang="en-US" sz="1800" dirty="0"/>
              <a:t>reviews.doRecommend → Whether the reviewer recommends the product </a:t>
            </a:r>
          </a:p>
          <a:p>
            <a:r>
              <a:rPr lang="en-US" sz="1800" dirty="0"/>
              <a:t>	reviews.numHelpful → Number of users who found the review helpful.</a:t>
            </a:r>
          </a:p>
          <a:p>
            <a:r>
              <a:rPr lang="en-US" sz="1800" dirty="0"/>
              <a:t>	reviews.rating → Star rating given by the reviewer (1 to 5).</a:t>
            </a:r>
          </a:p>
          <a:p>
            <a:r>
              <a:rPr lang="en-US" sz="1800" dirty="0"/>
              <a:t>	reviews.sourceURLs → URL of the original review page.</a:t>
            </a:r>
          </a:p>
          <a:p>
            <a:r>
              <a:rPr lang="en-US" sz="1800" dirty="0"/>
              <a:t>	reviews.text → Full text of the review (Main feature for sentiment analysis).</a:t>
            </a:r>
          </a:p>
          <a:p>
            <a:r>
              <a:rPr lang="en-US" sz="1800" dirty="0"/>
              <a:t>	reviews.title → Title of the review (Summary of the review).</a:t>
            </a:r>
          </a:p>
          <a:p>
            <a:r>
              <a:rPr lang="en-US" sz="1800" dirty="0"/>
              <a:t>	reviews.username → Username of the reviewer.</a:t>
            </a:r>
          </a:p>
          <a:p>
            <a:r>
              <a:rPr lang="en-US" sz="1800" dirty="0"/>
              <a:t>	reviews.userCity → City of the reviewer (Mostly missing).</a:t>
            </a:r>
          </a:p>
          <a:p>
            <a:r>
              <a:rPr lang="en-US" sz="1800" dirty="0"/>
              <a:t>	reviews.userProvince → Province of the reviewer (Mostly missing).</a:t>
            </a:r>
          </a:p>
          <a:p>
            <a:r>
              <a:rPr lang="en-US" sz="1800" dirty="0"/>
              <a:t>	sizes → Available sizes of the product (Mostly empty).</a:t>
            </a:r>
          </a:p>
          <a:p>
            <a:r>
              <a:rPr lang="en-US" sz="1800" dirty="0"/>
              <a:t>	upc → Universal Product Code (UPC).</a:t>
            </a:r>
          </a:p>
          <a:p>
            <a:r>
              <a:rPr lang="en-US" sz="1800" dirty="0"/>
              <a:t>	weight → Weight of the product.</a:t>
            </a:r>
          </a:p>
          <a:p>
            <a:endParaRPr lang="en-US" dirty="0"/>
          </a:p>
        </p:txBody>
      </p:sp>
    </p:spTree>
    <p:extLst>
      <p:ext uri="{BB962C8B-B14F-4D97-AF65-F5344CB8AC3E}">
        <p14:creationId xmlns:p14="http://schemas.microsoft.com/office/powerpoint/2010/main" val="397499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PREPARATION</a:t>
            </a:r>
            <a:br>
              <a:rPr lang="en-US" b="1" dirty="0"/>
            </a:br>
            <a:endParaRPr lang="en-US" dirty="0"/>
          </a:p>
        </p:txBody>
      </p:sp>
      <p:sp>
        <p:nvSpPr>
          <p:cNvPr id="3" name="Content Placeholder 2"/>
          <p:cNvSpPr>
            <a:spLocks noGrp="1"/>
          </p:cNvSpPr>
          <p:nvPr>
            <p:ph idx="1"/>
          </p:nvPr>
        </p:nvSpPr>
        <p:spPr>
          <a:xfrm>
            <a:off x="377687" y="1441174"/>
            <a:ext cx="10677167" cy="4025171"/>
          </a:xfrm>
        </p:spPr>
        <p:txBody>
          <a:bodyPr>
            <a:normAutofit/>
          </a:bodyPr>
          <a:lstStyle/>
          <a:p>
            <a:r>
              <a:rPr lang="en-US" sz="1800" dirty="0">
                <a:latin typeface="+mn-lt"/>
              </a:rPr>
              <a:t>This phase involves transforming raw data into a structured and clean format suitable for modeling. This step ensures that the dataset is free from inconsistencies, missing values, and unnecessary variables while preparing it for machine learning and deep learning algorithms.</a:t>
            </a:r>
          </a:p>
        </p:txBody>
      </p:sp>
    </p:spTree>
    <p:extLst>
      <p:ext uri="{BB962C8B-B14F-4D97-AF65-F5344CB8AC3E}">
        <p14:creationId xmlns:p14="http://schemas.microsoft.com/office/powerpoint/2010/main" val="137166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cleaning</a:t>
            </a:r>
            <a:br>
              <a:rPr lang="en-US" b="1" dirty="0"/>
            </a:br>
            <a:endParaRPr lang="en-US" dirty="0"/>
          </a:p>
        </p:txBody>
      </p:sp>
      <p:sp>
        <p:nvSpPr>
          <p:cNvPr id="3" name="Content Placeholder 2"/>
          <p:cNvSpPr>
            <a:spLocks noGrp="1"/>
          </p:cNvSpPr>
          <p:nvPr>
            <p:ph idx="1"/>
          </p:nvPr>
        </p:nvSpPr>
        <p:spPr>
          <a:xfrm>
            <a:off x="218661" y="1480930"/>
            <a:ext cx="11708296" cy="3985415"/>
          </a:xfrm>
        </p:spPr>
        <p:txBody>
          <a:bodyPr/>
          <a:lstStyle/>
          <a:p>
            <a:pPr marL="0" indent="0">
              <a:buNone/>
            </a:pPr>
            <a:r>
              <a:rPr lang="en-US" sz="1800" dirty="0"/>
              <a:t>This is the process of cleaning the dataset by:</a:t>
            </a:r>
          </a:p>
          <a:p>
            <a:endParaRPr lang="en-US" sz="1800" dirty="0"/>
          </a:p>
          <a:p>
            <a:r>
              <a:rPr lang="en-US" sz="1800" dirty="0"/>
              <a:t>Dropping unnecessary columns</a:t>
            </a:r>
          </a:p>
          <a:p>
            <a:r>
              <a:rPr lang="en-US" sz="1800" dirty="0"/>
              <a:t>Checking and dealing with missing values</a:t>
            </a:r>
          </a:p>
          <a:p>
            <a:r>
              <a:rPr lang="en-US" sz="1800" dirty="0"/>
              <a:t>Dropping the duplicates</a:t>
            </a:r>
          </a:p>
          <a:p>
            <a:r>
              <a:rPr lang="en-US" sz="1800" dirty="0"/>
              <a:t>Changing the columns names format</a:t>
            </a:r>
          </a:p>
          <a:p>
            <a:r>
              <a:rPr lang="en-US" sz="1800" dirty="0"/>
              <a:t>Checking for outliers</a:t>
            </a:r>
          </a:p>
          <a:p>
            <a:endParaRPr lang="en-US" dirty="0"/>
          </a:p>
        </p:txBody>
      </p:sp>
    </p:spTree>
    <p:extLst>
      <p:ext uri="{BB962C8B-B14F-4D97-AF65-F5344CB8AC3E}">
        <p14:creationId xmlns:p14="http://schemas.microsoft.com/office/powerpoint/2010/main" val="807345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Feature Engineering</a:t>
            </a:r>
            <a:br>
              <a:rPr lang="en-US" b="1" dirty="0"/>
            </a:br>
            <a:endParaRPr lang="en-US" dirty="0"/>
          </a:p>
        </p:txBody>
      </p:sp>
      <p:sp>
        <p:nvSpPr>
          <p:cNvPr id="3" name="Content Placeholder 2"/>
          <p:cNvSpPr>
            <a:spLocks noGrp="1"/>
          </p:cNvSpPr>
          <p:nvPr>
            <p:ph idx="1"/>
          </p:nvPr>
        </p:nvSpPr>
        <p:spPr>
          <a:xfrm>
            <a:off x="337930" y="1530626"/>
            <a:ext cx="11549269" cy="4124739"/>
          </a:xfrm>
        </p:spPr>
        <p:txBody>
          <a:bodyPr>
            <a:normAutofit/>
          </a:bodyPr>
          <a:lstStyle/>
          <a:p>
            <a:pPr marL="0" indent="0">
              <a:buNone/>
            </a:pPr>
            <a:r>
              <a:rPr lang="en-US" sz="1800" dirty="0">
                <a:latin typeface="+mn-lt"/>
              </a:rPr>
              <a:t>Feature engineering is crucial for improving model accuracy and interpretability also assists in exploratory data analysis. In this project, the goal is to extract meaningful insights from the available features and create new ones that enhance the model's predictive power.</a:t>
            </a:r>
          </a:p>
          <a:p>
            <a:pPr marL="0" indent="0">
              <a:buNone/>
            </a:pPr>
            <a:endParaRPr lang="en-US" sz="1800" dirty="0">
              <a:latin typeface="+mn-lt"/>
            </a:endParaRPr>
          </a:p>
          <a:p>
            <a:pPr marL="0" indent="0">
              <a:buNone/>
            </a:pPr>
            <a:r>
              <a:rPr lang="en-US" sz="1800" dirty="0">
                <a:latin typeface="+mn-lt"/>
              </a:rPr>
              <a:t>The feature engineering done for this project are:</a:t>
            </a:r>
          </a:p>
          <a:p>
            <a:r>
              <a:rPr lang="en-US" sz="1800" dirty="0">
                <a:latin typeface="+mn-lt"/>
              </a:rPr>
              <a:t>Converting date format to MM-YY-DD</a:t>
            </a:r>
          </a:p>
          <a:p>
            <a:r>
              <a:rPr lang="en-US" sz="1800" dirty="0">
                <a:latin typeface="+mn-lt"/>
              </a:rPr>
              <a:t>Mapping categories column to three distinct categories</a:t>
            </a:r>
          </a:p>
          <a:p>
            <a:r>
              <a:rPr lang="en-US" sz="1800" dirty="0">
                <a:latin typeface="+mn-lt"/>
              </a:rPr>
              <a:t> Distributing the reviews.rating column into three distinct categories</a:t>
            </a:r>
          </a:p>
        </p:txBody>
      </p:sp>
    </p:spTree>
    <p:extLst>
      <p:ext uri="{BB962C8B-B14F-4D97-AF65-F5344CB8AC3E}">
        <p14:creationId xmlns:p14="http://schemas.microsoft.com/office/powerpoint/2010/main" val="220371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Text Preprocessing for NLP analysis</a:t>
            </a:r>
            <a:br>
              <a:rPr lang="en-US" b="1" dirty="0"/>
            </a:br>
            <a:endParaRPr lang="en-US" dirty="0"/>
          </a:p>
        </p:txBody>
      </p:sp>
      <p:sp>
        <p:nvSpPr>
          <p:cNvPr id="3" name="Content Placeholder 2"/>
          <p:cNvSpPr>
            <a:spLocks noGrp="1"/>
          </p:cNvSpPr>
          <p:nvPr>
            <p:ph idx="1"/>
          </p:nvPr>
        </p:nvSpPr>
        <p:spPr>
          <a:xfrm>
            <a:off x="246743" y="1391477"/>
            <a:ext cx="11742058" cy="4777093"/>
          </a:xfrm>
        </p:spPr>
        <p:txBody>
          <a:bodyPr>
            <a:normAutofit/>
          </a:bodyPr>
          <a:lstStyle/>
          <a:p>
            <a:pPr marL="0" indent="0">
              <a:buNone/>
            </a:pPr>
            <a:endParaRPr lang="en-US" sz="1800" dirty="0"/>
          </a:p>
          <a:p>
            <a:pPr marL="0" indent="0">
              <a:buNone/>
            </a:pPr>
            <a:r>
              <a:rPr lang="en-US" sz="1800" dirty="0"/>
              <a:t>Text preprocessing in NLP involves several steps to clean and transform the raw text into a format suitable for analysis. The key steps include:</a:t>
            </a:r>
          </a:p>
          <a:p>
            <a:endParaRPr lang="en-US" sz="1800" dirty="0"/>
          </a:p>
          <a:p>
            <a:r>
              <a:rPr lang="en-US" sz="1800" dirty="0"/>
              <a:t>Lowercasing – Convert all text to lowercase to ensure uniformity.</a:t>
            </a:r>
          </a:p>
          <a:p>
            <a:r>
              <a:rPr lang="en-US" sz="1800" dirty="0"/>
              <a:t>Removing Punctuation &amp; Special Characters – Eliminates unnecessary symbols that do not contribute to meaning.</a:t>
            </a:r>
          </a:p>
          <a:p>
            <a:r>
              <a:rPr lang="en-US" sz="1800" dirty="0"/>
              <a:t>Tokenization – Splitting text into individual words or sentences.</a:t>
            </a:r>
          </a:p>
          <a:p>
            <a:r>
              <a:rPr lang="en-US" sz="1800" dirty="0"/>
              <a:t>Stop word Removal – Removing common words (e.g., "the," "is") that don’t add much value.</a:t>
            </a:r>
          </a:p>
          <a:p>
            <a:r>
              <a:rPr lang="en-US" sz="1800" dirty="0"/>
              <a:t>Lemmatization – Converting words to their base or root form (e.g., "running" → "run").</a:t>
            </a:r>
          </a:p>
          <a:p>
            <a:pPr marL="0" indent="0">
              <a:buNone/>
            </a:pPr>
            <a:endParaRPr lang="en-US" sz="1800" b="1" dirty="0"/>
          </a:p>
          <a:p>
            <a:endParaRPr lang="en-US" dirty="0"/>
          </a:p>
        </p:txBody>
      </p:sp>
    </p:spTree>
    <p:extLst>
      <p:ext uri="{BB962C8B-B14F-4D97-AF65-F5344CB8AC3E}">
        <p14:creationId xmlns:p14="http://schemas.microsoft.com/office/powerpoint/2010/main" val="364201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63163" cy="1018274"/>
          </a:xfrm>
        </p:spPr>
        <p:txBody>
          <a:bodyPr>
            <a:normAutofit fontScale="90000"/>
          </a:bodyPr>
          <a:lstStyle/>
          <a:p>
            <a:r>
              <a:rPr lang="en-US" b="1" dirty="0"/>
              <a:t>      Sentiment Analysis Conversion</a:t>
            </a:r>
            <a:br>
              <a:rPr lang="en-US" b="1" dirty="0"/>
            </a:br>
            <a:endParaRPr lang="en-US" dirty="0"/>
          </a:p>
        </p:txBody>
      </p:sp>
      <p:sp>
        <p:nvSpPr>
          <p:cNvPr id="3" name="Content Placeholder 2"/>
          <p:cNvSpPr>
            <a:spLocks noGrp="1"/>
          </p:cNvSpPr>
          <p:nvPr>
            <p:ph idx="1"/>
          </p:nvPr>
        </p:nvSpPr>
        <p:spPr>
          <a:xfrm>
            <a:off x="218661" y="1470992"/>
            <a:ext cx="11668539" cy="3995354"/>
          </a:xfrm>
        </p:spPr>
        <p:txBody>
          <a:bodyPr/>
          <a:lstStyle/>
          <a:p>
            <a:r>
              <a:rPr lang="en-US" sz="1800" dirty="0"/>
              <a:t>Here we determined the emotional tone of a given text by classifying it as positive, negative, or neutral using a sentiment analyzer. It will help analyze product reviews, extract insights about public opinion and sentiment trends of the products.</a:t>
            </a:r>
          </a:p>
          <a:p>
            <a:endParaRPr lang="en-US" sz="1800" dirty="0"/>
          </a:p>
          <a:p>
            <a:r>
              <a:rPr lang="en-US" sz="1800" dirty="0"/>
              <a:t>For this project the sentiment analyzer will identify the polarity i.e positive, negative and neutral.</a:t>
            </a:r>
          </a:p>
          <a:p>
            <a:pPr marL="0" indent="0">
              <a:buNone/>
            </a:pPr>
            <a:endParaRPr lang="en-US" dirty="0"/>
          </a:p>
        </p:txBody>
      </p:sp>
    </p:spTree>
    <p:extLst>
      <p:ext uri="{BB962C8B-B14F-4D97-AF65-F5344CB8AC3E}">
        <p14:creationId xmlns:p14="http://schemas.microsoft.com/office/powerpoint/2010/main" val="420687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797" y="220490"/>
            <a:ext cx="9404723" cy="751968"/>
          </a:xfrm>
        </p:spPr>
        <p:txBody>
          <a:bodyPr/>
          <a:lstStyle/>
          <a:p>
            <a:r>
              <a:rPr lang="en-US" b="1" dirty="0"/>
              <a:t>Exploratory Data Analysis (EDA)</a:t>
            </a:r>
            <a:br>
              <a:rPr lang="en-US" b="1" dirty="0"/>
            </a:br>
            <a:endParaRPr lang="en-US" dirty="0"/>
          </a:p>
        </p:txBody>
      </p:sp>
      <p:sp>
        <p:nvSpPr>
          <p:cNvPr id="3" name="Content Placeholder 2"/>
          <p:cNvSpPr>
            <a:spLocks noGrp="1"/>
          </p:cNvSpPr>
          <p:nvPr>
            <p:ph idx="1"/>
          </p:nvPr>
        </p:nvSpPr>
        <p:spPr>
          <a:xfrm>
            <a:off x="159656" y="1351722"/>
            <a:ext cx="12032344" cy="5506278"/>
          </a:xfrm>
        </p:spPr>
        <p:txBody>
          <a:bodyPr>
            <a:normAutofit fontScale="77500" lnSpcReduction="20000"/>
          </a:bodyPr>
          <a:lstStyle/>
          <a:p>
            <a:pPr marL="0" indent="0">
              <a:buNone/>
            </a:pPr>
            <a:r>
              <a:rPr lang="en-US" sz="2300" dirty="0"/>
              <a:t>For this phase we will make visualizations that will help evaluate and analyze our business objectives and answer our business questions.</a:t>
            </a:r>
          </a:p>
          <a:p>
            <a:pPr marL="0" indent="0">
              <a:buNone/>
            </a:pPr>
            <a:endParaRPr lang="en-US" sz="2300" dirty="0"/>
          </a:p>
          <a:p>
            <a:pPr marL="0" indent="0">
              <a:buNone/>
            </a:pPr>
            <a:r>
              <a:rPr lang="en-US" sz="2300" dirty="0"/>
              <a:t>Visualizations crucial for this particular EDA include</a:t>
            </a:r>
          </a:p>
          <a:p>
            <a:r>
              <a:rPr lang="en-US" sz="2300" dirty="0"/>
              <a:t>Histplot</a:t>
            </a:r>
          </a:p>
          <a:p>
            <a:r>
              <a:rPr lang="en-US" sz="2300" dirty="0"/>
              <a:t>Countplot</a:t>
            </a:r>
          </a:p>
          <a:p>
            <a:r>
              <a:rPr lang="en-US" sz="2300" dirty="0"/>
              <a:t>Donutplot</a:t>
            </a:r>
          </a:p>
          <a:p>
            <a:r>
              <a:rPr lang="en-US" sz="2300" dirty="0"/>
              <a:t>Piechart</a:t>
            </a:r>
          </a:p>
          <a:p>
            <a:r>
              <a:rPr lang="en-US" sz="2300" dirty="0"/>
              <a:t>Stacked barplot</a:t>
            </a:r>
          </a:p>
          <a:p>
            <a:r>
              <a:rPr lang="en-US" sz="2300" dirty="0"/>
              <a:t>Barplot</a:t>
            </a:r>
          </a:p>
          <a:p>
            <a:r>
              <a:rPr lang="en-US" sz="2300" dirty="0"/>
              <a:t>Lineplot</a:t>
            </a:r>
          </a:p>
          <a:p>
            <a:pPr marL="0" indent="0">
              <a:buNone/>
            </a:pPr>
            <a:endParaRPr lang="en-US" sz="2300" dirty="0"/>
          </a:p>
          <a:p>
            <a:pPr marL="0" indent="0">
              <a:buNone/>
            </a:pPr>
            <a:r>
              <a:rPr lang="en-US" sz="2300" dirty="0"/>
              <a:t>Steps to follow include:</a:t>
            </a:r>
          </a:p>
          <a:p>
            <a:r>
              <a:rPr lang="en-US" sz="2300" dirty="0"/>
              <a:t>Univariate Analysis</a:t>
            </a:r>
          </a:p>
          <a:p>
            <a:r>
              <a:rPr lang="en-US" sz="2300" dirty="0"/>
              <a:t>Bi-variate Analysis</a:t>
            </a:r>
          </a:p>
          <a:p>
            <a:r>
              <a:rPr lang="en-US" sz="2300" dirty="0"/>
              <a:t>Multivariate Analysis</a:t>
            </a:r>
          </a:p>
          <a:p>
            <a:endParaRPr lang="en-US" dirty="0"/>
          </a:p>
        </p:txBody>
      </p:sp>
    </p:spTree>
    <p:extLst>
      <p:ext uri="{BB962C8B-B14F-4D97-AF65-F5344CB8AC3E}">
        <p14:creationId xmlns:p14="http://schemas.microsoft.com/office/powerpoint/2010/main" val="267379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Univariate Analysis</a:t>
            </a:r>
            <a:br>
              <a:rPr lang="en-US" b="1" dirty="0"/>
            </a:br>
            <a:endParaRPr lang="en-US" dirty="0"/>
          </a:p>
        </p:txBody>
      </p:sp>
      <p:sp>
        <p:nvSpPr>
          <p:cNvPr id="3" name="Content Placeholder 2"/>
          <p:cNvSpPr>
            <a:spLocks noGrp="1"/>
          </p:cNvSpPr>
          <p:nvPr>
            <p:ph idx="1"/>
          </p:nvPr>
        </p:nvSpPr>
        <p:spPr/>
        <p:txBody>
          <a:bodyPr/>
          <a:lstStyle/>
          <a:p>
            <a:pPr marL="0" indent="0">
              <a:buNone/>
            </a:pPr>
            <a:endParaRPr lang="en-US" b="1" dirty="0"/>
          </a:p>
          <a:p>
            <a:pPr marL="0" indent="0">
              <a:buNone/>
            </a:pPr>
            <a:endParaRPr lang="en-US" b="1"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429" t="27227" r="35065" b="11098"/>
          <a:stretch/>
        </p:blipFill>
        <p:spPr>
          <a:xfrm>
            <a:off x="1103312" y="2052918"/>
            <a:ext cx="5616802" cy="4195481"/>
          </a:xfrm>
          <a:prstGeom prst="rect">
            <a:avLst/>
          </a:prstGeom>
        </p:spPr>
      </p:pic>
      <p:sp>
        <p:nvSpPr>
          <p:cNvPr id="5" name="TextBox 4"/>
          <p:cNvSpPr txBox="1"/>
          <p:nvPr/>
        </p:nvSpPr>
        <p:spPr>
          <a:xfrm>
            <a:off x="7354389" y="2648003"/>
            <a:ext cx="4592446" cy="2585323"/>
          </a:xfrm>
          <a:prstGeom prst="rect">
            <a:avLst/>
          </a:prstGeom>
          <a:noFill/>
        </p:spPr>
        <p:txBody>
          <a:bodyPr wrap="square" rtlCol="0">
            <a:spAutoFit/>
          </a:bodyPr>
          <a:lstStyle/>
          <a:p>
            <a:r>
              <a:rPr lang="en-US" b="1" dirty="0"/>
              <a:t>Observations :</a:t>
            </a:r>
          </a:p>
          <a:p>
            <a:r>
              <a:rPr lang="en-US" b="1" dirty="0"/>
              <a:t>Right-Skewed Distribution</a:t>
            </a:r>
            <a:r>
              <a:rPr lang="en-US" dirty="0"/>
              <a:t>: The majority of reviews have higher ratings (4 and 5). This indicates that most customers had a positive experience.</a:t>
            </a:r>
          </a:p>
          <a:p>
            <a:r>
              <a:rPr lang="en-US" b="1" dirty="0"/>
              <a:t>Fewer Low Ratings</a:t>
            </a:r>
            <a:r>
              <a:rPr lang="en-US" dirty="0"/>
              <a:t>: Very few reviews fall in the 1 to 3 rating range. This suggests that negative feedback is rare</a:t>
            </a:r>
          </a:p>
          <a:p>
            <a:endParaRPr lang="en-US" dirty="0"/>
          </a:p>
        </p:txBody>
      </p:sp>
    </p:spTree>
    <p:extLst>
      <p:ext uri="{BB962C8B-B14F-4D97-AF65-F5344CB8AC3E}">
        <p14:creationId xmlns:p14="http://schemas.microsoft.com/office/powerpoint/2010/main" val="1309735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Bi-variate Analysis</a:t>
            </a:r>
            <a:br>
              <a:rPr lang="en-US" b="1" dirty="0"/>
            </a:br>
            <a:endParaRPr lang="en-US" dirty="0"/>
          </a:p>
        </p:txBody>
      </p:sp>
      <p:pic>
        <p:nvPicPr>
          <p:cNvPr id="10" name="Content Placeholder 9">
            <a:extLst>
              <a:ext uri="{FF2B5EF4-FFF2-40B4-BE49-F238E27FC236}">
                <a16:creationId xmlns:a16="http://schemas.microsoft.com/office/drawing/2014/main" id="{F3FDC22D-DDD8-081B-2E56-7E6890BB449A}"/>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6236" t="29734" r="28340" b="4677"/>
          <a:stretch/>
        </p:blipFill>
        <p:spPr>
          <a:xfrm>
            <a:off x="1052945" y="2205037"/>
            <a:ext cx="5361709" cy="4140345"/>
          </a:xfrm>
          <a:prstGeom prst="rect">
            <a:avLst/>
          </a:prstGeom>
        </p:spPr>
      </p:pic>
      <p:sp>
        <p:nvSpPr>
          <p:cNvPr id="9" name="Content Placeholder 8">
            <a:extLst>
              <a:ext uri="{FF2B5EF4-FFF2-40B4-BE49-F238E27FC236}">
                <a16:creationId xmlns:a16="http://schemas.microsoft.com/office/drawing/2014/main" id="{C60986D1-8E31-76C0-D768-6D48304F9EF9}"/>
              </a:ext>
            </a:extLst>
          </p:cNvPr>
          <p:cNvSpPr>
            <a:spLocks noGrp="1"/>
          </p:cNvSpPr>
          <p:nvPr>
            <p:ph sz="half" idx="2"/>
          </p:nvPr>
        </p:nvSpPr>
        <p:spPr>
          <a:xfrm>
            <a:off x="6692902" y="2205037"/>
            <a:ext cx="4396341" cy="4471534"/>
          </a:xfrm>
        </p:spPr>
        <p:txBody>
          <a:bodyPr>
            <a:normAutofit fontScale="85000" lnSpcReduction="20000"/>
          </a:bodyPr>
          <a:lstStyle/>
          <a:p>
            <a:pPr marL="0" indent="0">
              <a:buNone/>
            </a:pPr>
            <a:r>
              <a:rPr lang="en-US" sz="2100" b="1" dirty="0"/>
              <a:t>Observations:</a:t>
            </a:r>
          </a:p>
          <a:p>
            <a:pPr marL="0" indent="0">
              <a:buNone/>
            </a:pPr>
            <a:r>
              <a:rPr lang="en-US" sz="2100" dirty="0"/>
              <a:t>Electronics have the highest average rating, suggesting strong customer satisfaction, likely due to product quality and performance.</a:t>
            </a:r>
          </a:p>
          <a:p>
            <a:pPr marL="0" indent="0">
              <a:buNone/>
            </a:pPr>
            <a:endParaRPr lang="en-US" sz="2100" dirty="0"/>
          </a:p>
          <a:p>
            <a:pPr marL="0" indent="0">
              <a:buNone/>
            </a:pPr>
            <a:r>
              <a:rPr lang="en-US" sz="2100" dirty="0"/>
              <a:t>Accessories receive a moderate rating, indicating mixed feedback, possibly due to variability in product utility or durability.</a:t>
            </a:r>
          </a:p>
          <a:p>
            <a:pPr marL="0" indent="0">
              <a:buNone/>
            </a:pPr>
            <a:endParaRPr lang="en-US" sz="2100" dirty="0"/>
          </a:p>
          <a:p>
            <a:pPr marL="0" indent="0">
              <a:buNone/>
            </a:pPr>
            <a:r>
              <a:rPr lang="en-US" sz="2100" dirty="0"/>
              <a:t>Smart Home products have the lowest rating, implying customer concerns, which could be related to usability, compatibility, or reliability issues</a:t>
            </a:r>
            <a:r>
              <a:rPr lang="en-US" dirty="0"/>
              <a:t>.</a:t>
            </a:r>
          </a:p>
        </p:txBody>
      </p:sp>
    </p:spTree>
    <p:extLst>
      <p:ext uri="{BB962C8B-B14F-4D97-AF65-F5344CB8AC3E}">
        <p14:creationId xmlns:p14="http://schemas.microsoft.com/office/powerpoint/2010/main" val="8135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Multi-variate Analysis</a:t>
            </a:r>
            <a:br>
              <a:rPr lang="en-US" b="1" dirty="0"/>
            </a:br>
            <a:endParaRPr lang="en-US" dirty="0"/>
          </a:p>
        </p:txBody>
      </p:sp>
      <p:sp>
        <p:nvSpPr>
          <p:cNvPr id="3" name="Content Placeholder 2"/>
          <p:cNvSpPr>
            <a:spLocks noGrp="1"/>
          </p:cNvSpPr>
          <p:nvPr>
            <p:ph idx="1"/>
          </p:nvPr>
        </p:nvSpPr>
        <p:spPr>
          <a:xfrm>
            <a:off x="1451579" y="2015732"/>
            <a:ext cx="9603275" cy="4058497"/>
          </a:xfrm>
        </p:spPr>
        <p:txBody>
          <a:bodyPr/>
          <a:lstStyle/>
          <a:p>
            <a:pPr marL="0" indent="0">
              <a:buNone/>
            </a:pPr>
            <a:endParaRPr lang="en-US" b="1" dirty="0"/>
          </a:p>
          <a:p>
            <a:pPr marL="0" indent="0">
              <a:buNone/>
            </a:pPr>
            <a:endParaRPr lang="en-US" b="1"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039" t="27921" r="37273" b="9019"/>
          <a:stretch/>
        </p:blipFill>
        <p:spPr>
          <a:xfrm>
            <a:off x="234636" y="1986178"/>
            <a:ext cx="5861364" cy="4058496"/>
          </a:xfrm>
          <a:prstGeom prst="rect">
            <a:avLst/>
          </a:prstGeom>
        </p:spPr>
      </p:pic>
      <p:sp>
        <p:nvSpPr>
          <p:cNvPr id="5" name="TextBox 4"/>
          <p:cNvSpPr txBox="1"/>
          <p:nvPr/>
        </p:nvSpPr>
        <p:spPr>
          <a:xfrm>
            <a:off x="6253216" y="1853248"/>
            <a:ext cx="5824615" cy="4801314"/>
          </a:xfrm>
          <a:prstGeom prst="rect">
            <a:avLst/>
          </a:prstGeom>
          <a:noFill/>
        </p:spPr>
        <p:txBody>
          <a:bodyPr wrap="square" rtlCol="0">
            <a:spAutoFit/>
          </a:bodyPr>
          <a:lstStyle/>
          <a:p>
            <a:r>
              <a:rPr lang="en-US" b="1" dirty="0"/>
              <a:t>Observations</a:t>
            </a:r>
          </a:p>
          <a:p>
            <a:pPr marL="285750" indent="-285750">
              <a:buFont typeface="Arial" panose="020B0604020202020204" pitchFamily="34" charset="0"/>
              <a:buChar char="•"/>
            </a:pPr>
            <a:r>
              <a:rPr lang="en-US" sz="1600" dirty="0"/>
              <a:t>Amazon Dominates in Ratings: Amazon consistently receives higher average review ratings than Moshi across all three categories (Electronics, Accessories, Smart Home).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Electronics Have Highest Ratings: Both Amazon and Moshi have their highest average review ratings in the Electronics category.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Accessories Have Lowest Ratings: Accessories show the lowest average review ratings for both brands, indicating potential challenges or customer dissatisfaction in this category.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Moshi's Performance Varies: Moshi's performance is more varied across categories, with a noticeable drop in ratings for Accessories and Smart Home compared to Electronics.</a:t>
            </a:r>
          </a:p>
        </p:txBody>
      </p:sp>
    </p:spTree>
    <p:extLst>
      <p:ext uri="{BB962C8B-B14F-4D97-AF65-F5344CB8AC3E}">
        <p14:creationId xmlns:p14="http://schemas.microsoft.com/office/powerpoint/2010/main" val="272570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419993" cy="1089003"/>
          </a:xfrm>
        </p:spPr>
        <p:txBody>
          <a:bodyPr>
            <a:normAutofit fontScale="90000"/>
          </a:bodyPr>
          <a:lstStyle/>
          <a:p>
            <a:r>
              <a:rPr lang="en-US" b="1" dirty="0"/>
              <a:t>             BUSINESS UNDERSTANDING:</a:t>
            </a:r>
            <a:br>
              <a:rPr lang="en-US" b="1" dirty="0"/>
            </a:br>
            <a:endParaRPr lang="en-US" dirty="0"/>
          </a:p>
        </p:txBody>
      </p:sp>
      <p:sp>
        <p:nvSpPr>
          <p:cNvPr id="3" name="Content Placeholder 2"/>
          <p:cNvSpPr>
            <a:spLocks noGrp="1"/>
          </p:cNvSpPr>
          <p:nvPr>
            <p:ph idx="1"/>
          </p:nvPr>
        </p:nvSpPr>
        <p:spPr>
          <a:xfrm>
            <a:off x="125896" y="1541722"/>
            <a:ext cx="11940208" cy="4863560"/>
          </a:xfrm>
        </p:spPr>
        <p:txBody>
          <a:bodyPr>
            <a:normAutofit fontScale="70000" lnSpcReduction="20000"/>
          </a:bodyPr>
          <a:lstStyle/>
          <a:p>
            <a:pPr marL="0" marR="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Amazon is a global e-commerce and technology company, founded by Jeff Bezos in 1994. Initially focused on online book sales, it has since expanded into various sectors including retail, cloud computing (AWS), artificial intelligence, streaming (Amazon Prime Video), and logistics. Amazon is known for its customer-centric approach, innovative technologies, and vast product selection. It operates worldwide, with its core business encompassing e-commerce, Amazon Web Services (AWS), and devices such as Kindle and Alexa. Amazon also has a significant presence in the entertainment, electronics, Accessory, Smart home and healthcare industries. The company continues to drive advancements in automation, cloud services, and digital infrastructure.</a:t>
            </a:r>
          </a:p>
          <a:p>
            <a:pPr marL="0" marR="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Our focus with the amazon market in e-commerce is the customer reviews. In the online market of today, customer reviews were an essential part of purchasing decisions. Amazon, being a giant online store, collects millions of product reviews that indicate customer satisfaction, product quality, and overall user experience. It is not efficient, however, to process such vast data manually and is time-consuming.</a:t>
            </a:r>
          </a:p>
          <a:p>
            <a:pPr marL="0" marR="0" indent="0">
              <a:lnSpc>
                <a:spcPct val="115000"/>
              </a:lnSpc>
              <a:spcAft>
                <a:spcPts val="800"/>
              </a:spcAft>
              <a:buNone/>
            </a:pPr>
            <a:r>
              <a:rPr lang="en-US" sz="2600" kern="100" dirty="0">
                <a:effectLst/>
                <a:latin typeface="+mn-lt"/>
                <a:ea typeface="Calibri" panose="020F0502020204030204" pitchFamily="34" charset="0"/>
                <a:cs typeface="Times New Roman" panose="02020603050405020304" pitchFamily="18" charset="0"/>
              </a:rPr>
              <a:t>Sentiment analysis enables companies to analyze customers' feedback automatically, extract meaningful information, and make knowledgeable input.</a:t>
            </a:r>
          </a:p>
          <a:p>
            <a:pPr marL="0" indent="0">
              <a:buNone/>
            </a:pPr>
            <a:endParaRPr lang="en-US" dirty="0"/>
          </a:p>
        </p:txBody>
      </p:sp>
    </p:spTree>
    <p:extLst>
      <p:ext uri="{BB962C8B-B14F-4D97-AF65-F5344CB8AC3E}">
        <p14:creationId xmlns:p14="http://schemas.microsoft.com/office/powerpoint/2010/main" val="391259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MODELING</a:t>
            </a:r>
            <a:br>
              <a:rPr lang="en-US" b="1" dirty="0"/>
            </a:br>
            <a:endParaRPr lang="en-US" dirty="0"/>
          </a:p>
        </p:txBody>
      </p:sp>
      <p:sp>
        <p:nvSpPr>
          <p:cNvPr id="3" name="Content Placeholder 2"/>
          <p:cNvSpPr>
            <a:spLocks noGrp="1"/>
          </p:cNvSpPr>
          <p:nvPr>
            <p:ph idx="1"/>
          </p:nvPr>
        </p:nvSpPr>
        <p:spPr>
          <a:xfrm>
            <a:off x="357809" y="1451114"/>
            <a:ext cx="11708295" cy="4015232"/>
          </a:xfrm>
        </p:spPr>
        <p:txBody>
          <a:bodyPr/>
          <a:lstStyle/>
          <a:p>
            <a:pPr marL="0" indent="0">
              <a:buNone/>
            </a:pPr>
            <a:r>
              <a:rPr lang="en-US" sz="1800" dirty="0"/>
              <a:t>We did  the modeling process by developing multiple models and assess the best model for this classification problem based on the performance of each model. The models are the traditional machine learning models as base models and the deep learning which use neural networks. The models to build were:</a:t>
            </a:r>
          </a:p>
          <a:p>
            <a:r>
              <a:rPr lang="en-US" sz="1800" dirty="0"/>
              <a:t>Logistic regression model</a:t>
            </a:r>
          </a:p>
          <a:p>
            <a:r>
              <a:rPr lang="en-US" sz="1800" dirty="0"/>
              <a:t>Support Vector Machine</a:t>
            </a:r>
          </a:p>
          <a:p>
            <a:r>
              <a:rPr lang="en-US" sz="1800" dirty="0"/>
              <a:t>Recurrent Neural Network with Long-Term-Short Memory (LSTM)</a:t>
            </a:r>
          </a:p>
          <a:p>
            <a:pPr marL="0" indent="0">
              <a:buNone/>
            </a:pPr>
            <a:endParaRPr lang="en-US" dirty="0"/>
          </a:p>
        </p:txBody>
      </p:sp>
    </p:spTree>
    <p:extLst>
      <p:ext uri="{BB962C8B-B14F-4D97-AF65-F5344CB8AC3E}">
        <p14:creationId xmlns:p14="http://schemas.microsoft.com/office/powerpoint/2010/main" val="1826887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Machine Learning Model</a:t>
            </a:r>
            <a:br>
              <a:rPr lang="en-US" b="1" dirty="0"/>
            </a:br>
            <a:endParaRPr lang="en-US" dirty="0"/>
          </a:p>
        </p:txBody>
      </p:sp>
      <p:sp>
        <p:nvSpPr>
          <p:cNvPr id="3" name="Content Placeholder 2"/>
          <p:cNvSpPr>
            <a:spLocks noGrp="1"/>
          </p:cNvSpPr>
          <p:nvPr>
            <p:ph idx="1"/>
          </p:nvPr>
        </p:nvSpPr>
        <p:spPr>
          <a:xfrm>
            <a:off x="188843" y="1401418"/>
            <a:ext cx="11877261" cy="4064928"/>
          </a:xfrm>
        </p:spPr>
        <p:txBody>
          <a:bodyPr/>
          <a:lstStyle/>
          <a:p>
            <a:r>
              <a:rPr lang="en-US" sz="1800" dirty="0"/>
              <a:t>The best ML models for this business problem are the logistic regression and Support Vector Machine models.</a:t>
            </a:r>
          </a:p>
          <a:p>
            <a:r>
              <a:rPr lang="en-US" sz="1800" dirty="0"/>
              <a:t>We achieved the best models for each by handling class imbalance and hyperparameter tuning</a:t>
            </a:r>
          </a:p>
          <a:p>
            <a:pPr marL="0" indent="0">
              <a:buNone/>
            </a:pPr>
            <a:endParaRPr lang="en-US" dirty="0"/>
          </a:p>
        </p:txBody>
      </p:sp>
    </p:spTree>
    <p:extLst>
      <p:ext uri="{BB962C8B-B14F-4D97-AF65-F5344CB8AC3E}">
        <p14:creationId xmlns:p14="http://schemas.microsoft.com/office/powerpoint/2010/main" val="3684181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Confusion Matrix Analysis for the Machine Learning models:</a:t>
            </a:r>
            <a:br>
              <a:rPr lang="en-US" b="1" dirty="0"/>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7485" t="27514" r="4163" b="6218"/>
          <a:stretch/>
        </p:blipFill>
        <p:spPr>
          <a:xfrm>
            <a:off x="213358" y="1973943"/>
            <a:ext cx="6289041" cy="4267200"/>
          </a:xfrm>
        </p:spPr>
      </p:pic>
      <p:sp>
        <p:nvSpPr>
          <p:cNvPr id="5" name="TextBox 4"/>
          <p:cNvSpPr txBox="1"/>
          <p:nvPr/>
        </p:nvSpPr>
        <p:spPr>
          <a:xfrm>
            <a:off x="6502400" y="1780677"/>
            <a:ext cx="5689600" cy="4385816"/>
          </a:xfrm>
          <a:prstGeom prst="rect">
            <a:avLst/>
          </a:prstGeom>
          <a:noFill/>
        </p:spPr>
        <p:txBody>
          <a:bodyPr wrap="square" rtlCol="0">
            <a:spAutoFit/>
          </a:bodyPr>
          <a:lstStyle/>
          <a:p>
            <a:r>
              <a:rPr lang="en-US" sz="1450" b="1" dirty="0"/>
              <a:t>Logistic Regression:</a:t>
            </a:r>
            <a:endParaRPr lang="en-US" sz="1450" dirty="0"/>
          </a:p>
          <a:p>
            <a:pPr marL="285750" indent="-285750">
              <a:buFont typeface="Arial" panose="020B0604020202020204" pitchFamily="34" charset="0"/>
              <a:buChar char="•"/>
            </a:pPr>
            <a:r>
              <a:rPr lang="en-US" sz="1450" dirty="0"/>
              <a:t>True Positives (Positive Sentiment): 122 correctly classified as positive.</a:t>
            </a:r>
          </a:p>
          <a:p>
            <a:pPr marL="285750" indent="-285750">
              <a:buFont typeface="Arial" panose="020B0604020202020204" pitchFamily="34" charset="0"/>
              <a:buChar char="•"/>
            </a:pPr>
            <a:r>
              <a:rPr lang="en-US" sz="1450" dirty="0"/>
              <a:t>False Negatives (Positive misclassified): 3 classified as negative, 2 as neutral.</a:t>
            </a:r>
          </a:p>
          <a:p>
            <a:pPr marL="285750" indent="-285750">
              <a:buFont typeface="Arial" panose="020B0604020202020204" pitchFamily="34" charset="0"/>
              <a:buChar char="•"/>
            </a:pPr>
            <a:r>
              <a:rPr lang="en-US" sz="1450" dirty="0"/>
              <a:t>False Positives (Incorrect Positives): 5 negatives and 5 neutrals incorrectly classified as positive.</a:t>
            </a:r>
          </a:p>
          <a:p>
            <a:pPr marL="285750" indent="-285750">
              <a:buFont typeface="Arial" panose="020B0604020202020204" pitchFamily="34" charset="0"/>
              <a:buChar char="•"/>
            </a:pPr>
            <a:r>
              <a:rPr lang="en-US" sz="1450" dirty="0"/>
              <a:t>Neutral Class Weakness: Only 2 neutrals correctly classified; 1 misclassified as negative and 5 as positive.</a:t>
            </a:r>
          </a:p>
          <a:p>
            <a:pPr marL="285750" indent="-285750">
              <a:buFont typeface="Arial" panose="020B0604020202020204" pitchFamily="34" charset="0"/>
              <a:buChar char="•"/>
            </a:pPr>
            <a:endParaRPr lang="en-US" sz="1450" dirty="0"/>
          </a:p>
          <a:p>
            <a:pPr algn="l">
              <a:buNone/>
            </a:pPr>
            <a:r>
              <a:rPr lang="en-US" sz="1450" b="1" i="0" dirty="0">
                <a:solidFill>
                  <a:srgbClr val="FFFFFF"/>
                </a:solidFill>
                <a:effectLst/>
              </a:rPr>
              <a:t>SVM:</a:t>
            </a:r>
            <a:endParaRPr lang="en-US" sz="1450" b="0" i="0" dirty="0">
              <a:solidFill>
                <a:srgbClr val="FFFFFF"/>
              </a:solidFill>
              <a:effectLst/>
            </a:endParaRPr>
          </a:p>
          <a:p>
            <a:pPr marL="285750" indent="-285750" algn="l">
              <a:buFont typeface="Arial" panose="020B0604020202020204" pitchFamily="34" charset="0"/>
              <a:buChar char="•"/>
            </a:pPr>
            <a:r>
              <a:rPr lang="en-US" sz="1450" b="0" i="0" dirty="0">
                <a:solidFill>
                  <a:srgbClr val="FFFFFF"/>
                </a:solidFill>
                <a:effectLst/>
              </a:rPr>
              <a:t>True Positives (Positive Sentiment): 122 correctly classified.</a:t>
            </a:r>
          </a:p>
          <a:p>
            <a:pPr marL="285750" indent="-285750" algn="l">
              <a:buFont typeface="Arial" panose="020B0604020202020204" pitchFamily="34" charset="0"/>
              <a:buChar char="•"/>
            </a:pPr>
            <a:r>
              <a:rPr lang="en-US" sz="1450" b="0" i="0" dirty="0">
                <a:solidFill>
                  <a:srgbClr val="FFFFFF"/>
                </a:solidFill>
                <a:effectLst/>
              </a:rPr>
              <a:t>False Negatives (Positive misclassified): 2 classified as negative, 3 as neutral.</a:t>
            </a:r>
          </a:p>
          <a:p>
            <a:pPr marL="285750" indent="-285750" algn="l">
              <a:buFont typeface="Arial" panose="020B0604020202020204" pitchFamily="34" charset="0"/>
              <a:buChar char="•"/>
            </a:pPr>
            <a:r>
              <a:rPr lang="en-US" sz="1450" b="0" i="0" dirty="0">
                <a:solidFill>
                  <a:srgbClr val="FFFFFF"/>
                </a:solidFill>
                <a:effectLst/>
              </a:rPr>
              <a:t>False Positives (Incorrect Positives): 5 negatives and 5 neutrals misclassified as positive.</a:t>
            </a:r>
          </a:p>
          <a:p>
            <a:pPr marL="285750" indent="-285750" algn="l">
              <a:buFont typeface="Arial" panose="020B0604020202020204" pitchFamily="34" charset="0"/>
              <a:buChar char="•"/>
            </a:pPr>
            <a:r>
              <a:rPr lang="en-US" sz="1450" b="0" i="0" dirty="0">
                <a:solidFill>
                  <a:srgbClr val="FFFFFF"/>
                </a:solidFill>
                <a:effectLst/>
              </a:rPr>
              <a:t>Neutral Class Weakness: Only 3 neutrals correctly classified; 3 misclassified as positive.</a:t>
            </a:r>
          </a:p>
          <a:p>
            <a:endParaRPr lang="en-US" dirty="0"/>
          </a:p>
        </p:txBody>
      </p:sp>
    </p:spTree>
    <p:extLst>
      <p:ext uri="{BB962C8B-B14F-4D97-AF65-F5344CB8AC3E}">
        <p14:creationId xmlns:p14="http://schemas.microsoft.com/office/powerpoint/2010/main" val="2746246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Deep Learning Model:</a:t>
            </a:r>
            <a:br>
              <a:rPr lang="en-US" b="1" dirty="0"/>
            </a:br>
            <a:endParaRPr lang="en-US" dirty="0"/>
          </a:p>
        </p:txBody>
      </p:sp>
      <p:sp>
        <p:nvSpPr>
          <p:cNvPr id="3" name="Content Placeholder 2"/>
          <p:cNvSpPr>
            <a:spLocks noGrp="1"/>
          </p:cNvSpPr>
          <p:nvPr>
            <p:ph sz="half" idx="1"/>
          </p:nvPr>
        </p:nvSpPr>
        <p:spPr/>
        <p:txBody>
          <a:bodyPr/>
          <a:lstStyle/>
          <a:p>
            <a:r>
              <a:rPr lang="en-US" dirty="0"/>
              <a:t>The deep model for this business problem was the Recurrent Neural Network (RNN) with LSTM.</a:t>
            </a:r>
          </a:p>
          <a:p>
            <a:pPr marL="0" indent="0">
              <a:buNone/>
            </a:pPr>
            <a:endParaRPr lang="en-US" dirty="0"/>
          </a:p>
        </p:txBody>
      </p:sp>
      <p:sp>
        <p:nvSpPr>
          <p:cNvPr id="5" name="Content Placeholder 4">
            <a:extLst>
              <a:ext uri="{FF2B5EF4-FFF2-40B4-BE49-F238E27FC236}">
                <a16:creationId xmlns:a16="http://schemas.microsoft.com/office/drawing/2014/main" id="{4F75E084-2BF0-D0AA-0E6F-016375AFB819}"/>
              </a:ext>
            </a:extLst>
          </p:cNvPr>
          <p:cNvSpPr>
            <a:spLocks noGrp="1"/>
          </p:cNvSpPr>
          <p:nvPr>
            <p:ph sz="half" idx="2"/>
          </p:nvPr>
        </p:nvSpPr>
        <p:spPr>
          <a:xfrm>
            <a:off x="6692351" y="2204582"/>
            <a:ext cx="4396341" cy="4200245"/>
          </a:xfrm>
        </p:spPr>
        <p:txBody>
          <a:bodyPr/>
          <a:lstStyle/>
          <a:p>
            <a:pPr marL="0" indent="0">
              <a:buNone/>
            </a:pPr>
            <a:r>
              <a:rPr lang="en-US" b="1" dirty="0"/>
              <a:t>Confusion Matrix Analysis:</a:t>
            </a:r>
          </a:p>
          <a:p>
            <a:pPr marL="0" indent="0">
              <a:buNone/>
            </a:pPr>
            <a:r>
              <a:rPr lang="en-US" b="1" dirty="0"/>
              <a:t>Negative Class (Actual: Negative)</a:t>
            </a:r>
          </a:p>
          <a:p>
            <a:r>
              <a:rPr lang="en-US" dirty="0"/>
              <a:t>6 correctly predicted as Negative.</a:t>
            </a:r>
          </a:p>
          <a:p>
            <a:pPr marL="0" indent="0">
              <a:buNone/>
            </a:pPr>
            <a:endParaRPr lang="en-US" dirty="0"/>
          </a:p>
          <a:p>
            <a:pPr marL="0" indent="0">
              <a:buNone/>
            </a:pPr>
            <a:r>
              <a:rPr lang="en-US" b="1" dirty="0"/>
              <a:t>Neutral Class (Actual: Neutral)</a:t>
            </a:r>
          </a:p>
          <a:p>
            <a:r>
              <a:rPr lang="en-US" dirty="0"/>
              <a:t>3 correctly classified as Neutral</a:t>
            </a:r>
            <a:r>
              <a:rPr lang="en-US" b="1" dirty="0"/>
              <a:t>.</a:t>
            </a:r>
          </a:p>
          <a:p>
            <a:pPr marL="0" indent="0">
              <a:buNone/>
            </a:pPr>
            <a:endParaRPr lang="en-US" b="1" dirty="0"/>
          </a:p>
          <a:p>
            <a:pPr marL="0" indent="0">
              <a:buNone/>
            </a:pPr>
            <a:r>
              <a:rPr lang="en-US" b="1" dirty="0"/>
              <a:t>Positive Class (Actual: Positive)</a:t>
            </a:r>
          </a:p>
          <a:p>
            <a:r>
              <a:rPr lang="en-US" dirty="0"/>
              <a:t>119 correctly classified as Positive.</a:t>
            </a:r>
          </a:p>
          <a:p>
            <a:pPr marL="0" indent="0">
              <a:buNone/>
            </a:pPr>
            <a:endParaRPr lang="en-US" b="1" dirty="0"/>
          </a:p>
        </p:txBody>
      </p:sp>
      <p:pic>
        <p:nvPicPr>
          <p:cNvPr id="6" name="Picture 5">
            <a:extLst>
              <a:ext uri="{FF2B5EF4-FFF2-40B4-BE49-F238E27FC236}">
                <a16:creationId xmlns:a16="http://schemas.microsoft.com/office/drawing/2014/main" id="{29AAECE1-13D9-7037-4064-988CA84E9519}"/>
              </a:ext>
            </a:extLst>
          </p:cNvPr>
          <p:cNvPicPr>
            <a:picLocks noChangeAspect="1"/>
          </p:cNvPicPr>
          <p:nvPr/>
        </p:nvPicPr>
        <p:blipFill>
          <a:blip r:embed="rId2"/>
          <a:stretch>
            <a:fillRect/>
          </a:stretch>
        </p:blipFill>
        <p:spPr>
          <a:xfrm>
            <a:off x="1001486" y="3085419"/>
            <a:ext cx="4804228" cy="3319407"/>
          </a:xfrm>
          <a:prstGeom prst="rect">
            <a:avLst/>
          </a:prstGeom>
        </p:spPr>
      </p:pic>
    </p:spTree>
    <p:extLst>
      <p:ext uri="{BB962C8B-B14F-4D97-AF65-F5344CB8AC3E}">
        <p14:creationId xmlns:p14="http://schemas.microsoft.com/office/powerpoint/2010/main" val="1610462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MODEL DEPLOYMENT</a:t>
            </a:r>
            <a:br>
              <a:rPr lang="en-US" b="1" dirty="0"/>
            </a:br>
            <a:endParaRPr lang="en-US" dirty="0"/>
          </a:p>
        </p:txBody>
      </p:sp>
      <p:sp>
        <p:nvSpPr>
          <p:cNvPr id="3" name="Content Placeholder 2"/>
          <p:cNvSpPr>
            <a:spLocks noGrp="1"/>
          </p:cNvSpPr>
          <p:nvPr>
            <p:ph idx="1"/>
          </p:nvPr>
        </p:nvSpPr>
        <p:spPr>
          <a:xfrm>
            <a:off x="99391" y="1461052"/>
            <a:ext cx="11946835" cy="4005294"/>
          </a:xfrm>
        </p:spPr>
        <p:txBody>
          <a:bodyPr>
            <a:normAutofit/>
          </a:bodyPr>
          <a:lstStyle/>
          <a:p>
            <a:pPr marL="0" indent="0">
              <a:buNone/>
            </a:pPr>
            <a:r>
              <a:rPr lang="en-US" sz="1800" dirty="0"/>
              <a:t>We used the Streamlit applications for the model deployment and the steps are as follows:</a:t>
            </a:r>
          </a:p>
          <a:p>
            <a:pPr marL="0" indent="0">
              <a:buNone/>
            </a:pPr>
            <a:endParaRPr lang="en-US" sz="1800" dirty="0"/>
          </a:p>
          <a:p>
            <a:r>
              <a:rPr lang="en-US" sz="1800" dirty="0"/>
              <a:t>Save the model first using keras before we begin the deployment </a:t>
            </a:r>
          </a:p>
          <a:p>
            <a:r>
              <a:rPr lang="en-US" sz="1800" dirty="0"/>
              <a:t>Install Required Dependencies i.e. Streamlit</a:t>
            </a:r>
          </a:p>
          <a:p>
            <a:r>
              <a:rPr lang="en-US" sz="1800" dirty="0"/>
              <a:t>Load the Trained Model and Tokenizer</a:t>
            </a:r>
          </a:p>
          <a:p>
            <a:r>
              <a:rPr lang="en-US" sz="1800" dirty="0"/>
              <a:t>Create the Streamlit App (app.py)</a:t>
            </a:r>
          </a:p>
          <a:p>
            <a:r>
              <a:rPr lang="en-US" sz="1800" dirty="0"/>
              <a:t>Run the Streamlit App Locally</a:t>
            </a:r>
          </a:p>
          <a:p>
            <a:r>
              <a:rPr lang="en-US" sz="1800" dirty="0"/>
              <a:t>Prepare for Deployment</a:t>
            </a:r>
          </a:p>
          <a:p>
            <a:r>
              <a:rPr lang="en-US" sz="1800" dirty="0"/>
              <a:t>Deploy on Streamlit Cloud</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2842107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769" y="283029"/>
            <a:ext cx="9404723" cy="693911"/>
          </a:xfrm>
        </p:spPr>
        <p:txBody>
          <a:bodyPr/>
          <a:lstStyle/>
          <a:p>
            <a:r>
              <a:rPr lang="en-US" b="1" dirty="0"/>
              <a:t>                CONCLUSIONS</a:t>
            </a:r>
            <a:br>
              <a:rPr lang="en-US" b="1" dirty="0"/>
            </a:br>
            <a:endParaRPr lang="en-US" dirty="0"/>
          </a:p>
        </p:txBody>
      </p:sp>
      <p:sp>
        <p:nvSpPr>
          <p:cNvPr id="3" name="Content Placeholder 2"/>
          <p:cNvSpPr>
            <a:spLocks noGrp="1"/>
          </p:cNvSpPr>
          <p:nvPr>
            <p:ph idx="1"/>
          </p:nvPr>
        </p:nvSpPr>
        <p:spPr>
          <a:xfrm>
            <a:off x="119271" y="1233714"/>
            <a:ext cx="11666329" cy="5624285"/>
          </a:xfrm>
        </p:spPr>
        <p:txBody>
          <a:bodyPr>
            <a:normAutofit fontScale="92500" lnSpcReduction="20000"/>
          </a:bodyPr>
          <a:lstStyle/>
          <a:p>
            <a:r>
              <a:rPr lang="en-US" sz="1600" dirty="0"/>
              <a:t>Most review ratings are 5 stars, indicating high customer satisfaction. For the ratings category, majority are "Excellent," with minimal negative reviews. Electronics dominate the product category while Accessories and Smart Home have fewer reviews. In Brands Amazon is more popular while Moshi has the least presence. Over 90% of reviews are positive; negative sentiment is minimal. Top Words in for Positive reviews highlight "Amazon" and "Kindle"; negative reviews mention "fire" and "tablet."</a:t>
            </a:r>
          </a:p>
          <a:p>
            <a:r>
              <a:rPr lang="en-US" sz="1600" dirty="0"/>
              <a:t>Customer ratings vary significantly across product categories, with Electronics receiving the highest average ratings, while Accessories and Smart Home products are rated lower. This suggests that customers generally find electronics more satisfactory compared to other categories.</a:t>
            </a:r>
          </a:p>
          <a:p>
            <a:r>
              <a:rPr lang="en-US" sz="1600" dirty="0"/>
              <a:t>Brand-wise, Amazon products receive notably higher ratings than Moshi, indicating stronger customer satisfaction and potentially better product quality, reliability, or brand trust associated with Amazon.</a:t>
            </a:r>
          </a:p>
          <a:p>
            <a:r>
              <a:rPr lang="en-US" sz="1600" dirty="0"/>
              <a:t>Sentiment analysis of review text and titles reveals a strong correlation between sentiment and ratings. Positive reviews are associated with the highest average ratings, neutral reviews receive moderately high ratings, and negative reviews have the lowest. This pattern confirms that customer sentiment in text and titles aligns closely with their given star ratings.</a:t>
            </a:r>
          </a:p>
          <a:p>
            <a:r>
              <a:rPr lang="en-US" sz="1600" dirty="0"/>
              <a:t>There is a clear dominance of positive sentiment in reviews over the years, with a notable spike in positive reviews around 2023. Negative and neutral sentiments remain consistently low, suggesting overall customer satisfaction. The significant increase in positive reviews in recent years warrants further investigation to understand the contributing factors</a:t>
            </a:r>
          </a:p>
          <a:p>
            <a:r>
              <a:rPr lang="en-US" sz="1600" dirty="0"/>
              <a:t>Finally, there is a clear dominance of the "Electronics" category in terms of count over the years, with a significant spike around 2023. "Accessories" show a low but consistent presence, while "Smart Home" has only a few occurrences towards the end of the timeframe. The dramatic increase in "Electronics" in 2023 warrants further investigation to understand the contributing factors to this surge.</a:t>
            </a:r>
          </a:p>
          <a:p>
            <a:r>
              <a:rPr lang="en-US" sz="1600" dirty="0"/>
              <a:t>The best model was a deep learning model the Balanced Recurrent Neural Network Model which was saved and deployed for future use.It achieved an accuracy of above 85% with balanced precision and recall tradeoff. This was caused by the high class imbalance. The dataset contained more positive sentiments than even neutral and negative ones. After numerous attempts the imbalanced was somehow balanced though not perfectly.</a:t>
            </a:r>
          </a:p>
          <a:p>
            <a:endParaRPr lang="en-US" dirty="0"/>
          </a:p>
          <a:p>
            <a:endParaRPr lang="en-US" dirty="0"/>
          </a:p>
        </p:txBody>
      </p:sp>
    </p:spTree>
    <p:extLst>
      <p:ext uri="{BB962C8B-B14F-4D97-AF65-F5344CB8AC3E}">
        <p14:creationId xmlns:p14="http://schemas.microsoft.com/office/powerpoint/2010/main" val="104571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911" y="191461"/>
            <a:ext cx="9404723" cy="751968"/>
          </a:xfrm>
        </p:spPr>
        <p:txBody>
          <a:bodyPr/>
          <a:lstStyle/>
          <a:p>
            <a:r>
              <a:rPr lang="en-US" b="1" dirty="0"/>
              <a:t>       RECOMMENDATIONS</a:t>
            </a:r>
            <a:br>
              <a:rPr lang="en-US" b="1" dirty="0"/>
            </a:br>
            <a:endParaRPr lang="en-US" dirty="0"/>
          </a:p>
        </p:txBody>
      </p:sp>
      <p:sp>
        <p:nvSpPr>
          <p:cNvPr id="3" name="Content Placeholder 2"/>
          <p:cNvSpPr>
            <a:spLocks noGrp="1"/>
          </p:cNvSpPr>
          <p:nvPr>
            <p:ph idx="1"/>
          </p:nvPr>
        </p:nvSpPr>
        <p:spPr>
          <a:xfrm>
            <a:off x="217714" y="1161144"/>
            <a:ext cx="11742057" cy="5696856"/>
          </a:xfrm>
        </p:spPr>
        <p:txBody>
          <a:bodyPr>
            <a:normAutofit fontScale="47500" lnSpcReduction="20000"/>
          </a:bodyPr>
          <a:lstStyle/>
          <a:p>
            <a:pPr marL="0" indent="0">
              <a:buNone/>
            </a:pPr>
            <a:r>
              <a:rPr lang="en-US" sz="3200" b="1" dirty="0">
                <a:latin typeface="+mn-lt"/>
              </a:rPr>
              <a:t>1. Leverage High Customer Satisfaction for Brand Growth</a:t>
            </a:r>
            <a:endParaRPr lang="en-US" sz="3200" dirty="0">
              <a:latin typeface="+mn-lt"/>
            </a:endParaRPr>
          </a:p>
          <a:p>
            <a:r>
              <a:rPr lang="en-US" sz="3200" dirty="0">
                <a:latin typeface="+mn-lt"/>
              </a:rPr>
              <a:t>Since most review ratings are 5 stars and the majority of reviews fall under the "Excellent" category, the company should highlight these positive reviews in marketing campaigns. Testimonials and ratings can be showcased to reinforce trust and attract new customers.</a:t>
            </a:r>
          </a:p>
          <a:p>
            <a:pPr marL="0" indent="0">
              <a:buNone/>
            </a:pPr>
            <a:r>
              <a:rPr lang="en-US" sz="3200" b="1" dirty="0">
                <a:latin typeface="+mn-lt"/>
              </a:rPr>
              <a:t>2. Enhance Customer Experience for Lower-Rated Categories</a:t>
            </a:r>
            <a:endParaRPr lang="en-US" sz="3200" dirty="0">
              <a:latin typeface="+mn-lt"/>
            </a:endParaRPr>
          </a:p>
          <a:p>
            <a:r>
              <a:rPr lang="en-US" sz="3200" dirty="0">
                <a:latin typeface="+mn-lt"/>
              </a:rPr>
              <a:t>Electronics receive the highest ratings, while Accessories and Smart Home products have lower ratings. The company should investigate customer concerns in these categories by analyzing negative reviews and improving product quality, features, or pricing strategies.</a:t>
            </a:r>
          </a:p>
          <a:p>
            <a:pPr marL="0" indent="0">
              <a:buNone/>
            </a:pPr>
            <a:r>
              <a:rPr lang="en-US" sz="3200" b="1" dirty="0">
                <a:latin typeface="+mn-lt"/>
              </a:rPr>
              <a:t>3. Improve Moshi’s Brand Presence and Perception</a:t>
            </a:r>
            <a:endParaRPr lang="en-US" sz="3200" dirty="0">
              <a:latin typeface="+mn-lt"/>
            </a:endParaRPr>
          </a:p>
          <a:p>
            <a:r>
              <a:rPr lang="en-US" sz="3200" dirty="0">
                <a:latin typeface="+mn-lt"/>
              </a:rPr>
              <a:t>Amazon dominates brand ratings, while Moshi has a weaker presence. To increase Moshi’s competitiveness, the company should invest in better product differentiation, marketing efforts, and customer engagement strategies. Offering discounts or bundling Moshi products with higher-rated brands may also improve perception.</a:t>
            </a:r>
          </a:p>
          <a:p>
            <a:pPr marL="0" indent="0">
              <a:buNone/>
            </a:pPr>
            <a:r>
              <a:rPr lang="en-US" sz="3200" b="1" dirty="0">
                <a:latin typeface="+mn-lt"/>
              </a:rPr>
              <a:t>4. Monitor and Maintain High Sentiment Trends</a:t>
            </a:r>
            <a:endParaRPr lang="en-US" sz="3200" dirty="0">
              <a:latin typeface="+mn-lt"/>
            </a:endParaRPr>
          </a:p>
          <a:p>
            <a:r>
              <a:rPr lang="en-US" sz="3200" dirty="0">
                <a:latin typeface="+mn-lt"/>
              </a:rPr>
              <a:t>With over 90% of reviews being positive and a surge in positive reviews around 2023, the company should analyze the factors contributing to this growth. If it is due to product improvements, customer service enhancements, or new product releases, these strategies should be reinforced to sustain the positive trend.</a:t>
            </a:r>
          </a:p>
          <a:p>
            <a:pPr marL="0" indent="0">
              <a:buNone/>
            </a:pPr>
            <a:r>
              <a:rPr lang="en-US" sz="3200" b="1" dirty="0">
                <a:latin typeface="+mn-lt"/>
              </a:rPr>
              <a:t>5. Capitalize on the Electronics Market Growth</a:t>
            </a:r>
            <a:endParaRPr lang="en-US" sz="3200" dirty="0">
              <a:latin typeface="+mn-lt"/>
            </a:endParaRPr>
          </a:p>
          <a:p>
            <a:r>
              <a:rPr lang="en-US" sz="3200" dirty="0">
                <a:latin typeface="+mn-lt"/>
              </a:rPr>
              <a:t>The Electronics category has seen a massive spike in 2023. The company should explore this surge, possibly expanding its electronics product line, increasing inventory, or launching new features to maintain and capture more market share.</a:t>
            </a:r>
          </a:p>
          <a:p>
            <a:pPr marL="0" indent="0">
              <a:buNone/>
            </a:pPr>
            <a:r>
              <a:rPr lang="en-US" sz="3200" b="1" dirty="0">
                <a:latin typeface="+mn-lt"/>
              </a:rPr>
              <a:t>6. Continue Leveraging Deep Learning for Sentiment Analysis</a:t>
            </a:r>
            <a:endParaRPr lang="en-US" sz="3200" dirty="0">
              <a:latin typeface="+mn-lt"/>
            </a:endParaRPr>
          </a:p>
          <a:p>
            <a:r>
              <a:rPr lang="en-US" sz="3200" dirty="0">
                <a:latin typeface="+mn-lt"/>
              </a:rPr>
              <a:t>Since the Balanced Recurrent Neural Network Model performed best and was deployed, the company should continue using deep learning techniques for sentiment analysis. Regular model updates and fine-tuning based on new customer feedback will ensure continued accuracy and value from the deployed model.</a:t>
            </a:r>
          </a:p>
          <a:p>
            <a:pPr marL="0" indent="0">
              <a:buNone/>
            </a:pPr>
            <a:endParaRPr lang="en-US" dirty="0"/>
          </a:p>
        </p:txBody>
      </p:sp>
    </p:spTree>
    <p:extLst>
      <p:ext uri="{BB962C8B-B14F-4D97-AF65-F5344CB8AC3E}">
        <p14:creationId xmlns:p14="http://schemas.microsoft.com/office/powerpoint/2010/main" val="102084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661" y="804519"/>
            <a:ext cx="11973339" cy="4821029"/>
          </a:xfrm>
        </p:spPr>
        <p:txBody>
          <a:bodyPr/>
          <a:lstStyle/>
          <a:p>
            <a:r>
              <a:rPr lang="en-US" b="1" dirty="0"/>
              <a:t>               PROBLEM STATEMENT:</a:t>
            </a:r>
            <a:br>
              <a:rPr lang="en-US" b="1" dirty="0"/>
            </a:br>
            <a:endParaRPr lang="en-US" dirty="0"/>
          </a:p>
        </p:txBody>
      </p:sp>
      <p:sp>
        <p:nvSpPr>
          <p:cNvPr id="3" name="Content Placeholder 2"/>
          <p:cNvSpPr>
            <a:spLocks noGrp="1"/>
          </p:cNvSpPr>
          <p:nvPr>
            <p:ph idx="1"/>
          </p:nvPr>
        </p:nvSpPr>
        <p:spPr>
          <a:xfrm>
            <a:off x="314356" y="1626781"/>
            <a:ext cx="11658984" cy="4198832"/>
          </a:xfrm>
          <a:noFill/>
        </p:spPr>
        <p:txBody>
          <a:bodyPr>
            <a:normAutofit/>
          </a:bodyPr>
          <a:lstStyle/>
          <a:p>
            <a:pPr marL="0" indent="0">
              <a:buNone/>
            </a:pPr>
            <a:endParaRPr lang="en-US" sz="2400" kern="100" dirty="0">
              <a:effectLst/>
              <a:latin typeface="Calibri Light" panose="020F0302020204030204" pitchFamily="34" charset="0"/>
              <a:ea typeface="Calibri" panose="020F0502020204030204" pitchFamily="34" charset="0"/>
              <a:cs typeface="Times New Roman" panose="02020603050405020304" pitchFamily="18" charset="0"/>
            </a:endParaRPr>
          </a:p>
          <a:p>
            <a:pPr marL="0" indent="0">
              <a:buNone/>
            </a:pPr>
            <a:r>
              <a:rPr lang="en-US" sz="1800" kern="100" dirty="0">
                <a:latin typeface="+mn-lt"/>
                <a:ea typeface="Calibri" panose="020F0502020204030204" pitchFamily="34" charset="0"/>
                <a:cs typeface="Times New Roman" panose="02020603050405020304" pitchFamily="18" charset="0"/>
              </a:rPr>
              <a:t>Amazon gets millions of reviews; it faces the challenge of processing vast amounts of text data efficiently. Manually reading and analyzing each review is impractical. This is where automated sentiment analysis comes into play. By leveraging Natural Language Processing (NLP) and machine learning algorithms, Amazon can categorize reviews as positive, negative, or neutral. </a:t>
            </a:r>
          </a:p>
          <a:p>
            <a:pPr marL="0" indent="0">
              <a:buNone/>
            </a:pPr>
            <a:endParaRPr lang="en-US" sz="1800" kern="100" dirty="0">
              <a:latin typeface="+mn-lt"/>
              <a:ea typeface="Calibri" panose="020F0502020204030204" pitchFamily="34" charset="0"/>
              <a:cs typeface="Times New Roman" panose="02020603050405020304" pitchFamily="18" charset="0"/>
            </a:endParaRPr>
          </a:p>
          <a:p>
            <a:pPr marL="0" indent="0">
              <a:buNone/>
            </a:pPr>
            <a:r>
              <a:rPr lang="en-US" sz="1800" kern="100" dirty="0">
                <a:latin typeface="+mn-lt"/>
                <a:ea typeface="Calibri" panose="020F0502020204030204" pitchFamily="34" charset="0"/>
                <a:cs typeface="Times New Roman" panose="02020603050405020304" pitchFamily="18" charset="0"/>
              </a:rPr>
              <a:t>This automated system can quickly sift through large volumes of customer feedback, providing businesses with insights into customer satisfaction, product performance, and emerging trends. Sentiment analysis not only helps businesses understand the emotional tone of reviews but also aids in identifying key themes and areas for improvement, ultimately enhancing the customer experience and driving better decision-making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46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BUSINESS OBJECTIVES:</a:t>
            </a:r>
            <a:br>
              <a:rPr lang="en-US" b="1" dirty="0"/>
            </a:br>
            <a:endParaRPr lang="en-US" dirty="0"/>
          </a:p>
        </p:txBody>
      </p:sp>
      <p:sp>
        <p:nvSpPr>
          <p:cNvPr id="3" name="Content Placeholder 2"/>
          <p:cNvSpPr>
            <a:spLocks noGrp="1"/>
          </p:cNvSpPr>
          <p:nvPr>
            <p:ph idx="1"/>
          </p:nvPr>
        </p:nvSpPr>
        <p:spPr>
          <a:xfrm>
            <a:off x="0" y="1853248"/>
            <a:ext cx="12192000" cy="4901513"/>
          </a:xfrm>
        </p:spPr>
        <p:txBody>
          <a:bodyPr/>
          <a:lstStyle/>
          <a:p>
            <a:pPr marL="0" indent="0">
              <a:buNone/>
            </a:pPr>
            <a:r>
              <a:rPr lang="en-US" sz="1800" b="1" dirty="0"/>
              <a:t>Main Objectives:</a:t>
            </a:r>
          </a:p>
          <a:p>
            <a:r>
              <a:rPr lang="en-US" sz="1800" dirty="0">
                <a:latin typeface="+mn-lt"/>
              </a:rPr>
              <a:t>To accurately determine the overall emotional tone (positive, negative, or neutral) of customer reviews.</a:t>
            </a:r>
          </a:p>
          <a:p>
            <a:pPr marL="0" indent="0">
              <a:buNone/>
            </a:pPr>
            <a:endParaRPr lang="en-US" sz="1800" b="1" dirty="0"/>
          </a:p>
          <a:p>
            <a:pPr marL="0" indent="0">
              <a:buNone/>
            </a:pPr>
            <a:r>
              <a:rPr lang="en-US" sz="1800" b="1" dirty="0"/>
              <a:t>Specific Objectives:</a:t>
            </a:r>
          </a:p>
          <a:p>
            <a:r>
              <a:rPr lang="en-US" sz="1800" dirty="0">
                <a:latin typeface="+mn-lt"/>
              </a:rPr>
              <a:t>Identify trends in customer satisfaction.</a:t>
            </a:r>
          </a:p>
          <a:p>
            <a:r>
              <a:rPr lang="en-US" sz="1800" dirty="0">
                <a:latin typeface="+mn-lt"/>
              </a:rPr>
              <a:t>Improve customer experience by addressing negative feedback.</a:t>
            </a:r>
          </a:p>
          <a:p>
            <a:r>
              <a:rPr lang="en-US" sz="1800" dirty="0">
                <a:latin typeface="+mn-lt"/>
              </a:rPr>
              <a:t>Help businesses optimize their product offerings based on user sentiment</a:t>
            </a:r>
            <a:r>
              <a:rPr lang="en-US" sz="2400" dirty="0">
                <a:latin typeface="+mn-lt"/>
              </a:rPr>
              <a:t>.</a:t>
            </a:r>
          </a:p>
          <a:p>
            <a:pPr marL="0" indent="0">
              <a:buNone/>
            </a:pPr>
            <a:endParaRPr lang="en-US" sz="2400" b="1" dirty="0"/>
          </a:p>
          <a:p>
            <a:endParaRPr lang="en-US" dirty="0"/>
          </a:p>
        </p:txBody>
      </p:sp>
    </p:spTree>
    <p:extLst>
      <p:ext uri="{BB962C8B-B14F-4D97-AF65-F5344CB8AC3E}">
        <p14:creationId xmlns:p14="http://schemas.microsoft.com/office/powerpoint/2010/main" val="138815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Key Business Questions</a:t>
            </a:r>
            <a:br>
              <a:rPr lang="en-US" b="1" dirty="0"/>
            </a:br>
            <a:endParaRPr lang="en-US" dirty="0"/>
          </a:p>
        </p:txBody>
      </p:sp>
      <p:sp>
        <p:nvSpPr>
          <p:cNvPr id="3" name="Content Placeholder 2"/>
          <p:cNvSpPr>
            <a:spLocks noGrp="1"/>
          </p:cNvSpPr>
          <p:nvPr>
            <p:ph idx="1"/>
          </p:nvPr>
        </p:nvSpPr>
        <p:spPr/>
        <p:txBody>
          <a:bodyPr/>
          <a:lstStyle/>
          <a:p>
            <a:r>
              <a:rPr lang="en-US" dirty="0"/>
              <a:t>What percentage of customer reviews are positive, negative, or neutral?</a:t>
            </a:r>
          </a:p>
          <a:p>
            <a:r>
              <a:rPr lang="en-US" dirty="0"/>
              <a:t>Are there specific features or keywords associated with reviews?</a:t>
            </a:r>
          </a:p>
          <a:p>
            <a:r>
              <a:rPr lang="en-US" dirty="0"/>
              <a:t>Can sentiment analysis help predict potential or customer dissatisfaction?</a:t>
            </a:r>
          </a:p>
          <a:p>
            <a:r>
              <a:rPr lang="en-US" dirty="0"/>
              <a:t>Can the business use sentiment insights to improve product quality and customer support?</a:t>
            </a:r>
          </a:p>
          <a:p>
            <a:endParaRPr lang="en-US" dirty="0"/>
          </a:p>
        </p:txBody>
      </p:sp>
    </p:spTree>
    <p:extLst>
      <p:ext uri="{BB962C8B-B14F-4D97-AF65-F5344CB8AC3E}">
        <p14:creationId xmlns:p14="http://schemas.microsoft.com/office/powerpoint/2010/main" val="1591546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733" y="499730"/>
            <a:ext cx="9603275" cy="956930"/>
          </a:xfrm>
        </p:spPr>
        <p:txBody>
          <a:bodyPr>
            <a:normAutofit fontScale="90000"/>
          </a:bodyPr>
          <a:lstStyle/>
          <a:p>
            <a:r>
              <a:rPr lang="en-US" b="1" dirty="0"/>
              <a:t>                  Metric of Success</a:t>
            </a:r>
            <a:br>
              <a:rPr lang="en-US" b="1" dirty="0"/>
            </a:br>
            <a:endParaRPr lang="en-US" dirty="0"/>
          </a:p>
        </p:txBody>
      </p:sp>
      <p:sp>
        <p:nvSpPr>
          <p:cNvPr id="3" name="Content Placeholder 2"/>
          <p:cNvSpPr>
            <a:spLocks noGrp="1"/>
          </p:cNvSpPr>
          <p:nvPr>
            <p:ph idx="1"/>
          </p:nvPr>
        </p:nvSpPr>
        <p:spPr>
          <a:xfrm>
            <a:off x="399733" y="1335314"/>
            <a:ext cx="11443221" cy="5225143"/>
          </a:xfrm>
        </p:spPr>
        <p:txBody>
          <a:bodyPr>
            <a:noAutofit/>
          </a:bodyPr>
          <a:lstStyle/>
          <a:p>
            <a:pPr marL="0" indent="0">
              <a:buNone/>
            </a:pPr>
            <a:r>
              <a:rPr lang="en-US" sz="1800" b="1" dirty="0">
                <a:latin typeface="+mn-lt"/>
              </a:rPr>
              <a:t>Technical Success Metrics:</a:t>
            </a:r>
            <a:endParaRPr lang="en-US" sz="1800" dirty="0">
              <a:latin typeface="+mn-lt"/>
            </a:endParaRPr>
          </a:p>
          <a:p>
            <a:pPr marL="0" indent="0">
              <a:buNone/>
            </a:pPr>
            <a:r>
              <a:rPr lang="en-US" sz="1800" dirty="0">
                <a:latin typeface="+mn-lt"/>
              </a:rPr>
              <a:t>These metrics assess the performance of your machine learning models in terms of accuracy, reliability, and scalability.</a:t>
            </a:r>
          </a:p>
          <a:p>
            <a:pPr marL="0" indent="0">
              <a:buNone/>
            </a:pPr>
            <a:endParaRPr lang="en-US" sz="1800" b="1" dirty="0">
              <a:latin typeface="+mn-lt"/>
            </a:endParaRPr>
          </a:p>
          <a:p>
            <a:pPr marL="0" indent="0">
              <a:buNone/>
            </a:pPr>
            <a:r>
              <a:rPr lang="en-US" sz="1800" b="1" dirty="0">
                <a:latin typeface="+mn-lt"/>
              </a:rPr>
              <a:t>Model Performance Metrics:</a:t>
            </a:r>
            <a:endParaRPr lang="en-US" sz="1800" dirty="0">
              <a:latin typeface="+mn-lt"/>
            </a:endParaRPr>
          </a:p>
          <a:p>
            <a:r>
              <a:rPr lang="en-US" sz="1800" b="1" dirty="0">
                <a:latin typeface="+mn-lt"/>
              </a:rPr>
              <a:t>Accuracy:</a:t>
            </a:r>
            <a:r>
              <a:rPr lang="en-US" sz="1800" dirty="0">
                <a:latin typeface="+mn-lt"/>
              </a:rPr>
              <a:t> </a:t>
            </a:r>
          </a:p>
          <a:p>
            <a:pPr marL="0" indent="0">
              <a:buNone/>
            </a:pPr>
            <a:r>
              <a:rPr lang="en-US" sz="1800" dirty="0">
                <a:latin typeface="+mn-lt"/>
              </a:rPr>
              <a:t>Measures the overall correctness of the model’s predictions. Higher accuracy indicates better classification. We aim to achieve an accuracy of 85% and above</a:t>
            </a:r>
          </a:p>
          <a:p>
            <a:endParaRPr lang="en-US" sz="1800" b="1" dirty="0">
              <a:latin typeface="+mn-lt"/>
            </a:endParaRPr>
          </a:p>
          <a:p>
            <a:r>
              <a:rPr lang="en-US" sz="1800" b="1" dirty="0">
                <a:latin typeface="+mn-lt"/>
              </a:rPr>
              <a:t>Precision, Recall, and F1-score:</a:t>
            </a:r>
            <a:endParaRPr lang="en-US" sz="1800" dirty="0">
              <a:latin typeface="+mn-lt"/>
            </a:endParaRPr>
          </a:p>
          <a:p>
            <a:pPr marL="0" indent="0">
              <a:buNone/>
            </a:pPr>
            <a:endParaRPr lang="en-US" sz="1800" dirty="0">
              <a:latin typeface="+mn-lt"/>
            </a:endParaRPr>
          </a:p>
          <a:p>
            <a:pPr marL="0" indent="0">
              <a:buNone/>
            </a:pPr>
            <a:r>
              <a:rPr lang="en-US" sz="1800" dirty="0">
                <a:latin typeface="+mn-lt"/>
              </a:rPr>
              <a:t>Precision: Measures how many predicted positive sentiments are actually positive.</a:t>
            </a:r>
          </a:p>
          <a:p>
            <a:pPr marL="0" indent="0">
              <a:buNone/>
            </a:pPr>
            <a:r>
              <a:rPr lang="en-US" sz="1800" dirty="0">
                <a:latin typeface="+mn-lt"/>
              </a:rPr>
              <a:t>Recall (Sensitivity): Measures how well the model identifies all positive sentiments.</a:t>
            </a:r>
          </a:p>
          <a:p>
            <a:pPr marL="0" indent="0">
              <a:buNone/>
            </a:pPr>
            <a:r>
              <a:rPr lang="en-US" sz="1800" dirty="0">
                <a:latin typeface="+mn-lt"/>
              </a:rPr>
              <a:t>F1-score: Harmonic mean of precision and recall; balances false positives and false negatives</a:t>
            </a:r>
            <a:r>
              <a:rPr lang="en-US" sz="1800" dirty="0"/>
              <a:t>.</a:t>
            </a:r>
          </a:p>
        </p:txBody>
      </p:sp>
    </p:spTree>
    <p:extLst>
      <p:ext uri="{BB962C8B-B14F-4D97-AF65-F5344CB8AC3E}">
        <p14:creationId xmlns:p14="http://schemas.microsoft.com/office/powerpoint/2010/main" val="266431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3200"/>
            <a:ext cx="9404723" cy="798287"/>
          </a:xfrm>
        </p:spPr>
        <p:txBody>
          <a:bodyPr/>
          <a:lstStyle/>
          <a:p>
            <a:r>
              <a:rPr lang="en-US" b="1" dirty="0"/>
              <a:t>                        CONT</a:t>
            </a:r>
            <a:r>
              <a:rPr lang="en-US" dirty="0"/>
              <a:t>…</a:t>
            </a:r>
          </a:p>
        </p:txBody>
      </p:sp>
      <p:sp>
        <p:nvSpPr>
          <p:cNvPr id="3" name="Content Placeholder 2"/>
          <p:cNvSpPr>
            <a:spLocks noGrp="1"/>
          </p:cNvSpPr>
          <p:nvPr>
            <p:ph idx="1"/>
          </p:nvPr>
        </p:nvSpPr>
        <p:spPr>
          <a:xfrm>
            <a:off x="188686" y="754744"/>
            <a:ext cx="11545889" cy="5900056"/>
          </a:xfrm>
        </p:spPr>
        <p:txBody>
          <a:bodyPr>
            <a:normAutofit fontScale="25000" lnSpcReduction="20000"/>
          </a:bodyPr>
          <a:lstStyle/>
          <a:p>
            <a:pPr marL="0" indent="0">
              <a:buNone/>
            </a:pPr>
            <a:endParaRPr lang="en-US" sz="4400" dirty="0"/>
          </a:p>
          <a:p>
            <a:pPr marL="0" indent="0">
              <a:buNone/>
            </a:pPr>
            <a:r>
              <a:rPr lang="en-US" sz="6000" b="1" dirty="0"/>
              <a:t>Business Success Metrics:</a:t>
            </a:r>
            <a:endParaRPr lang="en-US" sz="6000" dirty="0"/>
          </a:p>
          <a:p>
            <a:pPr marL="0" indent="0">
              <a:buNone/>
            </a:pPr>
            <a:endParaRPr lang="en-US" sz="6000" dirty="0"/>
          </a:p>
          <a:p>
            <a:pPr marL="0" indent="0">
              <a:buNone/>
            </a:pPr>
            <a:r>
              <a:rPr lang="en-US" sz="6000" dirty="0"/>
              <a:t>These metrics determine the impact of the sentiment analysis system on business outcomes.</a:t>
            </a:r>
          </a:p>
          <a:p>
            <a:pPr marL="0" indent="0">
              <a:buNone/>
            </a:pPr>
            <a:endParaRPr lang="en-US" sz="6000" b="1" dirty="0"/>
          </a:p>
          <a:p>
            <a:pPr marL="0" indent="0">
              <a:buNone/>
            </a:pPr>
            <a:r>
              <a:rPr lang="en-US" sz="6000" b="1" dirty="0"/>
              <a:t>1. Customer Experience &amp; Retention:</a:t>
            </a:r>
            <a:endParaRPr lang="en-US" sz="6000" dirty="0"/>
          </a:p>
          <a:p>
            <a:r>
              <a:rPr lang="en-US" sz="6000" dirty="0"/>
              <a:t>Increase in Customer Satisfaction: A rise in positive sentiment over time indicates improved customer experience.</a:t>
            </a:r>
          </a:p>
          <a:p>
            <a:r>
              <a:rPr lang="en-US" sz="6000" dirty="0"/>
              <a:t>Decrease in Negative Reviews: A reduction in complaints suggests that business improvements align with customer expectations.</a:t>
            </a:r>
          </a:p>
          <a:p>
            <a:r>
              <a:rPr lang="en-US" sz="6000" dirty="0"/>
              <a:t>Improved Response Time: Faster identification of negative reviews enables quicker customer service interventions.</a:t>
            </a:r>
          </a:p>
          <a:p>
            <a:pPr marL="0" indent="0">
              <a:buNone/>
            </a:pPr>
            <a:endParaRPr lang="en-US" sz="6000" b="1" dirty="0"/>
          </a:p>
          <a:p>
            <a:pPr marL="0" indent="0">
              <a:buNone/>
            </a:pPr>
            <a:r>
              <a:rPr lang="en-US" sz="6000" b="1" dirty="0"/>
              <a:t>2. Revenue &amp; Sales Impact:</a:t>
            </a:r>
            <a:endParaRPr lang="en-US" sz="6000" dirty="0"/>
          </a:p>
          <a:p>
            <a:r>
              <a:rPr lang="en-US" sz="6000" dirty="0"/>
              <a:t>Higher Product Ratings &amp; Sales Growth: Positive sentiment correlates with increased sales and product trust.</a:t>
            </a:r>
          </a:p>
          <a:p>
            <a:r>
              <a:rPr lang="en-US" sz="6000" dirty="0"/>
              <a:t>Reduction in Return Rates: Fewer negative reviews and complaints may indicate improved product quality, reducing return rates.</a:t>
            </a:r>
          </a:p>
          <a:p>
            <a:r>
              <a:rPr lang="en-US" sz="6000" dirty="0"/>
              <a:t>Customer Retention Rate: If sentiment analysis helps address concerns proactively, retention should increase.</a:t>
            </a:r>
          </a:p>
          <a:p>
            <a:pPr marL="0" indent="0">
              <a:buNone/>
            </a:pPr>
            <a:endParaRPr lang="en-US" sz="6000" b="1" dirty="0"/>
          </a:p>
          <a:p>
            <a:pPr marL="0" indent="0">
              <a:buNone/>
            </a:pPr>
            <a:r>
              <a:rPr lang="en-US" sz="6000" b="1" dirty="0"/>
              <a:t>3. Operational Efficiency</a:t>
            </a:r>
            <a:endParaRPr lang="en-US" sz="6000" dirty="0"/>
          </a:p>
          <a:p>
            <a:r>
              <a:rPr lang="en-US" sz="6000" dirty="0"/>
              <a:t>Automation of Review Analysis: Reduces manual effort in sorting and responding to reviews.</a:t>
            </a:r>
          </a:p>
          <a:p>
            <a:r>
              <a:rPr lang="en-US" sz="6000" dirty="0"/>
              <a:t>Enhanced Decision-Making: Insights from sentiment trends guide product improvements and marketing strategies.</a:t>
            </a:r>
          </a:p>
          <a:p>
            <a:endParaRPr lang="en-US" dirty="0"/>
          </a:p>
        </p:txBody>
      </p:sp>
    </p:spTree>
    <p:extLst>
      <p:ext uri="{BB962C8B-B14F-4D97-AF65-F5344CB8AC3E}">
        <p14:creationId xmlns:p14="http://schemas.microsoft.com/office/powerpoint/2010/main" val="223137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      DATA UNDERSTANDING</a:t>
            </a:r>
            <a:br>
              <a:rPr lang="en-US" b="1" dirty="0"/>
            </a:br>
            <a:endParaRPr lang="en-US" dirty="0"/>
          </a:p>
        </p:txBody>
      </p:sp>
      <p:sp>
        <p:nvSpPr>
          <p:cNvPr id="3" name="Content Placeholder 2"/>
          <p:cNvSpPr>
            <a:spLocks noGrp="1"/>
          </p:cNvSpPr>
          <p:nvPr>
            <p:ph idx="1"/>
          </p:nvPr>
        </p:nvSpPr>
        <p:spPr>
          <a:xfrm>
            <a:off x="417443" y="1461052"/>
            <a:ext cx="11549270" cy="4005293"/>
          </a:xfrm>
        </p:spPr>
        <p:txBody>
          <a:bodyPr>
            <a:normAutofit/>
          </a:bodyPr>
          <a:lstStyle/>
          <a:p>
            <a:pPr marL="0" indent="0">
              <a:buNone/>
            </a:pPr>
            <a:r>
              <a:rPr lang="en-US" sz="1800" dirty="0">
                <a:latin typeface="+mn-lt"/>
              </a:rPr>
              <a:t>The dataset used for this sentiment analysis project consists of Amazon product reviews, which provide insights into customer opinions about various products. It contains 1,597 records with 27 columns, capturing details about the product, review content and user feedback.</a:t>
            </a:r>
          </a:p>
        </p:txBody>
      </p:sp>
    </p:spTree>
    <p:extLst>
      <p:ext uri="{BB962C8B-B14F-4D97-AF65-F5344CB8AC3E}">
        <p14:creationId xmlns:p14="http://schemas.microsoft.com/office/powerpoint/2010/main" val="306555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16162-F1B3-EBF3-8BB9-5A57BF78BB3D}"/>
              </a:ext>
            </a:extLst>
          </p:cNvPr>
          <p:cNvSpPr>
            <a:spLocks noGrp="1"/>
          </p:cNvSpPr>
          <p:nvPr>
            <p:ph type="title"/>
          </p:nvPr>
        </p:nvSpPr>
        <p:spPr/>
        <p:txBody>
          <a:bodyPr/>
          <a:lstStyle/>
          <a:p>
            <a:pPr algn="ctr"/>
            <a:r>
              <a:rPr lang="en-US" b="1" dirty="0"/>
              <a:t>Column names:</a:t>
            </a:r>
          </a:p>
        </p:txBody>
      </p:sp>
      <p:sp>
        <p:nvSpPr>
          <p:cNvPr id="3" name="Content Placeholder 2">
            <a:extLst>
              <a:ext uri="{FF2B5EF4-FFF2-40B4-BE49-F238E27FC236}">
                <a16:creationId xmlns:a16="http://schemas.microsoft.com/office/drawing/2014/main" id="{7A6F91DE-B607-2FCC-769E-C50D1C74741F}"/>
              </a:ext>
            </a:extLst>
          </p:cNvPr>
          <p:cNvSpPr>
            <a:spLocks noGrp="1"/>
          </p:cNvSpPr>
          <p:nvPr>
            <p:ph idx="1"/>
          </p:nvPr>
        </p:nvSpPr>
        <p:spPr>
          <a:xfrm>
            <a:off x="646111" y="1524001"/>
            <a:ext cx="10167031" cy="4673600"/>
          </a:xfrm>
        </p:spPr>
        <p:txBody>
          <a:bodyPr>
            <a:normAutofit fontScale="92500" lnSpcReduction="20000"/>
          </a:bodyPr>
          <a:lstStyle/>
          <a:p>
            <a:r>
              <a:rPr lang="en-US" dirty="0"/>
              <a:t>	</a:t>
            </a:r>
            <a:r>
              <a:rPr lang="en-US" sz="1900" dirty="0"/>
              <a:t>id → Unique identifier for each review.</a:t>
            </a:r>
          </a:p>
          <a:p>
            <a:r>
              <a:rPr lang="en-US" sz="1900" dirty="0"/>
              <a:t>	asins → Amazon Standard Identification Number (ASIN) of products</a:t>
            </a:r>
          </a:p>
          <a:p>
            <a:r>
              <a:rPr lang="en-US" sz="1900" dirty="0"/>
              <a:t>	brand → Brand of the product.</a:t>
            </a:r>
          </a:p>
          <a:p>
            <a:r>
              <a:rPr lang="en-US" sz="1900" dirty="0"/>
              <a:t>	categories → Product categories (e.g., "Amazon Devices").</a:t>
            </a:r>
          </a:p>
          <a:p>
            <a:r>
              <a:rPr lang="en-US" sz="1900" dirty="0"/>
              <a:t>	colors → Available colors of the product (often missing).</a:t>
            </a:r>
          </a:p>
          <a:p>
            <a:r>
              <a:rPr lang="en-US" sz="1900" dirty="0"/>
              <a:t>	dateAdded → Date the review was added to the dataset.</a:t>
            </a:r>
          </a:p>
          <a:p>
            <a:r>
              <a:rPr lang="en-US" sz="1900" dirty="0"/>
              <a:t>	dateUpdated → Date the review was last updated.</a:t>
            </a:r>
          </a:p>
          <a:p>
            <a:r>
              <a:rPr lang="en-US" sz="1900" dirty="0"/>
              <a:t>	dimension → Physical dimensions of the product.</a:t>
            </a:r>
          </a:p>
          <a:p>
            <a:r>
              <a:rPr lang="en-US" sz="1900" dirty="0"/>
              <a:t>	manufacturer → Manufacturer of the product.</a:t>
            </a:r>
          </a:p>
          <a:p>
            <a:r>
              <a:rPr lang="en-US" sz="1900" dirty="0"/>
              <a:t>	manufacturerNumber → Manufacturer’s product number.</a:t>
            </a:r>
          </a:p>
          <a:p>
            <a:r>
              <a:rPr lang="en-US" sz="1900" dirty="0"/>
              <a:t>	name → Product name.</a:t>
            </a:r>
          </a:p>
          <a:p>
            <a:r>
              <a:rPr lang="en-US" sz="1900" dirty="0"/>
              <a:t>	prices → Pricing details of the product.</a:t>
            </a:r>
          </a:p>
          <a:p>
            <a:r>
              <a:rPr lang="en-US" sz="1900" dirty="0"/>
              <a:t>	reviews.date → Date when the review was posted.</a:t>
            </a:r>
          </a:p>
          <a:p>
            <a:endParaRPr lang="en-US" dirty="0"/>
          </a:p>
        </p:txBody>
      </p:sp>
    </p:spTree>
    <p:extLst>
      <p:ext uri="{BB962C8B-B14F-4D97-AF65-F5344CB8AC3E}">
        <p14:creationId xmlns:p14="http://schemas.microsoft.com/office/powerpoint/2010/main" val="3687130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468</TotalTime>
  <Words>2832</Words>
  <Application>Microsoft Office PowerPoint</Application>
  <PresentationFormat>Widescreen</PresentationFormat>
  <Paragraphs>216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Century Gothic</vt:lpstr>
      <vt:lpstr>Times New Roman</vt:lpstr>
      <vt:lpstr>Wingdings 3</vt:lpstr>
      <vt:lpstr>Ion</vt:lpstr>
      <vt:lpstr> </vt:lpstr>
      <vt:lpstr>             BUSINESS UNDERSTANDING: </vt:lpstr>
      <vt:lpstr>               PROBLEM STATEMENT: </vt:lpstr>
      <vt:lpstr>                 BUSINESS OBJECTIVES: </vt:lpstr>
      <vt:lpstr>            Key Business Questions </vt:lpstr>
      <vt:lpstr>                  Metric of Success </vt:lpstr>
      <vt:lpstr>                        CONT…</vt:lpstr>
      <vt:lpstr>      DATA UNDERSTANDING </vt:lpstr>
      <vt:lpstr>Column names:</vt:lpstr>
      <vt:lpstr>                              Cont..</vt:lpstr>
      <vt:lpstr>               DATA PREPARATION </vt:lpstr>
      <vt:lpstr>              Data cleaning </vt:lpstr>
      <vt:lpstr>              Feature Engineering </vt:lpstr>
      <vt:lpstr>        Text Preprocessing for NLP analysis </vt:lpstr>
      <vt:lpstr>      Sentiment Analysis Conversion </vt:lpstr>
      <vt:lpstr>Exploratory Data Analysis (EDA) </vt:lpstr>
      <vt:lpstr>               Univariate Analysis </vt:lpstr>
      <vt:lpstr>               Bi-variate Analysis </vt:lpstr>
      <vt:lpstr>            Multi-variate Analysis </vt:lpstr>
      <vt:lpstr>                       MODELING </vt:lpstr>
      <vt:lpstr>           Machine Learning Model </vt:lpstr>
      <vt:lpstr>Confusion Matrix Analysis for the Machine Learning models: </vt:lpstr>
      <vt:lpstr>            Deep Learning Model: </vt:lpstr>
      <vt:lpstr>              MODEL DEPLOYMENT </vt:lpstr>
      <vt:lpstr>                CONCLUSIONS </vt:lpstr>
      <vt:lpstr>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CUSTOMER REVIEW</dc:title>
  <dc:creator>HP</dc:creator>
  <cp:lastModifiedBy>Kenneth Nyangweso</cp:lastModifiedBy>
  <cp:revision>13</cp:revision>
  <dcterms:created xsi:type="dcterms:W3CDTF">2025-03-28T10:58:06Z</dcterms:created>
  <dcterms:modified xsi:type="dcterms:W3CDTF">2025-03-29T13:57:28Z</dcterms:modified>
</cp:coreProperties>
</file>