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2" r:id="rId5"/>
    <p:sldId id="359" r:id="rId6"/>
    <p:sldId id="373" r:id="rId7"/>
    <p:sldId id="374" r:id="rId8"/>
    <p:sldId id="375" r:id="rId9"/>
    <p:sldId id="365" r:id="rId10"/>
    <p:sldId id="376" r:id="rId11"/>
    <p:sldId id="377" r:id="rId12"/>
    <p:sldId id="378" r:id="rId13"/>
    <p:sldId id="379" r:id="rId14"/>
    <p:sldId id="380" r:id="rId15"/>
    <p:sldId id="382" r:id="rId16"/>
    <p:sldId id="383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88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2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Nyangweso" userId="2dd3803d774df7ff" providerId="LiveId" clId="{0CA6F0F7-A9CD-428F-B46A-0FB10949C118}"/>
    <pc:docChg chg="custSel modSld sldOrd">
      <pc:chgData name="Kenneth Nyangweso" userId="2dd3803d774df7ff" providerId="LiveId" clId="{0CA6F0F7-A9CD-428F-B46A-0FB10949C118}" dt="2025-05-27T12:33:42.031" v="87" actId="1076"/>
      <pc:docMkLst>
        <pc:docMk/>
      </pc:docMkLst>
      <pc:sldChg chg="addSp modSp mod">
        <pc:chgData name="Kenneth Nyangweso" userId="2dd3803d774df7ff" providerId="LiveId" clId="{0CA6F0F7-A9CD-428F-B46A-0FB10949C118}" dt="2025-05-27T12:26:27.444" v="54" actId="1440"/>
        <pc:sldMkLst>
          <pc:docMk/>
          <pc:sldMk cId="2498031464" sldId="342"/>
        </pc:sldMkLst>
        <pc:picChg chg="add mod">
          <ac:chgData name="Kenneth Nyangweso" userId="2dd3803d774df7ff" providerId="LiveId" clId="{0CA6F0F7-A9CD-428F-B46A-0FB10949C118}" dt="2025-05-27T12:26:27.444" v="54" actId="1440"/>
          <ac:picMkLst>
            <pc:docMk/>
            <pc:sldMk cId="2498031464" sldId="342"/>
            <ac:picMk id="2" creationId="{10D88998-CBBB-A35C-F6F0-6DB3AD742B55}"/>
          </ac:picMkLst>
        </pc:picChg>
      </pc:sldChg>
      <pc:sldChg chg="addSp modSp mod">
        <pc:chgData name="Kenneth Nyangweso" userId="2dd3803d774df7ff" providerId="LiveId" clId="{0CA6F0F7-A9CD-428F-B46A-0FB10949C118}" dt="2025-05-27T12:26:15.224" v="53" actId="1440"/>
        <pc:sldMkLst>
          <pc:docMk/>
          <pc:sldMk cId="1460159330" sldId="359"/>
        </pc:sldMkLst>
        <pc:picChg chg="add mod">
          <ac:chgData name="Kenneth Nyangweso" userId="2dd3803d774df7ff" providerId="LiveId" clId="{0CA6F0F7-A9CD-428F-B46A-0FB10949C118}" dt="2025-05-27T12:26:15.224" v="53" actId="1440"/>
          <ac:picMkLst>
            <pc:docMk/>
            <pc:sldMk cId="1460159330" sldId="359"/>
            <ac:picMk id="2" creationId="{504646CF-5809-B77B-40BB-596372AF2F68}"/>
          </ac:picMkLst>
        </pc:picChg>
      </pc:sldChg>
      <pc:sldChg chg="addSp modSp mod">
        <pc:chgData name="Kenneth Nyangweso" userId="2dd3803d774df7ff" providerId="LiveId" clId="{0CA6F0F7-A9CD-428F-B46A-0FB10949C118}" dt="2025-05-27T12:25:57.210" v="50" actId="1440"/>
        <pc:sldMkLst>
          <pc:docMk/>
          <pc:sldMk cId="1330733909" sldId="365"/>
        </pc:sldMkLst>
        <pc:picChg chg="add mod">
          <ac:chgData name="Kenneth Nyangweso" userId="2dd3803d774df7ff" providerId="LiveId" clId="{0CA6F0F7-A9CD-428F-B46A-0FB10949C118}" dt="2025-05-27T12:25:57.210" v="50" actId="1440"/>
          <ac:picMkLst>
            <pc:docMk/>
            <pc:sldMk cId="1330733909" sldId="365"/>
            <ac:picMk id="2" creationId="{C4893642-1189-B48F-C5B7-F333E0BD2D09}"/>
          </ac:picMkLst>
        </pc:picChg>
      </pc:sldChg>
      <pc:sldChg chg="addSp modSp mod">
        <pc:chgData name="Kenneth Nyangweso" userId="2dd3803d774df7ff" providerId="LiveId" clId="{0CA6F0F7-A9CD-428F-B46A-0FB10949C118}" dt="2025-05-27T12:33:42.031" v="87" actId="1076"/>
        <pc:sldMkLst>
          <pc:docMk/>
          <pc:sldMk cId="2395464980" sldId="372"/>
        </pc:sldMkLst>
        <pc:picChg chg="add mod">
          <ac:chgData name="Kenneth Nyangweso" userId="2dd3803d774df7ff" providerId="LiveId" clId="{0CA6F0F7-A9CD-428F-B46A-0FB10949C118}" dt="2025-05-27T12:33:42.031" v="87" actId="1076"/>
          <ac:picMkLst>
            <pc:docMk/>
            <pc:sldMk cId="2395464980" sldId="372"/>
            <ac:picMk id="2" creationId="{CC9576DC-6520-D45C-3E13-8B189659D68A}"/>
          </ac:picMkLst>
        </pc:picChg>
      </pc:sldChg>
      <pc:sldChg chg="modSp mod">
        <pc:chgData name="Kenneth Nyangweso" userId="2dd3803d774df7ff" providerId="LiveId" clId="{0CA6F0F7-A9CD-428F-B46A-0FB10949C118}" dt="2025-05-27T12:26:39.714" v="55" actId="1440"/>
        <pc:sldMkLst>
          <pc:docMk/>
          <pc:sldMk cId="1397193754" sldId="373"/>
        </pc:sldMkLst>
        <pc:picChg chg="mod">
          <ac:chgData name="Kenneth Nyangweso" userId="2dd3803d774df7ff" providerId="LiveId" clId="{0CA6F0F7-A9CD-428F-B46A-0FB10949C118}" dt="2025-05-27T12:26:39.714" v="55" actId="1440"/>
          <ac:picMkLst>
            <pc:docMk/>
            <pc:sldMk cId="1397193754" sldId="373"/>
            <ac:picMk id="6" creationId="{194A9A9B-CFBB-BCE3-4C22-970499D0E704}"/>
          </ac:picMkLst>
        </pc:picChg>
      </pc:sldChg>
      <pc:sldChg chg="addSp modSp mod ord">
        <pc:chgData name="Kenneth Nyangweso" userId="2dd3803d774df7ff" providerId="LiveId" clId="{0CA6F0F7-A9CD-428F-B46A-0FB10949C118}" dt="2025-05-27T12:29:16.101" v="57" actId="1076"/>
        <pc:sldMkLst>
          <pc:docMk/>
          <pc:sldMk cId="598144966" sldId="374"/>
        </pc:sldMkLst>
        <pc:picChg chg="add mod">
          <ac:chgData name="Kenneth Nyangweso" userId="2dd3803d774df7ff" providerId="LiveId" clId="{0CA6F0F7-A9CD-428F-B46A-0FB10949C118}" dt="2025-05-27T12:29:16.101" v="57" actId="1076"/>
          <ac:picMkLst>
            <pc:docMk/>
            <pc:sldMk cId="598144966" sldId="374"/>
            <ac:picMk id="6" creationId="{00836E36-81C9-E348-F8EB-98D8DE1EC575}"/>
          </ac:picMkLst>
        </pc:picChg>
      </pc:sldChg>
      <pc:sldChg chg="addSp modSp mod">
        <pc:chgData name="Kenneth Nyangweso" userId="2dd3803d774df7ff" providerId="LiveId" clId="{0CA6F0F7-A9CD-428F-B46A-0FB10949C118}" dt="2025-05-27T12:29:27.401" v="58" actId="1440"/>
        <pc:sldMkLst>
          <pc:docMk/>
          <pc:sldMk cId="1962637282" sldId="375"/>
        </pc:sldMkLst>
        <pc:picChg chg="add mod">
          <ac:chgData name="Kenneth Nyangweso" userId="2dd3803d774df7ff" providerId="LiveId" clId="{0CA6F0F7-A9CD-428F-B46A-0FB10949C118}" dt="2025-05-27T12:29:27.401" v="58" actId="1440"/>
          <ac:picMkLst>
            <pc:docMk/>
            <pc:sldMk cId="1962637282" sldId="375"/>
            <ac:picMk id="6" creationId="{49D9CAE3-41B4-45CE-74F2-C45AFE3F1244}"/>
          </ac:picMkLst>
        </pc:picChg>
      </pc:sldChg>
      <pc:sldChg chg="addSp modSp mod modClrScheme chgLayout">
        <pc:chgData name="Kenneth Nyangweso" userId="2dd3803d774df7ff" providerId="LiveId" clId="{0CA6F0F7-A9CD-428F-B46A-0FB10949C118}" dt="2025-05-27T12:29:36.382" v="59" actId="1440"/>
        <pc:sldMkLst>
          <pc:docMk/>
          <pc:sldMk cId="1073601555" sldId="376"/>
        </pc:sldMkLst>
        <pc:spChg chg="mod ord">
          <ac:chgData name="Kenneth Nyangweso" userId="2dd3803d774df7ff" providerId="LiveId" clId="{0CA6F0F7-A9CD-428F-B46A-0FB10949C118}" dt="2025-05-27T12:07:44.920" v="14" actId="700"/>
          <ac:spMkLst>
            <pc:docMk/>
            <pc:sldMk cId="1073601555" sldId="376"/>
            <ac:spMk id="2" creationId="{6CCA29A4-AAFD-04EE-0732-0671E83D5EF1}"/>
          </ac:spMkLst>
        </pc:spChg>
        <pc:spChg chg="mod ord">
          <ac:chgData name="Kenneth Nyangweso" userId="2dd3803d774df7ff" providerId="LiveId" clId="{0CA6F0F7-A9CD-428F-B46A-0FB10949C118}" dt="2025-05-27T12:07:44.920" v="14" actId="700"/>
          <ac:spMkLst>
            <pc:docMk/>
            <pc:sldMk cId="1073601555" sldId="376"/>
            <ac:spMk id="5" creationId="{23E23533-91C6-420C-B7D7-4977ACF73ACF}"/>
          </ac:spMkLst>
        </pc:spChg>
        <pc:spChg chg="mod ord">
          <ac:chgData name="Kenneth Nyangweso" userId="2dd3803d774df7ff" providerId="LiveId" clId="{0CA6F0F7-A9CD-428F-B46A-0FB10949C118}" dt="2025-05-27T12:08:04.683" v="20" actId="1076"/>
          <ac:spMkLst>
            <pc:docMk/>
            <pc:sldMk cId="1073601555" sldId="376"/>
            <ac:spMk id="9" creationId="{F86F64E3-3D80-B610-85CA-AEF9D2B6943D}"/>
          </ac:spMkLst>
        </pc:spChg>
        <pc:picChg chg="mod ord">
          <ac:chgData name="Kenneth Nyangweso" userId="2dd3803d774df7ff" providerId="LiveId" clId="{0CA6F0F7-A9CD-428F-B46A-0FB10949C118}" dt="2025-05-27T12:08:10.155" v="22" actId="14100"/>
          <ac:picMkLst>
            <pc:docMk/>
            <pc:sldMk cId="1073601555" sldId="376"/>
            <ac:picMk id="13" creationId="{0291DD54-2911-6B97-7771-F5736BE6B506}"/>
          </ac:picMkLst>
        </pc:picChg>
        <pc:picChg chg="add mod">
          <ac:chgData name="Kenneth Nyangweso" userId="2dd3803d774df7ff" providerId="LiveId" clId="{0CA6F0F7-A9CD-428F-B46A-0FB10949C118}" dt="2025-05-27T12:29:36.382" v="59" actId="1440"/>
          <ac:picMkLst>
            <pc:docMk/>
            <pc:sldMk cId="1073601555" sldId="376"/>
            <ac:picMk id="14" creationId="{6163E9AC-8F82-2D33-E7FB-484A47DCC889}"/>
          </ac:picMkLst>
        </pc:picChg>
      </pc:sldChg>
      <pc:sldChg chg="addSp modSp mod">
        <pc:chgData name="Kenneth Nyangweso" userId="2dd3803d774df7ff" providerId="LiveId" clId="{0CA6F0F7-A9CD-428F-B46A-0FB10949C118}" dt="2025-05-27T12:29:48.273" v="60" actId="1440"/>
        <pc:sldMkLst>
          <pc:docMk/>
          <pc:sldMk cId="2728059627" sldId="377"/>
        </pc:sldMkLst>
        <pc:picChg chg="add mod">
          <ac:chgData name="Kenneth Nyangweso" userId="2dd3803d774df7ff" providerId="LiveId" clId="{0CA6F0F7-A9CD-428F-B46A-0FB10949C118}" dt="2025-05-27T12:29:48.273" v="60" actId="1440"/>
          <ac:picMkLst>
            <pc:docMk/>
            <pc:sldMk cId="2728059627" sldId="377"/>
            <ac:picMk id="7" creationId="{F41DB689-0641-D24C-0E6A-CD1372A7F87F}"/>
          </ac:picMkLst>
        </pc:picChg>
      </pc:sldChg>
      <pc:sldChg chg="addSp modSp mod">
        <pc:chgData name="Kenneth Nyangweso" userId="2dd3803d774df7ff" providerId="LiveId" clId="{0CA6F0F7-A9CD-428F-B46A-0FB10949C118}" dt="2025-05-27T12:29:56.582" v="61" actId="1440"/>
        <pc:sldMkLst>
          <pc:docMk/>
          <pc:sldMk cId="910315636" sldId="378"/>
        </pc:sldMkLst>
        <pc:picChg chg="add mod">
          <ac:chgData name="Kenneth Nyangweso" userId="2dd3803d774df7ff" providerId="LiveId" clId="{0CA6F0F7-A9CD-428F-B46A-0FB10949C118}" dt="2025-05-27T12:29:56.582" v="61" actId="1440"/>
          <ac:picMkLst>
            <pc:docMk/>
            <pc:sldMk cId="910315636" sldId="378"/>
            <ac:picMk id="9" creationId="{2BC433F4-CC3F-FD77-EEA4-4D040E1C6413}"/>
          </ac:picMkLst>
        </pc:picChg>
      </pc:sldChg>
      <pc:sldChg chg="addSp modSp mod">
        <pc:chgData name="Kenneth Nyangweso" userId="2dd3803d774df7ff" providerId="LiveId" clId="{0CA6F0F7-A9CD-428F-B46A-0FB10949C118}" dt="2025-05-27T12:30:10.955" v="62" actId="1440"/>
        <pc:sldMkLst>
          <pc:docMk/>
          <pc:sldMk cId="2170071140" sldId="379"/>
        </pc:sldMkLst>
        <pc:picChg chg="add mod">
          <ac:chgData name="Kenneth Nyangweso" userId="2dd3803d774df7ff" providerId="LiveId" clId="{0CA6F0F7-A9CD-428F-B46A-0FB10949C118}" dt="2025-05-27T12:30:10.955" v="62" actId="1440"/>
          <ac:picMkLst>
            <pc:docMk/>
            <pc:sldMk cId="2170071140" sldId="379"/>
            <ac:picMk id="12" creationId="{67FDEACE-74EC-2980-1F90-AA1AA3B2B865}"/>
          </ac:picMkLst>
        </pc:picChg>
      </pc:sldChg>
      <pc:sldChg chg="addSp modSp mod">
        <pc:chgData name="Kenneth Nyangweso" userId="2dd3803d774df7ff" providerId="LiveId" clId="{0CA6F0F7-A9CD-428F-B46A-0FB10949C118}" dt="2025-05-27T12:31:25.709" v="76" actId="14100"/>
        <pc:sldMkLst>
          <pc:docMk/>
          <pc:sldMk cId="1244963369" sldId="382"/>
        </pc:sldMkLst>
        <pc:picChg chg="add mod">
          <ac:chgData name="Kenneth Nyangweso" userId="2dd3803d774df7ff" providerId="LiveId" clId="{0CA6F0F7-A9CD-428F-B46A-0FB10949C118}" dt="2025-05-27T12:31:25.709" v="76" actId="14100"/>
          <ac:picMkLst>
            <pc:docMk/>
            <pc:sldMk cId="1244963369" sldId="382"/>
            <ac:picMk id="16" creationId="{DA964835-8116-B97B-B4C5-1E94F82504DE}"/>
          </ac:picMkLst>
        </pc:picChg>
      </pc:sldChg>
      <pc:sldChg chg="addSp delSp modSp mod modClrScheme chgLayout">
        <pc:chgData name="Kenneth Nyangweso" userId="2dd3803d774df7ff" providerId="LiveId" clId="{0CA6F0F7-A9CD-428F-B46A-0FB10949C118}" dt="2025-05-27T12:33:21.875" v="85" actId="1076"/>
        <pc:sldMkLst>
          <pc:docMk/>
          <pc:sldMk cId="3638550986" sldId="383"/>
        </pc:sldMkLst>
        <pc:spChg chg="mod ord">
          <ac:chgData name="Kenneth Nyangweso" userId="2dd3803d774df7ff" providerId="LiveId" clId="{0CA6F0F7-A9CD-428F-B46A-0FB10949C118}" dt="2025-05-27T12:31:43.018" v="79" actId="14100"/>
          <ac:spMkLst>
            <pc:docMk/>
            <pc:sldMk cId="3638550986" sldId="383"/>
            <ac:spMk id="4" creationId="{DAB31D62-63AC-37A0-AB46-A958EB78A621}"/>
          </ac:spMkLst>
        </pc:spChg>
        <pc:spChg chg="mod ord">
          <ac:chgData name="Kenneth Nyangweso" userId="2dd3803d774df7ff" providerId="LiveId" clId="{0CA6F0F7-A9CD-428F-B46A-0FB10949C118}" dt="2025-05-27T12:31:36.316" v="77" actId="700"/>
          <ac:spMkLst>
            <pc:docMk/>
            <pc:sldMk cId="3638550986" sldId="383"/>
            <ac:spMk id="5" creationId="{69D18D92-6D60-7764-1EB7-3A7896A1AC89}"/>
          </ac:spMkLst>
        </pc:spChg>
        <pc:picChg chg="add del mod">
          <ac:chgData name="Kenneth Nyangweso" userId="2dd3803d774df7ff" providerId="LiveId" clId="{0CA6F0F7-A9CD-428F-B46A-0FB10949C118}" dt="2025-05-27T12:33:10.044" v="83" actId="478"/>
          <ac:picMkLst>
            <pc:docMk/>
            <pc:sldMk cId="3638550986" sldId="383"/>
            <ac:picMk id="6" creationId="{A9701F13-53D1-3EA1-6F5C-6069D5DB3D40}"/>
          </ac:picMkLst>
        </pc:picChg>
        <pc:picChg chg="add mod">
          <ac:chgData name="Kenneth Nyangweso" userId="2dd3803d774df7ff" providerId="LiveId" clId="{0CA6F0F7-A9CD-428F-B46A-0FB10949C118}" dt="2025-05-27T12:33:21.875" v="85" actId="1076"/>
          <ac:picMkLst>
            <pc:docMk/>
            <pc:sldMk cId="3638550986" sldId="383"/>
            <ac:picMk id="7" creationId="{3608BDF3-3FE4-5749-C76E-1CCD3BF61A6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kennethnyangweso99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b="1" i="0" dirty="0">
                <a:solidFill>
                  <a:schemeClr val="accent3"/>
                </a:solidFill>
                <a:effectLst/>
              </a:rPr>
              <a:t>Machine Learning for Aviation Safety</a:t>
            </a:r>
            <a:br>
              <a:rPr lang="en-US" b="0" i="0" dirty="0">
                <a:solidFill>
                  <a:schemeClr val="accent3"/>
                </a:solidFill>
                <a:effectLst/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b="1" i="0" dirty="0">
                <a:effectLst/>
              </a:rPr>
              <a:t>Accident Trend Forecasting</a:t>
            </a:r>
            <a:endParaRPr lang="en-US" b="0" i="0" dirty="0">
              <a:effectLst/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D88998-CBBB-A35C-F6F0-6DB3AD742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329" y="4462002"/>
            <a:ext cx="4896465" cy="1936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0A9A692-A86C-E4E6-33A5-7C0B4DD1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D69433-F52B-C05A-01B2-63E727664A6B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Approach:</a:t>
            </a:r>
            <a:r>
              <a:rPr lang="en-US" dirty="0"/>
              <a:t> Built time series models to forecast accident counts from 2023 to 2027.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Models Used: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ARIMA (Autoregressive Integrated Moving Average)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Prophet (developed by Facebook for time series forecasting)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FDEACE-74EC-2980-1F90-AA1AA3B2B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00625"/>
            <a:ext cx="2359742" cy="1857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4480369" cy="395855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Performance:</a:t>
            </a:r>
            <a:r>
              <a:rPr lang="en-US" dirty="0"/>
              <a:t> Prophet slightly outperformed ARIMA in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Forecast Result:</a:t>
            </a:r>
            <a:r>
              <a:rPr lang="en-US" dirty="0"/>
              <a:t> Continued stable or slightly declining trend in yearly accident counts.</a:t>
            </a:r>
          </a:p>
          <a:p>
            <a:r>
              <a:rPr lang="en-US" dirty="0"/>
              <a:t>Cross-Validation (Prophet):</a:t>
            </a:r>
          </a:p>
          <a:p>
            <a:pPr marL="0" indent="0" algn="ctr">
              <a:buNone/>
            </a:pPr>
            <a:r>
              <a:rPr lang="en-US" dirty="0"/>
              <a:t>Horizon: 1 to 4 years</a:t>
            </a:r>
          </a:p>
          <a:p>
            <a:pPr marL="0" indent="0" algn="ctr">
              <a:buNone/>
            </a:pPr>
            <a:r>
              <a:rPr lang="en-US" dirty="0"/>
              <a:t>MAE range: 31.7 to 156.9</a:t>
            </a:r>
          </a:p>
          <a:p>
            <a:pPr marL="0" indent="0" algn="ctr">
              <a:buNone/>
            </a:pPr>
            <a:r>
              <a:rPr lang="en-US" dirty="0"/>
              <a:t>RMSE range: 31.7 to 159.8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F1237C5-7DDE-1908-F474-1314980A38B5}"/>
              </a:ext>
            </a:extLst>
          </p:cNvPr>
          <p:cNvGraphicFramePr>
            <a:graphicFrameLocks noGrp="1"/>
          </p:cNvGraphicFramePr>
          <p:nvPr>
            <p:ph sz="quarter" idx="37"/>
            <p:extLst>
              <p:ext uri="{D42A27DB-BD31-4B8C-83A1-F6EECF244321}">
                <p14:modId xmlns:p14="http://schemas.microsoft.com/office/powerpoint/2010/main" val="3074387025"/>
              </p:ext>
            </p:extLst>
          </p:nvPr>
        </p:nvGraphicFramePr>
        <p:xfrm>
          <a:off x="5825613" y="2465535"/>
          <a:ext cx="4845941" cy="39585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01260">
                  <a:extLst>
                    <a:ext uri="{9D8B030D-6E8A-4147-A177-3AD203B41FA5}">
                      <a16:colId xmlns:a16="http://schemas.microsoft.com/office/drawing/2014/main" val="4093202473"/>
                    </a:ext>
                  </a:extLst>
                </a:gridCol>
                <a:gridCol w="1741487">
                  <a:extLst>
                    <a:ext uri="{9D8B030D-6E8A-4147-A177-3AD203B41FA5}">
                      <a16:colId xmlns:a16="http://schemas.microsoft.com/office/drawing/2014/main" val="844817923"/>
                    </a:ext>
                  </a:extLst>
                </a:gridCol>
                <a:gridCol w="2003194">
                  <a:extLst>
                    <a:ext uri="{9D8B030D-6E8A-4147-A177-3AD203B41FA5}">
                      <a16:colId xmlns:a16="http://schemas.microsoft.com/office/drawing/2014/main" val="289758865"/>
                    </a:ext>
                  </a:extLst>
                </a:gridCol>
              </a:tblGrid>
              <a:tr h="129202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889066"/>
                  </a:ext>
                </a:extLst>
              </a:tr>
              <a:tr h="1333269">
                <a:tc>
                  <a:txBody>
                    <a:bodyPr/>
                    <a:lstStyle/>
                    <a:p>
                      <a:r>
                        <a:rPr lang="en-US" dirty="0"/>
                        <a:t>ARIMA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89.21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112.48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919457"/>
                  </a:ext>
                </a:extLst>
              </a:tr>
              <a:tr h="1333269">
                <a:tc>
                  <a:txBody>
                    <a:bodyPr/>
                    <a:lstStyle/>
                    <a:p>
                      <a:r>
                        <a:rPr lang="en-US" dirty="0"/>
                        <a:t>Prophet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79.96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100.41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0557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D9821470-BE67-EAEE-EFAB-20476DA6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3C81D2F-FBA1-1855-FADC-448E73F598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Planning:</a:t>
            </a:r>
            <a:r>
              <a:rPr lang="en-US" dirty="0"/>
              <a:t> Allows aviation authorities to plan safety campaigns and budget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Risk Management:</a:t>
            </a:r>
            <a:r>
              <a:rPr lang="en-US" dirty="0"/>
              <a:t> Helps airlines and airports assess operational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Policy Development:</a:t>
            </a:r>
            <a:r>
              <a:rPr lang="en-US" dirty="0"/>
              <a:t> Supports evidence-based safety regulations.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D8BF1-866A-2174-83E5-19B126F374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226175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964835-8116-B97B-B4C5-1E94F825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528" y="1858297"/>
            <a:ext cx="5161937" cy="42609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496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B31D62-63AC-37A0-AB46-A958EB78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2" y="365125"/>
            <a:ext cx="5220928" cy="1936866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D18D92-6D60-7764-1EB7-3A7896A1AC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Update forecasts annually with new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external factors like weather, air traffic volume.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findings to inform pilot training, emergency response drills, and airport safety reviews.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08BDF3-3FE4-5749-C76E-1CCD3BF6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832" y="4800441"/>
            <a:ext cx="2359356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5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Kenneth Nyangweso</a:t>
            </a:r>
          </a:p>
          <a:p>
            <a:r>
              <a:rPr lang="en-US" dirty="0">
                <a:hlinkClick r:id="rId3"/>
              </a:rPr>
              <a:t>kennethnyangweso99@gmail.com</a:t>
            </a:r>
            <a:endParaRPr lang="en-US" dirty="0"/>
          </a:p>
          <a:p>
            <a:r>
              <a:rPr lang="en-US" dirty="0"/>
              <a:t>https://github.com/kennethnyangweso/Project-Analysis-on-Aviation-Accidents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9576DC-6520-D45C-3E13-8B189659D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838" y="4755783"/>
            <a:ext cx="2359356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b="1" dirty="0"/>
              <a:t>Objective:</a:t>
            </a:r>
            <a:r>
              <a:rPr lang="en-US" dirty="0"/>
              <a:t> To analyze historical aviation accident data and forecast future trends in order to support aviation safety planning and decision-making.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4646CF-5809-B77B-40BB-596372AF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786" y="4800441"/>
            <a:ext cx="2466975" cy="1857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MATTERS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dirty="0"/>
              <a:t>Timely and accurate forecasts enable aviation authorities, airlines, and emergency services to allocate resources effectively and implement proactive safety measures.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4A9A9B-CFBB-BCE3-4C22-970499D0E704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6388100" y="2300748"/>
            <a:ext cx="4982906" cy="392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UNDERSTANDING: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Source:</a:t>
            </a:r>
            <a:r>
              <a:rPr lang="en-US" dirty="0"/>
              <a:t> National Transportation Safety Board (NTSB)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Timeframe:</a:t>
            </a:r>
            <a:r>
              <a:rPr lang="en-US" dirty="0"/>
              <a:t> Data from 1962 to 2022, with a focus on 2000 to 2022 for this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Variables:</a:t>
            </a:r>
          </a:p>
          <a:p>
            <a:r>
              <a:rPr lang="en-US" dirty="0"/>
              <a:t>Event Date, Injury Severity, Aircraft Damage, Purpose of Flight, Weather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226175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836E36-81C9-E348-F8EB-98D8DE1EC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4800441"/>
            <a:ext cx="2466975" cy="1857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b="1" dirty="0"/>
              <a:t>Data Preparation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Filtered dataset to include only years from 2000 to 2022.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Handled missing and inconsistent data entries.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new features such as:</a:t>
            </a:r>
          </a:p>
          <a:p>
            <a:pPr marL="514350" lvl="1" indent="0" algn="just">
              <a:buNone/>
            </a:pPr>
            <a:r>
              <a:rPr lang="en-US" dirty="0"/>
              <a:t>Total Injuries (fatal + serious + minor)</a:t>
            </a:r>
          </a:p>
          <a:p>
            <a:pPr marL="514350" lvl="1" indent="0" algn="just">
              <a:buNone/>
            </a:pPr>
            <a:r>
              <a:rPr lang="en-US" dirty="0"/>
              <a:t>Categorized injury severity</a:t>
            </a:r>
          </a:p>
          <a:p>
            <a:pPr marL="514350" lvl="1" indent="0" algn="just">
              <a:buNone/>
            </a:pPr>
            <a:r>
              <a:rPr lang="en-US" dirty="0"/>
              <a:t>Aggregated accident counts by year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9CAE3-41B4-45CE-74F2-C45AFE3F1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5" y="5000626"/>
            <a:ext cx="2109020" cy="1752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EXPLORATORY DATA ANALYSIS(EDA):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UNIVARIATE ANALYSIS</a:t>
            </a:r>
          </a:p>
          <a:p>
            <a:r>
              <a:rPr lang="en-US" dirty="0"/>
              <a:t>BI-VARIATE ANALYSIS</a:t>
            </a:r>
          </a:p>
          <a:p>
            <a:r>
              <a:rPr lang="en-US" dirty="0"/>
              <a:t>MULTI-VARIATE ANALYSIS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893642-1189-B48F-C5B7-F333E0BD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2" y="5198807"/>
            <a:ext cx="2466975" cy="1659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 trends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6F64E3-3D80-B610-85CA-AEF9D2B6943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738821" y="2474811"/>
            <a:ext cx="3430899" cy="35283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Observations: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There has been a general downward trend in the number of aviation accidents per year from 2000 to 2022.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There are some fluctuations year-to-year, but the overall pattern shows a decrease in accident frequency over this period.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291DD54-2911-6B97-7771-F5736BE6B506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5169720" y="2474811"/>
            <a:ext cx="6555247" cy="37513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63E9AC-8F82-2D33-E7FB-484A47DCC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00625"/>
            <a:ext cx="1474839" cy="1857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of flights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15802" y="2586355"/>
            <a:ext cx="4015098" cy="3528397"/>
          </a:xfrm>
        </p:spPr>
        <p:txBody>
          <a:bodyPr/>
          <a:lstStyle/>
          <a:p>
            <a:r>
              <a:rPr lang="en-US" dirty="0"/>
              <a:t>Observations: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The "Landing" phase has the highest number of total injuries, closely followed by "Takeoff" and "Approach".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While the "Cruise" phase has fewer total accidents, accidents during this phase can still result in a notable number of total injuries.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64AEC3-94BE-AE18-9CF4-03ABBB3F8F0C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6096000" y="2474912"/>
            <a:ext cx="5788171" cy="375128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DB689-0641-D24C-0E6A-CD1372A7F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45" y="5000625"/>
            <a:ext cx="1448787" cy="1857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makes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15802" y="2474811"/>
            <a:ext cx="4015098" cy="4116512"/>
          </a:xfrm>
        </p:spPr>
        <p:txBody>
          <a:bodyPr/>
          <a:lstStyle/>
          <a:p>
            <a:pPr algn="l">
              <a:buNone/>
            </a:pPr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Observations: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3E3E3"/>
                </a:solidFill>
                <a:latin typeface="Roboto" panose="02000000000000000000" pitchFamily="2" charset="0"/>
              </a:rPr>
              <a:t> “</a:t>
            </a:r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Destroyed" aircraft are overwhelmingly associated with "Fatal" injuries.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"Substantial" damage is associated with all injury severity levels, but with a higher proportion of "Non-Fatal" and "Fatal".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37D95D-5F50-EBEB-9E97-CCF942E508FA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6388100" y="2474812"/>
            <a:ext cx="5366365" cy="3718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C433F4-CC3F-FD77-EEA4-4D040E1C6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000625"/>
            <a:ext cx="1458602" cy="1857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88</TotalTime>
  <Words>501</Words>
  <Application>Microsoft Office PowerPoint</Application>
  <PresentationFormat>Widescreen</PresentationFormat>
  <Paragraphs>87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Nova</vt:lpstr>
      <vt:lpstr>Biome</vt:lpstr>
      <vt:lpstr>Calibri</vt:lpstr>
      <vt:lpstr>Roboto</vt:lpstr>
      <vt:lpstr>Custom</vt:lpstr>
      <vt:lpstr>Machine Learning for Aviation Safety </vt:lpstr>
      <vt:lpstr>GOAL</vt:lpstr>
      <vt:lpstr>WHY IT MATTERS</vt:lpstr>
      <vt:lpstr>Data UNDERSTANDING: </vt:lpstr>
      <vt:lpstr>Data Preparation </vt:lpstr>
      <vt:lpstr>EXPLORATORY DATA ANALYSIS(EDA):</vt:lpstr>
      <vt:lpstr>Accident trends</vt:lpstr>
      <vt:lpstr>Phase of flights</vt:lpstr>
      <vt:lpstr>makes</vt:lpstr>
      <vt:lpstr>Modeling </vt:lpstr>
      <vt:lpstr>Evaluation</vt:lpstr>
      <vt:lpstr>Conclusions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Nyangweso</dc:creator>
  <cp:lastModifiedBy>Kenneth Nyangweso</cp:lastModifiedBy>
  <cp:revision>1</cp:revision>
  <dcterms:created xsi:type="dcterms:W3CDTF">2025-05-27T11:05:32Z</dcterms:created>
  <dcterms:modified xsi:type="dcterms:W3CDTF">2025-05-27T12:33:58Z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