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6" r:id="rId8"/>
    <p:sldId id="269" r:id="rId9"/>
    <p:sldId id="270"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4" d="100"/>
          <a:sy n="74" d="100"/>
        </p:scale>
        <p:origin x="-126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5/12/2015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5/12/2015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5/12/2015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8" name="Title 7"/>
          <p:cNvSpPr>
            <a:spLocks noGrp="1"/>
          </p:cNvSpPr>
          <p:nvPr>
            <p:ph type="ctrTitle"/>
          </p:nvPr>
        </p:nvSpPr>
        <p:spPr>
          <a:xfrm>
            <a:off x="683568" y="404664"/>
            <a:ext cx="7772400" cy="1470025"/>
          </a:xfrm>
        </p:spPr>
        <p:txBody>
          <a:bodyPr>
            <a:normAutofit/>
          </a:bodyPr>
          <a:lstStyle/>
          <a:p>
            <a:r>
              <a:rPr lang="en-US" b="1" dirty="0" smtClean="0"/>
              <a:t> Implementing Bayesian Network using Junction Tree</a:t>
            </a:r>
            <a:endParaRPr lang="en-IN" dirty="0"/>
          </a:p>
        </p:txBody>
      </p:sp>
      <p:sp>
        <p:nvSpPr>
          <p:cNvPr id="9" name="Subtitle 8"/>
          <p:cNvSpPr>
            <a:spLocks noGrp="1"/>
          </p:cNvSpPr>
          <p:nvPr>
            <p:ph type="subTitle" idx="1"/>
          </p:nvPr>
        </p:nvSpPr>
        <p:spPr>
          <a:xfrm>
            <a:off x="1331640" y="2348880"/>
            <a:ext cx="7128792" cy="3456384"/>
          </a:xfrm>
        </p:spPr>
        <p:txBody>
          <a:bodyPr>
            <a:normAutofit fontScale="77500" lnSpcReduction="20000"/>
          </a:bodyPr>
          <a:lstStyle/>
          <a:p>
            <a:pPr algn="l"/>
            <a:r>
              <a:rPr lang="en-US" sz="2800" dirty="0" smtClean="0">
                <a:solidFill>
                  <a:schemeClr val="tx1"/>
                </a:solidFill>
              </a:rPr>
              <a:t>Team members:</a:t>
            </a:r>
          </a:p>
          <a:p>
            <a:pPr marL="514350" indent="-514350" algn="l">
              <a:buAutoNum type="arabicPeriod"/>
            </a:pPr>
            <a:r>
              <a:rPr lang="en-US" sz="2800" dirty="0" err="1" smtClean="0">
                <a:solidFill>
                  <a:schemeClr val="tx1"/>
                </a:solidFill>
              </a:rPr>
              <a:t>Akarsh</a:t>
            </a:r>
            <a:r>
              <a:rPr lang="en-US" sz="2800" dirty="0" smtClean="0">
                <a:solidFill>
                  <a:schemeClr val="tx1"/>
                </a:solidFill>
              </a:rPr>
              <a:t> M.P. </a:t>
            </a:r>
          </a:p>
          <a:p>
            <a:pPr marL="514350" indent="-514350" algn="l">
              <a:buAutoNum type="arabicPeriod"/>
            </a:pPr>
            <a:r>
              <a:rPr lang="en-US" sz="2800" dirty="0" smtClean="0">
                <a:solidFill>
                  <a:schemeClr val="tx1"/>
                </a:solidFill>
              </a:rPr>
              <a:t>Kenneth </a:t>
            </a:r>
            <a:r>
              <a:rPr lang="en-US" sz="2800" dirty="0" err="1" smtClean="0">
                <a:solidFill>
                  <a:schemeClr val="tx1"/>
                </a:solidFill>
              </a:rPr>
              <a:t>Rithvik</a:t>
            </a:r>
            <a:endParaRPr lang="en-US" sz="2800" dirty="0" smtClean="0">
              <a:solidFill>
                <a:schemeClr val="tx1"/>
              </a:solidFill>
            </a:endParaRPr>
          </a:p>
          <a:p>
            <a:pPr marL="514350" indent="-514350" algn="l">
              <a:buAutoNum type="arabicPeriod"/>
            </a:pPr>
            <a:r>
              <a:rPr lang="en-US" sz="2800" dirty="0" err="1" smtClean="0">
                <a:solidFill>
                  <a:schemeClr val="tx1"/>
                </a:solidFill>
              </a:rPr>
              <a:t>Nagesh</a:t>
            </a:r>
            <a:endParaRPr lang="en-US" sz="2800" dirty="0" smtClean="0">
              <a:solidFill>
                <a:schemeClr val="tx1"/>
              </a:solidFill>
            </a:endParaRPr>
          </a:p>
          <a:p>
            <a:pPr marL="514350" indent="-514350" algn="l">
              <a:buAutoNum type="arabicPeriod"/>
            </a:pPr>
            <a:r>
              <a:rPr lang="en-US" sz="2800" dirty="0" err="1" smtClean="0">
                <a:solidFill>
                  <a:schemeClr val="tx1"/>
                </a:solidFill>
              </a:rPr>
              <a:t>Pavan</a:t>
            </a:r>
            <a:r>
              <a:rPr lang="en-US" sz="2800" dirty="0" smtClean="0">
                <a:solidFill>
                  <a:schemeClr val="tx1"/>
                </a:solidFill>
              </a:rPr>
              <a:t> Kumar A</a:t>
            </a:r>
            <a:endParaRPr lang="en-IN" sz="2800" dirty="0" smtClean="0">
              <a:solidFill>
                <a:schemeClr val="tx1"/>
              </a:solidFill>
            </a:endParaRPr>
          </a:p>
          <a:p>
            <a:pPr marL="514350" indent="-514350" algn="l"/>
            <a:endParaRPr lang="en-US" sz="2800" dirty="0" smtClean="0">
              <a:solidFill>
                <a:schemeClr val="tx1"/>
              </a:solidFill>
            </a:endParaRPr>
          </a:p>
          <a:p>
            <a:pPr marL="514350" indent="-514350" algn="l"/>
            <a:r>
              <a:rPr lang="en-US" sz="2800" dirty="0" smtClean="0">
                <a:solidFill>
                  <a:schemeClr val="tx1"/>
                </a:solidFill>
              </a:rPr>
              <a:t>Under the Guidance of </a:t>
            </a:r>
          </a:p>
          <a:p>
            <a:pPr marL="514350" indent="-514350" algn="l"/>
            <a:r>
              <a:rPr lang="en-US" sz="2800" dirty="0" smtClean="0">
                <a:solidFill>
                  <a:schemeClr val="tx1"/>
                </a:solidFill>
              </a:rPr>
              <a:t>Prof.  </a:t>
            </a:r>
            <a:r>
              <a:rPr lang="en-US" sz="2800" dirty="0" err="1" smtClean="0">
                <a:solidFill>
                  <a:schemeClr val="tx1"/>
                </a:solidFill>
              </a:rPr>
              <a:t>Preeti</a:t>
            </a:r>
            <a:r>
              <a:rPr lang="en-US" sz="2800" dirty="0" smtClean="0">
                <a:solidFill>
                  <a:schemeClr val="tx1"/>
                </a:solidFill>
              </a:rPr>
              <a:t> </a:t>
            </a:r>
            <a:r>
              <a:rPr lang="en-US" sz="2800" dirty="0" err="1" smtClean="0">
                <a:solidFill>
                  <a:schemeClr val="tx1"/>
                </a:solidFill>
              </a:rPr>
              <a:t>Satish</a:t>
            </a:r>
            <a:endParaRPr lang="en-US" sz="2800" dirty="0" smtClean="0">
              <a:solidFill>
                <a:schemeClr val="tx1"/>
              </a:solidFill>
            </a:endParaRPr>
          </a:p>
          <a:p>
            <a:pPr marL="514350" indent="-514350" algn="l"/>
            <a:r>
              <a:rPr lang="en-US" sz="2800" dirty="0" smtClean="0">
                <a:solidFill>
                  <a:schemeClr val="tx1"/>
                </a:solidFill>
              </a:rPr>
              <a:t>Assistant Professor, Dept of Computer Science &amp; Engineering</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xmlns="" val="1198379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6" name="Title 5"/>
          <p:cNvSpPr>
            <a:spLocks noGrp="1"/>
          </p:cNvSpPr>
          <p:nvPr>
            <p:ph type="title"/>
          </p:nvPr>
        </p:nvSpPr>
        <p:spPr>
          <a:xfrm>
            <a:off x="467544" y="2636912"/>
            <a:ext cx="8229600" cy="1143000"/>
          </a:xfrm>
        </p:spPr>
        <p:txBody>
          <a:bodyPr/>
          <a:lstStyle/>
          <a:p>
            <a:r>
              <a:rPr lang="en-US" dirty="0" smtClean="0"/>
              <a:t>THANK YOU</a:t>
            </a:r>
            <a:endParaRPr lang="en-IN"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xmlns="" val="1198379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6" name="Title 5"/>
          <p:cNvSpPr>
            <a:spLocks noGrp="1"/>
          </p:cNvSpPr>
          <p:nvPr>
            <p:ph type="title"/>
          </p:nvPr>
        </p:nvSpPr>
        <p:spPr/>
        <p:txBody>
          <a:bodyPr/>
          <a:lstStyle/>
          <a:p>
            <a:r>
              <a:rPr lang="en-US" dirty="0" smtClean="0"/>
              <a:t>Introduction</a:t>
            </a:r>
            <a:endParaRPr lang="en-IN" dirty="0"/>
          </a:p>
        </p:txBody>
      </p:sp>
      <p:sp>
        <p:nvSpPr>
          <p:cNvPr id="7" name="Content Placeholder 6"/>
          <p:cNvSpPr>
            <a:spLocks noGrp="1"/>
          </p:cNvSpPr>
          <p:nvPr>
            <p:ph idx="1"/>
          </p:nvPr>
        </p:nvSpPr>
        <p:spPr>
          <a:xfrm>
            <a:off x="914400" y="1628800"/>
            <a:ext cx="8229600" cy="4525963"/>
          </a:xfrm>
        </p:spPr>
        <p:txBody>
          <a:bodyPr>
            <a:normAutofit lnSpcReduction="10000"/>
          </a:bodyPr>
          <a:lstStyle/>
          <a:p>
            <a:r>
              <a:rPr lang="en-US" sz="2800" dirty="0" smtClean="0"/>
              <a:t>A Bayesian network  is a probabilistic graphical model (a type of statistical model) that represents a set of random variables and their conditional dependencies via a directed acyclic graph (DAG). </a:t>
            </a:r>
          </a:p>
          <a:p>
            <a:r>
              <a:rPr lang="en-US" sz="2800" dirty="0" smtClean="0"/>
              <a:t>An extended notion of a BN is a Hybrid BN (HBN), which contains both discrete and continuous variables. </a:t>
            </a:r>
          </a:p>
          <a:p>
            <a:r>
              <a:rPr lang="en-US" sz="2800" dirty="0" smtClean="0"/>
              <a:t>Formally, Bayesian networks are DAGs whose nodes represent random variables in the Bayesian sense: they may be observable quantities, latent variables, unknown parameters or hypotheses.</a:t>
            </a:r>
            <a:endParaRPr lang="en-IN" sz="2800"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xmlns="" val="1198379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6" name="Title 5"/>
          <p:cNvSpPr>
            <a:spLocks noGrp="1"/>
          </p:cNvSpPr>
          <p:nvPr>
            <p:ph type="title"/>
          </p:nvPr>
        </p:nvSpPr>
        <p:spPr>
          <a:xfrm>
            <a:off x="755576" y="260648"/>
            <a:ext cx="8229600" cy="1143000"/>
          </a:xfrm>
        </p:spPr>
        <p:txBody>
          <a:bodyPr/>
          <a:lstStyle/>
          <a:p>
            <a:r>
              <a:rPr lang="en-US" dirty="0" smtClean="0"/>
              <a:t>Objective and Problem Statement</a:t>
            </a:r>
            <a:endParaRPr lang="en-IN" dirty="0"/>
          </a:p>
        </p:txBody>
      </p:sp>
      <p:sp>
        <p:nvSpPr>
          <p:cNvPr id="7" name="Content Placeholder 6"/>
          <p:cNvSpPr>
            <a:spLocks noGrp="1"/>
          </p:cNvSpPr>
          <p:nvPr>
            <p:ph idx="1"/>
          </p:nvPr>
        </p:nvSpPr>
        <p:spPr>
          <a:xfrm>
            <a:off x="914400" y="1556792"/>
            <a:ext cx="8229600" cy="4525963"/>
          </a:xfrm>
        </p:spPr>
        <p:txBody>
          <a:bodyPr>
            <a:normAutofit/>
          </a:bodyPr>
          <a:lstStyle/>
          <a:p>
            <a:r>
              <a:rPr lang="en-US" sz="2800" dirty="0" smtClean="0"/>
              <a:t>To build a library package that can model Bayesian Networks and evaluate its Conditional Probability Table (CPT). This package will be implemented through Java. This package accepts Directed Acyclic Graph (DAG) as input and will generate CPTs as output.</a:t>
            </a:r>
          </a:p>
          <a:p>
            <a:pPr lvl="0"/>
            <a:r>
              <a:rPr lang="en-IN" sz="2800" dirty="0" smtClean="0"/>
              <a:t>Using Junction Tree we increase the efficiency and speed of calculating the CPT by making the CPT table smaller. This reduces the amount of memory required to store these tables.</a:t>
            </a:r>
            <a:endParaRPr lang="en-IN" sz="2800"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xmlns="" val="1198379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6" name="Title 5"/>
          <p:cNvSpPr>
            <a:spLocks noGrp="1"/>
          </p:cNvSpPr>
          <p:nvPr>
            <p:ph type="title"/>
          </p:nvPr>
        </p:nvSpPr>
        <p:spPr/>
        <p:txBody>
          <a:bodyPr/>
          <a:lstStyle/>
          <a:p>
            <a:r>
              <a:rPr lang="en-IN" dirty="0" smtClean="0"/>
              <a:t>Console Interface</a:t>
            </a:r>
            <a:endParaRPr lang="en-IN"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2050" name="Picture 2" descr="C:\Users\Akarsh\Desktop\capture 1.PNG"/>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766432" y="1996027"/>
            <a:ext cx="6525536" cy="36485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837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6" name="Title 5"/>
          <p:cNvSpPr>
            <a:spLocks noGrp="1"/>
          </p:cNvSpPr>
          <p:nvPr>
            <p:ph type="title"/>
          </p:nvPr>
        </p:nvSpPr>
        <p:spPr/>
        <p:txBody>
          <a:bodyPr/>
          <a:lstStyle/>
          <a:p>
            <a:r>
              <a:rPr lang="en-IN" dirty="0" smtClean="0"/>
              <a:t>Editor Interface</a:t>
            </a:r>
            <a:endParaRPr lang="en-IN"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1027" name="Picture 3" descr="C:\Users\Akarsh\Desktop\Capture.PNG"/>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905055" y="1600200"/>
            <a:ext cx="5333890" cy="4525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8379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13252"/>
            <a:ext cx="9144000" cy="6858000"/>
          </a:xfrm>
          <a:prstGeom prst="rect">
            <a:avLst/>
          </a:prstGeom>
          <a:noFill/>
        </p:spPr>
      </p:pic>
      <p:sp>
        <p:nvSpPr>
          <p:cNvPr id="6" name="Title 5"/>
          <p:cNvSpPr>
            <a:spLocks noGrp="1"/>
          </p:cNvSpPr>
          <p:nvPr>
            <p:ph type="title"/>
          </p:nvPr>
        </p:nvSpPr>
        <p:spPr/>
        <p:txBody>
          <a:bodyPr/>
          <a:lstStyle/>
          <a:p>
            <a:r>
              <a:rPr lang="en-IN" dirty="0" smtClean="0"/>
              <a:t>Example</a:t>
            </a:r>
            <a:endParaRPr lang="en-IN"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8" name="Content Placeholder 7" descr="enem_id_nw.JPG"/>
          <p:cNvPicPr>
            <a:picLocks noGrp="1"/>
          </p:cNvPicPr>
          <p:nvPr>
            <p:ph idx="1"/>
          </p:nvPr>
        </p:nvPicPr>
        <p:blipFill>
          <a:blip r:embed="rId4"/>
          <a:stretch>
            <a:fillRect/>
          </a:stretch>
        </p:blipFill>
        <p:spPr>
          <a:xfrm>
            <a:off x="2214546" y="1428736"/>
            <a:ext cx="5366723" cy="4525963"/>
          </a:xfrm>
          <a:prstGeom prst="rect">
            <a:avLst/>
          </a:prstGeom>
        </p:spPr>
      </p:pic>
    </p:spTree>
    <p:extLst>
      <p:ext uri="{BB962C8B-B14F-4D97-AF65-F5344CB8AC3E}">
        <p14:creationId xmlns:p14="http://schemas.microsoft.com/office/powerpoint/2010/main" xmlns="" val="1198379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US" smtClean="0"/>
              <a:t>Output</a:t>
            </a:r>
            <a:endParaRPr lang="en-US" dirty="0"/>
          </a:p>
        </p:txBody>
      </p:sp>
      <p:pic>
        <p:nvPicPr>
          <p:cNvPr id="5" name="Picture 4" descr="bayesian query of network.JPG"/>
          <p:cNvPicPr/>
          <p:nvPr/>
        </p:nvPicPr>
        <p:blipFill>
          <a:blip r:embed="rId2"/>
          <a:stretch>
            <a:fillRect/>
          </a:stretch>
        </p:blipFill>
        <p:spPr>
          <a:xfrm>
            <a:off x="1142976" y="1357298"/>
            <a:ext cx="6572296" cy="5143536"/>
          </a:xfrm>
          <a:prstGeom prst="rect">
            <a:avLst/>
          </a:prstGeom>
        </p:spPr>
      </p:pic>
    </p:spTree>
    <p:extLst>
      <p:ext uri="{BB962C8B-B14F-4D97-AF65-F5344CB8AC3E}">
        <p14:creationId xmlns:p14="http://schemas.microsoft.com/office/powerpoint/2010/main" xmlns="" val="330580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2" name="Title 1"/>
          <p:cNvSpPr>
            <a:spLocks noGrp="1"/>
          </p:cNvSpPr>
          <p:nvPr>
            <p:ph type="title"/>
          </p:nvPr>
        </p:nvSpPr>
        <p:spPr>
          <a:xfrm>
            <a:off x="1071538" y="142852"/>
            <a:ext cx="7715304" cy="566738"/>
          </a:xfrm>
        </p:spPr>
        <p:txBody>
          <a:bodyPr>
            <a:normAutofit/>
          </a:bodyPr>
          <a:lstStyle/>
          <a:p>
            <a:pPr algn="ctr"/>
            <a:r>
              <a:rPr lang="en-US" sz="2800" dirty="0" smtClean="0"/>
              <a:t>Converting BN to Probability Table (</a:t>
            </a:r>
            <a:r>
              <a:rPr lang="en-US" sz="2800" dirty="0" err="1" smtClean="0"/>
              <a:t>contd</a:t>
            </a:r>
            <a:r>
              <a:rPr lang="en-US" sz="2800" dirty="0" smtClean="0"/>
              <a:t>) </a:t>
            </a:r>
            <a:endParaRPr lang="en-US" sz="2800" dirty="0"/>
          </a:p>
        </p:txBody>
      </p:sp>
      <p:sp>
        <p:nvSpPr>
          <p:cNvPr id="5" name="Text Placeholder 4"/>
          <p:cNvSpPr>
            <a:spLocks noGrp="1"/>
          </p:cNvSpPr>
          <p:nvPr>
            <p:ph type="body" sz="half" idx="2"/>
          </p:nvPr>
        </p:nvSpPr>
        <p:spPr>
          <a:xfrm>
            <a:off x="1792288" y="6126480"/>
            <a:ext cx="6208736" cy="45719"/>
          </a:xfrm>
        </p:spPr>
        <p:txBody>
          <a:bodyPr>
            <a:normAutofit fontScale="25000" lnSpcReduction="20000"/>
          </a:bodyPr>
          <a:lstStyle/>
          <a:p>
            <a:endParaRPr lang="en-US"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7" name="Picture 6" descr="2.PNG"/>
          <p:cNvPicPr>
            <a:picLocks noChangeAspect="1"/>
          </p:cNvPicPr>
          <p:nvPr/>
        </p:nvPicPr>
        <p:blipFill>
          <a:blip r:embed="rId3"/>
          <a:stretch>
            <a:fillRect/>
          </a:stretch>
        </p:blipFill>
        <p:spPr>
          <a:xfrm>
            <a:off x="1071538" y="1500174"/>
            <a:ext cx="7858180" cy="4214842"/>
          </a:xfrm>
          <a:prstGeom prst="rect">
            <a:avLst/>
          </a:prstGeom>
        </p:spPr>
      </p:pic>
    </p:spTree>
    <p:extLst>
      <p:ext uri="{BB962C8B-B14F-4D97-AF65-F5344CB8AC3E}">
        <p14:creationId xmlns="" xmlns:p14="http://schemas.microsoft.com/office/powerpoint/2010/main" val="617070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2" name="Title 1"/>
          <p:cNvSpPr>
            <a:spLocks noGrp="1"/>
          </p:cNvSpPr>
          <p:nvPr>
            <p:ph type="title"/>
          </p:nvPr>
        </p:nvSpPr>
        <p:spPr>
          <a:xfrm>
            <a:off x="1071538" y="142852"/>
            <a:ext cx="7715304" cy="566738"/>
          </a:xfrm>
        </p:spPr>
        <p:txBody>
          <a:bodyPr>
            <a:normAutofit/>
          </a:bodyPr>
          <a:lstStyle/>
          <a:p>
            <a:pPr algn="ctr"/>
            <a:r>
              <a:rPr lang="en-US" sz="2800" dirty="0" smtClean="0"/>
              <a:t>Converting BN to Probability Table (</a:t>
            </a:r>
            <a:r>
              <a:rPr lang="en-US" sz="2800" dirty="0" err="1" smtClean="0"/>
              <a:t>contd</a:t>
            </a:r>
            <a:r>
              <a:rPr lang="en-US" sz="2800" dirty="0" smtClean="0"/>
              <a:t>) </a:t>
            </a:r>
            <a:endParaRPr lang="en-US" sz="2800" dirty="0"/>
          </a:p>
        </p:txBody>
      </p:sp>
      <p:sp>
        <p:nvSpPr>
          <p:cNvPr id="5" name="Text Placeholder 4"/>
          <p:cNvSpPr>
            <a:spLocks noGrp="1"/>
          </p:cNvSpPr>
          <p:nvPr>
            <p:ph type="body" sz="half" idx="2"/>
          </p:nvPr>
        </p:nvSpPr>
        <p:spPr>
          <a:xfrm>
            <a:off x="1792288" y="6126480"/>
            <a:ext cx="6208736" cy="45719"/>
          </a:xfrm>
        </p:spPr>
        <p:txBody>
          <a:bodyPr>
            <a:normAutofit fontScale="25000" lnSpcReduction="20000"/>
          </a:bodyPr>
          <a:lstStyle/>
          <a:p>
            <a:endParaRPr lang="en-US"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7" name="Picture 6" descr="2.PNG"/>
          <p:cNvPicPr>
            <a:picLocks noChangeAspect="1"/>
          </p:cNvPicPr>
          <p:nvPr/>
        </p:nvPicPr>
        <p:blipFill>
          <a:blip r:embed="rId3"/>
          <a:stretch>
            <a:fillRect/>
          </a:stretch>
        </p:blipFill>
        <p:spPr>
          <a:xfrm>
            <a:off x="1071538" y="1500174"/>
            <a:ext cx="7858180" cy="4214842"/>
          </a:xfrm>
          <a:prstGeom prst="rect">
            <a:avLst/>
          </a:prstGeom>
        </p:spPr>
      </p:pic>
    </p:spTree>
    <p:extLst>
      <p:ext uri="{BB962C8B-B14F-4D97-AF65-F5344CB8AC3E}">
        <p14:creationId xmlns="" xmlns:p14="http://schemas.microsoft.com/office/powerpoint/2010/main" val="617070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for Presentation _C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264</TotalTime>
  <Words>299</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template for Presentation _CSE</vt:lpstr>
      <vt:lpstr> Implementing Bayesian Network using Junction Tree</vt:lpstr>
      <vt:lpstr>Introduction</vt:lpstr>
      <vt:lpstr>Objective and Problem Statement</vt:lpstr>
      <vt:lpstr>Console Interface</vt:lpstr>
      <vt:lpstr>Editor Interface</vt:lpstr>
      <vt:lpstr>Example</vt:lpstr>
      <vt:lpstr>Output</vt:lpstr>
      <vt:lpstr>Converting BN to Probability Table (contd) </vt:lpstr>
      <vt:lpstr>Converting BN to Probability Table (contd)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Prioritizing Web Links Based on Web Usage and Content Data</dc:title>
  <dc:creator>38477-OEM-0273664-36119</dc:creator>
  <cp:lastModifiedBy>Sylvina</cp:lastModifiedBy>
  <cp:revision>29</cp:revision>
  <dcterms:created xsi:type="dcterms:W3CDTF">2015-02-07T07:05:07Z</dcterms:created>
  <dcterms:modified xsi:type="dcterms:W3CDTF">2015-05-12T03:54:31Z</dcterms:modified>
</cp:coreProperties>
</file>