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0" r:id="rId4"/>
    <p:sldId id="263" r:id="rId5"/>
    <p:sldId id="261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1CDE-AF83-41C8-A727-3F325281454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FC18-6F84-42E4-AC9B-B5CA2857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5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Shape 1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1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70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0" name="Shape 150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3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88" name="Shape 18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2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4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8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Shape 23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8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1105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794864" y="3156931"/>
            <a:ext cx="6532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Why Digital Strategies Fail?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Group - 25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3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7CC96474-99C1-4D65-B96F-464576ED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236" y="1942955"/>
            <a:ext cx="6532000" cy="2363037"/>
          </a:xfrm>
        </p:spPr>
        <p:txBody>
          <a:bodyPr/>
          <a:lstStyle/>
          <a:p>
            <a:r>
              <a:rPr lang="en-US" sz="3600" i="1" dirty="0"/>
              <a:t>Digitalization</a:t>
            </a:r>
            <a:r>
              <a:rPr lang="en-US" sz="3600" dirty="0"/>
              <a:t> :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2400" dirty="0"/>
              <a:t>Nearly </a:t>
            </a:r>
            <a:br>
              <a:rPr lang="en-US" sz="2400" dirty="0"/>
            </a:br>
            <a:r>
              <a:rPr lang="en-US" sz="2400" b="1" dirty="0"/>
              <a:t>Instant, free and flawless </a:t>
            </a:r>
            <a:br>
              <a:rPr lang="en-US" sz="2400" b="1" dirty="0"/>
            </a:br>
            <a:r>
              <a:rPr lang="en-US" sz="2400" dirty="0"/>
              <a:t>ability to connect </a:t>
            </a:r>
            <a:br>
              <a:rPr lang="en-US" sz="2400" dirty="0"/>
            </a:br>
            <a:r>
              <a:rPr lang="en-US" sz="2400" b="1" dirty="0"/>
              <a:t>Devices, Physical objects and People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anywhere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-McKinsey&amp;Co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92799-4EB9-4B8E-A411-1B865F6D7B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44325" y="2944813"/>
            <a:ext cx="447675" cy="9683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25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A08A-21E1-4B78-8411-08075AFF28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77251" y="2944233"/>
            <a:ext cx="448000" cy="969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C60496C5-CECE-473A-814B-7E012BD0AD80}"/>
              </a:ext>
            </a:extLst>
          </p:cNvPr>
          <p:cNvSpPr txBox="1">
            <a:spLocks/>
          </p:cNvSpPr>
          <p:nvPr/>
        </p:nvSpPr>
        <p:spPr>
          <a:xfrm>
            <a:off x="0" y="117625"/>
            <a:ext cx="5999664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u="sng" kern="0" dirty="0">
                <a:solidFill>
                  <a:schemeClr val="tx1"/>
                </a:solidFill>
              </a:rPr>
              <a:t>Muddled Understanding of Digital  </a:t>
            </a:r>
            <a:br>
              <a:rPr lang="en-US" sz="2800" kern="0" dirty="0"/>
            </a:br>
            <a:endParaRPr lang="en-US" kern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7768587-381A-42CF-B507-8397AAE0C63D}"/>
              </a:ext>
            </a:extLst>
          </p:cNvPr>
          <p:cNvSpPr txBox="1">
            <a:spLocks/>
          </p:cNvSpPr>
          <p:nvPr/>
        </p:nvSpPr>
        <p:spPr>
          <a:xfrm>
            <a:off x="214792" y="750193"/>
            <a:ext cx="5784872" cy="12639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296" indent="-342900">
              <a:buFont typeface="Arial" panose="020B0604020202020204" pitchFamily="34" charset="0"/>
              <a:buChar char="•"/>
            </a:pPr>
            <a:r>
              <a:rPr lang="en-US" sz="2000" b="1" kern="0" dirty="0"/>
              <a:t>Economical Impact</a:t>
            </a:r>
          </a:p>
          <a:p>
            <a:r>
              <a:rPr lang="en-US" sz="2000" kern="0" dirty="0"/>
              <a:t>	 It radically changes profitability and 	Scale effects</a:t>
            </a:r>
          </a:p>
          <a:p>
            <a:endParaRPr lang="en-US" sz="2000" kern="0" dirty="0"/>
          </a:p>
          <a:p>
            <a:pPr marL="495296" indent="-342900">
              <a:buFont typeface="Arial" panose="020B0604020202020204" pitchFamily="34" charset="0"/>
              <a:buChar char="•"/>
            </a:pPr>
            <a:r>
              <a:rPr lang="en-US" sz="2000" b="1" kern="0" dirty="0"/>
              <a:t>Operational impact</a:t>
            </a:r>
            <a:r>
              <a:rPr lang="en-US" sz="2000" kern="0" dirty="0"/>
              <a:t> </a:t>
            </a:r>
          </a:p>
          <a:p>
            <a:r>
              <a:rPr lang="en-US" sz="2000" kern="0" dirty="0"/>
              <a:t>	Improvements in Analytics and 	Connectivity(IoT) brigs about new 	business models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85AD293-C51B-420D-8854-4F61367DFFD5}"/>
              </a:ext>
            </a:extLst>
          </p:cNvPr>
          <p:cNvSpPr txBox="1">
            <a:spLocks/>
          </p:cNvSpPr>
          <p:nvPr/>
        </p:nvSpPr>
        <p:spPr>
          <a:xfrm>
            <a:off x="253561" y="2036128"/>
            <a:ext cx="5653993" cy="14452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algn="ctr"/>
            <a:endParaRPr lang="en-US" u="sng" kern="0" dirty="0"/>
          </a:p>
          <a:p>
            <a:pPr marL="152396" algn="ctr"/>
            <a:endParaRPr lang="en-US" u="sng" kern="0" dirty="0"/>
          </a:p>
          <a:p>
            <a:pPr marL="152396" algn="ctr"/>
            <a:endParaRPr lang="en-US" sz="2400" u="sng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152396" algn="ctr"/>
            <a:endParaRPr lang="en-US" sz="2400" u="sng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CD0E89-C8E3-45DB-A11C-9A33AA3AFE65}"/>
              </a:ext>
            </a:extLst>
          </p:cNvPr>
          <p:cNvCxnSpPr>
            <a:cxnSpLocks/>
          </p:cNvCxnSpPr>
          <p:nvPr/>
        </p:nvCxnSpPr>
        <p:spPr>
          <a:xfrm>
            <a:off x="552819" y="3374211"/>
            <a:ext cx="5354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4">
            <a:extLst>
              <a:ext uri="{FF2B5EF4-FFF2-40B4-BE49-F238E27FC236}">
                <a16:creationId xmlns:a16="http://schemas.microsoft.com/office/drawing/2014/main" id="{7AD90613-34C5-4A19-8B55-69CFF73C82C3}"/>
              </a:ext>
            </a:extLst>
          </p:cNvPr>
          <p:cNvSpPr txBox="1">
            <a:spLocks/>
          </p:cNvSpPr>
          <p:nvPr/>
        </p:nvSpPr>
        <p:spPr>
          <a:xfrm>
            <a:off x="330384" y="3890832"/>
            <a:ext cx="5669280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u="sng" kern="0" dirty="0">
                <a:solidFill>
                  <a:schemeClr val="tx1"/>
                </a:solidFill>
              </a:rPr>
              <a:t>Economics of Digital</a:t>
            </a:r>
            <a:br>
              <a:rPr lang="en-US" sz="2800" kern="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FCFDC-296A-4AF0-AF79-31E03CD43E69}"/>
              </a:ext>
            </a:extLst>
          </p:cNvPr>
          <p:cNvSpPr/>
          <p:nvPr/>
        </p:nvSpPr>
        <p:spPr>
          <a:xfrm>
            <a:off x="59228" y="446243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kern="0" dirty="0"/>
              <a:t>Digital undoes variable pricing caused due to scarcity by providing choice and transparency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kern="0" dirty="0"/>
              <a:t> Digital sways the balance completely towards first movers and some superfast followers</a:t>
            </a:r>
            <a:endParaRPr lang="en-US" kern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140122-7C54-4BB2-B699-18BFF66B8815}"/>
              </a:ext>
            </a:extLst>
          </p:cNvPr>
          <p:cNvSpPr/>
          <p:nvPr/>
        </p:nvSpPr>
        <p:spPr>
          <a:xfrm>
            <a:off x="8024448" y="23370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396" algn="ctr"/>
            <a:r>
              <a:rPr lang="en-US" u="sng" kern="0" dirty="0">
                <a:solidFill>
                  <a:schemeClr val="accent1">
                    <a:lumMod val="75000"/>
                  </a:schemeClr>
                </a:solidFill>
              </a:rPr>
              <a:t>Revenue Growth </a:t>
            </a:r>
            <a:endParaRPr lang="en-US" u="sng" kern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5C2A23A-0B65-4531-86BB-B27460B4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7" r="9546" b="1188"/>
          <a:stretch/>
        </p:blipFill>
        <p:spPr>
          <a:xfrm>
            <a:off x="6707629" y="1052928"/>
            <a:ext cx="4906107" cy="47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A08A-21E1-4B78-8411-08075AFF28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77251" y="2944233"/>
            <a:ext cx="448000" cy="969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C60496C5-CECE-473A-814B-7E012BD0AD80}"/>
              </a:ext>
            </a:extLst>
          </p:cNvPr>
          <p:cNvSpPr txBox="1">
            <a:spLocks/>
          </p:cNvSpPr>
          <p:nvPr/>
        </p:nvSpPr>
        <p:spPr>
          <a:xfrm>
            <a:off x="0" y="300502"/>
            <a:ext cx="5999664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sz="2400" u="sng" kern="0" dirty="0">
                <a:solidFill>
                  <a:schemeClr val="tx1"/>
                </a:solidFill>
              </a:rPr>
              <a:t>Overlooking Ecosystems</a:t>
            </a:r>
          </a:p>
          <a:p>
            <a:pPr algn="ctr"/>
            <a:br>
              <a:rPr lang="en-US" sz="2800" kern="0" dirty="0"/>
            </a:br>
            <a:endParaRPr lang="en-US" kern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7768587-381A-42CF-B507-8397AAE0C63D}"/>
              </a:ext>
            </a:extLst>
          </p:cNvPr>
          <p:cNvSpPr txBox="1">
            <a:spLocks/>
          </p:cNvSpPr>
          <p:nvPr/>
        </p:nvSpPr>
        <p:spPr>
          <a:xfrm>
            <a:off x="214792" y="811733"/>
            <a:ext cx="5784872" cy="12639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/>
            <a:endParaRPr lang="en-US" sz="2000" kern="0" dirty="0"/>
          </a:p>
          <a:p>
            <a:pPr marL="495296" indent="-342900">
              <a:buFont typeface="Arial" panose="020B0604020202020204" pitchFamily="34" charset="0"/>
              <a:buChar char="•"/>
            </a:pPr>
            <a:r>
              <a:rPr lang="en-US" sz="2000" kern="0" dirty="0"/>
              <a:t>Digital-platform and ecosystem economics upend the fundamentals of supply and demand </a:t>
            </a:r>
          </a:p>
          <a:p>
            <a:pPr marL="495296" indent="-34290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marL="495296" indent="-342900">
              <a:buFont typeface="Arial" panose="020B0604020202020204" pitchFamily="34" charset="0"/>
              <a:buChar char="•"/>
            </a:pPr>
            <a:r>
              <a:rPr lang="en-US" sz="2000" kern="0" dirty="0"/>
              <a:t>Digital changes value chains into value webs increasing co-creation and collaboration 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85AD293-C51B-420D-8854-4F61367DFFD5}"/>
              </a:ext>
            </a:extLst>
          </p:cNvPr>
          <p:cNvSpPr txBox="1">
            <a:spLocks/>
          </p:cNvSpPr>
          <p:nvPr/>
        </p:nvSpPr>
        <p:spPr>
          <a:xfrm>
            <a:off x="253561" y="2036128"/>
            <a:ext cx="5653993" cy="14452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algn="ctr"/>
            <a:endParaRPr lang="en-US" u="sng" kern="0" dirty="0"/>
          </a:p>
          <a:p>
            <a:pPr marL="152396" algn="ctr"/>
            <a:endParaRPr lang="en-US" u="sng" kern="0" dirty="0"/>
          </a:p>
          <a:p>
            <a:pPr marL="152396" algn="ctr"/>
            <a:endParaRPr lang="en-US" sz="2400" u="sng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152396" algn="ctr"/>
            <a:endParaRPr lang="en-US" sz="2400" u="sng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CD0E89-C8E3-45DB-A11C-9A33AA3AFE65}"/>
              </a:ext>
            </a:extLst>
          </p:cNvPr>
          <p:cNvCxnSpPr>
            <a:cxnSpLocks/>
          </p:cNvCxnSpPr>
          <p:nvPr/>
        </p:nvCxnSpPr>
        <p:spPr>
          <a:xfrm>
            <a:off x="487656" y="3481417"/>
            <a:ext cx="5354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4">
            <a:extLst>
              <a:ext uri="{FF2B5EF4-FFF2-40B4-BE49-F238E27FC236}">
                <a16:creationId xmlns:a16="http://schemas.microsoft.com/office/drawing/2014/main" id="{7AD90613-34C5-4A19-8B55-69CFF73C82C3}"/>
              </a:ext>
            </a:extLst>
          </p:cNvPr>
          <p:cNvSpPr txBox="1">
            <a:spLocks/>
          </p:cNvSpPr>
          <p:nvPr/>
        </p:nvSpPr>
        <p:spPr>
          <a:xfrm>
            <a:off x="369753" y="3890461"/>
            <a:ext cx="5669280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u="sng" kern="0" dirty="0">
                <a:solidFill>
                  <a:schemeClr val="tx1"/>
                </a:solidFill>
              </a:rPr>
              <a:t>Overlooking Incumbent's Digital Stride </a:t>
            </a:r>
            <a:br>
              <a:rPr lang="en-US" sz="2800" kern="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FCFDC-296A-4AF0-AF79-31E03CD43E69}"/>
              </a:ext>
            </a:extLst>
          </p:cNvPr>
          <p:cNvSpPr/>
          <p:nvPr/>
        </p:nvSpPr>
        <p:spPr>
          <a:xfrm>
            <a:off x="253561" y="4502376"/>
            <a:ext cx="590166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Incumbents disrupt multiple reaches of the value chain with their reach</a:t>
            </a:r>
          </a:p>
          <a:p>
            <a:pPr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Incumbents digitization goes from being an incremental affair to a headlong rush</a:t>
            </a:r>
          </a:p>
          <a:p>
            <a:endParaRPr lang="en-US" kern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140122-7C54-4BB2-B699-18BFF66B8815}"/>
              </a:ext>
            </a:extLst>
          </p:cNvPr>
          <p:cNvSpPr/>
          <p:nvPr/>
        </p:nvSpPr>
        <p:spPr>
          <a:xfrm>
            <a:off x="7383253" y="233705"/>
            <a:ext cx="341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96" algn="ctr"/>
            <a:r>
              <a:rPr lang="en-US" u="sng" kern="0" dirty="0"/>
              <a:t>Supply Chain Vs Ecosystems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16AB3-C19A-4E09-ADAA-45FBB7E9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53" y="603037"/>
            <a:ext cx="3855891" cy="258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5AF6FE-C243-4AF3-B200-2B8C9EF8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3" y="4560568"/>
            <a:ext cx="3981651" cy="20688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04A9AE-D0E1-4C00-A11A-CDBD000B61F9}"/>
              </a:ext>
            </a:extLst>
          </p:cNvPr>
          <p:cNvSpPr/>
          <p:nvPr/>
        </p:nvSpPr>
        <p:spPr>
          <a:xfrm>
            <a:off x="7603038" y="3838225"/>
            <a:ext cx="341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96" algn="ctr"/>
            <a:r>
              <a:rPr lang="en-US" u="sng" kern="0" dirty="0"/>
              <a:t>Digital Adaptation</a:t>
            </a:r>
          </a:p>
        </p:txBody>
      </p:sp>
    </p:spTree>
    <p:extLst>
      <p:ext uri="{BB962C8B-B14F-4D97-AF65-F5344CB8AC3E}">
        <p14:creationId xmlns:p14="http://schemas.microsoft.com/office/powerpoint/2010/main" val="12252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A08A-21E1-4B78-8411-08075AFF2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85AD293-C51B-420D-8854-4F61367DFFD5}"/>
              </a:ext>
            </a:extLst>
          </p:cNvPr>
          <p:cNvSpPr txBox="1">
            <a:spLocks/>
          </p:cNvSpPr>
          <p:nvPr/>
        </p:nvSpPr>
        <p:spPr>
          <a:xfrm>
            <a:off x="332509" y="1680296"/>
            <a:ext cx="5536276" cy="420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algn="ctr"/>
            <a:endParaRPr lang="en-US" u="sng" kern="0" dirty="0"/>
          </a:p>
          <a:p>
            <a:pPr marL="152396" algn="ctr"/>
            <a:endParaRPr lang="en-US" u="sng" kern="0" dirty="0"/>
          </a:p>
          <a:p>
            <a:pPr marL="152396" algn="ctr"/>
            <a:endParaRPr lang="en-US" u="sng" kern="0" dirty="0"/>
          </a:p>
          <a:p>
            <a:pPr marL="152396" algn="ctr"/>
            <a:endParaRPr lang="en-US" u="sn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F46AC-6101-454A-84BF-791E7C5D4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 t="8294" r="8562" b="8447"/>
          <a:stretch/>
        </p:blipFill>
        <p:spPr>
          <a:xfrm>
            <a:off x="394718" y="1296787"/>
            <a:ext cx="10948134" cy="491818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ABDEC18D-1A85-4860-9678-6446110430B2}"/>
              </a:ext>
            </a:extLst>
          </p:cNvPr>
          <p:cNvSpPr txBox="1">
            <a:spLocks/>
          </p:cNvSpPr>
          <p:nvPr/>
        </p:nvSpPr>
        <p:spPr>
          <a:xfrm>
            <a:off x="3100647" y="754672"/>
            <a:ext cx="5999664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u="sng" kern="0" dirty="0">
                <a:solidFill>
                  <a:schemeClr val="tx1"/>
                </a:solidFill>
              </a:rPr>
              <a:t>Aspiration VS Adaptability</a:t>
            </a:r>
          </a:p>
          <a:p>
            <a:pPr algn="ctr"/>
            <a:br>
              <a:rPr lang="en-US" sz="2800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585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DF6F5-5B9F-4936-AAED-6B1D2D559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6C88F17-CA92-470A-8CB3-ED5F2D7EF06A}"/>
              </a:ext>
            </a:extLst>
          </p:cNvPr>
          <p:cNvSpPr txBox="1">
            <a:spLocks/>
          </p:cNvSpPr>
          <p:nvPr/>
        </p:nvSpPr>
        <p:spPr>
          <a:xfrm>
            <a:off x="0" y="300502"/>
            <a:ext cx="5999664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2800" kern="0" dirty="0"/>
            </a:br>
            <a:endParaRPr lang="en-US" kern="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B04748-8AF0-49FC-A0E3-92E0E00246B0}"/>
              </a:ext>
            </a:extLst>
          </p:cNvPr>
          <p:cNvSpPr txBox="1">
            <a:spLocks/>
          </p:cNvSpPr>
          <p:nvPr/>
        </p:nvSpPr>
        <p:spPr>
          <a:xfrm>
            <a:off x="6192336" y="300502"/>
            <a:ext cx="5999664" cy="1213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 </a:t>
            </a:r>
            <a:r>
              <a:rPr lang="en-US" sz="2400" b="1" u="sng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u="sng" kern="0" dirty="0">
                <a:solidFill>
                  <a:schemeClr val="tx1"/>
                </a:solidFill>
              </a:rPr>
              <a:t>Real-life implications</a:t>
            </a:r>
          </a:p>
          <a:p>
            <a:pPr algn="ctr"/>
            <a:br>
              <a:rPr lang="en-US" sz="2800" kern="0" dirty="0"/>
            </a:br>
            <a:endParaRPr lang="en-US" kern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46CB9-BEC0-417A-AAB6-70A76AA04966}"/>
              </a:ext>
            </a:extLst>
          </p:cNvPr>
          <p:cNvSpPr txBox="1">
            <a:spLocks/>
          </p:cNvSpPr>
          <p:nvPr/>
        </p:nvSpPr>
        <p:spPr>
          <a:xfrm>
            <a:off x="0" y="300502"/>
            <a:ext cx="5999664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u="sng" kern="0" dirty="0">
                <a:solidFill>
                  <a:schemeClr val="tx1"/>
                </a:solidFill>
              </a:rPr>
              <a:t>Critique’s Take </a:t>
            </a:r>
          </a:p>
          <a:p>
            <a:pPr algn="ctr"/>
            <a:br>
              <a:rPr lang="en-US" sz="2800" kern="0" dirty="0"/>
            </a:br>
            <a:endParaRPr lang="en-US" kern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25BBE-84BF-4527-A612-C9C7B00B2275}"/>
              </a:ext>
            </a:extLst>
          </p:cNvPr>
          <p:cNvCxnSpPr>
            <a:cxnSpLocks/>
          </p:cNvCxnSpPr>
          <p:nvPr/>
        </p:nvCxnSpPr>
        <p:spPr>
          <a:xfrm>
            <a:off x="6082789" y="698269"/>
            <a:ext cx="0" cy="54531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21A593-F523-492F-95EB-F80F7FBEFD6D}"/>
              </a:ext>
            </a:extLst>
          </p:cNvPr>
          <p:cNvSpPr txBox="1">
            <a:spLocks/>
          </p:cNvSpPr>
          <p:nvPr/>
        </p:nvSpPr>
        <p:spPr>
          <a:xfrm>
            <a:off x="423669" y="1443702"/>
            <a:ext cx="5562784" cy="4388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/>
            <a:endParaRPr lang="en-US" sz="2000" kern="0" dirty="0"/>
          </a:p>
          <a:p>
            <a:pPr marL="495296" indent="-342900">
              <a:buFont typeface="Wingdings" panose="05000000000000000000" pitchFamily="2" charset="2"/>
              <a:buChar char="q"/>
            </a:pPr>
            <a:r>
              <a:rPr lang="en-US" sz="2000" kern="0" dirty="0"/>
              <a:t>There can be cases where the winner doesn’t take all. </a:t>
            </a:r>
          </a:p>
          <a:p>
            <a:pPr marL="152396"/>
            <a:r>
              <a:rPr lang="en-US" sz="2000" kern="0" dirty="0"/>
              <a:t>	Ex: Apple and Samsung co-exist.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495296" indent="-342900">
              <a:buFont typeface="Wingdings" panose="05000000000000000000" pitchFamily="2" charset="2"/>
              <a:buChar char="q"/>
            </a:pPr>
            <a:r>
              <a:rPr lang="en-US" sz="2000" kern="0" dirty="0"/>
              <a:t> Wait and watch method still works in the digital economy, but the time to wait has become lesser.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495296" indent="-342900">
              <a:buFont typeface="Wingdings" panose="05000000000000000000" pitchFamily="2" charset="2"/>
              <a:buChar char="q"/>
            </a:pPr>
            <a:r>
              <a:rPr lang="en-US" sz="2000" kern="0" dirty="0"/>
              <a:t>The concept that first movers always win is disproved in the example of electric cars.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338C727-D3AB-4332-B28F-437B83E5A5DB}"/>
              </a:ext>
            </a:extLst>
          </p:cNvPr>
          <p:cNvSpPr txBox="1">
            <a:spLocks/>
          </p:cNvSpPr>
          <p:nvPr/>
        </p:nvSpPr>
        <p:spPr>
          <a:xfrm>
            <a:off x="6109210" y="821690"/>
            <a:ext cx="5562784" cy="5011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/>
            <a:endParaRPr lang="en-US" sz="2000" kern="0" dirty="0"/>
          </a:p>
          <a:p>
            <a:pPr marL="152396"/>
            <a:r>
              <a:rPr lang="en-US" sz="2000" kern="0" dirty="0"/>
              <a:t>Brick &amp; Mortar retailers like Walmart </a:t>
            </a:r>
          </a:p>
          <a:p>
            <a:pPr marL="152396"/>
            <a:r>
              <a:rPr lang="en-US" sz="2000" kern="0" dirty="0"/>
              <a:t>failed to catch up with online retailers 	</a:t>
            </a:r>
          </a:p>
          <a:p>
            <a:pPr marL="152396"/>
            <a:r>
              <a:rPr lang="en-US" sz="2000" kern="0" dirty="0"/>
              <a:t>like Amazon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152396"/>
            <a:r>
              <a:rPr lang="en-US" sz="2000" kern="0" dirty="0"/>
              <a:t>Google has created the perfect </a:t>
            </a:r>
          </a:p>
          <a:p>
            <a:pPr marL="152396"/>
            <a:r>
              <a:rPr lang="en-US" sz="2000" kern="0" dirty="0"/>
              <a:t>ecosystem which spans across </a:t>
            </a:r>
          </a:p>
          <a:p>
            <a:pPr marL="152396"/>
            <a:r>
              <a:rPr lang="en-US" sz="2000" kern="0" dirty="0"/>
              <a:t>industries like search, Cloud, </a:t>
            </a:r>
          </a:p>
          <a:p>
            <a:pPr marL="152396"/>
            <a:r>
              <a:rPr lang="en-US" sz="2000" kern="0" dirty="0"/>
              <a:t>Phones &amp; Software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152396"/>
            <a:r>
              <a:rPr lang="en-US" sz="2000" kern="0" dirty="0"/>
              <a:t>Amazon an incumbent paperback </a:t>
            </a:r>
          </a:p>
          <a:p>
            <a:pPr marL="152396"/>
            <a:r>
              <a:rPr lang="en-US" sz="2000" kern="0" dirty="0"/>
              <a:t>re-seller monopolized the e-book </a:t>
            </a:r>
          </a:p>
          <a:p>
            <a:pPr marL="152396"/>
            <a:r>
              <a:rPr lang="en-US" sz="2000" kern="0" dirty="0"/>
              <a:t>market too by   introducing the Kindle</a:t>
            </a:r>
          </a:p>
          <a:p>
            <a:pPr marL="495296" indent="-342900">
              <a:buFont typeface="Wingdings" panose="05000000000000000000" pitchFamily="2" charset="2"/>
              <a:buChar char="q"/>
            </a:pPr>
            <a:endParaRPr lang="en-US" sz="2000" kern="0" dirty="0"/>
          </a:p>
          <a:p>
            <a:pPr marL="152396"/>
            <a:r>
              <a:rPr lang="en-US" sz="2000" kern="0" dirty="0"/>
              <a:t> Kodak trying to make low risk moves</a:t>
            </a:r>
          </a:p>
          <a:p>
            <a:pPr marL="152396"/>
            <a:r>
              <a:rPr lang="en-US" sz="2000" kern="0" dirty="0"/>
              <a:t> failed to keep up with its competitors </a:t>
            </a:r>
          </a:p>
          <a:p>
            <a:pPr marL="152396"/>
            <a:r>
              <a:rPr lang="en-US" sz="2000" kern="0" dirty="0"/>
              <a:t>shifted to DSLRs</a:t>
            </a:r>
          </a:p>
          <a:p>
            <a:pPr marL="152396"/>
            <a:endParaRPr lang="en-US" sz="2000" kern="0" dirty="0"/>
          </a:p>
        </p:txBody>
      </p:sp>
      <p:pic>
        <p:nvPicPr>
          <p:cNvPr id="9" name="Picture 16" descr="Image result for kodak logo">
            <a:extLst>
              <a:ext uri="{FF2B5EF4-FFF2-40B4-BE49-F238E27FC236}">
                <a16:creationId xmlns:a16="http://schemas.microsoft.com/office/drawing/2014/main" id="{886D0611-3DE8-43AD-B49B-BD43B6C71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7" y="4781552"/>
            <a:ext cx="1271636" cy="9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amazon kindle logo">
            <a:extLst>
              <a:ext uri="{FF2B5EF4-FFF2-40B4-BE49-F238E27FC236}">
                <a16:creationId xmlns:a16="http://schemas.microsoft.com/office/drawing/2014/main" id="{26CDA1BC-8FE7-42DD-8A9E-44412FC6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931" y="3870665"/>
            <a:ext cx="1311894" cy="9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Image result for google logos">
            <a:extLst>
              <a:ext uri="{FF2B5EF4-FFF2-40B4-BE49-F238E27FC236}">
                <a16:creationId xmlns:a16="http://schemas.microsoft.com/office/drawing/2014/main" id="{0DF7F6DD-7770-4869-B9D6-E082069D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36" y="2631632"/>
            <a:ext cx="302083" cy="30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Image result for gmail logos">
            <a:extLst>
              <a:ext uri="{FF2B5EF4-FFF2-40B4-BE49-F238E27FC236}">
                <a16:creationId xmlns:a16="http://schemas.microsoft.com/office/drawing/2014/main" id="{F89F1C6F-706F-4A08-8128-AC058F7C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452" y="2329852"/>
            <a:ext cx="304125" cy="3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Image result for youtube">
            <a:extLst>
              <a:ext uri="{FF2B5EF4-FFF2-40B4-BE49-F238E27FC236}">
                <a16:creationId xmlns:a16="http://schemas.microsoft.com/office/drawing/2014/main" id="{5C13194D-7B16-42C0-AC3A-E057A11E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046" y="3155164"/>
            <a:ext cx="592863" cy="24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0" descr="Image result for google play store logo">
            <a:extLst>
              <a:ext uri="{FF2B5EF4-FFF2-40B4-BE49-F238E27FC236}">
                <a16:creationId xmlns:a16="http://schemas.microsoft.com/office/drawing/2014/main" id="{8B875FD2-5538-474B-BDDC-77FA9EE8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62" y="2286560"/>
            <a:ext cx="340443" cy="3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2" descr="Image result for google map icon">
            <a:extLst>
              <a:ext uri="{FF2B5EF4-FFF2-40B4-BE49-F238E27FC236}">
                <a16:creationId xmlns:a16="http://schemas.microsoft.com/office/drawing/2014/main" id="{649F6B97-D98D-4151-BF2D-6CB5CF788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239" y="3048837"/>
            <a:ext cx="409753" cy="4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Image result for walmart logo">
            <a:extLst>
              <a:ext uri="{FF2B5EF4-FFF2-40B4-BE49-F238E27FC236}">
                <a16:creationId xmlns:a16="http://schemas.microsoft.com/office/drawing/2014/main" id="{90D77C92-F0D4-458B-92BF-89A37280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72" y="1439063"/>
            <a:ext cx="883148" cy="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6009A-CD59-4029-8E82-9B723E833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30650-3DEA-4120-862F-FD412E12A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27"/>
          <a:stretch/>
        </p:blipFill>
        <p:spPr>
          <a:xfrm>
            <a:off x="865245" y="3956859"/>
            <a:ext cx="10461376" cy="2060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21048-455B-4796-B036-257E501C61A7}"/>
              </a:ext>
            </a:extLst>
          </p:cNvPr>
          <p:cNvSpPr txBox="1"/>
          <p:nvPr/>
        </p:nvSpPr>
        <p:spPr>
          <a:xfrm>
            <a:off x="3627053" y="1255697"/>
            <a:ext cx="493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</a:t>
            </a:r>
          </a:p>
          <a:p>
            <a:pPr algn="ctr"/>
            <a:r>
              <a:rPr lang="en-US" sz="7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467979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137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Barlow</vt:lpstr>
      <vt:lpstr>Barlow Light</vt:lpstr>
      <vt:lpstr>Calibri</vt:lpstr>
      <vt:lpstr>Miriam Libre</vt:lpstr>
      <vt:lpstr>Wingdings</vt:lpstr>
      <vt:lpstr>Roderigo template</vt:lpstr>
      <vt:lpstr>Why Digital Strategies Fail?  Group - 25</vt:lpstr>
      <vt:lpstr>Digitalization :   Nearly  Instant, free and flawless  ability to connect  Devices, Physical objects and People  anywhere    -McKinsey&amp;Co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Digital Strategies Fail?</dc:title>
  <dc:creator>Chokkalingam Shanmugasiva</dc:creator>
  <cp:lastModifiedBy>Chokkalingam Shanmugasiva</cp:lastModifiedBy>
  <cp:revision>42</cp:revision>
  <dcterms:created xsi:type="dcterms:W3CDTF">2018-05-20T05:24:30Z</dcterms:created>
  <dcterms:modified xsi:type="dcterms:W3CDTF">2018-05-22T22:59:14Z</dcterms:modified>
</cp:coreProperties>
</file>