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65" r:id="rId3"/>
    <p:sldId id="264" r:id="rId4"/>
    <p:sldId id="257" r:id="rId5"/>
    <p:sldId id="258" r:id="rId6"/>
    <p:sldId id="267" r:id="rId7"/>
    <p:sldId id="268" r:id="rId8"/>
    <p:sldId id="270" r:id="rId9"/>
    <p:sldId id="271" r:id="rId10"/>
    <p:sldId id="269" r:id="rId11"/>
    <p:sldId id="272" r:id="rId12"/>
    <p:sldId id="274" r:id="rId13"/>
    <p:sldId id="275" r:id="rId14"/>
    <p:sldId id="262"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2DFEC90-97F9-4852-AE62-86F154B81EA0}">
          <p14:sldIdLst>
            <p14:sldId id="256"/>
          </p14:sldIdLst>
        </p14:section>
        <p14:section name="summary" id="{070C195A-725B-4DD2-89E2-0DB69A9E20C9}">
          <p14:sldIdLst>
            <p14:sldId id="265"/>
            <p14:sldId id="264"/>
            <p14:sldId id="257"/>
            <p14:sldId id="258"/>
          </p14:sldIdLst>
        </p14:section>
        <p14:section name="thoughts" id="{33F38071-6B81-4D71-948C-F15C30D03D45}">
          <p14:sldIdLst>
            <p14:sldId id="267"/>
            <p14:sldId id="268"/>
            <p14:sldId id="270"/>
            <p14:sldId id="271"/>
          </p14:sldIdLst>
        </p14:section>
        <p14:section name="critique" id="{2F4EA7CB-4620-429C-BE0A-E0FA8230594B}">
          <p14:sldIdLst>
            <p14:sldId id="269"/>
            <p14:sldId id="272"/>
            <p14:sldId id="274"/>
            <p14:sldId id="275"/>
          </p14:sldIdLst>
        </p14:section>
        <p14:section name="Conclusion" id="{FAD6A939-6896-4C94-8DAE-7CC55A01B70B}">
          <p14:sldIdLst>
            <p14:sldId id="26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1840" autoAdjust="0"/>
  </p:normalViewPr>
  <p:slideViewPr>
    <p:cSldViewPr snapToGrid="0">
      <p:cViewPr varScale="1">
        <p:scale>
          <a:sx n="71" d="100"/>
          <a:sy n="71" d="100"/>
        </p:scale>
        <p:origin x="1109"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D0116A3-E39F-4392-ADC5-4693B31AAA44}" type="datetimeFigureOut">
              <a:rPr lang="en-US" smtClean="0"/>
              <a:t>5/19/2018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1A1EE5-70B7-4A24-B9CA-DF4513A89051}" type="slidenum">
              <a:rPr lang="en-US" smtClean="0"/>
              <a:t>‹#›</a:t>
            </a:fld>
            <a:endParaRPr lang="en-US"/>
          </a:p>
        </p:txBody>
      </p:sp>
    </p:spTree>
    <p:extLst>
      <p:ext uri="{BB962C8B-B14F-4D97-AF65-F5344CB8AC3E}">
        <p14:creationId xmlns:p14="http://schemas.microsoft.com/office/powerpoint/2010/main" val="27957760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entire article can</a:t>
            </a:r>
            <a:r>
              <a:rPr lang="en-US" baseline="0" dirty="0"/>
              <a:t> be summed up in 1 paragraph</a:t>
            </a:r>
            <a:endParaRPr lang="en-SG" dirty="0"/>
          </a:p>
        </p:txBody>
      </p:sp>
      <p:sp>
        <p:nvSpPr>
          <p:cNvPr id="4" name="Slide Number Placeholder 3"/>
          <p:cNvSpPr>
            <a:spLocks noGrp="1"/>
          </p:cNvSpPr>
          <p:nvPr>
            <p:ph type="sldNum" sz="quarter" idx="10"/>
          </p:nvPr>
        </p:nvSpPr>
        <p:spPr/>
        <p:txBody>
          <a:bodyPr/>
          <a:lstStyle/>
          <a:p>
            <a:fld id="{601A1EE5-70B7-4A24-B9CA-DF4513A89051}" type="slidenum">
              <a:rPr lang="en-US" smtClean="0"/>
              <a:t>2</a:t>
            </a:fld>
            <a:endParaRPr lang="en-US"/>
          </a:p>
        </p:txBody>
      </p:sp>
    </p:spTree>
    <p:extLst>
      <p:ext uri="{BB962C8B-B14F-4D97-AF65-F5344CB8AC3E}">
        <p14:creationId xmlns:p14="http://schemas.microsoft.com/office/powerpoint/2010/main" val="2693695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Politics</a:t>
            </a:r>
            <a:r>
              <a:rPr lang="en-US" baseline="0" dirty="0"/>
              <a:t> &amp; incompetence kill off On-demand marketing efforts before they can even get started. </a:t>
            </a:r>
          </a:p>
          <a:p>
            <a:r>
              <a:rPr lang="en-US" baseline="0" dirty="0"/>
              <a:t>But companies are creating special roles Head of Data &amp; Strategy with the authority to push things through. </a:t>
            </a:r>
            <a:endParaRPr lang="en-SG" dirty="0"/>
          </a:p>
        </p:txBody>
      </p:sp>
      <p:sp>
        <p:nvSpPr>
          <p:cNvPr id="4" name="Slide Number Placeholder 3"/>
          <p:cNvSpPr>
            <a:spLocks noGrp="1"/>
          </p:cNvSpPr>
          <p:nvPr>
            <p:ph type="sldNum" sz="quarter" idx="10"/>
          </p:nvPr>
        </p:nvSpPr>
        <p:spPr/>
        <p:txBody>
          <a:bodyPr/>
          <a:lstStyle/>
          <a:p>
            <a:fld id="{601A1EE5-70B7-4A24-B9CA-DF4513A89051}" type="slidenum">
              <a:rPr lang="en-US" smtClean="0"/>
              <a:t>12</a:t>
            </a:fld>
            <a:endParaRPr lang="en-US"/>
          </a:p>
        </p:txBody>
      </p:sp>
    </p:spTree>
    <p:extLst>
      <p:ext uri="{BB962C8B-B14F-4D97-AF65-F5344CB8AC3E}">
        <p14:creationId xmlns:p14="http://schemas.microsoft.com/office/powerpoint/2010/main" val="228528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Technology isn’t the problem. </a:t>
            </a:r>
          </a:p>
          <a:p>
            <a:endParaRPr lang="en-US" dirty="0"/>
          </a:p>
          <a:p>
            <a:r>
              <a:rPr lang="en-US" dirty="0"/>
              <a:t>But there’s so many!</a:t>
            </a:r>
            <a:r>
              <a:rPr lang="en-US" baseline="0" dirty="0"/>
              <a:t> What do we use and how do we stack them up?</a:t>
            </a:r>
            <a:endParaRPr lang="en-SG" dirty="0"/>
          </a:p>
          <a:p>
            <a:endParaRPr lang="en-SG" dirty="0"/>
          </a:p>
        </p:txBody>
      </p:sp>
      <p:sp>
        <p:nvSpPr>
          <p:cNvPr id="4" name="Slide Number Placeholder 3"/>
          <p:cNvSpPr>
            <a:spLocks noGrp="1"/>
          </p:cNvSpPr>
          <p:nvPr>
            <p:ph type="sldNum" sz="quarter" idx="10"/>
          </p:nvPr>
        </p:nvSpPr>
        <p:spPr/>
        <p:txBody>
          <a:bodyPr/>
          <a:lstStyle/>
          <a:p>
            <a:fld id="{601A1EE5-70B7-4A24-B9CA-DF4513A89051}" type="slidenum">
              <a:rPr lang="en-US" smtClean="0"/>
              <a:t>13</a:t>
            </a:fld>
            <a:endParaRPr lang="en-US"/>
          </a:p>
        </p:txBody>
      </p:sp>
    </p:spTree>
    <p:extLst>
      <p:ext uri="{BB962C8B-B14F-4D97-AF65-F5344CB8AC3E}">
        <p14:creationId xmlns:p14="http://schemas.microsoft.com/office/powerpoint/2010/main" val="1151573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Soooo</a:t>
            </a:r>
            <a:r>
              <a:rPr lang="en-US" dirty="0"/>
              <a:t>….</a:t>
            </a:r>
            <a:endParaRPr lang="en-SG" dirty="0"/>
          </a:p>
        </p:txBody>
      </p:sp>
      <p:sp>
        <p:nvSpPr>
          <p:cNvPr id="4" name="Slide Number Placeholder 3"/>
          <p:cNvSpPr>
            <a:spLocks noGrp="1"/>
          </p:cNvSpPr>
          <p:nvPr>
            <p:ph type="sldNum" sz="quarter" idx="10"/>
          </p:nvPr>
        </p:nvSpPr>
        <p:spPr/>
        <p:txBody>
          <a:bodyPr/>
          <a:lstStyle/>
          <a:p>
            <a:fld id="{601A1EE5-70B7-4A24-B9CA-DF4513A89051}" type="slidenum">
              <a:rPr lang="en-US" smtClean="0"/>
              <a:t>14</a:t>
            </a:fld>
            <a:endParaRPr lang="en-US"/>
          </a:p>
        </p:txBody>
      </p:sp>
    </p:spTree>
    <p:extLst>
      <p:ext uri="{BB962C8B-B14F-4D97-AF65-F5344CB8AC3E}">
        <p14:creationId xmlns:p14="http://schemas.microsoft.com/office/powerpoint/2010/main" val="9770237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Too long don’t want to read?</a:t>
            </a:r>
            <a:r>
              <a:rPr lang="en-US" baseline="0" dirty="0"/>
              <a:t> Here’s a few key phrases…</a:t>
            </a:r>
          </a:p>
          <a:p>
            <a:r>
              <a:rPr lang="en-US" dirty="0"/>
              <a:t>&lt;READ KEY PHRASES&gt;</a:t>
            </a:r>
          </a:p>
          <a:p>
            <a:endParaRPr lang="en-US" dirty="0"/>
          </a:p>
          <a:p>
            <a:r>
              <a:rPr lang="en-US" dirty="0"/>
              <a:t>It means that</a:t>
            </a:r>
          </a:p>
        </p:txBody>
      </p:sp>
      <p:sp>
        <p:nvSpPr>
          <p:cNvPr id="4" name="Slide Number Placeholder 3"/>
          <p:cNvSpPr>
            <a:spLocks noGrp="1"/>
          </p:cNvSpPr>
          <p:nvPr>
            <p:ph type="sldNum" sz="quarter" idx="10"/>
          </p:nvPr>
        </p:nvSpPr>
        <p:spPr/>
        <p:txBody>
          <a:bodyPr/>
          <a:lstStyle/>
          <a:p>
            <a:fld id="{601A1EE5-70B7-4A24-B9CA-DF4513A89051}" type="slidenum">
              <a:rPr lang="en-US" smtClean="0"/>
              <a:t>3</a:t>
            </a:fld>
            <a:endParaRPr lang="en-US"/>
          </a:p>
        </p:txBody>
      </p:sp>
    </p:spTree>
    <p:extLst>
      <p:ext uri="{BB962C8B-B14F-4D97-AF65-F5344CB8AC3E}">
        <p14:creationId xmlns:p14="http://schemas.microsoft.com/office/powerpoint/2010/main" val="38318284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Online and offline activities</a:t>
            </a:r>
            <a:r>
              <a:rPr lang="en-US" baseline="0" dirty="0"/>
              <a:t> are now bridged by real-time, </a:t>
            </a:r>
            <a:r>
              <a:rPr lang="en-US" baseline="0" dirty="0" err="1"/>
              <a:t>personalised</a:t>
            </a:r>
            <a:r>
              <a:rPr lang="en-US" baseline="0" dirty="0"/>
              <a:t> customer Experience (CX)</a:t>
            </a:r>
          </a:p>
          <a:p>
            <a:r>
              <a:rPr lang="en-US" baseline="0" dirty="0"/>
              <a:t>Of which, there are 4 dimensions…</a:t>
            </a:r>
            <a:endParaRPr lang="en-US" dirty="0"/>
          </a:p>
          <a:p>
            <a:endParaRPr lang="en-SG" dirty="0"/>
          </a:p>
        </p:txBody>
      </p:sp>
      <p:sp>
        <p:nvSpPr>
          <p:cNvPr id="4" name="Slide Number Placeholder 3"/>
          <p:cNvSpPr>
            <a:spLocks noGrp="1"/>
          </p:cNvSpPr>
          <p:nvPr>
            <p:ph type="sldNum" sz="quarter" idx="10"/>
          </p:nvPr>
        </p:nvSpPr>
        <p:spPr/>
        <p:txBody>
          <a:bodyPr/>
          <a:lstStyle/>
          <a:p>
            <a:fld id="{601A1EE5-70B7-4A24-B9CA-DF4513A89051}" type="slidenum">
              <a:rPr lang="en-US" smtClean="0"/>
              <a:t>4</a:t>
            </a:fld>
            <a:endParaRPr lang="en-US"/>
          </a:p>
        </p:txBody>
      </p:sp>
    </p:spTree>
    <p:extLst>
      <p:ext uri="{BB962C8B-B14F-4D97-AF65-F5344CB8AC3E}">
        <p14:creationId xmlns:p14="http://schemas.microsoft.com/office/powerpoint/2010/main" val="4403071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This</a:t>
            </a:r>
            <a:r>
              <a:rPr lang="en-US" b="1" baseline="0" dirty="0"/>
              <a:t> will take time</a:t>
            </a:r>
          </a:p>
          <a:p>
            <a:endParaRPr lang="en-US" b="1" dirty="0"/>
          </a:p>
          <a:p>
            <a:r>
              <a:rPr lang="en-US" dirty="0"/>
              <a:t>Now… </a:t>
            </a:r>
          </a:p>
          <a:p>
            <a:r>
              <a:rPr lang="en-US" dirty="0"/>
              <a:t>Can I…</a:t>
            </a:r>
          </a:p>
          <a:p>
            <a:r>
              <a:rPr lang="en-US" dirty="0"/>
              <a:t>For me…</a:t>
            </a:r>
          </a:p>
          <a:p>
            <a:r>
              <a:rPr lang="en-US" dirty="0"/>
              <a:t>Simply</a:t>
            </a:r>
            <a:r>
              <a:rPr lang="en-US" baseline="0" dirty="0"/>
              <a:t> or simplify…</a:t>
            </a:r>
            <a:endParaRPr lang="en-US" dirty="0"/>
          </a:p>
        </p:txBody>
      </p:sp>
      <p:sp>
        <p:nvSpPr>
          <p:cNvPr id="4" name="Slide Number Placeholder 3"/>
          <p:cNvSpPr>
            <a:spLocks noGrp="1"/>
          </p:cNvSpPr>
          <p:nvPr>
            <p:ph type="sldNum" sz="quarter" idx="10"/>
          </p:nvPr>
        </p:nvSpPr>
        <p:spPr/>
        <p:txBody>
          <a:bodyPr/>
          <a:lstStyle/>
          <a:p>
            <a:fld id="{601A1EE5-70B7-4A24-B9CA-DF4513A89051}" type="slidenum">
              <a:rPr lang="en-US" smtClean="0"/>
              <a:t>5</a:t>
            </a:fld>
            <a:endParaRPr lang="en-US"/>
          </a:p>
        </p:txBody>
      </p:sp>
    </p:spTree>
    <p:extLst>
      <p:ext uri="{BB962C8B-B14F-4D97-AF65-F5344CB8AC3E}">
        <p14:creationId xmlns:p14="http://schemas.microsoft.com/office/powerpoint/2010/main" val="2092881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1A1EE5-70B7-4A24-B9CA-DF4513A89051}" type="slidenum">
              <a:rPr lang="en-US" smtClean="0"/>
              <a:t>6</a:t>
            </a:fld>
            <a:endParaRPr lang="en-US"/>
          </a:p>
        </p:txBody>
      </p:sp>
    </p:spTree>
    <p:extLst>
      <p:ext uri="{BB962C8B-B14F-4D97-AF65-F5344CB8AC3E}">
        <p14:creationId xmlns:p14="http://schemas.microsoft.com/office/powerpoint/2010/main" val="4451876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1A1EE5-70B7-4A24-B9CA-DF4513A89051}" type="slidenum">
              <a:rPr lang="en-US" smtClean="0"/>
              <a:t>7</a:t>
            </a:fld>
            <a:endParaRPr lang="en-US"/>
          </a:p>
        </p:txBody>
      </p:sp>
    </p:spTree>
    <p:extLst>
      <p:ext uri="{BB962C8B-B14F-4D97-AF65-F5344CB8AC3E}">
        <p14:creationId xmlns:p14="http://schemas.microsoft.com/office/powerpoint/2010/main" val="13444866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This will take time</a:t>
            </a:r>
          </a:p>
          <a:p>
            <a:endParaRPr lang="en-US" b="1" dirty="0"/>
          </a:p>
          <a:p>
            <a:r>
              <a:rPr lang="en-US" b="1" dirty="0"/>
              <a:t>Left: </a:t>
            </a:r>
            <a:r>
              <a:rPr lang="en-US" baseline="0" dirty="0"/>
              <a:t>Facebook remarketing which shows what our friends like. </a:t>
            </a:r>
          </a:p>
          <a:p>
            <a:r>
              <a:rPr lang="en-US" baseline="0" dirty="0"/>
              <a:t>What they like is what we like.</a:t>
            </a:r>
          </a:p>
          <a:p>
            <a:endParaRPr lang="en-US" baseline="0" dirty="0"/>
          </a:p>
          <a:p>
            <a:r>
              <a:rPr lang="en-US" b="1" baseline="0" dirty="0"/>
              <a:t>Right: </a:t>
            </a:r>
            <a:r>
              <a:rPr lang="en-US" baseline="0" dirty="0" err="1"/>
              <a:t>Hema</a:t>
            </a:r>
            <a:r>
              <a:rPr lang="en-US" baseline="0" dirty="0"/>
              <a:t> is </a:t>
            </a:r>
            <a:r>
              <a:rPr lang="en-US" baseline="0" dirty="0" err="1"/>
              <a:t>Alipay’s</a:t>
            </a:r>
            <a:r>
              <a:rPr lang="en-US" baseline="0" dirty="0"/>
              <a:t> offline grocery shop. Everything is done through the </a:t>
            </a:r>
            <a:r>
              <a:rPr lang="en-US" baseline="0" dirty="0" err="1"/>
              <a:t>Alipay</a:t>
            </a:r>
            <a:r>
              <a:rPr lang="en-US" baseline="0" dirty="0"/>
              <a:t>. </a:t>
            </a:r>
          </a:p>
          <a:p>
            <a:r>
              <a:rPr lang="en-US" baseline="0" dirty="0"/>
              <a:t>You can scan fruits to see its origins; receive suggestions of complementary ingredients; and then buy it with your app. </a:t>
            </a:r>
          </a:p>
          <a:p>
            <a:r>
              <a:rPr lang="en-US" baseline="0" dirty="0"/>
              <a:t>Why not just app it? Because nothing beats feeling up the fruit. </a:t>
            </a:r>
            <a:endParaRPr lang="en-SG" dirty="0"/>
          </a:p>
        </p:txBody>
      </p:sp>
      <p:sp>
        <p:nvSpPr>
          <p:cNvPr id="4" name="Slide Number Placeholder 3"/>
          <p:cNvSpPr>
            <a:spLocks noGrp="1"/>
          </p:cNvSpPr>
          <p:nvPr>
            <p:ph type="sldNum" sz="quarter" idx="10"/>
          </p:nvPr>
        </p:nvSpPr>
        <p:spPr/>
        <p:txBody>
          <a:bodyPr/>
          <a:lstStyle/>
          <a:p>
            <a:fld id="{601A1EE5-70B7-4A24-B9CA-DF4513A89051}" type="slidenum">
              <a:rPr lang="en-US" smtClean="0"/>
              <a:t>8</a:t>
            </a:fld>
            <a:endParaRPr lang="en-US"/>
          </a:p>
        </p:txBody>
      </p:sp>
    </p:spTree>
    <p:extLst>
      <p:ext uri="{BB962C8B-B14F-4D97-AF65-F5344CB8AC3E}">
        <p14:creationId xmlns:p14="http://schemas.microsoft.com/office/powerpoint/2010/main" val="30705611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a:t>
            </a:r>
            <a:r>
              <a:rPr lang="en-US" baseline="0" dirty="0"/>
              <a:t> can we do on Demand marketing?</a:t>
            </a:r>
          </a:p>
          <a:p>
            <a:endParaRPr lang="en-US" baseline="0" dirty="0"/>
          </a:p>
          <a:p>
            <a:r>
              <a:rPr lang="en-US" baseline="0" dirty="0"/>
              <a:t>The article also suggests 3 ways: </a:t>
            </a:r>
            <a:br>
              <a:rPr lang="en-US" baseline="0" dirty="0"/>
            </a:br>
            <a:r>
              <a:rPr lang="en-US" baseline="0" dirty="0"/>
              <a:t>Read off the slide</a:t>
            </a:r>
            <a:endParaRPr lang="en-SG" dirty="0"/>
          </a:p>
        </p:txBody>
      </p:sp>
      <p:sp>
        <p:nvSpPr>
          <p:cNvPr id="4" name="Slide Number Placeholder 3"/>
          <p:cNvSpPr>
            <a:spLocks noGrp="1"/>
          </p:cNvSpPr>
          <p:nvPr>
            <p:ph type="sldNum" sz="quarter" idx="10"/>
          </p:nvPr>
        </p:nvSpPr>
        <p:spPr/>
        <p:txBody>
          <a:bodyPr/>
          <a:lstStyle/>
          <a:p>
            <a:fld id="{601A1EE5-70B7-4A24-B9CA-DF4513A89051}" type="slidenum">
              <a:rPr lang="en-US" smtClean="0"/>
              <a:t>10</a:t>
            </a:fld>
            <a:endParaRPr lang="en-US"/>
          </a:p>
        </p:txBody>
      </p:sp>
    </p:spTree>
    <p:extLst>
      <p:ext uri="{BB962C8B-B14F-4D97-AF65-F5344CB8AC3E}">
        <p14:creationId xmlns:p14="http://schemas.microsoft.com/office/powerpoint/2010/main" val="16396776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Truthfully,</a:t>
            </a:r>
            <a:r>
              <a:rPr lang="en-US" baseline="0" dirty="0"/>
              <a:t> we don’t think it’s all that helpful.</a:t>
            </a:r>
            <a:endParaRPr lang="en-SG" dirty="0"/>
          </a:p>
        </p:txBody>
      </p:sp>
      <p:sp>
        <p:nvSpPr>
          <p:cNvPr id="4" name="Slide Number Placeholder 3"/>
          <p:cNvSpPr>
            <a:spLocks noGrp="1"/>
          </p:cNvSpPr>
          <p:nvPr>
            <p:ph type="sldNum" sz="quarter" idx="10"/>
          </p:nvPr>
        </p:nvSpPr>
        <p:spPr/>
        <p:txBody>
          <a:bodyPr/>
          <a:lstStyle/>
          <a:p>
            <a:fld id="{601A1EE5-70B7-4A24-B9CA-DF4513A89051}" type="slidenum">
              <a:rPr lang="en-US" smtClean="0"/>
              <a:t>11</a:t>
            </a:fld>
            <a:endParaRPr lang="en-US"/>
          </a:p>
        </p:txBody>
      </p:sp>
    </p:spTree>
    <p:extLst>
      <p:ext uri="{BB962C8B-B14F-4D97-AF65-F5344CB8AC3E}">
        <p14:creationId xmlns:p14="http://schemas.microsoft.com/office/powerpoint/2010/main" val="18924729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0027B9-3684-46F0-8347-A6C4EFE6F51F}" type="datetimeFigureOut">
              <a:rPr lang="en-US" smtClean="0"/>
              <a:t>5/19/2018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AB66A4-3D3D-4922-939C-F0676612905E}" type="slidenum">
              <a:rPr lang="en-US" smtClean="0"/>
              <a:t>‹#›</a:t>
            </a:fld>
            <a:endParaRPr lang="en-US"/>
          </a:p>
        </p:txBody>
      </p:sp>
    </p:spTree>
    <p:extLst>
      <p:ext uri="{BB962C8B-B14F-4D97-AF65-F5344CB8AC3E}">
        <p14:creationId xmlns:p14="http://schemas.microsoft.com/office/powerpoint/2010/main" val="17256097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0027B9-3684-46F0-8347-A6C4EFE6F51F}" type="datetimeFigureOut">
              <a:rPr lang="en-US" smtClean="0"/>
              <a:t>5/19/2018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AB66A4-3D3D-4922-939C-F0676612905E}" type="slidenum">
              <a:rPr lang="en-US" smtClean="0"/>
              <a:t>‹#›</a:t>
            </a:fld>
            <a:endParaRPr lang="en-US"/>
          </a:p>
        </p:txBody>
      </p:sp>
    </p:spTree>
    <p:extLst>
      <p:ext uri="{BB962C8B-B14F-4D97-AF65-F5344CB8AC3E}">
        <p14:creationId xmlns:p14="http://schemas.microsoft.com/office/powerpoint/2010/main" val="2125857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0027B9-3684-46F0-8347-A6C4EFE6F51F}" type="datetimeFigureOut">
              <a:rPr lang="en-US" smtClean="0"/>
              <a:t>5/19/2018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AB66A4-3D3D-4922-939C-F0676612905E}" type="slidenum">
              <a:rPr lang="en-US" smtClean="0"/>
              <a:t>‹#›</a:t>
            </a:fld>
            <a:endParaRPr lang="en-US"/>
          </a:p>
        </p:txBody>
      </p:sp>
    </p:spTree>
    <p:extLst>
      <p:ext uri="{BB962C8B-B14F-4D97-AF65-F5344CB8AC3E}">
        <p14:creationId xmlns:p14="http://schemas.microsoft.com/office/powerpoint/2010/main" val="12969683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0027B9-3684-46F0-8347-A6C4EFE6F51F}" type="datetimeFigureOut">
              <a:rPr lang="en-US" smtClean="0"/>
              <a:t>5/19/2018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AB66A4-3D3D-4922-939C-F0676612905E}" type="slidenum">
              <a:rPr lang="en-US" smtClean="0"/>
              <a:t>‹#›</a:t>
            </a:fld>
            <a:endParaRPr lang="en-US"/>
          </a:p>
        </p:txBody>
      </p:sp>
    </p:spTree>
    <p:extLst>
      <p:ext uri="{BB962C8B-B14F-4D97-AF65-F5344CB8AC3E}">
        <p14:creationId xmlns:p14="http://schemas.microsoft.com/office/powerpoint/2010/main" val="3564001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0027B9-3684-46F0-8347-A6C4EFE6F51F}" type="datetimeFigureOut">
              <a:rPr lang="en-US" smtClean="0"/>
              <a:t>5/19/2018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AB66A4-3D3D-4922-939C-F0676612905E}" type="slidenum">
              <a:rPr lang="en-US" smtClean="0"/>
              <a:t>‹#›</a:t>
            </a:fld>
            <a:endParaRPr lang="en-US"/>
          </a:p>
        </p:txBody>
      </p:sp>
    </p:spTree>
    <p:extLst>
      <p:ext uri="{BB962C8B-B14F-4D97-AF65-F5344CB8AC3E}">
        <p14:creationId xmlns:p14="http://schemas.microsoft.com/office/powerpoint/2010/main" val="40217215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0027B9-3684-46F0-8347-A6C4EFE6F51F}" type="datetimeFigureOut">
              <a:rPr lang="en-US" smtClean="0"/>
              <a:t>5/19/2018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AB66A4-3D3D-4922-939C-F0676612905E}" type="slidenum">
              <a:rPr lang="en-US" smtClean="0"/>
              <a:t>‹#›</a:t>
            </a:fld>
            <a:endParaRPr lang="en-US"/>
          </a:p>
        </p:txBody>
      </p:sp>
    </p:spTree>
    <p:extLst>
      <p:ext uri="{BB962C8B-B14F-4D97-AF65-F5344CB8AC3E}">
        <p14:creationId xmlns:p14="http://schemas.microsoft.com/office/powerpoint/2010/main" val="33075714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0027B9-3684-46F0-8347-A6C4EFE6F51F}" type="datetimeFigureOut">
              <a:rPr lang="en-US" smtClean="0"/>
              <a:t>5/19/2018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2AB66A4-3D3D-4922-939C-F0676612905E}" type="slidenum">
              <a:rPr lang="en-US" smtClean="0"/>
              <a:t>‹#›</a:t>
            </a:fld>
            <a:endParaRPr lang="en-US"/>
          </a:p>
        </p:txBody>
      </p:sp>
    </p:spTree>
    <p:extLst>
      <p:ext uri="{BB962C8B-B14F-4D97-AF65-F5344CB8AC3E}">
        <p14:creationId xmlns:p14="http://schemas.microsoft.com/office/powerpoint/2010/main" val="18124828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0027B9-3684-46F0-8347-A6C4EFE6F51F}" type="datetimeFigureOut">
              <a:rPr lang="en-US" smtClean="0"/>
              <a:t>5/19/2018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2AB66A4-3D3D-4922-939C-F0676612905E}" type="slidenum">
              <a:rPr lang="en-US" smtClean="0"/>
              <a:t>‹#›</a:t>
            </a:fld>
            <a:endParaRPr lang="en-US"/>
          </a:p>
        </p:txBody>
      </p:sp>
    </p:spTree>
    <p:extLst>
      <p:ext uri="{BB962C8B-B14F-4D97-AF65-F5344CB8AC3E}">
        <p14:creationId xmlns:p14="http://schemas.microsoft.com/office/powerpoint/2010/main" val="39264218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0027B9-3684-46F0-8347-A6C4EFE6F51F}" type="datetimeFigureOut">
              <a:rPr lang="en-US" smtClean="0"/>
              <a:t>5/19/2018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2AB66A4-3D3D-4922-939C-F0676612905E}" type="slidenum">
              <a:rPr lang="en-US" smtClean="0"/>
              <a:t>‹#›</a:t>
            </a:fld>
            <a:endParaRPr lang="en-US"/>
          </a:p>
        </p:txBody>
      </p:sp>
    </p:spTree>
    <p:extLst>
      <p:ext uri="{BB962C8B-B14F-4D97-AF65-F5344CB8AC3E}">
        <p14:creationId xmlns:p14="http://schemas.microsoft.com/office/powerpoint/2010/main" val="41780171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0027B9-3684-46F0-8347-A6C4EFE6F51F}" type="datetimeFigureOut">
              <a:rPr lang="en-US" smtClean="0"/>
              <a:t>5/19/2018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AB66A4-3D3D-4922-939C-F0676612905E}" type="slidenum">
              <a:rPr lang="en-US" smtClean="0"/>
              <a:t>‹#›</a:t>
            </a:fld>
            <a:endParaRPr lang="en-US"/>
          </a:p>
        </p:txBody>
      </p:sp>
    </p:spTree>
    <p:extLst>
      <p:ext uri="{BB962C8B-B14F-4D97-AF65-F5344CB8AC3E}">
        <p14:creationId xmlns:p14="http://schemas.microsoft.com/office/powerpoint/2010/main" val="22669774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0027B9-3684-46F0-8347-A6C4EFE6F51F}" type="datetimeFigureOut">
              <a:rPr lang="en-US" smtClean="0"/>
              <a:t>5/19/2018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AB66A4-3D3D-4922-939C-F0676612905E}" type="slidenum">
              <a:rPr lang="en-US" smtClean="0"/>
              <a:t>‹#›</a:t>
            </a:fld>
            <a:endParaRPr lang="en-US"/>
          </a:p>
        </p:txBody>
      </p:sp>
    </p:spTree>
    <p:extLst>
      <p:ext uri="{BB962C8B-B14F-4D97-AF65-F5344CB8AC3E}">
        <p14:creationId xmlns:p14="http://schemas.microsoft.com/office/powerpoint/2010/main" val="10709766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0027B9-3684-46F0-8347-A6C4EFE6F51F}" type="datetimeFigureOut">
              <a:rPr lang="en-US" smtClean="0"/>
              <a:t>5/19/2018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2AB66A4-3D3D-4922-939C-F0676612905E}" type="slidenum">
              <a:rPr lang="en-US" smtClean="0"/>
              <a:t>‹#›</a:t>
            </a:fld>
            <a:endParaRPr lang="en-US"/>
          </a:p>
        </p:txBody>
      </p:sp>
    </p:spTree>
    <p:extLst>
      <p:ext uri="{BB962C8B-B14F-4D97-AF65-F5344CB8AC3E}">
        <p14:creationId xmlns:p14="http://schemas.microsoft.com/office/powerpoint/2010/main" val="38913429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1.jpeg"/></Relationships>
</file>

<file path=ppt/slides/_rels/slide14.xml.rels><?xml version="1.0" encoding="UTF-8" standalone="yes"?>
<Relationships xmlns="http://schemas.openxmlformats.org/package/2006/relationships"><Relationship Id="rId3" Type="http://schemas.openxmlformats.org/officeDocument/2006/relationships/image" Target="../media/image2.tmp"/><Relationship Id="rId2" Type="http://schemas.openxmlformats.org/officeDocument/2006/relationships/notesSlide" Target="../notesSlides/notesSlide12.xml"/><Relationship Id="rId1" Type="http://schemas.openxmlformats.org/officeDocument/2006/relationships/slideLayout" Target="../slideLayouts/slideLayout6.xml"/><Relationship Id="rId6" Type="http://schemas.openxmlformats.org/officeDocument/2006/relationships/image" Target="../media/image4.png"/><Relationship Id="rId5" Type="http://schemas.openxmlformats.org/officeDocument/2006/relationships/image" Target="../media/image9.png"/><Relationship Id="rId4" Type="http://schemas.openxmlformats.org/officeDocument/2006/relationships/image" Target="../media/image3.tmp"/></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tmp"/><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tmp"/></Relationships>
</file>

<file path=ppt/slides/_rels/slide6.xml.rels><?xml version="1.0" encoding="UTF-8" standalone="yes"?>
<Relationships xmlns="http://schemas.openxmlformats.org/package/2006/relationships"><Relationship Id="rId3" Type="http://schemas.openxmlformats.org/officeDocument/2006/relationships/image" Target="../media/image2.tmp"/><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tmp"/></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8.jpe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hyperlink" Target="http://www.alizila.com/video/take-tour-hema-supermarket-experience-new-retail/" TargetMode="External"/><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The coming era of on demand marketing</a:t>
            </a:r>
          </a:p>
        </p:txBody>
      </p:sp>
      <p:sp>
        <p:nvSpPr>
          <p:cNvPr id="3" name="Subtitle 2"/>
          <p:cNvSpPr>
            <a:spLocks noGrp="1"/>
          </p:cNvSpPr>
          <p:nvPr>
            <p:ph type="subTitle" idx="1"/>
          </p:nvPr>
        </p:nvSpPr>
        <p:spPr/>
        <p:txBody>
          <a:bodyPr>
            <a:normAutofit fontScale="55000" lnSpcReduction="20000"/>
          </a:bodyPr>
          <a:lstStyle/>
          <a:p>
            <a:r>
              <a:rPr lang="en-US" b="1"/>
              <a:t>Team 1</a:t>
            </a:r>
            <a:endParaRPr lang="en-US" b="1" dirty="0"/>
          </a:p>
          <a:p>
            <a:r>
              <a:rPr lang="en-GB" i="1" dirty="0"/>
              <a:t>Lee </a:t>
            </a:r>
            <a:r>
              <a:rPr lang="en-GB" i="1" dirty="0" err="1"/>
              <a:t>Chien</a:t>
            </a:r>
            <a:r>
              <a:rPr lang="en-GB" i="1" dirty="0"/>
              <a:t> Wei (A0120503A)</a:t>
            </a:r>
            <a:endParaRPr lang="en-US" dirty="0"/>
          </a:p>
          <a:p>
            <a:r>
              <a:rPr lang="en-GB" i="1" dirty="0"/>
              <a:t>Edwin Tam Wei Ching (A0178396J)</a:t>
            </a:r>
            <a:endParaRPr lang="en-US" dirty="0"/>
          </a:p>
          <a:p>
            <a:r>
              <a:rPr lang="en-GB" i="1" dirty="0"/>
              <a:t>Lin JunLiang (A0178295M)</a:t>
            </a:r>
            <a:endParaRPr lang="en-US" dirty="0"/>
          </a:p>
          <a:p>
            <a:r>
              <a:rPr lang="en-GB" i="1" dirty="0"/>
              <a:t>Chee Jiawei (A0082949M)</a:t>
            </a:r>
            <a:endParaRPr lang="en-US" dirty="0"/>
          </a:p>
          <a:p>
            <a:r>
              <a:rPr lang="en-GB" i="1" dirty="0"/>
              <a:t>Goh Yu Chen (</a:t>
            </a:r>
            <a:r>
              <a:rPr lang="en-GB" dirty="0"/>
              <a:t>A0178437R)</a:t>
            </a:r>
            <a:endParaRPr lang="en-US" dirty="0"/>
          </a:p>
          <a:p>
            <a:endParaRPr lang="en-US" dirty="0"/>
          </a:p>
        </p:txBody>
      </p:sp>
    </p:spTree>
    <p:extLst>
      <p:ext uri="{BB962C8B-B14F-4D97-AF65-F5344CB8AC3E}">
        <p14:creationId xmlns:p14="http://schemas.microsoft.com/office/powerpoint/2010/main" val="9350768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745111" y="888929"/>
            <a:ext cx="4436856" cy="954107"/>
          </a:xfrm>
          <a:prstGeom prst="rect">
            <a:avLst/>
          </a:prstGeom>
        </p:spPr>
        <p:txBody>
          <a:bodyPr wrap="none">
            <a:spAutoFit/>
          </a:bodyPr>
          <a:lstStyle/>
          <a:p>
            <a:pPr algn="ctr"/>
            <a:r>
              <a:rPr lang="en-US" sz="2800" b="1" dirty="0"/>
              <a:t>How in the world can we do </a:t>
            </a:r>
          </a:p>
          <a:p>
            <a:pPr algn="ctr"/>
            <a:r>
              <a:rPr lang="en-US" sz="2800" b="1" dirty="0"/>
              <a:t>On Demand Marketing???</a:t>
            </a:r>
            <a:endParaRPr lang="en-SG" sz="2800" dirty="0"/>
          </a:p>
        </p:txBody>
      </p:sp>
      <p:sp>
        <p:nvSpPr>
          <p:cNvPr id="4" name="Rectangle 3"/>
          <p:cNvSpPr/>
          <p:nvPr/>
        </p:nvSpPr>
        <p:spPr>
          <a:xfrm>
            <a:off x="23472" y="2649134"/>
            <a:ext cx="4185920" cy="375552"/>
          </a:xfrm>
          <a:prstGeom prst="rect">
            <a:avLst/>
          </a:prstGeom>
        </p:spPr>
        <p:txBody>
          <a:bodyPr wrap="square">
            <a:spAutoFit/>
          </a:bodyPr>
          <a:lstStyle/>
          <a:p>
            <a:pPr>
              <a:lnSpc>
                <a:spcPct val="107000"/>
              </a:lnSpc>
              <a:spcAft>
                <a:spcPts val="800"/>
              </a:spcAft>
            </a:pPr>
            <a:r>
              <a:rPr lang="en-US" dirty="0">
                <a:latin typeface="Calibri" panose="020F0502020204030204" pitchFamily="34" charset="0"/>
                <a:ea typeface="DengXian"/>
                <a:cs typeface="Cordia New" panose="020B0304020202020204" pitchFamily="34" charset="-34"/>
              </a:rPr>
              <a:t>Understand, Speculate, Design Experiences </a:t>
            </a:r>
            <a:endParaRPr lang="en-SG" dirty="0">
              <a:latin typeface="Calibri" panose="020F0502020204030204" pitchFamily="34" charset="0"/>
              <a:ea typeface="DengXian"/>
              <a:cs typeface="Cordia New" panose="020B0304020202020204" pitchFamily="34" charset="-34"/>
            </a:endParaRPr>
          </a:p>
        </p:txBody>
      </p:sp>
      <p:pic>
        <p:nvPicPr>
          <p:cNvPr id="4102" name="Picture 6" descr="Image result for confused ic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93157" y="2120064"/>
            <a:ext cx="2540764" cy="2540764"/>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p:cNvSpPr/>
          <p:nvPr/>
        </p:nvSpPr>
        <p:spPr>
          <a:xfrm>
            <a:off x="3877191" y="4831726"/>
            <a:ext cx="4185920" cy="375552"/>
          </a:xfrm>
          <a:prstGeom prst="rect">
            <a:avLst/>
          </a:prstGeom>
        </p:spPr>
        <p:txBody>
          <a:bodyPr wrap="square">
            <a:spAutoFit/>
          </a:bodyPr>
          <a:lstStyle/>
          <a:p>
            <a:pPr algn="ctr">
              <a:lnSpc>
                <a:spcPct val="107000"/>
              </a:lnSpc>
              <a:spcAft>
                <a:spcPts val="800"/>
              </a:spcAft>
            </a:pPr>
            <a:r>
              <a:rPr lang="en-US" dirty="0">
                <a:latin typeface="Calibri" panose="020F0502020204030204" pitchFamily="34" charset="0"/>
                <a:ea typeface="DengXian"/>
                <a:cs typeface="Cordia New" panose="020B0304020202020204" pitchFamily="34" charset="-34"/>
              </a:rPr>
              <a:t>Align execs around a data strategy </a:t>
            </a:r>
            <a:endParaRPr lang="en-SG" dirty="0">
              <a:latin typeface="Calibri" panose="020F0502020204030204" pitchFamily="34" charset="0"/>
              <a:ea typeface="DengXian"/>
              <a:cs typeface="Cordia New" panose="020B0304020202020204" pitchFamily="34" charset="-34"/>
            </a:endParaRPr>
          </a:p>
        </p:txBody>
      </p:sp>
      <p:sp>
        <p:nvSpPr>
          <p:cNvPr id="11" name="Rectangle 10"/>
          <p:cNvSpPr/>
          <p:nvPr/>
        </p:nvSpPr>
        <p:spPr>
          <a:xfrm>
            <a:off x="7829446" y="2649134"/>
            <a:ext cx="4185920" cy="375552"/>
          </a:xfrm>
          <a:prstGeom prst="rect">
            <a:avLst/>
          </a:prstGeom>
        </p:spPr>
        <p:txBody>
          <a:bodyPr wrap="square">
            <a:spAutoFit/>
          </a:bodyPr>
          <a:lstStyle/>
          <a:p>
            <a:pPr>
              <a:lnSpc>
                <a:spcPct val="107000"/>
              </a:lnSpc>
              <a:spcAft>
                <a:spcPts val="800"/>
              </a:spcAft>
            </a:pPr>
            <a:r>
              <a:rPr lang="en-US" dirty="0">
                <a:latin typeface="Calibri" panose="020F0502020204030204" pitchFamily="34" charset="0"/>
                <a:ea typeface="DengXian"/>
                <a:cs typeface="Cordia New" panose="020B0304020202020204" pitchFamily="34" charset="-34"/>
              </a:rPr>
              <a:t>Challenge Touchpoint delivery processes</a:t>
            </a:r>
            <a:endParaRPr lang="en-SG" dirty="0">
              <a:latin typeface="Calibri" panose="020F0502020204030204" pitchFamily="34" charset="0"/>
              <a:ea typeface="DengXian"/>
              <a:cs typeface="Cordia New" panose="020B0304020202020204" pitchFamily="34" charset="-34"/>
            </a:endParaRPr>
          </a:p>
        </p:txBody>
      </p:sp>
    </p:spTree>
    <p:extLst>
      <p:ext uri="{BB962C8B-B14F-4D97-AF65-F5344CB8AC3E}">
        <p14:creationId xmlns:p14="http://schemas.microsoft.com/office/powerpoint/2010/main" val="607279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0" grpId="0"/>
      <p:bldP spid="1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745111" y="888929"/>
            <a:ext cx="4436856" cy="954107"/>
          </a:xfrm>
          <a:prstGeom prst="rect">
            <a:avLst/>
          </a:prstGeom>
        </p:spPr>
        <p:txBody>
          <a:bodyPr wrap="none">
            <a:spAutoFit/>
          </a:bodyPr>
          <a:lstStyle/>
          <a:p>
            <a:pPr algn="ctr"/>
            <a:r>
              <a:rPr lang="en-US" sz="2800" b="1" dirty="0"/>
              <a:t>How in the world can we do </a:t>
            </a:r>
          </a:p>
          <a:p>
            <a:pPr algn="ctr"/>
            <a:r>
              <a:rPr lang="en-US" sz="2800" b="1" dirty="0"/>
              <a:t>On Demand Marketing???</a:t>
            </a:r>
            <a:endParaRPr lang="en-SG" sz="2800" dirty="0"/>
          </a:p>
        </p:txBody>
      </p:sp>
      <p:sp>
        <p:nvSpPr>
          <p:cNvPr id="4" name="Rectangle 3"/>
          <p:cNvSpPr/>
          <p:nvPr/>
        </p:nvSpPr>
        <p:spPr>
          <a:xfrm>
            <a:off x="23472" y="2649134"/>
            <a:ext cx="4185920" cy="388696"/>
          </a:xfrm>
          <a:prstGeom prst="rect">
            <a:avLst/>
          </a:prstGeom>
        </p:spPr>
        <p:txBody>
          <a:bodyPr wrap="square">
            <a:spAutoFit/>
          </a:bodyPr>
          <a:lstStyle/>
          <a:p>
            <a:pPr>
              <a:lnSpc>
                <a:spcPct val="107000"/>
              </a:lnSpc>
              <a:spcAft>
                <a:spcPts val="800"/>
              </a:spcAft>
            </a:pPr>
            <a:r>
              <a:rPr lang="en-US" dirty="0">
                <a:solidFill>
                  <a:schemeClr val="bg1">
                    <a:lumMod val="85000"/>
                  </a:schemeClr>
                </a:solidFill>
                <a:latin typeface="Calibri" panose="020F0502020204030204" pitchFamily="34" charset="0"/>
                <a:ea typeface="DengXian"/>
                <a:cs typeface="Cordia New" panose="020B0304020202020204" pitchFamily="34" charset="-34"/>
              </a:rPr>
              <a:t>Understand, Speculate, Design Experiences </a:t>
            </a:r>
            <a:endParaRPr lang="en-SG" dirty="0">
              <a:solidFill>
                <a:schemeClr val="bg1">
                  <a:lumMod val="85000"/>
                </a:schemeClr>
              </a:solidFill>
              <a:latin typeface="Calibri" panose="020F0502020204030204" pitchFamily="34" charset="0"/>
              <a:ea typeface="DengXian"/>
              <a:cs typeface="Cordia New" panose="020B0304020202020204" pitchFamily="34" charset="-34"/>
            </a:endParaRPr>
          </a:p>
        </p:txBody>
      </p:sp>
      <p:pic>
        <p:nvPicPr>
          <p:cNvPr id="4102" name="Picture 6" descr="Image result for confused ic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93157" y="2120064"/>
            <a:ext cx="2540764" cy="2540764"/>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p:cNvSpPr/>
          <p:nvPr/>
        </p:nvSpPr>
        <p:spPr>
          <a:xfrm>
            <a:off x="3877191" y="4831726"/>
            <a:ext cx="4185920" cy="375552"/>
          </a:xfrm>
          <a:prstGeom prst="rect">
            <a:avLst/>
          </a:prstGeom>
        </p:spPr>
        <p:txBody>
          <a:bodyPr wrap="square">
            <a:spAutoFit/>
          </a:bodyPr>
          <a:lstStyle/>
          <a:p>
            <a:pPr algn="ctr">
              <a:lnSpc>
                <a:spcPct val="107000"/>
              </a:lnSpc>
              <a:spcAft>
                <a:spcPts val="800"/>
              </a:spcAft>
            </a:pPr>
            <a:r>
              <a:rPr lang="en-US" b="1" dirty="0">
                <a:latin typeface="Calibri" panose="020F0502020204030204" pitchFamily="34" charset="0"/>
                <a:ea typeface="DengXian"/>
                <a:cs typeface="Cordia New" panose="020B0304020202020204" pitchFamily="34" charset="-34"/>
              </a:rPr>
              <a:t>Align execs around a data strategy </a:t>
            </a:r>
            <a:endParaRPr lang="en-SG" b="1" dirty="0">
              <a:latin typeface="Calibri" panose="020F0502020204030204" pitchFamily="34" charset="0"/>
              <a:ea typeface="DengXian"/>
              <a:cs typeface="Cordia New" panose="020B0304020202020204" pitchFamily="34" charset="-34"/>
            </a:endParaRPr>
          </a:p>
        </p:txBody>
      </p:sp>
      <p:sp>
        <p:nvSpPr>
          <p:cNvPr id="11" name="Rectangle 10"/>
          <p:cNvSpPr/>
          <p:nvPr/>
        </p:nvSpPr>
        <p:spPr>
          <a:xfrm>
            <a:off x="7829446" y="2649134"/>
            <a:ext cx="4185920" cy="375552"/>
          </a:xfrm>
          <a:prstGeom prst="rect">
            <a:avLst/>
          </a:prstGeom>
        </p:spPr>
        <p:txBody>
          <a:bodyPr wrap="square">
            <a:spAutoFit/>
          </a:bodyPr>
          <a:lstStyle/>
          <a:p>
            <a:pPr>
              <a:lnSpc>
                <a:spcPct val="107000"/>
              </a:lnSpc>
              <a:spcAft>
                <a:spcPts val="800"/>
              </a:spcAft>
            </a:pPr>
            <a:r>
              <a:rPr lang="en-US" b="1" dirty="0">
                <a:latin typeface="Calibri" panose="020F0502020204030204" pitchFamily="34" charset="0"/>
                <a:ea typeface="DengXian"/>
                <a:cs typeface="Cordia New" panose="020B0304020202020204" pitchFamily="34" charset="-34"/>
              </a:rPr>
              <a:t>Challenge Touchpoint delivery processes</a:t>
            </a:r>
            <a:endParaRPr lang="en-SG" b="1" dirty="0">
              <a:latin typeface="Calibri" panose="020F0502020204030204" pitchFamily="34" charset="0"/>
              <a:ea typeface="DengXian"/>
              <a:cs typeface="Cordia New" panose="020B0304020202020204" pitchFamily="34" charset="-34"/>
            </a:endParaRPr>
          </a:p>
        </p:txBody>
      </p:sp>
    </p:spTree>
    <p:extLst>
      <p:ext uri="{BB962C8B-B14F-4D97-AF65-F5344CB8AC3E}">
        <p14:creationId xmlns:p14="http://schemas.microsoft.com/office/powerpoint/2010/main" val="2705334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745111" y="888929"/>
            <a:ext cx="4436856" cy="954107"/>
          </a:xfrm>
          <a:prstGeom prst="rect">
            <a:avLst/>
          </a:prstGeom>
        </p:spPr>
        <p:txBody>
          <a:bodyPr wrap="none">
            <a:spAutoFit/>
          </a:bodyPr>
          <a:lstStyle/>
          <a:p>
            <a:pPr algn="ctr"/>
            <a:r>
              <a:rPr lang="en-US" sz="2800" b="1" dirty="0"/>
              <a:t>How in the world can we do </a:t>
            </a:r>
          </a:p>
          <a:p>
            <a:pPr algn="ctr"/>
            <a:r>
              <a:rPr lang="en-US" sz="2800" b="1" dirty="0"/>
              <a:t>On Demand Marketing???</a:t>
            </a:r>
            <a:endParaRPr lang="en-SG" sz="2800" dirty="0"/>
          </a:p>
        </p:txBody>
      </p:sp>
      <p:sp>
        <p:nvSpPr>
          <p:cNvPr id="4" name="Rectangle 3"/>
          <p:cNvSpPr/>
          <p:nvPr/>
        </p:nvSpPr>
        <p:spPr>
          <a:xfrm>
            <a:off x="23472" y="2649134"/>
            <a:ext cx="4185920" cy="388696"/>
          </a:xfrm>
          <a:prstGeom prst="rect">
            <a:avLst/>
          </a:prstGeom>
        </p:spPr>
        <p:txBody>
          <a:bodyPr wrap="square">
            <a:spAutoFit/>
          </a:bodyPr>
          <a:lstStyle/>
          <a:p>
            <a:pPr>
              <a:lnSpc>
                <a:spcPct val="107000"/>
              </a:lnSpc>
              <a:spcAft>
                <a:spcPts val="800"/>
              </a:spcAft>
            </a:pPr>
            <a:r>
              <a:rPr lang="en-US" dirty="0">
                <a:solidFill>
                  <a:schemeClr val="bg1">
                    <a:lumMod val="85000"/>
                  </a:schemeClr>
                </a:solidFill>
                <a:latin typeface="Calibri" panose="020F0502020204030204" pitchFamily="34" charset="0"/>
                <a:ea typeface="DengXian"/>
                <a:cs typeface="Cordia New" panose="020B0304020202020204" pitchFamily="34" charset="-34"/>
              </a:rPr>
              <a:t>Understand, Speculate, Design Experiences </a:t>
            </a:r>
            <a:endParaRPr lang="en-SG" dirty="0">
              <a:solidFill>
                <a:schemeClr val="bg1">
                  <a:lumMod val="85000"/>
                </a:schemeClr>
              </a:solidFill>
              <a:latin typeface="Calibri" panose="020F0502020204030204" pitchFamily="34" charset="0"/>
              <a:ea typeface="DengXian"/>
              <a:cs typeface="Cordia New" panose="020B0304020202020204" pitchFamily="34" charset="-34"/>
            </a:endParaRPr>
          </a:p>
        </p:txBody>
      </p:sp>
      <p:pic>
        <p:nvPicPr>
          <p:cNvPr id="4102" name="Picture 6" descr="Image result for confused ic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93157" y="2120064"/>
            <a:ext cx="2540764" cy="2540764"/>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p:cNvSpPr/>
          <p:nvPr/>
        </p:nvSpPr>
        <p:spPr>
          <a:xfrm>
            <a:off x="7829446" y="2649134"/>
            <a:ext cx="4185920" cy="375552"/>
          </a:xfrm>
          <a:prstGeom prst="rect">
            <a:avLst/>
          </a:prstGeom>
        </p:spPr>
        <p:txBody>
          <a:bodyPr wrap="square">
            <a:spAutoFit/>
          </a:bodyPr>
          <a:lstStyle/>
          <a:p>
            <a:pPr>
              <a:lnSpc>
                <a:spcPct val="107000"/>
              </a:lnSpc>
              <a:spcAft>
                <a:spcPts val="800"/>
              </a:spcAft>
            </a:pPr>
            <a:r>
              <a:rPr lang="en-US" b="1" dirty="0">
                <a:latin typeface="Calibri" panose="020F0502020204030204" pitchFamily="34" charset="0"/>
                <a:ea typeface="DengXian"/>
                <a:cs typeface="Cordia New" panose="020B0304020202020204" pitchFamily="34" charset="-34"/>
              </a:rPr>
              <a:t>Challenge Touchpoint delivery processes</a:t>
            </a:r>
            <a:endParaRPr lang="en-SG" b="1" dirty="0">
              <a:latin typeface="Calibri" panose="020F0502020204030204" pitchFamily="34" charset="0"/>
              <a:ea typeface="DengXian"/>
              <a:cs typeface="Cordia New" panose="020B0304020202020204" pitchFamily="34" charset="-34"/>
            </a:endParaRPr>
          </a:p>
        </p:txBody>
      </p:sp>
      <p:pic>
        <p:nvPicPr>
          <p:cNvPr id="6146" name="Picture 2" descr="Image result for politics offic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8981" y="158382"/>
            <a:ext cx="11279902" cy="6464128"/>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p:cNvSpPr/>
          <p:nvPr/>
        </p:nvSpPr>
        <p:spPr>
          <a:xfrm>
            <a:off x="3877191" y="4831726"/>
            <a:ext cx="4185920" cy="388696"/>
          </a:xfrm>
          <a:prstGeom prst="rect">
            <a:avLst/>
          </a:prstGeom>
          <a:solidFill>
            <a:schemeClr val="tx1"/>
          </a:solidFill>
        </p:spPr>
        <p:txBody>
          <a:bodyPr wrap="square">
            <a:spAutoFit/>
          </a:bodyPr>
          <a:lstStyle/>
          <a:p>
            <a:pPr algn="ctr">
              <a:lnSpc>
                <a:spcPct val="107000"/>
              </a:lnSpc>
              <a:spcAft>
                <a:spcPts val="800"/>
              </a:spcAft>
            </a:pPr>
            <a:r>
              <a:rPr lang="en-US" b="1" dirty="0">
                <a:solidFill>
                  <a:schemeClr val="bg1"/>
                </a:solidFill>
                <a:latin typeface="Calibri" panose="020F0502020204030204" pitchFamily="34" charset="0"/>
                <a:ea typeface="DengXian"/>
                <a:cs typeface="Cordia New" panose="020B0304020202020204" pitchFamily="34" charset="-34"/>
              </a:rPr>
              <a:t>Align execs around a data strategy </a:t>
            </a:r>
            <a:endParaRPr lang="en-SG" b="1" dirty="0">
              <a:solidFill>
                <a:schemeClr val="bg1"/>
              </a:solidFill>
              <a:latin typeface="Calibri" panose="020F0502020204030204" pitchFamily="34" charset="0"/>
              <a:ea typeface="DengXian"/>
              <a:cs typeface="Cordia New" panose="020B0304020202020204" pitchFamily="34" charset="-34"/>
            </a:endParaRPr>
          </a:p>
        </p:txBody>
      </p:sp>
      <p:sp>
        <p:nvSpPr>
          <p:cNvPr id="8" name="Rectangle 7"/>
          <p:cNvSpPr/>
          <p:nvPr/>
        </p:nvSpPr>
        <p:spPr>
          <a:xfrm>
            <a:off x="4054012" y="5186052"/>
            <a:ext cx="3832277" cy="1380378"/>
          </a:xfrm>
          <a:prstGeom prst="rect">
            <a:avLst/>
          </a:prstGeom>
          <a:solidFill>
            <a:schemeClr val="bg1"/>
          </a:solidFill>
        </p:spPr>
        <p:txBody>
          <a:bodyPr wrap="square">
            <a:spAutoFit/>
          </a:bodyPr>
          <a:lstStyle/>
          <a:p>
            <a:pPr algn="ctr">
              <a:lnSpc>
                <a:spcPct val="107000"/>
              </a:lnSpc>
              <a:spcAft>
                <a:spcPts val="800"/>
              </a:spcAft>
            </a:pPr>
            <a:r>
              <a:rPr lang="en-US" b="1" dirty="0">
                <a:latin typeface="Calibri" panose="020F0502020204030204" pitchFamily="34" charset="0"/>
                <a:ea typeface="DengXian"/>
                <a:cs typeface="Cordia New" panose="020B0304020202020204" pitchFamily="34" charset="-34"/>
              </a:rPr>
              <a:t>But politics, capability, myopia and turf wars usually torpedo these efforts</a:t>
            </a:r>
          </a:p>
          <a:p>
            <a:pPr algn="ctr">
              <a:lnSpc>
                <a:spcPct val="107000"/>
              </a:lnSpc>
              <a:spcAft>
                <a:spcPts val="800"/>
              </a:spcAft>
            </a:pPr>
            <a:r>
              <a:rPr lang="en-US" b="1" dirty="0">
                <a:latin typeface="Calibri" panose="020F0502020204030204" pitchFamily="34" charset="0"/>
                <a:ea typeface="DengXian"/>
                <a:cs typeface="Cordia New" panose="020B0304020202020204" pitchFamily="34" charset="-34"/>
              </a:rPr>
              <a:t>It’s changing with specialist roles such as </a:t>
            </a:r>
            <a:r>
              <a:rPr lang="en-GB" b="1" dirty="0"/>
              <a:t>Head of Data &amp; Strategy</a:t>
            </a:r>
            <a:endParaRPr lang="en-SG" b="1" dirty="0">
              <a:latin typeface="Calibri" panose="020F0502020204030204" pitchFamily="34" charset="0"/>
              <a:ea typeface="DengXian"/>
              <a:cs typeface="Cordia New" panose="020B0304020202020204" pitchFamily="34" charset="-34"/>
            </a:endParaRPr>
          </a:p>
        </p:txBody>
      </p:sp>
    </p:spTree>
    <p:extLst>
      <p:ext uri="{BB962C8B-B14F-4D97-AF65-F5344CB8AC3E}">
        <p14:creationId xmlns:p14="http://schemas.microsoft.com/office/powerpoint/2010/main" val="12764197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745111" y="888929"/>
            <a:ext cx="4436856" cy="954107"/>
          </a:xfrm>
          <a:prstGeom prst="rect">
            <a:avLst/>
          </a:prstGeom>
        </p:spPr>
        <p:txBody>
          <a:bodyPr wrap="none">
            <a:spAutoFit/>
          </a:bodyPr>
          <a:lstStyle/>
          <a:p>
            <a:pPr algn="ctr"/>
            <a:r>
              <a:rPr lang="en-US" sz="2800" b="1" dirty="0"/>
              <a:t>How in the world can we do </a:t>
            </a:r>
          </a:p>
          <a:p>
            <a:pPr algn="ctr"/>
            <a:r>
              <a:rPr lang="en-US" sz="2800" b="1" dirty="0"/>
              <a:t>On Demand Marketing???</a:t>
            </a:r>
            <a:endParaRPr lang="en-SG" sz="2800" dirty="0"/>
          </a:p>
        </p:txBody>
      </p:sp>
      <p:sp>
        <p:nvSpPr>
          <p:cNvPr id="4" name="Rectangle 3"/>
          <p:cNvSpPr/>
          <p:nvPr/>
        </p:nvSpPr>
        <p:spPr>
          <a:xfrm>
            <a:off x="23472" y="2649134"/>
            <a:ext cx="4185920" cy="388696"/>
          </a:xfrm>
          <a:prstGeom prst="rect">
            <a:avLst/>
          </a:prstGeom>
        </p:spPr>
        <p:txBody>
          <a:bodyPr wrap="square">
            <a:spAutoFit/>
          </a:bodyPr>
          <a:lstStyle/>
          <a:p>
            <a:pPr>
              <a:lnSpc>
                <a:spcPct val="107000"/>
              </a:lnSpc>
              <a:spcAft>
                <a:spcPts val="800"/>
              </a:spcAft>
            </a:pPr>
            <a:r>
              <a:rPr lang="en-US" dirty="0">
                <a:solidFill>
                  <a:schemeClr val="bg1">
                    <a:lumMod val="85000"/>
                  </a:schemeClr>
                </a:solidFill>
                <a:latin typeface="Calibri" panose="020F0502020204030204" pitchFamily="34" charset="0"/>
                <a:ea typeface="DengXian"/>
                <a:cs typeface="Cordia New" panose="020B0304020202020204" pitchFamily="34" charset="-34"/>
              </a:rPr>
              <a:t>Understand, Speculate, Design Experiences </a:t>
            </a:r>
            <a:endParaRPr lang="en-SG" dirty="0">
              <a:solidFill>
                <a:schemeClr val="bg1">
                  <a:lumMod val="85000"/>
                </a:schemeClr>
              </a:solidFill>
              <a:latin typeface="Calibri" panose="020F0502020204030204" pitchFamily="34" charset="0"/>
              <a:ea typeface="DengXian"/>
              <a:cs typeface="Cordia New" panose="020B0304020202020204" pitchFamily="34" charset="-34"/>
            </a:endParaRPr>
          </a:p>
        </p:txBody>
      </p:sp>
      <p:pic>
        <p:nvPicPr>
          <p:cNvPr id="4102" name="Picture 6" descr="Image result for confused ic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93157" y="2120064"/>
            <a:ext cx="2540764" cy="2540764"/>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p:cNvSpPr/>
          <p:nvPr/>
        </p:nvSpPr>
        <p:spPr>
          <a:xfrm>
            <a:off x="3877191" y="4831726"/>
            <a:ext cx="4185920" cy="375552"/>
          </a:xfrm>
          <a:prstGeom prst="rect">
            <a:avLst/>
          </a:prstGeom>
        </p:spPr>
        <p:txBody>
          <a:bodyPr wrap="square">
            <a:spAutoFit/>
          </a:bodyPr>
          <a:lstStyle/>
          <a:p>
            <a:pPr algn="ctr">
              <a:lnSpc>
                <a:spcPct val="107000"/>
              </a:lnSpc>
              <a:spcAft>
                <a:spcPts val="800"/>
              </a:spcAft>
            </a:pPr>
            <a:r>
              <a:rPr lang="en-US" b="1" dirty="0">
                <a:latin typeface="Calibri" panose="020F0502020204030204" pitchFamily="34" charset="0"/>
                <a:ea typeface="DengXian"/>
                <a:cs typeface="Cordia New" panose="020B0304020202020204" pitchFamily="34" charset="-34"/>
              </a:rPr>
              <a:t>Align execs around a data strategy </a:t>
            </a:r>
            <a:endParaRPr lang="en-SG" b="1" dirty="0">
              <a:latin typeface="Calibri" panose="020F0502020204030204" pitchFamily="34" charset="0"/>
              <a:ea typeface="DengXian"/>
              <a:cs typeface="Cordia New" panose="020B0304020202020204" pitchFamily="34" charset="-34"/>
            </a:endParaRPr>
          </a:p>
        </p:txBody>
      </p:sp>
      <p:pic>
        <p:nvPicPr>
          <p:cNvPr id="8" name="Picture 2" descr="https://www.smartinsights.com/wp-content/uploads/2013/06/marketing-insight-tools.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26235" y="-2517327"/>
            <a:ext cx="13493750" cy="10721618"/>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p:cNvSpPr/>
          <p:nvPr/>
        </p:nvSpPr>
        <p:spPr>
          <a:xfrm>
            <a:off x="7829446" y="2649134"/>
            <a:ext cx="4185920" cy="388696"/>
          </a:xfrm>
          <a:prstGeom prst="rect">
            <a:avLst/>
          </a:prstGeom>
          <a:solidFill>
            <a:schemeClr val="tx1"/>
          </a:solidFill>
        </p:spPr>
        <p:txBody>
          <a:bodyPr wrap="square">
            <a:spAutoFit/>
          </a:bodyPr>
          <a:lstStyle/>
          <a:p>
            <a:pPr>
              <a:lnSpc>
                <a:spcPct val="107000"/>
              </a:lnSpc>
              <a:spcAft>
                <a:spcPts val="800"/>
              </a:spcAft>
            </a:pPr>
            <a:r>
              <a:rPr lang="en-US" b="1" dirty="0">
                <a:solidFill>
                  <a:schemeClr val="bg1"/>
                </a:solidFill>
                <a:latin typeface="Calibri" panose="020F0502020204030204" pitchFamily="34" charset="0"/>
                <a:ea typeface="DengXian"/>
                <a:cs typeface="Cordia New" panose="020B0304020202020204" pitchFamily="34" charset="-34"/>
              </a:rPr>
              <a:t>Challenge Touchpoint delivery processes</a:t>
            </a:r>
            <a:endParaRPr lang="en-SG" b="1" dirty="0">
              <a:solidFill>
                <a:schemeClr val="bg1"/>
              </a:solidFill>
              <a:latin typeface="Calibri" panose="020F0502020204030204" pitchFamily="34" charset="0"/>
              <a:ea typeface="DengXian"/>
              <a:cs typeface="Cordia New" panose="020B0304020202020204" pitchFamily="34" charset="-34"/>
            </a:endParaRPr>
          </a:p>
        </p:txBody>
      </p:sp>
      <p:sp>
        <p:nvSpPr>
          <p:cNvPr id="9" name="Rectangle 8"/>
          <p:cNvSpPr/>
          <p:nvPr/>
        </p:nvSpPr>
        <p:spPr>
          <a:xfrm>
            <a:off x="8063111" y="2994851"/>
            <a:ext cx="3832277" cy="685059"/>
          </a:xfrm>
          <a:prstGeom prst="rect">
            <a:avLst/>
          </a:prstGeom>
          <a:solidFill>
            <a:schemeClr val="bg1"/>
          </a:solidFill>
        </p:spPr>
        <p:txBody>
          <a:bodyPr wrap="square">
            <a:spAutoFit/>
          </a:bodyPr>
          <a:lstStyle/>
          <a:p>
            <a:pPr algn="ctr">
              <a:lnSpc>
                <a:spcPct val="107000"/>
              </a:lnSpc>
              <a:spcAft>
                <a:spcPts val="800"/>
              </a:spcAft>
            </a:pPr>
            <a:r>
              <a:rPr lang="en-US" b="1" dirty="0">
                <a:latin typeface="Calibri" panose="020F0502020204030204" pitchFamily="34" charset="0"/>
                <a:ea typeface="DengXian"/>
                <a:cs typeface="Cordia New" panose="020B0304020202020204" pitchFamily="34" charset="-34"/>
              </a:rPr>
              <a:t>The Technology exists. But what do we use and how do we stack it up?</a:t>
            </a:r>
            <a:endParaRPr lang="en-SG" b="1" dirty="0">
              <a:latin typeface="Calibri" panose="020F0502020204030204" pitchFamily="34" charset="0"/>
              <a:ea typeface="DengXian"/>
              <a:cs typeface="Cordia New" panose="020B0304020202020204" pitchFamily="34" charset="-34"/>
            </a:endParaRPr>
          </a:p>
        </p:txBody>
      </p:sp>
    </p:spTree>
    <p:extLst>
      <p:ext uri="{BB962C8B-B14F-4D97-AF65-F5344CB8AC3E}">
        <p14:creationId xmlns:p14="http://schemas.microsoft.com/office/powerpoint/2010/main" val="29960920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93164" y="3558031"/>
            <a:ext cx="1046478" cy="461665"/>
          </a:xfrm>
          <a:prstGeom prst="rect">
            <a:avLst/>
          </a:prstGeom>
          <a:noFill/>
        </p:spPr>
        <p:txBody>
          <a:bodyPr wrap="square" rtlCol="0">
            <a:spAutoFit/>
          </a:bodyPr>
          <a:lstStyle/>
          <a:p>
            <a:pPr algn="r"/>
            <a:r>
              <a:rPr lang="en-US" sz="2400" b="1" dirty="0"/>
              <a:t>We</a:t>
            </a:r>
          </a:p>
        </p:txBody>
      </p:sp>
      <p:grpSp>
        <p:nvGrpSpPr>
          <p:cNvPr id="4" name="Group 3"/>
          <p:cNvGrpSpPr/>
          <p:nvPr/>
        </p:nvGrpSpPr>
        <p:grpSpPr>
          <a:xfrm>
            <a:off x="2570481" y="2006222"/>
            <a:ext cx="5015200" cy="3472950"/>
            <a:chOff x="265594" y="9989"/>
            <a:chExt cx="8939645" cy="6190568"/>
          </a:xfrm>
        </p:grpSpPr>
        <p:pic>
          <p:nvPicPr>
            <p:cNvPr id="6" name="Picture 5" descr="Screen Clippi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52433" y="21910"/>
              <a:ext cx="4752806" cy="6178647"/>
            </a:xfrm>
            <a:prstGeom prst="rect">
              <a:avLst/>
            </a:prstGeom>
          </p:spPr>
        </p:pic>
        <p:pic>
          <p:nvPicPr>
            <p:cNvPr id="7" name="Picture 6" descr="Screen Clipping"/>
            <p:cNvPicPr>
              <a:picLocks noChangeAspect="1"/>
            </p:cNvPicPr>
            <p:nvPr/>
          </p:nvPicPr>
          <p:blipFill rotWithShape="1">
            <a:blip r:embed="rId4" cstate="print">
              <a:extLst>
                <a:ext uri="{28A0092B-C50C-407E-A947-70E740481C1C}">
                  <a14:useLocalDpi xmlns:a14="http://schemas.microsoft.com/office/drawing/2010/main" val="0"/>
                </a:ext>
              </a:extLst>
            </a:blip>
            <a:srcRect l="5347" t="139" r="7515"/>
            <a:stretch/>
          </p:blipFill>
          <p:spPr>
            <a:xfrm>
              <a:off x="265594" y="9989"/>
              <a:ext cx="4563374" cy="6190568"/>
            </a:xfrm>
            <a:prstGeom prst="rect">
              <a:avLst/>
            </a:prstGeom>
          </p:spPr>
        </p:pic>
      </p:grpSp>
      <p:grpSp>
        <p:nvGrpSpPr>
          <p:cNvPr id="3" name="Group 2"/>
          <p:cNvGrpSpPr/>
          <p:nvPr/>
        </p:nvGrpSpPr>
        <p:grpSpPr>
          <a:xfrm>
            <a:off x="7585681" y="2810078"/>
            <a:ext cx="2936370" cy="2049904"/>
            <a:chOff x="7585681" y="2810078"/>
            <a:chExt cx="2936370" cy="2049904"/>
          </a:xfrm>
        </p:grpSpPr>
        <p:sp>
          <p:nvSpPr>
            <p:cNvPr id="8" name="TextBox 7"/>
            <p:cNvSpPr txBox="1"/>
            <p:nvPr/>
          </p:nvSpPr>
          <p:spPr>
            <a:xfrm>
              <a:off x="7585681" y="3588511"/>
              <a:ext cx="1097279" cy="461665"/>
            </a:xfrm>
            <a:prstGeom prst="rect">
              <a:avLst/>
            </a:prstGeom>
            <a:noFill/>
          </p:spPr>
          <p:txBody>
            <a:bodyPr wrap="square" rtlCol="0">
              <a:spAutoFit/>
            </a:bodyPr>
            <a:lstStyle/>
            <a:p>
              <a:pPr algn="ctr"/>
              <a:r>
                <a:rPr lang="en-US" sz="2400" b="1" dirty="0"/>
                <a:t>but</a:t>
              </a:r>
            </a:p>
          </p:txBody>
        </p:sp>
        <p:pic>
          <p:nvPicPr>
            <p:cNvPr id="9" name="Picture 6" descr="Image result for confused icon"/>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841479" y="3179410"/>
              <a:ext cx="1680572" cy="1680572"/>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9208141" y="2810078"/>
              <a:ext cx="947247" cy="369332"/>
            </a:xfrm>
            <a:prstGeom prst="rect">
              <a:avLst/>
            </a:prstGeom>
          </p:spPr>
          <p:txBody>
            <a:bodyPr wrap="none">
              <a:spAutoFit/>
            </a:bodyPr>
            <a:lstStyle/>
            <a:p>
              <a:r>
                <a:rPr lang="en-US" b="1" dirty="0"/>
                <a:t>How???</a:t>
              </a:r>
              <a:endParaRPr lang="en-SG" dirty="0"/>
            </a:p>
          </p:txBody>
        </p:sp>
      </p:grpSp>
      <p:pic>
        <p:nvPicPr>
          <p:cNvPr id="10" name="Picture 4" descr="Image result for heart shape"/>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809671" y="3450572"/>
            <a:ext cx="584250" cy="584250"/>
          </a:xfrm>
          <a:prstGeom prst="rect">
            <a:avLst/>
          </a:prstGeom>
          <a:noFill/>
          <a:extLst>
            <a:ext uri="{909E8E84-426E-40DD-AFC4-6F175D3DCCD1}">
              <a14:hiddenFill xmlns:a14="http://schemas.microsoft.com/office/drawing/2010/main">
                <a:solidFill>
                  <a:srgbClr val="FFFFFF"/>
                </a:solidFill>
              </a14:hiddenFill>
            </a:ext>
          </a:extLst>
        </p:spPr>
      </p:pic>
      <p:sp>
        <p:nvSpPr>
          <p:cNvPr id="13" name="Title 12"/>
          <p:cNvSpPr>
            <a:spLocks noGrp="1"/>
          </p:cNvSpPr>
          <p:nvPr>
            <p:ph type="title"/>
          </p:nvPr>
        </p:nvSpPr>
        <p:spPr/>
        <p:txBody>
          <a:bodyPr/>
          <a:lstStyle/>
          <a:p>
            <a:r>
              <a:rPr lang="en-US" dirty="0"/>
              <a:t>In short</a:t>
            </a:r>
            <a:endParaRPr lang="en-SG" dirty="0"/>
          </a:p>
        </p:txBody>
      </p:sp>
    </p:spTree>
    <p:extLst>
      <p:ext uri="{BB962C8B-B14F-4D97-AF65-F5344CB8AC3E}">
        <p14:creationId xmlns:p14="http://schemas.microsoft.com/office/powerpoint/2010/main" val="2095413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838200" y="804672"/>
            <a:ext cx="10515600" cy="5372291"/>
          </a:xfrm>
        </p:spPr>
        <p:txBody>
          <a:bodyPr anchor="ctr"/>
          <a:lstStyle/>
          <a:p>
            <a:pPr marL="0" indent="0">
              <a:buNone/>
            </a:pPr>
            <a:r>
              <a:rPr lang="en-SG" sz="5400" b="1" dirty="0">
                <a:latin typeface="Arial" panose="020B0604020202020204" pitchFamily="34" charset="0"/>
              </a:rPr>
              <a:t>“</a:t>
            </a:r>
            <a:r>
              <a:rPr lang="en-SG" b="1" dirty="0">
                <a:latin typeface="Arial" panose="020B0604020202020204" pitchFamily="34" charset="0"/>
              </a:rPr>
              <a:t>…consumers will judge brands by their ability to deliver heighted experiences— interactions, literally anywhere, that offer high levels of value and are radically customized and easy to access—along the consumer decision journey </a:t>
            </a:r>
            <a:endParaRPr lang="en-SG" b="1" dirty="0"/>
          </a:p>
        </p:txBody>
      </p:sp>
    </p:spTree>
    <p:extLst>
      <p:ext uri="{BB962C8B-B14F-4D97-AF65-F5344CB8AC3E}">
        <p14:creationId xmlns:p14="http://schemas.microsoft.com/office/powerpoint/2010/main" val="27568927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838200" y="804672"/>
            <a:ext cx="10515600" cy="5372291"/>
          </a:xfrm>
        </p:spPr>
        <p:txBody>
          <a:bodyPr anchor="ctr"/>
          <a:lstStyle/>
          <a:p>
            <a:pPr marL="0" indent="0">
              <a:buNone/>
            </a:pPr>
            <a:r>
              <a:rPr lang="en-SG" sz="5400" b="1" dirty="0">
                <a:solidFill>
                  <a:srgbClr val="000000"/>
                </a:solidFill>
                <a:latin typeface="Arial" panose="020B0604020202020204" pitchFamily="34" charset="0"/>
              </a:rPr>
              <a:t>“</a:t>
            </a:r>
            <a:r>
              <a:rPr lang="en-SG" dirty="0">
                <a:solidFill>
                  <a:srgbClr val="000000"/>
                </a:solidFill>
                <a:latin typeface="Arial" panose="020B0604020202020204" pitchFamily="34" charset="0"/>
              </a:rPr>
              <a:t>…</a:t>
            </a:r>
            <a:r>
              <a:rPr lang="en-SG" b="1" dirty="0">
                <a:solidFill>
                  <a:srgbClr val="000000"/>
                </a:solidFill>
                <a:latin typeface="Arial" panose="020B0604020202020204" pitchFamily="34" charset="0"/>
              </a:rPr>
              <a:t>consumers </a:t>
            </a:r>
            <a:r>
              <a:rPr lang="en-SG" dirty="0">
                <a:solidFill>
                  <a:schemeClr val="bg1">
                    <a:lumMod val="85000"/>
                  </a:schemeClr>
                </a:solidFill>
                <a:latin typeface="Arial" panose="020B0604020202020204" pitchFamily="34" charset="0"/>
              </a:rPr>
              <a:t>will</a:t>
            </a:r>
            <a:r>
              <a:rPr lang="en-SG" dirty="0">
                <a:solidFill>
                  <a:srgbClr val="000000"/>
                </a:solidFill>
                <a:latin typeface="Arial" panose="020B0604020202020204" pitchFamily="34" charset="0"/>
              </a:rPr>
              <a:t> </a:t>
            </a:r>
            <a:r>
              <a:rPr lang="en-SG" b="1" dirty="0">
                <a:solidFill>
                  <a:srgbClr val="000000"/>
                </a:solidFill>
                <a:latin typeface="Arial" panose="020B0604020202020204" pitchFamily="34" charset="0"/>
              </a:rPr>
              <a:t>judge </a:t>
            </a:r>
            <a:r>
              <a:rPr lang="en-SG" b="1" dirty="0">
                <a:latin typeface="Arial" panose="020B0604020202020204" pitchFamily="34" charset="0"/>
              </a:rPr>
              <a:t>brands</a:t>
            </a:r>
            <a:r>
              <a:rPr lang="en-SG" dirty="0">
                <a:solidFill>
                  <a:schemeClr val="bg1">
                    <a:lumMod val="85000"/>
                  </a:schemeClr>
                </a:solidFill>
                <a:latin typeface="Arial" panose="020B0604020202020204" pitchFamily="34" charset="0"/>
              </a:rPr>
              <a:t> </a:t>
            </a:r>
            <a:r>
              <a:rPr lang="en-SG" b="1" dirty="0">
                <a:latin typeface="Arial" panose="020B0604020202020204" pitchFamily="34" charset="0"/>
              </a:rPr>
              <a:t>by </a:t>
            </a:r>
            <a:r>
              <a:rPr lang="en-SG" dirty="0">
                <a:solidFill>
                  <a:schemeClr val="bg1">
                    <a:lumMod val="85000"/>
                  </a:schemeClr>
                </a:solidFill>
                <a:latin typeface="Arial" panose="020B0604020202020204" pitchFamily="34" charset="0"/>
              </a:rPr>
              <a:t>their </a:t>
            </a:r>
            <a:r>
              <a:rPr lang="en-SG" b="1" dirty="0">
                <a:solidFill>
                  <a:srgbClr val="000000"/>
                </a:solidFill>
                <a:latin typeface="Arial" panose="020B0604020202020204" pitchFamily="34" charset="0"/>
              </a:rPr>
              <a:t>ability to deliver heighted experiences</a:t>
            </a:r>
            <a:r>
              <a:rPr lang="en-SG" dirty="0">
                <a:solidFill>
                  <a:schemeClr val="bg1">
                    <a:lumMod val="85000"/>
                  </a:schemeClr>
                </a:solidFill>
                <a:latin typeface="Arial" panose="020B0604020202020204" pitchFamily="34" charset="0"/>
              </a:rPr>
              <a:t>— interactions, literally </a:t>
            </a:r>
            <a:r>
              <a:rPr lang="en-SG" b="1" dirty="0">
                <a:solidFill>
                  <a:srgbClr val="000000"/>
                </a:solidFill>
                <a:latin typeface="Arial" panose="020B0604020202020204" pitchFamily="34" charset="0"/>
              </a:rPr>
              <a:t>anywhere</a:t>
            </a:r>
            <a:r>
              <a:rPr lang="en-SG" dirty="0">
                <a:solidFill>
                  <a:srgbClr val="000000"/>
                </a:solidFill>
                <a:latin typeface="Arial" panose="020B0604020202020204" pitchFamily="34" charset="0"/>
              </a:rPr>
              <a:t>, </a:t>
            </a:r>
            <a:r>
              <a:rPr lang="en-SG" dirty="0">
                <a:solidFill>
                  <a:schemeClr val="bg1">
                    <a:lumMod val="85000"/>
                  </a:schemeClr>
                </a:solidFill>
                <a:latin typeface="Arial" panose="020B0604020202020204" pitchFamily="34" charset="0"/>
              </a:rPr>
              <a:t>that offer </a:t>
            </a:r>
            <a:r>
              <a:rPr lang="en-SG" b="1" dirty="0">
                <a:solidFill>
                  <a:srgbClr val="000000"/>
                </a:solidFill>
                <a:latin typeface="Arial" panose="020B0604020202020204" pitchFamily="34" charset="0"/>
              </a:rPr>
              <a:t>high </a:t>
            </a:r>
            <a:r>
              <a:rPr lang="en-SG" dirty="0">
                <a:solidFill>
                  <a:schemeClr val="bg1">
                    <a:lumMod val="85000"/>
                  </a:schemeClr>
                </a:solidFill>
                <a:latin typeface="Arial" panose="020B0604020202020204" pitchFamily="34" charset="0"/>
              </a:rPr>
              <a:t>levels of </a:t>
            </a:r>
            <a:r>
              <a:rPr lang="en-SG" b="1" dirty="0">
                <a:solidFill>
                  <a:srgbClr val="000000"/>
                </a:solidFill>
                <a:latin typeface="Arial" panose="020B0604020202020204" pitchFamily="34" charset="0"/>
              </a:rPr>
              <a:t>value </a:t>
            </a:r>
            <a:r>
              <a:rPr lang="en-SG" dirty="0">
                <a:solidFill>
                  <a:schemeClr val="bg1">
                    <a:lumMod val="85000"/>
                  </a:schemeClr>
                </a:solidFill>
                <a:latin typeface="Arial" panose="020B0604020202020204" pitchFamily="34" charset="0"/>
              </a:rPr>
              <a:t>and are </a:t>
            </a:r>
            <a:r>
              <a:rPr lang="en-SG" b="1" dirty="0">
                <a:solidFill>
                  <a:srgbClr val="000000"/>
                </a:solidFill>
                <a:latin typeface="Arial" panose="020B0604020202020204" pitchFamily="34" charset="0"/>
              </a:rPr>
              <a:t>radically customized </a:t>
            </a:r>
            <a:r>
              <a:rPr lang="en-SG" dirty="0">
                <a:solidFill>
                  <a:schemeClr val="bg1">
                    <a:lumMod val="85000"/>
                  </a:schemeClr>
                </a:solidFill>
                <a:latin typeface="Arial" panose="020B0604020202020204" pitchFamily="34" charset="0"/>
              </a:rPr>
              <a:t>and </a:t>
            </a:r>
            <a:r>
              <a:rPr lang="en-SG" b="1" dirty="0">
                <a:solidFill>
                  <a:srgbClr val="000000"/>
                </a:solidFill>
                <a:latin typeface="Arial" panose="020B0604020202020204" pitchFamily="34" charset="0"/>
              </a:rPr>
              <a:t>easy </a:t>
            </a:r>
            <a:r>
              <a:rPr lang="en-SG" dirty="0">
                <a:solidFill>
                  <a:schemeClr val="bg1">
                    <a:lumMod val="85000"/>
                  </a:schemeClr>
                </a:solidFill>
                <a:latin typeface="Arial" panose="020B0604020202020204" pitchFamily="34" charset="0"/>
              </a:rPr>
              <a:t>to </a:t>
            </a:r>
            <a:r>
              <a:rPr lang="en-SG" b="1" dirty="0">
                <a:solidFill>
                  <a:srgbClr val="000000"/>
                </a:solidFill>
                <a:latin typeface="Arial" panose="020B0604020202020204" pitchFamily="34" charset="0"/>
              </a:rPr>
              <a:t>access</a:t>
            </a:r>
            <a:r>
              <a:rPr lang="en-SG" dirty="0">
                <a:solidFill>
                  <a:schemeClr val="bg1">
                    <a:lumMod val="85000"/>
                  </a:schemeClr>
                </a:solidFill>
                <a:latin typeface="Arial" panose="020B0604020202020204" pitchFamily="34" charset="0"/>
              </a:rPr>
              <a:t>—along the consumer decision journey </a:t>
            </a:r>
            <a:endParaRPr lang="en-SG" dirty="0">
              <a:solidFill>
                <a:schemeClr val="bg1">
                  <a:lumMod val="85000"/>
                </a:schemeClr>
              </a:solidFill>
            </a:endParaRPr>
          </a:p>
        </p:txBody>
      </p:sp>
      <p:sp>
        <p:nvSpPr>
          <p:cNvPr id="3" name="TextBox 2"/>
          <p:cNvSpPr txBox="1"/>
          <p:nvPr/>
        </p:nvSpPr>
        <p:spPr>
          <a:xfrm>
            <a:off x="5727950" y="2219801"/>
            <a:ext cx="736099" cy="369332"/>
          </a:xfrm>
          <a:prstGeom prst="rect">
            <a:avLst/>
          </a:prstGeom>
          <a:noFill/>
        </p:spPr>
        <p:txBody>
          <a:bodyPr wrap="none" rtlCol="0">
            <a:spAutoFit/>
          </a:bodyPr>
          <a:lstStyle/>
          <a:p>
            <a:r>
              <a:rPr lang="en-US" b="1" dirty="0"/>
              <a:t>TL;DR</a:t>
            </a:r>
            <a:endParaRPr lang="en-SG" b="1" dirty="0"/>
          </a:p>
        </p:txBody>
      </p:sp>
    </p:spTree>
    <p:extLst>
      <p:ext uri="{BB962C8B-B14F-4D97-AF65-F5344CB8AC3E}">
        <p14:creationId xmlns:p14="http://schemas.microsoft.com/office/powerpoint/2010/main" val="26257656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4" name="Picture 6" descr="Image result for offline to online customer experience"/>
          <p:cNvPicPr>
            <a:picLocks noChangeAspect="1" noChangeArrowheads="1"/>
          </p:cNvPicPr>
          <p:nvPr/>
        </p:nvPicPr>
        <p:blipFill rotWithShape="1">
          <a:blip r:embed="rId3">
            <a:extLst>
              <a:ext uri="{28A0092B-C50C-407E-A947-70E740481C1C}">
                <a14:useLocalDpi xmlns:a14="http://schemas.microsoft.com/office/drawing/2010/main" val="0"/>
              </a:ext>
            </a:extLst>
          </a:blip>
          <a:srcRect l="26238" t="22800" r="26329" b="11954"/>
          <a:stretch/>
        </p:blipFill>
        <p:spPr bwMode="auto">
          <a:xfrm>
            <a:off x="28365"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794382" y="231487"/>
            <a:ext cx="9599298" cy="584775"/>
          </a:xfrm>
          <a:prstGeom prst="rect">
            <a:avLst/>
          </a:prstGeom>
          <a:noFill/>
        </p:spPr>
        <p:txBody>
          <a:bodyPr wrap="square" lIns="91440" tIns="45720" rIns="91440" bIns="45720">
            <a:spAutoFit/>
          </a:bodyPr>
          <a:lstStyle/>
          <a:p>
            <a:pPr algn="ctr"/>
            <a:r>
              <a:rPr lang="en-US" sz="3200" b="1" dirty="0">
                <a:solidFill>
                  <a:schemeClr val="bg1"/>
                </a:solidFill>
              </a:rPr>
              <a:t>Real Time Personalized Consumer Experience (CX)</a:t>
            </a:r>
          </a:p>
        </p:txBody>
      </p:sp>
    </p:spTree>
    <p:extLst>
      <p:ext uri="{BB962C8B-B14F-4D97-AF65-F5344CB8AC3E}">
        <p14:creationId xmlns:p14="http://schemas.microsoft.com/office/powerpoint/2010/main" val="27835131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p:cNvGrpSpPr/>
          <p:nvPr/>
        </p:nvGrpSpPr>
        <p:grpSpPr>
          <a:xfrm>
            <a:off x="3493698" y="667432"/>
            <a:ext cx="8939645" cy="6190568"/>
            <a:chOff x="265594" y="9989"/>
            <a:chExt cx="8939645" cy="6190568"/>
          </a:xfrm>
        </p:grpSpPr>
        <p:pic>
          <p:nvPicPr>
            <p:cNvPr id="5" name="Picture 4"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52433" y="21910"/>
              <a:ext cx="4752806" cy="6178647"/>
            </a:xfrm>
            <a:prstGeom prst="rect">
              <a:avLst/>
            </a:prstGeom>
          </p:spPr>
        </p:pic>
        <p:pic>
          <p:nvPicPr>
            <p:cNvPr id="4" name="Picture 3" descr="Screen Clipping"/>
            <p:cNvPicPr>
              <a:picLocks noChangeAspect="1"/>
            </p:cNvPicPr>
            <p:nvPr/>
          </p:nvPicPr>
          <p:blipFill rotWithShape="1">
            <a:blip r:embed="rId4">
              <a:extLst>
                <a:ext uri="{28A0092B-C50C-407E-A947-70E740481C1C}">
                  <a14:useLocalDpi xmlns:a14="http://schemas.microsoft.com/office/drawing/2010/main" val="0"/>
                </a:ext>
              </a:extLst>
            </a:blip>
            <a:srcRect l="5347" t="139" r="7515"/>
            <a:stretch/>
          </p:blipFill>
          <p:spPr>
            <a:xfrm>
              <a:off x="265594" y="9989"/>
              <a:ext cx="4563374" cy="6190568"/>
            </a:xfrm>
            <a:prstGeom prst="rect">
              <a:avLst/>
            </a:prstGeom>
          </p:spPr>
        </p:pic>
      </p:grpSp>
      <p:sp>
        <p:nvSpPr>
          <p:cNvPr id="8" name="TextBox 7"/>
          <p:cNvSpPr txBox="1"/>
          <p:nvPr/>
        </p:nvSpPr>
        <p:spPr>
          <a:xfrm>
            <a:off x="25351" y="1754678"/>
            <a:ext cx="3520258" cy="3693319"/>
          </a:xfrm>
          <a:prstGeom prst="rect">
            <a:avLst/>
          </a:prstGeom>
          <a:noFill/>
        </p:spPr>
        <p:txBody>
          <a:bodyPr wrap="square" rtlCol="0">
            <a:spAutoFit/>
          </a:bodyPr>
          <a:lstStyle/>
          <a:p>
            <a:r>
              <a:rPr lang="en-US" b="1" dirty="0"/>
              <a:t>Now</a:t>
            </a:r>
            <a:r>
              <a:rPr lang="en-US" dirty="0"/>
              <a:t>: Interact anywhere at any time.</a:t>
            </a:r>
          </a:p>
          <a:p>
            <a:endParaRPr lang="en-US" dirty="0"/>
          </a:p>
          <a:p>
            <a:r>
              <a:rPr lang="en-US" b="1" dirty="0"/>
              <a:t>Can I</a:t>
            </a:r>
            <a:r>
              <a:rPr lang="en-US" dirty="0"/>
              <a:t>: Do new things in ways that create value for them.</a:t>
            </a:r>
          </a:p>
          <a:p>
            <a:endParaRPr lang="en-US" dirty="0"/>
          </a:p>
          <a:p>
            <a:r>
              <a:rPr lang="en-US" b="1" dirty="0"/>
              <a:t>For me</a:t>
            </a:r>
            <a:r>
              <a:rPr lang="en-US" dirty="0"/>
              <a:t>: Expect all data stored about them to be targeted precisely to their needs or used to personalize what they experience.</a:t>
            </a:r>
          </a:p>
          <a:p>
            <a:endParaRPr lang="en-US" dirty="0"/>
          </a:p>
          <a:p>
            <a:r>
              <a:rPr lang="en-US" b="1" dirty="0"/>
              <a:t>Simply</a:t>
            </a:r>
            <a:r>
              <a:rPr lang="en-US" dirty="0"/>
              <a:t>: They will expect all interactions to be easy.</a:t>
            </a:r>
          </a:p>
        </p:txBody>
      </p:sp>
      <p:sp>
        <p:nvSpPr>
          <p:cNvPr id="9" name="Rectangle 8"/>
          <p:cNvSpPr/>
          <p:nvPr/>
        </p:nvSpPr>
        <p:spPr>
          <a:xfrm>
            <a:off x="0" y="-28533"/>
            <a:ext cx="12192000" cy="707886"/>
          </a:xfrm>
          <a:prstGeom prst="rect">
            <a:avLst/>
          </a:prstGeom>
          <a:noFill/>
        </p:spPr>
        <p:txBody>
          <a:bodyPr wrap="square" lIns="91440" tIns="45720" rIns="91440" bIns="45720">
            <a:spAutoFit/>
          </a:bodyPr>
          <a:lstStyle/>
          <a:p>
            <a:pPr algn="ctr"/>
            <a:r>
              <a:rPr lang="en-US" sz="4000" b="1" dirty="0">
                <a:ln w="10160">
                  <a:solidFill>
                    <a:schemeClr val="accent5"/>
                  </a:solidFill>
                  <a:prstDash val="solid"/>
                </a:ln>
                <a:solidFill>
                  <a:srgbClr val="FFFFFF"/>
                </a:solidFill>
                <a:effectLst>
                  <a:outerShdw blurRad="38100" dist="22860" dir="5400000" algn="tl" rotWithShape="0">
                    <a:srgbClr val="000000">
                      <a:alpha val="30000"/>
                    </a:srgbClr>
                  </a:outerShdw>
                </a:effectLst>
              </a:rPr>
              <a:t>4 areas of consumer demands</a:t>
            </a:r>
            <a:endParaRPr lang="en-US" sz="40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2" name="Rectangle 1"/>
          <p:cNvSpPr/>
          <p:nvPr/>
        </p:nvSpPr>
        <p:spPr>
          <a:xfrm>
            <a:off x="7425617" y="847683"/>
            <a:ext cx="631455" cy="369332"/>
          </a:xfrm>
          <a:prstGeom prst="rect">
            <a:avLst/>
          </a:prstGeom>
          <a:solidFill>
            <a:schemeClr val="bg1"/>
          </a:solidFill>
        </p:spPr>
        <p:txBody>
          <a:bodyPr wrap="none">
            <a:spAutoFit/>
          </a:bodyPr>
          <a:lstStyle/>
          <a:p>
            <a:r>
              <a:rPr lang="en-US" b="1" dirty="0"/>
              <a:t>Now</a:t>
            </a:r>
            <a:endParaRPr lang="en-SG" dirty="0"/>
          </a:p>
        </p:txBody>
      </p:sp>
      <p:sp>
        <p:nvSpPr>
          <p:cNvPr id="11" name="Rectangle 10"/>
          <p:cNvSpPr/>
          <p:nvPr/>
        </p:nvSpPr>
        <p:spPr>
          <a:xfrm>
            <a:off x="7618546" y="4909931"/>
            <a:ext cx="657552" cy="369332"/>
          </a:xfrm>
          <a:prstGeom prst="rect">
            <a:avLst/>
          </a:prstGeom>
          <a:solidFill>
            <a:schemeClr val="bg1"/>
          </a:solidFill>
        </p:spPr>
        <p:txBody>
          <a:bodyPr wrap="none">
            <a:spAutoFit/>
          </a:bodyPr>
          <a:lstStyle/>
          <a:p>
            <a:r>
              <a:rPr lang="en-US" b="1" dirty="0"/>
              <a:t>Can I</a:t>
            </a:r>
            <a:endParaRPr lang="en-SG" dirty="0"/>
          </a:p>
        </p:txBody>
      </p:sp>
      <p:sp>
        <p:nvSpPr>
          <p:cNvPr id="12" name="Rectangle 11"/>
          <p:cNvSpPr/>
          <p:nvPr/>
        </p:nvSpPr>
        <p:spPr>
          <a:xfrm>
            <a:off x="7694716" y="3331194"/>
            <a:ext cx="848694" cy="369332"/>
          </a:xfrm>
          <a:prstGeom prst="rect">
            <a:avLst/>
          </a:prstGeom>
          <a:solidFill>
            <a:schemeClr val="bg1"/>
          </a:solidFill>
        </p:spPr>
        <p:txBody>
          <a:bodyPr wrap="none">
            <a:spAutoFit/>
          </a:bodyPr>
          <a:lstStyle/>
          <a:p>
            <a:r>
              <a:rPr lang="en-US" b="1" dirty="0"/>
              <a:t>For me</a:t>
            </a:r>
            <a:endParaRPr lang="en-SG" dirty="0"/>
          </a:p>
        </p:txBody>
      </p:sp>
      <p:sp>
        <p:nvSpPr>
          <p:cNvPr id="13" name="Rectangle 12"/>
          <p:cNvSpPr/>
          <p:nvPr/>
        </p:nvSpPr>
        <p:spPr>
          <a:xfrm>
            <a:off x="7741344" y="2336689"/>
            <a:ext cx="825867" cy="369332"/>
          </a:xfrm>
          <a:prstGeom prst="rect">
            <a:avLst/>
          </a:prstGeom>
          <a:solidFill>
            <a:schemeClr val="bg1"/>
          </a:solidFill>
        </p:spPr>
        <p:txBody>
          <a:bodyPr wrap="none">
            <a:spAutoFit/>
          </a:bodyPr>
          <a:lstStyle/>
          <a:p>
            <a:r>
              <a:rPr lang="en-US" b="1" dirty="0"/>
              <a:t>Simply</a:t>
            </a:r>
            <a:endParaRPr lang="en-SG" dirty="0"/>
          </a:p>
        </p:txBody>
      </p:sp>
    </p:spTree>
    <p:extLst>
      <p:ext uri="{BB962C8B-B14F-4D97-AF65-F5344CB8AC3E}">
        <p14:creationId xmlns:p14="http://schemas.microsoft.com/office/powerpoint/2010/main" val="5744803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par>
                                <p:cTn id="13" presetID="9" presetClass="emph" presetSubtype="0" grpId="1" nodeType="withEffect">
                                  <p:stCondLst>
                                    <p:cond delay="0"/>
                                  </p:stCondLst>
                                  <p:childTnLst>
                                    <p:set>
                                      <p:cBhvr rctx="PPT">
                                        <p:cTn id="14" dur="indefinite"/>
                                        <p:tgtEl>
                                          <p:spTgt spid="2"/>
                                        </p:tgtEl>
                                        <p:attrNameLst>
                                          <p:attrName>style.opacity</p:attrName>
                                        </p:attrNameLst>
                                      </p:cBhvr>
                                      <p:to>
                                        <p:strVal val="0.25"/>
                                      </p:to>
                                    </p:set>
                                    <p:animEffect filter="image" prLst="opacity: 0.25">
                                      <p:cBhvr rctx="IE">
                                        <p:cTn id="15" dur="indefinite"/>
                                        <p:tgtEl>
                                          <p:spTgt spid="2"/>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fade">
                                      <p:cBhvr>
                                        <p:cTn id="20" dur="500"/>
                                        <p:tgtEl>
                                          <p:spTgt spid="12"/>
                                        </p:tgtEl>
                                      </p:cBhvr>
                                    </p:animEffect>
                                  </p:childTnLst>
                                </p:cTn>
                              </p:par>
                              <p:par>
                                <p:cTn id="21" presetID="9" presetClass="emph" presetSubtype="0" grpId="1" nodeType="withEffect">
                                  <p:stCondLst>
                                    <p:cond delay="0"/>
                                  </p:stCondLst>
                                  <p:childTnLst>
                                    <p:set>
                                      <p:cBhvr rctx="PPT">
                                        <p:cTn id="22" dur="indefinite"/>
                                        <p:tgtEl>
                                          <p:spTgt spid="11"/>
                                        </p:tgtEl>
                                        <p:attrNameLst>
                                          <p:attrName>style.opacity</p:attrName>
                                        </p:attrNameLst>
                                      </p:cBhvr>
                                      <p:to>
                                        <p:strVal val="0.25"/>
                                      </p:to>
                                    </p:set>
                                    <p:animEffect filter="image" prLst="opacity: 0.25">
                                      <p:cBhvr rctx="IE">
                                        <p:cTn id="23" dur="indefinite"/>
                                        <p:tgtEl>
                                          <p:spTgt spid="11"/>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fade">
                                      <p:cBhvr>
                                        <p:cTn id="28" dur="500"/>
                                        <p:tgtEl>
                                          <p:spTgt spid="13"/>
                                        </p:tgtEl>
                                      </p:cBhvr>
                                    </p:animEffect>
                                  </p:childTnLst>
                                </p:cTn>
                              </p:par>
                              <p:par>
                                <p:cTn id="29" presetID="9" presetClass="emph" presetSubtype="0" grpId="1" nodeType="withEffect">
                                  <p:stCondLst>
                                    <p:cond delay="0"/>
                                  </p:stCondLst>
                                  <p:childTnLst>
                                    <p:set>
                                      <p:cBhvr rctx="PPT">
                                        <p:cTn id="30" dur="indefinite"/>
                                        <p:tgtEl>
                                          <p:spTgt spid="12"/>
                                        </p:tgtEl>
                                        <p:attrNameLst>
                                          <p:attrName>style.opacity</p:attrName>
                                        </p:attrNameLst>
                                      </p:cBhvr>
                                      <p:to>
                                        <p:strVal val="0.25"/>
                                      </p:to>
                                    </p:set>
                                    <p:animEffect filter="image" prLst="opacity: 0.25">
                                      <p:cBhvr rctx="IE">
                                        <p:cTn id="31" dur="indefinite"/>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P spid="11" grpId="0" animBg="1"/>
      <p:bldP spid="11" grpId="1" animBg="1"/>
      <p:bldP spid="12" grpId="0" animBg="1"/>
      <p:bldP spid="12" grpId="1" animBg="1"/>
      <p:bldP spid="1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p:cNvGrpSpPr/>
          <p:nvPr/>
        </p:nvGrpSpPr>
        <p:grpSpPr>
          <a:xfrm>
            <a:off x="3493698" y="667432"/>
            <a:ext cx="8939645" cy="6190568"/>
            <a:chOff x="265594" y="9989"/>
            <a:chExt cx="8939645" cy="6190568"/>
          </a:xfrm>
        </p:grpSpPr>
        <p:pic>
          <p:nvPicPr>
            <p:cNvPr id="5" name="Picture 4"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52433" y="21910"/>
              <a:ext cx="4752806" cy="6178647"/>
            </a:xfrm>
            <a:prstGeom prst="rect">
              <a:avLst/>
            </a:prstGeom>
          </p:spPr>
        </p:pic>
        <p:pic>
          <p:nvPicPr>
            <p:cNvPr id="4" name="Picture 3" descr="Screen Clipping"/>
            <p:cNvPicPr>
              <a:picLocks noChangeAspect="1"/>
            </p:cNvPicPr>
            <p:nvPr/>
          </p:nvPicPr>
          <p:blipFill rotWithShape="1">
            <a:blip r:embed="rId4">
              <a:extLst>
                <a:ext uri="{28A0092B-C50C-407E-A947-70E740481C1C}">
                  <a14:useLocalDpi xmlns:a14="http://schemas.microsoft.com/office/drawing/2010/main" val="0"/>
                </a:ext>
              </a:extLst>
            </a:blip>
            <a:srcRect l="5347" t="139" r="7515"/>
            <a:stretch/>
          </p:blipFill>
          <p:spPr>
            <a:xfrm>
              <a:off x="265594" y="9989"/>
              <a:ext cx="4563374" cy="6190568"/>
            </a:xfrm>
            <a:prstGeom prst="rect">
              <a:avLst/>
            </a:prstGeom>
          </p:spPr>
        </p:pic>
      </p:grpSp>
      <p:sp>
        <p:nvSpPr>
          <p:cNvPr id="8" name="TextBox 7"/>
          <p:cNvSpPr txBox="1"/>
          <p:nvPr/>
        </p:nvSpPr>
        <p:spPr>
          <a:xfrm>
            <a:off x="25351" y="1754678"/>
            <a:ext cx="3520258" cy="3693319"/>
          </a:xfrm>
          <a:prstGeom prst="rect">
            <a:avLst/>
          </a:prstGeom>
          <a:noFill/>
        </p:spPr>
        <p:txBody>
          <a:bodyPr wrap="square" rtlCol="0">
            <a:spAutoFit/>
          </a:bodyPr>
          <a:lstStyle/>
          <a:p>
            <a:r>
              <a:rPr lang="en-US" b="1" dirty="0"/>
              <a:t>Now</a:t>
            </a:r>
            <a:r>
              <a:rPr lang="en-US" dirty="0"/>
              <a:t>: Interact anywhere at any time.</a:t>
            </a:r>
          </a:p>
          <a:p>
            <a:endParaRPr lang="en-US" dirty="0"/>
          </a:p>
          <a:p>
            <a:r>
              <a:rPr lang="en-US" b="1" dirty="0"/>
              <a:t>Can I</a:t>
            </a:r>
            <a:r>
              <a:rPr lang="en-US" dirty="0"/>
              <a:t>: Do new things in ways that create value for them.</a:t>
            </a:r>
          </a:p>
          <a:p>
            <a:endParaRPr lang="en-US" dirty="0"/>
          </a:p>
          <a:p>
            <a:r>
              <a:rPr lang="en-US" b="1" dirty="0"/>
              <a:t>For me</a:t>
            </a:r>
            <a:r>
              <a:rPr lang="en-US" dirty="0"/>
              <a:t>: Expect all data stored about them to be targeted precisely to their needs or used to personalize what they experience.</a:t>
            </a:r>
          </a:p>
          <a:p>
            <a:endParaRPr lang="en-US" dirty="0"/>
          </a:p>
          <a:p>
            <a:r>
              <a:rPr lang="en-US" b="1" dirty="0"/>
              <a:t>Simply</a:t>
            </a:r>
            <a:r>
              <a:rPr lang="en-US" dirty="0"/>
              <a:t>: They will expect all interactions to be easy.</a:t>
            </a:r>
          </a:p>
        </p:txBody>
      </p:sp>
      <p:sp>
        <p:nvSpPr>
          <p:cNvPr id="7" name="Content Placeholder 2"/>
          <p:cNvSpPr>
            <a:spLocks noGrp="1"/>
          </p:cNvSpPr>
          <p:nvPr>
            <p:ph idx="1"/>
          </p:nvPr>
        </p:nvSpPr>
        <p:spPr>
          <a:xfrm>
            <a:off x="25351" y="0"/>
            <a:ext cx="12166649" cy="6858000"/>
          </a:xfrm>
          <a:solidFill>
            <a:srgbClr val="FFFFFF">
              <a:alpha val="89804"/>
            </a:srgbClr>
          </a:solidFill>
        </p:spPr>
        <p:txBody>
          <a:bodyPr anchor="ctr">
            <a:normAutofit/>
          </a:bodyPr>
          <a:lstStyle/>
          <a:p>
            <a:pPr marL="0" indent="0" algn="ctr">
              <a:buNone/>
            </a:pPr>
            <a:r>
              <a:rPr lang="en-US" sz="3600" b="1" dirty="0"/>
              <a:t>What Do We Think About </a:t>
            </a:r>
          </a:p>
          <a:p>
            <a:pPr marL="0" indent="0" algn="ctr">
              <a:buNone/>
            </a:pPr>
            <a:r>
              <a:rPr lang="en-US" sz="3600" b="1" dirty="0"/>
              <a:t>On Demand Marketing?</a:t>
            </a:r>
            <a:endParaRPr lang="en-SG" sz="3600" b="1" dirty="0"/>
          </a:p>
        </p:txBody>
      </p:sp>
    </p:spTree>
    <p:extLst>
      <p:ext uri="{BB962C8B-B14F-4D97-AF65-F5344CB8AC3E}">
        <p14:creationId xmlns:p14="http://schemas.microsoft.com/office/powerpoint/2010/main" val="7044233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2"/>
          <p:cNvSpPr txBox="1">
            <a:spLocks/>
          </p:cNvSpPr>
          <p:nvPr/>
        </p:nvSpPr>
        <p:spPr>
          <a:xfrm>
            <a:off x="25351" y="0"/>
            <a:ext cx="12166649" cy="6858000"/>
          </a:xfrm>
          <a:prstGeom prst="rect">
            <a:avLst/>
          </a:prstGeom>
          <a:solidFill>
            <a:srgbClr val="FFFFFF">
              <a:alpha val="89804"/>
            </a:srgbClr>
          </a:solidFill>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3600" b="1"/>
              <a:t>What Do We Think About </a:t>
            </a:r>
          </a:p>
          <a:p>
            <a:pPr marL="0" indent="0" algn="ctr">
              <a:buFont typeface="Arial" panose="020B0604020202020204" pitchFamily="34" charset="0"/>
              <a:buNone/>
            </a:pPr>
            <a:r>
              <a:rPr lang="en-US" sz="3600" b="1"/>
              <a:t>On Demand Marketing?</a:t>
            </a:r>
            <a:endParaRPr lang="en-SG" sz="3600" b="1" dirty="0"/>
          </a:p>
        </p:txBody>
      </p:sp>
      <p:sp>
        <p:nvSpPr>
          <p:cNvPr id="7" name="Content Placeholder 2"/>
          <p:cNvSpPr>
            <a:spLocks noGrp="1"/>
          </p:cNvSpPr>
          <p:nvPr>
            <p:ph idx="1"/>
          </p:nvPr>
        </p:nvSpPr>
        <p:spPr>
          <a:xfrm>
            <a:off x="25351" y="0"/>
            <a:ext cx="12166649" cy="6858000"/>
          </a:xfrm>
          <a:solidFill>
            <a:srgbClr val="FFFFFF">
              <a:alpha val="89804"/>
            </a:srgbClr>
          </a:solidFill>
        </p:spPr>
        <p:txBody>
          <a:bodyPr anchor="ctr">
            <a:normAutofit/>
          </a:bodyPr>
          <a:lstStyle/>
          <a:p>
            <a:pPr marL="0" indent="0" algn="ctr">
              <a:buNone/>
            </a:pPr>
            <a:r>
              <a:rPr lang="en-US" sz="3600" b="1" dirty="0"/>
              <a:t>We       It!!</a:t>
            </a:r>
            <a:endParaRPr lang="en-SG" sz="3600" b="1" dirty="0"/>
          </a:p>
        </p:txBody>
      </p:sp>
      <p:pic>
        <p:nvPicPr>
          <p:cNvPr id="3076" name="Picture 4" descr="Image result for heart shap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96230" y="3136875"/>
            <a:ext cx="584250" cy="584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43922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p:cNvGrpSpPr/>
          <p:nvPr/>
        </p:nvGrpSpPr>
        <p:grpSpPr>
          <a:xfrm>
            <a:off x="517616" y="675600"/>
            <a:ext cx="5032248" cy="5410200"/>
            <a:chOff x="490728" y="685760"/>
            <a:chExt cx="5032248" cy="5410200"/>
          </a:xfrm>
        </p:grpSpPr>
        <p:pic>
          <p:nvPicPr>
            <p:cNvPr id="6" name="Picture 5"/>
            <p:cNvPicPr>
              <a:picLocks noChangeAspect="1"/>
            </p:cNvPicPr>
            <p:nvPr/>
          </p:nvPicPr>
          <p:blipFill rotWithShape="1">
            <a:blip r:embed="rId3"/>
            <a:srcRect l="31750" t="37259" r="49500" b="10148"/>
            <a:stretch/>
          </p:blipFill>
          <p:spPr>
            <a:xfrm>
              <a:off x="490728" y="685760"/>
              <a:ext cx="3429000" cy="5410200"/>
            </a:xfrm>
            <a:prstGeom prst="rect">
              <a:avLst/>
            </a:prstGeom>
          </p:spPr>
        </p:pic>
        <p:sp>
          <p:nvSpPr>
            <p:cNvPr id="7" name="Rectangle 6"/>
            <p:cNvSpPr/>
            <p:nvPr/>
          </p:nvSpPr>
          <p:spPr>
            <a:xfrm>
              <a:off x="2783451" y="2750518"/>
              <a:ext cx="2739525" cy="1631216"/>
            </a:xfrm>
            <a:prstGeom prst="rect">
              <a:avLst/>
            </a:prstGeom>
            <a:solidFill>
              <a:srgbClr val="FFFFFF"/>
            </a:solidFill>
          </p:spPr>
          <p:txBody>
            <a:bodyPr wrap="square">
              <a:spAutoFit/>
            </a:bodyPr>
            <a:lstStyle/>
            <a:p>
              <a:r>
                <a:rPr lang="en-GB" sz="2800" b="1" dirty="0">
                  <a:solidFill>
                    <a:srgbClr val="000000"/>
                  </a:solidFill>
                  <a:latin typeface="Arial" panose="020B0604020202020204" pitchFamily="34" charset="0"/>
                </a:rPr>
                <a:t>“</a:t>
              </a:r>
              <a:r>
                <a:rPr lang="en-GB" b="1" dirty="0">
                  <a:solidFill>
                    <a:srgbClr val="000000"/>
                  </a:solidFill>
                  <a:latin typeface="Arial" panose="020B0604020202020204" pitchFamily="34" charset="0"/>
                </a:rPr>
                <a:t>What my friends like is also what I like. I like seeing what they like – so I can like what they like</a:t>
              </a:r>
              <a:r>
                <a:rPr lang="en-GB" sz="1600" b="1" dirty="0">
                  <a:solidFill>
                    <a:srgbClr val="000000"/>
                  </a:solidFill>
                  <a:latin typeface="Arial" panose="020B0604020202020204" pitchFamily="34" charset="0"/>
                </a:rPr>
                <a:t>”</a:t>
              </a:r>
              <a:endParaRPr lang="en-SG" b="1" dirty="0"/>
            </a:p>
          </p:txBody>
        </p:sp>
      </p:grpSp>
      <p:cxnSp>
        <p:nvCxnSpPr>
          <p:cNvPr id="15" name="Straight Connector 14"/>
          <p:cNvCxnSpPr/>
          <p:nvPr/>
        </p:nvCxnSpPr>
        <p:spPr>
          <a:xfrm>
            <a:off x="5811520" y="2377440"/>
            <a:ext cx="0" cy="22352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pic>
        <p:nvPicPr>
          <p:cNvPr id="5132" name="Picture 12" descr="Image result for facebook icon"/>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850793" y="4330416"/>
            <a:ext cx="453303" cy="453303"/>
          </a:xfrm>
          <a:prstGeom prst="rect">
            <a:avLst/>
          </a:prstGeom>
          <a:noFill/>
          <a:extLst>
            <a:ext uri="{909E8E84-426E-40DD-AFC4-6F175D3DCCD1}">
              <a14:hiddenFill xmlns:a14="http://schemas.microsoft.com/office/drawing/2010/main">
                <a:solidFill>
                  <a:srgbClr val="FFFFFF"/>
                </a:solidFill>
              </a14:hiddenFill>
            </a:ext>
          </a:extLst>
        </p:spPr>
      </p:pic>
      <p:grpSp>
        <p:nvGrpSpPr>
          <p:cNvPr id="2" name="Group 1"/>
          <p:cNvGrpSpPr/>
          <p:nvPr/>
        </p:nvGrpSpPr>
        <p:grpSpPr>
          <a:xfrm>
            <a:off x="6248399" y="1466637"/>
            <a:ext cx="5872635" cy="4641694"/>
            <a:chOff x="6248399" y="1466637"/>
            <a:chExt cx="5872635" cy="4641694"/>
          </a:xfrm>
        </p:grpSpPr>
        <p:grpSp>
          <p:nvGrpSpPr>
            <p:cNvPr id="13" name="Group 12"/>
            <p:cNvGrpSpPr/>
            <p:nvPr/>
          </p:nvGrpSpPr>
          <p:grpSpPr>
            <a:xfrm>
              <a:off x="6248399" y="1466637"/>
              <a:ext cx="5872635" cy="4503428"/>
              <a:chOff x="6248399" y="1466637"/>
              <a:chExt cx="5872635" cy="4503428"/>
            </a:xfrm>
          </p:grpSpPr>
          <p:pic>
            <p:nvPicPr>
              <p:cNvPr id="12" name="Picture 11"/>
              <p:cNvPicPr>
                <a:picLocks noChangeAspect="1"/>
              </p:cNvPicPr>
              <p:nvPr/>
            </p:nvPicPr>
            <p:blipFill rotWithShape="1">
              <a:blip r:embed="rId5"/>
              <a:srcRect l="6577" b="5692"/>
              <a:stretch/>
            </p:blipFill>
            <p:spPr>
              <a:xfrm>
                <a:off x="6248399" y="1466637"/>
                <a:ext cx="5872635" cy="3334628"/>
              </a:xfrm>
              <a:prstGeom prst="rect">
                <a:avLst/>
              </a:prstGeom>
            </p:spPr>
          </p:pic>
          <p:sp>
            <p:nvSpPr>
              <p:cNvPr id="9" name="Rectangle 8"/>
              <p:cNvSpPr/>
              <p:nvPr/>
            </p:nvSpPr>
            <p:spPr>
              <a:xfrm>
                <a:off x="9156819" y="4124155"/>
                <a:ext cx="2964215" cy="1631216"/>
              </a:xfrm>
              <a:prstGeom prst="rect">
                <a:avLst/>
              </a:prstGeom>
              <a:solidFill>
                <a:srgbClr val="FFFFFF"/>
              </a:solidFill>
            </p:spPr>
            <p:txBody>
              <a:bodyPr wrap="square">
                <a:spAutoFit/>
              </a:bodyPr>
              <a:lstStyle/>
              <a:p>
                <a:r>
                  <a:rPr lang="en-GB" sz="2800" b="1" dirty="0">
                    <a:solidFill>
                      <a:srgbClr val="000000"/>
                    </a:solidFill>
                    <a:latin typeface="Arial" panose="020B0604020202020204" pitchFamily="34" charset="0"/>
                  </a:rPr>
                  <a:t>“</a:t>
                </a:r>
                <a:r>
                  <a:rPr lang="en-GB" b="1" dirty="0">
                    <a:solidFill>
                      <a:srgbClr val="000000"/>
                    </a:solidFill>
                    <a:latin typeface="Arial" panose="020B0604020202020204" pitchFamily="34" charset="0"/>
                  </a:rPr>
                  <a:t>Scan, see where it’s from, get suggestions that go with it, and buy – through the app in a retail shop"</a:t>
                </a:r>
                <a:endParaRPr lang="en-SG" b="1" dirty="0"/>
              </a:p>
            </p:txBody>
          </p:sp>
          <p:sp>
            <p:nvSpPr>
              <p:cNvPr id="8" name="Rectangle 7"/>
              <p:cNvSpPr/>
              <p:nvPr/>
            </p:nvSpPr>
            <p:spPr>
              <a:xfrm>
                <a:off x="10596721" y="5508400"/>
                <a:ext cx="1524313" cy="461665"/>
              </a:xfrm>
              <a:prstGeom prst="rect">
                <a:avLst/>
              </a:prstGeom>
            </p:spPr>
            <p:txBody>
              <a:bodyPr wrap="square">
                <a:spAutoFit/>
              </a:bodyPr>
              <a:lstStyle/>
              <a:p>
                <a:pPr algn="r"/>
                <a:r>
                  <a:rPr lang="en-SG" sz="800" dirty="0">
                    <a:hlinkClick r:id="rId6"/>
                  </a:rPr>
                  <a:t>http://www.alizila.com/video/take-tour-hema-supermarket-experience-new-retail/</a:t>
                </a:r>
                <a:r>
                  <a:rPr lang="en-SG" sz="800" dirty="0"/>
                  <a:t> </a:t>
                </a:r>
              </a:p>
            </p:txBody>
          </p:sp>
          <p:pic>
            <p:nvPicPr>
              <p:cNvPr id="5128" name="Picture 8" descr="Related image"/>
              <p:cNvPicPr>
                <a:picLocks noChangeAspect="1" noChangeArrowheads="1"/>
              </p:cNvPicPr>
              <p:nvPr/>
            </p:nvPicPr>
            <p:blipFill rotWithShape="1">
              <a:blip r:embed="rId7" cstate="print">
                <a:extLst>
                  <a:ext uri="{28A0092B-C50C-407E-A947-70E740481C1C}">
                    <a14:useLocalDpi xmlns:a14="http://schemas.microsoft.com/office/drawing/2010/main" val="0"/>
                  </a:ext>
                </a:extLst>
              </a:blip>
              <a:srcRect l="24861" t="24861" r="24861" b="24861"/>
              <a:stretch/>
            </p:blipFill>
            <p:spPr bwMode="auto">
              <a:xfrm>
                <a:off x="8047421" y="4801265"/>
                <a:ext cx="1109398" cy="709851"/>
              </a:xfrm>
              <a:prstGeom prst="rect">
                <a:avLst/>
              </a:prstGeom>
              <a:noFill/>
              <a:extLst>
                <a:ext uri="{909E8E84-426E-40DD-AFC4-6F175D3DCCD1}">
                  <a14:hiddenFill xmlns:a14="http://schemas.microsoft.com/office/drawing/2010/main">
                    <a:solidFill>
                      <a:srgbClr val="FFFFFF"/>
                    </a:solidFill>
                  </a14:hiddenFill>
                </a:ext>
              </a:extLst>
            </p:spPr>
          </p:pic>
        </p:grpSp>
        <p:sp>
          <p:nvSpPr>
            <p:cNvPr id="18" name="Rectangle 17"/>
            <p:cNvSpPr/>
            <p:nvPr/>
          </p:nvSpPr>
          <p:spPr>
            <a:xfrm>
              <a:off x="8361757" y="5277334"/>
              <a:ext cx="906744" cy="830997"/>
            </a:xfrm>
            <a:prstGeom prst="rect">
              <a:avLst/>
            </a:prstGeom>
          </p:spPr>
          <p:txBody>
            <a:bodyPr wrap="square">
              <a:spAutoFit/>
            </a:bodyPr>
            <a:lstStyle/>
            <a:p>
              <a:r>
                <a:rPr lang="en-US" sz="1200" b="1" dirty="0"/>
                <a:t>Now</a:t>
              </a:r>
              <a:endParaRPr lang="en-US" sz="1200" dirty="0"/>
            </a:p>
            <a:p>
              <a:r>
                <a:rPr lang="en-US" sz="1200" b="1" dirty="0"/>
                <a:t>Can I</a:t>
              </a:r>
              <a:endParaRPr lang="en-US" sz="1200" dirty="0"/>
            </a:p>
            <a:p>
              <a:r>
                <a:rPr lang="en-US" sz="1200" b="1" dirty="0"/>
                <a:t>For me</a:t>
              </a:r>
              <a:endParaRPr lang="en-US" sz="1200" dirty="0"/>
            </a:p>
            <a:p>
              <a:r>
                <a:rPr lang="en-US" sz="1200" b="1" dirty="0"/>
                <a:t>Simply</a:t>
              </a:r>
              <a:endParaRPr lang="en-SG" sz="1200" dirty="0"/>
            </a:p>
          </p:txBody>
        </p:sp>
      </p:grpSp>
      <p:sp>
        <p:nvSpPr>
          <p:cNvPr id="19" name="Rectangle 18"/>
          <p:cNvSpPr/>
          <p:nvPr/>
        </p:nvSpPr>
        <p:spPr>
          <a:xfrm>
            <a:off x="3881120" y="4740979"/>
            <a:ext cx="1105950" cy="276999"/>
          </a:xfrm>
          <a:prstGeom prst="rect">
            <a:avLst/>
          </a:prstGeom>
        </p:spPr>
        <p:txBody>
          <a:bodyPr wrap="square">
            <a:spAutoFit/>
          </a:bodyPr>
          <a:lstStyle/>
          <a:p>
            <a:r>
              <a:rPr lang="en-US" sz="1200" b="1" dirty="0"/>
              <a:t>For me</a:t>
            </a:r>
            <a:endParaRPr lang="en-SG" sz="1200" dirty="0"/>
          </a:p>
        </p:txBody>
      </p:sp>
    </p:spTree>
    <p:extLst>
      <p:ext uri="{BB962C8B-B14F-4D97-AF65-F5344CB8AC3E}">
        <p14:creationId xmlns:p14="http://schemas.microsoft.com/office/powerpoint/2010/main" val="32109167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47040"/>
            <a:ext cx="10515600" cy="5729923"/>
          </a:xfrm>
        </p:spPr>
        <p:txBody>
          <a:bodyPr anchor="ctr"/>
          <a:lstStyle/>
          <a:p>
            <a:pPr marL="0" indent="0" algn="ctr">
              <a:buNone/>
            </a:pPr>
            <a:r>
              <a:rPr lang="en-US" b="1" dirty="0"/>
              <a:t>But…</a:t>
            </a:r>
            <a:endParaRPr lang="en-SG" b="1" dirty="0"/>
          </a:p>
        </p:txBody>
      </p:sp>
    </p:spTree>
    <p:extLst>
      <p:ext uri="{BB962C8B-B14F-4D97-AF65-F5344CB8AC3E}">
        <p14:creationId xmlns:p14="http://schemas.microsoft.com/office/powerpoint/2010/main" val="21538990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323</TotalTime>
  <Words>743</Words>
  <Application>Microsoft Office PowerPoint</Application>
  <PresentationFormat>Widescreen</PresentationFormat>
  <Paragraphs>114</Paragraphs>
  <Slides>14</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Cordia New</vt:lpstr>
      <vt:lpstr>DengXian</vt:lpstr>
      <vt:lpstr>Arial</vt:lpstr>
      <vt:lpstr>Calibri</vt:lpstr>
      <vt:lpstr>Calibri Light</vt:lpstr>
      <vt:lpstr>Office Theme</vt:lpstr>
      <vt:lpstr>The coming era of on demand marketing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In short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Latest Trends in Customer Analytics</dc:title>
  <dc:creator>JunLiang Lin</dc:creator>
  <cp:lastModifiedBy>JunLiang Lin</cp:lastModifiedBy>
  <cp:revision>43</cp:revision>
  <dcterms:created xsi:type="dcterms:W3CDTF">2018-05-13T13:09:41Z</dcterms:created>
  <dcterms:modified xsi:type="dcterms:W3CDTF">2018-05-19T07:04:48Z</dcterms:modified>
</cp:coreProperties>
</file>