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D2"/>
    <a:srgbClr val="A3ADC6"/>
    <a:srgbClr val="8A95AA"/>
    <a:srgbClr val="9197A8"/>
    <a:srgbClr val="69789C"/>
    <a:srgbClr val="9DA3B6"/>
    <a:srgbClr val="F2F2F2"/>
    <a:srgbClr val="884E3B"/>
    <a:srgbClr val="A05E48"/>
    <a:srgbClr val="814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911761"/>
            <a:ext cx="11262866" cy="2478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8069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79970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682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70450"/>
            <a:ext cx="11029615" cy="4488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5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7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1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8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E00-0EA0-4A7A-A857-3C5BF6754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The Dark side of customer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1AEFC-ED5B-4065-B237-C2C33C5AC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dirty="0" err="1"/>
              <a:t>Hbr</a:t>
            </a:r>
            <a:r>
              <a:rPr lang="en-SG" dirty="0"/>
              <a:t>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A247-FA03-48F0-A583-BAB3E6A8B0F2}"/>
              </a:ext>
            </a:extLst>
          </p:cNvPr>
          <p:cNvSpPr txBox="1"/>
          <p:nvPr/>
        </p:nvSpPr>
        <p:spPr>
          <a:xfrm>
            <a:off x="429768" y="6016752"/>
            <a:ext cx="842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solidFill>
                  <a:schemeClr val="bg1"/>
                </a:solidFill>
              </a:rPr>
              <a:t>Group 13 – Adrian </a:t>
            </a:r>
            <a:r>
              <a:rPr lang="en-SG" b="1" i="1" dirty="0" err="1">
                <a:solidFill>
                  <a:schemeClr val="bg1"/>
                </a:solidFill>
              </a:rPr>
              <a:t>Teo</a:t>
            </a:r>
            <a:r>
              <a:rPr lang="en-SG" b="1" i="1" dirty="0">
                <a:solidFill>
                  <a:schemeClr val="bg1"/>
                </a:solidFill>
              </a:rPr>
              <a:t>, Chen Chu, Zhang Jing Chao, Kyaw Zin Naing, Akhil </a:t>
            </a:r>
            <a:r>
              <a:rPr lang="en-SG" b="1" i="1" dirty="0" err="1">
                <a:solidFill>
                  <a:schemeClr val="bg1"/>
                </a:solidFill>
              </a:rPr>
              <a:t>Glaison</a:t>
            </a:r>
            <a:endParaRPr lang="en-SG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D1E2-9B0A-4E9B-8F9F-F02CDFFE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Case 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A8ADD-6266-4021-9E52-BBEC0020E1D1}"/>
              </a:ext>
            </a:extLst>
          </p:cNvPr>
          <p:cNvSpPr/>
          <p:nvPr/>
        </p:nvSpPr>
        <p:spPr>
          <a:xfrm>
            <a:off x="444154" y="3907489"/>
            <a:ext cx="2982097" cy="5189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7B77-7001-42CD-BBDF-D4FBC55DDD1B}"/>
              </a:ext>
            </a:extLst>
          </p:cNvPr>
          <p:cNvSpPr/>
          <p:nvPr/>
        </p:nvSpPr>
        <p:spPr>
          <a:xfrm>
            <a:off x="444154" y="1423085"/>
            <a:ext cx="2982097" cy="518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ShopSense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4A4F1-606B-4A8A-99A0-6C233D02F257}"/>
              </a:ext>
            </a:extLst>
          </p:cNvPr>
          <p:cNvSpPr txBox="1"/>
          <p:nvPr/>
        </p:nvSpPr>
        <p:spPr>
          <a:xfrm>
            <a:off x="444154" y="4426473"/>
            <a:ext cx="62614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Insurance Company</a:t>
            </a:r>
          </a:p>
          <a:p>
            <a:pPr marL="285750" indent="-285750">
              <a:buFontTx/>
              <a:buChar char="-"/>
            </a:pPr>
            <a:r>
              <a:rPr lang="en-SG" sz="1600" dirty="0"/>
              <a:t>Purchased a small sample of </a:t>
            </a:r>
            <a:r>
              <a:rPr lang="en-SG" sz="1600" dirty="0" err="1"/>
              <a:t>ShopSense’s</a:t>
            </a:r>
            <a:r>
              <a:rPr lang="en-SG" sz="1600" dirty="0"/>
              <a:t> customer loyalty card data to determine quality.</a:t>
            </a:r>
          </a:p>
          <a:p>
            <a:pPr marL="285750" indent="-285750">
              <a:buFontTx/>
              <a:buChar char="-"/>
            </a:pPr>
            <a:r>
              <a:rPr lang="en-SG" sz="1600" dirty="0"/>
              <a:t>Discovered actionable insights: strong correlations between purchases of unhealthy products and medical claims. </a:t>
            </a:r>
            <a:br>
              <a:rPr lang="en-SG" sz="1600" dirty="0"/>
            </a:br>
            <a:r>
              <a:rPr lang="en-SG" sz="1600" dirty="0">
                <a:sym typeface="Wingdings" panose="05000000000000000000" pitchFamily="2" charset="2"/>
              </a:rPr>
              <a:t> Conceived Smart Choice, a low-premium insurance plan aimed at IFA customers who didn’t indulge.</a:t>
            </a:r>
          </a:p>
          <a:p>
            <a:pPr marL="285750" indent="-285750">
              <a:buFontTx/>
              <a:buChar char="-"/>
            </a:pPr>
            <a:r>
              <a:rPr lang="en-SG" sz="1600" dirty="0"/>
              <a:t>Intends to purchase more data from </a:t>
            </a:r>
            <a:r>
              <a:rPr lang="en-SG" sz="1600" dirty="0" err="1"/>
              <a:t>ShopSense</a:t>
            </a:r>
            <a:r>
              <a:rPr lang="en-SG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A732C-D8FD-44A9-84DF-BB92D894745A}"/>
              </a:ext>
            </a:extLst>
          </p:cNvPr>
          <p:cNvSpPr txBox="1"/>
          <p:nvPr/>
        </p:nvSpPr>
        <p:spPr>
          <a:xfrm>
            <a:off x="444154" y="1942069"/>
            <a:ext cx="6261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Grocery Chain</a:t>
            </a:r>
          </a:p>
          <a:p>
            <a:pPr marL="285750" indent="-285750">
              <a:buFontTx/>
              <a:buChar char="-"/>
            </a:pPr>
            <a:r>
              <a:rPr lang="en-SG" sz="1600" dirty="0"/>
              <a:t>Conducts in-house analytics using customer loyalty card data.</a:t>
            </a:r>
          </a:p>
          <a:p>
            <a:pPr marL="285750" indent="-285750">
              <a:buFontTx/>
              <a:buChar char="-"/>
            </a:pPr>
            <a:r>
              <a:rPr lang="en-SG" sz="1600" dirty="0"/>
              <a:t>Employs pattern-based approach to issuing coupons.</a:t>
            </a:r>
          </a:p>
          <a:p>
            <a:pPr marL="742950" lvl="1" indent="-285750">
              <a:buFontTx/>
              <a:buChar char="-"/>
            </a:pPr>
            <a:r>
              <a:rPr lang="en-SG" sz="1600" dirty="0"/>
              <a:t>Experimented with printing health advices based on customers’ past and present buying patterns on back of receipts.</a:t>
            </a:r>
          </a:p>
          <a:p>
            <a:pPr marL="285750" indent="-285750">
              <a:buFontTx/>
              <a:buChar char="-"/>
            </a:pPr>
            <a:r>
              <a:rPr lang="en-SG" sz="1600" dirty="0"/>
              <a:t>Currently makes </a:t>
            </a:r>
            <a:r>
              <a:rPr lang="en-SG" sz="1600" b="1" dirty="0"/>
              <a:t>more</a:t>
            </a:r>
            <a:r>
              <a:rPr lang="en-SG" sz="1600" dirty="0"/>
              <a:t> money from selling information than from selling meat.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8616C-2FF3-4C0A-850D-62B8763B7D23}"/>
              </a:ext>
            </a:extLst>
          </p:cNvPr>
          <p:cNvSpPr/>
          <p:nvPr/>
        </p:nvSpPr>
        <p:spPr>
          <a:xfrm>
            <a:off x="6705600" y="4361419"/>
            <a:ext cx="5054600" cy="1998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i="1" u="sng" dirty="0">
                <a:solidFill>
                  <a:schemeClr val="tx1"/>
                </a:solidFill>
              </a:rPr>
              <a:t>Key Consideration:</a:t>
            </a:r>
          </a:p>
          <a:p>
            <a:r>
              <a:rPr lang="en-SG" sz="1400" b="1" i="1" dirty="0">
                <a:solidFill>
                  <a:schemeClr val="tx1"/>
                </a:solidFill>
              </a:rPr>
              <a:t>Competitive advantage.</a:t>
            </a:r>
          </a:p>
          <a:p>
            <a:pPr marL="231775" indent="-17145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Utilising exclusive data, IFA is able to formulate proprietary indicators which is not easy for competitors to replicate.</a:t>
            </a:r>
          </a:p>
          <a:p>
            <a:pPr marL="231775" indent="-17145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Accurate customer segmentation could allow for targeted marketing. IFA can provide lower rates for safer segments, and higher rates for riskier segments.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B218-E87D-4837-AA6E-D6CD1A03A690}"/>
              </a:ext>
            </a:extLst>
          </p:cNvPr>
          <p:cNvSpPr/>
          <p:nvPr/>
        </p:nvSpPr>
        <p:spPr>
          <a:xfrm>
            <a:off x="6705600" y="1428750"/>
            <a:ext cx="5054600" cy="2171700"/>
          </a:xfrm>
          <a:prstGeom prst="rect">
            <a:avLst/>
          </a:prstGeom>
          <a:noFill/>
          <a:ln w="38100">
            <a:solidFill>
              <a:srgbClr val="429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i="1" u="sng" dirty="0">
                <a:solidFill>
                  <a:schemeClr val="tx1"/>
                </a:solidFill>
              </a:rPr>
              <a:t>Key Consideration:</a:t>
            </a:r>
          </a:p>
          <a:p>
            <a:r>
              <a:rPr lang="en-SG" sz="1400" b="1" i="1" dirty="0">
                <a:solidFill>
                  <a:schemeClr val="tx1"/>
                </a:solidFill>
              </a:rPr>
              <a:t>Customer Relationship.</a:t>
            </a:r>
          </a:p>
          <a:p>
            <a:pPr marL="292100" lvl="1" indent="-195263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Fears that when customer finds out about the relationship with IFA, customers will stop using the loyalty card. </a:t>
            </a:r>
            <a:br>
              <a:rPr lang="en-SG" sz="1400" i="1" dirty="0">
                <a:solidFill>
                  <a:schemeClr val="tx1"/>
                </a:solidFill>
              </a:rPr>
            </a:b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Risk diluting or destroying relationship.</a:t>
            </a:r>
            <a:endParaRPr lang="en-SG" sz="1400" i="1" dirty="0">
              <a:solidFill>
                <a:schemeClr val="tx1"/>
              </a:solidFill>
            </a:endParaRPr>
          </a:p>
          <a:p>
            <a:pPr marL="622300" lvl="2" indent="-220663">
              <a:buFont typeface="+mj-lt"/>
              <a:buAutoNum type="romanLcPeriod"/>
            </a:pPr>
            <a:r>
              <a:rPr lang="en-SG" sz="1400" i="1" dirty="0">
                <a:solidFill>
                  <a:schemeClr val="tx1"/>
                </a:solidFill>
              </a:rPr>
              <a:t>No intentions of revealing relationship with IFA.</a:t>
            </a:r>
          </a:p>
          <a:p>
            <a:pPr marL="292100" lvl="1" indent="-195263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Associated risks with IFA if they get into trouble with the use of </a:t>
            </a:r>
            <a:r>
              <a:rPr lang="en-SG" sz="1400" i="1" dirty="0" err="1">
                <a:solidFill>
                  <a:schemeClr val="tx1"/>
                </a:solidFill>
              </a:rPr>
              <a:t>ShopSense’s</a:t>
            </a:r>
            <a:r>
              <a:rPr lang="en-SG" sz="1400" i="1" dirty="0">
                <a:solidFill>
                  <a:schemeClr val="tx1"/>
                </a:solidFill>
              </a:rPr>
              <a:t> data (e.g. profiling practices).</a:t>
            </a:r>
          </a:p>
        </p:txBody>
      </p:sp>
    </p:spTree>
    <p:extLst>
      <p:ext uri="{BB962C8B-B14F-4D97-AF65-F5344CB8AC3E}">
        <p14:creationId xmlns:p14="http://schemas.microsoft.com/office/powerpoint/2010/main" val="30810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build="p" animBg="1"/>
      <p:bldP spid="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E6B5-DEC2-40D5-BADF-4D54F89E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Case commentaries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C3C23-D068-4988-A279-48A1E765A639}"/>
              </a:ext>
            </a:extLst>
          </p:cNvPr>
          <p:cNvGrpSpPr/>
          <p:nvPr/>
        </p:nvGrpSpPr>
        <p:grpSpPr>
          <a:xfrm>
            <a:off x="340585" y="1756065"/>
            <a:ext cx="2007891" cy="1634001"/>
            <a:chOff x="371912" y="1340593"/>
            <a:chExt cx="2007891" cy="1634001"/>
          </a:xfrm>
        </p:grpSpPr>
        <p:pic>
          <p:nvPicPr>
            <p:cNvPr id="1026" name="Picture 2" descr="Image result for david norton harrah's">
              <a:extLst>
                <a:ext uri="{FF2B5EF4-FFF2-40B4-BE49-F238E27FC236}">
                  <a16:creationId xmlns:a16="http://schemas.microsoft.com/office/drawing/2014/main" id="{7A810687-10CB-4605-B170-91687AD37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12" y="1340593"/>
              <a:ext cx="1918699" cy="108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BDA119-7B3A-4FF1-BCD7-EFEE25966A3D}"/>
                </a:ext>
              </a:extLst>
            </p:cNvPr>
            <p:cNvSpPr txBox="1"/>
            <p:nvPr/>
          </p:nvSpPr>
          <p:spPr>
            <a:xfrm>
              <a:off x="394965" y="2420596"/>
              <a:ext cx="19848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000" dirty="0"/>
                <a:t>David Norton,</a:t>
              </a:r>
            </a:p>
            <a:p>
              <a:pPr algn="ctr"/>
              <a:r>
                <a:rPr lang="en-SG" sz="1000" dirty="0"/>
                <a:t>Senior VP Relationship Marketing, </a:t>
              </a:r>
              <a:br>
                <a:rPr lang="en-SG" sz="1000" dirty="0"/>
              </a:br>
              <a:r>
                <a:rPr lang="en-SG" sz="1000" dirty="0"/>
                <a:t>Harrah’s Entertainment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4CBB73-CCCD-4526-9A47-19D6F8672176}"/>
              </a:ext>
            </a:extLst>
          </p:cNvPr>
          <p:cNvGrpSpPr/>
          <p:nvPr/>
        </p:nvGrpSpPr>
        <p:grpSpPr>
          <a:xfrm>
            <a:off x="6438659" y="1756065"/>
            <a:ext cx="1342034" cy="1732223"/>
            <a:chOff x="764884" y="4277795"/>
            <a:chExt cx="1342034" cy="1732223"/>
          </a:xfrm>
        </p:grpSpPr>
        <p:pic>
          <p:nvPicPr>
            <p:cNvPr id="1030" name="Picture 6" descr="Image result for mccallister humana">
              <a:extLst>
                <a:ext uri="{FF2B5EF4-FFF2-40B4-BE49-F238E27FC236}">
                  <a16:creationId xmlns:a16="http://schemas.microsoft.com/office/drawing/2014/main" id="{AAD4B6CC-AC0A-4C36-9028-F3930C67D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57" b="98571" l="4000" r="99273">
                          <a14:foregroundMark x1="19091" y1="71857" x2="19091" y2="71857"/>
                          <a14:foregroundMark x1="76182" y1="70143" x2="78000" y2="83286"/>
                          <a14:foregroundMark x1="78000" y1="83286" x2="87273" y2="75000"/>
                          <a14:foregroundMark x1="87273" y1="75000" x2="87273" y2="74857"/>
                          <a14:foregroundMark x1="69091" y1="62143" x2="82364" y2="68000"/>
                          <a14:foregroundMark x1="82364" y1="68000" x2="94182" y2="80143"/>
                          <a14:foregroundMark x1="94182" y1="80143" x2="97455" y2="91143"/>
                          <a14:foregroundMark x1="97455" y1="91143" x2="86000" y2="97429"/>
                          <a14:foregroundMark x1="86000" y1="97429" x2="18182" y2="94571"/>
                          <a14:foregroundMark x1="18182" y1="94571" x2="5455" y2="88714"/>
                          <a14:foregroundMark x1="5455" y1="88714" x2="4000" y2="74857"/>
                          <a14:foregroundMark x1="4000" y1="74857" x2="26545" y2="61000"/>
                          <a14:foregroundMark x1="2000" y1="76143" x2="3636" y2="89143"/>
                          <a14:foregroundMark x1="3636" y1="89143" x2="15636" y2="96429"/>
                          <a14:foregroundMark x1="15636" y1="96429" x2="35636" y2="97857"/>
                          <a14:foregroundMark x1="90000" y1="83571" x2="96000" y2="93571"/>
                          <a14:foregroundMark x1="96000" y1="93571" x2="99273" y2="79143"/>
                          <a14:foregroundMark x1="99273" y1="79143" x2="89091" y2="71000"/>
                          <a14:foregroundMark x1="89091" y1="71000" x2="89091" y2="71000"/>
                          <a14:foregroundMark x1="56909" y1="98286" x2="56909" y2="98286"/>
                          <a14:foregroundMark x1="48364" y1="98714" x2="72000" y2="98714"/>
                          <a14:foregroundMark x1="33818" y1="81143" x2="47818" y2="94143"/>
                          <a14:foregroundMark x1="47818" y1="94143" x2="24364" y2="83286"/>
                          <a14:foregroundMark x1="24364" y1="83286" x2="26727" y2="71571"/>
                          <a14:foregroundMark x1="26727" y1="71571" x2="23455" y2="85286"/>
                          <a14:foregroundMark x1="23455" y1="85286" x2="18364" y2="79714"/>
                          <a14:foregroundMark x1="61273" y1="9714" x2="45455" y2="8857"/>
                          <a14:foregroundMark x1="45455" y1="8857" x2="41455" y2="9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027" y="4277795"/>
              <a:ext cx="925748" cy="117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8387EA-D29F-4764-8E28-2D06650FFD17}"/>
                </a:ext>
              </a:extLst>
            </p:cNvPr>
            <p:cNvSpPr txBox="1"/>
            <p:nvPr/>
          </p:nvSpPr>
          <p:spPr>
            <a:xfrm>
              <a:off x="764884" y="5456020"/>
              <a:ext cx="13420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000" dirty="0"/>
                <a:t>Michael B. McCallister</a:t>
              </a:r>
            </a:p>
            <a:p>
              <a:pPr algn="ctr"/>
              <a:r>
                <a:rPr lang="en-SG" sz="1000" dirty="0"/>
                <a:t>President and CEO, </a:t>
              </a:r>
              <a:br>
                <a:rPr lang="en-SG" sz="1000" dirty="0"/>
              </a:br>
              <a:r>
                <a:rPr lang="en-SG" sz="1000" dirty="0"/>
                <a:t>Humana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3029A-3899-4FF5-B9EF-6EF7362F53ED}"/>
              </a:ext>
            </a:extLst>
          </p:cNvPr>
          <p:cNvSpPr/>
          <p:nvPr/>
        </p:nvSpPr>
        <p:spPr>
          <a:xfrm>
            <a:off x="514517" y="3675841"/>
            <a:ext cx="5514808" cy="2445787"/>
          </a:xfrm>
          <a:prstGeom prst="rect">
            <a:avLst/>
          </a:prstGeom>
          <a:noFill/>
          <a:ln w="12700">
            <a:solidFill>
              <a:srgbClr val="429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Transparency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</a:rPr>
              <a:t>Customers must know what they’ll get for allowing their purchasing behaviour to be monitored.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</a:rPr>
              <a:t>Tell customers the value proposition up front. 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Customer Protection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Set rules for what can be done with the information.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Risk Management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Evaluate customers’ potential reaction to the data sharing and possible downstream effects of the deal.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DC9BD1-0B1E-4981-AC61-9511EFC1F9D8}"/>
              </a:ext>
            </a:extLst>
          </p:cNvPr>
          <p:cNvSpPr/>
          <p:nvPr/>
        </p:nvSpPr>
        <p:spPr>
          <a:xfrm>
            <a:off x="2320287" y="1887523"/>
            <a:ext cx="3509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i="1" dirty="0"/>
              <a:t>“Companies engaging in customer analytics and related marketing initiatives </a:t>
            </a:r>
            <a:r>
              <a:rPr lang="en-SG" sz="1600" b="1" i="1" dirty="0">
                <a:solidFill>
                  <a:srgbClr val="FF0000"/>
                </a:solidFill>
              </a:rPr>
              <a:t>need to keep “win-win” in mind </a:t>
            </a:r>
            <a:r>
              <a:rPr lang="en-SG" sz="1600" i="1" dirty="0"/>
              <a:t>when collecting and handling customer data.”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2A69AD-3681-4030-8FE3-96D162514344}"/>
              </a:ext>
            </a:extLst>
          </p:cNvPr>
          <p:cNvSpPr/>
          <p:nvPr/>
        </p:nvSpPr>
        <p:spPr>
          <a:xfrm>
            <a:off x="6524384" y="3675842"/>
            <a:ext cx="5152751" cy="2445787"/>
          </a:xfrm>
          <a:prstGeom prst="rect">
            <a:avLst/>
          </a:prstGeom>
          <a:noFill/>
          <a:ln w="12700">
            <a:solidFill>
              <a:srgbClr val="429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Transparency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</a:rPr>
              <a:t>Permission-based </a:t>
            </a: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SG" sz="1400" i="1" dirty="0">
                <a:solidFill>
                  <a:schemeClr val="tx1"/>
                </a:solidFill>
              </a:rPr>
              <a:t>Programs must require customers to opt in.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Customer Protection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Proper security measures to be taken to protect customers’ data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In turn, this ensures integrity of relationship with customers.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Ethics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Ethical behaviour start with CEO. </a:t>
            </a: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Organisational leadership.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BEA527-DBCA-4CF5-AC01-DEE5C41CBEB8}"/>
              </a:ext>
            </a:extLst>
          </p:cNvPr>
          <p:cNvSpPr/>
          <p:nvPr/>
        </p:nvSpPr>
        <p:spPr>
          <a:xfrm>
            <a:off x="7780693" y="1887523"/>
            <a:ext cx="35630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i="1" dirty="0"/>
              <a:t>“If the headline on the front page of the newspaper were reporting abuse of customer data (yours included), </a:t>
            </a:r>
            <a:r>
              <a:rPr lang="en-SG" sz="1600" b="1" i="1" dirty="0">
                <a:solidFill>
                  <a:srgbClr val="FF0000"/>
                </a:solidFill>
              </a:rPr>
              <a:t>how would you react?</a:t>
            </a:r>
            <a:r>
              <a:rPr lang="en-SG" sz="16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E6B5-DEC2-40D5-BADF-4D54F89E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944"/>
          </a:xfrm>
        </p:spPr>
        <p:txBody>
          <a:bodyPr>
            <a:normAutofit fontScale="90000"/>
          </a:bodyPr>
          <a:lstStyle/>
          <a:p>
            <a:r>
              <a:rPr lang="en-SG" dirty="0"/>
              <a:t>Case commentaries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A0615-7D4E-44CA-B4F2-FCE8528A6BE3}"/>
              </a:ext>
            </a:extLst>
          </p:cNvPr>
          <p:cNvGrpSpPr/>
          <p:nvPr/>
        </p:nvGrpSpPr>
        <p:grpSpPr>
          <a:xfrm>
            <a:off x="491386" y="1628775"/>
            <a:ext cx="1267436" cy="1682727"/>
            <a:chOff x="6444941" y="1351776"/>
            <a:chExt cx="1267436" cy="16827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D474B7-8353-463D-AE14-474AA6EF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55" b="10161"/>
            <a:stretch/>
          </p:blipFill>
          <p:spPr>
            <a:xfrm>
              <a:off x="6543105" y="1351776"/>
              <a:ext cx="1169272" cy="11320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AD669-9853-41ED-A14D-98AFE407E00C}"/>
                </a:ext>
              </a:extLst>
            </p:cNvPr>
            <p:cNvSpPr txBox="1"/>
            <p:nvPr/>
          </p:nvSpPr>
          <p:spPr>
            <a:xfrm>
              <a:off x="6444941" y="2480505"/>
              <a:ext cx="12554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000" dirty="0"/>
                <a:t>George L. Jones</a:t>
              </a:r>
            </a:p>
            <a:p>
              <a:pPr algn="ctr"/>
              <a:r>
                <a:rPr lang="en-SG" sz="1000" dirty="0"/>
                <a:t>President and CEO, </a:t>
              </a:r>
              <a:br>
                <a:rPr lang="en-SG" sz="1000" dirty="0"/>
              </a:br>
              <a:r>
                <a:rPr lang="en-SG" sz="1000" dirty="0"/>
                <a:t>Borders Group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DFC147-BE87-458E-9D11-C76F666E5196}"/>
              </a:ext>
            </a:extLst>
          </p:cNvPr>
          <p:cNvGrpSpPr/>
          <p:nvPr/>
        </p:nvGrpSpPr>
        <p:grpSpPr>
          <a:xfrm>
            <a:off x="5965244" y="1510613"/>
            <a:ext cx="1970174" cy="1833447"/>
            <a:chOff x="6087591" y="4291913"/>
            <a:chExt cx="1970174" cy="1833447"/>
          </a:xfrm>
        </p:grpSpPr>
        <p:pic>
          <p:nvPicPr>
            <p:cNvPr id="1034" name="Picture 10" descr="Image result for katherine n lemon">
              <a:extLst>
                <a:ext uri="{FF2B5EF4-FFF2-40B4-BE49-F238E27FC236}">
                  <a16:creationId xmlns:a16="http://schemas.microsoft.com/office/drawing/2014/main" id="{8C238CAC-2F2F-46D8-9921-B23AF3E55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000" b="99250" l="3881" r="97612">
                          <a14:foregroundMark x1="39104" y1="13750" x2="25075" y2="33250"/>
                          <a14:foregroundMark x1="25075" y1="33250" x2="29552" y2="61250"/>
                          <a14:foregroundMark x1="29552" y1="61250" x2="24478" y2="73250"/>
                          <a14:foregroundMark x1="24478" y1="73250" x2="14925" y2="77250"/>
                          <a14:foregroundMark x1="8955" y1="76500" x2="12836" y2="89500"/>
                          <a14:foregroundMark x1="12836" y1="89500" x2="45373" y2="92000"/>
                          <a14:foregroundMark x1="45373" y1="92000" x2="65672" y2="85000"/>
                          <a14:foregroundMark x1="65672" y1="85000" x2="82687" y2="90250"/>
                          <a14:foregroundMark x1="82687" y1="90250" x2="90746" y2="79000"/>
                          <a14:foregroundMark x1="90746" y1="79000" x2="92836" y2="66250"/>
                          <a14:foregroundMark x1="92836" y1="66250" x2="92836" y2="66250"/>
                          <a14:foregroundMark x1="96716" y1="70750" x2="98806" y2="84000"/>
                          <a14:foregroundMark x1="98806" y1="84000" x2="93134" y2="96750"/>
                          <a14:foregroundMark x1="93134" y1="96750" x2="12239" y2="96250"/>
                          <a14:foregroundMark x1="12239" y1="96250" x2="3881" y2="79500"/>
                          <a14:foregroundMark x1="36716" y1="45750" x2="68657" y2="49500"/>
                          <a14:foregroundMark x1="68657" y1="49500" x2="68955" y2="49750"/>
                          <a14:foregroundMark x1="38977" y1="9430" x2="51642" y2="9250"/>
                          <a14:foregroundMark x1="96418" y1="77500" x2="97313" y2="96250"/>
                          <a14:foregroundMark x1="97313" y1="96250" x2="97612" y2="68750"/>
                          <a14:foregroundMark x1="97612" y1="68750" x2="97910" y2="68000"/>
                          <a14:foregroundMark x1="97910" y1="98500" x2="4179" y2="99250"/>
                          <a14:foregroundMark x1="48955" y1="7000" x2="39611" y2="8381"/>
                          <a14:foregroundMark x1="30982" y1="13172" x2="17612" y2="32250"/>
                          <a14:foregroundMark x1="17612" y1="45246" x2="17612" y2="45500"/>
                          <a14:foregroundMark x1="17612" y1="32250" x2="17612" y2="34778"/>
                          <a14:foregroundMark x1="17612" y1="45500" x2="17612" y2="46000"/>
                          <a14:backgroundMark x1="20299" y1="8250" x2="9851" y2="20500"/>
                          <a14:backgroundMark x1="9851" y1="20500" x2="5373" y2="48250"/>
                          <a14:backgroundMark x1="5373" y1="48250" x2="7761" y2="61000"/>
                          <a14:backgroundMark x1="17275" y1="24339" x2="11642" y2="30000"/>
                          <a14:backgroundMark x1="9552" y1="42750" x2="13433" y2="56500"/>
                          <a14:backgroundMark x1="13433" y1="56500" x2="7463" y2="69250"/>
                          <a14:backgroundMark x1="7463" y1="69250" x2="3284" y2="71500"/>
                          <a14:backgroundMark x1="18209" y1="66250" x2="14064" y2="46000"/>
                          <a14:backgroundMark x1="16140" y1="32250" x2="16375" y2="31700"/>
                          <a14:backgroundMark x1="13731" y1="35250" x2="15522" y2="45500"/>
                          <a14:backgroundMark x1="25970" y1="12000" x2="40597" y2="6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19" y="4291913"/>
              <a:ext cx="963118" cy="114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713B2-16DE-452A-A588-6B452F8710C8}"/>
                </a:ext>
              </a:extLst>
            </p:cNvPr>
            <p:cNvSpPr txBox="1"/>
            <p:nvPr/>
          </p:nvSpPr>
          <p:spPr>
            <a:xfrm>
              <a:off x="6087591" y="5417474"/>
              <a:ext cx="1970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Katherine N. Lemon</a:t>
              </a:r>
            </a:p>
            <a:p>
              <a:pPr algn="ctr"/>
              <a:r>
                <a:rPr lang="en-SG" sz="1000" dirty="0"/>
                <a:t>A. </a:t>
              </a:r>
              <a:r>
                <a:rPr lang="en-SG" sz="1000" dirty="0" err="1"/>
                <a:t>Prof.</a:t>
              </a:r>
              <a:r>
                <a:rPr lang="en-SG" sz="1000" dirty="0"/>
                <a:t> of Marketing,</a:t>
              </a:r>
            </a:p>
            <a:p>
              <a:pPr algn="ctr"/>
              <a:r>
                <a:rPr lang="en-SG" sz="1000" dirty="0"/>
                <a:t>Carroll School of Management</a:t>
              </a:r>
            </a:p>
            <a:p>
              <a:pPr algn="ctr"/>
              <a:r>
                <a:rPr lang="en-SG" sz="1000" dirty="0"/>
                <a:t>Boston College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67161-BAEB-4616-B1AB-4365854E3886}"/>
              </a:ext>
            </a:extLst>
          </p:cNvPr>
          <p:cNvSpPr/>
          <p:nvPr/>
        </p:nvSpPr>
        <p:spPr>
          <a:xfrm>
            <a:off x="491386" y="3445937"/>
            <a:ext cx="5473858" cy="2883940"/>
          </a:xfrm>
          <a:prstGeom prst="rect">
            <a:avLst/>
          </a:prstGeom>
          <a:noFill/>
          <a:ln w="12700">
            <a:solidFill>
              <a:srgbClr val="429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Customer Trust vs Contract Legality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</a:rPr>
              <a:t>Just because businesses are legal and customers don’t figure it out doesn’t make it a valid marketing opportunity.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</a:rPr>
              <a:t>Trust may be eroded when deal is made known. 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Primary Owner of Data Insights &amp; Marketing Efforts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 err="1">
                <a:solidFill>
                  <a:schemeClr val="tx1"/>
                </a:solidFill>
              </a:rPr>
              <a:t>ShopSense</a:t>
            </a:r>
            <a:r>
              <a:rPr lang="en-SG" sz="1400" i="1" dirty="0">
                <a:solidFill>
                  <a:schemeClr val="tx1"/>
                </a:solidFill>
              </a:rPr>
              <a:t> should ultimately have control over the use of their customers’ data. 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 err="1">
                <a:solidFill>
                  <a:schemeClr val="tx1"/>
                </a:solidFill>
              </a:rPr>
              <a:t>ShopSense</a:t>
            </a:r>
            <a:r>
              <a:rPr lang="en-SG" sz="1400" i="1" dirty="0">
                <a:solidFill>
                  <a:schemeClr val="tx1"/>
                </a:solidFill>
              </a:rPr>
              <a:t> should have control over what insurance offers to push to their customers.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Data Quality Issues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Purchaser ≠ Consumer. </a:t>
            </a: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Correlation studies may be flawed.</a:t>
            </a:r>
            <a:endParaRPr lang="en-SG" sz="1400" i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B28F27-DEF2-46BF-AAC1-54838A406B2E}"/>
              </a:ext>
            </a:extLst>
          </p:cNvPr>
          <p:cNvSpPr/>
          <p:nvPr/>
        </p:nvSpPr>
        <p:spPr>
          <a:xfrm>
            <a:off x="6292112" y="3445936"/>
            <a:ext cx="5473858" cy="2883940"/>
          </a:xfrm>
          <a:prstGeom prst="rect">
            <a:avLst/>
          </a:prstGeom>
          <a:noFill/>
          <a:ln w="12700">
            <a:solidFill>
              <a:srgbClr val="429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Customer Trust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</a:rPr>
              <a:t>Unintended and uncontemplated use of data will erode trust.</a:t>
            </a: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this affects effectiveness of customer analytics.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Must ensure customer data privacy.</a:t>
            </a:r>
          </a:p>
          <a:p>
            <a:pPr marL="590550" lvl="1" indent="-228600">
              <a:buFont typeface="+mj-lt"/>
              <a:buAutoNum type="alphaLcPeriod"/>
              <a:tabLst>
                <a:tab pos="542925" algn="l"/>
              </a:tabLst>
            </a:pP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Need to allow for opt-in option.</a:t>
            </a:r>
            <a:endParaRPr lang="en-SG" sz="1400" i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Battered Customer Syndrome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Marketers only target segments with highest lifetime value. This leaves out the other segments. </a:t>
            </a:r>
          </a:p>
          <a:p>
            <a:pPr marL="342900" indent="-342900">
              <a:buAutoNum type="arabicPeriod"/>
            </a:pPr>
            <a:r>
              <a:rPr lang="en-SG" sz="1400" b="1" i="1" dirty="0">
                <a:solidFill>
                  <a:schemeClr val="tx1"/>
                </a:solidFill>
              </a:rPr>
              <a:t>Data Quality Issues</a:t>
            </a:r>
          </a:p>
          <a:p>
            <a:pPr marL="590550" lvl="1" indent="-228600">
              <a:buFont typeface="+mj-lt"/>
              <a:buAutoNum type="alphaLcPeriod"/>
            </a:pPr>
            <a:r>
              <a:rPr lang="en-SG" sz="1400" i="1" dirty="0">
                <a:solidFill>
                  <a:schemeClr val="tx1"/>
                </a:solidFill>
              </a:rPr>
              <a:t>Purchaser ≠ Consumer. </a:t>
            </a:r>
            <a:r>
              <a:rPr lang="en-SG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Conclusions may be flawed.</a:t>
            </a:r>
            <a:endParaRPr lang="en-SG" sz="1400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BDD6A-0F03-44B8-8B45-A92ED7A716A8}"/>
              </a:ext>
            </a:extLst>
          </p:cNvPr>
          <p:cNvSpPr/>
          <p:nvPr/>
        </p:nvSpPr>
        <p:spPr>
          <a:xfrm>
            <a:off x="1952317" y="1803821"/>
            <a:ext cx="4000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i="1" dirty="0"/>
              <a:t>“Marketers can be tempted, despite pledges about privacy, to use collected information in ways that </a:t>
            </a:r>
            <a:r>
              <a:rPr lang="en-SG" sz="1600" b="1" i="1" dirty="0">
                <a:solidFill>
                  <a:srgbClr val="FF0000"/>
                </a:solidFill>
              </a:rPr>
              <a:t>seem attractive </a:t>
            </a:r>
            <a:r>
              <a:rPr lang="en-SG" sz="1600" i="1" dirty="0"/>
              <a:t>but may </a:t>
            </a:r>
            <a:r>
              <a:rPr lang="en-SG" sz="1600" b="1" i="1" dirty="0">
                <a:solidFill>
                  <a:srgbClr val="FF0000"/>
                </a:solidFill>
              </a:rPr>
              <a:t>ultimately damage relationships</a:t>
            </a:r>
            <a:r>
              <a:rPr lang="en-SG" sz="1600" b="1" i="1" dirty="0"/>
              <a:t> </a:t>
            </a:r>
            <a:r>
              <a:rPr lang="en-SG" sz="1600" i="1" dirty="0"/>
              <a:t>with customers.”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39563-5744-49FC-9A76-B264EECC1D5A}"/>
              </a:ext>
            </a:extLst>
          </p:cNvPr>
          <p:cNvSpPr/>
          <p:nvPr/>
        </p:nvSpPr>
        <p:spPr>
          <a:xfrm>
            <a:off x="7765007" y="1803821"/>
            <a:ext cx="4000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i="1" dirty="0"/>
              <a:t>“Looked at another way, analytics enable firms to understand </a:t>
            </a:r>
            <a:r>
              <a:rPr lang="en-SG" sz="1600" b="1" i="1" dirty="0">
                <a:solidFill>
                  <a:srgbClr val="FF0000"/>
                </a:solidFill>
              </a:rPr>
              <a:t>how poorly they can treat individual or groups of customers</a:t>
            </a:r>
            <a:r>
              <a:rPr lang="en-SG" sz="1600" i="1" dirty="0"/>
              <a:t> before those people stop doing business with them.”</a:t>
            </a:r>
          </a:p>
        </p:txBody>
      </p:sp>
    </p:spTree>
    <p:extLst>
      <p:ext uri="{BB962C8B-B14F-4D97-AF65-F5344CB8AC3E}">
        <p14:creationId xmlns:p14="http://schemas.microsoft.com/office/powerpoint/2010/main" val="1544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2CC3-C20A-485B-83B5-A68CD6E2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Thoughts &amp; Implications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DB872FC-68CA-4445-92D5-B10DD3A03813}"/>
              </a:ext>
            </a:extLst>
          </p:cNvPr>
          <p:cNvSpPr/>
          <p:nvPr/>
        </p:nvSpPr>
        <p:spPr>
          <a:xfrm>
            <a:off x="4681014" y="1393915"/>
            <a:ext cx="2829972" cy="2829972"/>
          </a:xfrm>
          <a:custGeom>
            <a:avLst/>
            <a:gdLst>
              <a:gd name="connsiteX0" fmla="*/ 0 w 2829972"/>
              <a:gd name="connsiteY0" fmla="*/ 1414986 h 2829972"/>
              <a:gd name="connsiteX1" fmla="*/ 1414986 w 2829972"/>
              <a:gd name="connsiteY1" fmla="*/ 0 h 2829972"/>
              <a:gd name="connsiteX2" fmla="*/ 2829972 w 2829972"/>
              <a:gd name="connsiteY2" fmla="*/ 1414986 h 2829972"/>
              <a:gd name="connsiteX3" fmla="*/ 1414986 w 2829972"/>
              <a:gd name="connsiteY3" fmla="*/ 2829972 h 2829972"/>
              <a:gd name="connsiteX4" fmla="*/ 0 w 2829972"/>
              <a:gd name="connsiteY4" fmla="*/ 1414986 h 282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972" h="2829972">
                <a:moveTo>
                  <a:pt x="0" y="1414986"/>
                </a:moveTo>
                <a:cubicBezTo>
                  <a:pt x="0" y="633511"/>
                  <a:pt x="633511" y="0"/>
                  <a:pt x="1414986" y="0"/>
                </a:cubicBezTo>
                <a:cubicBezTo>
                  <a:pt x="2196461" y="0"/>
                  <a:pt x="2829972" y="633511"/>
                  <a:pt x="2829972" y="1414986"/>
                </a:cubicBezTo>
                <a:cubicBezTo>
                  <a:pt x="2829972" y="2196461"/>
                  <a:pt x="2196461" y="2829972"/>
                  <a:pt x="1414986" y="2829972"/>
                </a:cubicBezTo>
                <a:cubicBezTo>
                  <a:pt x="633511" y="2829972"/>
                  <a:pt x="0" y="2196461"/>
                  <a:pt x="0" y="141498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77329" tIns="495245" rIns="377331" bIns="106124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Data Security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303CE64-F585-41A9-8D9D-AA3897BA9E28}"/>
              </a:ext>
            </a:extLst>
          </p:cNvPr>
          <p:cNvSpPr/>
          <p:nvPr/>
        </p:nvSpPr>
        <p:spPr>
          <a:xfrm>
            <a:off x="5702162" y="3162648"/>
            <a:ext cx="2829972" cy="2829972"/>
          </a:xfrm>
          <a:custGeom>
            <a:avLst/>
            <a:gdLst>
              <a:gd name="connsiteX0" fmla="*/ 0 w 2829972"/>
              <a:gd name="connsiteY0" fmla="*/ 1414986 h 2829972"/>
              <a:gd name="connsiteX1" fmla="*/ 1414986 w 2829972"/>
              <a:gd name="connsiteY1" fmla="*/ 0 h 2829972"/>
              <a:gd name="connsiteX2" fmla="*/ 2829972 w 2829972"/>
              <a:gd name="connsiteY2" fmla="*/ 1414986 h 2829972"/>
              <a:gd name="connsiteX3" fmla="*/ 1414986 w 2829972"/>
              <a:gd name="connsiteY3" fmla="*/ 2829972 h 2829972"/>
              <a:gd name="connsiteX4" fmla="*/ 0 w 2829972"/>
              <a:gd name="connsiteY4" fmla="*/ 1414986 h 282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972" h="2829972">
                <a:moveTo>
                  <a:pt x="0" y="1414986"/>
                </a:moveTo>
                <a:cubicBezTo>
                  <a:pt x="0" y="633511"/>
                  <a:pt x="633511" y="0"/>
                  <a:pt x="1414986" y="0"/>
                </a:cubicBezTo>
                <a:cubicBezTo>
                  <a:pt x="2196461" y="0"/>
                  <a:pt x="2829972" y="633511"/>
                  <a:pt x="2829972" y="1414986"/>
                </a:cubicBezTo>
                <a:cubicBezTo>
                  <a:pt x="2829972" y="2196461"/>
                  <a:pt x="2196461" y="2829972"/>
                  <a:pt x="1414986" y="2829972"/>
                </a:cubicBezTo>
                <a:cubicBezTo>
                  <a:pt x="633511" y="2829972"/>
                  <a:pt x="0" y="2196461"/>
                  <a:pt x="0" y="141498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alpha val="50000"/>
              <a:hueOff val="234196"/>
              <a:satOff val="-25317"/>
              <a:lumOff val="20386"/>
              <a:alphaOff val="0"/>
            </a:schemeClr>
          </a:fillRef>
          <a:effectRef idx="0">
            <a:schemeClr val="accent1">
              <a:shade val="80000"/>
              <a:alpha val="50000"/>
              <a:hueOff val="234196"/>
              <a:satOff val="-25317"/>
              <a:lumOff val="20386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865500" tIns="731076" rIns="266489" bIns="54241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Customer Value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5AA7052-E72A-4910-9CE4-3F752FC0E21F}"/>
              </a:ext>
            </a:extLst>
          </p:cNvPr>
          <p:cNvSpPr/>
          <p:nvPr/>
        </p:nvSpPr>
        <p:spPr>
          <a:xfrm>
            <a:off x="3659865" y="3162648"/>
            <a:ext cx="2829972" cy="2829972"/>
          </a:xfrm>
          <a:custGeom>
            <a:avLst/>
            <a:gdLst>
              <a:gd name="connsiteX0" fmla="*/ 0 w 2829972"/>
              <a:gd name="connsiteY0" fmla="*/ 1414986 h 2829972"/>
              <a:gd name="connsiteX1" fmla="*/ 1414986 w 2829972"/>
              <a:gd name="connsiteY1" fmla="*/ 0 h 2829972"/>
              <a:gd name="connsiteX2" fmla="*/ 2829972 w 2829972"/>
              <a:gd name="connsiteY2" fmla="*/ 1414986 h 2829972"/>
              <a:gd name="connsiteX3" fmla="*/ 1414986 w 2829972"/>
              <a:gd name="connsiteY3" fmla="*/ 2829972 h 2829972"/>
              <a:gd name="connsiteX4" fmla="*/ 0 w 2829972"/>
              <a:gd name="connsiteY4" fmla="*/ 1414986 h 282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9972" h="2829972">
                <a:moveTo>
                  <a:pt x="0" y="1414986"/>
                </a:moveTo>
                <a:cubicBezTo>
                  <a:pt x="0" y="633511"/>
                  <a:pt x="633511" y="0"/>
                  <a:pt x="1414986" y="0"/>
                </a:cubicBezTo>
                <a:cubicBezTo>
                  <a:pt x="2196461" y="0"/>
                  <a:pt x="2829972" y="633511"/>
                  <a:pt x="2829972" y="1414986"/>
                </a:cubicBezTo>
                <a:cubicBezTo>
                  <a:pt x="2829972" y="2196461"/>
                  <a:pt x="2196461" y="2829972"/>
                  <a:pt x="1414986" y="2829972"/>
                </a:cubicBezTo>
                <a:cubicBezTo>
                  <a:pt x="633511" y="2829972"/>
                  <a:pt x="0" y="2196461"/>
                  <a:pt x="0" y="141498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alpha val="50000"/>
              <a:hueOff val="468392"/>
              <a:satOff val="-50633"/>
              <a:lumOff val="40772"/>
              <a:alphaOff val="0"/>
            </a:schemeClr>
          </a:fillRef>
          <a:effectRef idx="0">
            <a:schemeClr val="accent1">
              <a:shade val="80000"/>
              <a:alpha val="50000"/>
              <a:hueOff val="468392"/>
              <a:satOff val="-50633"/>
              <a:lumOff val="40772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6489" tIns="731076" rIns="865500" bIns="54241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Data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AC733-7014-4AE3-B663-FDA6FB5C2A5C}"/>
              </a:ext>
            </a:extLst>
          </p:cNvPr>
          <p:cNvSpPr txBox="1"/>
          <p:nvPr/>
        </p:nvSpPr>
        <p:spPr>
          <a:xfrm>
            <a:off x="6486525" y="1456067"/>
            <a:ext cx="4679596" cy="830997"/>
          </a:xfrm>
          <a:prstGeom prst="rect">
            <a:avLst/>
          </a:prstGeom>
          <a:solidFill>
            <a:srgbClr val="8A95AA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895350" indent="-352425"/>
            <a:r>
              <a:rPr lang="en-SG" sz="1600" i="1" dirty="0"/>
              <a:t>Customers’ data must be protected and secured by the company in order for</a:t>
            </a:r>
            <a:r>
              <a:rPr lang="en-SG" sz="1600" b="1" i="1" dirty="0"/>
              <a:t> </a:t>
            </a:r>
            <a:r>
              <a:rPr lang="en-SG" sz="1600" i="1" dirty="0"/>
              <a:t>customers to have </a:t>
            </a:r>
            <a:r>
              <a:rPr lang="en-SG" sz="1600" b="1" i="1" dirty="0">
                <a:solidFill>
                  <a:srgbClr val="FF0000"/>
                </a:solidFill>
              </a:rPr>
              <a:t>confidence</a:t>
            </a:r>
            <a:r>
              <a:rPr lang="en-SG" sz="1600" i="1" dirty="0"/>
              <a:t> in the business.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2503B-A7A2-49D2-A81D-B4FE7D4AC812}"/>
              </a:ext>
            </a:extLst>
          </p:cNvPr>
          <p:cNvSpPr txBox="1"/>
          <p:nvPr/>
        </p:nvSpPr>
        <p:spPr>
          <a:xfrm>
            <a:off x="581192" y="1318326"/>
            <a:ext cx="412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A Customer Analytics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8B311-F356-4CDA-88DE-144CCBCD411F}"/>
              </a:ext>
            </a:extLst>
          </p:cNvPr>
          <p:cNvSpPr txBox="1"/>
          <p:nvPr/>
        </p:nvSpPr>
        <p:spPr>
          <a:xfrm>
            <a:off x="7284532" y="5097171"/>
            <a:ext cx="4516943" cy="830997"/>
          </a:xfrm>
          <a:prstGeom prst="rect">
            <a:avLst/>
          </a:prstGeom>
          <a:solidFill>
            <a:srgbClr val="A3ADC6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895350" indent="171450"/>
            <a:r>
              <a:rPr lang="en-SG" sz="1600" i="1" dirty="0"/>
              <a:t>Company’s customer analytics must prioritise creating </a:t>
            </a:r>
            <a:r>
              <a:rPr lang="en-SG" sz="1600" b="1" i="1" dirty="0">
                <a:solidFill>
                  <a:srgbClr val="FF0000"/>
                </a:solidFill>
              </a:rPr>
              <a:t>value</a:t>
            </a:r>
            <a:r>
              <a:rPr lang="en-SG" sz="1600" i="1" dirty="0"/>
              <a:t> for the customer in order for customers to “stick”.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98204AB-621C-49A6-8C8D-741485773468}"/>
              </a:ext>
            </a:extLst>
          </p:cNvPr>
          <p:cNvGrpSpPr/>
          <p:nvPr/>
        </p:nvGrpSpPr>
        <p:grpSpPr>
          <a:xfrm>
            <a:off x="7820724" y="2626206"/>
            <a:ext cx="3790083" cy="1094610"/>
            <a:chOff x="7820724" y="2626206"/>
            <a:chExt cx="3790083" cy="10946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AE6A1-2C28-4F92-A249-82D4CFCF09A6}"/>
                </a:ext>
              </a:extLst>
            </p:cNvPr>
            <p:cNvSpPr txBox="1"/>
            <p:nvPr/>
          </p:nvSpPr>
          <p:spPr>
            <a:xfrm>
              <a:off x="7820724" y="2626206"/>
              <a:ext cx="2800770" cy="646331"/>
            </a:xfrm>
            <a:prstGeom prst="rect">
              <a:avLst/>
            </a:prstGeom>
            <a:solidFill>
              <a:srgbClr val="69789C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Confident in business. High value for customers. But, lacks </a:t>
              </a:r>
              <a:r>
                <a:rPr lang="en-SG" sz="1200" b="1" dirty="0"/>
                <a:t>trust</a:t>
              </a:r>
              <a:r>
                <a:rPr lang="en-SG" sz="1200" dirty="0"/>
                <a:t>. </a:t>
              </a:r>
              <a:br>
                <a:rPr lang="en-SG" sz="1200" dirty="0"/>
              </a:br>
              <a:r>
                <a:rPr lang="en-SG" sz="1200" dirty="0">
                  <a:sym typeface="Wingdings" panose="05000000000000000000" pitchFamily="2" charset="2"/>
                </a:rPr>
                <a:t> No loyalty. </a:t>
              </a:r>
              <a:endParaRPr lang="en-SG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00DF8-29E9-443B-A603-1C1914A65DFA}"/>
                </a:ext>
              </a:extLst>
            </p:cNvPr>
            <p:cNvSpPr txBox="1"/>
            <p:nvPr/>
          </p:nvSpPr>
          <p:spPr>
            <a:xfrm>
              <a:off x="8628224" y="3259151"/>
              <a:ext cx="2982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i="1" dirty="0"/>
                <a:t>Amazon stores your voice data collected on Echo and uses it for marketing/advertising purposes.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CABBBA-4756-45DC-9909-2CAA73F90687}"/>
              </a:ext>
            </a:extLst>
          </p:cNvPr>
          <p:cNvGrpSpPr/>
          <p:nvPr/>
        </p:nvGrpSpPr>
        <p:grpSpPr>
          <a:xfrm>
            <a:off x="4928934" y="6021933"/>
            <a:ext cx="5595495" cy="646331"/>
            <a:chOff x="4928934" y="6021933"/>
            <a:chExt cx="5595495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6ECEC2-106D-4E9F-BD0A-B04AC257A912}"/>
                </a:ext>
              </a:extLst>
            </p:cNvPr>
            <p:cNvSpPr txBox="1"/>
            <p:nvPr/>
          </p:nvSpPr>
          <p:spPr>
            <a:xfrm>
              <a:off x="4928934" y="6021933"/>
              <a:ext cx="2336548" cy="646331"/>
            </a:xfrm>
            <a:prstGeom prst="rect">
              <a:avLst/>
            </a:prstGeom>
            <a:solidFill>
              <a:srgbClr val="9DA3B6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High value and trust in business.</a:t>
              </a:r>
            </a:p>
            <a:p>
              <a:r>
                <a:rPr lang="en-SG" sz="1200" dirty="0"/>
                <a:t>But, lacks </a:t>
              </a:r>
              <a:r>
                <a:rPr lang="en-SG" sz="1200" b="1" dirty="0"/>
                <a:t>confidence</a:t>
              </a:r>
              <a:r>
                <a:rPr lang="en-SG" sz="1200" dirty="0"/>
                <a:t>. </a:t>
              </a:r>
              <a:br>
                <a:rPr lang="en-SG" sz="1200" dirty="0"/>
              </a:br>
              <a:r>
                <a:rPr lang="en-SG" sz="1200" dirty="0">
                  <a:sym typeface="Wingdings" panose="05000000000000000000" pitchFamily="2" charset="2"/>
                </a:rPr>
                <a:t> No loyalty.</a:t>
              </a:r>
              <a:endParaRPr lang="en-SG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51C2BB-C82A-4B37-A6B8-7CBCA2671700}"/>
                </a:ext>
              </a:extLst>
            </p:cNvPr>
            <p:cNvSpPr txBox="1"/>
            <p:nvPr/>
          </p:nvSpPr>
          <p:spPr>
            <a:xfrm>
              <a:off x="7265482" y="6203135"/>
              <a:ext cx="3258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i="1" dirty="0"/>
                <a:t>Yahoo! email data breaches (3 billion user accounts) knocked off $350 million off its sale price to Verizon.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46DE3-F685-468C-939B-D72E0F4B2666}"/>
              </a:ext>
            </a:extLst>
          </p:cNvPr>
          <p:cNvGrpSpPr/>
          <p:nvPr/>
        </p:nvGrpSpPr>
        <p:grpSpPr>
          <a:xfrm>
            <a:off x="1016645" y="2626206"/>
            <a:ext cx="3302440" cy="1279276"/>
            <a:chOff x="1016645" y="2626206"/>
            <a:chExt cx="3302440" cy="12792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2D7720-78F3-4F44-B040-0F2DEFC04278}"/>
                </a:ext>
              </a:extLst>
            </p:cNvPr>
            <p:cNvSpPr txBox="1"/>
            <p:nvPr/>
          </p:nvSpPr>
          <p:spPr>
            <a:xfrm>
              <a:off x="1779572" y="2626206"/>
              <a:ext cx="2539513" cy="646331"/>
            </a:xfrm>
            <a:prstGeom prst="rect">
              <a:avLst/>
            </a:prstGeom>
            <a:solidFill>
              <a:srgbClr val="9197A8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Confident in and trusts the business. </a:t>
              </a:r>
            </a:p>
            <a:p>
              <a:r>
                <a:rPr lang="en-SG" sz="1200" dirty="0"/>
                <a:t>But, lacks </a:t>
              </a:r>
              <a:r>
                <a:rPr lang="en-SG" sz="1200" b="1" dirty="0"/>
                <a:t>value</a:t>
              </a:r>
              <a:r>
                <a:rPr lang="en-SG" sz="1200" dirty="0"/>
                <a:t>. </a:t>
              </a:r>
              <a:br>
                <a:rPr lang="en-SG" sz="1200" dirty="0"/>
              </a:br>
              <a:r>
                <a:rPr lang="en-SG" sz="1200" dirty="0">
                  <a:sym typeface="Wingdings" panose="05000000000000000000" pitchFamily="2" charset="2"/>
                </a:rPr>
                <a:t> No loyalty. </a:t>
              </a:r>
              <a:endParaRPr lang="en-SG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DEC85A-CDDF-4925-AE49-7911837CB895}"/>
                </a:ext>
              </a:extLst>
            </p:cNvPr>
            <p:cNvSpPr txBox="1"/>
            <p:nvPr/>
          </p:nvSpPr>
          <p:spPr>
            <a:xfrm>
              <a:off x="1016645" y="3259151"/>
              <a:ext cx="255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i="1" dirty="0"/>
                <a:t>Macquarie Group’s open banking platform gives customers full control of their data.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7EC5DA-1C81-42CD-A5F4-1F13D62037BD}"/>
              </a:ext>
            </a:extLst>
          </p:cNvPr>
          <p:cNvGrpSpPr/>
          <p:nvPr/>
        </p:nvGrpSpPr>
        <p:grpSpPr>
          <a:xfrm>
            <a:off x="461709" y="5144787"/>
            <a:ext cx="4486276" cy="832557"/>
            <a:chOff x="461709" y="5268612"/>
            <a:chExt cx="4486276" cy="8325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AD2A1B-D325-4B11-B2C7-A753604CE259}"/>
                </a:ext>
              </a:extLst>
            </p:cNvPr>
            <p:cNvSpPr txBox="1"/>
            <p:nvPr/>
          </p:nvSpPr>
          <p:spPr>
            <a:xfrm>
              <a:off x="461709" y="5268612"/>
              <a:ext cx="3486539" cy="830997"/>
            </a:xfrm>
            <a:prstGeom prst="rect">
              <a:avLst/>
            </a:prstGeom>
            <a:solidFill>
              <a:srgbClr val="CBCCD2">
                <a:alpha val="5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330200">
                <a:tabLst>
                  <a:tab pos="3048000" algn="l"/>
                  <a:tab pos="3143250" algn="l"/>
                </a:tabLst>
              </a:pPr>
              <a:r>
                <a:rPr lang="en-SG" sz="1600" i="1" dirty="0"/>
                <a:t>Customers should be able to decide whether it is to be used for commercial reasons. This builds </a:t>
              </a:r>
              <a:r>
                <a:rPr lang="en-SG" sz="1600" b="1" i="1" dirty="0">
                  <a:solidFill>
                    <a:srgbClr val="FF0000"/>
                  </a:solidFill>
                </a:rPr>
                <a:t>trust</a:t>
              </a:r>
              <a:r>
                <a:rPr lang="en-SG" sz="1600" i="1" dirty="0"/>
                <a:t> with the business.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1FDC20-93DB-44E2-A0FD-986A8651E1F7}"/>
                </a:ext>
              </a:extLst>
            </p:cNvPr>
            <p:cNvSpPr/>
            <p:nvPr/>
          </p:nvSpPr>
          <p:spPr>
            <a:xfrm>
              <a:off x="3948249" y="5280866"/>
              <a:ext cx="999736" cy="820303"/>
            </a:xfrm>
            <a:prstGeom prst="rect">
              <a:avLst/>
            </a:prstGeom>
            <a:solidFill>
              <a:srgbClr val="CBCCD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162050" algn="l"/>
                </a:tabLst>
              </a:pPr>
              <a:endParaRPr lang="en-SG" dirty="0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E76C48-6054-46C2-8880-86DCA5747528}"/>
              </a:ext>
            </a:extLst>
          </p:cNvPr>
          <p:cNvSpPr/>
          <p:nvPr/>
        </p:nvSpPr>
        <p:spPr>
          <a:xfrm>
            <a:off x="5759173" y="3593366"/>
            <a:ext cx="673653" cy="624232"/>
          </a:xfrm>
          <a:custGeom>
            <a:avLst/>
            <a:gdLst>
              <a:gd name="connsiteX0" fmla="*/ 337084 w 673653"/>
              <a:gd name="connsiteY0" fmla="*/ 0 h 624232"/>
              <a:gd name="connsiteX1" fmla="*/ 469772 w 673653"/>
              <a:gd name="connsiteY1" fmla="*/ 158862 h 624232"/>
              <a:gd name="connsiteX2" fmla="*/ 667214 w 673653"/>
              <a:gd name="connsiteY2" fmla="*/ 557206 h 624232"/>
              <a:gd name="connsiteX3" fmla="*/ 673653 w 673653"/>
              <a:gd name="connsiteY3" fmla="*/ 582245 h 624232"/>
              <a:gd name="connsiteX4" fmla="*/ 622161 w 673653"/>
              <a:gd name="connsiteY4" fmla="*/ 595485 h 624232"/>
              <a:gd name="connsiteX5" fmla="*/ 336992 w 673653"/>
              <a:gd name="connsiteY5" fmla="*/ 624232 h 624232"/>
              <a:gd name="connsiteX6" fmla="*/ 103974 w 673653"/>
              <a:gd name="connsiteY6" fmla="*/ 605137 h 624232"/>
              <a:gd name="connsiteX7" fmla="*/ 0 w 673653"/>
              <a:gd name="connsiteY7" fmla="*/ 583533 h 624232"/>
              <a:gd name="connsiteX8" fmla="*/ 6769 w 673653"/>
              <a:gd name="connsiteY8" fmla="*/ 557206 h 624232"/>
              <a:gd name="connsiteX9" fmla="*/ 266268 w 673653"/>
              <a:gd name="connsiteY9" fmla="*/ 77917 h 6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3653" h="624232">
                <a:moveTo>
                  <a:pt x="337084" y="0"/>
                </a:moveTo>
                <a:lnTo>
                  <a:pt x="469772" y="158862"/>
                </a:lnTo>
                <a:cubicBezTo>
                  <a:pt x="555255" y="279069"/>
                  <a:pt x="622426" y="413207"/>
                  <a:pt x="667214" y="557206"/>
                </a:cubicBezTo>
                <a:lnTo>
                  <a:pt x="673653" y="582245"/>
                </a:lnTo>
                <a:lnTo>
                  <a:pt x="622161" y="595485"/>
                </a:lnTo>
                <a:cubicBezTo>
                  <a:pt x="530049" y="614333"/>
                  <a:pt x="434677" y="624232"/>
                  <a:pt x="336992" y="624232"/>
                </a:cubicBezTo>
                <a:cubicBezTo>
                  <a:pt x="257624" y="624232"/>
                  <a:pt x="179781" y="617698"/>
                  <a:pt x="103974" y="605137"/>
                </a:cubicBezTo>
                <a:lnTo>
                  <a:pt x="0" y="583533"/>
                </a:lnTo>
                <a:lnTo>
                  <a:pt x="6769" y="557206"/>
                </a:lnTo>
                <a:cubicBezTo>
                  <a:pt x="61893" y="379976"/>
                  <a:pt x="150922" y="217684"/>
                  <a:pt x="266268" y="77917"/>
                </a:cubicBezTo>
                <a:close/>
              </a:path>
            </a:pathLst>
          </a:custGeom>
          <a:solidFill>
            <a:srgbClr val="FF0000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C0460E-1FD7-4C7B-B1B0-FBE8699AD423}"/>
              </a:ext>
            </a:extLst>
          </p:cNvPr>
          <p:cNvSpPr/>
          <p:nvPr/>
        </p:nvSpPr>
        <p:spPr>
          <a:xfrm>
            <a:off x="5563812" y="3522596"/>
            <a:ext cx="1061747" cy="71614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Trustworthy</a:t>
            </a:r>
          </a:p>
          <a:p>
            <a:pPr algn="ctr"/>
            <a:r>
              <a:rPr lang="en-SG" sz="1200" b="1" dirty="0">
                <a:solidFill>
                  <a:schemeClr val="bg1"/>
                </a:solidFill>
              </a:rPr>
              <a:t>Confident</a:t>
            </a:r>
          </a:p>
          <a:p>
            <a:pPr algn="ctr"/>
            <a:r>
              <a:rPr lang="en-SG" sz="1200" b="1" dirty="0">
                <a:solidFill>
                  <a:schemeClr val="bg1"/>
                </a:solidFill>
              </a:rPr>
              <a:t>Valued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EAE95A-1BA8-4107-9269-958AB13B86D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6973" y="2949372"/>
            <a:ext cx="893751" cy="603882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9BEF6F-ED7A-4321-BF69-9094906097D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7208" y="5029200"/>
            <a:ext cx="0" cy="992733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30F5C-B12A-4FBA-948D-047C3A8FE54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319085" y="2949372"/>
            <a:ext cx="1021424" cy="603882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6" grpId="0" animBg="1"/>
      <p:bldP spid="8" grpId="0" animBg="1"/>
      <p:bldP spid="60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E00-0EA0-4A7A-A857-3C5BF6754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500" dirty="0"/>
              <a:t>End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1AEFC-ED5B-4065-B237-C2C33C5AC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The Dark side of customer analytics - </a:t>
            </a:r>
            <a:r>
              <a:rPr lang="en-SG" dirty="0" err="1"/>
              <a:t>Hbr</a:t>
            </a:r>
            <a:r>
              <a:rPr lang="en-SG" dirty="0"/>
              <a:t> Case study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A247-FA03-48F0-A583-BAB3E6A8B0F2}"/>
              </a:ext>
            </a:extLst>
          </p:cNvPr>
          <p:cNvSpPr txBox="1"/>
          <p:nvPr/>
        </p:nvSpPr>
        <p:spPr>
          <a:xfrm>
            <a:off x="429768" y="6016752"/>
            <a:ext cx="836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solidFill>
                  <a:schemeClr val="bg1"/>
                </a:solidFill>
              </a:rPr>
              <a:t>Group 13 – Adrian </a:t>
            </a:r>
            <a:r>
              <a:rPr lang="en-SG" b="1" i="1" dirty="0" err="1">
                <a:solidFill>
                  <a:schemeClr val="bg1"/>
                </a:solidFill>
              </a:rPr>
              <a:t>Teo</a:t>
            </a:r>
            <a:r>
              <a:rPr lang="en-SG" b="1" i="1" dirty="0">
                <a:solidFill>
                  <a:schemeClr val="bg1"/>
                </a:solidFill>
              </a:rPr>
              <a:t>, Chen Chu, Zhang Jing Chao, Kyaw Zin Naing, Akhil </a:t>
            </a:r>
            <a:r>
              <a:rPr lang="en-SG" b="1" i="1" dirty="0" err="1">
                <a:solidFill>
                  <a:schemeClr val="bg1"/>
                </a:solidFill>
              </a:rPr>
              <a:t>Glaison</a:t>
            </a:r>
            <a:endParaRPr lang="en-SG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652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645</TotalTime>
  <Words>795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Wingdings</vt:lpstr>
      <vt:lpstr>Wingdings 2</vt:lpstr>
      <vt:lpstr>Dividend</vt:lpstr>
      <vt:lpstr>The Dark side of customer analytics</vt:lpstr>
      <vt:lpstr>Case background</vt:lpstr>
      <vt:lpstr>Case commentaries</vt:lpstr>
      <vt:lpstr>Case commentaries</vt:lpstr>
      <vt:lpstr>Thoughts &amp; Implications</vt:lpstr>
      <vt:lpstr>End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Dark side of customer analytics</dc:title>
  <dc:creator>admin</dc:creator>
  <cp:lastModifiedBy>Adrian TEO</cp:lastModifiedBy>
  <cp:revision>306</cp:revision>
  <dcterms:created xsi:type="dcterms:W3CDTF">2018-05-17T01:05:45Z</dcterms:created>
  <dcterms:modified xsi:type="dcterms:W3CDTF">2018-05-19T05:22:11Z</dcterms:modified>
</cp:coreProperties>
</file>