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4"/>
  </p:notesMasterIdLst>
  <p:sldIdLst>
    <p:sldId id="256" r:id="rId2"/>
    <p:sldId id="284" r:id="rId3"/>
    <p:sldId id="285" r:id="rId4"/>
    <p:sldId id="287" r:id="rId5"/>
    <p:sldId id="288" r:id="rId6"/>
    <p:sldId id="289" r:id="rId7"/>
    <p:sldId id="290" r:id="rId8"/>
    <p:sldId id="291" r:id="rId9"/>
    <p:sldId id="294" r:id="rId10"/>
    <p:sldId id="295" r:id="rId11"/>
    <p:sldId id="292" r:id="rId12"/>
    <p:sldId id="279" r:id="rId13"/>
  </p:sldIdLst>
  <p:sldSz cx="9144000" cy="6858000" type="screen4x3"/>
  <p:notesSz cx="6858000" cy="9144000"/>
  <p:embeddedFontLst>
    <p:embeddedFont>
      <p:font typeface="Cousine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B1A956-5010-4DDF-9FC6-4B4828845C2F}">
  <a:tblStyle styleId="{BDB1A956-5010-4DDF-9FC6-4B4828845C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2995" autoAdjust="0"/>
  </p:normalViewPr>
  <p:slideViewPr>
    <p:cSldViewPr snapToGrid="0">
      <p:cViewPr varScale="1">
        <p:scale>
          <a:sx n="76" d="100"/>
          <a:sy n="76" d="100"/>
        </p:scale>
        <p:origin x="18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ee Huei Koh" userId="3cb3b594dc44bc73" providerId="LiveId" clId="{83AC5C9E-1232-4D02-9945-C2B88873FE55}"/>
    <pc:docChg chg="undo custSel modSld">
      <pc:chgData name="Yee Huei Koh" userId="3cb3b594dc44bc73" providerId="LiveId" clId="{83AC5C9E-1232-4D02-9945-C2B88873FE55}" dt="2018-05-18T03:20:42.469" v="1201" actId="20577"/>
      <pc:docMkLst>
        <pc:docMk/>
      </pc:docMkLst>
      <pc:sldChg chg="modSp">
        <pc:chgData name="Yee Huei Koh" userId="3cb3b594dc44bc73" providerId="LiveId" clId="{83AC5C9E-1232-4D02-9945-C2B88873FE55}" dt="2018-05-18T03:11:33.486" v="782" actId="1076"/>
        <pc:sldMkLst>
          <pc:docMk/>
          <pc:sldMk cId="1026382419" sldId="290"/>
        </pc:sldMkLst>
        <pc:spChg chg="mod">
          <ac:chgData name="Yee Huei Koh" userId="3cb3b594dc44bc73" providerId="LiveId" clId="{83AC5C9E-1232-4D02-9945-C2B88873FE55}" dt="2018-05-18T03:11:33.486" v="782" actId="1076"/>
          <ac:spMkLst>
            <pc:docMk/>
            <pc:sldMk cId="1026382419" sldId="290"/>
            <ac:spMk id="134" creationId="{00000000-0000-0000-0000-000000000000}"/>
          </ac:spMkLst>
        </pc:spChg>
      </pc:sldChg>
      <pc:sldChg chg="modSp modNotesTx">
        <pc:chgData name="Yee Huei Koh" userId="3cb3b594dc44bc73" providerId="LiveId" clId="{83AC5C9E-1232-4D02-9945-C2B88873FE55}" dt="2018-05-18T03:12:03.463" v="788" actId="255"/>
        <pc:sldMkLst>
          <pc:docMk/>
          <pc:sldMk cId="2895420326" sldId="291"/>
        </pc:sldMkLst>
        <pc:spChg chg="mod">
          <ac:chgData name="Yee Huei Koh" userId="3cb3b594dc44bc73" providerId="LiveId" clId="{83AC5C9E-1232-4D02-9945-C2B88873FE55}" dt="2018-05-18T03:11:39.174" v="783" actId="1076"/>
          <ac:spMkLst>
            <pc:docMk/>
            <pc:sldMk cId="2895420326" sldId="291"/>
            <ac:spMk id="2" creationId="{D5B4F940-DDAD-40EC-A761-9E83D53DD6BF}"/>
          </ac:spMkLst>
        </pc:spChg>
        <pc:spChg chg="mod">
          <ac:chgData name="Yee Huei Koh" userId="3cb3b594dc44bc73" providerId="LiveId" clId="{83AC5C9E-1232-4D02-9945-C2B88873FE55}" dt="2018-05-18T03:12:03.463" v="788" actId="255"/>
          <ac:spMkLst>
            <pc:docMk/>
            <pc:sldMk cId="2895420326" sldId="291"/>
            <ac:spMk id="3" creationId="{45FDF032-6636-472D-9970-7F8FF84605D0}"/>
          </ac:spMkLst>
        </pc:spChg>
      </pc:sldChg>
      <pc:sldChg chg="modSp">
        <pc:chgData name="Yee Huei Koh" userId="3cb3b594dc44bc73" providerId="LiveId" clId="{83AC5C9E-1232-4D02-9945-C2B88873FE55}" dt="2018-05-18T03:20:42.469" v="1201" actId="20577"/>
        <pc:sldMkLst>
          <pc:docMk/>
          <pc:sldMk cId="1108318246" sldId="292"/>
        </pc:sldMkLst>
        <pc:spChg chg="mod">
          <ac:chgData name="Yee Huei Koh" userId="3cb3b594dc44bc73" providerId="LiveId" clId="{83AC5C9E-1232-4D02-9945-C2B88873FE55}" dt="2018-05-18T03:03:04.501" v="575" actId="20577"/>
          <ac:spMkLst>
            <pc:docMk/>
            <pc:sldMk cId="1108318246" sldId="292"/>
            <ac:spMk id="2" creationId="{EF7F9233-4BFD-4F34-A020-4FF2A58EEAF0}"/>
          </ac:spMkLst>
        </pc:spChg>
        <pc:spChg chg="mod">
          <ac:chgData name="Yee Huei Koh" userId="3cb3b594dc44bc73" providerId="LiveId" clId="{83AC5C9E-1232-4D02-9945-C2B88873FE55}" dt="2018-05-18T03:20:42.469" v="1201" actId="20577"/>
          <ac:spMkLst>
            <pc:docMk/>
            <pc:sldMk cId="1108318246" sldId="292"/>
            <ac:spMk id="3" creationId="{723098CD-6296-4BF0-B6A5-9D2033EED52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20808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5430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48894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72571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3364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2181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1617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357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3481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7723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88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77925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43297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914400" y="4279286"/>
            <a:ext cx="721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 rot="5400000">
            <a:off x="4511746" y="2218169"/>
            <a:ext cx="123450" cy="7106862"/>
          </a:xfrm>
          <a:custGeom>
            <a:avLst/>
            <a:gdLst/>
            <a:ahLst/>
            <a:cxnLst/>
            <a:rect l="0" t="0" r="0" b="0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3" name="Shape 13"/>
          <p:cNvSpPr/>
          <p:nvPr/>
        </p:nvSpPr>
        <p:spPr>
          <a:xfrm rot="10800000">
            <a:off x="671075" y="4860025"/>
            <a:ext cx="1326900" cy="13269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8365300" y="3066475"/>
            <a:ext cx="0" cy="27669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5" name="Shape 15"/>
          <p:cNvSpPr/>
          <p:nvPr/>
        </p:nvSpPr>
        <p:spPr>
          <a:xfrm rot="-5400000">
            <a:off x="4510271" y="-439081"/>
            <a:ext cx="123450" cy="7106862"/>
          </a:xfrm>
          <a:custGeom>
            <a:avLst/>
            <a:gdLst/>
            <a:ahLst/>
            <a:cxnLst/>
            <a:rect l="0" t="0" r="0" b="0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16" name="Shape 16"/>
          <p:cNvSpPr/>
          <p:nvPr/>
        </p:nvSpPr>
        <p:spPr>
          <a:xfrm>
            <a:off x="7039675" y="2497866"/>
            <a:ext cx="1714200" cy="17142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43225" y="1500000"/>
            <a:ext cx="8290800" cy="485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57200" y="1645524"/>
            <a:ext cx="2631900" cy="446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3223964" y="1645524"/>
            <a:ext cx="2631900" cy="446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3"/>
          </p:nvPr>
        </p:nvSpPr>
        <p:spPr>
          <a:xfrm>
            <a:off x="5990727" y="1645524"/>
            <a:ext cx="2631900" cy="446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3D85C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 descr="blueprint.png"/>
          <p:cNvPicPr preferRelativeResize="0"/>
          <p:nvPr/>
        </p:nvPicPr>
        <p:blipFill rotWithShape="1">
          <a:blip r:embed="rId6">
            <a:alphaModFix/>
          </a:blip>
          <a:srcRect r="3297" b="3297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/>
          <p:nvPr/>
        </p:nvSpPr>
        <p:spPr>
          <a:xfrm>
            <a:off x="128400" y="128397"/>
            <a:ext cx="8889600" cy="65937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457200" y="1500000"/>
            <a:ext cx="8229600" cy="48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ousine"/>
              <a:buChar char="▪"/>
              <a:defRPr sz="3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▫"/>
              <a:defRPr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■"/>
              <a:defRPr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6" r:id="rId4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1155700" y="3923686"/>
            <a:ext cx="45417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Digital Strategies Fail</a:t>
            </a:r>
            <a:endParaRPr dirty="0"/>
          </a:p>
        </p:txBody>
      </p:sp>
      <p:sp>
        <p:nvSpPr>
          <p:cNvPr id="3" name="Shape 296"/>
          <p:cNvSpPr txBox="1">
            <a:spLocks/>
          </p:cNvSpPr>
          <p:nvPr/>
        </p:nvSpPr>
        <p:spPr>
          <a:xfrm>
            <a:off x="5697400" y="3715986"/>
            <a:ext cx="3711300" cy="12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ousine"/>
              <a:buChar char="▪"/>
              <a:defRPr sz="30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indent="0">
              <a:buFont typeface="Cousine"/>
              <a:buNone/>
            </a:pPr>
            <a:endParaRPr lang="en-SG" sz="1600" dirty="0" smtClean="0"/>
          </a:p>
          <a:p>
            <a:pPr marL="0" indent="0">
              <a:buFont typeface="Cousine"/>
              <a:buNone/>
            </a:pPr>
            <a:r>
              <a:rPr lang="en-SG" sz="1600" dirty="0" smtClean="0"/>
              <a:t>Group 28</a:t>
            </a:r>
          </a:p>
          <a:p>
            <a:pPr marL="0" indent="0">
              <a:buFont typeface="Cousine"/>
              <a:buNone/>
            </a:pPr>
            <a:r>
              <a:rPr lang="en-SG" sz="1600" dirty="0" smtClean="0"/>
              <a:t>-HERMAN WILLIAM</a:t>
            </a:r>
          </a:p>
          <a:p>
            <a:pPr marL="0" indent="0">
              <a:buFont typeface="Cousine"/>
              <a:buNone/>
            </a:pPr>
            <a:r>
              <a:rPr lang="en-SG" sz="1600" dirty="0" smtClean="0"/>
              <a:t>-KHOR AIK KHEANG</a:t>
            </a:r>
          </a:p>
          <a:p>
            <a:pPr marL="0" indent="0">
              <a:buFont typeface="Cousine"/>
              <a:buNone/>
            </a:pPr>
            <a:r>
              <a:rPr lang="en-SG" sz="1600" dirty="0" smtClean="0"/>
              <a:t>-KOH YEE HUEI</a:t>
            </a:r>
          </a:p>
          <a:p>
            <a:pPr marL="0" indent="0">
              <a:buFont typeface="Cousine"/>
              <a:buNone/>
            </a:pPr>
            <a:r>
              <a:rPr lang="en-SG" sz="1600" dirty="0" smtClean="0"/>
              <a:t>-YULIUS MULYADI HALIM</a:t>
            </a:r>
            <a:endParaRPr lang="en-SG" sz="1600" dirty="0"/>
          </a:p>
        </p:txBody>
      </p:sp>
      <p:sp>
        <p:nvSpPr>
          <p:cNvPr id="4" name="Shape 296"/>
          <p:cNvSpPr txBox="1">
            <a:spLocks/>
          </p:cNvSpPr>
          <p:nvPr/>
        </p:nvSpPr>
        <p:spPr>
          <a:xfrm>
            <a:off x="1155700" y="5251729"/>
            <a:ext cx="3711300" cy="436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ousine"/>
              <a:buChar char="▪"/>
              <a:defRPr sz="30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indent="0">
              <a:buFont typeface="Cousine"/>
              <a:buNone/>
            </a:pPr>
            <a:r>
              <a:rPr lang="en-SG" sz="1600" dirty="0" smtClean="0"/>
              <a:t>McKinsey Quarterly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B4F940-DDAD-40EC-A761-9E83D53DD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208" y="427330"/>
            <a:ext cx="8357831" cy="551400"/>
          </a:xfrm>
        </p:spPr>
        <p:txBody>
          <a:bodyPr/>
          <a:lstStyle/>
          <a:p>
            <a:r>
              <a:rPr lang="en-SG" sz="2800" dirty="0"/>
              <a:t>Thoughts / </a:t>
            </a:r>
            <a:r>
              <a:rPr lang="en-SG" sz="2800" dirty="0" smtClean="0"/>
              <a:t>Observations - Organization</a:t>
            </a:r>
            <a:endParaRPr lang="en-SG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5FDF032-6636-472D-9970-7F8FF8460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127" y="1153331"/>
            <a:ext cx="8413913" cy="4851900"/>
          </a:xfrm>
        </p:spPr>
        <p:txBody>
          <a:bodyPr/>
          <a:lstStyle/>
          <a:p>
            <a:pPr algn="just"/>
            <a:r>
              <a:rPr lang="en-US" sz="2000" dirty="0"/>
              <a:t>Organization structure needs to be aligned with the digital strategy, not the other way round</a:t>
            </a:r>
          </a:p>
          <a:p>
            <a:pPr lvl="1" algn="just"/>
            <a:endParaRPr lang="en-US" sz="1900" dirty="0"/>
          </a:p>
          <a:p>
            <a:pPr marL="38100" lvl="1" indent="0" algn="just">
              <a:spcBef>
                <a:spcPts val="600"/>
              </a:spcBef>
              <a:buSzPts val="3000"/>
              <a:buNone/>
            </a:pPr>
            <a:endParaRPr lang="en-US" sz="2000" dirty="0"/>
          </a:p>
          <a:p>
            <a:pPr marL="457200" lvl="1" indent="-419100" algn="just">
              <a:spcBef>
                <a:spcPts val="600"/>
              </a:spcBef>
              <a:buSzPts val="3000"/>
              <a:buFont typeface="Cousine"/>
              <a:buChar char="▪"/>
            </a:pPr>
            <a:r>
              <a:rPr lang="en-US" sz="2000" dirty="0"/>
              <a:t>Lack of necessary knowledge to support the strategy. Management need to be all rounder to be able to formulate a comprehensive business strategy</a:t>
            </a:r>
            <a:r>
              <a:rPr lang="en-US" sz="2000" dirty="0" smtClean="0"/>
              <a:t>.</a:t>
            </a:r>
          </a:p>
          <a:p>
            <a:pPr marL="457200" lvl="1" indent="-419100" algn="just">
              <a:spcBef>
                <a:spcPts val="600"/>
              </a:spcBef>
              <a:buSzPts val="3000"/>
              <a:buFont typeface="Cousine"/>
              <a:buChar char="▪"/>
            </a:pPr>
            <a:endParaRPr lang="en-US" sz="2000" dirty="0" smtClean="0"/>
          </a:p>
          <a:p>
            <a:pPr marL="457200" lvl="1" indent="-419100" algn="just">
              <a:spcBef>
                <a:spcPts val="600"/>
              </a:spcBef>
              <a:buSzPts val="3000"/>
              <a:buFont typeface="Cousine"/>
              <a:buChar char="▪"/>
            </a:pPr>
            <a:r>
              <a:rPr lang="en-US" sz="2000" dirty="0"/>
              <a:t>Importance of proper corporate communication strategy </a:t>
            </a:r>
            <a:r>
              <a:rPr lang="en-US" sz="2000" dirty="0">
                <a:sym typeface="Wingdings" panose="05000000000000000000" pitchFamily="2" charset="2"/>
              </a:rPr>
              <a:t> cascading of the understanding of digital strategy and objective to all levels of the organization  resulting in flawless execution</a:t>
            </a:r>
            <a:endParaRPr lang="en-US" sz="2000" dirty="0"/>
          </a:p>
          <a:p>
            <a:pPr marL="457200" lvl="1" indent="-419100">
              <a:spcBef>
                <a:spcPts val="600"/>
              </a:spcBef>
              <a:buSzPts val="3000"/>
              <a:buFont typeface="Cousine"/>
              <a:buChar char="▪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8048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7F9233-4BFD-4F34-A020-4FF2A58EE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2800" dirty="0"/>
              <a:t>Thoughts / </a:t>
            </a:r>
            <a:r>
              <a:rPr lang="en-SG" sz="2800" dirty="0" smtClean="0"/>
              <a:t>Observations </a:t>
            </a:r>
            <a:r>
              <a:rPr lang="en-SG" sz="2800" dirty="0"/>
              <a:t>- </a:t>
            </a:r>
            <a:r>
              <a:rPr lang="en-SG" sz="2800" dirty="0" smtClean="0"/>
              <a:t>Management</a:t>
            </a:r>
            <a:endParaRPr lang="en-SG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23098CD-6296-4BF0-B6A5-9D2033EED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3224" y="1500000"/>
            <a:ext cx="8419775" cy="4851900"/>
          </a:xfrm>
        </p:spPr>
        <p:txBody>
          <a:bodyPr/>
          <a:lstStyle/>
          <a:p>
            <a:pPr algn="just"/>
            <a:r>
              <a:rPr lang="en-US" sz="2000" dirty="0"/>
              <a:t>Management need to be agile and constantly on their feet to respond to the competitors. The standard business cycle of yearly strategic formulation and quarterly forecast will not work.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Management </a:t>
            </a:r>
            <a:r>
              <a:rPr lang="en-US" sz="2000" dirty="0"/>
              <a:t>often spending too much time focusing on strategy and big picture, but lack the nuances on execution steps and success metrics</a:t>
            </a:r>
            <a:r>
              <a:rPr lang="en-US" sz="2000" dirty="0" smtClean="0"/>
              <a:t>.</a:t>
            </a:r>
          </a:p>
          <a:p>
            <a:pPr marL="38100" indent="0" algn="just">
              <a:buNone/>
            </a:pPr>
            <a:endParaRPr lang="en-US" sz="2000" dirty="0"/>
          </a:p>
          <a:p>
            <a:pPr algn="just"/>
            <a:r>
              <a:rPr lang="en-US" sz="2000" dirty="0"/>
              <a:t>Lack of continuity in digital strategy when management </a:t>
            </a:r>
            <a:r>
              <a:rPr lang="en-US" sz="2000" dirty="0" smtClean="0"/>
              <a:t>changes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0831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ctrTitle" idx="4294967295"/>
          </p:nvPr>
        </p:nvSpPr>
        <p:spPr>
          <a:xfrm>
            <a:off x="878657" y="3240834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Thank You</a:t>
            </a:r>
            <a:endParaRPr sz="6000" b="1" dirty="0"/>
          </a:p>
        </p:txBody>
      </p:sp>
      <p:sp>
        <p:nvSpPr>
          <p:cNvPr id="295" name="Shape 295"/>
          <p:cNvSpPr txBox="1">
            <a:spLocks noGrp="1"/>
          </p:cNvSpPr>
          <p:nvPr>
            <p:ph type="subTitle" idx="4294967295"/>
          </p:nvPr>
        </p:nvSpPr>
        <p:spPr>
          <a:xfrm>
            <a:off x="878657" y="3970261"/>
            <a:ext cx="65937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ANY QUESTIONS?</a:t>
            </a:r>
            <a:endParaRPr sz="3600"/>
          </a:p>
        </p:txBody>
      </p:sp>
      <p:sp>
        <p:nvSpPr>
          <p:cNvPr id="296" name="Shape 296"/>
          <p:cNvSpPr txBox="1">
            <a:spLocks noGrp="1"/>
          </p:cNvSpPr>
          <p:nvPr>
            <p:ph type="body" idx="4294967295"/>
          </p:nvPr>
        </p:nvSpPr>
        <p:spPr>
          <a:xfrm>
            <a:off x="909500" y="4924899"/>
            <a:ext cx="3711300" cy="12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04425" y="513945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Pitfalls of Digital Strategy</a:t>
            </a:r>
            <a:endParaRPr sz="2800" dirty="0"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43225" y="1500000"/>
            <a:ext cx="8290800" cy="48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▪"/>
            </a:pPr>
            <a:r>
              <a:rPr lang="en" sz="2800" dirty="0" smtClean="0"/>
              <a:t>Unclear Definitions</a:t>
            </a:r>
          </a:p>
          <a:p>
            <a: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▪"/>
            </a:pPr>
            <a:r>
              <a:rPr lang="en" sz="2800" dirty="0" smtClean="0"/>
              <a:t>Misunderstanding </a:t>
            </a:r>
            <a:r>
              <a:rPr lang="en" sz="2800" dirty="0"/>
              <a:t>the Economics of Digital</a:t>
            </a:r>
          </a:p>
          <a:p>
            <a: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▪"/>
            </a:pPr>
            <a:r>
              <a:rPr lang="en-SG" sz="2800" dirty="0"/>
              <a:t>Overlooking Ecosystems</a:t>
            </a:r>
          </a:p>
          <a:p>
            <a: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▪"/>
            </a:pPr>
            <a:r>
              <a:rPr lang="en-SG" sz="2800" dirty="0"/>
              <a:t>Overindexing on the Usual Suspects</a:t>
            </a:r>
            <a:endParaRPr sz="2800" dirty="0"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-SG" sz="2800" dirty="0"/>
              <a:t>Missing the Duality of Digital</a:t>
            </a:r>
            <a:endParaRPr sz="28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30" name="Picture 6" descr="Image result for digit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252" y="4963482"/>
            <a:ext cx="3513544" cy="1388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Shape 69"/>
          <p:cNvGrpSpPr/>
          <p:nvPr/>
        </p:nvGrpSpPr>
        <p:grpSpPr>
          <a:xfrm>
            <a:off x="4267200" y="4639714"/>
            <a:ext cx="4540901" cy="1681690"/>
            <a:chOff x="5708850" y="3417450"/>
            <a:chExt cx="2931161" cy="2815646"/>
          </a:xfrm>
        </p:grpSpPr>
        <p:sp>
          <p:nvSpPr>
            <p:cNvPr id="8" name="Shape 70"/>
            <p:cNvSpPr/>
            <p:nvPr/>
          </p:nvSpPr>
          <p:spPr>
            <a:xfrm>
              <a:off x="6102011" y="3942011"/>
              <a:ext cx="2283300" cy="22833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71"/>
            <p:cNvSpPr/>
            <p:nvPr/>
          </p:nvSpPr>
          <p:spPr>
            <a:xfrm>
              <a:off x="8516561" y="3942000"/>
              <a:ext cx="123450" cy="2275725"/>
            </a:xfrm>
            <a:custGeom>
              <a:avLst/>
              <a:gdLst/>
              <a:ahLst/>
              <a:cxnLst/>
              <a:rect l="0" t="0" r="0" b="0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0" name="Shape 72"/>
            <p:cNvSpPr/>
            <p:nvPr/>
          </p:nvSpPr>
          <p:spPr>
            <a:xfrm rot="-5400000">
              <a:off x="7180125" y="2605525"/>
              <a:ext cx="123450" cy="2275725"/>
            </a:xfrm>
            <a:custGeom>
              <a:avLst/>
              <a:gdLst/>
              <a:ahLst/>
              <a:cxnLst/>
              <a:rect l="0" t="0" r="0" b="0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1" name="Shape 73"/>
            <p:cNvSpPr/>
            <p:nvPr/>
          </p:nvSpPr>
          <p:spPr>
            <a:xfrm rot="-5400000">
              <a:off x="5708850" y="3417450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" name="Shape 74"/>
            <p:cNvCxnSpPr/>
            <p:nvPr/>
          </p:nvCxnSpPr>
          <p:spPr>
            <a:xfrm>
              <a:off x="6109725" y="3957425"/>
              <a:ext cx="2268000" cy="226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3" name="Shape 75"/>
            <p:cNvCxnSpPr/>
            <p:nvPr/>
          </p:nvCxnSpPr>
          <p:spPr>
            <a:xfrm flipH="1">
              <a:off x="6102050" y="3941996"/>
              <a:ext cx="2291100" cy="22911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76"/>
            <p:cNvCxnSpPr/>
            <p:nvPr/>
          </p:nvCxnSpPr>
          <p:spPr>
            <a:xfrm>
              <a:off x="5978575" y="3949725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400107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04331" y="481979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Unclear Definitions</a:t>
            </a:r>
            <a:endParaRPr sz="3200" dirty="0"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404331" y="1976079"/>
            <a:ext cx="2057190" cy="14293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1800" dirty="0"/>
              <a:t>No clear holistic understanding on what is digital</a:t>
            </a:r>
          </a:p>
          <a:p>
            <a:pPr marL="342900" indent="-342900"/>
            <a:endParaRPr lang="en" sz="2000" dirty="0"/>
          </a:p>
          <a:p>
            <a:pPr marL="0" indent="0">
              <a:buNone/>
            </a:pPr>
            <a:endParaRPr sz="2400" dirty="0"/>
          </a:p>
        </p:txBody>
      </p:sp>
      <p:sp>
        <p:nvSpPr>
          <p:cNvPr id="15" name="Shape 135"/>
          <p:cNvSpPr txBox="1">
            <a:spLocks/>
          </p:cNvSpPr>
          <p:nvPr/>
        </p:nvSpPr>
        <p:spPr>
          <a:xfrm>
            <a:off x="6094651" y="1732785"/>
            <a:ext cx="2953889" cy="1137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ousine"/>
              <a:buChar char="▪"/>
              <a:defRPr sz="30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indent="0">
              <a:buFont typeface="Cousine"/>
              <a:buNone/>
            </a:pPr>
            <a:r>
              <a:rPr lang="en-US" sz="1800" dirty="0"/>
              <a:t>Adoption of analytics to improve automation, process and decision making </a:t>
            </a:r>
            <a:r>
              <a:rPr lang="en-US" sz="1800" dirty="0">
                <a:sym typeface="Wingdings" panose="05000000000000000000" pitchFamily="2" charset="2"/>
              </a:rPr>
              <a:t> Brand new business model</a:t>
            </a:r>
            <a:r>
              <a:rPr lang="en-US" sz="1800" dirty="0"/>
              <a:t> </a:t>
            </a:r>
          </a:p>
          <a:p>
            <a:pPr marL="342900" indent="-342900"/>
            <a:endParaRPr lang="en-US" sz="2000" dirty="0"/>
          </a:p>
          <a:p>
            <a:pPr marL="0" indent="0">
              <a:buFont typeface="Cousine"/>
              <a:buNone/>
            </a:pPr>
            <a:endParaRPr lang="en-US" sz="2400" dirty="0"/>
          </a:p>
        </p:txBody>
      </p:sp>
      <p:sp>
        <p:nvSpPr>
          <p:cNvPr id="3" name="Right Arrow 2"/>
          <p:cNvSpPr/>
          <p:nvPr/>
        </p:nvSpPr>
        <p:spPr>
          <a:xfrm>
            <a:off x="2728128" y="2440075"/>
            <a:ext cx="3099916" cy="10494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Lightning Bolt 3"/>
          <p:cNvSpPr/>
          <p:nvPr/>
        </p:nvSpPr>
        <p:spPr>
          <a:xfrm rot="2685079">
            <a:off x="3752379" y="2246612"/>
            <a:ext cx="837140" cy="1340433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Cloud Callout 4"/>
          <p:cNvSpPr/>
          <p:nvPr/>
        </p:nvSpPr>
        <p:spPr>
          <a:xfrm>
            <a:off x="1511013" y="3902333"/>
            <a:ext cx="5631543" cy="2284574"/>
          </a:xfrm>
          <a:prstGeom prst="cloudCallou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Shape 135"/>
          <p:cNvSpPr txBox="1">
            <a:spLocks/>
          </p:cNvSpPr>
          <p:nvPr/>
        </p:nvSpPr>
        <p:spPr>
          <a:xfrm>
            <a:off x="2464357" y="4236101"/>
            <a:ext cx="3921524" cy="1429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ousine"/>
              <a:buChar char="▪"/>
              <a:defRPr sz="30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38100" indent="0">
              <a:buNone/>
            </a:pPr>
            <a:r>
              <a:rPr lang="en-US" sz="1800" dirty="0"/>
              <a:t>Digital must encompass “nearly instant, free, and flawless ability to connect people, devices, and physical objects anywhere”</a:t>
            </a:r>
          </a:p>
          <a:p>
            <a:pPr marL="0" indent="0">
              <a:buFont typeface="Cousine"/>
              <a:buNone/>
            </a:pP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0969D0D-42E6-457D-B2D5-CE57ABAB5128}"/>
              </a:ext>
            </a:extLst>
          </p:cNvPr>
          <p:cNvSpPr txBox="1"/>
          <p:nvPr/>
        </p:nvSpPr>
        <p:spPr>
          <a:xfrm>
            <a:off x="2787972" y="1162572"/>
            <a:ext cx="33066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  <a:latin typeface="Cousine"/>
                <a:cs typeface="Cousine"/>
              </a:rPr>
              <a:t>companies struggle to connect digital strategy to their business</a:t>
            </a:r>
            <a:endParaRPr lang="en-SG" sz="1800" dirty="0">
              <a:solidFill>
                <a:srgbClr val="FFFFFF"/>
              </a:solidFill>
              <a:latin typeface="Cousine"/>
              <a:cs typeface="Cousine"/>
            </a:endParaRPr>
          </a:p>
          <a:p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344478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393027" y="402624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Misunderstanding the Concepts of Digital</a:t>
            </a:r>
            <a:endParaRPr sz="2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57199" y="1645524"/>
            <a:ext cx="8165427" cy="4464600"/>
          </a:xfrm>
        </p:spPr>
        <p:txBody>
          <a:bodyPr/>
          <a:lstStyle/>
          <a:p>
            <a:r>
              <a:rPr lang="en-SG" dirty="0"/>
              <a:t>Digital strategy brings about innovative and disruptive way of providing similar service/product to the </a:t>
            </a:r>
            <a:r>
              <a:rPr lang="en-SG" dirty="0" smtClean="0"/>
              <a:t>customer</a:t>
            </a:r>
          </a:p>
          <a:p>
            <a:endParaRPr lang="en-SG" dirty="0"/>
          </a:p>
          <a:p>
            <a:r>
              <a:rPr lang="en-SG" dirty="0"/>
              <a:t>Demise of the intermediaries as digital strategy cuts short the distance between the provider and the customer</a:t>
            </a:r>
          </a:p>
          <a:p>
            <a:endParaRPr lang="en-SG" dirty="0"/>
          </a:p>
          <a:p>
            <a:r>
              <a:rPr lang="en-SG" dirty="0"/>
              <a:t>Major shift in profit pools as digital leader will reap the most out of the market</a:t>
            </a:r>
          </a:p>
          <a:p>
            <a:endParaRPr lang="en-SG" dirty="0"/>
          </a:p>
          <a:p>
            <a:r>
              <a:rPr lang="en-SG" dirty="0"/>
              <a:t>Rewards the first mover/fastest follower as it gain upper hand in understanding the market and adjusting their strategy through learning advantage</a:t>
            </a:r>
          </a:p>
        </p:txBody>
      </p:sp>
    </p:spTree>
    <p:extLst>
      <p:ext uri="{BB962C8B-B14F-4D97-AF65-F5344CB8AC3E}">
        <p14:creationId xmlns:p14="http://schemas.microsoft.com/office/powerpoint/2010/main" val="336126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04331" y="481979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Overlooking Ecosystems</a:t>
            </a:r>
            <a:endParaRPr sz="3200" dirty="0"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30538" y="1182590"/>
            <a:ext cx="8003393" cy="14293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2000" dirty="0"/>
              <a:t>Digital strategy is to bring about an ecosystem that open avenues for cross functional products/services and collapsing industrial barriers	</a:t>
            </a:r>
          </a:p>
          <a:p>
            <a:pPr marL="0" indent="0">
              <a:buNone/>
            </a:pPr>
            <a:endParaRPr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284" y="2761194"/>
            <a:ext cx="6136727" cy="364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78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04331" y="449895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Overindexing on the Usual Suspects</a:t>
            </a:r>
            <a:endParaRPr sz="2800" dirty="0"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404332" y="1182590"/>
            <a:ext cx="8097984" cy="13520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" sz="2000" dirty="0"/>
              <a:t>Incumbent still hold an edge over digital new comer if it manage to embrace digital strategy successfully due to its lion share of the market</a:t>
            </a:r>
          </a:p>
        </p:txBody>
      </p:sp>
      <p:pic>
        <p:nvPicPr>
          <p:cNvPr id="2050" name="Picture 2" descr="b2b b2c ss 1920 - Marketing for B2B and B2C - Similar but Differ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801" y="4224875"/>
            <a:ext cx="3717515" cy="209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hape 135"/>
          <p:cNvSpPr txBox="1">
            <a:spLocks/>
          </p:cNvSpPr>
          <p:nvPr/>
        </p:nvSpPr>
        <p:spPr>
          <a:xfrm>
            <a:off x="404330" y="2691517"/>
            <a:ext cx="8097986" cy="2192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ousine"/>
              <a:buChar char="▪"/>
              <a:defRPr sz="30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342900" indent="-342900"/>
            <a:r>
              <a:rPr lang="en-US" sz="2000" dirty="0"/>
              <a:t>Although digital strategy seems to be focusing on B2C, businesses should not ignore the benefits of digitizing the B2B components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711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11753" y="43482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Missing the Duality of Digital</a:t>
            </a:r>
            <a:endParaRPr sz="2800" dirty="0"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404332" y="1182590"/>
            <a:ext cx="8418826" cy="13520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2000" dirty="0"/>
              <a:t>Digital strategy does not mean that businesses should ignore the existing business and create something new. Instead, it should be designed to leverage on existing business to create a synergy</a:t>
            </a:r>
          </a:p>
        </p:txBody>
      </p:sp>
      <p:pic>
        <p:nvPicPr>
          <p:cNvPr id="3074" name="Picture 2" descr="Image result for synerg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670" y="3537487"/>
            <a:ext cx="5475371" cy="241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Shape 206"/>
          <p:cNvGrpSpPr/>
          <p:nvPr/>
        </p:nvGrpSpPr>
        <p:grpSpPr>
          <a:xfrm>
            <a:off x="1307313" y="2924495"/>
            <a:ext cx="6324106" cy="3069970"/>
            <a:chOff x="744219" y="1064075"/>
            <a:chExt cx="7015214" cy="2888675"/>
          </a:xfrm>
        </p:grpSpPr>
        <p:sp>
          <p:nvSpPr>
            <p:cNvPr id="8" name="Shape 207"/>
            <p:cNvSpPr/>
            <p:nvPr/>
          </p:nvSpPr>
          <p:spPr>
            <a:xfrm>
              <a:off x="1361592" y="1665508"/>
              <a:ext cx="6099300" cy="22833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208"/>
            <p:cNvSpPr/>
            <p:nvPr/>
          </p:nvSpPr>
          <p:spPr>
            <a:xfrm>
              <a:off x="7623181" y="1661600"/>
              <a:ext cx="136252" cy="2275725"/>
            </a:xfrm>
            <a:custGeom>
              <a:avLst/>
              <a:gdLst/>
              <a:ahLst/>
              <a:cxnLst/>
              <a:rect l="0" t="0" r="0" b="0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0" name="Shape 209"/>
            <p:cNvSpPr/>
            <p:nvPr/>
          </p:nvSpPr>
          <p:spPr>
            <a:xfrm rot="-5400000">
              <a:off x="4334136" y="-1576459"/>
              <a:ext cx="123450" cy="6078917"/>
            </a:xfrm>
            <a:custGeom>
              <a:avLst/>
              <a:gdLst/>
              <a:ahLst/>
              <a:cxnLst/>
              <a:rect l="0" t="0" r="0" b="0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1" name="Shape 210"/>
            <p:cNvSpPr/>
            <p:nvPr/>
          </p:nvSpPr>
          <p:spPr>
            <a:xfrm rot="-5400000">
              <a:off x="744219" y="1064075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" name="Shape 211"/>
            <p:cNvCxnSpPr/>
            <p:nvPr/>
          </p:nvCxnSpPr>
          <p:spPr>
            <a:xfrm flipH="1">
              <a:off x="6922735" y="1661528"/>
              <a:ext cx="548700" cy="219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3" name="Shape 212"/>
            <p:cNvCxnSpPr/>
            <p:nvPr/>
          </p:nvCxnSpPr>
          <p:spPr>
            <a:xfrm>
              <a:off x="1021397" y="1669336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  <p:cxnSp>
          <p:nvCxnSpPr>
            <p:cNvPr id="14" name="Shape 213"/>
            <p:cNvCxnSpPr/>
            <p:nvPr/>
          </p:nvCxnSpPr>
          <p:spPr>
            <a:xfrm flipH="1">
              <a:off x="1350875" y="3761350"/>
              <a:ext cx="529800" cy="1914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5" name="Shape 214"/>
            <p:cNvCxnSpPr/>
            <p:nvPr/>
          </p:nvCxnSpPr>
          <p:spPr>
            <a:xfrm>
              <a:off x="6941635" y="3761350"/>
              <a:ext cx="529800" cy="1914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6" name="Shape 215"/>
            <p:cNvCxnSpPr/>
            <p:nvPr/>
          </p:nvCxnSpPr>
          <p:spPr>
            <a:xfrm>
              <a:off x="1350875" y="1661528"/>
              <a:ext cx="548700" cy="219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02638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B4F940-DDAD-40EC-A761-9E83D53DD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209" y="427330"/>
            <a:ext cx="8229600" cy="551400"/>
          </a:xfrm>
        </p:spPr>
        <p:txBody>
          <a:bodyPr/>
          <a:lstStyle/>
          <a:p>
            <a:r>
              <a:rPr lang="en-SG" sz="2800" dirty="0"/>
              <a:t>Thoughts / </a:t>
            </a:r>
            <a:r>
              <a:rPr lang="en-SG" sz="2800" dirty="0" smtClean="0"/>
              <a:t>Observations - Environment</a:t>
            </a:r>
            <a:endParaRPr lang="en-SG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5FDF032-6636-472D-9970-7F8FF8460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127" y="1153331"/>
            <a:ext cx="8413913" cy="4851900"/>
          </a:xfrm>
        </p:spPr>
        <p:txBody>
          <a:bodyPr/>
          <a:lstStyle/>
          <a:p>
            <a:pPr algn="just"/>
            <a:r>
              <a:rPr lang="en-US" sz="2000" dirty="0" smtClean="0"/>
              <a:t>First mover must be complemented with proper business strategy, </a:t>
            </a:r>
            <a:r>
              <a:rPr lang="en-US" sz="2000" dirty="0"/>
              <a:t>e.g. Facebook vs. Friendster / </a:t>
            </a:r>
            <a:r>
              <a:rPr lang="en-US" sz="2000" dirty="0" err="1"/>
              <a:t>MySpace</a:t>
            </a:r>
            <a:r>
              <a:rPr lang="en-US" sz="2000" dirty="0"/>
              <a:t> </a:t>
            </a:r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Follower vs. Pacesetter </a:t>
            </a:r>
            <a:r>
              <a:rPr lang="en-US" sz="2000" dirty="0">
                <a:sym typeface="Wingdings" panose="05000000000000000000" pitchFamily="2" charset="2"/>
              </a:rPr>
              <a:t> Pacesetter must constantly revisit digital strategy to stay </a:t>
            </a:r>
            <a:r>
              <a:rPr lang="en-US" sz="2000" dirty="0" smtClean="0">
                <a:sym typeface="Wingdings" panose="05000000000000000000" pitchFamily="2" charset="2"/>
              </a:rPr>
              <a:t>ahead </a:t>
            </a:r>
            <a:r>
              <a:rPr lang="en-US" sz="2000" dirty="0">
                <a:sym typeface="Wingdings" panose="05000000000000000000" pitchFamily="2" charset="2"/>
              </a:rPr>
              <a:t>in the disruptive </a:t>
            </a:r>
            <a:r>
              <a:rPr lang="en-US" sz="2000" dirty="0" smtClean="0">
                <a:sym typeface="Wingdings" panose="05000000000000000000" pitchFamily="2" charset="2"/>
              </a:rPr>
              <a:t>world</a:t>
            </a:r>
          </a:p>
          <a:p>
            <a:pPr algn="just"/>
            <a:endParaRPr lang="en-US" sz="2000" dirty="0">
              <a:sym typeface="Wingdings" panose="05000000000000000000" pitchFamily="2" charset="2"/>
            </a:endParaRPr>
          </a:p>
          <a:p>
            <a:pPr algn="just"/>
            <a:r>
              <a:rPr lang="en-US" sz="2000" dirty="0" smtClean="0"/>
              <a:t>Supportive political environment </a:t>
            </a:r>
            <a:r>
              <a:rPr lang="en-US" sz="2000" dirty="0" err="1" smtClean="0"/>
              <a:t>e.g</a:t>
            </a:r>
            <a:r>
              <a:rPr lang="en-US" sz="2000" dirty="0" smtClean="0"/>
              <a:t> Facebook vs </a:t>
            </a:r>
            <a:r>
              <a:rPr lang="en-US" sz="2000" dirty="0" err="1" smtClean="0"/>
              <a:t>Wechat</a:t>
            </a:r>
            <a:endParaRPr lang="en-US" sz="2000" dirty="0" smtClean="0">
              <a:sym typeface="Wingdings" panose="05000000000000000000" pitchFamily="2" charset="2"/>
            </a:endParaRPr>
          </a:p>
          <a:p>
            <a:endParaRPr lang="en-US" sz="20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9542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B4F940-DDAD-40EC-A761-9E83D53DD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209" y="427330"/>
            <a:ext cx="8229600" cy="551400"/>
          </a:xfrm>
        </p:spPr>
        <p:txBody>
          <a:bodyPr/>
          <a:lstStyle/>
          <a:p>
            <a:r>
              <a:rPr lang="en-SG" sz="2800" dirty="0"/>
              <a:t>Thoughts / </a:t>
            </a:r>
            <a:r>
              <a:rPr lang="en-SG" sz="2800" dirty="0" smtClean="0"/>
              <a:t>Observations - Economic</a:t>
            </a:r>
            <a:endParaRPr lang="en-SG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5FDF032-6636-472D-9970-7F8FF8460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127" y="1153331"/>
            <a:ext cx="8413913" cy="4851900"/>
          </a:xfrm>
        </p:spPr>
        <p:txBody>
          <a:bodyPr/>
          <a:lstStyle/>
          <a:p>
            <a:pPr marL="38100" indent="0">
              <a:buNone/>
            </a:pPr>
            <a:endParaRPr lang="en-US" sz="2000" dirty="0" smtClean="0"/>
          </a:p>
          <a:p>
            <a:pPr algn="just"/>
            <a:r>
              <a:rPr lang="en-US" sz="2000" dirty="0" smtClean="0"/>
              <a:t>Good </a:t>
            </a:r>
            <a:r>
              <a:rPr lang="en-US" sz="2000" dirty="0"/>
              <a:t>digital strategy does not mean good business model. Companies like Uber and Grab may have good digital strategy, but it may not be economically viable/unsustainable in the long </a:t>
            </a:r>
            <a:r>
              <a:rPr lang="en-US" sz="2000" dirty="0" smtClean="0"/>
              <a:t>run. 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 smtClean="0"/>
              <a:t>Overlooking the impact on medium size/start-up companies</a:t>
            </a:r>
          </a:p>
          <a:p>
            <a:pPr algn="just"/>
            <a:endParaRPr lang="en-US" sz="2000" dirty="0" smtClean="0"/>
          </a:p>
          <a:p>
            <a:pPr lvl="1" algn="just"/>
            <a:r>
              <a:rPr lang="en-US" sz="1800" dirty="0" smtClean="0"/>
              <a:t>The viability of subsidizing for the customer</a:t>
            </a:r>
          </a:p>
          <a:p>
            <a:pPr algn="just"/>
            <a:endParaRPr lang="en-US" sz="1800" dirty="0"/>
          </a:p>
          <a:p>
            <a:pPr lvl="1" algn="just"/>
            <a:r>
              <a:rPr lang="en-US" sz="1800" dirty="0" smtClean="0"/>
              <a:t>The viability of depending on funding from venture capitalist to survive.</a:t>
            </a:r>
            <a:endParaRPr lang="en-US" sz="18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8839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lent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</TotalTime>
  <Words>546</Words>
  <Application>Microsoft Office PowerPoint</Application>
  <PresentationFormat>On-screen Show (4:3)</PresentationFormat>
  <Paragraphs>69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Cousine</vt:lpstr>
      <vt:lpstr>Wingdings</vt:lpstr>
      <vt:lpstr>Arial</vt:lpstr>
      <vt:lpstr>Valentine template</vt:lpstr>
      <vt:lpstr>Why Digital Strategies Fail</vt:lpstr>
      <vt:lpstr>Pitfalls of Digital Strategy</vt:lpstr>
      <vt:lpstr>Unclear Definitions</vt:lpstr>
      <vt:lpstr>Misunderstanding the Concepts of Digital</vt:lpstr>
      <vt:lpstr>Overlooking Ecosystems</vt:lpstr>
      <vt:lpstr>Overindexing on the Usual Suspects</vt:lpstr>
      <vt:lpstr>Missing the Duality of Digital</vt:lpstr>
      <vt:lpstr>Thoughts / Observations - Environment</vt:lpstr>
      <vt:lpstr>Thoughts / Observations - Economic</vt:lpstr>
      <vt:lpstr>Thoughts / Observations - Organization</vt:lpstr>
      <vt:lpstr>Thoughts / Observations - Management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herma</dc:creator>
  <cp:lastModifiedBy>herman william</cp:lastModifiedBy>
  <cp:revision>70</cp:revision>
  <dcterms:modified xsi:type="dcterms:W3CDTF">2018-05-22T03:40:09Z</dcterms:modified>
</cp:coreProperties>
</file>