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5"/>
  </p:notesMasterIdLst>
  <p:handoutMasterIdLst>
    <p:handoutMasterId r:id="rId136"/>
  </p:handoutMasterIdLst>
  <p:sldIdLst>
    <p:sldId id="272" r:id="rId2"/>
    <p:sldId id="623" r:id="rId3"/>
    <p:sldId id="624" r:id="rId4"/>
    <p:sldId id="636" r:id="rId5"/>
    <p:sldId id="551" r:id="rId6"/>
    <p:sldId id="552" r:id="rId7"/>
    <p:sldId id="347" r:id="rId8"/>
    <p:sldId id="348" r:id="rId9"/>
    <p:sldId id="349" r:id="rId10"/>
    <p:sldId id="350" r:id="rId11"/>
    <p:sldId id="351" r:id="rId12"/>
    <p:sldId id="352" r:id="rId13"/>
    <p:sldId id="355" r:id="rId14"/>
    <p:sldId id="710" r:id="rId15"/>
    <p:sldId id="709" r:id="rId16"/>
    <p:sldId id="705" r:id="rId17"/>
    <p:sldId id="707" r:id="rId18"/>
    <p:sldId id="708" r:id="rId19"/>
    <p:sldId id="711" r:id="rId20"/>
    <p:sldId id="712" r:id="rId21"/>
    <p:sldId id="713" r:id="rId22"/>
    <p:sldId id="714" r:id="rId23"/>
    <p:sldId id="715" r:id="rId24"/>
    <p:sldId id="716" r:id="rId25"/>
    <p:sldId id="717" r:id="rId26"/>
    <p:sldId id="718" r:id="rId27"/>
    <p:sldId id="606"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634" r:id="rId50"/>
    <p:sldId id="635" r:id="rId51"/>
    <p:sldId id="386" r:id="rId52"/>
    <p:sldId id="720" r:id="rId53"/>
    <p:sldId id="388" r:id="rId54"/>
    <p:sldId id="389" r:id="rId55"/>
    <p:sldId id="390" r:id="rId56"/>
    <p:sldId id="391" r:id="rId57"/>
    <p:sldId id="392" r:id="rId58"/>
    <p:sldId id="393" r:id="rId59"/>
    <p:sldId id="394" r:id="rId60"/>
    <p:sldId id="395" r:id="rId61"/>
    <p:sldId id="396" r:id="rId62"/>
    <p:sldId id="397" r:id="rId63"/>
    <p:sldId id="419" r:id="rId64"/>
    <p:sldId id="421" r:id="rId65"/>
    <p:sldId id="420" r:id="rId66"/>
    <p:sldId id="422" r:id="rId67"/>
    <p:sldId id="607" r:id="rId68"/>
    <p:sldId id="423" r:id="rId69"/>
    <p:sldId id="424" r:id="rId70"/>
    <p:sldId id="425" r:id="rId71"/>
    <p:sldId id="426" r:id="rId72"/>
    <p:sldId id="550" r:id="rId73"/>
    <p:sldId id="428" r:id="rId74"/>
    <p:sldId id="534" r:id="rId75"/>
    <p:sldId id="429" r:id="rId76"/>
    <p:sldId id="535" r:id="rId77"/>
    <p:sldId id="430" r:id="rId78"/>
    <p:sldId id="431" r:id="rId79"/>
    <p:sldId id="547"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49" r:id="rId93"/>
    <p:sldId id="450" r:id="rId94"/>
    <p:sldId id="451" r:id="rId95"/>
    <p:sldId id="452" r:id="rId96"/>
    <p:sldId id="453" r:id="rId97"/>
    <p:sldId id="454" r:id="rId98"/>
    <p:sldId id="455" r:id="rId99"/>
    <p:sldId id="456" r:id="rId100"/>
    <p:sldId id="457" r:id="rId101"/>
    <p:sldId id="458" r:id="rId102"/>
    <p:sldId id="459" r:id="rId103"/>
    <p:sldId id="460" r:id="rId104"/>
    <p:sldId id="468" r:id="rId105"/>
    <p:sldId id="469" r:id="rId106"/>
    <p:sldId id="470" r:id="rId107"/>
    <p:sldId id="674" r:id="rId108"/>
    <p:sldId id="678" r:id="rId109"/>
    <p:sldId id="680" r:id="rId110"/>
    <p:sldId id="681" r:id="rId111"/>
    <p:sldId id="682" r:id="rId112"/>
    <p:sldId id="684" r:id="rId113"/>
    <p:sldId id="685" r:id="rId114"/>
    <p:sldId id="686" r:id="rId115"/>
    <p:sldId id="687" r:id="rId116"/>
    <p:sldId id="688" r:id="rId117"/>
    <p:sldId id="689" r:id="rId118"/>
    <p:sldId id="690" r:id="rId119"/>
    <p:sldId id="691" r:id="rId120"/>
    <p:sldId id="692" r:id="rId121"/>
    <p:sldId id="693" r:id="rId122"/>
    <p:sldId id="694" r:id="rId123"/>
    <p:sldId id="630" r:id="rId124"/>
    <p:sldId id="631" r:id="rId125"/>
    <p:sldId id="632" r:id="rId126"/>
    <p:sldId id="695" r:id="rId127"/>
    <p:sldId id="696" r:id="rId128"/>
    <p:sldId id="697" r:id="rId129"/>
    <p:sldId id="698" r:id="rId130"/>
    <p:sldId id="699" r:id="rId131"/>
    <p:sldId id="700" r:id="rId132"/>
    <p:sldId id="701" r:id="rId133"/>
    <p:sldId id="702" r:id="rId134"/>
  </p:sldIdLst>
  <p:sldSz cx="9906000" cy="6858000" type="A4"/>
  <p:notesSz cx="7099300" cy="102346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A50021"/>
    <a:srgbClr val="CC66FF"/>
    <a:srgbClr val="0000CC"/>
    <a:srgbClr val="FFFFCC"/>
    <a:srgbClr val="FFFF99"/>
    <a:srgbClr val="FF6600"/>
    <a:srgbClr val="FFCC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31" autoAdjust="0"/>
    <p:restoredTop sz="93447" autoAdjust="0"/>
  </p:normalViewPr>
  <p:slideViewPr>
    <p:cSldViewPr snapToGrid="0">
      <p:cViewPr varScale="1">
        <p:scale>
          <a:sx n="59" d="100"/>
          <a:sy n="59" d="100"/>
        </p:scale>
        <p:origin x="844" y="5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4432"/>
    </p:cViewPr>
  </p:sorterViewPr>
  <p:notesViewPr>
    <p:cSldViewPr snapToGrid="0">
      <p:cViewPr>
        <p:scale>
          <a:sx n="125" d="100"/>
          <a:sy n="125" d="100"/>
        </p:scale>
        <p:origin x="1952" y="-2068"/>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023974" y="0"/>
            <a:ext cx="3077137" cy="513376"/>
          </a:xfrm>
          <a:prstGeom prst="rect">
            <a:avLst/>
          </a:prstGeom>
        </p:spPr>
        <p:txBody>
          <a:bodyPr vert="horz" lIns="95070" tIns="47535" rIns="95070" bIns="47535" rtlCol="0"/>
          <a:lstStyle>
            <a:lvl1pPr algn="l">
              <a:defRPr sz="1200"/>
            </a:lvl1pPr>
          </a:lstStyle>
          <a:p>
            <a:pPr algn="ctr"/>
            <a:r>
              <a:rPr lang="en-US" sz="1500" dirty="0"/>
              <a:t>Representation &amp; Reasoning</a:t>
            </a:r>
            <a:endParaRPr lang="en-SG" sz="1500" dirty="0"/>
          </a:p>
        </p:txBody>
      </p:sp>
      <p:sp>
        <p:nvSpPr>
          <p:cNvPr id="3" name="Slide Number Placeholder 2"/>
          <p:cNvSpPr>
            <a:spLocks noGrp="1"/>
          </p:cNvSpPr>
          <p:nvPr>
            <p:ph type="sldNum" sz="quarter" idx="3"/>
          </p:nvPr>
        </p:nvSpPr>
        <p:spPr>
          <a:xfrm>
            <a:off x="5688739" y="11101"/>
            <a:ext cx="1310788" cy="502275"/>
          </a:xfrm>
          <a:prstGeom prst="rect">
            <a:avLst/>
          </a:prstGeom>
        </p:spPr>
        <p:txBody>
          <a:bodyPr vert="horz" lIns="95070" tIns="47535" rIns="95070" bIns="47535" rtlCol="0" anchor="b"/>
          <a:lstStyle>
            <a:lvl1pPr algn="r">
              <a:defRPr sz="1200"/>
            </a:lvl1pPr>
          </a:lstStyle>
          <a:p>
            <a:fld id="{B62D3D6E-D73D-4888-9112-A989CA20E63D}" type="slidenum">
              <a:rPr lang="en-SG" smtClean="0"/>
              <a:t>‹#›</a:t>
            </a:fld>
            <a:endParaRPr lang="en-SG"/>
          </a:p>
        </p:txBody>
      </p:sp>
    </p:spTree>
    <p:extLst>
      <p:ext uri="{BB962C8B-B14F-4D97-AF65-F5344CB8AC3E}">
        <p14:creationId xmlns:p14="http://schemas.microsoft.com/office/powerpoint/2010/main" val="4258317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85838" y="3201988"/>
            <a:ext cx="5556251" cy="384651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3770328" y="910633"/>
            <a:ext cx="2987388" cy="8413349"/>
          </a:xfrm>
          <a:prstGeom prst="rect">
            <a:avLst/>
          </a:prstGeom>
          <a:noFill/>
          <a:ln w="12700">
            <a:noFill/>
            <a:miter lim="800000"/>
            <a:headEnd/>
            <a:tailEnd/>
          </a:ln>
          <a:effectLst/>
        </p:spPr>
        <p:txBody>
          <a:bodyPr vert="horz" wrap="square" lIns="94108" tIns="46228" rIns="94108" bIns="46228" numCol="1" anchor="t" anchorCtr="0" compatLnSpc="1">
            <a:prstTxWarp prst="textNoShape">
              <a:avLst/>
            </a:prstTxWarp>
          </a:bodyPr>
          <a:lstStyle/>
          <a:p>
            <a:pPr lvl="0"/>
            <a:r>
              <a:rPr lang="en-GB" smtClean="0"/>
              <a:t>Body Text</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304162180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4067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p:spPr>
        <p:txBody>
          <a:bodyPr/>
          <a:lstStyle/>
          <a:p>
            <a:pPr marL="237675" indent="-237675"/>
            <a:endParaRPr lang="en-US" smtClean="0"/>
          </a:p>
        </p:txBody>
      </p:sp>
    </p:spTree>
    <p:extLst>
      <p:ext uri="{BB962C8B-B14F-4D97-AF65-F5344CB8AC3E}">
        <p14:creationId xmlns:p14="http://schemas.microsoft.com/office/powerpoint/2010/main" val="335824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45847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3542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3600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588512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5196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1621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52381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18924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pPr>
              <a:lnSpc>
                <a:spcPct val="170000"/>
              </a:lnSpc>
            </a:pPr>
            <a:endParaRPr lang="en-US" smtClean="0"/>
          </a:p>
        </p:txBody>
      </p:sp>
    </p:spTree>
    <p:extLst>
      <p:ext uri="{BB962C8B-B14F-4D97-AF65-F5344CB8AC3E}">
        <p14:creationId xmlns:p14="http://schemas.microsoft.com/office/powerpoint/2010/main" val="369436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4199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85913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596286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7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smtClean="0"/>
              <a:t>(Homework) refer to page 48</a:t>
            </a:r>
          </a:p>
          <a:p>
            <a:endParaRPr lang="en-SG" dirty="0"/>
          </a:p>
        </p:txBody>
      </p:sp>
    </p:spTree>
    <p:extLst>
      <p:ext uri="{BB962C8B-B14F-4D97-AF65-F5344CB8AC3E}">
        <p14:creationId xmlns:p14="http://schemas.microsoft.com/office/powerpoint/2010/main" val="3863883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27036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163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p:spPr>
        <p:txBody>
          <a:bodyPr/>
          <a:lstStyle/>
          <a:p>
            <a:pPr marL="237675" indent="-237675"/>
            <a:endParaRPr lang="en-US" smtClean="0"/>
          </a:p>
        </p:txBody>
      </p:sp>
    </p:spTree>
    <p:extLst>
      <p:ext uri="{BB962C8B-B14F-4D97-AF65-F5344CB8AC3E}">
        <p14:creationId xmlns:p14="http://schemas.microsoft.com/office/powerpoint/2010/main" val="362142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20000"/>
              </a:lnSpc>
              <a:spcBef>
                <a:spcPts val="300"/>
              </a:spcBef>
              <a:defRPr/>
            </a:lvl1pPr>
            <a:lvl2pPr>
              <a:lnSpc>
                <a:spcPct val="120000"/>
              </a:lnSpc>
              <a:spcBef>
                <a:spcPts val="300"/>
              </a:spcBef>
              <a:defRPr/>
            </a:lvl2pPr>
            <a:lvl3pPr>
              <a:lnSpc>
                <a:spcPct val="120000"/>
              </a:lnSpc>
              <a:spcBef>
                <a:spcPts val="300"/>
              </a:spcBef>
              <a:defRPr/>
            </a:lvl3pPr>
            <a:lvl4pPr>
              <a:lnSpc>
                <a:spcPct val="120000"/>
              </a:lnSpc>
              <a:spcBef>
                <a:spcPts val="300"/>
              </a:spcBef>
              <a:defRPr/>
            </a:lvl4pPr>
            <a:lvl5pPr>
              <a:lnSpc>
                <a:spcPct val="120000"/>
              </a:lnSpc>
              <a:spcBef>
                <a:spcPts val="3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lvl1pPr>
              <a:defRPr sz="3600" b="0" i="1">
                <a:solidFill>
                  <a:srgbClr val="C0000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669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9301163" cy="533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303213" y="990600"/>
            <a:ext cx="9299575" cy="4718050"/>
          </a:xfrm>
        </p:spPr>
        <p:txBody>
          <a:bodyPr/>
          <a:lstStyle/>
          <a:p>
            <a:pPr lvl="0"/>
            <a:endParaRPr lang="en-SG" noProof="0" dirty="0" smtClean="0"/>
          </a:p>
        </p:txBody>
      </p:sp>
    </p:spTree>
    <p:extLst>
      <p:ext uri="{BB962C8B-B14F-4D97-AF65-F5344CB8AC3E}">
        <p14:creationId xmlns:p14="http://schemas.microsoft.com/office/powerpoint/2010/main" val="97476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15662857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596900"/>
            <a:ext cx="9299575" cy="546100"/>
          </a:xfrm>
          <a:prstGeom prst="rect">
            <a:avLst/>
          </a:prstGeom>
          <a:solidFill>
            <a:srgbClr val="FBF8C5"/>
          </a:solid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GB" smtClean="0"/>
              <a:t>Slide Title</a:t>
            </a:r>
          </a:p>
        </p:txBody>
      </p:sp>
      <p:sp>
        <p:nvSpPr>
          <p:cNvPr id="1027" name="Rectangle 3"/>
          <p:cNvSpPr>
            <a:spLocks noGrp="1" noChangeArrowheads="1"/>
          </p:cNvSpPr>
          <p:nvPr>
            <p:ph type="body" idx="1"/>
          </p:nvPr>
        </p:nvSpPr>
        <p:spPr bwMode="auto">
          <a:xfrm>
            <a:off x="303213" y="1219200"/>
            <a:ext cx="9299575" cy="4800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Body Text</a:t>
            </a:r>
          </a:p>
          <a:p>
            <a:pPr lvl="1"/>
            <a:r>
              <a:rPr lang="en-GB" dirty="0" smtClean="0"/>
              <a:t>Second</a:t>
            </a:r>
          </a:p>
          <a:p>
            <a:pPr lvl="2"/>
            <a:r>
              <a:rPr lang="en-GB" dirty="0" smtClean="0"/>
              <a:t>Third Level</a:t>
            </a:r>
          </a:p>
          <a:p>
            <a:pPr lvl="3"/>
            <a:r>
              <a:rPr lang="en-GB" dirty="0" smtClean="0"/>
              <a:t>Fourth Level</a:t>
            </a:r>
          </a:p>
        </p:txBody>
      </p:sp>
      <p:sp>
        <p:nvSpPr>
          <p:cNvPr id="1028" name="Line 4"/>
          <p:cNvSpPr>
            <a:spLocks noChangeShapeType="1"/>
          </p:cNvSpPr>
          <p:nvPr/>
        </p:nvSpPr>
        <p:spPr bwMode="auto">
          <a:xfrm>
            <a:off x="914400" y="6172200"/>
            <a:ext cx="7402513" cy="0"/>
          </a:xfrm>
          <a:prstGeom prst="line">
            <a:avLst/>
          </a:prstGeom>
          <a:noFill/>
          <a:ln w="12700">
            <a:solidFill>
              <a:schemeClr val="tx1"/>
            </a:solidFill>
            <a:round/>
            <a:headEnd/>
            <a:tailEnd/>
          </a:ln>
          <a:effectLst/>
        </p:spPr>
        <p:txBody>
          <a:bodyPr wrap="none" anchor="ctr"/>
          <a:lstStyle/>
          <a:p>
            <a:endParaRPr lang="en-US"/>
          </a:p>
        </p:txBody>
      </p:sp>
      <p:sp>
        <p:nvSpPr>
          <p:cNvPr id="1031" name="Rectangle 7"/>
          <p:cNvSpPr>
            <a:spLocks noChangeArrowheads="1"/>
          </p:cNvSpPr>
          <p:nvPr/>
        </p:nvSpPr>
        <p:spPr bwMode="auto">
          <a:xfrm>
            <a:off x="8096250" y="277813"/>
            <a:ext cx="1474789" cy="274434"/>
          </a:xfrm>
          <a:prstGeom prst="rect">
            <a:avLst/>
          </a:prstGeom>
          <a:noFill/>
          <a:ln w="12700">
            <a:noFill/>
            <a:miter lim="800000"/>
            <a:headEnd/>
            <a:tailEnd/>
          </a:ln>
          <a:effectLst/>
        </p:spPr>
        <p:txBody>
          <a:bodyPr wrap="square" lIns="90488" tIns="44450" rIns="90488" bIns="44450">
            <a:spAutoFit/>
          </a:bodyPr>
          <a:lstStyle/>
          <a:p>
            <a:r>
              <a:rPr lang="en-GB" sz="1200" b="1" dirty="0">
                <a:latin typeface="Times New Roman" pitchFamily="18" charset="0"/>
              </a:rPr>
              <a:t>Page: </a:t>
            </a:r>
            <a:fld id="{70B6DDF5-F312-4E67-92BB-53303CD4133F}" type="slidenum">
              <a:rPr lang="en-GB" sz="1200" b="1" smtClean="0">
                <a:latin typeface="Times New Roman" pitchFamily="18" charset="0"/>
              </a:rPr>
              <a:pPr/>
              <a:t>‹#›</a:t>
            </a:fld>
            <a:r>
              <a:rPr lang="en-GB" sz="1200" b="1" dirty="0" smtClean="0">
                <a:latin typeface="Times New Roman" pitchFamily="18" charset="0"/>
              </a:rPr>
              <a:t> of 133</a:t>
            </a:r>
            <a:endParaRPr lang="en-GB" sz="1200" b="1" dirty="0">
              <a:latin typeface="Times New Roman" pitchFamily="18" charset="0"/>
            </a:endParaRPr>
          </a:p>
        </p:txBody>
      </p:sp>
      <p:sp>
        <p:nvSpPr>
          <p:cNvPr id="7" name="Rectangle 5"/>
          <p:cNvSpPr>
            <a:spLocks noChangeArrowheads="1"/>
          </p:cNvSpPr>
          <p:nvPr userDrawn="1"/>
        </p:nvSpPr>
        <p:spPr bwMode="auto">
          <a:xfrm>
            <a:off x="593725" y="6267450"/>
            <a:ext cx="3387147" cy="259045"/>
          </a:xfrm>
          <a:prstGeom prst="rect">
            <a:avLst/>
          </a:prstGeom>
          <a:noFill/>
          <a:ln w="12700">
            <a:noFill/>
            <a:miter lim="800000"/>
            <a:headEnd/>
            <a:tailEnd/>
          </a:ln>
          <a:effectLst/>
        </p:spPr>
        <p:txBody>
          <a:bodyPr wrap="none" lIns="90488" tIns="44450" rIns="90488" bIns="44450">
            <a:spAutoFit/>
          </a:bodyPr>
          <a:lstStyle/>
          <a:p>
            <a:pPr algn="l"/>
            <a:r>
              <a:rPr lang="en-GB" altLang="zh-CN" sz="1100" i="1" dirty="0" smtClean="0">
                <a:latin typeface="Times New Roman" pitchFamily="18" charset="0"/>
                <a:cs typeface="Times New Roman" pitchFamily="18" charset="0"/>
              </a:rPr>
              <a:t>ATA/KE-ISBA/ISBA04-RepresentReason.ppt/v2.2 (2017)</a:t>
            </a:r>
            <a:endParaRPr lang="en-GB" altLang="zh-CN" sz="1100" i="1" dirty="0">
              <a:latin typeface="Times New Roman" pitchFamily="18" charset="0"/>
              <a:cs typeface="Times New Roman" pitchFamily="18" charset="0"/>
            </a:endParaRPr>
          </a:p>
        </p:txBody>
      </p:sp>
      <p:sp>
        <p:nvSpPr>
          <p:cNvPr id="8" name="Rectangle 7"/>
          <p:cNvSpPr>
            <a:spLocks noChangeArrowheads="1"/>
          </p:cNvSpPr>
          <p:nvPr userDrawn="1"/>
        </p:nvSpPr>
        <p:spPr bwMode="auto">
          <a:xfrm>
            <a:off x="3950321" y="6282838"/>
            <a:ext cx="2005358" cy="228268"/>
          </a:xfrm>
          <a:prstGeom prst="rect">
            <a:avLst/>
          </a:prstGeom>
          <a:noFill/>
          <a:ln w="12700">
            <a:noFill/>
            <a:miter lim="800000"/>
            <a:headEnd/>
            <a:tailEnd/>
          </a:ln>
          <a:effectLst/>
        </p:spPr>
        <p:txBody>
          <a:bodyPr wrap="none" lIns="90488" tIns="44450" rIns="90488" bIns="44450">
            <a:spAutoFit/>
          </a:bodyPr>
          <a:lstStyle/>
          <a:p>
            <a:pPr algn="l"/>
            <a:r>
              <a:rPr lang="zh-CN" altLang="en-GB" sz="900" i="0" dirty="0"/>
              <a:t>© 20</a:t>
            </a:r>
            <a:r>
              <a:rPr lang="en-GB" altLang="zh-CN" sz="900" i="0" dirty="0" smtClean="0"/>
              <a:t>16, </a:t>
            </a:r>
            <a:r>
              <a:rPr lang="en-GB" altLang="zh-CN" sz="900" i="0" dirty="0"/>
              <a:t>NUS.  All Rights Reserved.</a:t>
            </a:r>
          </a:p>
        </p:txBody>
      </p:sp>
      <p:pic>
        <p:nvPicPr>
          <p:cNvPr id="10" name="Picture 10"/>
          <p:cNvPicPr>
            <a:picLocks noChangeAspect="1" noChangeArrowheads="1"/>
          </p:cNvPicPr>
          <p:nvPr userDrawn="1"/>
        </p:nvPicPr>
        <p:blipFill>
          <a:blip r:embed="rId6" cstate="print"/>
          <a:srcRect/>
          <a:stretch>
            <a:fillRect/>
          </a:stretch>
        </p:blipFill>
        <p:spPr bwMode="auto">
          <a:xfrm>
            <a:off x="8162925" y="6176963"/>
            <a:ext cx="1495425" cy="338137"/>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Lst>
  <p:txStyles>
    <p:titleStyle>
      <a:lvl1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mj-lt"/>
          <a:ea typeface="+mj-ea"/>
          <a:cs typeface="+mj-cs"/>
        </a:defRPr>
      </a:lvl1pPr>
      <a:lvl2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2pPr>
      <a:lvl3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3pPr>
      <a:lvl4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4pPr>
      <a:lvl5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5pPr>
      <a:lvl6pPr marL="4572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6pPr>
      <a:lvl7pPr marL="9144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7pPr>
      <a:lvl8pPr marL="13716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8pPr>
      <a:lvl9pPr marL="18288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9pPr>
    </p:titleStyle>
    <p:bodyStyle>
      <a:lvl1pPr marL="457200" indent="-457200" algn="l" rtl="0" eaLnBrk="0" fontAlgn="base" hangingPunct="0">
        <a:lnSpc>
          <a:spcPct val="120000"/>
        </a:lnSpc>
        <a:spcBef>
          <a:spcPts val="300"/>
        </a:spcBef>
        <a:spcAft>
          <a:spcPct val="0"/>
        </a:spcAft>
        <a:buSzPct val="100000"/>
        <a:buFont typeface="Symbol" pitchFamily="18" charset="2"/>
        <a:buChar char="·"/>
        <a:defRPr sz="2800" b="0" i="0">
          <a:solidFill>
            <a:srgbClr val="0000CC"/>
          </a:solidFill>
          <a:latin typeface="+mn-lt"/>
          <a:ea typeface="+mn-ea"/>
          <a:cs typeface="+mn-cs"/>
        </a:defRPr>
      </a:lvl1pPr>
      <a:lvl2pPr marL="971550" indent="-400050" algn="l" rtl="0" eaLnBrk="0" fontAlgn="base" hangingPunct="0">
        <a:lnSpc>
          <a:spcPct val="120000"/>
        </a:lnSpc>
        <a:spcBef>
          <a:spcPts val="300"/>
        </a:spcBef>
        <a:spcAft>
          <a:spcPct val="0"/>
        </a:spcAft>
        <a:buSzPct val="100000"/>
        <a:buChar char="»"/>
        <a:defRPr sz="2400" b="0" i="0">
          <a:solidFill>
            <a:srgbClr val="A50021"/>
          </a:solidFill>
          <a:latin typeface="+mn-lt"/>
          <a:ea typeface="+mn-ea"/>
          <a:cs typeface="+mn-cs"/>
        </a:defRPr>
      </a:lvl2pPr>
      <a:lvl3pPr marL="1428750" indent="-342900" algn="l" rtl="0" eaLnBrk="0" fontAlgn="base" hangingPunct="0">
        <a:lnSpc>
          <a:spcPct val="120000"/>
        </a:lnSpc>
        <a:spcBef>
          <a:spcPts val="300"/>
        </a:spcBef>
        <a:spcAft>
          <a:spcPct val="0"/>
        </a:spcAft>
        <a:buClr>
          <a:schemeClr val="hlink"/>
        </a:buClr>
        <a:buSzPct val="100000"/>
        <a:buFont typeface="Symbol" pitchFamily="18" charset="2"/>
        <a:buChar char="¨"/>
        <a:defRPr sz="2400" b="0" i="0">
          <a:solidFill>
            <a:schemeClr val="tx1"/>
          </a:solidFill>
          <a:latin typeface="+mn-lt"/>
          <a:ea typeface="+mn-ea"/>
          <a:cs typeface="+mn-cs"/>
        </a:defRPr>
      </a:lvl3pPr>
      <a:lvl4pPr marL="1828800" indent="-285750" algn="l" rtl="0" eaLnBrk="0" fontAlgn="base" hangingPunct="0">
        <a:lnSpc>
          <a:spcPct val="120000"/>
        </a:lnSpc>
        <a:spcBef>
          <a:spcPts val="300"/>
        </a:spcBef>
        <a:spcAft>
          <a:spcPct val="0"/>
        </a:spcAft>
        <a:buClr>
          <a:schemeClr val="hlink"/>
        </a:buClr>
        <a:buSzPct val="100000"/>
        <a:buChar char="•"/>
        <a:defRPr sz="2400" b="0" i="0">
          <a:solidFill>
            <a:srgbClr val="006600"/>
          </a:solidFill>
          <a:latin typeface="+mn-lt"/>
          <a:ea typeface="+mn-ea"/>
          <a:cs typeface="+mn-cs"/>
        </a:defRPr>
      </a:lvl4pPr>
      <a:lvl5pPr marL="22860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5pPr>
      <a:lvl6pPr marL="27432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6pPr>
      <a:lvl7pPr marL="32004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7pPr>
      <a:lvl8pPr marL="36576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8pPr>
      <a:lvl9pPr marL="41148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u@nus.edu.s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ln/>
        </p:spPr>
        <p:txBody>
          <a:bodyPr/>
          <a:lstStyle/>
          <a:p>
            <a:r>
              <a:rPr lang="en-GB" sz="2800" dirty="0" smtClean="0"/>
              <a:t>Master of Technology in Knowledge Engineering</a:t>
            </a:r>
            <a:endParaRPr lang="en-GB" sz="2800" dirty="0"/>
          </a:p>
        </p:txBody>
      </p:sp>
      <p:sp>
        <p:nvSpPr>
          <p:cNvPr id="104451" name="Rectangle 3"/>
          <p:cNvSpPr>
            <a:spLocks noChangeArrowheads="1"/>
          </p:cNvSpPr>
          <p:nvPr/>
        </p:nvSpPr>
        <p:spPr bwMode="auto">
          <a:xfrm>
            <a:off x="1143000" y="3054350"/>
            <a:ext cx="7953375" cy="643766"/>
          </a:xfrm>
          <a:prstGeom prst="rect">
            <a:avLst/>
          </a:prstGeom>
          <a:noFill/>
          <a:ln w="57150" cmpd="thinThick">
            <a:solidFill>
              <a:schemeClr val="tx1"/>
            </a:solidFill>
            <a:miter lim="800000"/>
            <a:headEnd/>
            <a:tailEnd/>
          </a:ln>
          <a:effectLst/>
        </p:spPr>
        <p:txBody>
          <a:bodyPr lIns="90488" tIns="44450" rIns="90488" bIns="44450">
            <a:spAutoFit/>
          </a:bodyPr>
          <a:lstStyle/>
          <a:p>
            <a:pPr algn="ctr"/>
            <a:r>
              <a:rPr lang="en-US" altLang="zh-CN" sz="3600" b="1" dirty="0" smtClean="0">
                <a:solidFill>
                  <a:srgbClr val="0000CC"/>
                </a:solidFill>
                <a:latin typeface="Times New Roman" pitchFamily="18" charset="0"/>
                <a:ea typeface="SimSun" pitchFamily="2" charset="-122"/>
              </a:rPr>
              <a:t>Representation </a:t>
            </a:r>
            <a:r>
              <a:rPr lang="en-US" altLang="zh-CN" sz="3600" b="1" smtClean="0">
                <a:solidFill>
                  <a:srgbClr val="0000CC"/>
                </a:solidFill>
                <a:latin typeface="Times New Roman" pitchFamily="18" charset="0"/>
                <a:ea typeface="SimSun" pitchFamily="2" charset="-122"/>
              </a:rPr>
              <a:t>&amp; Reasoning</a:t>
            </a:r>
            <a:endParaRPr lang="en-GB" altLang="zh-CN" sz="3600" dirty="0">
              <a:solidFill>
                <a:srgbClr val="0000CC"/>
              </a:solidFill>
              <a:latin typeface="Times New Roman" pitchFamily="18" charset="0"/>
              <a:ea typeface="SimSun" pitchFamily="2" charset="-122"/>
            </a:endParaRPr>
          </a:p>
        </p:txBody>
      </p:sp>
      <p:sp>
        <p:nvSpPr>
          <p:cNvPr id="104452" name="Rectangle 4"/>
          <p:cNvSpPr>
            <a:spLocks noChangeArrowheads="1"/>
          </p:cNvSpPr>
          <p:nvPr/>
        </p:nvSpPr>
        <p:spPr bwMode="auto">
          <a:xfrm>
            <a:off x="874063" y="1743075"/>
            <a:ext cx="8734764" cy="951543"/>
          </a:xfrm>
          <a:prstGeom prst="rect">
            <a:avLst/>
          </a:prstGeom>
          <a:noFill/>
          <a:ln w="12700">
            <a:noFill/>
            <a:miter lim="800000"/>
            <a:headEnd/>
            <a:tailEnd/>
          </a:ln>
          <a:effectLst/>
        </p:spPr>
        <p:txBody>
          <a:bodyPr wrap="none" lIns="90488" tIns="44450" rIns="90488" bIns="44450">
            <a:spAutoFit/>
          </a:bodyPr>
          <a:lstStyle/>
          <a:p>
            <a:pPr algn="ctr"/>
            <a:r>
              <a:rPr lang="en-GB" sz="2800" dirty="0" smtClean="0">
                <a:latin typeface="Times New Roman" pitchFamily="18" charset="0"/>
              </a:rPr>
              <a:t>Unit 1</a:t>
            </a:r>
            <a:endParaRPr lang="en-GB" sz="2800" b="1" dirty="0">
              <a:latin typeface="Times New Roman" pitchFamily="18" charset="0"/>
              <a:ea typeface="SimSun" pitchFamily="2" charset="-122"/>
            </a:endParaRPr>
          </a:p>
          <a:p>
            <a:pPr algn="ctr"/>
            <a:r>
              <a:rPr lang="en-GB" altLang="zh-CN" sz="2800" b="1" dirty="0" smtClean="0">
                <a:solidFill>
                  <a:srgbClr val="A50021"/>
                </a:solidFill>
                <a:latin typeface="Times New Roman" pitchFamily="18" charset="0"/>
                <a:ea typeface="SimSun" pitchFamily="2" charset="-122"/>
              </a:rPr>
              <a:t>Intelligent Systems &amp; Techniques for Business Analytics</a:t>
            </a:r>
            <a:endParaRPr lang="en-GB" altLang="zh-CN" sz="2800" b="1" dirty="0">
              <a:solidFill>
                <a:srgbClr val="A50021"/>
              </a:solidFill>
              <a:latin typeface="Times New Roman" pitchFamily="18" charset="0"/>
              <a:ea typeface="SimSun" pitchFamily="2" charset="-122"/>
            </a:endParaRPr>
          </a:p>
        </p:txBody>
      </p:sp>
      <p:sp>
        <p:nvSpPr>
          <p:cNvPr id="104453" name="Rectangle 5"/>
          <p:cNvSpPr>
            <a:spLocks noChangeArrowheads="1"/>
          </p:cNvSpPr>
          <p:nvPr/>
        </p:nvSpPr>
        <p:spPr bwMode="auto">
          <a:xfrm>
            <a:off x="1181100" y="4171950"/>
            <a:ext cx="7915275" cy="828432"/>
          </a:xfrm>
          <a:prstGeom prst="rect">
            <a:avLst/>
          </a:prstGeom>
          <a:noFill/>
          <a:ln w="12700">
            <a:noFill/>
            <a:miter lim="800000"/>
            <a:headEnd/>
            <a:tailEnd/>
          </a:ln>
          <a:effectLst/>
        </p:spPr>
        <p:txBody>
          <a:bodyPr wrap="square" lIns="90488" tIns="44450" rIns="90488" bIns="44450">
            <a:spAutoFit/>
          </a:bodyPr>
          <a:lstStyle/>
          <a:p>
            <a:pPr algn="ctr"/>
            <a:r>
              <a:rPr lang="en-GB" sz="2400" b="1" dirty="0">
                <a:latin typeface="Times New Roman" pitchFamily="18" charset="0"/>
              </a:rPr>
              <a:t>Sam GU Zhan  </a:t>
            </a:r>
            <a:r>
              <a:rPr lang="zh-CN" altLang="en-US" sz="2400" b="1" dirty="0">
                <a:latin typeface="Times New Roman" pitchFamily="18" charset="0"/>
              </a:rPr>
              <a:t>顾 瞻</a:t>
            </a:r>
            <a:endParaRPr lang="en-US" altLang="zh-CN" sz="2400" b="1" dirty="0">
              <a:latin typeface="Times New Roman" pitchFamily="18" charset="0"/>
            </a:endParaRPr>
          </a:p>
          <a:p>
            <a:pPr algn="ctr"/>
            <a:r>
              <a:rPr lang="en-SG" sz="2400" dirty="0">
                <a:latin typeface="Times New Roman" pitchFamily="18" charset="0"/>
                <a:hlinkClick r:id="rId2"/>
              </a:rPr>
              <a:t>zhan.gu@nus.edu.sg</a:t>
            </a:r>
            <a:endParaRPr lang="en-SG" sz="2400" dirty="0">
              <a:latin typeface="Times New Roman" pitchFamily="18" charset="0"/>
            </a:endParaRPr>
          </a:p>
        </p:txBody>
      </p:sp>
      <p:sp>
        <p:nvSpPr>
          <p:cNvPr id="104458" name="Rectangle 10"/>
          <p:cNvSpPr>
            <a:spLocks noChangeArrowheads="1"/>
          </p:cNvSpPr>
          <p:nvPr/>
        </p:nvSpPr>
        <p:spPr bwMode="auto">
          <a:xfrm>
            <a:off x="0" y="3152775"/>
            <a:ext cx="9906000" cy="0"/>
          </a:xfrm>
          <a:prstGeom prst="rect">
            <a:avLst/>
          </a:prstGeom>
          <a:noFill/>
          <a:ln w="12700">
            <a:noFill/>
            <a:miter lim="800000"/>
            <a:headEnd/>
            <a:tailEnd/>
          </a:ln>
          <a:effectLst/>
        </p:spPr>
        <p:txBody>
          <a:bodyPr wrap="none" anchor="ctr">
            <a:spAutoFit/>
          </a:bodyPr>
          <a:lstStyle/>
          <a:p>
            <a:endParaRPr lang="en-US" dirty="0"/>
          </a:p>
        </p:txBody>
      </p:sp>
      <p:sp>
        <p:nvSpPr>
          <p:cNvPr id="7" name="Rectangle 6"/>
          <p:cNvSpPr>
            <a:spLocks noChangeArrowheads="1"/>
          </p:cNvSpPr>
          <p:nvPr/>
        </p:nvSpPr>
        <p:spPr bwMode="auto">
          <a:xfrm>
            <a:off x="1543050" y="5718175"/>
            <a:ext cx="6781800" cy="428322"/>
          </a:xfrm>
          <a:prstGeom prst="rect">
            <a:avLst/>
          </a:prstGeom>
          <a:noFill/>
          <a:ln w="12700">
            <a:noFill/>
            <a:miter lim="800000"/>
            <a:headEnd/>
            <a:tailEnd/>
          </a:ln>
          <a:effectLst/>
        </p:spPr>
        <p:txBody>
          <a:bodyPr wrap="square" lIns="90488" tIns="44450" rIns="90488" bIns="44450">
            <a:spAutoFit/>
          </a:bodyPr>
          <a:lstStyle>
            <a:defPPr>
              <a:defRPr lang="en-GB"/>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r>
              <a:rPr lang="en-GB" sz="1100" dirty="0">
                <a:latin typeface="Times New Roman" pitchFamily="18" charset="0"/>
              </a:rPr>
              <a:t>© </a:t>
            </a:r>
            <a:r>
              <a:rPr lang="en-GB" sz="1100" dirty="0" smtClean="0">
                <a:latin typeface="Times New Roman" pitchFamily="18" charset="0"/>
              </a:rPr>
              <a:t>2016 </a:t>
            </a:r>
            <a:r>
              <a:rPr lang="en-GB" sz="1100" dirty="0">
                <a:latin typeface="Times New Roman" pitchFamily="18" charset="0"/>
              </a:rPr>
              <a:t>NUS.  The contents contained in this document may not be reproduced in any form or by any means,</a:t>
            </a:r>
          </a:p>
          <a:p>
            <a:r>
              <a:rPr lang="en-GB" sz="1100" dirty="0">
                <a:latin typeface="Times New Roman" pitchFamily="18" charset="0"/>
              </a:rPr>
              <a:t>                      without the written permission of ISS, NUS other than for the purpose for which it has been supplied.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t>Knowledge Bases</a:t>
            </a:r>
          </a:p>
        </p:txBody>
      </p:sp>
      <p:sp>
        <p:nvSpPr>
          <p:cNvPr id="408579" name="Rectangle 3"/>
          <p:cNvSpPr>
            <a:spLocks noGrp="1" noChangeArrowheads="1"/>
          </p:cNvSpPr>
          <p:nvPr>
            <p:ph type="body" idx="1"/>
          </p:nvPr>
        </p:nvSpPr>
        <p:spPr>
          <a:xfrm>
            <a:off x="303213" y="1219200"/>
            <a:ext cx="9299575" cy="4991100"/>
          </a:xfrm>
        </p:spPr>
        <p:txBody>
          <a:bodyPr/>
          <a:lstStyle/>
          <a:p>
            <a:pPr>
              <a:lnSpc>
                <a:spcPct val="120000"/>
              </a:lnSpc>
            </a:pPr>
            <a:endParaRPr lang="en-US" dirty="0"/>
          </a:p>
          <a:p>
            <a:pPr>
              <a:lnSpc>
                <a:spcPct val="140000"/>
              </a:lnSpc>
            </a:pPr>
            <a:endParaRPr lang="en-US" dirty="0" smtClean="0"/>
          </a:p>
          <a:p>
            <a:pPr marL="0" indent="0">
              <a:lnSpc>
                <a:spcPct val="140000"/>
              </a:lnSpc>
              <a:buNone/>
            </a:pPr>
            <a:endParaRPr lang="en-US" dirty="0"/>
          </a:p>
          <a:p>
            <a:pPr>
              <a:lnSpc>
                <a:spcPct val="100000"/>
              </a:lnSpc>
            </a:pPr>
            <a:r>
              <a:rPr lang="en-US" b="1" i="1" dirty="0">
                <a:solidFill>
                  <a:srgbClr val="CC66FF"/>
                </a:solidFill>
                <a:effectLst>
                  <a:outerShdw blurRad="38100" dist="38100" dir="2700000" algn="tl">
                    <a:srgbClr val="000000">
                      <a:alpha val="43137"/>
                    </a:srgbClr>
                  </a:outerShdw>
                </a:effectLst>
              </a:rPr>
              <a:t>Knowledge base</a:t>
            </a:r>
            <a:r>
              <a:rPr lang="en-US" b="1" dirty="0">
                <a:effectLst>
                  <a:outerShdw blurRad="38100" dist="38100" dir="2700000" algn="tl">
                    <a:srgbClr val="000000">
                      <a:alpha val="43137"/>
                    </a:srgbClr>
                  </a:outerShdw>
                </a:effectLst>
              </a:rPr>
              <a:t> </a:t>
            </a:r>
            <a:r>
              <a:rPr lang="en-US" dirty="0"/>
              <a:t>= set of </a:t>
            </a:r>
            <a:r>
              <a:rPr lang="en-US" i="1" dirty="0">
                <a:solidFill>
                  <a:srgbClr val="006600"/>
                </a:solidFill>
                <a:effectLst>
                  <a:outerShdw blurRad="38100" dist="38100" dir="2700000" algn="tl">
                    <a:srgbClr val="C0C0C0"/>
                  </a:outerShdw>
                </a:effectLst>
              </a:rPr>
              <a:t>sentences</a:t>
            </a:r>
            <a:r>
              <a:rPr lang="en-US" dirty="0"/>
              <a:t> in a </a:t>
            </a:r>
            <a:r>
              <a:rPr lang="en-US" b="1" i="1" dirty="0">
                <a:solidFill>
                  <a:srgbClr val="006600"/>
                </a:solidFill>
                <a:effectLst>
                  <a:outerShdw blurRad="38100" dist="38100" dir="2700000" algn="tl">
                    <a:srgbClr val="000000">
                      <a:alpha val="43137"/>
                    </a:srgbClr>
                  </a:outerShdw>
                </a:effectLst>
              </a:rPr>
              <a:t>formal </a:t>
            </a:r>
            <a:r>
              <a:rPr lang="en-US" b="1" i="1" dirty="0" smtClean="0">
                <a:solidFill>
                  <a:srgbClr val="006600"/>
                </a:solidFill>
                <a:effectLst>
                  <a:outerShdw blurRad="38100" dist="38100" dir="2700000" algn="tl">
                    <a:srgbClr val="000000">
                      <a:alpha val="43137"/>
                    </a:srgbClr>
                  </a:outerShdw>
                </a:effectLst>
              </a:rPr>
              <a:t>language</a:t>
            </a:r>
            <a:endParaRPr lang="en-US" b="1" i="1" dirty="0">
              <a:solidFill>
                <a:srgbClr val="006600"/>
              </a:solidFill>
              <a:effectLst>
                <a:outerShdw blurRad="38100" dist="38100" dir="2700000" algn="tl">
                  <a:srgbClr val="000000">
                    <a:alpha val="43137"/>
                  </a:srgbClr>
                </a:outerShdw>
              </a:effectLst>
            </a:endParaRPr>
          </a:p>
          <a:p>
            <a:pPr>
              <a:lnSpc>
                <a:spcPct val="100000"/>
              </a:lnSpc>
            </a:pPr>
            <a:r>
              <a:rPr lang="en-US" b="1" i="1" dirty="0">
                <a:solidFill>
                  <a:srgbClr val="CC66FF"/>
                </a:solidFill>
                <a:effectLst>
                  <a:outerShdw blurRad="38100" dist="38100" dir="2700000" algn="tl">
                    <a:srgbClr val="C0C0C0"/>
                  </a:outerShdw>
                </a:effectLst>
              </a:rPr>
              <a:t>Declarative</a:t>
            </a:r>
            <a:r>
              <a:rPr lang="en-US" dirty="0"/>
              <a:t> approach to building an agent (or other system):	</a:t>
            </a:r>
            <a:endParaRPr lang="en-US" altLang="zh-CN" dirty="0"/>
          </a:p>
          <a:p>
            <a:pPr lvl="1">
              <a:lnSpc>
                <a:spcPct val="100000"/>
              </a:lnSpc>
            </a:pPr>
            <a:r>
              <a:rPr lang="en-US" b="1" dirty="0">
                <a:solidFill>
                  <a:schemeClr val="hlink"/>
                </a:solidFill>
                <a:effectLst>
                  <a:outerShdw blurRad="38100" dist="38100" dir="2700000" algn="tl">
                    <a:srgbClr val="000000">
                      <a:alpha val="43137"/>
                    </a:srgbClr>
                  </a:outerShdw>
                </a:effectLst>
                <a:latin typeface="Courier New" pitchFamily="49" charset="0"/>
              </a:rPr>
              <a:t>Tell</a:t>
            </a:r>
            <a:r>
              <a:rPr lang="en-US" dirty="0"/>
              <a:t> it what it needs to </a:t>
            </a:r>
            <a:r>
              <a:rPr lang="en-US" altLang="zh-CN" dirty="0"/>
              <a:t>know</a:t>
            </a:r>
            <a:r>
              <a:rPr lang="en-US" altLang="zh-CN" dirty="0">
                <a:ea typeface="宋体" pitchFamily="2" charset="-122"/>
              </a:rPr>
              <a:t>. </a:t>
            </a:r>
          </a:p>
          <a:p>
            <a:pPr lvl="1">
              <a:lnSpc>
                <a:spcPct val="100000"/>
              </a:lnSpc>
            </a:pPr>
            <a:r>
              <a:rPr lang="en-US" altLang="zh-CN" dirty="0"/>
              <a:t>Then</a:t>
            </a:r>
            <a:r>
              <a:rPr lang="en-US" dirty="0"/>
              <a:t> it can </a:t>
            </a:r>
            <a:r>
              <a:rPr lang="en-US" b="1" dirty="0">
                <a:solidFill>
                  <a:schemeClr val="hlink"/>
                </a:solidFill>
                <a:effectLst>
                  <a:outerShdw blurRad="38100" dist="38100" dir="2700000" algn="tl">
                    <a:srgbClr val="000000">
                      <a:alpha val="43137"/>
                    </a:srgbClr>
                  </a:outerShdw>
                </a:effectLst>
                <a:latin typeface="Courier New" pitchFamily="49" charset="0"/>
              </a:rPr>
              <a:t>Ask</a:t>
            </a:r>
            <a:r>
              <a:rPr lang="en-US" b="1" dirty="0">
                <a:effectLst>
                  <a:outerShdw blurRad="38100" dist="38100" dir="2700000" algn="tl">
                    <a:srgbClr val="000000">
                      <a:alpha val="43137"/>
                    </a:srgbClr>
                  </a:outerShdw>
                </a:effectLst>
              </a:rPr>
              <a:t> </a:t>
            </a:r>
            <a:r>
              <a:rPr lang="en-US" dirty="0"/>
              <a:t>what to do  </a:t>
            </a:r>
            <a:r>
              <a:rPr lang="en-US" dirty="0">
                <a:sym typeface="Symbol" pitchFamily="18" charset="2"/>
              </a:rPr>
              <a:t></a:t>
            </a:r>
            <a:r>
              <a:rPr lang="en-US" altLang="zh-CN" dirty="0"/>
              <a:t> </a:t>
            </a:r>
            <a:r>
              <a:rPr lang="en-US" dirty="0" smtClean="0">
                <a:solidFill>
                  <a:srgbClr val="008000"/>
                </a:solidFill>
              </a:rPr>
              <a:t>answers (actions) </a:t>
            </a:r>
            <a:r>
              <a:rPr lang="en-US" dirty="0">
                <a:solidFill>
                  <a:srgbClr val="008000"/>
                </a:solidFill>
              </a:rPr>
              <a:t>should follow from the </a:t>
            </a:r>
            <a:r>
              <a:rPr lang="en-US" dirty="0" smtClean="0">
                <a:solidFill>
                  <a:srgbClr val="008000"/>
                </a:solidFill>
              </a:rPr>
              <a:t>KB</a:t>
            </a:r>
            <a:endParaRPr lang="en-US" dirty="0">
              <a:solidFill>
                <a:srgbClr val="008000"/>
              </a:solidFill>
            </a:endParaRPr>
          </a:p>
        </p:txBody>
      </p:sp>
      <p:pic>
        <p:nvPicPr>
          <p:cNvPr id="408580" name="Picture 4" descr="kbs"/>
          <p:cNvPicPr>
            <a:picLocks noChangeAspect="1" noChangeArrowheads="1"/>
          </p:cNvPicPr>
          <p:nvPr/>
        </p:nvPicPr>
        <p:blipFill>
          <a:blip r:embed="rId2" cstate="print"/>
          <a:srcRect/>
          <a:stretch>
            <a:fillRect/>
          </a:stretch>
        </p:blipFill>
        <p:spPr bwMode="auto">
          <a:xfrm>
            <a:off x="1435100" y="1511300"/>
            <a:ext cx="6553200" cy="1146175"/>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Backward Chaining in FOL</a:t>
            </a:r>
          </a:p>
        </p:txBody>
      </p:sp>
      <p:sp>
        <p:nvSpPr>
          <p:cNvPr id="580611" name="Rectangle 3"/>
          <p:cNvSpPr>
            <a:spLocks noGrp="1" noChangeArrowheads="1"/>
          </p:cNvSpPr>
          <p:nvPr>
            <p:ph type="body" idx="1"/>
          </p:nvPr>
        </p:nvSpPr>
        <p:spPr/>
        <p:txBody>
          <a:bodyPr/>
          <a:lstStyle/>
          <a:p>
            <a:pPr>
              <a:lnSpc>
                <a:spcPct val="110000"/>
              </a:lnSpc>
            </a:pPr>
            <a:r>
              <a:rPr lang="en-US" dirty="0"/>
              <a:t>Basic idea:</a:t>
            </a:r>
          </a:p>
          <a:p>
            <a:pPr lvl="1">
              <a:lnSpc>
                <a:spcPct val="110000"/>
              </a:lnSpc>
            </a:pPr>
            <a:r>
              <a:rPr lang="en-US" dirty="0"/>
              <a:t>Work backward from the goal, chaining through rules to find known facts that support the proof</a:t>
            </a:r>
          </a:p>
          <a:p>
            <a:pPr lvl="1">
              <a:lnSpc>
                <a:spcPct val="110000"/>
              </a:lnSpc>
            </a:pPr>
            <a:r>
              <a:rPr lang="en-US" b="0" i="1" dirty="0">
                <a:solidFill>
                  <a:schemeClr val="tx1"/>
                </a:solidFill>
              </a:rPr>
              <a:t>It is used in </a:t>
            </a:r>
            <a:r>
              <a:rPr lang="en-US" i="1" dirty="0">
                <a:solidFill>
                  <a:srgbClr val="C00000"/>
                </a:solidFill>
                <a:effectLst>
                  <a:outerShdw blurRad="38100" dist="38100" dir="2700000" algn="tl">
                    <a:srgbClr val="C0C0C0"/>
                  </a:outerShdw>
                </a:effectLst>
              </a:rPr>
              <a:t>logic programming</a:t>
            </a:r>
            <a:r>
              <a:rPr lang="en-US" b="0" i="1" dirty="0">
                <a:solidFill>
                  <a:schemeClr val="tx1"/>
                </a:solidFill>
              </a:rPr>
              <a:t>, which is the most widely used form of automated reasoning</a:t>
            </a:r>
          </a:p>
          <a:p>
            <a:pPr>
              <a:lnSpc>
                <a:spcPct val="100000"/>
              </a:lnSpc>
            </a:pPr>
            <a:r>
              <a:rPr lang="en-US" dirty="0"/>
              <a:t>A simple algorithm: </a:t>
            </a:r>
            <a:r>
              <a:rPr lang="en-US" sz="2400" b="0" i="1" dirty="0">
                <a:solidFill>
                  <a:schemeClr val="hlink"/>
                </a:solidFill>
              </a:rPr>
              <a:t>a brief description</a:t>
            </a:r>
          </a:p>
          <a:p>
            <a:pPr lvl="1">
              <a:lnSpc>
                <a:spcPct val="100000"/>
              </a:lnSpc>
            </a:pPr>
            <a:r>
              <a:rPr lang="en-US" dirty="0"/>
              <a:t>It is called by the original </a:t>
            </a:r>
            <a:r>
              <a:rPr lang="en-US" b="1" i="1" dirty="0">
                <a:solidFill>
                  <a:srgbClr val="006600"/>
                </a:solidFill>
                <a:effectLst>
                  <a:outerShdw blurRad="38100" dist="38100" dir="2700000" algn="tl">
                    <a:srgbClr val="C0C0C0"/>
                  </a:outerShdw>
                </a:effectLst>
              </a:rPr>
              <a:t>query</a:t>
            </a:r>
          </a:p>
          <a:p>
            <a:pPr lvl="2">
              <a:lnSpc>
                <a:spcPct val="100000"/>
              </a:lnSpc>
            </a:pPr>
            <a:r>
              <a:rPr lang="en-US" dirty="0"/>
              <a:t>A list of goals, each containing a single element</a:t>
            </a:r>
          </a:p>
          <a:p>
            <a:pPr lvl="1">
              <a:lnSpc>
                <a:spcPct val="100000"/>
              </a:lnSpc>
            </a:pPr>
            <a:r>
              <a:rPr lang="en-US" dirty="0"/>
              <a:t>It returns the set of all substitutions that satisfy the query. </a:t>
            </a:r>
          </a:p>
          <a:p>
            <a:pPr lvl="1">
              <a:lnSpc>
                <a:spcPct val="100000"/>
              </a:lnSpc>
            </a:pPr>
            <a:r>
              <a:rPr lang="en-US" dirty="0"/>
              <a:t>If all of the goals can be satisfied, then current branch of the proof succeeds.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t>Backward Chaining in FOL </a:t>
            </a:r>
            <a:r>
              <a:rPr lang="en-US" sz="2400" b="0">
                <a:effectLst/>
              </a:rPr>
              <a:t>(cont.)</a:t>
            </a:r>
          </a:p>
        </p:txBody>
      </p:sp>
      <p:sp>
        <p:nvSpPr>
          <p:cNvPr id="582659" name="Rectangle 3"/>
          <p:cNvSpPr>
            <a:spLocks noGrp="1" noChangeArrowheads="1"/>
          </p:cNvSpPr>
          <p:nvPr>
            <p:ph type="body" idx="1"/>
          </p:nvPr>
        </p:nvSpPr>
        <p:spPr>
          <a:xfrm>
            <a:off x="303213" y="1219200"/>
            <a:ext cx="9299575" cy="4927600"/>
          </a:xfrm>
        </p:spPr>
        <p:txBody>
          <a:bodyPr/>
          <a:lstStyle/>
          <a:p>
            <a:pPr>
              <a:lnSpc>
                <a:spcPct val="100000"/>
              </a:lnSpc>
            </a:pPr>
            <a:r>
              <a:rPr lang="en-US" dirty="0"/>
              <a:t>A simple algorithm: </a:t>
            </a:r>
            <a:r>
              <a:rPr lang="en-US" sz="2400" b="0" i="1" dirty="0">
                <a:solidFill>
                  <a:schemeClr val="hlink"/>
                </a:solidFill>
              </a:rPr>
              <a:t>more details of the steps</a:t>
            </a:r>
          </a:p>
          <a:p>
            <a:pPr lvl="1">
              <a:lnSpc>
                <a:spcPct val="100000"/>
              </a:lnSpc>
            </a:pPr>
            <a:r>
              <a:rPr lang="en-US" dirty="0"/>
              <a:t>The list of goals is in a “stack” waiting to be worked</a:t>
            </a:r>
          </a:p>
          <a:p>
            <a:pPr lvl="1">
              <a:lnSpc>
                <a:spcPct val="100000"/>
              </a:lnSpc>
            </a:pPr>
            <a:r>
              <a:rPr lang="en-US" dirty="0"/>
              <a:t>Takes the first goal in the list and finds every clause in the KB whose positive literal (</a:t>
            </a:r>
            <a:r>
              <a:rPr lang="en-US" b="1" i="1" dirty="0">
                <a:solidFill>
                  <a:srgbClr val="C00000"/>
                </a:solidFill>
                <a:effectLst>
                  <a:outerShdw blurRad="38100" dist="38100" dir="2700000" algn="tl">
                    <a:srgbClr val="C0C0C0"/>
                  </a:outerShdw>
                </a:effectLst>
              </a:rPr>
              <a:t>head</a:t>
            </a:r>
            <a:r>
              <a:rPr lang="en-US" dirty="0"/>
              <a:t>) unifies with the goal</a:t>
            </a:r>
          </a:p>
          <a:p>
            <a:pPr lvl="2">
              <a:lnSpc>
                <a:spcPct val="100000"/>
              </a:lnSpc>
            </a:pPr>
            <a:r>
              <a:rPr lang="en-US" dirty="0"/>
              <a:t>Each such clause creates a new recursive call in which</a:t>
            </a:r>
          </a:p>
          <a:p>
            <a:pPr lvl="3">
              <a:lnSpc>
                <a:spcPct val="100000"/>
              </a:lnSpc>
            </a:pPr>
            <a:r>
              <a:rPr lang="en-US" dirty="0"/>
              <a:t>The premise (</a:t>
            </a:r>
            <a:r>
              <a:rPr lang="en-US" b="1" i="1" dirty="0">
                <a:solidFill>
                  <a:srgbClr val="C00000"/>
                </a:solidFill>
                <a:effectLst>
                  <a:outerShdw blurRad="38100" dist="38100" dir="2700000" algn="tl">
                    <a:srgbClr val="C0C0C0"/>
                  </a:outerShdw>
                </a:effectLst>
              </a:rPr>
              <a:t>body</a:t>
            </a:r>
            <a:r>
              <a:rPr lang="en-US" dirty="0"/>
              <a:t>) of the clause is added to the goal stack</a:t>
            </a:r>
          </a:p>
          <a:p>
            <a:pPr lvl="2">
              <a:lnSpc>
                <a:spcPct val="100000"/>
              </a:lnSpc>
            </a:pPr>
            <a:r>
              <a:rPr lang="en-US" b="1" i="1" dirty="0">
                <a:solidFill>
                  <a:srgbClr val="C00000"/>
                </a:solidFill>
                <a:effectLst>
                  <a:outerShdw blurRad="38100" dist="38100" dir="2700000" algn="tl">
                    <a:srgbClr val="C0C0C0"/>
                  </a:outerShdw>
                </a:effectLst>
              </a:rPr>
              <a:t>Facts</a:t>
            </a:r>
            <a:r>
              <a:rPr lang="en-US" b="0" dirty="0"/>
              <a:t> are clauses with a head but no body, so when a goal unifies with a known fact, no new </a:t>
            </a:r>
            <a:r>
              <a:rPr lang="en-US" b="0" dirty="0" smtClean="0"/>
              <a:t>sub-goals </a:t>
            </a:r>
            <a:r>
              <a:rPr lang="en-US" b="0" dirty="0"/>
              <a:t>are added to the “stack” and the goal is solved (so removed from the “stack</a:t>
            </a:r>
            <a:r>
              <a:rPr lang="en-US" b="0" dirty="0" smtClean="0"/>
              <a:t>”)</a:t>
            </a:r>
            <a:endParaRPr lang="en-US" dirty="0"/>
          </a:p>
          <a:p>
            <a:pPr marL="1085850" lvl="2" indent="0">
              <a:lnSpc>
                <a:spcPct val="100000"/>
              </a:lnSpc>
              <a:buNone/>
            </a:pPr>
            <a:r>
              <a:rPr lang="en-US" b="0" dirty="0" smtClean="0">
                <a:solidFill>
                  <a:schemeClr val="tx1">
                    <a:lumMod val="50000"/>
                    <a:lumOff val="50000"/>
                  </a:schemeClr>
                </a:solidFill>
              </a:rPr>
              <a:t>…Sounds familiar? Search alike?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4" name="Rectangle 4"/>
          <p:cNvSpPr>
            <a:spLocks noChangeArrowheads="1"/>
          </p:cNvSpPr>
          <p:nvPr/>
        </p:nvSpPr>
        <p:spPr bwMode="auto">
          <a:xfrm>
            <a:off x="1104900" y="5374640"/>
            <a:ext cx="8394700" cy="680720"/>
          </a:xfrm>
          <a:prstGeom prst="rect">
            <a:avLst/>
          </a:prstGeom>
          <a:solidFill>
            <a:srgbClr val="FFFFCC"/>
          </a:solidFill>
          <a:ln w="12700">
            <a:solidFill>
              <a:schemeClr val="hlink"/>
            </a:solidFill>
            <a:miter lim="800000"/>
            <a:headEnd/>
            <a:tailEnd type="none" w="med" len="lg"/>
          </a:ln>
          <a:effectLst/>
        </p:spPr>
        <p:txBody>
          <a:bodyPr wrap="none" anchor="ctr"/>
          <a:lstStyle/>
          <a:p>
            <a:endParaRPr lang="en-US"/>
          </a:p>
        </p:txBody>
      </p:sp>
      <p:sp>
        <p:nvSpPr>
          <p:cNvPr id="583682" name="Rectangle 2"/>
          <p:cNvSpPr>
            <a:spLocks noGrp="1" noChangeArrowheads="1"/>
          </p:cNvSpPr>
          <p:nvPr>
            <p:ph type="title"/>
          </p:nvPr>
        </p:nvSpPr>
        <p:spPr/>
        <p:txBody>
          <a:bodyPr/>
          <a:lstStyle/>
          <a:p>
            <a:r>
              <a:rPr lang="en-US"/>
              <a:t>Backward Chaining in FOL </a:t>
            </a:r>
            <a:r>
              <a:rPr lang="en-US" sz="2400" b="0">
                <a:effectLst/>
              </a:rPr>
              <a:t>(cont.)</a:t>
            </a:r>
          </a:p>
        </p:txBody>
      </p:sp>
      <p:sp>
        <p:nvSpPr>
          <p:cNvPr id="583683" name="Rectangle 3"/>
          <p:cNvSpPr>
            <a:spLocks noGrp="1" noChangeArrowheads="1"/>
          </p:cNvSpPr>
          <p:nvPr>
            <p:ph type="body" idx="1"/>
          </p:nvPr>
        </p:nvSpPr>
        <p:spPr>
          <a:xfrm>
            <a:off x="303213" y="1219200"/>
            <a:ext cx="9299575" cy="4917440"/>
          </a:xfrm>
        </p:spPr>
        <p:txBody>
          <a:bodyPr/>
          <a:lstStyle/>
          <a:p>
            <a:pPr>
              <a:lnSpc>
                <a:spcPct val="110000"/>
              </a:lnSpc>
            </a:pPr>
            <a:r>
              <a:rPr lang="en-US" dirty="0"/>
              <a:t>A simple algorithm: </a:t>
            </a:r>
            <a:r>
              <a:rPr lang="en-US" sz="2400" b="0" dirty="0">
                <a:solidFill>
                  <a:schemeClr val="hlink"/>
                </a:solidFill>
              </a:rPr>
              <a:t>further understanding</a:t>
            </a:r>
            <a:r>
              <a:rPr lang="en-US" dirty="0"/>
              <a:t>  </a:t>
            </a:r>
          </a:p>
          <a:p>
            <a:pPr lvl="1">
              <a:lnSpc>
                <a:spcPct val="110000"/>
              </a:lnSpc>
            </a:pPr>
            <a:r>
              <a:rPr lang="en-US" dirty="0"/>
              <a:t>Given query </a:t>
            </a:r>
            <a:r>
              <a:rPr lang="en-US" i="1" dirty="0">
                <a:solidFill>
                  <a:schemeClr val="tx1"/>
                </a:solidFill>
              </a:rPr>
              <a:t>q</a:t>
            </a:r>
            <a:r>
              <a:rPr lang="en-US" dirty="0"/>
              <a:t>, </a:t>
            </a:r>
          </a:p>
          <a:p>
            <a:pPr lvl="2">
              <a:lnSpc>
                <a:spcPct val="110000"/>
              </a:lnSpc>
            </a:pPr>
            <a:r>
              <a:rPr lang="en-US" dirty="0"/>
              <a:t>if there is a rule:  </a:t>
            </a:r>
            <a:r>
              <a:rPr lang="en-US" b="0" i="1" dirty="0"/>
              <a:t>p</a:t>
            </a:r>
            <a:r>
              <a:rPr lang="en-US" b="0" i="1" baseline="-25000" dirty="0"/>
              <a:t>1</a:t>
            </a:r>
            <a:r>
              <a:rPr lang="en-US" b="0" i="1" dirty="0"/>
              <a:t>, p</a:t>
            </a:r>
            <a:r>
              <a:rPr lang="en-US" b="0" i="1" baseline="-25000" dirty="0"/>
              <a:t>2</a:t>
            </a:r>
            <a:r>
              <a:rPr lang="en-US" b="0" i="1" dirty="0"/>
              <a:t>, …, </a:t>
            </a:r>
            <a:r>
              <a:rPr lang="en-US" b="0" i="1" dirty="0" err="1"/>
              <a:t>p</a:t>
            </a:r>
            <a:r>
              <a:rPr lang="en-US" b="0" i="1" baseline="-25000" dirty="0" err="1"/>
              <a:t>n</a:t>
            </a:r>
            <a:r>
              <a:rPr lang="en-US" b="0" dirty="0"/>
              <a:t> </a:t>
            </a:r>
            <a:r>
              <a:rPr lang="en-US" b="0" dirty="0">
                <a:sym typeface="Symbol" pitchFamily="18" charset="2"/>
              </a:rPr>
              <a:t></a:t>
            </a:r>
            <a:r>
              <a:rPr lang="en-US" b="0" dirty="0"/>
              <a:t> </a:t>
            </a:r>
            <a:r>
              <a:rPr lang="en-US" i="1" dirty="0"/>
              <a:t>q</a:t>
            </a:r>
            <a:r>
              <a:rPr lang="en-US" b="0" dirty="0"/>
              <a:t>, </a:t>
            </a:r>
            <a:r>
              <a:rPr lang="en-US" dirty="0"/>
              <a:t>then</a:t>
            </a:r>
          </a:p>
          <a:p>
            <a:pPr lvl="3">
              <a:lnSpc>
                <a:spcPct val="110000"/>
              </a:lnSpc>
            </a:pPr>
            <a:r>
              <a:rPr lang="en-US" b="0" dirty="0"/>
              <a:t>If we can get all the </a:t>
            </a:r>
            <a:r>
              <a:rPr lang="en-US" b="0" dirty="0" err="1"/>
              <a:t>subgoals</a:t>
            </a:r>
            <a:r>
              <a:rPr lang="en-US" b="0" dirty="0"/>
              <a:t> </a:t>
            </a:r>
            <a:r>
              <a:rPr lang="en-US" i="1" dirty="0">
                <a:solidFill>
                  <a:schemeClr val="tx1"/>
                </a:solidFill>
              </a:rPr>
              <a:t>p</a:t>
            </a:r>
            <a:r>
              <a:rPr lang="en-US" i="1" baseline="-25000" dirty="0">
                <a:solidFill>
                  <a:schemeClr val="tx1"/>
                </a:solidFill>
              </a:rPr>
              <a:t>1</a:t>
            </a:r>
            <a:r>
              <a:rPr lang="en-US" i="1" dirty="0">
                <a:solidFill>
                  <a:schemeClr val="tx1"/>
                </a:solidFill>
              </a:rPr>
              <a:t>, p</a:t>
            </a:r>
            <a:r>
              <a:rPr lang="en-US" i="1" baseline="-25000" dirty="0">
                <a:solidFill>
                  <a:schemeClr val="tx1"/>
                </a:solidFill>
              </a:rPr>
              <a:t>2</a:t>
            </a:r>
            <a:r>
              <a:rPr lang="en-US" i="1" dirty="0">
                <a:solidFill>
                  <a:schemeClr val="tx1"/>
                </a:solidFill>
              </a:rPr>
              <a:t>, …, </a:t>
            </a:r>
            <a:r>
              <a:rPr lang="en-US" i="1" dirty="0" err="1">
                <a:solidFill>
                  <a:schemeClr val="tx1"/>
                </a:solidFill>
              </a:rPr>
              <a:t>p</a:t>
            </a:r>
            <a:r>
              <a:rPr lang="en-US" i="1" baseline="-25000" dirty="0" err="1">
                <a:solidFill>
                  <a:schemeClr val="tx1"/>
                </a:solidFill>
              </a:rPr>
              <a:t>n</a:t>
            </a:r>
            <a:r>
              <a:rPr lang="en-US" b="0" dirty="0"/>
              <a:t> proved, then the original goal </a:t>
            </a:r>
            <a:r>
              <a:rPr lang="en-US" i="1" dirty="0">
                <a:solidFill>
                  <a:schemeClr val="tx1"/>
                </a:solidFill>
              </a:rPr>
              <a:t>q</a:t>
            </a:r>
            <a:r>
              <a:rPr lang="en-US" b="0" dirty="0"/>
              <a:t> is proved.</a:t>
            </a:r>
          </a:p>
          <a:p>
            <a:pPr lvl="2">
              <a:lnSpc>
                <a:spcPct val="110000"/>
              </a:lnSpc>
            </a:pPr>
            <a:r>
              <a:rPr lang="en-US" dirty="0"/>
              <a:t>The same idea is applied recursively to all the goals in the “stack”</a:t>
            </a:r>
          </a:p>
          <a:p>
            <a:pPr lvl="1">
              <a:lnSpc>
                <a:spcPct val="110000"/>
              </a:lnSpc>
              <a:buFontTx/>
              <a:buNone/>
            </a:pPr>
            <a:r>
              <a:rPr lang="en-US" dirty="0"/>
              <a:t>	where</a:t>
            </a:r>
            <a:r>
              <a:rPr lang="en-US" b="0" i="1" dirty="0"/>
              <a:t> p</a:t>
            </a:r>
            <a:r>
              <a:rPr lang="en-US" b="0" i="1" baseline="-25000" dirty="0"/>
              <a:t>1</a:t>
            </a:r>
            <a:r>
              <a:rPr lang="en-US" b="0" i="1" dirty="0"/>
              <a:t>, p</a:t>
            </a:r>
            <a:r>
              <a:rPr lang="en-US" b="0" i="1" baseline="-25000" dirty="0"/>
              <a:t>2</a:t>
            </a:r>
            <a:r>
              <a:rPr lang="en-US" b="0" i="1" dirty="0"/>
              <a:t>, …, </a:t>
            </a:r>
            <a:r>
              <a:rPr lang="en-US" b="0" i="1" dirty="0" err="1"/>
              <a:t>p</a:t>
            </a:r>
            <a:r>
              <a:rPr lang="en-US" b="0" i="1" baseline="-25000" dirty="0" err="1"/>
              <a:t>n</a:t>
            </a:r>
            <a:r>
              <a:rPr lang="en-US" b="0" dirty="0"/>
              <a:t> </a:t>
            </a:r>
            <a:r>
              <a:rPr lang="en-US" dirty="0"/>
              <a:t>and</a:t>
            </a:r>
            <a:r>
              <a:rPr lang="en-US" b="0" dirty="0"/>
              <a:t> </a:t>
            </a:r>
            <a:r>
              <a:rPr lang="en-US" i="1" dirty="0"/>
              <a:t>q</a:t>
            </a:r>
            <a:r>
              <a:rPr lang="en-US" b="0" dirty="0"/>
              <a:t> </a:t>
            </a:r>
            <a:r>
              <a:rPr lang="en-US" dirty="0"/>
              <a:t>are</a:t>
            </a:r>
            <a:r>
              <a:rPr lang="en-US" b="0" dirty="0"/>
              <a:t> </a:t>
            </a:r>
            <a:r>
              <a:rPr lang="en-US" dirty="0"/>
              <a:t>literals in FOL</a:t>
            </a:r>
          </a:p>
          <a:p>
            <a:pPr lvl="1">
              <a:lnSpc>
                <a:spcPct val="110000"/>
              </a:lnSpc>
            </a:pPr>
            <a:r>
              <a:rPr lang="en-US" dirty="0"/>
              <a:t>For each such step, unification is applied</a:t>
            </a:r>
          </a:p>
          <a:p>
            <a:pPr lvl="1">
              <a:lnSpc>
                <a:spcPct val="110000"/>
              </a:lnSpc>
              <a:spcBef>
                <a:spcPts val="1200"/>
              </a:spcBef>
              <a:buFontTx/>
              <a:buNone/>
            </a:pPr>
            <a:r>
              <a:rPr lang="en-US" dirty="0"/>
              <a:t>	A query </a:t>
            </a:r>
            <a:r>
              <a:rPr lang="en-US" i="1" dirty="0">
                <a:solidFill>
                  <a:schemeClr val="tx1"/>
                </a:solidFill>
              </a:rPr>
              <a:t>q</a:t>
            </a:r>
            <a:r>
              <a:rPr lang="en-US" dirty="0"/>
              <a:t> here is actually treated as  </a:t>
            </a:r>
            <a:r>
              <a:rPr lang="en-US" dirty="0">
                <a:solidFill>
                  <a:schemeClr val="tx1"/>
                </a:solidFill>
                <a:sym typeface="Symbol" pitchFamily="18" charset="2"/>
              </a:rPr>
              <a:t></a:t>
            </a:r>
            <a:r>
              <a:rPr lang="en-US" i="1" dirty="0">
                <a:solidFill>
                  <a:schemeClr val="tx1"/>
                </a:solidFill>
                <a:sym typeface="Symbol" pitchFamily="18" charset="2"/>
              </a:rPr>
              <a:t>q</a:t>
            </a:r>
            <a:r>
              <a:rPr lang="en-US" i="1" dirty="0">
                <a:sym typeface="Symbol" pitchFamily="18" charset="2"/>
              </a:rPr>
              <a:t> </a:t>
            </a:r>
            <a:r>
              <a:rPr lang="en-US" dirty="0">
                <a:sym typeface="Symbol" pitchFamily="18" charset="2"/>
              </a:rPr>
              <a:t>(negation of </a:t>
            </a:r>
            <a:r>
              <a:rPr lang="en-US" i="1" dirty="0">
                <a:solidFill>
                  <a:schemeClr val="tx1"/>
                </a:solidFill>
                <a:sym typeface="Symbol" pitchFamily="18" charset="2"/>
              </a:rPr>
              <a:t>q</a:t>
            </a:r>
            <a:r>
              <a:rPr lang="en-US" dirty="0">
                <a:sym typeface="Symbol" pitchFamily="18" charset="2"/>
              </a:rPr>
              <a:t>), so </a:t>
            </a:r>
            <a:r>
              <a:rPr lang="en-US" i="1" dirty="0">
                <a:solidFill>
                  <a:schemeClr val="hlink"/>
                </a:solidFill>
                <a:sym typeface="Symbol" pitchFamily="18" charset="2"/>
              </a:rPr>
              <a:t>proof by refutation</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Chaining in FOL: </a:t>
            </a:r>
            <a:r>
              <a:rPr lang="en-US" sz="2800" dirty="0" smtClean="0">
                <a:solidFill>
                  <a:srgbClr val="CC3300"/>
                </a:solidFill>
              </a:rPr>
              <a:t>example</a:t>
            </a:r>
            <a:endParaRPr lang="en-US" dirty="0"/>
          </a:p>
        </p:txBody>
      </p:sp>
      <p:sp>
        <p:nvSpPr>
          <p:cNvPr id="3" name="Content Placeholder 2"/>
          <p:cNvSpPr>
            <a:spLocks noGrp="1"/>
          </p:cNvSpPr>
          <p:nvPr>
            <p:ph idx="1"/>
          </p:nvPr>
        </p:nvSpPr>
        <p:spPr>
          <a:xfrm>
            <a:off x="303213" y="1171575"/>
            <a:ext cx="9299575" cy="4848225"/>
          </a:xfrm>
        </p:spPr>
        <p:txBody>
          <a:bodyPr/>
          <a:lstStyle/>
          <a:p>
            <a:pPr>
              <a:lnSpc>
                <a:spcPct val="100000"/>
              </a:lnSpc>
            </a:pPr>
            <a:r>
              <a:rPr lang="en-US" dirty="0" smtClean="0"/>
              <a:t>Example 4.21:</a:t>
            </a:r>
          </a:p>
          <a:p>
            <a:pPr lvl="1">
              <a:lnSpc>
                <a:spcPct val="100000"/>
              </a:lnSpc>
            </a:pPr>
            <a:r>
              <a:rPr lang="en-US" dirty="0" smtClean="0"/>
              <a:t>The proof of </a:t>
            </a:r>
            <a:r>
              <a:rPr lang="en-US" b="0" i="1" dirty="0" smtClean="0">
                <a:solidFill>
                  <a:schemeClr val="tx1"/>
                </a:solidFill>
              </a:rPr>
              <a:t>Criminal(West)</a:t>
            </a:r>
            <a:r>
              <a:rPr lang="en-US" dirty="0" smtClean="0"/>
              <a:t> from the sentences given in Example 4.20:</a:t>
            </a:r>
            <a:r>
              <a:rPr lang="en-US" sz="2800" dirty="0" smtClean="0">
                <a:solidFill>
                  <a:srgbClr val="0000CC"/>
                </a:solidFill>
              </a:rPr>
              <a:t> </a:t>
            </a:r>
          </a:p>
          <a:p>
            <a:endParaRPr lang="en-US" dirty="0"/>
          </a:p>
        </p:txBody>
      </p:sp>
      <p:grpSp>
        <p:nvGrpSpPr>
          <p:cNvPr id="4" name="Group 42"/>
          <p:cNvGrpSpPr>
            <a:grpSpLocks/>
          </p:cNvGrpSpPr>
          <p:nvPr/>
        </p:nvGrpSpPr>
        <p:grpSpPr bwMode="auto">
          <a:xfrm>
            <a:off x="1676400" y="2419350"/>
            <a:ext cx="7594600" cy="3549650"/>
            <a:chOff x="1056" y="1584"/>
            <a:chExt cx="4784" cy="2236"/>
          </a:xfrm>
        </p:grpSpPr>
        <p:sp>
          <p:nvSpPr>
            <p:cNvPr id="5" name="Text Box 8"/>
            <p:cNvSpPr txBox="1">
              <a:spLocks noChangeArrowheads="1"/>
            </p:cNvSpPr>
            <p:nvPr/>
          </p:nvSpPr>
          <p:spPr bwMode="auto">
            <a:xfrm>
              <a:off x="2224" y="3596"/>
              <a:ext cx="448" cy="192"/>
            </a:xfrm>
            <a:prstGeom prst="rect">
              <a:avLst/>
            </a:prstGeom>
            <a:noFill/>
            <a:ln w="12700">
              <a:noFill/>
              <a:miter lim="800000"/>
              <a:headEnd/>
              <a:tailEnd type="none" w="med" len="lg"/>
            </a:ln>
            <a:effectLst/>
          </p:spPr>
          <p:txBody>
            <a:bodyPr>
              <a:spAutoFit/>
            </a:bodyPr>
            <a:lstStyle/>
            <a:p>
              <a:pPr>
                <a:spcBef>
                  <a:spcPct val="50000"/>
                </a:spcBef>
              </a:pPr>
              <a:r>
                <a:rPr lang="en-US">
                  <a:latin typeface="Times New Roman" pitchFamily="18" charset="0"/>
                </a:rPr>
                <a:t>   </a:t>
              </a:r>
              <a:r>
                <a:rPr lang="en-US"/>
                <a:t>{  }</a:t>
              </a:r>
            </a:p>
          </p:txBody>
        </p:sp>
        <p:sp>
          <p:nvSpPr>
            <p:cNvPr id="6" name="Rectangle 9"/>
            <p:cNvSpPr>
              <a:spLocks noChangeArrowheads="1"/>
            </p:cNvSpPr>
            <p:nvPr/>
          </p:nvSpPr>
          <p:spPr bwMode="auto">
            <a:xfrm>
              <a:off x="2104" y="3408"/>
              <a:ext cx="704" cy="187"/>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Missile(M1)</a:t>
              </a:r>
              <a:endParaRPr lang="en-US">
                <a:latin typeface="Times New Roman" pitchFamily="18" charset="0"/>
              </a:endParaRPr>
            </a:p>
          </p:txBody>
        </p:sp>
        <p:sp>
          <p:nvSpPr>
            <p:cNvPr id="7" name="Rectangle 10"/>
            <p:cNvSpPr>
              <a:spLocks noChangeArrowheads="1"/>
            </p:cNvSpPr>
            <p:nvPr/>
          </p:nvSpPr>
          <p:spPr bwMode="auto">
            <a:xfrm>
              <a:off x="2128" y="2536"/>
              <a:ext cx="712" cy="192"/>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Weapon(M1)</a:t>
              </a:r>
              <a:endParaRPr lang="en-US">
                <a:latin typeface="Times New Roman" pitchFamily="18" charset="0"/>
              </a:endParaRPr>
            </a:p>
          </p:txBody>
        </p:sp>
        <p:sp>
          <p:nvSpPr>
            <p:cNvPr id="8" name="Rectangle 12"/>
            <p:cNvSpPr>
              <a:spLocks noChangeArrowheads="1"/>
            </p:cNvSpPr>
            <p:nvPr/>
          </p:nvSpPr>
          <p:spPr bwMode="auto">
            <a:xfrm>
              <a:off x="3120" y="2536"/>
              <a:ext cx="1016" cy="208"/>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Sells(West,M1,Nono)</a:t>
              </a:r>
              <a:endParaRPr lang="en-US">
                <a:latin typeface="Times New Roman" pitchFamily="18" charset="0"/>
              </a:endParaRPr>
            </a:p>
          </p:txBody>
        </p:sp>
        <p:sp>
          <p:nvSpPr>
            <p:cNvPr id="9" name="Rectangle 16"/>
            <p:cNvSpPr>
              <a:spLocks noChangeArrowheads="1"/>
            </p:cNvSpPr>
            <p:nvPr/>
          </p:nvSpPr>
          <p:spPr bwMode="auto">
            <a:xfrm>
              <a:off x="1056" y="2528"/>
              <a:ext cx="856" cy="192"/>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American(West)</a:t>
              </a:r>
              <a:endParaRPr lang="en-US">
                <a:latin typeface="Times New Roman" pitchFamily="18" charset="0"/>
              </a:endParaRPr>
            </a:p>
          </p:txBody>
        </p:sp>
        <p:sp>
          <p:nvSpPr>
            <p:cNvPr id="10" name="Text Box 17"/>
            <p:cNvSpPr txBox="1">
              <a:spLocks noChangeArrowheads="1"/>
            </p:cNvSpPr>
            <p:nvPr/>
          </p:nvSpPr>
          <p:spPr bwMode="auto">
            <a:xfrm>
              <a:off x="1256" y="2772"/>
              <a:ext cx="448" cy="192"/>
            </a:xfrm>
            <a:prstGeom prst="rect">
              <a:avLst/>
            </a:prstGeom>
            <a:noFill/>
            <a:ln w="12700">
              <a:noFill/>
              <a:miter lim="800000"/>
              <a:headEnd/>
              <a:tailEnd type="none" w="med" len="lg"/>
            </a:ln>
            <a:effectLst/>
          </p:spPr>
          <p:txBody>
            <a:bodyPr>
              <a:spAutoFit/>
            </a:bodyPr>
            <a:lstStyle/>
            <a:p>
              <a:pPr>
                <a:spcBef>
                  <a:spcPct val="50000"/>
                </a:spcBef>
              </a:pPr>
              <a:r>
                <a:rPr lang="en-US">
                  <a:latin typeface="Times New Roman" pitchFamily="18" charset="0"/>
                </a:rPr>
                <a:t>   </a:t>
              </a:r>
              <a:r>
                <a:rPr lang="en-US"/>
                <a:t>{  }</a:t>
              </a:r>
            </a:p>
          </p:txBody>
        </p:sp>
        <p:sp>
          <p:nvSpPr>
            <p:cNvPr id="11" name="Rectangle 18"/>
            <p:cNvSpPr>
              <a:spLocks noChangeArrowheads="1"/>
            </p:cNvSpPr>
            <p:nvPr/>
          </p:nvSpPr>
          <p:spPr bwMode="auto">
            <a:xfrm>
              <a:off x="2848" y="3416"/>
              <a:ext cx="720" cy="187"/>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Missile(M1)</a:t>
              </a:r>
              <a:endParaRPr lang="en-US">
                <a:latin typeface="Times New Roman" pitchFamily="18" charset="0"/>
              </a:endParaRPr>
            </a:p>
          </p:txBody>
        </p:sp>
        <p:sp>
          <p:nvSpPr>
            <p:cNvPr id="12" name="Text Box 19"/>
            <p:cNvSpPr txBox="1">
              <a:spLocks noChangeArrowheads="1"/>
            </p:cNvSpPr>
            <p:nvPr/>
          </p:nvSpPr>
          <p:spPr bwMode="auto">
            <a:xfrm>
              <a:off x="2976" y="3612"/>
              <a:ext cx="448" cy="192"/>
            </a:xfrm>
            <a:prstGeom prst="rect">
              <a:avLst/>
            </a:prstGeom>
            <a:noFill/>
            <a:ln w="12700">
              <a:noFill/>
              <a:miter lim="800000"/>
              <a:headEnd/>
              <a:tailEnd type="none" w="med" len="lg"/>
            </a:ln>
            <a:effectLst/>
          </p:spPr>
          <p:txBody>
            <a:bodyPr>
              <a:spAutoFit/>
            </a:bodyPr>
            <a:lstStyle/>
            <a:p>
              <a:pPr>
                <a:spcBef>
                  <a:spcPct val="50000"/>
                </a:spcBef>
              </a:pPr>
              <a:r>
                <a:rPr lang="en-US">
                  <a:latin typeface="Times New Roman" pitchFamily="18" charset="0"/>
                </a:rPr>
                <a:t>   </a:t>
              </a:r>
              <a:r>
                <a:rPr lang="en-US"/>
                <a:t>{  }</a:t>
              </a:r>
            </a:p>
          </p:txBody>
        </p:sp>
        <p:sp>
          <p:nvSpPr>
            <p:cNvPr id="13" name="Rectangle 20"/>
            <p:cNvSpPr>
              <a:spLocks noChangeArrowheads="1"/>
            </p:cNvSpPr>
            <p:nvPr/>
          </p:nvSpPr>
          <p:spPr bwMode="auto">
            <a:xfrm>
              <a:off x="3648" y="3408"/>
              <a:ext cx="896" cy="195"/>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Owns(Nono,M1)</a:t>
              </a:r>
              <a:endParaRPr lang="en-US">
                <a:latin typeface="Times New Roman" pitchFamily="18" charset="0"/>
              </a:endParaRPr>
            </a:p>
          </p:txBody>
        </p:sp>
        <p:sp>
          <p:nvSpPr>
            <p:cNvPr id="14" name="Rectangle 21"/>
            <p:cNvSpPr>
              <a:spLocks noChangeArrowheads="1"/>
            </p:cNvSpPr>
            <p:nvPr/>
          </p:nvSpPr>
          <p:spPr bwMode="auto">
            <a:xfrm>
              <a:off x="4624" y="3408"/>
              <a:ext cx="1216" cy="203"/>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Enemy(Nono,America)</a:t>
              </a:r>
              <a:endParaRPr lang="en-US">
                <a:latin typeface="Times New Roman" pitchFamily="18" charset="0"/>
              </a:endParaRPr>
            </a:p>
          </p:txBody>
        </p:sp>
        <p:sp>
          <p:nvSpPr>
            <p:cNvPr id="15" name="Rectangle 22"/>
            <p:cNvSpPr>
              <a:spLocks noChangeArrowheads="1"/>
            </p:cNvSpPr>
            <p:nvPr/>
          </p:nvSpPr>
          <p:spPr bwMode="auto">
            <a:xfrm>
              <a:off x="4824" y="2544"/>
              <a:ext cx="784" cy="195"/>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a:latin typeface="Times New Roman" pitchFamily="18" charset="0"/>
                </a:rPr>
                <a:t>Hostile(Nono)</a:t>
              </a:r>
              <a:endParaRPr lang="en-US">
                <a:latin typeface="Times New Roman" pitchFamily="18" charset="0"/>
              </a:endParaRPr>
            </a:p>
          </p:txBody>
        </p:sp>
        <p:sp>
          <p:nvSpPr>
            <p:cNvPr id="16" name="Rectangle 23"/>
            <p:cNvSpPr>
              <a:spLocks noChangeArrowheads="1"/>
            </p:cNvSpPr>
            <p:nvPr/>
          </p:nvSpPr>
          <p:spPr bwMode="auto">
            <a:xfrm>
              <a:off x="2840" y="1584"/>
              <a:ext cx="848" cy="195"/>
            </a:xfrm>
            <a:prstGeom prst="rect">
              <a:avLst/>
            </a:prstGeom>
            <a:solidFill>
              <a:schemeClr val="bg1"/>
            </a:solidFill>
            <a:ln w="19050">
              <a:solidFill>
                <a:srgbClr val="4D4D4D"/>
              </a:solidFill>
              <a:miter lim="800000"/>
              <a:headEnd/>
              <a:tailEnd type="none" w="med" len="lg"/>
            </a:ln>
            <a:effectLst/>
          </p:spPr>
          <p:txBody>
            <a:bodyPr wrap="none" anchor="ctr"/>
            <a:lstStyle/>
            <a:p>
              <a:pPr algn="ctr">
                <a:spcBef>
                  <a:spcPct val="50000"/>
                </a:spcBef>
              </a:pPr>
              <a:r>
                <a:rPr lang="en-US" i="1" dirty="0">
                  <a:latin typeface="Times New Roman" pitchFamily="18" charset="0"/>
                </a:rPr>
                <a:t>Criminal(West)</a:t>
              </a:r>
              <a:endParaRPr lang="en-US" dirty="0">
                <a:latin typeface="Times New Roman" pitchFamily="18" charset="0"/>
              </a:endParaRPr>
            </a:p>
          </p:txBody>
        </p:sp>
        <p:sp>
          <p:nvSpPr>
            <p:cNvPr id="17" name="Text Box 25"/>
            <p:cNvSpPr txBox="1">
              <a:spLocks noChangeArrowheads="1"/>
            </p:cNvSpPr>
            <p:nvPr/>
          </p:nvSpPr>
          <p:spPr bwMode="auto">
            <a:xfrm>
              <a:off x="4376" y="1584"/>
              <a:ext cx="1200" cy="192"/>
            </a:xfrm>
            <a:prstGeom prst="rect">
              <a:avLst/>
            </a:prstGeom>
            <a:noFill/>
            <a:ln w="12700">
              <a:noFill/>
              <a:miter lim="800000"/>
              <a:headEnd/>
              <a:tailEnd type="none" w="med" len="lg"/>
            </a:ln>
            <a:effectLst/>
          </p:spPr>
          <p:txBody>
            <a:bodyPr>
              <a:spAutoFit/>
            </a:bodyPr>
            <a:lstStyle/>
            <a:p>
              <a:pPr>
                <a:spcBef>
                  <a:spcPct val="50000"/>
                </a:spcBef>
              </a:pPr>
              <a:r>
                <a:rPr lang="en-US"/>
                <a:t>{</a:t>
              </a:r>
              <a:r>
                <a:rPr lang="en-US" i="1">
                  <a:latin typeface="Times New Roman" pitchFamily="18" charset="0"/>
                </a:rPr>
                <a:t>x/West, y/M1, z/Nono</a:t>
              </a:r>
              <a:r>
                <a:rPr lang="en-US"/>
                <a:t>}</a:t>
              </a:r>
            </a:p>
          </p:txBody>
        </p:sp>
        <p:sp>
          <p:nvSpPr>
            <p:cNvPr id="18" name="Line 26"/>
            <p:cNvSpPr>
              <a:spLocks noChangeShapeType="1"/>
            </p:cNvSpPr>
            <p:nvPr/>
          </p:nvSpPr>
          <p:spPr bwMode="auto">
            <a:xfrm>
              <a:off x="2456" y="2744"/>
              <a:ext cx="0" cy="664"/>
            </a:xfrm>
            <a:prstGeom prst="line">
              <a:avLst/>
            </a:prstGeom>
            <a:noFill/>
            <a:ln w="12700">
              <a:solidFill>
                <a:schemeClr val="tx1"/>
              </a:solidFill>
              <a:round/>
              <a:headEnd/>
              <a:tailEnd type="none" w="med" len="lg"/>
            </a:ln>
            <a:effectLst/>
          </p:spPr>
          <p:txBody>
            <a:bodyPr/>
            <a:lstStyle/>
            <a:p>
              <a:endParaRPr lang="en-US"/>
            </a:p>
          </p:txBody>
        </p:sp>
        <p:sp>
          <p:nvSpPr>
            <p:cNvPr id="19" name="Line 27"/>
            <p:cNvSpPr>
              <a:spLocks noChangeShapeType="1"/>
            </p:cNvSpPr>
            <p:nvPr/>
          </p:nvSpPr>
          <p:spPr bwMode="auto">
            <a:xfrm>
              <a:off x="3592" y="2760"/>
              <a:ext cx="1" cy="144"/>
            </a:xfrm>
            <a:prstGeom prst="line">
              <a:avLst/>
            </a:prstGeom>
            <a:noFill/>
            <a:ln w="12700">
              <a:solidFill>
                <a:schemeClr val="tx1"/>
              </a:solidFill>
              <a:round/>
              <a:headEnd/>
              <a:tailEnd type="none" w="med" len="lg"/>
            </a:ln>
            <a:effectLst/>
          </p:spPr>
          <p:txBody>
            <a:bodyPr/>
            <a:lstStyle/>
            <a:p>
              <a:endParaRPr lang="en-US"/>
            </a:p>
          </p:txBody>
        </p:sp>
        <p:sp>
          <p:nvSpPr>
            <p:cNvPr id="20" name="Line 28"/>
            <p:cNvSpPr>
              <a:spLocks noChangeShapeType="1"/>
            </p:cNvSpPr>
            <p:nvPr/>
          </p:nvSpPr>
          <p:spPr bwMode="auto">
            <a:xfrm flipH="1">
              <a:off x="3152" y="2904"/>
              <a:ext cx="432" cy="520"/>
            </a:xfrm>
            <a:prstGeom prst="line">
              <a:avLst/>
            </a:prstGeom>
            <a:noFill/>
            <a:ln w="12700">
              <a:solidFill>
                <a:schemeClr val="tx1"/>
              </a:solidFill>
              <a:round/>
              <a:headEnd/>
              <a:tailEnd type="none" w="med" len="lg"/>
            </a:ln>
            <a:effectLst/>
          </p:spPr>
          <p:txBody>
            <a:bodyPr/>
            <a:lstStyle/>
            <a:p>
              <a:endParaRPr lang="en-US"/>
            </a:p>
          </p:txBody>
        </p:sp>
        <p:sp>
          <p:nvSpPr>
            <p:cNvPr id="21" name="Line 29"/>
            <p:cNvSpPr>
              <a:spLocks noChangeShapeType="1"/>
            </p:cNvSpPr>
            <p:nvPr/>
          </p:nvSpPr>
          <p:spPr bwMode="auto">
            <a:xfrm>
              <a:off x="3584" y="2896"/>
              <a:ext cx="528" cy="504"/>
            </a:xfrm>
            <a:prstGeom prst="line">
              <a:avLst/>
            </a:prstGeom>
            <a:noFill/>
            <a:ln w="12700">
              <a:solidFill>
                <a:schemeClr val="tx1"/>
              </a:solidFill>
              <a:round/>
              <a:headEnd/>
              <a:tailEnd type="none" w="med" len="lg"/>
            </a:ln>
            <a:effectLst/>
          </p:spPr>
          <p:txBody>
            <a:bodyPr/>
            <a:lstStyle/>
            <a:p>
              <a:endParaRPr lang="en-US"/>
            </a:p>
          </p:txBody>
        </p:sp>
        <p:sp>
          <p:nvSpPr>
            <p:cNvPr id="22" name="Text Box 30"/>
            <p:cNvSpPr txBox="1">
              <a:spLocks noChangeArrowheads="1"/>
            </p:cNvSpPr>
            <p:nvPr/>
          </p:nvSpPr>
          <p:spPr bwMode="auto">
            <a:xfrm>
              <a:off x="4992" y="3628"/>
              <a:ext cx="448" cy="192"/>
            </a:xfrm>
            <a:prstGeom prst="rect">
              <a:avLst/>
            </a:prstGeom>
            <a:noFill/>
            <a:ln w="12700">
              <a:noFill/>
              <a:miter lim="800000"/>
              <a:headEnd/>
              <a:tailEnd type="none" w="med" len="lg"/>
            </a:ln>
            <a:effectLst/>
          </p:spPr>
          <p:txBody>
            <a:bodyPr>
              <a:spAutoFit/>
            </a:bodyPr>
            <a:lstStyle/>
            <a:p>
              <a:pPr>
                <a:spcBef>
                  <a:spcPct val="50000"/>
                </a:spcBef>
              </a:pPr>
              <a:r>
                <a:rPr lang="en-US">
                  <a:latin typeface="Times New Roman" pitchFamily="18" charset="0"/>
                </a:rPr>
                <a:t>   </a:t>
              </a:r>
              <a:r>
                <a:rPr lang="en-US"/>
                <a:t>{  }</a:t>
              </a:r>
            </a:p>
          </p:txBody>
        </p:sp>
        <p:sp>
          <p:nvSpPr>
            <p:cNvPr id="23" name="Text Box 31"/>
            <p:cNvSpPr txBox="1">
              <a:spLocks noChangeArrowheads="1"/>
            </p:cNvSpPr>
            <p:nvPr/>
          </p:nvSpPr>
          <p:spPr bwMode="auto">
            <a:xfrm>
              <a:off x="3864" y="3628"/>
              <a:ext cx="448" cy="192"/>
            </a:xfrm>
            <a:prstGeom prst="rect">
              <a:avLst/>
            </a:prstGeom>
            <a:noFill/>
            <a:ln w="12700">
              <a:noFill/>
              <a:miter lim="800000"/>
              <a:headEnd/>
              <a:tailEnd type="none" w="med" len="lg"/>
            </a:ln>
            <a:effectLst/>
          </p:spPr>
          <p:txBody>
            <a:bodyPr>
              <a:spAutoFit/>
            </a:bodyPr>
            <a:lstStyle/>
            <a:p>
              <a:pPr>
                <a:spcBef>
                  <a:spcPct val="50000"/>
                </a:spcBef>
              </a:pPr>
              <a:r>
                <a:rPr lang="en-US">
                  <a:latin typeface="Times New Roman" pitchFamily="18" charset="0"/>
                </a:rPr>
                <a:t>   </a:t>
              </a:r>
              <a:r>
                <a:rPr lang="en-US"/>
                <a:t>{  }</a:t>
              </a:r>
            </a:p>
          </p:txBody>
        </p:sp>
        <p:sp>
          <p:nvSpPr>
            <p:cNvPr id="24" name="Line 32"/>
            <p:cNvSpPr>
              <a:spLocks noChangeShapeType="1"/>
            </p:cNvSpPr>
            <p:nvPr/>
          </p:nvSpPr>
          <p:spPr bwMode="auto">
            <a:xfrm>
              <a:off x="5208" y="2744"/>
              <a:ext cx="0" cy="672"/>
            </a:xfrm>
            <a:prstGeom prst="line">
              <a:avLst/>
            </a:prstGeom>
            <a:noFill/>
            <a:ln w="12700">
              <a:solidFill>
                <a:schemeClr val="tx1"/>
              </a:solidFill>
              <a:round/>
              <a:headEnd/>
              <a:tailEnd type="none" w="med" len="lg"/>
            </a:ln>
            <a:effectLst/>
          </p:spPr>
          <p:txBody>
            <a:bodyPr/>
            <a:lstStyle/>
            <a:p>
              <a:endParaRPr lang="en-US"/>
            </a:p>
          </p:txBody>
        </p:sp>
        <p:sp>
          <p:nvSpPr>
            <p:cNvPr id="25" name="Line 33"/>
            <p:cNvSpPr>
              <a:spLocks noChangeShapeType="1"/>
            </p:cNvSpPr>
            <p:nvPr/>
          </p:nvSpPr>
          <p:spPr bwMode="auto">
            <a:xfrm>
              <a:off x="3248" y="1784"/>
              <a:ext cx="0" cy="208"/>
            </a:xfrm>
            <a:prstGeom prst="line">
              <a:avLst/>
            </a:prstGeom>
            <a:noFill/>
            <a:ln w="12700">
              <a:solidFill>
                <a:schemeClr val="tx1"/>
              </a:solidFill>
              <a:round/>
              <a:headEnd/>
              <a:tailEnd type="none" w="med" len="lg"/>
            </a:ln>
            <a:effectLst/>
          </p:spPr>
          <p:txBody>
            <a:bodyPr/>
            <a:lstStyle/>
            <a:p>
              <a:endParaRPr lang="en-US"/>
            </a:p>
          </p:txBody>
        </p:sp>
        <p:sp>
          <p:nvSpPr>
            <p:cNvPr id="26" name="Line 34"/>
            <p:cNvSpPr>
              <a:spLocks noChangeShapeType="1"/>
            </p:cNvSpPr>
            <p:nvPr/>
          </p:nvSpPr>
          <p:spPr bwMode="auto">
            <a:xfrm flipH="1">
              <a:off x="1504" y="1992"/>
              <a:ext cx="1752" cy="528"/>
            </a:xfrm>
            <a:prstGeom prst="line">
              <a:avLst/>
            </a:prstGeom>
            <a:noFill/>
            <a:ln w="12700">
              <a:solidFill>
                <a:schemeClr val="tx1"/>
              </a:solidFill>
              <a:round/>
              <a:headEnd/>
              <a:tailEnd type="none" w="med" len="lg"/>
            </a:ln>
            <a:effectLst/>
          </p:spPr>
          <p:txBody>
            <a:bodyPr/>
            <a:lstStyle/>
            <a:p>
              <a:endParaRPr lang="en-US"/>
            </a:p>
          </p:txBody>
        </p:sp>
        <p:sp>
          <p:nvSpPr>
            <p:cNvPr id="27" name="Line 35"/>
            <p:cNvSpPr>
              <a:spLocks noChangeShapeType="1"/>
            </p:cNvSpPr>
            <p:nvPr/>
          </p:nvSpPr>
          <p:spPr bwMode="auto">
            <a:xfrm flipH="1">
              <a:off x="2472" y="1992"/>
              <a:ext cx="784" cy="536"/>
            </a:xfrm>
            <a:prstGeom prst="line">
              <a:avLst/>
            </a:prstGeom>
            <a:noFill/>
            <a:ln w="12700">
              <a:solidFill>
                <a:schemeClr val="tx1"/>
              </a:solidFill>
              <a:round/>
              <a:headEnd/>
              <a:tailEnd type="none" w="med" len="lg"/>
            </a:ln>
            <a:effectLst/>
          </p:spPr>
          <p:txBody>
            <a:bodyPr/>
            <a:lstStyle/>
            <a:p>
              <a:endParaRPr lang="en-US"/>
            </a:p>
          </p:txBody>
        </p:sp>
        <p:sp>
          <p:nvSpPr>
            <p:cNvPr id="28" name="Line 36"/>
            <p:cNvSpPr>
              <a:spLocks noChangeShapeType="1"/>
            </p:cNvSpPr>
            <p:nvPr/>
          </p:nvSpPr>
          <p:spPr bwMode="auto">
            <a:xfrm>
              <a:off x="3248" y="1992"/>
              <a:ext cx="360" cy="544"/>
            </a:xfrm>
            <a:prstGeom prst="line">
              <a:avLst/>
            </a:prstGeom>
            <a:noFill/>
            <a:ln w="12700">
              <a:solidFill>
                <a:schemeClr val="tx1"/>
              </a:solidFill>
              <a:round/>
              <a:headEnd/>
              <a:tailEnd type="none" w="med" len="lg"/>
            </a:ln>
            <a:effectLst/>
          </p:spPr>
          <p:txBody>
            <a:bodyPr/>
            <a:lstStyle/>
            <a:p>
              <a:endParaRPr lang="en-US"/>
            </a:p>
          </p:txBody>
        </p:sp>
        <p:sp>
          <p:nvSpPr>
            <p:cNvPr id="29" name="Line 37"/>
            <p:cNvSpPr>
              <a:spLocks noChangeShapeType="1"/>
            </p:cNvSpPr>
            <p:nvPr/>
          </p:nvSpPr>
          <p:spPr bwMode="auto">
            <a:xfrm>
              <a:off x="3240" y="1992"/>
              <a:ext cx="1936" cy="544"/>
            </a:xfrm>
            <a:prstGeom prst="line">
              <a:avLst/>
            </a:prstGeom>
            <a:noFill/>
            <a:ln w="12700">
              <a:solidFill>
                <a:schemeClr val="tx1"/>
              </a:solidFill>
              <a:round/>
              <a:headEnd/>
              <a:tailEnd type="none" w="med" len="lg"/>
            </a:ln>
            <a:effectLst/>
          </p:spPr>
          <p:txBody>
            <a:bodyPr/>
            <a:lstStyle/>
            <a:p>
              <a:endParaRPr lang="en-US"/>
            </a:p>
          </p:txBody>
        </p:sp>
        <p:sp>
          <p:nvSpPr>
            <p:cNvPr id="30" name="Freeform 38"/>
            <p:cNvSpPr>
              <a:spLocks/>
            </p:cNvSpPr>
            <p:nvPr/>
          </p:nvSpPr>
          <p:spPr bwMode="auto">
            <a:xfrm>
              <a:off x="2904" y="2104"/>
              <a:ext cx="728" cy="47"/>
            </a:xfrm>
            <a:custGeom>
              <a:avLst/>
              <a:gdLst/>
              <a:ahLst/>
              <a:cxnLst>
                <a:cxn ang="0">
                  <a:pos x="0" y="0"/>
                </a:cxn>
                <a:cxn ang="0">
                  <a:pos x="160" y="40"/>
                </a:cxn>
                <a:cxn ang="0">
                  <a:pos x="488" y="40"/>
                </a:cxn>
                <a:cxn ang="0">
                  <a:pos x="728" y="0"/>
                </a:cxn>
              </a:cxnLst>
              <a:rect l="0" t="0" r="r" b="b"/>
              <a:pathLst>
                <a:path w="728" h="47">
                  <a:moveTo>
                    <a:pt x="0" y="0"/>
                  </a:moveTo>
                  <a:cubicBezTo>
                    <a:pt x="39" y="16"/>
                    <a:pt x="79" y="33"/>
                    <a:pt x="160" y="40"/>
                  </a:cubicBezTo>
                  <a:cubicBezTo>
                    <a:pt x="241" y="47"/>
                    <a:pt x="393" y="47"/>
                    <a:pt x="488" y="40"/>
                  </a:cubicBezTo>
                  <a:cubicBezTo>
                    <a:pt x="583" y="33"/>
                    <a:pt x="655" y="16"/>
                    <a:pt x="728" y="0"/>
                  </a:cubicBezTo>
                </a:path>
              </a:pathLst>
            </a:custGeom>
            <a:noFill/>
            <a:ln w="12700" cap="flat" cmpd="sng">
              <a:solidFill>
                <a:schemeClr val="tx1"/>
              </a:solidFill>
              <a:prstDash val="solid"/>
              <a:round/>
              <a:headEnd type="none" w="med" len="med"/>
              <a:tailEnd type="none" w="med" len="lg"/>
            </a:ln>
            <a:effectLst/>
          </p:spPr>
          <p:txBody>
            <a:bodyPr/>
            <a:lstStyle/>
            <a:p>
              <a:endParaRPr lang="en-US"/>
            </a:p>
          </p:txBody>
        </p:sp>
        <p:sp>
          <p:nvSpPr>
            <p:cNvPr id="31" name="Freeform 39"/>
            <p:cNvSpPr>
              <a:spLocks/>
            </p:cNvSpPr>
            <p:nvPr/>
          </p:nvSpPr>
          <p:spPr bwMode="auto">
            <a:xfrm>
              <a:off x="3448" y="3064"/>
              <a:ext cx="320" cy="49"/>
            </a:xfrm>
            <a:custGeom>
              <a:avLst/>
              <a:gdLst/>
              <a:ahLst/>
              <a:cxnLst>
                <a:cxn ang="0">
                  <a:pos x="0" y="8"/>
                </a:cxn>
                <a:cxn ang="0">
                  <a:pos x="176" y="48"/>
                </a:cxn>
                <a:cxn ang="0">
                  <a:pos x="320" y="0"/>
                </a:cxn>
              </a:cxnLst>
              <a:rect l="0" t="0" r="r" b="b"/>
              <a:pathLst>
                <a:path w="320" h="49">
                  <a:moveTo>
                    <a:pt x="0" y="8"/>
                  </a:moveTo>
                  <a:cubicBezTo>
                    <a:pt x="61" y="28"/>
                    <a:pt x="123" y="49"/>
                    <a:pt x="176" y="48"/>
                  </a:cubicBezTo>
                  <a:cubicBezTo>
                    <a:pt x="229" y="47"/>
                    <a:pt x="274" y="23"/>
                    <a:pt x="320" y="0"/>
                  </a:cubicBezTo>
                </a:path>
              </a:pathLst>
            </a:custGeom>
            <a:noFill/>
            <a:ln w="12700" cap="flat" cmpd="sng">
              <a:solidFill>
                <a:schemeClr val="tx1"/>
              </a:solidFill>
              <a:prstDash val="solid"/>
              <a:round/>
              <a:headEnd type="none" w="med" len="med"/>
              <a:tailEnd type="none" w="med" len="lg"/>
            </a:ln>
            <a:effectLst/>
          </p:spPr>
          <p:txBody>
            <a:bodyPr/>
            <a:lstStyle/>
            <a:p>
              <a:endParaRPr lang="en-US"/>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2" name="Rectangle 6"/>
          <p:cNvSpPr>
            <a:spLocks noChangeArrowheads="1"/>
          </p:cNvSpPr>
          <p:nvPr/>
        </p:nvSpPr>
        <p:spPr bwMode="auto">
          <a:xfrm>
            <a:off x="774700" y="3975100"/>
            <a:ext cx="8407400" cy="1955800"/>
          </a:xfrm>
          <a:prstGeom prst="rect">
            <a:avLst/>
          </a:prstGeom>
          <a:solidFill>
            <a:srgbClr val="FFFFCC"/>
          </a:solidFill>
          <a:ln w="12700">
            <a:solidFill>
              <a:schemeClr val="hlink"/>
            </a:solidFill>
            <a:miter lim="800000"/>
            <a:headEnd/>
            <a:tailEnd type="none" w="med" len="lg"/>
          </a:ln>
          <a:effectLst/>
        </p:spPr>
        <p:txBody>
          <a:bodyPr wrap="none" anchor="ctr"/>
          <a:lstStyle/>
          <a:p>
            <a:endParaRPr lang="en-US"/>
          </a:p>
        </p:txBody>
      </p:sp>
      <p:sp>
        <p:nvSpPr>
          <p:cNvPr id="551938" name="Rectangle 2"/>
          <p:cNvSpPr>
            <a:spLocks noGrp="1" noChangeArrowheads="1"/>
          </p:cNvSpPr>
          <p:nvPr>
            <p:ph type="title"/>
          </p:nvPr>
        </p:nvSpPr>
        <p:spPr/>
        <p:txBody>
          <a:bodyPr/>
          <a:lstStyle/>
          <a:p>
            <a:r>
              <a:rPr lang="en-US"/>
              <a:t>Resolution: </a:t>
            </a:r>
            <a:r>
              <a:rPr lang="en-US" sz="2800">
                <a:solidFill>
                  <a:srgbClr val="CC3300"/>
                </a:solidFill>
              </a:rPr>
              <a:t>brief summary</a:t>
            </a:r>
          </a:p>
        </p:txBody>
      </p:sp>
      <p:sp>
        <p:nvSpPr>
          <p:cNvPr id="551939" name="Rectangle 3"/>
          <p:cNvSpPr>
            <a:spLocks noGrp="1" noChangeArrowheads="1"/>
          </p:cNvSpPr>
          <p:nvPr>
            <p:ph type="body" idx="1"/>
          </p:nvPr>
        </p:nvSpPr>
        <p:spPr/>
        <p:txBody>
          <a:bodyPr/>
          <a:lstStyle/>
          <a:p>
            <a:pPr marL="342900" indent="-342900">
              <a:lnSpc>
                <a:spcPct val="110000"/>
              </a:lnSpc>
            </a:pPr>
            <a:r>
              <a:rPr lang="en-US" dirty="0"/>
              <a:t>Resolution rule requests two complementary literals</a:t>
            </a:r>
          </a:p>
          <a:p>
            <a:pPr marL="742950" lvl="1" indent="-285750">
              <a:lnSpc>
                <a:spcPct val="110000"/>
              </a:lnSpc>
            </a:pPr>
            <a:r>
              <a:rPr lang="en-US" dirty="0"/>
              <a:t>In propositional logic: </a:t>
            </a:r>
          </a:p>
          <a:p>
            <a:pPr marL="1143000" lvl="2" indent="-228600">
              <a:lnSpc>
                <a:spcPct val="110000"/>
              </a:lnSpc>
            </a:pPr>
            <a:r>
              <a:rPr lang="en-US" dirty="0"/>
              <a:t>If one is the negation of the other</a:t>
            </a:r>
          </a:p>
          <a:p>
            <a:pPr marL="742950" lvl="1" indent="-285750">
              <a:lnSpc>
                <a:spcPct val="110000"/>
              </a:lnSpc>
            </a:pPr>
            <a:r>
              <a:rPr lang="en-US" dirty="0"/>
              <a:t>In first-order (predicate) logic:</a:t>
            </a:r>
          </a:p>
          <a:p>
            <a:pPr marL="1143000" lvl="2" indent="-228600">
              <a:lnSpc>
                <a:spcPct val="110000"/>
              </a:lnSpc>
            </a:pPr>
            <a:r>
              <a:rPr lang="en-US" dirty="0"/>
              <a:t>If one unifies with the negation of the </a:t>
            </a:r>
            <a:r>
              <a:rPr lang="en-US" dirty="0" smtClean="0"/>
              <a:t>other</a:t>
            </a:r>
          </a:p>
          <a:p>
            <a:pPr marL="1143000" lvl="2" indent="-228600">
              <a:lnSpc>
                <a:spcPct val="110000"/>
              </a:lnSpc>
              <a:buNone/>
            </a:pPr>
            <a:endParaRPr lang="en-US" dirty="0"/>
          </a:p>
          <a:p>
            <a:pPr marL="342900" indent="-342900" algn="ctr">
              <a:lnSpc>
                <a:spcPct val="100000"/>
              </a:lnSpc>
              <a:buFont typeface="Symbol" pitchFamily="18" charset="2"/>
              <a:buNone/>
            </a:pPr>
            <a:r>
              <a:rPr lang="en-US" sz="2400" dirty="0">
                <a:latin typeface="Monotype Corsiva" pitchFamily="66" charset="0"/>
              </a:rPr>
              <a:t>l</a:t>
            </a:r>
            <a:r>
              <a:rPr lang="en-US" sz="2400" baseline="-25000" dirty="0"/>
              <a:t>1</a:t>
            </a:r>
            <a:r>
              <a:rPr lang="en-US" sz="2400" dirty="0"/>
              <a:t>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err="1">
                <a:latin typeface="Monotype Corsiva" pitchFamily="66" charset="0"/>
              </a:rPr>
              <a:t>l</a:t>
            </a:r>
            <a:r>
              <a:rPr lang="en-US" sz="2400" baseline="-25000" dirty="0" err="1"/>
              <a:t>k</a:t>
            </a:r>
            <a:r>
              <a:rPr lang="en-US" sz="2400" dirty="0"/>
              <a:t>,          </a:t>
            </a:r>
            <a:r>
              <a:rPr lang="en-US" sz="2400" dirty="0">
                <a:latin typeface="Monotype Corsiva" pitchFamily="66" charset="0"/>
              </a:rPr>
              <a:t>m</a:t>
            </a:r>
            <a:r>
              <a:rPr lang="en-US" sz="2400" baseline="-25000" dirty="0"/>
              <a:t>1</a:t>
            </a:r>
            <a:r>
              <a:rPr lang="en-US" sz="2400" dirty="0"/>
              <a:t>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err="1" smtClean="0">
                <a:latin typeface="Monotype Corsiva" pitchFamily="66" charset="0"/>
              </a:rPr>
              <a:t>m</a:t>
            </a:r>
            <a:r>
              <a:rPr lang="en-US" sz="2400" baseline="-25000" dirty="0" err="1" smtClean="0"/>
              <a:t>n</a:t>
            </a:r>
            <a:endParaRPr lang="en-US" sz="2400" dirty="0"/>
          </a:p>
          <a:p>
            <a:pPr marL="342900" indent="-342900" algn="ctr">
              <a:lnSpc>
                <a:spcPct val="100000"/>
              </a:lnSpc>
              <a:buFont typeface="Symbol" pitchFamily="18" charset="2"/>
              <a:buNone/>
            </a:pPr>
            <a:r>
              <a:rPr lang="en-US" sz="2400" dirty="0"/>
              <a:t>(</a:t>
            </a:r>
            <a:r>
              <a:rPr lang="en-US" sz="2400" dirty="0">
                <a:latin typeface="Monotype Corsiva" pitchFamily="66" charset="0"/>
              </a:rPr>
              <a:t>l</a:t>
            </a:r>
            <a:r>
              <a:rPr lang="en-US" sz="2400" baseline="-25000" dirty="0"/>
              <a:t>1</a:t>
            </a:r>
            <a:r>
              <a:rPr lang="en-US" sz="2400" dirty="0"/>
              <a:t>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a:latin typeface="Monotype Corsiva" pitchFamily="66" charset="0"/>
              </a:rPr>
              <a:t>l</a:t>
            </a:r>
            <a:r>
              <a:rPr lang="en-US" sz="2400" baseline="-25000" dirty="0"/>
              <a:t>i-1</a:t>
            </a:r>
            <a:r>
              <a:rPr lang="en-US" sz="2400" dirty="0"/>
              <a:t> </a:t>
            </a:r>
            <a:r>
              <a:rPr lang="en-US" sz="3200" dirty="0">
                <a:solidFill>
                  <a:schemeClr val="hlink"/>
                </a:solidFill>
                <a:effectLst>
                  <a:outerShdw blurRad="38100" dist="38100" dir="2700000" algn="tl">
                    <a:srgbClr val="C0C0C0"/>
                  </a:outerShdw>
                </a:effectLst>
                <a:latin typeface="Arial Black" pitchFamily="34" charset="0"/>
                <a:sym typeface="Symbol" pitchFamily="18" charset="2"/>
              </a:rPr>
              <a:t></a:t>
            </a:r>
            <a:r>
              <a:rPr lang="en-US" sz="2400" dirty="0"/>
              <a:t> </a:t>
            </a:r>
            <a:r>
              <a:rPr lang="en-US" sz="2400" dirty="0">
                <a:latin typeface="Monotype Corsiva" pitchFamily="66" charset="0"/>
              </a:rPr>
              <a:t>l</a:t>
            </a:r>
            <a:r>
              <a:rPr lang="en-US" sz="2400" baseline="-25000" dirty="0"/>
              <a:t>i+1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err="1">
                <a:latin typeface="Monotype Corsiva" pitchFamily="66" charset="0"/>
              </a:rPr>
              <a:t>l</a:t>
            </a:r>
            <a:r>
              <a:rPr lang="en-US" sz="2400" baseline="-25000" dirty="0" err="1"/>
              <a:t>k</a:t>
            </a:r>
            <a:r>
              <a:rPr lang="en-US" sz="2400" dirty="0"/>
              <a:t>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1</a:t>
            </a:r>
            <a:r>
              <a:rPr lang="en-US" sz="2400" dirty="0"/>
              <a:t>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a:latin typeface="Monotype Corsiva" pitchFamily="66" charset="0"/>
              </a:rPr>
              <a:t>m</a:t>
            </a:r>
            <a:r>
              <a:rPr lang="en-US" sz="2400" baseline="-25000" dirty="0"/>
              <a:t>j-1</a:t>
            </a:r>
            <a:r>
              <a:rPr lang="en-US" sz="2400" dirty="0"/>
              <a:t> </a:t>
            </a:r>
            <a:r>
              <a:rPr lang="en-US" sz="3200" dirty="0">
                <a:solidFill>
                  <a:schemeClr val="hlink"/>
                </a:solidFill>
                <a:effectLst>
                  <a:outerShdw blurRad="38100" dist="38100" dir="2700000" algn="tl">
                    <a:srgbClr val="C0C0C0"/>
                  </a:outerShdw>
                </a:effectLst>
                <a:latin typeface="Arial Black" pitchFamily="34" charset="0"/>
                <a:sym typeface="Symbol" pitchFamily="18" charset="2"/>
              </a:rPr>
              <a:t></a:t>
            </a:r>
            <a:r>
              <a:rPr lang="en-US" sz="2400" dirty="0"/>
              <a:t> </a:t>
            </a:r>
            <a:r>
              <a:rPr lang="en-US" sz="2400" dirty="0">
                <a:latin typeface="Monotype Corsiva" pitchFamily="66" charset="0"/>
              </a:rPr>
              <a:t>m</a:t>
            </a:r>
            <a:r>
              <a:rPr lang="en-US" sz="2400" baseline="-25000" dirty="0"/>
              <a:t>j+1</a:t>
            </a:r>
            <a:r>
              <a:rPr lang="en-US" sz="2400" dirty="0"/>
              <a:t> </a:t>
            </a:r>
            <a:r>
              <a:rPr lang="en-US" sz="2400" dirty="0">
                <a:sym typeface="Symbol" pitchFamily="18" charset="2"/>
              </a:rPr>
              <a:t></a:t>
            </a:r>
            <a:r>
              <a:rPr lang="en-US" sz="2400" dirty="0"/>
              <a:t> </a:t>
            </a:r>
            <a:r>
              <a:rPr lang="en-US" sz="2400" dirty="0">
                <a:cs typeface="Arial" charset="0"/>
              </a:rPr>
              <a:t>···</a:t>
            </a:r>
            <a:r>
              <a:rPr lang="en-US" sz="2400" dirty="0"/>
              <a:t> </a:t>
            </a:r>
            <a:r>
              <a:rPr lang="en-US" sz="2400" dirty="0">
                <a:sym typeface="Symbol" pitchFamily="18" charset="2"/>
              </a:rPr>
              <a:t></a:t>
            </a:r>
            <a:r>
              <a:rPr lang="en-US" sz="2400" dirty="0"/>
              <a:t> </a:t>
            </a:r>
            <a:r>
              <a:rPr lang="en-US" sz="2400" dirty="0" err="1" smtClean="0">
                <a:latin typeface="Monotype Corsiva" pitchFamily="66" charset="0"/>
              </a:rPr>
              <a:t>m</a:t>
            </a:r>
            <a:r>
              <a:rPr lang="en-US" sz="2400" baseline="-25000" dirty="0" err="1" smtClean="0"/>
              <a:t>n</a:t>
            </a:r>
            <a:r>
              <a:rPr lang="en-US" sz="2400" dirty="0" smtClean="0"/>
              <a:t>)</a:t>
            </a:r>
            <a:r>
              <a:rPr lang="en-US" sz="2400" dirty="0" smtClean="0">
                <a:latin typeface="Symbol" pitchFamily="18" charset="2"/>
                <a:cs typeface="Arial" charset="0"/>
              </a:rPr>
              <a:t>q</a:t>
            </a:r>
          </a:p>
          <a:p>
            <a:pPr marL="342900" indent="-342900" algn="ctr">
              <a:lnSpc>
                <a:spcPct val="100000"/>
              </a:lnSpc>
              <a:buFont typeface="Symbol" pitchFamily="18" charset="2"/>
              <a:buNone/>
            </a:pPr>
            <a:endParaRPr lang="en-US" sz="2400" dirty="0">
              <a:latin typeface="Symbol" pitchFamily="18" charset="2"/>
            </a:endParaRPr>
          </a:p>
          <a:p>
            <a:pPr marL="342900" indent="-342900">
              <a:lnSpc>
                <a:spcPct val="80000"/>
              </a:lnSpc>
              <a:buFont typeface="Symbol" pitchFamily="18" charset="2"/>
              <a:buNone/>
            </a:pPr>
            <a:r>
              <a:rPr lang="en-US" dirty="0"/>
              <a:t>		</a:t>
            </a:r>
            <a:r>
              <a:rPr lang="en-US" sz="2400" dirty="0">
                <a:solidFill>
                  <a:srgbClr val="A50021"/>
                </a:solidFill>
              </a:rPr>
              <a:t>where </a:t>
            </a:r>
            <a:r>
              <a:rPr lang="en-US" sz="2400" dirty="0">
                <a:solidFill>
                  <a:srgbClr val="A50021"/>
                </a:solidFill>
                <a:latin typeface="Courier New" pitchFamily="49" charset="0"/>
              </a:rPr>
              <a:t>Unify</a:t>
            </a:r>
            <a:r>
              <a:rPr lang="en-US" sz="2400" dirty="0">
                <a:solidFill>
                  <a:srgbClr val="A50021"/>
                </a:solidFill>
              </a:rPr>
              <a:t>(</a:t>
            </a:r>
            <a:r>
              <a:rPr lang="en-US" sz="2400" dirty="0" err="1">
                <a:solidFill>
                  <a:srgbClr val="A50021"/>
                </a:solidFill>
                <a:latin typeface="Monotype Corsiva" pitchFamily="66" charset="0"/>
              </a:rPr>
              <a:t>l</a:t>
            </a:r>
            <a:r>
              <a:rPr lang="en-US" sz="2400" baseline="-25000" dirty="0" err="1">
                <a:solidFill>
                  <a:srgbClr val="A50021"/>
                </a:solidFill>
              </a:rPr>
              <a:t>i</a:t>
            </a:r>
            <a:r>
              <a:rPr lang="en-US" sz="2400" dirty="0">
                <a:solidFill>
                  <a:srgbClr val="A50021"/>
                </a:solidFill>
              </a:rPr>
              <a:t>, </a:t>
            </a:r>
            <a:r>
              <a:rPr lang="en-US" sz="2400" dirty="0">
                <a:solidFill>
                  <a:srgbClr val="A50021"/>
                </a:solidFill>
                <a:sym typeface="Symbol" pitchFamily="18" charset="2"/>
              </a:rPr>
              <a:t></a:t>
            </a:r>
            <a:r>
              <a:rPr lang="en-US" sz="2400" dirty="0" err="1">
                <a:solidFill>
                  <a:srgbClr val="A50021"/>
                </a:solidFill>
                <a:latin typeface="Monotype Corsiva" pitchFamily="66" charset="0"/>
              </a:rPr>
              <a:t>m</a:t>
            </a:r>
            <a:r>
              <a:rPr lang="en-US" sz="2400" baseline="-25000" dirty="0" err="1">
                <a:solidFill>
                  <a:srgbClr val="A50021"/>
                </a:solidFill>
              </a:rPr>
              <a:t>j</a:t>
            </a:r>
            <a:r>
              <a:rPr lang="en-US" sz="2400" dirty="0">
                <a:solidFill>
                  <a:srgbClr val="A50021"/>
                </a:solidFill>
              </a:rPr>
              <a:t>) = </a:t>
            </a:r>
            <a:r>
              <a:rPr lang="el-GR" sz="2400" dirty="0">
                <a:solidFill>
                  <a:srgbClr val="A50021"/>
                </a:solidFill>
                <a:cs typeface="Arial" charset="0"/>
              </a:rPr>
              <a:t>θ</a:t>
            </a:r>
            <a:r>
              <a:rPr lang="en-US" sz="2400" dirty="0"/>
              <a:t>
</a:t>
            </a:r>
          </a:p>
        </p:txBody>
      </p:sp>
      <p:sp>
        <p:nvSpPr>
          <p:cNvPr id="551941" name="Line 5"/>
          <p:cNvSpPr>
            <a:spLocks noChangeShapeType="1"/>
          </p:cNvSpPr>
          <p:nvPr/>
        </p:nvSpPr>
        <p:spPr bwMode="auto">
          <a:xfrm>
            <a:off x="964692" y="4390136"/>
            <a:ext cx="78359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t>Resolution: </a:t>
            </a:r>
            <a:r>
              <a:rPr lang="en-US" sz="2800">
                <a:solidFill>
                  <a:srgbClr val="CC3300"/>
                </a:solidFill>
              </a:rPr>
              <a:t>brief summary </a:t>
            </a:r>
            <a:r>
              <a:rPr lang="en-US" sz="2400" b="0">
                <a:solidFill>
                  <a:srgbClr val="CC3300"/>
                </a:solidFill>
                <a:effectLst/>
              </a:rPr>
              <a:t>(cont.)</a:t>
            </a:r>
          </a:p>
        </p:txBody>
      </p:sp>
      <p:sp>
        <p:nvSpPr>
          <p:cNvPr id="592899" name="Rectangle 3"/>
          <p:cNvSpPr>
            <a:spLocks noGrp="1" noChangeArrowheads="1"/>
          </p:cNvSpPr>
          <p:nvPr>
            <p:ph type="body" idx="1"/>
          </p:nvPr>
        </p:nvSpPr>
        <p:spPr>
          <a:xfrm>
            <a:off x="303213" y="1219200"/>
            <a:ext cx="9299575" cy="4648200"/>
          </a:xfrm>
        </p:spPr>
        <p:txBody>
          <a:bodyPr/>
          <a:lstStyle/>
          <a:p>
            <a:pPr marL="342900" indent="-342900">
              <a:lnSpc>
                <a:spcPct val="100000"/>
              </a:lnSpc>
            </a:pPr>
            <a:r>
              <a:rPr lang="en-US" dirty="0" smtClean="0"/>
              <a:t>Example 4.22:</a:t>
            </a:r>
            <a:endParaRPr lang="en-US" dirty="0"/>
          </a:p>
          <a:p>
            <a:pPr marL="742950" lvl="1" indent="-285750">
              <a:lnSpc>
                <a:spcPct val="100000"/>
              </a:lnSpc>
            </a:pPr>
            <a:r>
              <a:rPr lang="en-US" b="0" dirty="0" err="1" smtClean="0">
                <a:solidFill>
                  <a:schemeClr val="tx1"/>
                </a:solidFill>
              </a:rPr>
              <a:t>DoHomework</a:t>
            </a:r>
            <a:r>
              <a:rPr lang="en-US" b="0" dirty="0" smtClean="0">
                <a:solidFill>
                  <a:schemeClr val="tx1"/>
                </a:solidFill>
              </a:rPr>
              <a:t>(x</a:t>
            </a:r>
            <a:r>
              <a:rPr lang="en-US" b="0" dirty="0">
                <a:solidFill>
                  <a:schemeClr val="tx1"/>
                </a:solidFill>
              </a:rPr>
              <a:t>) </a:t>
            </a:r>
            <a:r>
              <a:rPr lang="en-US" b="0" dirty="0">
                <a:solidFill>
                  <a:schemeClr val="tx1"/>
                </a:solidFill>
                <a:sym typeface="Symbol" pitchFamily="18" charset="2"/>
              </a:rPr>
              <a:t></a:t>
            </a:r>
            <a:r>
              <a:rPr lang="en-US" b="0" dirty="0">
                <a:solidFill>
                  <a:schemeClr val="tx1"/>
                </a:solidFill>
              </a:rPr>
              <a:t> </a:t>
            </a:r>
            <a:r>
              <a:rPr lang="en-US" b="0" dirty="0" smtClean="0">
                <a:solidFill>
                  <a:schemeClr val="tx1"/>
                </a:solidFill>
              </a:rPr>
              <a:t>Headache(x</a:t>
            </a:r>
            <a:r>
              <a:rPr lang="en-US" b="0" dirty="0">
                <a:solidFill>
                  <a:schemeClr val="tx1"/>
                </a:solidFill>
              </a:rPr>
              <a:t>)</a:t>
            </a:r>
            <a:r>
              <a:rPr lang="en-US" dirty="0"/>
              <a:t>	</a:t>
            </a:r>
            <a:endParaRPr lang="en-US" dirty="0" smtClean="0"/>
          </a:p>
          <a:p>
            <a:pPr marL="457200" lvl="1" indent="0">
              <a:lnSpc>
                <a:spcPct val="100000"/>
              </a:lnSpc>
              <a:buNone/>
            </a:pPr>
            <a:r>
              <a:rPr lang="en-US" sz="2800" dirty="0" smtClean="0">
                <a:solidFill>
                  <a:schemeClr val="tx1"/>
                </a:solidFill>
                <a:latin typeface="Arial Black" pitchFamily="34" charset="0"/>
                <a:sym typeface="Symbol" pitchFamily="18" charset="2"/>
              </a:rPr>
              <a:t></a:t>
            </a:r>
            <a:r>
              <a:rPr lang="en-US" dirty="0" smtClean="0"/>
              <a:t>  </a:t>
            </a:r>
            <a:r>
              <a:rPr lang="en-US" b="0" dirty="0" smtClean="0">
                <a:solidFill>
                  <a:schemeClr val="tx1"/>
                </a:solidFill>
                <a:sym typeface="Symbol" pitchFamily="18" charset="2"/>
              </a:rPr>
              <a:t></a:t>
            </a:r>
            <a:r>
              <a:rPr lang="en-US" dirty="0" err="1" smtClean="0">
                <a:solidFill>
                  <a:schemeClr val="tx1"/>
                </a:solidFill>
              </a:rPr>
              <a:t>DoHomework</a:t>
            </a:r>
            <a:r>
              <a:rPr lang="en-US" dirty="0" smtClean="0">
                <a:solidFill>
                  <a:schemeClr val="tx1"/>
                </a:solidFill>
              </a:rPr>
              <a:t>(</a:t>
            </a:r>
            <a:r>
              <a:rPr lang="en-US" b="0" i="1" dirty="0" smtClean="0">
                <a:solidFill>
                  <a:schemeClr val="tx1"/>
                </a:solidFill>
              </a:rPr>
              <a:t>x</a:t>
            </a:r>
            <a:r>
              <a:rPr lang="en-US" b="0" dirty="0">
                <a:solidFill>
                  <a:schemeClr val="tx1"/>
                </a:solidFill>
              </a:rPr>
              <a:t>) </a:t>
            </a:r>
            <a:r>
              <a:rPr lang="en-US" b="0" dirty="0">
                <a:solidFill>
                  <a:schemeClr val="tx1"/>
                </a:solidFill>
                <a:sym typeface="Symbol" pitchFamily="18" charset="2"/>
              </a:rPr>
              <a:t></a:t>
            </a:r>
            <a:r>
              <a:rPr lang="en-US" b="0" dirty="0">
                <a:solidFill>
                  <a:schemeClr val="tx1"/>
                </a:solidFill>
              </a:rPr>
              <a:t> </a:t>
            </a:r>
            <a:r>
              <a:rPr lang="en-US" dirty="0" smtClean="0">
                <a:solidFill>
                  <a:schemeClr val="tx1"/>
                </a:solidFill>
              </a:rPr>
              <a:t>Headache(</a:t>
            </a:r>
            <a:r>
              <a:rPr lang="en-US" b="0" i="1" dirty="0" smtClean="0">
                <a:solidFill>
                  <a:schemeClr val="tx1"/>
                </a:solidFill>
              </a:rPr>
              <a:t>x</a:t>
            </a:r>
            <a:r>
              <a:rPr lang="en-US" b="0" dirty="0" smtClean="0">
                <a:solidFill>
                  <a:schemeClr val="tx1"/>
                </a:solidFill>
              </a:rPr>
              <a:t>)</a:t>
            </a:r>
            <a:r>
              <a:rPr lang="en-US" dirty="0" smtClean="0"/>
              <a:t> </a:t>
            </a:r>
            <a:endParaRPr lang="en-US" dirty="0"/>
          </a:p>
          <a:p>
            <a:pPr marL="342900" indent="-342900" algn="ctr">
              <a:lnSpc>
                <a:spcPct val="100000"/>
              </a:lnSpc>
              <a:buFont typeface="Symbol" pitchFamily="18" charset="2"/>
              <a:buNone/>
            </a:pPr>
            <a:r>
              <a:rPr lang="en-US" sz="2400" b="0" dirty="0" smtClean="0">
                <a:solidFill>
                  <a:srgbClr val="008000"/>
                </a:solidFill>
                <a:sym typeface="Symbol" pitchFamily="18" charset="2"/>
              </a:rPr>
              <a:t></a:t>
            </a:r>
            <a:r>
              <a:rPr lang="en-US" sz="2400" b="0" i="1" dirty="0" err="1" smtClean="0">
                <a:solidFill>
                  <a:srgbClr val="008000"/>
                </a:solidFill>
              </a:rPr>
              <a:t>DoHomework</a:t>
            </a:r>
            <a:r>
              <a:rPr lang="en-US" sz="2400" b="0" dirty="0" smtClean="0">
                <a:solidFill>
                  <a:srgbClr val="008000"/>
                </a:solidFill>
              </a:rPr>
              <a:t>(</a:t>
            </a:r>
            <a:r>
              <a:rPr lang="en-US" sz="2400" b="0" i="1" dirty="0" smtClean="0">
                <a:solidFill>
                  <a:srgbClr val="008000"/>
                </a:solidFill>
              </a:rPr>
              <a:t>x</a:t>
            </a:r>
            <a:r>
              <a:rPr lang="en-US" sz="2400" b="0" dirty="0">
                <a:solidFill>
                  <a:srgbClr val="008000"/>
                </a:solidFill>
              </a:rPr>
              <a:t>) </a:t>
            </a:r>
            <a:r>
              <a:rPr lang="en-US" sz="2400" b="0" dirty="0">
                <a:solidFill>
                  <a:srgbClr val="008000"/>
                </a:solidFill>
                <a:sym typeface="Symbol" pitchFamily="18" charset="2"/>
              </a:rPr>
              <a:t></a:t>
            </a:r>
            <a:r>
              <a:rPr lang="en-US" sz="2400" b="0" dirty="0">
                <a:solidFill>
                  <a:srgbClr val="008000"/>
                </a:solidFill>
              </a:rPr>
              <a:t> </a:t>
            </a:r>
            <a:r>
              <a:rPr lang="en-US" sz="2400" b="0" i="1" dirty="0" smtClean="0">
                <a:solidFill>
                  <a:srgbClr val="008000"/>
                </a:solidFill>
              </a:rPr>
              <a:t>Headache</a:t>
            </a:r>
            <a:r>
              <a:rPr lang="en-US" sz="2400" b="0" dirty="0" smtClean="0">
                <a:solidFill>
                  <a:srgbClr val="008000"/>
                </a:solidFill>
              </a:rPr>
              <a:t>(</a:t>
            </a:r>
            <a:r>
              <a:rPr lang="en-US" sz="2400" b="0" i="1" dirty="0" smtClean="0">
                <a:solidFill>
                  <a:srgbClr val="008000"/>
                </a:solidFill>
              </a:rPr>
              <a:t>x</a:t>
            </a:r>
            <a:r>
              <a:rPr lang="en-US" sz="2400" b="0" dirty="0">
                <a:solidFill>
                  <a:srgbClr val="008000"/>
                </a:solidFill>
              </a:rPr>
              <a:t>) </a:t>
            </a:r>
          </a:p>
          <a:p>
            <a:pPr marL="342900" indent="-342900" algn="ctr">
              <a:lnSpc>
                <a:spcPct val="100000"/>
              </a:lnSpc>
              <a:buNone/>
            </a:pPr>
            <a:r>
              <a:rPr lang="en-US" sz="2400" b="0" dirty="0">
                <a:solidFill>
                  <a:srgbClr val="008000"/>
                </a:solidFill>
              </a:rPr>
              <a:t>          		</a:t>
            </a:r>
            <a:r>
              <a:rPr lang="en-US" sz="2400" i="1" dirty="0" err="1" smtClean="0">
                <a:solidFill>
                  <a:srgbClr val="008000"/>
                </a:solidFill>
              </a:rPr>
              <a:t>DoHomework</a:t>
            </a:r>
            <a:r>
              <a:rPr lang="en-US" sz="2400" dirty="0" smtClean="0">
                <a:solidFill>
                  <a:srgbClr val="008000"/>
                </a:solidFill>
              </a:rPr>
              <a:t>(Donald Duck</a:t>
            </a:r>
            <a:r>
              <a:rPr lang="en-US" sz="2400" b="0" dirty="0" smtClean="0">
                <a:solidFill>
                  <a:srgbClr val="008000"/>
                </a:solidFill>
              </a:rPr>
              <a:t>)</a:t>
            </a:r>
            <a:endParaRPr lang="en-US" sz="2400" b="0" dirty="0">
              <a:solidFill>
                <a:srgbClr val="008000"/>
              </a:solidFill>
            </a:endParaRPr>
          </a:p>
          <a:p>
            <a:pPr marL="342900" indent="-342900" algn="ctr">
              <a:lnSpc>
                <a:spcPct val="100000"/>
              </a:lnSpc>
              <a:buNone/>
            </a:pPr>
            <a:r>
              <a:rPr lang="en-US" sz="2400" i="1" dirty="0" smtClean="0">
                <a:solidFill>
                  <a:srgbClr val="008000"/>
                </a:solidFill>
              </a:rPr>
              <a:t>Headache</a:t>
            </a:r>
            <a:r>
              <a:rPr lang="en-US" sz="2400" dirty="0" smtClean="0">
                <a:solidFill>
                  <a:srgbClr val="008000"/>
                </a:solidFill>
              </a:rPr>
              <a:t>(Donald </a:t>
            </a:r>
            <a:r>
              <a:rPr lang="en-US" sz="2400" dirty="0">
                <a:solidFill>
                  <a:srgbClr val="008000"/>
                </a:solidFill>
              </a:rPr>
              <a:t>Duck</a:t>
            </a:r>
            <a:r>
              <a:rPr lang="en-US" sz="2400" b="0" dirty="0" smtClean="0">
                <a:solidFill>
                  <a:srgbClr val="008000"/>
                </a:solidFill>
              </a:rPr>
              <a:t>)</a:t>
            </a:r>
            <a:endParaRPr lang="en-US" sz="2400" b="0" dirty="0">
              <a:solidFill>
                <a:srgbClr val="008000"/>
              </a:solidFill>
            </a:endParaRPr>
          </a:p>
          <a:p>
            <a:pPr marL="342900" indent="-342900">
              <a:lnSpc>
                <a:spcPct val="100000"/>
              </a:lnSpc>
              <a:buFont typeface="Symbol" pitchFamily="18" charset="2"/>
              <a:buNone/>
            </a:pPr>
            <a:r>
              <a:rPr lang="en-US" dirty="0"/>
              <a:t>		</a:t>
            </a:r>
            <a:r>
              <a:rPr lang="en-US" sz="2400" dirty="0">
                <a:solidFill>
                  <a:srgbClr val="A50021"/>
                </a:solidFill>
              </a:rPr>
              <a:t>with </a:t>
            </a:r>
            <a:r>
              <a:rPr lang="el-GR" sz="2400" dirty="0">
                <a:solidFill>
                  <a:srgbClr val="A50021"/>
                </a:solidFill>
                <a:cs typeface="Arial" charset="0"/>
              </a:rPr>
              <a:t>θ</a:t>
            </a:r>
            <a:r>
              <a:rPr lang="en-US" sz="2400" dirty="0">
                <a:solidFill>
                  <a:srgbClr val="A50021"/>
                </a:solidFill>
              </a:rPr>
              <a:t> = {</a:t>
            </a:r>
            <a:r>
              <a:rPr lang="en-US" sz="2400" dirty="0" smtClean="0">
                <a:solidFill>
                  <a:srgbClr val="A50021"/>
                </a:solidFill>
              </a:rPr>
              <a:t>x/Donald Duck}</a:t>
            </a:r>
            <a:endParaRPr lang="en-US" sz="2400" dirty="0">
              <a:solidFill>
                <a:srgbClr val="A50021"/>
              </a:solidFill>
            </a:endParaRPr>
          </a:p>
          <a:p>
            <a:pPr marL="342900" indent="-342900">
              <a:lnSpc>
                <a:spcPct val="100000"/>
              </a:lnSpc>
              <a:buFont typeface="Symbol" pitchFamily="18" charset="2"/>
              <a:buNone/>
            </a:pPr>
            <a:endParaRPr lang="en-US" dirty="0" smtClean="0"/>
          </a:p>
          <a:p>
            <a:pPr marL="342900" indent="-342900">
              <a:lnSpc>
                <a:spcPct val="100000"/>
              </a:lnSpc>
            </a:pPr>
            <a:r>
              <a:rPr lang="en-US" dirty="0" smtClean="0"/>
              <a:t>Application </a:t>
            </a:r>
            <a:r>
              <a:rPr lang="en-US" dirty="0"/>
              <a:t>of resolution to KB</a:t>
            </a:r>
          </a:p>
          <a:p>
            <a:pPr marL="742950" lvl="1" indent="-285750">
              <a:lnSpc>
                <a:spcPct val="100000"/>
              </a:lnSpc>
            </a:pPr>
            <a:r>
              <a:rPr lang="en-US" dirty="0"/>
              <a:t>Conversion to CNF (KB </a:t>
            </a:r>
            <a:r>
              <a:rPr lang="en-US" dirty="0">
                <a:sym typeface="Symbol" pitchFamily="18" charset="2"/>
              </a:rPr>
              <a:t></a:t>
            </a:r>
            <a:r>
              <a:rPr lang="en-US" dirty="0"/>
              <a:t> </a:t>
            </a:r>
            <a:r>
              <a:rPr lang="en-US" dirty="0">
                <a:sym typeface="Symbol" pitchFamily="18" charset="2"/>
              </a:rPr>
              <a:t></a:t>
            </a:r>
            <a:r>
              <a:rPr lang="el-GR" dirty="0">
                <a:cs typeface="Arial" charset="0"/>
                <a:sym typeface="Symbol" pitchFamily="18" charset="2"/>
              </a:rPr>
              <a:t>α</a:t>
            </a:r>
            <a:r>
              <a:rPr lang="en-US" dirty="0"/>
              <a:t>) </a:t>
            </a:r>
          </a:p>
          <a:p>
            <a:pPr marL="742950" lvl="1" indent="-285750">
              <a:lnSpc>
                <a:spcPct val="100000"/>
              </a:lnSpc>
            </a:pPr>
            <a:r>
              <a:rPr lang="en-US" dirty="0"/>
              <a:t>Apply resolution steps to CNF</a:t>
            </a:r>
          </a:p>
        </p:txBody>
      </p:sp>
      <p:sp>
        <p:nvSpPr>
          <p:cNvPr id="592901" name="Line 5"/>
          <p:cNvSpPr>
            <a:spLocks noChangeShapeType="1"/>
          </p:cNvSpPr>
          <p:nvPr/>
        </p:nvSpPr>
        <p:spPr bwMode="auto">
          <a:xfrm flipV="1">
            <a:off x="2957068" y="3344672"/>
            <a:ext cx="44704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 Proof: </a:t>
            </a:r>
            <a:r>
              <a:rPr lang="en-US" sz="2800" dirty="0" smtClean="0">
                <a:solidFill>
                  <a:srgbClr val="CC3300"/>
                </a:solidFill>
              </a:rPr>
              <a:t>simple example</a:t>
            </a:r>
            <a:endParaRPr lang="en-US" dirty="0"/>
          </a:p>
        </p:txBody>
      </p:sp>
      <p:sp>
        <p:nvSpPr>
          <p:cNvPr id="3" name="Content Placeholder 2"/>
          <p:cNvSpPr>
            <a:spLocks noGrp="1"/>
          </p:cNvSpPr>
          <p:nvPr>
            <p:ph idx="1"/>
          </p:nvPr>
        </p:nvSpPr>
        <p:spPr>
          <a:xfrm>
            <a:off x="303213" y="1104900"/>
            <a:ext cx="9299575" cy="4914900"/>
          </a:xfrm>
        </p:spPr>
        <p:txBody>
          <a:bodyPr/>
          <a:lstStyle/>
          <a:p>
            <a:pPr>
              <a:lnSpc>
                <a:spcPct val="100000"/>
              </a:lnSpc>
            </a:pPr>
            <a:r>
              <a:rPr lang="en-US" sz="2400" dirty="0" smtClean="0"/>
              <a:t>Example 4.23</a:t>
            </a:r>
            <a:r>
              <a:rPr lang="en-US" altLang="zh-TW" sz="2400" dirty="0" smtClean="0"/>
              <a:t> (using </a:t>
            </a:r>
            <a:r>
              <a:rPr lang="en-US" altLang="zh-TW" sz="2400" b="1" i="1" dirty="0" smtClean="0">
                <a:solidFill>
                  <a:srgbClr val="CC66FF"/>
                </a:solidFill>
                <a:effectLst>
                  <a:outerShdw blurRad="38100" dist="38100" dir="2700000" algn="tl">
                    <a:srgbClr val="C0C0C0"/>
                  </a:outerShdw>
                </a:effectLst>
              </a:rPr>
              <a:t>linear input resolution algorithm</a:t>
            </a:r>
            <a:r>
              <a:rPr lang="en-US" altLang="zh-TW" sz="2400" dirty="0" smtClean="0"/>
              <a:t>)</a:t>
            </a:r>
            <a:r>
              <a:rPr lang="en-US" sz="2400" dirty="0" smtClean="0"/>
              <a:t>:</a:t>
            </a:r>
          </a:p>
          <a:p>
            <a:endParaRPr lang="en-US" dirty="0"/>
          </a:p>
        </p:txBody>
      </p:sp>
      <p:pic>
        <p:nvPicPr>
          <p:cNvPr id="4" name="Picture 4" descr="crime-resolution"/>
          <p:cNvPicPr>
            <a:picLocks noChangeAspect="1" noChangeArrowheads="1"/>
          </p:cNvPicPr>
          <p:nvPr/>
        </p:nvPicPr>
        <p:blipFill>
          <a:blip r:embed="rId2" cstate="print"/>
          <a:srcRect/>
          <a:stretch>
            <a:fillRect/>
          </a:stretch>
        </p:blipFill>
        <p:spPr>
          <a:xfrm>
            <a:off x="1346200" y="1579563"/>
            <a:ext cx="8345488" cy="4545012"/>
          </a:xfrm>
          <a:prstGeom prst="rect">
            <a:avLst/>
          </a:prstGeom>
          <a:noFill/>
          <a:ln/>
        </p:spPr>
      </p:pic>
      <p:sp>
        <p:nvSpPr>
          <p:cNvPr id="5" name="Text Box 6"/>
          <p:cNvSpPr txBox="1">
            <a:spLocks noChangeArrowheads="1"/>
          </p:cNvSpPr>
          <p:nvPr/>
        </p:nvSpPr>
        <p:spPr bwMode="auto">
          <a:xfrm>
            <a:off x="5200650" y="5457825"/>
            <a:ext cx="1895475" cy="279400"/>
          </a:xfrm>
          <a:prstGeom prst="rect">
            <a:avLst/>
          </a:prstGeom>
          <a:solidFill>
            <a:schemeClr val="bg1"/>
          </a:solidFill>
          <a:ln w="19050">
            <a:solidFill>
              <a:srgbClr val="66FF33"/>
            </a:solidFill>
            <a:miter lim="800000"/>
            <a:headEnd/>
            <a:tailEnd type="none" w="med" len="lg"/>
          </a:ln>
          <a:effectLst/>
        </p:spPr>
        <p:txBody>
          <a:bodyPr>
            <a:spAutoFit/>
          </a:bodyPr>
          <a:lstStyle/>
          <a:p>
            <a:pPr>
              <a:spcBef>
                <a:spcPct val="50000"/>
              </a:spcBef>
            </a:pPr>
            <a:r>
              <a:rPr lang="en-US" sz="1100" b="1">
                <a:sym typeface="Symbol" pitchFamily="18" charset="2"/>
              </a:rPr>
              <a:t></a:t>
            </a:r>
            <a:r>
              <a:rPr lang="en-US" altLang="zh-TW" sz="1100" b="1">
                <a:ea typeface="新細明體" pitchFamily="18" charset="-120"/>
                <a:sym typeface="Symbol" pitchFamily="18" charset="2"/>
              </a:rPr>
              <a:t> </a:t>
            </a:r>
            <a:r>
              <a:rPr lang="en-US" altLang="zh-TW" sz="1100" b="1" i="1">
                <a:ea typeface="新細明體" pitchFamily="18" charset="-120"/>
                <a:sym typeface="Symbol" pitchFamily="18" charset="2"/>
              </a:rPr>
              <a:t>Enemy(Nono, America)</a:t>
            </a:r>
            <a:endParaRPr lang="en-US" sz="1100" b="1" i="1">
              <a:sym typeface="Symbol" pitchFamily="18" charset="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Semantic Networks, Frame, and Ontology</a:t>
            </a:r>
            <a:endParaRPr lang="en-SG" sz="4000" dirty="0"/>
          </a:p>
        </p:txBody>
      </p:sp>
    </p:spTree>
    <p:extLst>
      <p:ext uri="{BB962C8B-B14F-4D97-AF65-F5344CB8AC3E}">
        <p14:creationId xmlns:p14="http://schemas.microsoft.com/office/powerpoint/2010/main" val="9498944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200" dirty="0" smtClean="0"/>
              <a:t>Semantic Networks</a:t>
            </a:r>
            <a:endParaRPr lang="en-US" sz="2400" b="0" dirty="0" smtClean="0">
              <a:effectLst/>
            </a:endParaRPr>
          </a:p>
        </p:txBody>
      </p:sp>
      <p:sp>
        <p:nvSpPr>
          <p:cNvPr id="62467" name="Rectangle 3"/>
          <p:cNvSpPr>
            <a:spLocks noGrp="1" noChangeArrowheads="1"/>
          </p:cNvSpPr>
          <p:nvPr>
            <p:ph type="body" idx="1"/>
          </p:nvPr>
        </p:nvSpPr>
        <p:spPr>
          <a:xfrm>
            <a:off x="303213" y="1123950"/>
            <a:ext cx="9299575" cy="5048250"/>
          </a:xfrm>
        </p:spPr>
        <p:txBody>
          <a:bodyPr/>
          <a:lstStyle/>
          <a:p>
            <a:pPr>
              <a:lnSpc>
                <a:spcPct val="95000"/>
              </a:lnSpc>
              <a:spcBef>
                <a:spcPts val="0"/>
              </a:spcBef>
            </a:pPr>
            <a:r>
              <a:rPr lang="en-US" b="1" i="1" dirty="0" smtClean="0">
                <a:solidFill>
                  <a:srgbClr val="CC66FF"/>
                </a:solidFill>
                <a:effectLst>
                  <a:outerShdw blurRad="38100" dist="38100" dir="2700000" algn="tl">
                    <a:srgbClr val="000000">
                      <a:alpha val="43137"/>
                    </a:srgbClr>
                  </a:outerShdw>
                </a:effectLst>
              </a:rPr>
              <a:t>Semantic networks </a:t>
            </a:r>
            <a:r>
              <a:rPr lang="en-US" dirty="0" smtClean="0"/>
              <a:t>originally developed by M. R. </a:t>
            </a:r>
            <a:r>
              <a:rPr lang="en-US" dirty="0" err="1" smtClean="0"/>
              <a:t>Quillian</a:t>
            </a:r>
            <a:r>
              <a:rPr lang="en-US" dirty="0" smtClean="0"/>
              <a:t> as a model for word concepts in human memory, consist of nodes, links and labels</a:t>
            </a:r>
          </a:p>
          <a:p>
            <a:pPr lvl="1">
              <a:lnSpc>
                <a:spcPct val="95000"/>
              </a:lnSpc>
              <a:spcBef>
                <a:spcPts val="0"/>
              </a:spcBef>
            </a:pPr>
            <a:r>
              <a:rPr lang="en-US" b="1" i="1" dirty="0" smtClean="0">
                <a:solidFill>
                  <a:srgbClr val="C00000"/>
                </a:solidFill>
                <a:effectLst>
                  <a:outerShdw blurRad="38100" dist="38100" dir="2700000" algn="tl">
                    <a:srgbClr val="000000">
                      <a:alpha val="43137"/>
                    </a:srgbClr>
                  </a:outerShdw>
                </a:effectLst>
              </a:rPr>
              <a:t>Nodes</a:t>
            </a:r>
            <a:r>
              <a:rPr lang="en-US" dirty="0" smtClean="0"/>
              <a:t> represent objects, concepts, or situations</a:t>
            </a:r>
          </a:p>
          <a:p>
            <a:pPr lvl="2">
              <a:lnSpc>
                <a:spcPct val="95000"/>
              </a:lnSpc>
              <a:spcBef>
                <a:spcPts val="0"/>
              </a:spcBef>
            </a:pPr>
            <a:r>
              <a:rPr lang="en-US" dirty="0" smtClean="0"/>
              <a:t>can be </a:t>
            </a:r>
            <a:r>
              <a:rPr lang="en-US" b="1" i="1" dirty="0" smtClean="0">
                <a:solidFill>
                  <a:srgbClr val="CC66FF"/>
                </a:solidFill>
              </a:rPr>
              <a:t>instances</a:t>
            </a:r>
            <a:r>
              <a:rPr lang="en-US" b="1" i="1" dirty="0" smtClean="0"/>
              <a:t> </a:t>
            </a:r>
            <a:r>
              <a:rPr lang="en-US" dirty="0" smtClean="0"/>
              <a:t>(individual objects) or </a:t>
            </a:r>
            <a:r>
              <a:rPr lang="en-US" b="1" i="1" dirty="0" smtClean="0">
                <a:solidFill>
                  <a:srgbClr val="CC66FF"/>
                </a:solidFill>
                <a:effectLst>
                  <a:outerShdw blurRad="38100" dist="38100" dir="2700000" algn="tl">
                    <a:srgbClr val="000000">
                      <a:alpha val="43137"/>
                    </a:srgbClr>
                  </a:outerShdw>
                </a:effectLst>
              </a:rPr>
              <a:t>classes</a:t>
            </a:r>
            <a:r>
              <a:rPr lang="en-US" b="1" dirty="0" smtClean="0"/>
              <a:t> </a:t>
            </a:r>
            <a:r>
              <a:rPr lang="en-US" dirty="0" smtClean="0"/>
              <a:t>(generic objects)</a:t>
            </a:r>
          </a:p>
          <a:p>
            <a:pPr lvl="1">
              <a:lnSpc>
                <a:spcPct val="95000"/>
              </a:lnSpc>
              <a:spcBef>
                <a:spcPts val="0"/>
              </a:spcBef>
            </a:pPr>
            <a:r>
              <a:rPr lang="en-US" b="1" i="1" dirty="0" smtClean="0">
                <a:solidFill>
                  <a:srgbClr val="C00000"/>
                </a:solidFill>
                <a:effectLst>
                  <a:outerShdw blurRad="38100" dist="38100" dir="2700000" algn="tl">
                    <a:srgbClr val="000000">
                      <a:alpha val="43137"/>
                    </a:srgbClr>
                  </a:outerShdw>
                </a:effectLst>
              </a:rPr>
              <a:t>Link</a:t>
            </a:r>
            <a:r>
              <a:rPr lang="en-US" dirty="0" smtClean="0"/>
              <a:t> between nodes represent a relationship</a:t>
            </a:r>
          </a:p>
          <a:p>
            <a:pPr lvl="1">
              <a:lnSpc>
                <a:spcPct val="95000"/>
              </a:lnSpc>
              <a:spcBef>
                <a:spcPts val="0"/>
              </a:spcBef>
            </a:pPr>
            <a:r>
              <a:rPr lang="en-US" b="1" i="1" dirty="0" smtClean="0">
                <a:solidFill>
                  <a:srgbClr val="C00000"/>
                </a:solidFill>
                <a:effectLst>
                  <a:outerShdw blurRad="38100" dist="38100" dir="2700000" algn="tl">
                    <a:srgbClr val="000000">
                      <a:alpha val="43137"/>
                    </a:srgbClr>
                  </a:outerShdw>
                </a:effectLst>
              </a:rPr>
              <a:t>Labels</a:t>
            </a:r>
          </a:p>
          <a:p>
            <a:pPr lvl="2">
              <a:lnSpc>
                <a:spcPct val="95000"/>
              </a:lnSpc>
              <a:spcBef>
                <a:spcPts val="0"/>
              </a:spcBef>
            </a:pPr>
            <a:r>
              <a:rPr lang="en-US" dirty="0" smtClean="0"/>
              <a:t>Labels on nodes indicate the name of the object, concept, etc</a:t>
            </a:r>
          </a:p>
          <a:p>
            <a:pPr lvl="2">
              <a:lnSpc>
                <a:spcPct val="95000"/>
              </a:lnSpc>
              <a:spcBef>
                <a:spcPts val="0"/>
              </a:spcBef>
            </a:pPr>
            <a:r>
              <a:rPr lang="en-US" dirty="0" smtClean="0"/>
              <a:t>Labels on links describe the type of relationship between nodes</a:t>
            </a:r>
          </a:p>
          <a:p>
            <a:pPr>
              <a:lnSpc>
                <a:spcPct val="95000"/>
              </a:lnSpc>
              <a:spcBef>
                <a:spcPts val="0"/>
              </a:spcBef>
            </a:pPr>
            <a:r>
              <a:rPr lang="en-US" dirty="0" smtClean="0"/>
              <a:t>Nodes, links and labels form a directed graph</a:t>
            </a:r>
          </a:p>
        </p:txBody>
      </p:sp>
    </p:spTree>
    <p:extLst>
      <p:ext uri="{BB962C8B-B14F-4D97-AF65-F5344CB8AC3E}">
        <p14:creationId xmlns:p14="http://schemas.microsoft.com/office/powerpoint/2010/main" val="37646193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Semantic </a:t>
            </a:r>
            <a:r>
              <a:rPr lang="en-US" dirty="0" smtClean="0"/>
              <a:t>Networks: </a:t>
            </a:r>
            <a:r>
              <a:rPr lang="en-US" sz="2800" dirty="0" smtClean="0">
                <a:solidFill>
                  <a:srgbClr val="C00000"/>
                </a:solidFill>
              </a:rPr>
              <a:t>features</a:t>
            </a:r>
            <a:endParaRPr lang="en-US" sz="1600" b="0" dirty="0">
              <a:solidFill>
                <a:srgbClr val="C00000"/>
              </a:solidFill>
              <a:effectLst/>
            </a:endParaRPr>
          </a:p>
        </p:txBody>
      </p:sp>
      <p:sp>
        <p:nvSpPr>
          <p:cNvPr id="614403" name="Rectangle 3"/>
          <p:cNvSpPr>
            <a:spLocks noGrp="1" noChangeArrowheads="1"/>
          </p:cNvSpPr>
          <p:nvPr>
            <p:ph type="body" idx="1"/>
          </p:nvPr>
        </p:nvSpPr>
        <p:spPr>
          <a:xfrm>
            <a:off x="303213" y="1219200"/>
            <a:ext cx="9299575" cy="5029200"/>
          </a:xfrm>
        </p:spPr>
        <p:txBody>
          <a:bodyPr/>
          <a:lstStyle/>
          <a:p>
            <a:pPr>
              <a:lnSpc>
                <a:spcPct val="100000"/>
              </a:lnSpc>
            </a:pPr>
            <a:r>
              <a:rPr lang="en-US" dirty="0"/>
              <a:t>Offer graphical aids for visualizing a knowledge base by representing</a:t>
            </a:r>
          </a:p>
          <a:p>
            <a:pPr lvl="1">
              <a:lnSpc>
                <a:spcPct val="100000"/>
              </a:lnSpc>
            </a:pPr>
            <a:r>
              <a:rPr lang="en-US" dirty="0"/>
              <a:t>individual objects</a:t>
            </a:r>
          </a:p>
          <a:p>
            <a:pPr lvl="1">
              <a:lnSpc>
                <a:spcPct val="100000"/>
              </a:lnSpc>
            </a:pPr>
            <a:r>
              <a:rPr lang="en-US" dirty="0"/>
              <a:t>categories of objects, and </a:t>
            </a:r>
          </a:p>
          <a:p>
            <a:pPr lvl="1">
              <a:lnSpc>
                <a:spcPct val="100000"/>
              </a:lnSpc>
            </a:pPr>
            <a:r>
              <a:rPr lang="en-US" dirty="0"/>
              <a:t>relations among objects</a:t>
            </a:r>
          </a:p>
          <a:p>
            <a:pPr>
              <a:lnSpc>
                <a:spcPct val="100000"/>
              </a:lnSpc>
            </a:pPr>
            <a:r>
              <a:rPr lang="en-US" dirty="0" smtClean="0"/>
              <a:t>Semantic </a:t>
            </a:r>
            <a:r>
              <a:rPr lang="en-US" dirty="0"/>
              <a:t>networks are a form of logic</a:t>
            </a:r>
          </a:p>
          <a:p>
            <a:pPr lvl="1">
              <a:lnSpc>
                <a:spcPct val="100000"/>
              </a:lnSpc>
            </a:pPr>
            <a:r>
              <a:rPr lang="en-US" dirty="0" smtClean="0"/>
              <a:t>Provide </a:t>
            </a:r>
            <a:r>
              <a:rPr lang="en-US" dirty="0"/>
              <a:t>more convenient notation for certain kinds of </a:t>
            </a:r>
            <a:r>
              <a:rPr lang="en-US" dirty="0" smtClean="0"/>
              <a:t>sentences </a:t>
            </a:r>
          </a:p>
          <a:p>
            <a:pPr lvl="1">
              <a:lnSpc>
                <a:spcPct val="100000"/>
              </a:lnSpc>
            </a:pPr>
            <a:r>
              <a:rPr lang="en-US" dirty="0" smtClean="0"/>
              <a:t>Provide efficient algorithms to </a:t>
            </a:r>
            <a:r>
              <a:rPr lang="en-US" dirty="0"/>
              <a:t>perform </a:t>
            </a:r>
            <a:r>
              <a:rPr lang="en-US" b="1" i="1" dirty="0">
                <a:solidFill>
                  <a:srgbClr val="CC66FF"/>
                </a:solidFill>
                <a:effectLst>
                  <a:outerShdw blurRad="38100" dist="38100" dir="2700000" algn="tl">
                    <a:srgbClr val="C0C0C0"/>
                  </a:outerShdw>
                </a:effectLst>
              </a:rPr>
              <a:t>inheritance </a:t>
            </a:r>
            <a:r>
              <a:rPr lang="en-US" b="1" i="1" dirty="0" smtClean="0">
                <a:solidFill>
                  <a:srgbClr val="CC66FF"/>
                </a:solidFill>
                <a:effectLst>
                  <a:outerShdw blurRad="38100" dist="38100" dir="2700000" algn="tl">
                    <a:srgbClr val="C0C0C0"/>
                  </a:outerShdw>
                </a:effectLst>
              </a:rPr>
              <a:t>reasoning </a:t>
            </a:r>
            <a:r>
              <a:rPr lang="en-US" dirty="0" smtClean="0"/>
              <a:t>for </a:t>
            </a:r>
            <a:r>
              <a:rPr lang="en-US" dirty="0"/>
              <a:t>inferring </a:t>
            </a:r>
            <a:r>
              <a:rPr lang="en-US" b="0" i="1" dirty="0">
                <a:solidFill>
                  <a:schemeClr val="hlink"/>
                </a:solidFill>
              </a:rPr>
              <a:t>properties of an object</a:t>
            </a:r>
            <a:r>
              <a:rPr lang="en-US" dirty="0"/>
              <a:t> on the basis of its </a:t>
            </a:r>
            <a:r>
              <a:rPr lang="en-US" b="1" i="1" dirty="0">
                <a:solidFill>
                  <a:srgbClr val="CC66FF"/>
                </a:solidFill>
                <a:effectLst>
                  <a:outerShdw blurRad="38100" dist="38100" dir="2700000" algn="tl">
                    <a:srgbClr val="000000">
                      <a:alpha val="43137"/>
                    </a:srgbClr>
                  </a:outerShdw>
                </a:effectLst>
              </a:rPr>
              <a:t>category membership</a:t>
            </a:r>
          </a:p>
          <a:p>
            <a:pPr marL="571500" lvl="1" indent="0">
              <a:lnSpc>
                <a:spcPct val="105000"/>
              </a:lnSpc>
              <a:buNone/>
            </a:pPr>
            <a:endParaRPr lang="en-US" dirty="0"/>
          </a:p>
        </p:txBody>
      </p:sp>
    </p:spTree>
    <p:extLst>
      <p:ext uri="{BB962C8B-B14F-4D97-AF65-F5344CB8AC3E}">
        <p14:creationId xmlns:p14="http://schemas.microsoft.com/office/powerpoint/2010/main" val="230136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A Simple Knowledge-based Agent</a:t>
            </a:r>
          </a:p>
        </p:txBody>
      </p:sp>
      <p:sp>
        <p:nvSpPr>
          <p:cNvPr id="447491" name="Rectangle 3"/>
          <p:cNvSpPr>
            <a:spLocks noGrp="1" noChangeArrowheads="1"/>
          </p:cNvSpPr>
          <p:nvPr>
            <p:ph type="body" idx="1"/>
          </p:nvPr>
        </p:nvSpPr>
        <p:spPr>
          <a:xfrm>
            <a:off x="315913" y="1325563"/>
            <a:ext cx="9299575" cy="4795837"/>
          </a:xfrm>
        </p:spPr>
        <p:txBody>
          <a:bodyPr/>
          <a:lstStyle/>
          <a:p>
            <a:pPr marL="342900" indent="-342900">
              <a:lnSpc>
                <a:spcPct val="100000"/>
              </a:lnSpc>
              <a:spcBef>
                <a:spcPts val="0"/>
              </a:spcBef>
            </a:pPr>
            <a:r>
              <a:rPr lang="en-US" dirty="0"/>
              <a:t>Agents can be viewed </a:t>
            </a:r>
            <a:endParaRPr lang="en-US" altLang="zh-CN" dirty="0"/>
          </a:p>
          <a:p>
            <a:pPr marL="742950" lvl="1" indent="-285750">
              <a:lnSpc>
                <a:spcPct val="100000"/>
              </a:lnSpc>
              <a:spcBef>
                <a:spcPts val="0"/>
              </a:spcBef>
            </a:pPr>
            <a:r>
              <a:rPr lang="en-US" dirty="0"/>
              <a:t>at the </a:t>
            </a:r>
            <a:r>
              <a:rPr lang="en-US" b="0" i="1" dirty="0">
                <a:solidFill>
                  <a:schemeClr val="hlink"/>
                </a:solidFill>
              </a:rPr>
              <a:t>knowledge level</a:t>
            </a:r>
            <a:r>
              <a:rPr lang="en-US" altLang="zh-CN" dirty="0"/>
              <a:t> </a:t>
            </a:r>
          </a:p>
          <a:p>
            <a:pPr marL="1143000" lvl="2" indent="-228600">
              <a:lnSpc>
                <a:spcPct val="100000"/>
              </a:lnSpc>
              <a:spcBef>
                <a:spcPts val="0"/>
              </a:spcBef>
            </a:pPr>
            <a:r>
              <a:rPr lang="en-US" dirty="0" smtClean="0"/>
              <a:t>what </a:t>
            </a:r>
            <a:r>
              <a:rPr lang="en-US" dirty="0"/>
              <a:t>they know, regardless of how implemented</a:t>
            </a:r>
          </a:p>
          <a:p>
            <a:pPr marL="742950" lvl="1" indent="-285750">
              <a:lnSpc>
                <a:spcPct val="100000"/>
              </a:lnSpc>
              <a:spcBef>
                <a:spcPts val="0"/>
              </a:spcBef>
            </a:pPr>
            <a:r>
              <a:rPr lang="en-US" dirty="0"/>
              <a:t>at the </a:t>
            </a:r>
            <a:r>
              <a:rPr lang="en-US" b="0" i="1" dirty="0">
                <a:solidFill>
                  <a:schemeClr val="hlink"/>
                </a:solidFill>
              </a:rPr>
              <a:t>implementation level</a:t>
            </a:r>
          </a:p>
          <a:p>
            <a:pPr marL="1143000" lvl="2" indent="-228600">
              <a:lnSpc>
                <a:spcPct val="100000"/>
              </a:lnSpc>
              <a:spcBef>
                <a:spcPts val="0"/>
              </a:spcBef>
            </a:pPr>
            <a:r>
              <a:rPr lang="en-US" dirty="0"/>
              <a:t>data structures in KB (</a:t>
            </a:r>
            <a:r>
              <a:rPr lang="en-US" b="0" i="1" dirty="0">
                <a:solidFill>
                  <a:srgbClr val="008000"/>
                </a:solidFill>
                <a:effectLst>
                  <a:outerShdw blurRad="38100" dist="38100" dir="2700000" algn="tl">
                    <a:srgbClr val="C0C0C0"/>
                  </a:outerShdw>
                </a:effectLst>
              </a:rPr>
              <a:t>representation</a:t>
            </a:r>
            <a:r>
              <a:rPr lang="en-US" dirty="0"/>
              <a:t>), and </a:t>
            </a:r>
          </a:p>
          <a:p>
            <a:pPr marL="1143000" lvl="2" indent="-228600">
              <a:lnSpc>
                <a:spcPct val="100000"/>
              </a:lnSpc>
              <a:spcBef>
                <a:spcPts val="0"/>
              </a:spcBef>
            </a:pPr>
            <a:r>
              <a:rPr lang="en-US" dirty="0"/>
              <a:t>algorithms that manipulate them (</a:t>
            </a:r>
            <a:r>
              <a:rPr lang="en-US" b="0" i="1" dirty="0">
                <a:solidFill>
                  <a:srgbClr val="008000"/>
                </a:solidFill>
                <a:effectLst>
                  <a:outerShdw blurRad="38100" dist="38100" dir="2700000" algn="tl">
                    <a:srgbClr val="C0C0C0"/>
                  </a:outerShdw>
                </a:effectLst>
              </a:rPr>
              <a:t>reasoning</a:t>
            </a:r>
            <a:r>
              <a:rPr lang="en-US" dirty="0" smtClean="0"/>
              <a:t>)</a:t>
            </a:r>
            <a:endParaRPr lang="en-US" dirty="0"/>
          </a:p>
          <a:p>
            <a:pPr marL="342900" indent="-342900">
              <a:lnSpc>
                <a:spcPct val="100000"/>
              </a:lnSpc>
              <a:spcBef>
                <a:spcPts val="0"/>
              </a:spcBef>
            </a:pPr>
            <a:r>
              <a:rPr lang="en-US" dirty="0"/>
              <a:t>An agent must be able to</a:t>
            </a:r>
            <a:r>
              <a:rPr lang="en-US" dirty="0" smtClean="0"/>
              <a:t>:</a:t>
            </a:r>
            <a:endParaRPr lang="en-US" dirty="0"/>
          </a:p>
          <a:p>
            <a:pPr marL="742950" lvl="1" indent="-285750">
              <a:lnSpc>
                <a:spcPct val="100000"/>
              </a:lnSpc>
              <a:spcBef>
                <a:spcPts val="0"/>
              </a:spcBef>
            </a:pPr>
            <a:r>
              <a:rPr lang="en-US" dirty="0"/>
              <a:t>Represent states, actions, etc.
</a:t>
            </a:r>
            <a:r>
              <a:rPr lang="en-US" dirty="0" smtClean="0"/>
              <a:t>Incorporate </a:t>
            </a:r>
            <a:r>
              <a:rPr lang="en-US" dirty="0"/>
              <a:t>new </a:t>
            </a:r>
            <a:r>
              <a:rPr lang="en-US" dirty="0" smtClean="0"/>
              <a:t>percepts</a:t>
            </a:r>
            <a:endParaRPr lang="en-US" dirty="0"/>
          </a:p>
          <a:p>
            <a:pPr marL="742950" lvl="1" indent="-285750">
              <a:lnSpc>
                <a:spcPct val="100000"/>
              </a:lnSpc>
              <a:spcBef>
                <a:spcPts val="0"/>
              </a:spcBef>
            </a:pPr>
            <a:r>
              <a:rPr lang="en-US" dirty="0"/>
              <a:t>Update internal representations of the </a:t>
            </a:r>
            <a:r>
              <a:rPr lang="en-US" dirty="0" smtClean="0"/>
              <a:t>world</a:t>
            </a:r>
            <a:endParaRPr lang="en-US" dirty="0"/>
          </a:p>
          <a:p>
            <a:pPr marL="742950" lvl="1" indent="-285750">
              <a:lnSpc>
                <a:spcPct val="100000"/>
              </a:lnSpc>
              <a:spcBef>
                <a:spcPts val="0"/>
              </a:spcBef>
            </a:pPr>
            <a:r>
              <a:rPr lang="en-US" dirty="0"/>
              <a:t>Deduce hidden properties of the </a:t>
            </a:r>
            <a:r>
              <a:rPr lang="en-US" dirty="0" smtClean="0"/>
              <a:t>world</a:t>
            </a:r>
            <a:endParaRPr lang="en-US" dirty="0"/>
          </a:p>
          <a:p>
            <a:pPr marL="742950" lvl="1" indent="-285750">
              <a:lnSpc>
                <a:spcPct val="100000"/>
              </a:lnSpc>
              <a:spcBef>
                <a:spcPts val="0"/>
              </a:spcBef>
            </a:pPr>
            <a:r>
              <a:rPr lang="en-US" dirty="0"/>
              <a:t>Deduce appropriate </a:t>
            </a:r>
            <a:r>
              <a:rPr lang="en-US" dirty="0" smtClean="0"/>
              <a:t>actions</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3200" dirty="0" smtClean="0"/>
              <a:t>Semantic Network Example:  </a:t>
            </a:r>
            <a:r>
              <a:rPr lang="en-US" sz="2800" dirty="0" smtClean="0">
                <a:solidFill>
                  <a:srgbClr val="C00000"/>
                </a:solidFill>
              </a:rPr>
              <a:t>representation</a:t>
            </a:r>
            <a:endParaRPr lang="en-US" sz="3200" dirty="0" smtClean="0">
              <a:solidFill>
                <a:srgbClr val="C00000"/>
              </a:solidFill>
            </a:endParaRPr>
          </a:p>
        </p:txBody>
      </p:sp>
      <p:sp>
        <p:nvSpPr>
          <p:cNvPr id="63491" name="Text Box 3"/>
          <p:cNvSpPr txBox="1">
            <a:spLocks noChangeArrowheads="1"/>
          </p:cNvSpPr>
          <p:nvPr/>
        </p:nvSpPr>
        <p:spPr bwMode="auto">
          <a:xfrm>
            <a:off x="674688" y="1104900"/>
            <a:ext cx="8831262" cy="707886"/>
          </a:xfrm>
          <a:prstGeom prst="rect">
            <a:avLst/>
          </a:prstGeom>
          <a:noFill/>
          <a:ln w="12700" algn="ctr">
            <a:noFill/>
            <a:miter lim="800000"/>
            <a:headEnd/>
            <a:tailEnd/>
          </a:ln>
        </p:spPr>
        <p:txBody>
          <a:bodyPr wrap="square">
            <a:spAutoFit/>
          </a:bodyPr>
          <a:lstStyle/>
          <a:p>
            <a:pPr>
              <a:buFontTx/>
              <a:buNone/>
            </a:pPr>
            <a:r>
              <a:rPr lang="en-US" sz="2000" dirty="0">
                <a:solidFill>
                  <a:srgbClr val="A50021"/>
                </a:solidFill>
              </a:rPr>
              <a:t>Animal is a </a:t>
            </a:r>
            <a:r>
              <a:rPr lang="en-US" sz="2000" u="sng" dirty="0" smtClean="0">
                <a:solidFill>
                  <a:srgbClr val="A50021"/>
                </a:solidFill>
              </a:rPr>
              <a:t>Class; </a:t>
            </a:r>
            <a:r>
              <a:rPr lang="en-US" sz="2000" dirty="0" smtClean="0">
                <a:solidFill>
                  <a:srgbClr val="A50021"/>
                </a:solidFill>
              </a:rPr>
              <a:t>Birds </a:t>
            </a:r>
            <a:r>
              <a:rPr lang="en-US" sz="2000" dirty="0">
                <a:solidFill>
                  <a:srgbClr val="A50021"/>
                </a:solidFill>
              </a:rPr>
              <a:t>&amp; Mammals are </a:t>
            </a:r>
            <a:r>
              <a:rPr lang="en-US" sz="2000" u="sng" dirty="0" smtClean="0">
                <a:solidFill>
                  <a:srgbClr val="A50021"/>
                </a:solidFill>
              </a:rPr>
              <a:t>Subclass; </a:t>
            </a:r>
          </a:p>
          <a:p>
            <a:pPr>
              <a:buFontTx/>
              <a:buNone/>
            </a:pPr>
            <a:r>
              <a:rPr lang="en-US" sz="2000" dirty="0" err="1" smtClean="0">
                <a:solidFill>
                  <a:srgbClr val="A50021"/>
                </a:solidFill>
              </a:rPr>
              <a:t>Pepe</a:t>
            </a:r>
            <a:r>
              <a:rPr lang="en-US" sz="2000" dirty="0" smtClean="0">
                <a:solidFill>
                  <a:srgbClr val="A50021"/>
                </a:solidFill>
              </a:rPr>
              <a:t> </a:t>
            </a:r>
            <a:r>
              <a:rPr lang="en-US" sz="2000" dirty="0">
                <a:solidFill>
                  <a:srgbClr val="A50021"/>
                </a:solidFill>
              </a:rPr>
              <a:t>and Garfield are </a:t>
            </a:r>
            <a:r>
              <a:rPr lang="en-US" sz="2000" u="sng" dirty="0">
                <a:solidFill>
                  <a:srgbClr val="A50021"/>
                </a:solidFill>
              </a:rPr>
              <a:t>Instances</a:t>
            </a:r>
          </a:p>
        </p:txBody>
      </p:sp>
      <p:grpSp>
        <p:nvGrpSpPr>
          <p:cNvPr id="2" name="Group 4"/>
          <p:cNvGrpSpPr>
            <a:grpSpLocks/>
          </p:cNvGrpSpPr>
          <p:nvPr/>
        </p:nvGrpSpPr>
        <p:grpSpPr bwMode="auto">
          <a:xfrm>
            <a:off x="781050" y="2009775"/>
            <a:ext cx="8001000" cy="4154790"/>
            <a:chOff x="1296" y="673"/>
            <a:chExt cx="4799" cy="3138"/>
          </a:xfrm>
        </p:grpSpPr>
        <p:sp>
          <p:nvSpPr>
            <p:cNvPr id="63493" name="Oval 5"/>
            <p:cNvSpPr>
              <a:spLocks noChangeArrowheads="1"/>
            </p:cNvSpPr>
            <p:nvPr/>
          </p:nvSpPr>
          <p:spPr bwMode="auto">
            <a:xfrm>
              <a:off x="3361" y="673"/>
              <a:ext cx="910"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Animals</a:t>
              </a:r>
            </a:p>
          </p:txBody>
        </p:sp>
        <p:sp>
          <p:nvSpPr>
            <p:cNvPr id="63494" name="Oval 6"/>
            <p:cNvSpPr>
              <a:spLocks noChangeArrowheads="1"/>
            </p:cNvSpPr>
            <p:nvPr/>
          </p:nvSpPr>
          <p:spPr bwMode="auto">
            <a:xfrm>
              <a:off x="3792" y="134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Mammals</a:t>
              </a:r>
            </a:p>
          </p:txBody>
        </p:sp>
        <p:sp>
          <p:nvSpPr>
            <p:cNvPr id="63495" name="Oval 7"/>
            <p:cNvSpPr>
              <a:spLocks noChangeArrowheads="1"/>
            </p:cNvSpPr>
            <p:nvPr/>
          </p:nvSpPr>
          <p:spPr bwMode="auto">
            <a:xfrm>
              <a:off x="5089" y="2160"/>
              <a:ext cx="911" cy="224"/>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Dogs</a:t>
              </a:r>
            </a:p>
          </p:txBody>
        </p:sp>
        <p:sp>
          <p:nvSpPr>
            <p:cNvPr id="63496" name="Oval 8"/>
            <p:cNvSpPr>
              <a:spLocks noChangeArrowheads="1"/>
            </p:cNvSpPr>
            <p:nvPr/>
          </p:nvSpPr>
          <p:spPr bwMode="auto">
            <a:xfrm>
              <a:off x="5184" y="302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ODIE</a:t>
              </a:r>
            </a:p>
          </p:txBody>
        </p:sp>
        <p:sp>
          <p:nvSpPr>
            <p:cNvPr id="63497" name="Oval 9"/>
            <p:cNvSpPr>
              <a:spLocks noChangeArrowheads="1"/>
            </p:cNvSpPr>
            <p:nvPr/>
          </p:nvSpPr>
          <p:spPr bwMode="auto">
            <a:xfrm>
              <a:off x="2688" y="1296"/>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Birds</a:t>
              </a:r>
            </a:p>
          </p:txBody>
        </p:sp>
        <p:sp>
          <p:nvSpPr>
            <p:cNvPr id="63498" name="Oval 10"/>
            <p:cNvSpPr>
              <a:spLocks noChangeArrowheads="1"/>
            </p:cNvSpPr>
            <p:nvPr/>
          </p:nvSpPr>
          <p:spPr bwMode="auto">
            <a:xfrm>
              <a:off x="5184" y="1345"/>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four</a:t>
              </a:r>
            </a:p>
          </p:txBody>
        </p:sp>
        <p:sp>
          <p:nvSpPr>
            <p:cNvPr id="63499" name="Line 11"/>
            <p:cNvSpPr>
              <a:spLocks noChangeShapeType="1"/>
            </p:cNvSpPr>
            <p:nvPr/>
          </p:nvSpPr>
          <p:spPr bwMode="auto">
            <a:xfrm flipH="1" flipV="1">
              <a:off x="5616" y="2400"/>
              <a:ext cx="48" cy="624"/>
            </a:xfrm>
            <a:prstGeom prst="line">
              <a:avLst/>
            </a:prstGeom>
            <a:noFill/>
            <a:ln w="3175">
              <a:solidFill>
                <a:schemeClr val="tx1"/>
              </a:solidFill>
              <a:round/>
              <a:headEnd/>
              <a:tailEnd type="triangle" w="med" len="med"/>
            </a:ln>
          </p:spPr>
          <p:txBody>
            <a:bodyPr>
              <a:spAutoFit/>
            </a:bodyPr>
            <a:lstStyle/>
            <a:p>
              <a:endParaRPr lang="en-US"/>
            </a:p>
          </p:txBody>
        </p:sp>
        <p:sp>
          <p:nvSpPr>
            <p:cNvPr id="63500" name="Line 12"/>
            <p:cNvSpPr>
              <a:spLocks noChangeShapeType="1"/>
            </p:cNvSpPr>
            <p:nvPr/>
          </p:nvSpPr>
          <p:spPr bwMode="auto">
            <a:xfrm flipH="1" flipV="1">
              <a:off x="4320" y="1584"/>
              <a:ext cx="1248" cy="576"/>
            </a:xfrm>
            <a:prstGeom prst="line">
              <a:avLst/>
            </a:prstGeom>
            <a:noFill/>
            <a:ln w="3175">
              <a:solidFill>
                <a:schemeClr val="tx1"/>
              </a:solidFill>
              <a:round/>
              <a:headEnd/>
              <a:tailEnd type="triangle" w="med" len="med"/>
            </a:ln>
          </p:spPr>
          <p:txBody>
            <a:bodyPr>
              <a:spAutoFit/>
            </a:bodyPr>
            <a:lstStyle/>
            <a:p>
              <a:endParaRPr lang="en-US"/>
            </a:p>
          </p:txBody>
        </p:sp>
        <p:sp>
          <p:nvSpPr>
            <p:cNvPr id="63501" name="Line 13"/>
            <p:cNvSpPr>
              <a:spLocks noChangeShapeType="1"/>
            </p:cNvSpPr>
            <p:nvPr/>
          </p:nvSpPr>
          <p:spPr bwMode="auto">
            <a:xfrm flipH="1" flipV="1">
              <a:off x="4032" y="864"/>
              <a:ext cx="210" cy="487"/>
            </a:xfrm>
            <a:prstGeom prst="line">
              <a:avLst/>
            </a:prstGeom>
            <a:noFill/>
            <a:ln w="3175">
              <a:solidFill>
                <a:schemeClr val="tx1"/>
              </a:solidFill>
              <a:round/>
              <a:headEnd/>
              <a:tailEnd type="triangle" w="med" len="med"/>
            </a:ln>
          </p:spPr>
          <p:txBody>
            <a:bodyPr>
              <a:spAutoFit/>
            </a:bodyPr>
            <a:lstStyle/>
            <a:p>
              <a:endParaRPr lang="en-US"/>
            </a:p>
          </p:txBody>
        </p:sp>
        <p:sp>
          <p:nvSpPr>
            <p:cNvPr id="63502" name="Line 14"/>
            <p:cNvSpPr>
              <a:spLocks noChangeShapeType="1"/>
            </p:cNvSpPr>
            <p:nvPr/>
          </p:nvSpPr>
          <p:spPr bwMode="auto">
            <a:xfrm>
              <a:off x="4704" y="1440"/>
              <a:ext cx="480" cy="0"/>
            </a:xfrm>
            <a:prstGeom prst="line">
              <a:avLst/>
            </a:prstGeom>
            <a:noFill/>
            <a:ln w="3175">
              <a:solidFill>
                <a:schemeClr val="tx1"/>
              </a:solidFill>
              <a:round/>
              <a:headEnd/>
              <a:tailEnd type="triangle" w="med" len="med"/>
            </a:ln>
          </p:spPr>
          <p:txBody>
            <a:bodyPr>
              <a:spAutoFit/>
            </a:bodyPr>
            <a:lstStyle/>
            <a:p>
              <a:endParaRPr lang="en-US"/>
            </a:p>
          </p:txBody>
        </p:sp>
        <p:sp>
          <p:nvSpPr>
            <p:cNvPr id="63503" name="Oval 15"/>
            <p:cNvSpPr>
              <a:spLocks noChangeArrowheads="1"/>
            </p:cNvSpPr>
            <p:nvPr/>
          </p:nvSpPr>
          <p:spPr bwMode="auto">
            <a:xfrm>
              <a:off x="1344" y="2448"/>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fly</a:t>
              </a:r>
            </a:p>
          </p:txBody>
        </p:sp>
        <p:sp>
          <p:nvSpPr>
            <p:cNvPr id="63504" name="Oval 16"/>
            <p:cNvSpPr>
              <a:spLocks noChangeArrowheads="1"/>
            </p:cNvSpPr>
            <p:nvPr/>
          </p:nvSpPr>
          <p:spPr bwMode="auto">
            <a:xfrm>
              <a:off x="1296" y="1825"/>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Wings</a:t>
              </a:r>
            </a:p>
          </p:txBody>
        </p:sp>
        <p:sp>
          <p:nvSpPr>
            <p:cNvPr id="63505" name="Oval 17"/>
            <p:cNvSpPr>
              <a:spLocks noChangeArrowheads="1"/>
            </p:cNvSpPr>
            <p:nvPr/>
          </p:nvSpPr>
          <p:spPr bwMode="auto">
            <a:xfrm>
              <a:off x="1296" y="1296"/>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two</a:t>
              </a:r>
            </a:p>
          </p:txBody>
        </p:sp>
        <p:sp>
          <p:nvSpPr>
            <p:cNvPr id="63506" name="Oval 18"/>
            <p:cNvSpPr>
              <a:spLocks noChangeArrowheads="1"/>
            </p:cNvSpPr>
            <p:nvPr/>
          </p:nvSpPr>
          <p:spPr bwMode="auto">
            <a:xfrm>
              <a:off x="2736" y="3505"/>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PEPE</a:t>
              </a:r>
            </a:p>
          </p:txBody>
        </p:sp>
        <p:sp>
          <p:nvSpPr>
            <p:cNvPr id="63507" name="Line 19"/>
            <p:cNvSpPr>
              <a:spLocks noChangeShapeType="1"/>
            </p:cNvSpPr>
            <p:nvPr/>
          </p:nvSpPr>
          <p:spPr bwMode="auto">
            <a:xfrm flipV="1">
              <a:off x="3120" y="912"/>
              <a:ext cx="576" cy="384"/>
            </a:xfrm>
            <a:prstGeom prst="line">
              <a:avLst/>
            </a:prstGeom>
            <a:noFill/>
            <a:ln w="3175">
              <a:solidFill>
                <a:schemeClr val="tx1"/>
              </a:solidFill>
              <a:round/>
              <a:headEnd/>
              <a:tailEnd type="triangle" w="med" len="med"/>
            </a:ln>
          </p:spPr>
          <p:txBody>
            <a:bodyPr>
              <a:spAutoFit/>
            </a:bodyPr>
            <a:lstStyle/>
            <a:p>
              <a:endParaRPr lang="en-US"/>
            </a:p>
          </p:txBody>
        </p:sp>
        <p:sp>
          <p:nvSpPr>
            <p:cNvPr id="63508" name="Line 20"/>
            <p:cNvSpPr>
              <a:spLocks noChangeShapeType="1"/>
            </p:cNvSpPr>
            <p:nvPr/>
          </p:nvSpPr>
          <p:spPr bwMode="auto">
            <a:xfrm flipH="1">
              <a:off x="2208" y="1392"/>
              <a:ext cx="480" cy="0"/>
            </a:xfrm>
            <a:prstGeom prst="line">
              <a:avLst/>
            </a:prstGeom>
            <a:noFill/>
            <a:ln w="3175">
              <a:solidFill>
                <a:schemeClr val="tx1"/>
              </a:solidFill>
              <a:round/>
              <a:headEnd/>
              <a:tailEnd type="triangle" w="med" len="med"/>
            </a:ln>
          </p:spPr>
          <p:txBody>
            <a:bodyPr>
              <a:spAutoFit/>
            </a:bodyPr>
            <a:lstStyle/>
            <a:p>
              <a:endParaRPr lang="en-US"/>
            </a:p>
          </p:txBody>
        </p:sp>
        <p:sp>
          <p:nvSpPr>
            <p:cNvPr id="63509" name="Line 21"/>
            <p:cNvSpPr>
              <a:spLocks noChangeShapeType="1"/>
            </p:cNvSpPr>
            <p:nvPr/>
          </p:nvSpPr>
          <p:spPr bwMode="auto">
            <a:xfrm flipH="1">
              <a:off x="2208" y="1536"/>
              <a:ext cx="768" cy="384"/>
            </a:xfrm>
            <a:prstGeom prst="line">
              <a:avLst/>
            </a:prstGeom>
            <a:noFill/>
            <a:ln w="3175">
              <a:solidFill>
                <a:schemeClr val="tx1"/>
              </a:solidFill>
              <a:round/>
              <a:headEnd/>
              <a:tailEnd type="triangle" w="med" len="med"/>
            </a:ln>
          </p:spPr>
          <p:txBody>
            <a:bodyPr>
              <a:spAutoFit/>
            </a:bodyPr>
            <a:lstStyle/>
            <a:p>
              <a:endParaRPr lang="en-US"/>
            </a:p>
          </p:txBody>
        </p:sp>
        <p:sp>
          <p:nvSpPr>
            <p:cNvPr id="63510" name="Line 22"/>
            <p:cNvSpPr>
              <a:spLocks noChangeShapeType="1"/>
            </p:cNvSpPr>
            <p:nvPr/>
          </p:nvSpPr>
          <p:spPr bwMode="auto">
            <a:xfrm flipH="1">
              <a:off x="2256" y="1536"/>
              <a:ext cx="864" cy="960"/>
            </a:xfrm>
            <a:prstGeom prst="line">
              <a:avLst/>
            </a:prstGeom>
            <a:noFill/>
            <a:ln w="3175">
              <a:solidFill>
                <a:schemeClr val="tx1"/>
              </a:solidFill>
              <a:round/>
              <a:headEnd/>
              <a:tailEnd type="triangle" w="med" len="med"/>
            </a:ln>
          </p:spPr>
          <p:txBody>
            <a:bodyPr>
              <a:spAutoFit/>
            </a:bodyPr>
            <a:lstStyle/>
            <a:p>
              <a:endParaRPr lang="en-US"/>
            </a:p>
          </p:txBody>
        </p:sp>
        <p:sp>
          <p:nvSpPr>
            <p:cNvPr id="63511" name="Oval 23"/>
            <p:cNvSpPr>
              <a:spLocks noChangeArrowheads="1"/>
            </p:cNvSpPr>
            <p:nvPr/>
          </p:nvSpPr>
          <p:spPr bwMode="auto">
            <a:xfrm>
              <a:off x="2736" y="2833"/>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caanary</a:t>
              </a:r>
            </a:p>
          </p:txBody>
        </p:sp>
        <p:sp>
          <p:nvSpPr>
            <p:cNvPr id="63512" name="Line 24"/>
            <p:cNvSpPr>
              <a:spLocks noChangeShapeType="1"/>
            </p:cNvSpPr>
            <p:nvPr/>
          </p:nvSpPr>
          <p:spPr bwMode="auto">
            <a:xfrm flipV="1">
              <a:off x="3168" y="1536"/>
              <a:ext cx="0" cy="1296"/>
            </a:xfrm>
            <a:prstGeom prst="line">
              <a:avLst/>
            </a:prstGeom>
            <a:noFill/>
            <a:ln w="3175">
              <a:solidFill>
                <a:schemeClr val="tx1"/>
              </a:solidFill>
              <a:round/>
              <a:headEnd/>
              <a:tailEnd type="triangle" w="med" len="med"/>
            </a:ln>
          </p:spPr>
          <p:txBody>
            <a:bodyPr>
              <a:spAutoFit/>
            </a:bodyPr>
            <a:lstStyle/>
            <a:p>
              <a:endParaRPr lang="en-US"/>
            </a:p>
          </p:txBody>
        </p:sp>
        <p:sp>
          <p:nvSpPr>
            <p:cNvPr id="63513" name="Line 25"/>
            <p:cNvSpPr>
              <a:spLocks noChangeShapeType="1"/>
            </p:cNvSpPr>
            <p:nvPr/>
          </p:nvSpPr>
          <p:spPr bwMode="auto">
            <a:xfrm flipV="1">
              <a:off x="3168" y="3072"/>
              <a:ext cx="0" cy="432"/>
            </a:xfrm>
            <a:prstGeom prst="line">
              <a:avLst/>
            </a:prstGeom>
            <a:noFill/>
            <a:ln w="3175">
              <a:solidFill>
                <a:schemeClr val="tx1"/>
              </a:solidFill>
              <a:round/>
              <a:headEnd/>
              <a:tailEnd type="triangle" w="med" len="med"/>
            </a:ln>
          </p:spPr>
          <p:txBody>
            <a:bodyPr>
              <a:spAutoFit/>
            </a:bodyPr>
            <a:lstStyle/>
            <a:p>
              <a:endParaRPr lang="en-US"/>
            </a:p>
          </p:txBody>
        </p:sp>
        <p:sp>
          <p:nvSpPr>
            <p:cNvPr id="63514" name="Text Box 26"/>
            <p:cNvSpPr txBox="1">
              <a:spLocks noChangeArrowheads="1"/>
            </p:cNvSpPr>
            <p:nvPr/>
          </p:nvSpPr>
          <p:spPr bwMode="auto">
            <a:xfrm>
              <a:off x="4080" y="912"/>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3515" name="Text Box 27"/>
            <p:cNvSpPr txBox="1">
              <a:spLocks noChangeArrowheads="1"/>
            </p:cNvSpPr>
            <p:nvPr/>
          </p:nvSpPr>
          <p:spPr bwMode="auto">
            <a:xfrm>
              <a:off x="2976" y="912"/>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3516" name="Text Box 28"/>
            <p:cNvSpPr txBox="1">
              <a:spLocks noChangeArrowheads="1"/>
            </p:cNvSpPr>
            <p:nvPr/>
          </p:nvSpPr>
          <p:spPr bwMode="auto">
            <a:xfrm>
              <a:off x="4704" y="960"/>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sp>
          <p:nvSpPr>
            <p:cNvPr id="63517" name="Text Box 29"/>
            <p:cNvSpPr txBox="1">
              <a:spLocks noChangeArrowheads="1"/>
            </p:cNvSpPr>
            <p:nvPr/>
          </p:nvSpPr>
          <p:spPr bwMode="auto">
            <a:xfrm>
              <a:off x="4800" y="2544"/>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63518" name="Text Box 30"/>
            <p:cNvSpPr txBox="1">
              <a:spLocks noChangeArrowheads="1"/>
            </p:cNvSpPr>
            <p:nvPr/>
          </p:nvSpPr>
          <p:spPr bwMode="auto">
            <a:xfrm>
              <a:off x="3120" y="2016"/>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3519" name="Text Box 31"/>
            <p:cNvSpPr txBox="1">
              <a:spLocks noChangeArrowheads="1"/>
            </p:cNvSpPr>
            <p:nvPr/>
          </p:nvSpPr>
          <p:spPr bwMode="auto">
            <a:xfrm>
              <a:off x="3168" y="3216"/>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63520" name="Text Box 32"/>
            <p:cNvSpPr txBox="1">
              <a:spLocks noChangeArrowheads="1"/>
            </p:cNvSpPr>
            <p:nvPr/>
          </p:nvSpPr>
          <p:spPr bwMode="auto">
            <a:xfrm>
              <a:off x="2160" y="1200"/>
              <a:ext cx="558" cy="212"/>
            </a:xfrm>
            <a:prstGeom prst="rect">
              <a:avLst/>
            </a:prstGeom>
            <a:noFill/>
            <a:ln w="12700" algn="ctr">
              <a:noFill/>
              <a:miter lim="800000"/>
              <a:headEnd/>
              <a:tailEnd/>
            </a:ln>
          </p:spPr>
          <p:txBody>
            <a:bodyPr wrap="none">
              <a:spAutoFit/>
            </a:bodyPr>
            <a:lstStyle/>
            <a:p>
              <a:pPr marL="457200" indent="-457200">
                <a:buFontTx/>
                <a:buNone/>
              </a:pPr>
              <a:r>
                <a:rPr lang="en-US" sz="1600"/>
                <a:t>has_legs</a:t>
              </a:r>
            </a:p>
          </p:txBody>
        </p:sp>
        <p:sp>
          <p:nvSpPr>
            <p:cNvPr id="63521" name="Text Box 33"/>
            <p:cNvSpPr txBox="1">
              <a:spLocks noChangeArrowheads="1"/>
            </p:cNvSpPr>
            <p:nvPr/>
          </p:nvSpPr>
          <p:spPr bwMode="auto">
            <a:xfrm>
              <a:off x="4657" y="1248"/>
              <a:ext cx="558" cy="212"/>
            </a:xfrm>
            <a:prstGeom prst="rect">
              <a:avLst/>
            </a:prstGeom>
            <a:noFill/>
            <a:ln w="12700" algn="ctr">
              <a:noFill/>
              <a:miter lim="800000"/>
              <a:headEnd/>
              <a:tailEnd/>
            </a:ln>
          </p:spPr>
          <p:txBody>
            <a:bodyPr wrap="none">
              <a:spAutoFit/>
            </a:bodyPr>
            <a:lstStyle/>
            <a:p>
              <a:pPr marL="457200" indent="-457200">
                <a:buFontTx/>
                <a:buNone/>
              </a:pPr>
              <a:r>
                <a:rPr lang="en-US" sz="1600"/>
                <a:t>has_legs</a:t>
              </a:r>
            </a:p>
          </p:txBody>
        </p:sp>
        <p:sp>
          <p:nvSpPr>
            <p:cNvPr id="63522" name="Text Box 34"/>
            <p:cNvSpPr txBox="1">
              <a:spLocks noChangeArrowheads="1"/>
            </p:cNvSpPr>
            <p:nvPr/>
          </p:nvSpPr>
          <p:spPr bwMode="auto">
            <a:xfrm>
              <a:off x="2496" y="1824"/>
              <a:ext cx="294" cy="212"/>
            </a:xfrm>
            <a:prstGeom prst="rect">
              <a:avLst/>
            </a:prstGeom>
            <a:noFill/>
            <a:ln w="12700" algn="ctr">
              <a:noFill/>
              <a:miter lim="800000"/>
              <a:headEnd/>
              <a:tailEnd/>
            </a:ln>
          </p:spPr>
          <p:txBody>
            <a:bodyPr wrap="none">
              <a:spAutoFit/>
            </a:bodyPr>
            <a:lstStyle/>
            <a:p>
              <a:pPr marL="457200" indent="-457200">
                <a:buFontTx/>
                <a:buNone/>
              </a:pPr>
              <a:r>
                <a:rPr lang="en-US" sz="1600"/>
                <a:t>can</a:t>
              </a:r>
            </a:p>
          </p:txBody>
        </p:sp>
        <p:sp>
          <p:nvSpPr>
            <p:cNvPr id="63523" name="Text Box 35"/>
            <p:cNvSpPr txBox="1">
              <a:spLocks noChangeArrowheads="1"/>
            </p:cNvSpPr>
            <p:nvPr/>
          </p:nvSpPr>
          <p:spPr bwMode="auto">
            <a:xfrm>
              <a:off x="2352" y="1584"/>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sp>
          <p:nvSpPr>
            <p:cNvPr id="63524" name="Oval 36"/>
            <p:cNvSpPr>
              <a:spLocks noChangeArrowheads="1"/>
            </p:cNvSpPr>
            <p:nvPr/>
          </p:nvSpPr>
          <p:spPr bwMode="auto">
            <a:xfrm>
              <a:off x="1296" y="769"/>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feathers</a:t>
              </a:r>
            </a:p>
          </p:txBody>
        </p:sp>
        <p:sp>
          <p:nvSpPr>
            <p:cNvPr id="63525" name="Line 37"/>
            <p:cNvSpPr>
              <a:spLocks noChangeShapeType="1"/>
            </p:cNvSpPr>
            <p:nvPr/>
          </p:nvSpPr>
          <p:spPr bwMode="auto">
            <a:xfrm flipH="1" flipV="1">
              <a:off x="2208" y="912"/>
              <a:ext cx="624" cy="384"/>
            </a:xfrm>
            <a:prstGeom prst="line">
              <a:avLst/>
            </a:prstGeom>
            <a:noFill/>
            <a:ln w="3175">
              <a:solidFill>
                <a:schemeClr val="tx1"/>
              </a:solidFill>
              <a:round/>
              <a:headEnd/>
              <a:tailEnd type="triangle" w="med" len="med"/>
            </a:ln>
          </p:spPr>
          <p:txBody>
            <a:bodyPr>
              <a:spAutoFit/>
            </a:bodyPr>
            <a:lstStyle/>
            <a:p>
              <a:endParaRPr lang="en-US"/>
            </a:p>
          </p:txBody>
        </p:sp>
        <p:sp>
          <p:nvSpPr>
            <p:cNvPr id="63526" name="Text Box 38"/>
            <p:cNvSpPr txBox="1">
              <a:spLocks noChangeArrowheads="1"/>
            </p:cNvSpPr>
            <p:nvPr/>
          </p:nvSpPr>
          <p:spPr bwMode="auto">
            <a:xfrm>
              <a:off x="2399" y="912"/>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sp>
          <p:nvSpPr>
            <p:cNvPr id="63527" name="Oval 39"/>
            <p:cNvSpPr>
              <a:spLocks noChangeArrowheads="1"/>
            </p:cNvSpPr>
            <p:nvPr/>
          </p:nvSpPr>
          <p:spPr bwMode="auto">
            <a:xfrm>
              <a:off x="4224" y="302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GARFIELD</a:t>
              </a:r>
            </a:p>
          </p:txBody>
        </p:sp>
        <p:sp>
          <p:nvSpPr>
            <p:cNvPr id="63528" name="Text Box 40"/>
            <p:cNvSpPr txBox="1">
              <a:spLocks noChangeArrowheads="1"/>
            </p:cNvSpPr>
            <p:nvPr/>
          </p:nvSpPr>
          <p:spPr bwMode="auto">
            <a:xfrm>
              <a:off x="5616" y="2640"/>
              <a:ext cx="259" cy="212"/>
            </a:xfrm>
            <a:prstGeom prst="rect">
              <a:avLst/>
            </a:prstGeom>
            <a:noFill/>
            <a:ln w="12700" algn="ctr">
              <a:noFill/>
              <a:miter lim="800000"/>
              <a:headEnd/>
              <a:tailEnd/>
            </a:ln>
          </p:spPr>
          <p:txBody>
            <a:bodyPr>
              <a:spAutoFit/>
            </a:bodyPr>
            <a:lstStyle/>
            <a:p>
              <a:pPr marL="457200" indent="-457200">
                <a:buFontTx/>
                <a:buNone/>
              </a:pPr>
              <a:r>
                <a:rPr lang="en-US" sz="1600"/>
                <a:t>isa</a:t>
              </a:r>
            </a:p>
          </p:txBody>
        </p:sp>
        <p:sp>
          <p:nvSpPr>
            <p:cNvPr id="63529" name="Line 41"/>
            <p:cNvSpPr>
              <a:spLocks noChangeShapeType="1"/>
            </p:cNvSpPr>
            <p:nvPr/>
          </p:nvSpPr>
          <p:spPr bwMode="auto">
            <a:xfrm flipV="1">
              <a:off x="4704" y="2400"/>
              <a:ext cx="720" cy="624"/>
            </a:xfrm>
            <a:prstGeom prst="line">
              <a:avLst/>
            </a:prstGeom>
            <a:noFill/>
            <a:ln w="3175">
              <a:solidFill>
                <a:schemeClr val="tx1"/>
              </a:solidFill>
              <a:round/>
              <a:headEnd/>
              <a:tailEnd type="triangle" w="med" len="med"/>
            </a:ln>
          </p:spPr>
          <p:txBody>
            <a:bodyPr>
              <a:spAutoFit/>
            </a:bodyPr>
            <a:lstStyle/>
            <a:p>
              <a:endParaRPr lang="en-US"/>
            </a:p>
          </p:txBody>
        </p:sp>
        <p:sp>
          <p:nvSpPr>
            <p:cNvPr id="63530" name="Line 42"/>
            <p:cNvSpPr>
              <a:spLocks noChangeShapeType="1"/>
            </p:cNvSpPr>
            <p:nvPr/>
          </p:nvSpPr>
          <p:spPr bwMode="auto">
            <a:xfrm flipH="1" flipV="1">
              <a:off x="4224" y="1584"/>
              <a:ext cx="0" cy="624"/>
            </a:xfrm>
            <a:prstGeom prst="line">
              <a:avLst/>
            </a:prstGeom>
            <a:noFill/>
            <a:ln w="3175">
              <a:solidFill>
                <a:schemeClr val="tx1"/>
              </a:solidFill>
              <a:round/>
              <a:headEnd/>
              <a:tailEnd type="triangle" w="med" len="med"/>
            </a:ln>
          </p:spPr>
          <p:txBody>
            <a:bodyPr>
              <a:spAutoFit/>
            </a:bodyPr>
            <a:lstStyle/>
            <a:p>
              <a:endParaRPr lang="en-US"/>
            </a:p>
          </p:txBody>
        </p:sp>
        <p:sp>
          <p:nvSpPr>
            <p:cNvPr id="63531" name="Oval 43"/>
            <p:cNvSpPr>
              <a:spLocks noChangeArrowheads="1"/>
            </p:cNvSpPr>
            <p:nvPr/>
          </p:nvSpPr>
          <p:spPr bwMode="auto">
            <a:xfrm>
              <a:off x="3792" y="2208"/>
              <a:ext cx="911" cy="224"/>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Cats</a:t>
              </a:r>
            </a:p>
          </p:txBody>
        </p:sp>
        <p:sp>
          <p:nvSpPr>
            <p:cNvPr id="63532" name="Text Box 44"/>
            <p:cNvSpPr txBox="1">
              <a:spLocks noChangeArrowheads="1"/>
            </p:cNvSpPr>
            <p:nvPr/>
          </p:nvSpPr>
          <p:spPr bwMode="auto">
            <a:xfrm>
              <a:off x="3744" y="1776"/>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3533" name="Text Box 45"/>
            <p:cNvSpPr txBox="1">
              <a:spLocks noChangeArrowheads="1"/>
            </p:cNvSpPr>
            <p:nvPr/>
          </p:nvSpPr>
          <p:spPr bwMode="auto">
            <a:xfrm>
              <a:off x="4849" y="1680"/>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3534" name="Oval 46"/>
            <p:cNvSpPr>
              <a:spLocks noChangeArrowheads="1"/>
            </p:cNvSpPr>
            <p:nvPr/>
          </p:nvSpPr>
          <p:spPr bwMode="auto">
            <a:xfrm>
              <a:off x="5136" y="769"/>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fur</a:t>
              </a:r>
            </a:p>
          </p:txBody>
        </p:sp>
        <p:sp>
          <p:nvSpPr>
            <p:cNvPr id="63535" name="Line 47"/>
            <p:cNvSpPr>
              <a:spLocks noChangeShapeType="1"/>
            </p:cNvSpPr>
            <p:nvPr/>
          </p:nvSpPr>
          <p:spPr bwMode="auto">
            <a:xfrm flipV="1">
              <a:off x="4560" y="960"/>
              <a:ext cx="624" cy="384"/>
            </a:xfrm>
            <a:prstGeom prst="line">
              <a:avLst/>
            </a:prstGeom>
            <a:noFill/>
            <a:ln w="3175">
              <a:solidFill>
                <a:schemeClr val="tx1"/>
              </a:solidFill>
              <a:round/>
              <a:headEnd/>
              <a:tailEnd type="triangle" w="med" len="med"/>
            </a:ln>
          </p:spPr>
          <p:txBody>
            <a:bodyPr>
              <a:spAutoFit/>
            </a:bodyPr>
            <a:lstStyle/>
            <a:p>
              <a:endParaRPr lang="en-US"/>
            </a:p>
          </p:txBody>
        </p:sp>
        <p:sp>
          <p:nvSpPr>
            <p:cNvPr id="63536" name="Line 48"/>
            <p:cNvSpPr>
              <a:spLocks noChangeShapeType="1"/>
            </p:cNvSpPr>
            <p:nvPr/>
          </p:nvSpPr>
          <p:spPr bwMode="auto">
            <a:xfrm flipH="1" flipV="1">
              <a:off x="4128" y="2448"/>
              <a:ext cx="48" cy="1200"/>
            </a:xfrm>
            <a:prstGeom prst="line">
              <a:avLst/>
            </a:prstGeom>
            <a:noFill/>
            <a:ln w="3175">
              <a:solidFill>
                <a:schemeClr val="tx1"/>
              </a:solidFill>
              <a:round/>
              <a:headEnd/>
              <a:tailEnd type="triangle" w="med" len="med"/>
            </a:ln>
          </p:spPr>
          <p:txBody>
            <a:bodyPr>
              <a:spAutoFit/>
            </a:bodyPr>
            <a:lstStyle/>
            <a:p>
              <a:endParaRPr lang="en-US"/>
            </a:p>
          </p:txBody>
        </p:sp>
        <p:sp>
          <p:nvSpPr>
            <p:cNvPr id="63537" name="Text Box 49"/>
            <p:cNvSpPr txBox="1">
              <a:spLocks noChangeArrowheads="1"/>
            </p:cNvSpPr>
            <p:nvPr/>
          </p:nvSpPr>
          <p:spPr bwMode="auto">
            <a:xfrm>
              <a:off x="3888" y="2784"/>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63538" name="Oval 50"/>
            <p:cNvSpPr>
              <a:spLocks noChangeArrowheads="1"/>
            </p:cNvSpPr>
            <p:nvPr/>
          </p:nvSpPr>
          <p:spPr bwMode="auto">
            <a:xfrm>
              <a:off x="4176" y="3517"/>
              <a:ext cx="911" cy="294"/>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dirty="0" smtClean="0"/>
                <a:t>SYLVESTER</a:t>
              </a:r>
              <a:endParaRPr lang="en-US" sz="1200" dirty="0"/>
            </a:p>
          </p:txBody>
        </p:sp>
      </p:grpSp>
    </p:spTree>
    <p:extLst>
      <p:ext uri="{BB962C8B-B14F-4D97-AF65-F5344CB8AC3E}">
        <p14:creationId xmlns:p14="http://schemas.microsoft.com/office/powerpoint/2010/main" val="39707750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dirty="0" smtClean="0"/>
              <a:t>Semantic Network Example: </a:t>
            </a:r>
            <a:r>
              <a:rPr lang="en-US" sz="2800" dirty="0" smtClean="0">
                <a:solidFill>
                  <a:srgbClr val="C00000"/>
                </a:solidFill>
              </a:rPr>
              <a:t>inference</a:t>
            </a:r>
            <a:endParaRPr lang="en-US" sz="3200" dirty="0" smtClean="0">
              <a:solidFill>
                <a:srgbClr val="C00000"/>
              </a:solidFill>
            </a:endParaRPr>
          </a:p>
        </p:txBody>
      </p:sp>
      <p:grpSp>
        <p:nvGrpSpPr>
          <p:cNvPr id="2" name="Group 88"/>
          <p:cNvGrpSpPr>
            <a:grpSpLocks/>
          </p:cNvGrpSpPr>
          <p:nvPr/>
        </p:nvGrpSpPr>
        <p:grpSpPr bwMode="auto">
          <a:xfrm>
            <a:off x="4876800" y="1247775"/>
            <a:ext cx="4638676" cy="4422827"/>
            <a:chOff x="3361" y="673"/>
            <a:chExt cx="2734" cy="3130"/>
          </a:xfrm>
        </p:grpSpPr>
        <p:sp>
          <p:nvSpPr>
            <p:cNvPr id="64517" name="Oval 41"/>
            <p:cNvSpPr>
              <a:spLocks noChangeArrowheads="1"/>
            </p:cNvSpPr>
            <p:nvPr/>
          </p:nvSpPr>
          <p:spPr bwMode="auto">
            <a:xfrm>
              <a:off x="3361" y="673"/>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Animals</a:t>
              </a:r>
            </a:p>
          </p:txBody>
        </p:sp>
        <p:sp>
          <p:nvSpPr>
            <p:cNvPr id="64518" name="Oval 42"/>
            <p:cNvSpPr>
              <a:spLocks noChangeArrowheads="1"/>
            </p:cNvSpPr>
            <p:nvPr/>
          </p:nvSpPr>
          <p:spPr bwMode="auto">
            <a:xfrm>
              <a:off x="3793" y="134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Mammals</a:t>
              </a:r>
            </a:p>
          </p:txBody>
        </p:sp>
        <p:sp>
          <p:nvSpPr>
            <p:cNvPr id="64519" name="Oval 43"/>
            <p:cNvSpPr>
              <a:spLocks noChangeArrowheads="1"/>
            </p:cNvSpPr>
            <p:nvPr/>
          </p:nvSpPr>
          <p:spPr bwMode="auto">
            <a:xfrm>
              <a:off x="5089" y="2160"/>
              <a:ext cx="911" cy="224"/>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Dogs</a:t>
              </a:r>
            </a:p>
          </p:txBody>
        </p:sp>
        <p:sp>
          <p:nvSpPr>
            <p:cNvPr id="64520" name="Oval 44"/>
            <p:cNvSpPr>
              <a:spLocks noChangeArrowheads="1"/>
            </p:cNvSpPr>
            <p:nvPr/>
          </p:nvSpPr>
          <p:spPr bwMode="auto">
            <a:xfrm>
              <a:off x="5184" y="302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ODIE</a:t>
              </a:r>
            </a:p>
          </p:txBody>
        </p:sp>
        <p:sp>
          <p:nvSpPr>
            <p:cNvPr id="64521" name="Oval 46"/>
            <p:cNvSpPr>
              <a:spLocks noChangeArrowheads="1"/>
            </p:cNvSpPr>
            <p:nvPr/>
          </p:nvSpPr>
          <p:spPr bwMode="auto">
            <a:xfrm>
              <a:off x="5184" y="1345"/>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four</a:t>
              </a:r>
            </a:p>
          </p:txBody>
        </p:sp>
        <p:sp>
          <p:nvSpPr>
            <p:cNvPr id="64522" name="Line 47"/>
            <p:cNvSpPr>
              <a:spLocks noChangeShapeType="1"/>
            </p:cNvSpPr>
            <p:nvPr/>
          </p:nvSpPr>
          <p:spPr bwMode="auto">
            <a:xfrm flipH="1" flipV="1">
              <a:off x="5616" y="2400"/>
              <a:ext cx="48" cy="624"/>
            </a:xfrm>
            <a:prstGeom prst="line">
              <a:avLst/>
            </a:prstGeom>
            <a:noFill/>
            <a:ln w="3175">
              <a:solidFill>
                <a:schemeClr val="tx1"/>
              </a:solidFill>
              <a:round/>
              <a:headEnd/>
              <a:tailEnd type="triangle" w="med" len="med"/>
            </a:ln>
          </p:spPr>
          <p:txBody>
            <a:bodyPr>
              <a:spAutoFit/>
            </a:bodyPr>
            <a:lstStyle/>
            <a:p>
              <a:endParaRPr lang="en-US"/>
            </a:p>
          </p:txBody>
        </p:sp>
        <p:sp>
          <p:nvSpPr>
            <p:cNvPr id="64523" name="Line 48"/>
            <p:cNvSpPr>
              <a:spLocks noChangeShapeType="1"/>
            </p:cNvSpPr>
            <p:nvPr/>
          </p:nvSpPr>
          <p:spPr bwMode="auto">
            <a:xfrm flipH="1" flipV="1">
              <a:off x="4320" y="1584"/>
              <a:ext cx="1248" cy="576"/>
            </a:xfrm>
            <a:prstGeom prst="line">
              <a:avLst/>
            </a:prstGeom>
            <a:noFill/>
            <a:ln w="3175">
              <a:solidFill>
                <a:schemeClr val="tx1"/>
              </a:solidFill>
              <a:round/>
              <a:headEnd/>
              <a:tailEnd type="triangle" w="med" len="med"/>
            </a:ln>
          </p:spPr>
          <p:txBody>
            <a:bodyPr>
              <a:spAutoFit/>
            </a:bodyPr>
            <a:lstStyle/>
            <a:p>
              <a:endParaRPr lang="en-US"/>
            </a:p>
          </p:txBody>
        </p:sp>
        <p:sp>
          <p:nvSpPr>
            <p:cNvPr id="64524" name="Line 49"/>
            <p:cNvSpPr>
              <a:spLocks noChangeShapeType="1"/>
            </p:cNvSpPr>
            <p:nvPr/>
          </p:nvSpPr>
          <p:spPr bwMode="auto">
            <a:xfrm flipH="1" flipV="1">
              <a:off x="4032" y="864"/>
              <a:ext cx="210" cy="487"/>
            </a:xfrm>
            <a:prstGeom prst="line">
              <a:avLst/>
            </a:prstGeom>
            <a:noFill/>
            <a:ln w="3175">
              <a:solidFill>
                <a:schemeClr val="tx1"/>
              </a:solidFill>
              <a:round/>
              <a:headEnd/>
              <a:tailEnd type="triangle" w="med" len="med"/>
            </a:ln>
          </p:spPr>
          <p:txBody>
            <a:bodyPr>
              <a:spAutoFit/>
            </a:bodyPr>
            <a:lstStyle/>
            <a:p>
              <a:endParaRPr lang="en-US"/>
            </a:p>
          </p:txBody>
        </p:sp>
        <p:sp>
          <p:nvSpPr>
            <p:cNvPr id="64525" name="Line 50"/>
            <p:cNvSpPr>
              <a:spLocks noChangeShapeType="1"/>
            </p:cNvSpPr>
            <p:nvPr/>
          </p:nvSpPr>
          <p:spPr bwMode="auto">
            <a:xfrm>
              <a:off x="4704" y="1440"/>
              <a:ext cx="480" cy="0"/>
            </a:xfrm>
            <a:prstGeom prst="line">
              <a:avLst/>
            </a:prstGeom>
            <a:noFill/>
            <a:ln w="3175">
              <a:solidFill>
                <a:schemeClr val="tx1"/>
              </a:solidFill>
              <a:round/>
              <a:headEnd/>
              <a:tailEnd type="triangle" w="med" len="med"/>
            </a:ln>
          </p:spPr>
          <p:txBody>
            <a:bodyPr>
              <a:spAutoFit/>
            </a:bodyPr>
            <a:lstStyle/>
            <a:p>
              <a:endParaRPr lang="en-US"/>
            </a:p>
          </p:txBody>
        </p:sp>
        <p:sp>
          <p:nvSpPr>
            <p:cNvPr id="64526" name="Text Box 62"/>
            <p:cNvSpPr txBox="1">
              <a:spLocks noChangeArrowheads="1"/>
            </p:cNvSpPr>
            <p:nvPr/>
          </p:nvSpPr>
          <p:spPr bwMode="auto">
            <a:xfrm>
              <a:off x="4080" y="912"/>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4527" name="Text Box 64"/>
            <p:cNvSpPr txBox="1">
              <a:spLocks noChangeArrowheads="1"/>
            </p:cNvSpPr>
            <p:nvPr/>
          </p:nvSpPr>
          <p:spPr bwMode="auto">
            <a:xfrm>
              <a:off x="4704" y="960"/>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sp>
          <p:nvSpPr>
            <p:cNvPr id="64528" name="Text Box 65"/>
            <p:cNvSpPr txBox="1">
              <a:spLocks noChangeArrowheads="1"/>
            </p:cNvSpPr>
            <p:nvPr/>
          </p:nvSpPr>
          <p:spPr bwMode="auto">
            <a:xfrm>
              <a:off x="4800" y="2544"/>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64529" name="Text Box 69"/>
            <p:cNvSpPr txBox="1">
              <a:spLocks noChangeArrowheads="1"/>
            </p:cNvSpPr>
            <p:nvPr/>
          </p:nvSpPr>
          <p:spPr bwMode="auto">
            <a:xfrm>
              <a:off x="4656" y="1248"/>
              <a:ext cx="558" cy="212"/>
            </a:xfrm>
            <a:prstGeom prst="rect">
              <a:avLst/>
            </a:prstGeom>
            <a:noFill/>
            <a:ln w="12700" algn="ctr">
              <a:noFill/>
              <a:miter lim="800000"/>
              <a:headEnd/>
              <a:tailEnd/>
            </a:ln>
          </p:spPr>
          <p:txBody>
            <a:bodyPr wrap="none">
              <a:spAutoFit/>
            </a:bodyPr>
            <a:lstStyle/>
            <a:p>
              <a:pPr marL="457200" indent="-457200">
                <a:buFontTx/>
                <a:buNone/>
              </a:pPr>
              <a:r>
                <a:rPr lang="en-US" sz="1600" dirty="0" err="1"/>
                <a:t>has_legs</a:t>
              </a:r>
              <a:endParaRPr lang="en-US" sz="1600" dirty="0"/>
            </a:p>
          </p:txBody>
        </p:sp>
        <p:sp>
          <p:nvSpPr>
            <p:cNvPr id="64530" name="Oval 75"/>
            <p:cNvSpPr>
              <a:spLocks noChangeArrowheads="1"/>
            </p:cNvSpPr>
            <p:nvPr/>
          </p:nvSpPr>
          <p:spPr bwMode="auto">
            <a:xfrm>
              <a:off x="4225" y="3024"/>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GARFIELD</a:t>
              </a:r>
            </a:p>
          </p:txBody>
        </p:sp>
        <p:sp>
          <p:nvSpPr>
            <p:cNvPr id="64531" name="Text Box 76"/>
            <p:cNvSpPr txBox="1">
              <a:spLocks noChangeArrowheads="1"/>
            </p:cNvSpPr>
            <p:nvPr/>
          </p:nvSpPr>
          <p:spPr bwMode="auto">
            <a:xfrm>
              <a:off x="5615" y="2640"/>
              <a:ext cx="288" cy="240"/>
            </a:xfrm>
            <a:prstGeom prst="rect">
              <a:avLst/>
            </a:prstGeom>
            <a:noFill/>
            <a:ln w="12700" algn="ctr">
              <a:noFill/>
              <a:miter lim="800000"/>
              <a:headEnd/>
              <a:tailEnd/>
            </a:ln>
          </p:spPr>
          <p:txBody>
            <a:bodyPr wrap="square">
              <a:spAutoFit/>
            </a:bodyPr>
            <a:lstStyle/>
            <a:p>
              <a:pPr marL="457200" indent="-457200">
                <a:buFontTx/>
                <a:buNone/>
              </a:pPr>
              <a:r>
                <a:rPr lang="en-US" sz="1600" dirty="0" err="1"/>
                <a:t>isa</a:t>
              </a:r>
              <a:endParaRPr lang="en-US" sz="1600" dirty="0"/>
            </a:p>
          </p:txBody>
        </p:sp>
        <p:sp>
          <p:nvSpPr>
            <p:cNvPr id="64532" name="Line 77"/>
            <p:cNvSpPr>
              <a:spLocks noChangeShapeType="1"/>
            </p:cNvSpPr>
            <p:nvPr/>
          </p:nvSpPr>
          <p:spPr bwMode="auto">
            <a:xfrm flipV="1">
              <a:off x="4704" y="2400"/>
              <a:ext cx="720" cy="624"/>
            </a:xfrm>
            <a:prstGeom prst="line">
              <a:avLst/>
            </a:prstGeom>
            <a:noFill/>
            <a:ln w="3175">
              <a:solidFill>
                <a:schemeClr val="tx1"/>
              </a:solidFill>
              <a:round/>
              <a:headEnd/>
              <a:tailEnd type="triangle" w="med" len="med"/>
            </a:ln>
          </p:spPr>
          <p:txBody>
            <a:bodyPr>
              <a:spAutoFit/>
            </a:bodyPr>
            <a:lstStyle/>
            <a:p>
              <a:endParaRPr lang="en-US"/>
            </a:p>
          </p:txBody>
        </p:sp>
        <p:sp>
          <p:nvSpPr>
            <p:cNvPr id="64533" name="Line 78"/>
            <p:cNvSpPr>
              <a:spLocks noChangeShapeType="1"/>
            </p:cNvSpPr>
            <p:nvPr/>
          </p:nvSpPr>
          <p:spPr bwMode="auto">
            <a:xfrm flipH="1" flipV="1">
              <a:off x="4224" y="1584"/>
              <a:ext cx="0" cy="624"/>
            </a:xfrm>
            <a:prstGeom prst="line">
              <a:avLst/>
            </a:prstGeom>
            <a:noFill/>
            <a:ln w="3175">
              <a:solidFill>
                <a:schemeClr val="tx1"/>
              </a:solidFill>
              <a:round/>
              <a:headEnd/>
              <a:tailEnd type="triangle" w="med" len="med"/>
            </a:ln>
          </p:spPr>
          <p:txBody>
            <a:bodyPr>
              <a:spAutoFit/>
            </a:bodyPr>
            <a:lstStyle/>
            <a:p>
              <a:endParaRPr lang="en-US"/>
            </a:p>
          </p:txBody>
        </p:sp>
        <p:sp>
          <p:nvSpPr>
            <p:cNvPr id="64534" name="Oval 79"/>
            <p:cNvSpPr>
              <a:spLocks noChangeArrowheads="1"/>
            </p:cNvSpPr>
            <p:nvPr/>
          </p:nvSpPr>
          <p:spPr bwMode="auto">
            <a:xfrm>
              <a:off x="3793" y="2208"/>
              <a:ext cx="911" cy="224"/>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Cats</a:t>
              </a:r>
            </a:p>
          </p:txBody>
        </p:sp>
        <p:sp>
          <p:nvSpPr>
            <p:cNvPr id="64535" name="Text Box 80"/>
            <p:cNvSpPr txBox="1">
              <a:spLocks noChangeArrowheads="1"/>
            </p:cNvSpPr>
            <p:nvPr/>
          </p:nvSpPr>
          <p:spPr bwMode="auto">
            <a:xfrm>
              <a:off x="3744" y="1776"/>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4536" name="Text Box 81"/>
            <p:cNvSpPr txBox="1">
              <a:spLocks noChangeArrowheads="1"/>
            </p:cNvSpPr>
            <p:nvPr/>
          </p:nvSpPr>
          <p:spPr bwMode="auto">
            <a:xfrm>
              <a:off x="4848" y="1680"/>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64537" name="Oval 82"/>
            <p:cNvSpPr>
              <a:spLocks noChangeArrowheads="1"/>
            </p:cNvSpPr>
            <p:nvPr/>
          </p:nvSpPr>
          <p:spPr bwMode="auto">
            <a:xfrm>
              <a:off x="5136" y="769"/>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fur</a:t>
              </a:r>
            </a:p>
          </p:txBody>
        </p:sp>
        <p:sp>
          <p:nvSpPr>
            <p:cNvPr id="64538" name="Line 83"/>
            <p:cNvSpPr>
              <a:spLocks noChangeShapeType="1"/>
            </p:cNvSpPr>
            <p:nvPr/>
          </p:nvSpPr>
          <p:spPr bwMode="auto">
            <a:xfrm flipV="1">
              <a:off x="4560" y="960"/>
              <a:ext cx="624" cy="384"/>
            </a:xfrm>
            <a:prstGeom prst="line">
              <a:avLst/>
            </a:prstGeom>
            <a:noFill/>
            <a:ln w="3175">
              <a:solidFill>
                <a:schemeClr val="tx1"/>
              </a:solidFill>
              <a:round/>
              <a:headEnd/>
              <a:tailEnd type="triangle" w="med" len="med"/>
            </a:ln>
          </p:spPr>
          <p:txBody>
            <a:bodyPr>
              <a:spAutoFit/>
            </a:bodyPr>
            <a:lstStyle/>
            <a:p>
              <a:endParaRPr lang="en-US"/>
            </a:p>
          </p:txBody>
        </p:sp>
        <p:sp>
          <p:nvSpPr>
            <p:cNvPr id="64539" name="Line 84"/>
            <p:cNvSpPr>
              <a:spLocks noChangeShapeType="1"/>
            </p:cNvSpPr>
            <p:nvPr/>
          </p:nvSpPr>
          <p:spPr bwMode="auto">
            <a:xfrm flipH="1" flipV="1">
              <a:off x="4128" y="2448"/>
              <a:ext cx="48" cy="1200"/>
            </a:xfrm>
            <a:prstGeom prst="line">
              <a:avLst/>
            </a:prstGeom>
            <a:noFill/>
            <a:ln w="3175">
              <a:solidFill>
                <a:schemeClr val="tx1"/>
              </a:solidFill>
              <a:round/>
              <a:headEnd/>
              <a:tailEnd type="triangle" w="med" len="med"/>
            </a:ln>
          </p:spPr>
          <p:txBody>
            <a:bodyPr>
              <a:spAutoFit/>
            </a:bodyPr>
            <a:lstStyle/>
            <a:p>
              <a:endParaRPr lang="en-US"/>
            </a:p>
          </p:txBody>
        </p:sp>
        <p:sp>
          <p:nvSpPr>
            <p:cNvPr id="64540" name="Text Box 85"/>
            <p:cNvSpPr txBox="1">
              <a:spLocks noChangeArrowheads="1"/>
            </p:cNvSpPr>
            <p:nvPr/>
          </p:nvSpPr>
          <p:spPr bwMode="auto">
            <a:xfrm>
              <a:off x="3887" y="2784"/>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64541" name="Oval 86"/>
            <p:cNvSpPr>
              <a:spLocks noChangeArrowheads="1"/>
            </p:cNvSpPr>
            <p:nvPr/>
          </p:nvSpPr>
          <p:spPr bwMode="auto">
            <a:xfrm>
              <a:off x="4176" y="3527"/>
              <a:ext cx="911" cy="276"/>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dirty="0" smtClean="0"/>
                <a:t>SYLVESTER</a:t>
              </a:r>
              <a:endParaRPr lang="en-US" sz="1200" dirty="0"/>
            </a:p>
          </p:txBody>
        </p:sp>
      </p:grpSp>
      <p:sp>
        <p:nvSpPr>
          <p:cNvPr id="64516" name="Rectangle 87"/>
          <p:cNvSpPr>
            <a:spLocks noGrp="1" noChangeArrowheads="1"/>
          </p:cNvSpPr>
          <p:nvPr>
            <p:ph type="body" idx="1"/>
          </p:nvPr>
        </p:nvSpPr>
        <p:spPr>
          <a:xfrm>
            <a:off x="303211" y="1247775"/>
            <a:ext cx="5402263" cy="4753530"/>
          </a:xfrm>
          <a:noFill/>
        </p:spPr>
        <p:txBody>
          <a:bodyPr/>
          <a:lstStyle/>
          <a:p>
            <a:pPr>
              <a:lnSpc>
                <a:spcPct val="100000"/>
              </a:lnSpc>
            </a:pPr>
            <a:r>
              <a:rPr lang="en-US" dirty="0" smtClean="0"/>
              <a:t>Inferencing is by </a:t>
            </a:r>
          </a:p>
          <a:p>
            <a:pPr marL="0" indent="0">
              <a:lnSpc>
                <a:spcPct val="100000"/>
              </a:lnSpc>
              <a:buNone/>
              <a:tabLst>
                <a:tab pos="447675" algn="l"/>
              </a:tabLst>
            </a:pPr>
            <a:r>
              <a:rPr lang="en-US" dirty="0" smtClean="0"/>
              <a:t>	inheritance</a:t>
            </a:r>
          </a:p>
          <a:p>
            <a:pPr lvl="1">
              <a:lnSpc>
                <a:spcPct val="100000"/>
              </a:lnSpc>
            </a:pPr>
            <a:r>
              <a:rPr lang="en-US" dirty="0" smtClean="0"/>
              <a:t>“Does Sylvester have fur ?”</a:t>
            </a:r>
          </a:p>
          <a:p>
            <a:pPr lvl="1">
              <a:lnSpc>
                <a:spcPct val="100000"/>
              </a:lnSpc>
            </a:pPr>
            <a:r>
              <a:rPr lang="en-US" dirty="0" smtClean="0"/>
              <a:t>“Do dogs have 4 legs ?”</a:t>
            </a:r>
          </a:p>
          <a:p>
            <a:pPr>
              <a:lnSpc>
                <a:spcPct val="100000"/>
              </a:lnSpc>
            </a:pPr>
            <a:r>
              <a:rPr lang="en-US" dirty="0" smtClean="0"/>
              <a:t>To answer those queries, you need to traverse the tree via the inheritance links</a:t>
            </a:r>
          </a:p>
          <a:p>
            <a:pPr>
              <a:lnSpc>
                <a:spcPct val="100000"/>
              </a:lnSpc>
            </a:pPr>
            <a:r>
              <a:rPr lang="en-US" dirty="0" smtClean="0"/>
              <a:t>Is it possible to answer:</a:t>
            </a:r>
          </a:p>
          <a:p>
            <a:pPr lvl="1">
              <a:lnSpc>
                <a:spcPct val="100000"/>
              </a:lnSpc>
            </a:pPr>
            <a:r>
              <a:rPr lang="en-US" dirty="0" smtClean="0"/>
              <a:t>“What is the relationship between Garfield &amp; Sylvester?”</a:t>
            </a:r>
          </a:p>
          <a:p>
            <a:pPr>
              <a:lnSpc>
                <a:spcPct val="100000"/>
              </a:lnSpc>
            </a:pPr>
            <a:endParaRPr lang="en-US" dirty="0" smtClean="0"/>
          </a:p>
        </p:txBody>
      </p:sp>
    </p:spTree>
    <p:extLst>
      <p:ext uri="{BB962C8B-B14F-4D97-AF65-F5344CB8AC3E}">
        <p14:creationId xmlns:p14="http://schemas.microsoft.com/office/powerpoint/2010/main" val="4004841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200" dirty="0" smtClean="0"/>
              <a:t>Semantic Networks: </a:t>
            </a:r>
            <a:r>
              <a:rPr lang="en-US" sz="2800" dirty="0">
                <a:solidFill>
                  <a:srgbClr val="C00000"/>
                </a:solidFill>
              </a:rPr>
              <a:t>Pros &amp; </a:t>
            </a:r>
            <a:r>
              <a:rPr lang="en-US" sz="2800" dirty="0" smtClean="0">
                <a:solidFill>
                  <a:srgbClr val="C00000"/>
                </a:solidFill>
              </a:rPr>
              <a:t>Cons</a:t>
            </a:r>
            <a:endParaRPr lang="en-US" sz="3200" dirty="0" smtClean="0"/>
          </a:p>
        </p:txBody>
      </p:sp>
      <p:sp>
        <p:nvSpPr>
          <p:cNvPr id="68611" name="Rectangle 3"/>
          <p:cNvSpPr>
            <a:spLocks noGrp="1" noChangeArrowheads="1"/>
          </p:cNvSpPr>
          <p:nvPr>
            <p:ph type="body" idx="1"/>
          </p:nvPr>
        </p:nvSpPr>
        <p:spPr>
          <a:xfrm>
            <a:off x="303213" y="1123950"/>
            <a:ext cx="9299575" cy="5048250"/>
          </a:xfrm>
        </p:spPr>
        <p:txBody>
          <a:bodyPr/>
          <a:lstStyle/>
          <a:p>
            <a:pPr>
              <a:lnSpc>
                <a:spcPct val="90000"/>
              </a:lnSpc>
              <a:spcBef>
                <a:spcPts val="0"/>
              </a:spcBef>
            </a:pPr>
            <a:r>
              <a:rPr lang="en-US" sz="2800" dirty="0" smtClean="0"/>
              <a:t>Advantages</a:t>
            </a:r>
          </a:p>
          <a:p>
            <a:pPr lvl="1">
              <a:lnSpc>
                <a:spcPct val="90000"/>
              </a:lnSpc>
              <a:spcBef>
                <a:spcPts val="0"/>
              </a:spcBef>
            </a:pPr>
            <a:r>
              <a:rPr lang="en-US" dirty="0" smtClean="0"/>
              <a:t>A powerful, flexible and graphical way of representing knowledge</a:t>
            </a:r>
          </a:p>
          <a:p>
            <a:pPr lvl="1">
              <a:lnSpc>
                <a:spcPct val="90000"/>
              </a:lnSpc>
              <a:spcBef>
                <a:spcPts val="0"/>
              </a:spcBef>
            </a:pPr>
            <a:r>
              <a:rPr lang="en-US" dirty="0" smtClean="0"/>
              <a:t>Often used as a communication tool between knowledge engineer and expert during the knowledge acquisition phase </a:t>
            </a:r>
          </a:p>
          <a:p>
            <a:pPr lvl="1">
              <a:lnSpc>
                <a:spcPct val="90000"/>
              </a:lnSpc>
              <a:spcBef>
                <a:spcPts val="0"/>
              </a:spcBef>
            </a:pPr>
            <a:r>
              <a:rPr lang="en-US" dirty="0" smtClean="0"/>
              <a:t>Good for representing declarative knowledge</a:t>
            </a:r>
          </a:p>
          <a:p>
            <a:pPr>
              <a:lnSpc>
                <a:spcPct val="90000"/>
              </a:lnSpc>
              <a:spcBef>
                <a:spcPts val="1200"/>
              </a:spcBef>
            </a:pPr>
            <a:r>
              <a:rPr lang="en-US" sz="2800" dirty="0" smtClean="0"/>
              <a:t>Disadvantages</a:t>
            </a:r>
          </a:p>
          <a:p>
            <a:pPr lvl="1">
              <a:lnSpc>
                <a:spcPct val="90000"/>
              </a:lnSpc>
              <a:spcBef>
                <a:spcPts val="0"/>
              </a:spcBef>
            </a:pPr>
            <a:r>
              <a:rPr lang="en-US" dirty="0" smtClean="0"/>
              <a:t>No formal definition of what arcs and nodes represent</a:t>
            </a:r>
          </a:p>
          <a:p>
            <a:pPr lvl="1">
              <a:lnSpc>
                <a:spcPct val="90000"/>
              </a:lnSpc>
              <a:spcBef>
                <a:spcPts val="0"/>
              </a:spcBef>
            </a:pPr>
            <a:r>
              <a:rPr lang="en-US" dirty="0" smtClean="0"/>
              <a:t>Hard to represent negation (“cats don’t like water”)</a:t>
            </a:r>
          </a:p>
          <a:p>
            <a:pPr lvl="1">
              <a:lnSpc>
                <a:spcPct val="90000"/>
              </a:lnSpc>
              <a:spcBef>
                <a:spcPts val="0"/>
              </a:spcBef>
            </a:pPr>
            <a:r>
              <a:rPr lang="en-US" dirty="0" smtClean="0"/>
              <a:t>Hard to represent disjunction (“Garfield eats </a:t>
            </a:r>
            <a:r>
              <a:rPr lang="en-US" dirty="0" err="1" smtClean="0"/>
              <a:t>Twitty</a:t>
            </a:r>
            <a:r>
              <a:rPr lang="en-US" dirty="0" smtClean="0"/>
              <a:t>-bird or catfish”)</a:t>
            </a:r>
          </a:p>
          <a:p>
            <a:pPr lvl="1">
              <a:lnSpc>
                <a:spcPct val="90000"/>
              </a:lnSpc>
              <a:spcBef>
                <a:spcPts val="0"/>
              </a:spcBef>
            </a:pPr>
            <a:r>
              <a:rPr lang="en-US" dirty="0" smtClean="0"/>
              <a:t>The only kind of inferring is based on inheritance</a:t>
            </a:r>
          </a:p>
          <a:p>
            <a:pPr lvl="1">
              <a:lnSpc>
                <a:spcPct val="90000"/>
              </a:lnSpc>
              <a:spcBef>
                <a:spcPts val="0"/>
              </a:spcBef>
            </a:pPr>
            <a:r>
              <a:rPr lang="en-US" dirty="0" smtClean="0"/>
              <a:t>Diagrams can become very complex and too large to display</a:t>
            </a:r>
            <a:endParaRPr lang="en-US" sz="1800" dirty="0" smtClean="0"/>
          </a:p>
        </p:txBody>
      </p:sp>
    </p:spTree>
    <p:extLst>
      <p:ext uri="{BB962C8B-B14F-4D97-AF65-F5344CB8AC3E}">
        <p14:creationId xmlns:p14="http://schemas.microsoft.com/office/powerpoint/2010/main" val="39477094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en-US" dirty="0" smtClean="0"/>
              <a:t>Frames</a:t>
            </a:r>
            <a:endParaRPr lang="en-US" sz="2400" dirty="0">
              <a:solidFill>
                <a:srgbClr val="CC3300"/>
              </a:solidFill>
            </a:endParaRPr>
          </a:p>
        </p:txBody>
      </p:sp>
      <p:sp>
        <p:nvSpPr>
          <p:cNvPr id="628739" name="Rectangle 3"/>
          <p:cNvSpPr>
            <a:spLocks noGrp="1" noChangeArrowheads="1"/>
          </p:cNvSpPr>
          <p:nvPr>
            <p:ph type="body" idx="1"/>
          </p:nvPr>
        </p:nvSpPr>
        <p:spPr>
          <a:xfrm>
            <a:off x="303213" y="1219200"/>
            <a:ext cx="9299575" cy="4749800"/>
          </a:xfrm>
        </p:spPr>
        <p:txBody>
          <a:bodyPr/>
          <a:lstStyle/>
          <a:p>
            <a:pPr>
              <a:lnSpc>
                <a:spcPct val="133000"/>
              </a:lnSpc>
            </a:pPr>
            <a:r>
              <a:rPr lang="en-US" b="1" i="1" dirty="0">
                <a:solidFill>
                  <a:srgbClr val="CC66FF"/>
                </a:solidFill>
                <a:effectLst>
                  <a:outerShdw blurRad="38100" dist="38100" dir="2700000" algn="tl">
                    <a:srgbClr val="C0C0C0"/>
                  </a:outerShdw>
                </a:effectLst>
              </a:rPr>
              <a:t>Frames</a:t>
            </a:r>
            <a:r>
              <a:rPr lang="en-US" dirty="0"/>
              <a:t> </a:t>
            </a:r>
            <a:r>
              <a:rPr lang="en-US" dirty="0" smtClean="0"/>
              <a:t>(Marvin Minsky</a:t>
            </a:r>
            <a:r>
              <a:rPr lang="en-US" dirty="0"/>
              <a:t>, 1975) are a version of semantic </a:t>
            </a:r>
            <a:r>
              <a:rPr lang="en-US" dirty="0" smtClean="0"/>
              <a:t>networks (</a:t>
            </a:r>
            <a:r>
              <a:rPr lang="en-US" sz="1800" dirty="0" smtClean="0">
                <a:solidFill>
                  <a:schemeClr val="tx1">
                    <a:lumMod val="50000"/>
                    <a:lumOff val="50000"/>
                  </a:schemeClr>
                </a:solidFill>
              </a:rPr>
              <a:t>similar </a:t>
            </a:r>
            <a:r>
              <a:rPr lang="en-US" sz="1800" dirty="0">
                <a:solidFill>
                  <a:schemeClr val="tx1">
                    <a:lumMod val="50000"/>
                    <a:lumOff val="50000"/>
                  </a:schemeClr>
                </a:solidFill>
              </a:rPr>
              <a:t>to class, or entity relationship diagram (ERD)</a:t>
            </a:r>
            <a:r>
              <a:rPr lang="en-US" dirty="0"/>
              <a:t>)</a:t>
            </a:r>
          </a:p>
          <a:p>
            <a:pPr lvl="1">
              <a:lnSpc>
                <a:spcPct val="133000"/>
              </a:lnSpc>
            </a:pPr>
            <a:r>
              <a:rPr lang="en-US" dirty="0"/>
              <a:t>A frame is representation of an object or a category with attributes and relations to other objects or categories</a:t>
            </a:r>
          </a:p>
          <a:p>
            <a:pPr lvl="1">
              <a:lnSpc>
                <a:spcPct val="83000"/>
              </a:lnSpc>
            </a:pPr>
            <a:endParaRPr lang="en-US" dirty="0"/>
          </a:p>
          <a:p>
            <a:pPr>
              <a:lnSpc>
                <a:spcPct val="133000"/>
              </a:lnSpc>
            </a:pPr>
            <a:r>
              <a:rPr lang="en-US" dirty="0"/>
              <a:t>People consider</a:t>
            </a:r>
          </a:p>
          <a:p>
            <a:pPr lvl="1">
              <a:lnSpc>
                <a:spcPct val="133000"/>
              </a:lnSpc>
            </a:pPr>
            <a:r>
              <a:rPr lang="en-US" dirty="0"/>
              <a:t>frames </a:t>
            </a:r>
            <a:r>
              <a:rPr lang="en-US" b="0" i="1" dirty="0">
                <a:solidFill>
                  <a:schemeClr val="hlink"/>
                </a:solidFill>
              </a:rPr>
              <a:t>extended</a:t>
            </a:r>
            <a:r>
              <a:rPr lang="en-US" dirty="0"/>
              <a:t> semantic </a:t>
            </a:r>
            <a:endParaRPr lang="en-US" dirty="0" smtClean="0"/>
          </a:p>
          <a:p>
            <a:pPr marL="571500" lvl="1" indent="0">
              <a:lnSpc>
                <a:spcPct val="133000"/>
              </a:lnSpc>
              <a:buNone/>
            </a:pPr>
            <a:r>
              <a:rPr lang="en-US" dirty="0"/>
              <a:t>	</a:t>
            </a:r>
            <a:r>
              <a:rPr lang="en-US" dirty="0" smtClean="0"/>
              <a:t>networks </a:t>
            </a:r>
            <a:r>
              <a:rPr lang="en-US" dirty="0"/>
              <a:t>in a number of </a:t>
            </a:r>
            <a:endParaRPr lang="en-US" dirty="0" smtClean="0"/>
          </a:p>
          <a:p>
            <a:pPr marL="571500" lvl="1" indent="0">
              <a:lnSpc>
                <a:spcPct val="133000"/>
              </a:lnSpc>
              <a:buNone/>
            </a:pPr>
            <a:r>
              <a:rPr lang="en-US" dirty="0"/>
              <a:t>	</a:t>
            </a:r>
            <a:r>
              <a:rPr lang="en-US" dirty="0" smtClean="0"/>
              <a:t>important </a:t>
            </a:r>
            <a:r>
              <a:rPr lang="en-US" dirty="0"/>
              <a:t>ways</a:t>
            </a:r>
          </a:p>
        </p:txBody>
      </p:sp>
      <p:pic>
        <p:nvPicPr>
          <p:cNvPr id="2" name="Picture 1"/>
          <p:cNvPicPr>
            <a:picLocks noChangeAspect="1"/>
          </p:cNvPicPr>
          <p:nvPr/>
        </p:nvPicPr>
        <p:blipFill>
          <a:blip r:embed="rId2"/>
          <a:stretch>
            <a:fillRect/>
          </a:stretch>
        </p:blipFill>
        <p:spPr>
          <a:xfrm>
            <a:off x="5626443" y="3594100"/>
            <a:ext cx="3976345" cy="2334535"/>
          </a:xfrm>
          <a:prstGeom prst="rect">
            <a:avLst/>
          </a:prstGeom>
        </p:spPr>
      </p:pic>
    </p:spTree>
    <p:extLst>
      <p:ext uri="{BB962C8B-B14F-4D97-AF65-F5344CB8AC3E}">
        <p14:creationId xmlns:p14="http://schemas.microsoft.com/office/powerpoint/2010/main" val="183912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Frames </a:t>
            </a:r>
            <a:r>
              <a:rPr lang="en-US" sz="2400" b="0" dirty="0" smtClean="0">
                <a:solidFill>
                  <a:srgbClr val="006600"/>
                </a:solidFill>
                <a:effectLst/>
              </a:rPr>
              <a:t>(</a:t>
            </a:r>
            <a:r>
              <a:rPr lang="en-US" sz="2400" b="0" dirty="0">
                <a:solidFill>
                  <a:srgbClr val="006600"/>
                </a:solidFill>
                <a:effectLst/>
              </a:rPr>
              <a:t>cont.)</a:t>
            </a:r>
          </a:p>
        </p:txBody>
      </p:sp>
      <p:sp>
        <p:nvSpPr>
          <p:cNvPr id="629763" name="Rectangle 3"/>
          <p:cNvSpPr>
            <a:spLocks noGrp="1" noChangeArrowheads="1"/>
          </p:cNvSpPr>
          <p:nvPr>
            <p:ph type="body" idx="1"/>
          </p:nvPr>
        </p:nvSpPr>
        <p:spPr>
          <a:xfrm>
            <a:off x="303213" y="1295400"/>
            <a:ext cx="9299575" cy="4724400"/>
          </a:xfrm>
        </p:spPr>
        <p:txBody>
          <a:bodyPr/>
          <a:lstStyle/>
          <a:p>
            <a:pPr>
              <a:lnSpc>
                <a:spcPct val="100000"/>
              </a:lnSpc>
            </a:pPr>
            <a:r>
              <a:rPr lang="en-US" dirty="0"/>
              <a:t>Frames make it easier</a:t>
            </a:r>
            <a:r>
              <a:rPr lang="en-US" b="0" i="1" dirty="0">
                <a:solidFill>
                  <a:schemeClr val="hlink"/>
                </a:solidFill>
              </a:rPr>
              <a:t> to organize our knowledge hierarchically</a:t>
            </a:r>
          </a:p>
          <a:p>
            <a:pPr lvl="1">
              <a:lnSpc>
                <a:spcPct val="100000"/>
              </a:lnSpc>
            </a:pPr>
            <a:r>
              <a:rPr lang="en-US" dirty="0"/>
              <a:t>In a network, every concept is represented by nodes and links at the same level of specification</a:t>
            </a:r>
          </a:p>
          <a:p>
            <a:pPr lvl="1">
              <a:lnSpc>
                <a:spcPct val="100000"/>
              </a:lnSpc>
            </a:pPr>
            <a:r>
              <a:rPr lang="en-US" dirty="0"/>
              <a:t>Very often, we like to think of an object as a single entity for some purpose and only consider details of its internal structure when necessary</a:t>
            </a:r>
          </a:p>
          <a:p>
            <a:pPr lvl="1">
              <a:lnSpc>
                <a:spcPct val="100000"/>
              </a:lnSpc>
            </a:pPr>
            <a:endParaRPr lang="en-US" dirty="0"/>
          </a:p>
          <a:p>
            <a:pPr>
              <a:lnSpc>
                <a:spcPct val="100000"/>
              </a:lnSpc>
            </a:pPr>
            <a:r>
              <a:rPr lang="en-US" b="0" i="1" dirty="0">
                <a:solidFill>
                  <a:schemeClr val="hlink"/>
                </a:solidFill>
              </a:rPr>
              <a:t>Allow procedural attachment</a:t>
            </a:r>
          </a:p>
          <a:p>
            <a:pPr lvl="1">
              <a:lnSpc>
                <a:spcPct val="100000"/>
              </a:lnSpc>
            </a:pPr>
            <a:r>
              <a:rPr lang="en-US" dirty="0"/>
              <a:t>Support the linking of specific pieces of code to appropriate entities in the frame representation</a:t>
            </a:r>
          </a:p>
        </p:txBody>
      </p:sp>
    </p:spTree>
    <p:extLst>
      <p:ext uri="{BB962C8B-B14F-4D97-AF65-F5344CB8AC3E}">
        <p14:creationId xmlns:p14="http://schemas.microsoft.com/office/powerpoint/2010/main" val="38167217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Frames </a:t>
            </a:r>
            <a:r>
              <a:rPr lang="en-US" sz="2400" b="0" dirty="0" smtClean="0">
                <a:solidFill>
                  <a:srgbClr val="006600"/>
                </a:solidFill>
                <a:effectLst/>
              </a:rPr>
              <a:t>(cont</a:t>
            </a:r>
            <a:r>
              <a:rPr lang="en-US" sz="2400" b="0" dirty="0">
                <a:solidFill>
                  <a:srgbClr val="006600"/>
                </a:solidFill>
                <a:effectLst/>
              </a:rPr>
              <a:t>.)</a:t>
            </a:r>
          </a:p>
        </p:txBody>
      </p:sp>
      <p:sp>
        <p:nvSpPr>
          <p:cNvPr id="630787" name="Rectangle 3"/>
          <p:cNvSpPr>
            <a:spLocks noGrp="1" noChangeArrowheads="1"/>
          </p:cNvSpPr>
          <p:nvPr>
            <p:ph type="body" idx="1"/>
          </p:nvPr>
        </p:nvSpPr>
        <p:spPr>
          <a:xfrm>
            <a:off x="303213" y="1219200"/>
            <a:ext cx="9299575" cy="4991100"/>
          </a:xfrm>
        </p:spPr>
        <p:txBody>
          <a:bodyPr/>
          <a:lstStyle/>
          <a:p>
            <a:pPr>
              <a:lnSpc>
                <a:spcPct val="90000"/>
              </a:lnSpc>
            </a:pPr>
            <a:r>
              <a:rPr lang="en-US" b="0" i="1" dirty="0">
                <a:solidFill>
                  <a:schemeClr val="hlink"/>
                </a:solidFill>
              </a:rPr>
              <a:t>Support class inheritance</a:t>
            </a:r>
          </a:p>
          <a:p>
            <a:pPr lvl="1">
              <a:lnSpc>
                <a:spcPct val="90000"/>
              </a:lnSpc>
            </a:pPr>
            <a:r>
              <a:rPr lang="en-US" dirty="0"/>
              <a:t>The slot and default values of a class frame are inherited across the class/subclass and class/member hierarchy</a:t>
            </a:r>
          </a:p>
          <a:p>
            <a:pPr>
              <a:lnSpc>
                <a:spcPct val="90000"/>
              </a:lnSpc>
            </a:pPr>
            <a:r>
              <a:rPr lang="en-US" b="0" i="1" dirty="0">
                <a:solidFill>
                  <a:schemeClr val="hlink"/>
                </a:solidFill>
              </a:rPr>
              <a:t>Recognize </a:t>
            </a:r>
            <a:r>
              <a:rPr lang="en-US" dirty="0"/>
              <a:t>that </a:t>
            </a:r>
            <a:r>
              <a:rPr lang="en-US" b="0" i="1" dirty="0">
                <a:solidFill>
                  <a:schemeClr val="hlink"/>
                </a:solidFill>
              </a:rPr>
              <a:t>different views of an object </a:t>
            </a:r>
            <a:r>
              <a:rPr lang="en-US" dirty="0"/>
              <a:t>actually represent the same object </a:t>
            </a:r>
          </a:p>
          <a:p>
            <a:pPr lvl="1">
              <a:lnSpc>
                <a:spcPct val="90000"/>
              </a:lnSpc>
            </a:pPr>
            <a:r>
              <a:rPr lang="en-US" dirty="0"/>
              <a:t>provide the use in</a:t>
            </a:r>
            <a:r>
              <a:rPr lang="en-US" i="1" dirty="0">
                <a:solidFill>
                  <a:srgbClr val="CC66FF"/>
                </a:solidFill>
                <a:effectLst>
                  <a:outerShdw blurRad="38100" dist="38100" dir="2700000" algn="tl">
                    <a:srgbClr val="C0C0C0"/>
                  </a:outerShdw>
                </a:effectLst>
              </a:rPr>
              <a:t> </a:t>
            </a:r>
            <a:r>
              <a:rPr lang="en-US" b="1" i="1" dirty="0">
                <a:solidFill>
                  <a:srgbClr val="CC66FF"/>
                </a:solidFill>
                <a:effectLst>
                  <a:outerShdw blurRad="38100" dist="38100" dir="2700000" algn="tl">
                    <a:srgbClr val="C0C0C0"/>
                  </a:outerShdw>
                </a:effectLst>
              </a:rPr>
              <a:t>default reasoning</a:t>
            </a:r>
            <a:r>
              <a:rPr lang="en-US" b="1" dirty="0"/>
              <a:t> </a:t>
            </a:r>
          </a:p>
          <a:p>
            <a:pPr lvl="2">
              <a:lnSpc>
                <a:spcPct val="90000"/>
              </a:lnSpc>
            </a:pPr>
            <a:r>
              <a:rPr lang="en-US" dirty="0"/>
              <a:t>E.g.: different perspectives of a cube can be very different but they actually represent the same single cube. Inferring the hidden side as default assumption.</a:t>
            </a:r>
          </a:p>
          <a:p>
            <a:pPr>
              <a:lnSpc>
                <a:spcPct val="90000"/>
              </a:lnSpc>
            </a:pPr>
            <a:r>
              <a:rPr lang="en-US" b="0" i="1" dirty="0">
                <a:solidFill>
                  <a:schemeClr val="hlink"/>
                </a:solidFill>
              </a:rPr>
              <a:t>Allow complex objects to be represented as a single frame</a:t>
            </a:r>
            <a:r>
              <a:rPr lang="en-US" dirty="0"/>
              <a:t> </a:t>
            </a:r>
            <a:r>
              <a:rPr lang="en-US" sz="2400" b="0" dirty="0"/>
              <a:t>(rather than as a large network structure)</a:t>
            </a:r>
          </a:p>
          <a:p>
            <a:pPr lvl="1">
              <a:lnSpc>
                <a:spcPct val="90000"/>
              </a:lnSpc>
            </a:pPr>
            <a:r>
              <a:rPr lang="en-US" dirty="0"/>
              <a:t>add to the power of semantic nets</a:t>
            </a:r>
          </a:p>
        </p:txBody>
      </p:sp>
    </p:spTree>
    <p:extLst>
      <p:ext uri="{BB962C8B-B14F-4D97-AF65-F5344CB8AC3E}">
        <p14:creationId xmlns:p14="http://schemas.microsoft.com/office/powerpoint/2010/main" val="135082000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dirty="0" smtClean="0"/>
              <a:t>Frames </a:t>
            </a:r>
            <a:r>
              <a:rPr lang="en-US" sz="2400" b="0" dirty="0" smtClean="0">
                <a:solidFill>
                  <a:srgbClr val="006600"/>
                </a:solidFill>
                <a:effectLst/>
              </a:rPr>
              <a:t>(cont</a:t>
            </a:r>
            <a:r>
              <a:rPr lang="en-US" sz="2400" b="0" dirty="0">
                <a:solidFill>
                  <a:srgbClr val="006600"/>
                </a:solidFill>
                <a:effectLst/>
              </a:rPr>
              <a:t>.)</a:t>
            </a:r>
          </a:p>
        </p:txBody>
      </p:sp>
      <p:sp>
        <p:nvSpPr>
          <p:cNvPr id="631811" name="Rectangle 3"/>
          <p:cNvSpPr>
            <a:spLocks noGrp="1" noChangeArrowheads="1"/>
          </p:cNvSpPr>
          <p:nvPr>
            <p:ph type="body" idx="1"/>
          </p:nvPr>
        </p:nvSpPr>
        <p:spPr/>
        <p:txBody>
          <a:bodyPr/>
          <a:lstStyle/>
          <a:p>
            <a:pPr>
              <a:lnSpc>
                <a:spcPct val="100000"/>
              </a:lnSpc>
            </a:pPr>
            <a:r>
              <a:rPr lang="en-US" dirty="0" smtClean="0"/>
              <a:t>Example 4.24: </a:t>
            </a:r>
            <a:r>
              <a:rPr lang="en-US" sz="2400" dirty="0">
                <a:solidFill>
                  <a:srgbClr val="A50021"/>
                </a:solidFill>
              </a:rPr>
              <a:t>Part of a frame description of a hotel-room </a:t>
            </a:r>
            <a:r>
              <a:rPr lang="en-US" sz="1600" b="0" dirty="0">
                <a:solidFill>
                  <a:srgbClr val="006600"/>
                </a:solidFill>
              </a:rPr>
              <a:t>(from G.F. Luger in “Artificial Intelligence: Structures and Strategies for Complex Problem </a:t>
            </a:r>
          </a:p>
          <a:p>
            <a:pPr>
              <a:lnSpc>
                <a:spcPct val="100000"/>
              </a:lnSpc>
              <a:buFont typeface="Symbol" pitchFamily="18" charset="2"/>
              <a:buNone/>
            </a:pPr>
            <a:r>
              <a:rPr lang="en-US" sz="1600" b="0" dirty="0">
                <a:solidFill>
                  <a:srgbClr val="006600"/>
                </a:solidFill>
              </a:rPr>
              <a:t>	Solving” </a:t>
            </a:r>
            <a:r>
              <a:rPr lang="en-US" sz="1600" b="0" dirty="0" smtClean="0">
                <a:solidFill>
                  <a:srgbClr val="006600"/>
                </a:solidFill>
              </a:rPr>
              <a:t>with minor </a:t>
            </a:r>
          </a:p>
          <a:p>
            <a:pPr>
              <a:lnSpc>
                <a:spcPct val="100000"/>
              </a:lnSpc>
              <a:buFont typeface="Symbol" pitchFamily="18" charset="2"/>
              <a:buNone/>
            </a:pPr>
            <a:r>
              <a:rPr lang="en-US" sz="1600" b="0" dirty="0" smtClean="0">
                <a:solidFill>
                  <a:srgbClr val="006600"/>
                </a:solidFill>
              </a:rPr>
              <a:t>	modifications)</a:t>
            </a:r>
            <a:endParaRPr lang="en-US" sz="2000" b="0" dirty="0">
              <a:solidFill>
                <a:srgbClr val="006600"/>
              </a:solidFill>
            </a:endParaRPr>
          </a:p>
        </p:txBody>
      </p:sp>
      <p:grpSp>
        <p:nvGrpSpPr>
          <p:cNvPr id="2" name="Group 51"/>
          <p:cNvGrpSpPr>
            <a:grpSpLocks/>
          </p:cNvGrpSpPr>
          <p:nvPr/>
        </p:nvGrpSpPr>
        <p:grpSpPr bwMode="auto">
          <a:xfrm>
            <a:off x="2603500" y="2095500"/>
            <a:ext cx="6794500" cy="3924300"/>
            <a:chOff x="1504" y="1320"/>
            <a:chExt cx="4280" cy="2472"/>
          </a:xfrm>
        </p:grpSpPr>
        <p:sp>
          <p:nvSpPr>
            <p:cNvPr id="631813" name="Rectangle 5"/>
            <p:cNvSpPr>
              <a:spLocks noChangeArrowheads="1"/>
            </p:cNvSpPr>
            <p:nvPr/>
          </p:nvSpPr>
          <p:spPr bwMode="auto">
            <a:xfrm>
              <a:off x="1896" y="1336"/>
              <a:ext cx="1280" cy="952"/>
            </a:xfrm>
            <a:prstGeom prst="rect">
              <a:avLst/>
            </a:prstGeom>
            <a:solidFill>
              <a:schemeClr val="bg1"/>
            </a:solidFill>
            <a:ln w="12700">
              <a:solidFill>
                <a:schemeClr val="tx1"/>
              </a:solidFill>
              <a:miter lim="800000"/>
              <a:headEnd/>
              <a:tailEnd type="none" w="med" len="lg"/>
            </a:ln>
            <a:effectLst/>
          </p:spPr>
          <p:txBody>
            <a:bodyPr wrap="none" anchor="ctr"/>
            <a:lstStyle/>
            <a:p>
              <a:pPr>
                <a:lnSpc>
                  <a:spcPct val="130000"/>
                </a:lnSpc>
              </a:pPr>
              <a:r>
                <a:rPr lang="en-US" b="1" i="1"/>
                <a:t>Hotel room</a:t>
              </a:r>
            </a:p>
            <a:p>
              <a:pPr>
                <a:lnSpc>
                  <a:spcPct val="130000"/>
                </a:lnSpc>
              </a:pPr>
              <a:r>
                <a:rPr lang="en-US"/>
                <a:t>Superclass: room</a:t>
              </a:r>
            </a:p>
            <a:p>
              <a:pPr>
                <a:lnSpc>
                  <a:spcPct val="130000"/>
                </a:lnSpc>
              </a:pPr>
              <a:r>
                <a:rPr lang="en-US"/>
                <a:t>Location: hotel</a:t>
              </a:r>
            </a:p>
            <a:p>
              <a:pPr>
                <a:lnSpc>
                  <a:spcPct val="110000"/>
                </a:lnSpc>
              </a:pPr>
              <a:r>
                <a:rPr lang="en-US"/>
                <a:t>Contains: (hotel chair</a:t>
              </a:r>
            </a:p>
            <a:p>
              <a:pPr>
                <a:lnSpc>
                  <a:spcPct val="110000"/>
                </a:lnSpc>
              </a:pPr>
              <a:r>
                <a:rPr lang="en-US"/>
                <a:t>	hotel phone</a:t>
              </a:r>
            </a:p>
            <a:p>
              <a:pPr>
                <a:lnSpc>
                  <a:spcPct val="110000"/>
                </a:lnSpc>
              </a:pPr>
              <a:r>
                <a:rPr lang="en-US"/>
                <a:t>	hotel bed</a:t>
              </a:r>
            </a:p>
          </p:txBody>
        </p:sp>
        <p:sp>
          <p:nvSpPr>
            <p:cNvPr id="631818" name="Rectangle 10"/>
            <p:cNvSpPr>
              <a:spLocks noChangeArrowheads="1"/>
            </p:cNvSpPr>
            <p:nvPr/>
          </p:nvSpPr>
          <p:spPr bwMode="auto">
            <a:xfrm>
              <a:off x="1992" y="2784"/>
              <a:ext cx="1112" cy="1008"/>
            </a:xfrm>
            <a:prstGeom prst="rect">
              <a:avLst/>
            </a:prstGeom>
            <a:solidFill>
              <a:schemeClr val="bg1"/>
            </a:solidFill>
            <a:ln w="12700">
              <a:solidFill>
                <a:schemeClr val="tx1"/>
              </a:solidFill>
              <a:miter lim="800000"/>
              <a:headEnd/>
              <a:tailEnd type="none" w="med" len="lg"/>
            </a:ln>
            <a:effectLst/>
          </p:spPr>
          <p:txBody>
            <a:bodyPr wrap="none" anchor="ctr"/>
            <a:lstStyle/>
            <a:p>
              <a:pPr>
                <a:lnSpc>
                  <a:spcPct val="130000"/>
                </a:lnSpc>
              </a:pPr>
              <a:r>
                <a:rPr lang="en-US" b="1" i="1"/>
                <a:t>Hotel bed</a:t>
              </a:r>
            </a:p>
            <a:p>
              <a:pPr>
                <a:lnSpc>
                  <a:spcPct val="130000"/>
                </a:lnSpc>
              </a:pPr>
              <a:r>
                <a:rPr lang="en-US"/>
                <a:t>Superclass: bed</a:t>
              </a:r>
            </a:p>
            <a:p>
              <a:pPr>
                <a:lnSpc>
                  <a:spcPct val="130000"/>
                </a:lnSpc>
              </a:pPr>
              <a:r>
                <a:rPr lang="en-US"/>
                <a:t>Use: sleeping</a:t>
              </a:r>
            </a:p>
            <a:p>
              <a:pPr>
                <a:lnSpc>
                  <a:spcPct val="130000"/>
                </a:lnSpc>
              </a:pPr>
              <a:r>
                <a:rPr lang="en-US"/>
                <a:t>Size: king</a:t>
              </a:r>
            </a:p>
            <a:p>
              <a:pPr>
                <a:lnSpc>
                  <a:spcPct val="130000"/>
                </a:lnSpc>
              </a:pPr>
              <a:r>
                <a:rPr lang="en-US"/>
                <a:t>Part: (mattress </a:t>
              </a:r>
            </a:p>
            <a:p>
              <a:pPr>
                <a:lnSpc>
                  <a:spcPct val="130000"/>
                </a:lnSpc>
              </a:pPr>
              <a:r>
                <a:rPr lang="en-US"/>
                <a:t>          frame</a:t>
              </a:r>
            </a:p>
          </p:txBody>
        </p:sp>
        <p:sp>
          <p:nvSpPr>
            <p:cNvPr id="631819" name="Line 11"/>
            <p:cNvSpPr>
              <a:spLocks noChangeShapeType="1"/>
            </p:cNvSpPr>
            <p:nvPr/>
          </p:nvSpPr>
          <p:spPr bwMode="auto">
            <a:xfrm>
              <a:off x="1896" y="1504"/>
              <a:ext cx="1278" cy="0"/>
            </a:xfrm>
            <a:prstGeom prst="line">
              <a:avLst/>
            </a:prstGeom>
            <a:noFill/>
            <a:ln w="12700">
              <a:solidFill>
                <a:schemeClr val="tx1"/>
              </a:solidFill>
              <a:round/>
              <a:headEnd/>
              <a:tailEnd type="none" w="med" len="lg"/>
            </a:ln>
            <a:effectLst/>
          </p:spPr>
          <p:txBody>
            <a:bodyPr/>
            <a:lstStyle/>
            <a:p>
              <a:endParaRPr lang="en-US"/>
            </a:p>
          </p:txBody>
        </p:sp>
        <p:sp>
          <p:nvSpPr>
            <p:cNvPr id="631820" name="Line 12"/>
            <p:cNvSpPr>
              <a:spLocks noChangeShapeType="1"/>
            </p:cNvSpPr>
            <p:nvPr/>
          </p:nvSpPr>
          <p:spPr bwMode="auto">
            <a:xfrm>
              <a:off x="1902" y="1708"/>
              <a:ext cx="1266" cy="0"/>
            </a:xfrm>
            <a:prstGeom prst="line">
              <a:avLst/>
            </a:prstGeom>
            <a:noFill/>
            <a:ln w="12700">
              <a:solidFill>
                <a:schemeClr val="tx1"/>
              </a:solidFill>
              <a:round/>
              <a:headEnd/>
              <a:tailEnd type="none" w="med" len="lg"/>
            </a:ln>
            <a:effectLst/>
          </p:spPr>
          <p:txBody>
            <a:bodyPr/>
            <a:lstStyle/>
            <a:p>
              <a:endParaRPr lang="en-US"/>
            </a:p>
          </p:txBody>
        </p:sp>
        <p:sp>
          <p:nvSpPr>
            <p:cNvPr id="631821" name="Line 13"/>
            <p:cNvSpPr>
              <a:spLocks noChangeShapeType="1"/>
            </p:cNvSpPr>
            <p:nvPr/>
          </p:nvSpPr>
          <p:spPr bwMode="auto">
            <a:xfrm>
              <a:off x="1896" y="1852"/>
              <a:ext cx="1278" cy="0"/>
            </a:xfrm>
            <a:prstGeom prst="line">
              <a:avLst/>
            </a:prstGeom>
            <a:noFill/>
            <a:ln w="12700">
              <a:solidFill>
                <a:schemeClr val="tx1"/>
              </a:solidFill>
              <a:round/>
              <a:headEnd/>
              <a:tailEnd type="none" w="med" len="lg"/>
            </a:ln>
            <a:effectLst/>
          </p:spPr>
          <p:txBody>
            <a:bodyPr/>
            <a:lstStyle/>
            <a:p>
              <a:endParaRPr lang="en-US"/>
            </a:p>
          </p:txBody>
        </p:sp>
        <p:sp>
          <p:nvSpPr>
            <p:cNvPr id="631831" name="Line 23"/>
            <p:cNvSpPr>
              <a:spLocks noChangeShapeType="1"/>
            </p:cNvSpPr>
            <p:nvPr/>
          </p:nvSpPr>
          <p:spPr bwMode="auto">
            <a:xfrm>
              <a:off x="1994" y="2974"/>
              <a:ext cx="1110" cy="0"/>
            </a:xfrm>
            <a:prstGeom prst="line">
              <a:avLst/>
            </a:prstGeom>
            <a:noFill/>
            <a:ln w="12700">
              <a:solidFill>
                <a:schemeClr val="tx1"/>
              </a:solidFill>
              <a:round/>
              <a:headEnd/>
              <a:tailEnd type="none" w="med" len="lg"/>
            </a:ln>
            <a:effectLst/>
          </p:spPr>
          <p:txBody>
            <a:bodyPr/>
            <a:lstStyle/>
            <a:p>
              <a:endParaRPr lang="en-US"/>
            </a:p>
          </p:txBody>
        </p:sp>
        <p:sp>
          <p:nvSpPr>
            <p:cNvPr id="631832" name="Line 24"/>
            <p:cNvSpPr>
              <a:spLocks noChangeShapeType="1"/>
            </p:cNvSpPr>
            <p:nvPr/>
          </p:nvSpPr>
          <p:spPr bwMode="auto">
            <a:xfrm>
              <a:off x="1994" y="3156"/>
              <a:ext cx="1116" cy="0"/>
            </a:xfrm>
            <a:prstGeom prst="line">
              <a:avLst/>
            </a:prstGeom>
            <a:noFill/>
            <a:ln w="12700">
              <a:solidFill>
                <a:schemeClr val="tx1"/>
              </a:solidFill>
              <a:round/>
              <a:headEnd/>
              <a:tailEnd type="none" w="med" len="lg"/>
            </a:ln>
            <a:effectLst/>
          </p:spPr>
          <p:txBody>
            <a:bodyPr/>
            <a:lstStyle/>
            <a:p>
              <a:endParaRPr lang="en-US"/>
            </a:p>
          </p:txBody>
        </p:sp>
        <p:sp>
          <p:nvSpPr>
            <p:cNvPr id="631833" name="Line 25"/>
            <p:cNvSpPr>
              <a:spLocks noChangeShapeType="1"/>
            </p:cNvSpPr>
            <p:nvPr/>
          </p:nvSpPr>
          <p:spPr bwMode="auto">
            <a:xfrm>
              <a:off x="2010" y="3328"/>
              <a:ext cx="1104" cy="0"/>
            </a:xfrm>
            <a:prstGeom prst="line">
              <a:avLst/>
            </a:prstGeom>
            <a:noFill/>
            <a:ln w="12700">
              <a:solidFill>
                <a:schemeClr val="tx1"/>
              </a:solidFill>
              <a:round/>
              <a:headEnd/>
              <a:tailEnd type="none" w="med" len="lg"/>
            </a:ln>
            <a:effectLst/>
          </p:spPr>
          <p:txBody>
            <a:bodyPr/>
            <a:lstStyle/>
            <a:p>
              <a:endParaRPr lang="en-US"/>
            </a:p>
          </p:txBody>
        </p:sp>
        <p:sp>
          <p:nvSpPr>
            <p:cNvPr id="631834" name="Line 26"/>
            <p:cNvSpPr>
              <a:spLocks noChangeShapeType="1"/>
            </p:cNvSpPr>
            <p:nvPr/>
          </p:nvSpPr>
          <p:spPr bwMode="auto">
            <a:xfrm>
              <a:off x="2002" y="3502"/>
              <a:ext cx="1110" cy="0"/>
            </a:xfrm>
            <a:prstGeom prst="line">
              <a:avLst/>
            </a:prstGeom>
            <a:noFill/>
            <a:ln w="12700">
              <a:solidFill>
                <a:schemeClr val="tx1"/>
              </a:solidFill>
              <a:round/>
              <a:headEnd/>
              <a:tailEnd type="none" w="med" len="lg"/>
            </a:ln>
            <a:effectLst/>
          </p:spPr>
          <p:txBody>
            <a:bodyPr/>
            <a:lstStyle/>
            <a:p>
              <a:endParaRPr lang="en-US"/>
            </a:p>
          </p:txBody>
        </p:sp>
        <p:sp>
          <p:nvSpPr>
            <p:cNvPr id="631835" name="Line 27"/>
            <p:cNvSpPr>
              <a:spLocks noChangeShapeType="1"/>
            </p:cNvSpPr>
            <p:nvPr/>
          </p:nvSpPr>
          <p:spPr bwMode="auto">
            <a:xfrm>
              <a:off x="3072" y="1920"/>
              <a:ext cx="816" cy="0"/>
            </a:xfrm>
            <a:prstGeom prst="line">
              <a:avLst/>
            </a:prstGeom>
            <a:noFill/>
            <a:ln w="12700">
              <a:solidFill>
                <a:schemeClr val="tx1"/>
              </a:solidFill>
              <a:round/>
              <a:headEnd/>
              <a:tailEnd type="none" w="med" len="lg"/>
            </a:ln>
            <a:effectLst/>
          </p:spPr>
          <p:txBody>
            <a:bodyPr/>
            <a:lstStyle/>
            <a:p>
              <a:endParaRPr lang="en-US"/>
            </a:p>
          </p:txBody>
        </p:sp>
        <p:sp>
          <p:nvSpPr>
            <p:cNvPr id="631836" name="Line 28"/>
            <p:cNvSpPr>
              <a:spLocks noChangeShapeType="1"/>
            </p:cNvSpPr>
            <p:nvPr/>
          </p:nvSpPr>
          <p:spPr bwMode="auto">
            <a:xfrm flipV="1">
              <a:off x="3880" y="1440"/>
              <a:ext cx="0" cy="472"/>
            </a:xfrm>
            <a:prstGeom prst="line">
              <a:avLst/>
            </a:prstGeom>
            <a:noFill/>
            <a:ln w="12700">
              <a:solidFill>
                <a:schemeClr val="tx1"/>
              </a:solidFill>
              <a:round/>
              <a:headEnd/>
              <a:tailEnd type="none" w="med" len="lg"/>
            </a:ln>
            <a:effectLst/>
          </p:spPr>
          <p:txBody>
            <a:bodyPr/>
            <a:lstStyle/>
            <a:p>
              <a:endParaRPr lang="en-US"/>
            </a:p>
          </p:txBody>
        </p:sp>
        <p:sp>
          <p:nvSpPr>
            <p:cNvPr id="631837" name="Line 29"/>
            <p:cNvSpPr>
              <a:spLocks noChangeShapeType="1"/>
            </p:cNvSpPr>
            <p:nvPr/>
          </p:nvSpPr>
          <p:spPr bwMode="auto">
            <a:xfrm>
              <a:off x="3872" y="1432"/>
              <a:ext cx="400" cy="0"/>
            </a:xfrm>
            <a:prstGeom prst="line">
              <a:avLst/>
            </a:prstGeom>
            <a:noFill/>
            <a:ln w="12700">
              <a:solidFill>
                <a:schemeClr val="tx1"/>
              </a:solidFill>
              <a:round/>
              <a:headEnd/>
              <a:tailEnd type="triangle" w="med" len="lg"/>
            </a:ln>
            <a:effectLst/>
          </p:spPr>
          <p:txBody>
            <a:bodyPr/>
            <a:lstStyle/>
            <a:p>
              <a:endParaRPr lang="en-US"/>
            </a:p>
          </p:txBody>
        </p:sp>
        <p:sp>
          <p:nvSpPr>
            <p:cNvPr id="631838" name="Line 30"/>
            <p:cNvSpPr>
              <a:spLocks noChangeShapeType="1"/>
            </p:cNvSpPr>
            <p:nvPr/>
          </p:nvSpPr>
          <p:spPr bwMode="auto">
            <a:xfrm>
              <a:off x="3136" y="2064"/>
              <a:ext cx="744" cy="0"/>
            </a:xfrm>
            <a:prstGeom prst="line">
              <a:avLst/>
            </a:prstGeom>
            <a:noFill/>
            <a:ln w="12700">
              <a:solidFill>
                <a:schemeClr val="tx1"/>
              </a:solidFill>
              <a:round/>
              <a:headEnd/>
              <a:tailEnd type="none" w="med" len="lg"/>
            </a:ln>
            <a:effectLst/>
          </p:spPr>
          <p:txBody>
            <a:bodyPr/>
            <a:lstStyle/>
            <a:p>
              <a:endParaRPr lang="en-US"/>
            </a:p>
          </p:txBody>
        </p:sp>
        <p:sp>
          <p:nvSpPr>
            <p:cNvPr id="631839" name="Line 31"/>
            <p:cNvSpPr>
              <a:spLocks noChangeShapeType="1"/>
            </p:cNvSpPr>
            <p:nvPr/>
          </p:nvSpPr>
          <p:spPr bwMode="auto">
            <a:xfrm>
              <a:off x="3880" y="2064"/>
              <a:ext cx="0" cy="384"/>
            </a:xfrm>
            <a:prstGeom prst="line">
              <a:avLst/>
            </a:prstGeom>
            <a:noFill/>
            <a:ln w="12700">
              <a:solidFill>
                <a:schemeClr val="tx1"/>
              </a:solidFill>
              <a:round/>
              <a:headEnd/>
              <a:tailEnd type="none" w="med" len="lg"/>
            </a:ln>
            <a:effectLst/>
          </p:spPr>
          <p:txBody>
            <a:bodyPr/>
            <a:lstStyle/>
            <a:p>
              <a:endParaRPr lang="en-US"/>
            </a:p>
          </p:txBody>
        </p:sp>
        <p:sp>
          <p:nvSpPr>
            <p:cNvPr id="631840" name="Line 32"/>
            <p:cNvSpPr>
              <a:spLocks noChangeShapeType="1"/>
            </p:cNvSpPr>
            <p:nvPr/>
          </p:nvSpPr>
          <p:spPr bwMode="auto">
            <a:xfrm>
              <a:off x="3872" y="2440"/>
              <a:ext cx="408" cy="0"/>
            </a:xfrm>
            <a:prstGeom prst="line">
              <a:avLst/>
            </a:prstGeom>
            <a:noFill/>
            <a:ln w="12700">
              <a:solidFill>
                <a:schemeClr val="tx1"/>
              </a:solidFill>
              <a:round/>
              <a:headEnd/>
              <a:tailEnd type="triangle" w="med" len="lg"/>
            </a:ln>
            <a:effectLst/>
          </p:spPr>
          <p:txBody>
            <a:bodyPr/>
            <a:lstStyle/>
            <a:p>
              <a:endParaRPr lang="en-US"/>
            </a:p>
          </p:txBody>
        </p:sp>
        <p:sp>
          <p:nvSpPr>
            <p:cNvPr id="631841" name="Line 33"/>
            <p:cNvSpPr>
              <a:spLocks noChangeShapeType="1"/>
            </p:cNvSpPr>
            <p:nvPr/>
          </p:nvSpPr>
          <p:spPr bwMode="auto">
            <a:xfrm>
              <a:off x="3064" y="2216"/>
              <a:ext cx="384" cy="0"/>
            </a:xfrm>
            <a:prstGeom prst="line">
              <a:avLst/>
            </a:prstGeom>
            <a:noFill/>
            <a:ln w="12700">
              <a:solidFill>
                <a:schemeClr val="tx1"/>
              </a:solidFill>
              <a:round/>
              <a:headEnd/>
              <a:tailEnd type="none" w="med" len="lg"/>
            </a:ln>
            <a:effectLst/>
          </p:spPr>
          <p:txBody>
            <a:bodyPr/>
            <a:lstStyle/>
            <a:p>
              <a:endParaRPr lang="en-US"/>
            </a:p>
          </p:txBody>
        </p:sp>
        <p:sp>
          <p:nvSpPr>
            <p:cNvPr id="631842" name="Line 34"/>
            <p:cNvSpPr>
              <a:spLocks noChangeShapeType="1"/>
            </p:cNvSpPr>
            <p:nvPr/>
          </p:nvSpPr>
          <p:spPr bwMode="auto">
            <a:xfrm>
              <a:off x="3448" y="2224"/>
              <a:ext cx="0" cy="424"/>
            </a:xfrm>
            <a:prstGeom prst="line">
              <a:avLst/>
            </a:prstGeom>
            <a:noFill/>
            <a:ln w="12700">
              <a:solidFill>
                <a:schemeClr val="tx1"/>
              </a:solidFill>
              <a:round/>
              <a:headEnd/>
              <a:tailEnd type="none" w="med" len="lg"/>
            </a:ln>
            <a:effectLst/>
          </p:spPr>
          <p:txBody>
            <a:bodyPr/>
            <a:lstStyle/>
            <a:p>
              <a:endParaRPr lang="en-US"/>
            </a:p>
          </p:txBody>
        </p:sp>
        <p:sp>
          <p:nvSpPr>
            <p:cNvPr id="631843" name="Line 35"/>
            <p:cNvSpPr>
              <a:spLocks noChangeShapeType="1"/>
            </p:cNvSpPr>
            <p:nvPr/>
          </p:nvSpPr>
          <p:spPr bwMode="auto">
            <a:xfrm flipH="1">
              <a:off x="1504" y="2656"/>
              <a:ext cx="1944" cy="0"/>
            </a:xfrm>
            <a:prstGeom prst="line">
              <a:avLst/>
            </a:prstGeom>
            <a:noFill/>
            <a:ln w="12700">
              <a:solidFill>
                <a:schemeClr val="tx1"/>
              </a:solidFill>
              <a:round/>
              <a:headEnd/>
              <a:tailEnd type="none" w="med" len="lg"/>
            </a:ln>
            <a:effectLst/>
          </p:spPr>
          <p:txBody>
            <a:bodyPr/>
            <a:lstStyle/>
            <a:p>
              <a:endParaRPr lang="en-US"/>
            </a:p>
          </p:txBody>
        </p:sp>
        <p:sp>
          <p:nvSpPr>
            <p:cNvPr id="631845" name="Line 37"/>
            <p:cNvSpPr>
              <a:spLocks noChangeShapeType="1"/>
            </p:cNvSpPr>
            <p:nvPr/>
          </p:nvSpPr>
          <p:spPr bwMode="auto">
            <a:xfrm>
              <a:off x="1512" y="2872"/>
              <a:ext cx="424" cy="0"/>
            </a:xfrm>
            <a:prstGeom prst="line">
              <a:avLst/>
            </a:prstGeom>
            <a:noFill/>
            <a:ln w="12700">
              <a:solidFill>
                <a:schemeClr val="tx1"/>
              </a:solidFill>
              <a:round/>
              <a:headEnd/>
              <a:tailEnd type="triangle" w="med" len="lg"/>
            </a:ln>
            <a:effectLst/>
          </p:spPr>
          <p:txBody>
            <a:bodyPr/>
            <a:lstStyle/>
            <a:p>
              <a:endParaRPr lang="en-US"/>
            </a:p>
          </p:txBody>
        </p:sp>
        <p:sp>
          <p:nvSpPr>
            <p:cNvPr id="631846" name="Line 38"/>
            <p:cNvSpPr>
              <a:spLocks noChangeShapeType="1"/>
            </p:cNvSpPr>
            <p:nvPr/>
          </p:nvSpPr>
          <p:spPr bwMode="auto">
            <a:xfrm>
              <a:off x="1504" y="2664"/>
              <a:ext cx="0" cy="208"/>
            </a:xfrm>
            <a:prstGeom prst="line">
              <a:avLst/>
            </a:prstGeom>
            <a:noFill/>
            <a:ln w="12700">
              <a:solidFill>
                <a:schemeClr val="tx1"/>
              </a:solidFill>
              <a:round/>
              <a:headEnd/>
              <a:tailEnd type="none" w="med" len="lg"/>
            </a:ln>
            <a:effectLst/>
          </p:spPr>
          <p:txBody>
            <a:bodyPr/>
            <a:lstStyle/>
            <a:p>
              <a:endParaRPr lang="en-US"/>
            </a:p>
          </p:txBody>
        </p:sp>
        <p:sp>
          <p:nvSpPr>
            <p:cNvPr id="631847" name="Line 39"/>
            <p:cNvSpPr>
              <a:spLocks noChangeShapeType="1"/>
            </p:cNvSpPr>
            <p:nvPr/>
          </p:nvSpPr>
          <p:spPr bwMode="auto">
            <a:xfrm>
              <a:off x="2880" y="3592"/>
              <a:ext cx="840" cy="0"/>
            </a:xfrm>
            <a:prstGeom prst="line">
              <a:avLst/>
            </a:prstGeom>
            <a:noFill/>
            <a:ln w="12700">
              <a:solidFill>
                <a:schemeClr val="tx1"/>
              </a:solidFill>
              <a:round/>
              <a:headEnd/>
              <a:tailEnd type="none" w="med" len="lg"/>
            </a:ln>
            <a:effectLst/>
          </p:spPr>
          <p:txBody>
            <a:bodyPr/>
            <a:lstStyle/>
            <a:p>
              <a:endParaRPr lang="en-US"/>
            </a:p>
          </p:txBody>
        </p:sp>
        <p:sp>
          <p:nvSpPr>
            <p:cNvPr id="631848" name="Line 40"/>
            <p:cNvSpPr>
              <a:spLocks noChangeShapeType="1"/>
            </p:cNvSpPr>
            <p:nvPr/>
          </p:nvSpPr>
          <p:spPr bwMode="auto">
            <a:xfrm flipV="1">
              <a:off x="3720" y="3344"/>
              <a:ext cx="0" cy="256"/>
            </a:xfrm>
            <a:prstGeom prst="line">
              <a:avLst/>
            </a:prstGeom>
            <a:noFill/>
            <a:ln w="12700">
              <a:solidFill>
                <a:schemeClr val="tx1"/>
              </a:solidFill>
              <a:round/>
              <a:headEnd/>
              <a:tailEnd type="none" w="med" len="lg"/>
            </a:ln>
            <a:effectLst/>
          </p:spPr>
          <p:txBody>
            <a:bodyPr/>
            <a:lstStyle/>
            <a:p>
              <a:endParaRPr lang="en-US"/>
            </a:p>
          </p:txBody>
        </p:sp>
        <p:sp>
          <p:nvSpPr>
            <p:cNvPr id="631849" name="Line 41"/>
            <p:cNvSpPr>
              <a:spLocks noChangeShapeType="1"/>
            </p:cNvSpPr>
            <p:nvPr/>
          </p:nvSpPr>
          <p:spPr bwMode="auto">
            <a:xfrm>
              <a:off x="3720" y="3352"/>
              <a:ext cx="528" cy="0"/>
            </a:xfrm>
            <a:prstGeom prst="line">
              <a:avLst/>
            </a:prstGeom>
            <a:noFill/>
            <a:ln w="12700">
              <a:solidFill>
                <a:schemeClr val="tx1"/>
              </a:solidFill>
              <a:round/>
              <a:headEnd/>
              <a:tailEnd type="triangle" w="med" len="lg"/>
            </a:ln>
            <a:effectLst/>
          </p:spPr>
          <p:txBody>
            <a:bodyPr/>
            <a:lstStyle/>
            <a:p>
              <a:endParaRPr lang="en-US"/>
            </a:p>
          </p:txBody>
        </p:sp>
        <p:sp>
          <p:nvSpPr>
            <p:cNvPr id="631851" name="Arc 43"/>
            <p:cNvSpPr>
              <a:spLocks/>
            </p:cNvSpPr>
            <p:nvPr/>
          </p:nvSpPr>
          <p:spPr bwMode="auto">
            <a:xfrm flipV="1">
              <a:off x="2904" y="1408"/>
              <a:ext cx="496" cy="2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triangle" w="med" len="lg"/>
            </a:ln>
            <a:effectLst/>
          </p:spPr>
          <p:txBody>
            <a:bodyPr wrap="none" anchor="ctr"/>
            <a:lstStyle/>
            <a:p>
              <a:endParaRPr lang="en-US"/>
            </a:p>
          </p:txBody>
        </p:sp>
        <p:grpSp>
          <p:nvGrpSpPr>
            <p:cNvPr id="3" name="Group 48"/>
            <p:cNvGrpSpPr>
              <a:grpSpLocks/>
            </p:cNvGrpSpPr>
            <p:nvPr/>
          </p:nvGrpSpPr>
          <p:grpSpPr bwMode="auto">
            <a:xfrm>
              <a:off x="4302" y="1320"/>
              <a:ext cx="1418" cy="824"/>
              <a:chOff x="4662" y="1352"/>
              <a:chExt cx="1418" cy="824"/>
            </a:xfrm>
          </p:grpSpPr>
          <p:sp>
            <p:nvSpPr>
              <p:cNvPr id="631815" name="Rectangle 7"/>
              <p:cNvSpPr>
                <a:spLocks noChangeArrowheads="1"/>
              </p:cNvSpPr>
              <p:nvPr/>
            </p:nvSpPr>
            <p:spPr bwMode="auto">
              <a:xfrm>
                <a:off x="4664" y="1352"/>
                <a:ext cx="1280" cy="824"/>
              </a:xfrm>
              <a:prstGeom prst="rect">
                <a:avLst/>
              </a:prstGeom>
              <a:solidFill>
                <a:schemeClr val="bg1"/>
              </a:solidFill>
              <a:ln w="12700">
                <a:solidFill>
                  <a:schemeClr val="tx1"/>
                </a:solidFill>
                <a:miter lim="800000"/>
                <a:headEnd/>
                <a:tailEnd type="none" w="med" len="lg"/>
              </a:ln>
              <a:effectLst/>
            </p:spPr>
            <p:txBody>
              <a:bodyPr wrap="none" anchor="ctr"/>
              <a:lstStyle/>
              <a:p>
                <a:pPr>
                  <a:lnSpc>
                    <a:spcPct val="120000"/>
                  </a:lnSpc>
                </a:pPr>
                <a:r>
                  <a:rPr lang="en-US" b="1" i="1"/>
                  <a:t>Hotel chair</a:t>
                </a:r>
              </a:p>
              <a:p>
                <a:pPr>
                  <a:lnSpc>
                    <a:spcPct val="120000"/>
                  </a:lnSpc>
                </a:pPr>
                <a:r>
                  <a:rPr lang="en-US"/>
                  <a:t>Superclass: chair</a:t>
                </a:r>
              </a:p>
              <a:p>
                <a:pPr>
                  <a:lnSpc>
                    <a:spcPct val="120000"/>
                  </a:lnSpc>
                </a:pPr>
                <a:r>
                  <a:rPr lang="en-US"/>
                  <a:t>Height: 20-40com</a:t>
                </a:r>
              </a:p>
              <a:p>
                <a:pPr>
                  <a:lnSpc>
                    <a:spcPct val="120000"/>
                  </a:lnSpc>
                </a:pPr>
                <a:r>
                  <a:rPr lang="en-US"/>
                  <a:t>Legs: 4</a:t>
                </a:r>
              </a:p>
              <a:p>
                <a:pPr>
                  <a:lnSpc>
                    <a:spcPct val="120000"/>
                  </a:lnSpc>
                </a:pPr>
                <a:r>
                  <a:rPr lang="en-US"/>
                  <a:t>Use: sitting</a:t>
                </a:r>
              </a:p>
            </p:txBody>
          </p:sp>
          <p:sp>
            <p:nvSpPr>
              <p:cNvPr id="631822" name="Line 14"/>
              <p:cNvSpPr>
                <a:spLocks noChangeShapeType="1"/>
              </p:cNvSpPr>
              <p:nvPr/>
            </p:nvSpPr>
            <p:spPr bwMode="auto">
              <a:xfrm>
                <a:off x="4668" y="1540"/>
                <a:ext cx="1272" cy="0"/>
              </a:xfrm>
              <a:prstGeom prst="line">
                <a:avLst/>
              </a:prstGeom>
              <a:noFill/>
              <a:ln w="12700">
                <a:solidFill>
                  <a:schemeClr val="tx1"/>
                </a:solidFill>
                <a:round/>
                <a:headEnd/>
                <a:tailEnd type="none" w="med" len="lg"/>
              </a:ln>
              <a:effectLst/>
            </p:spPr>
            <p:txBody>
              <a:bodyPr/>
              <a:lstStyle/>
              <a:p>
                <a:endParaRPr lang="en-US"/>
              </a:p>
            </p:txBody>
          </p:sp>
          <p:sp>
            <p:nvSpPr>
              <p:cNvPr id="631823" name="Line 15"/>
              <p:cNvSpPr>
                <a:spLocks noChangeShapeType="1"/>
              </p:cNvSpPr>
              <p:nvPr/>
            </p:nvSpPr>
            <p:spPr bwMode="auto">
              <a:xfrm>
                <a:off x="4662" y="1690"/>
                <a:ext cx="1284" cy="0"/>
              </a:xfrm>
              <a:prstGeom prst="line">
                <a:avLst/>
              </a:prstGeom>
              <a:noFill/>
              <a:ln w="12700">
                <a:solidFill>
                  <a:schemeClr val="tx1"/>
                </a:solidFill>
                <a:round/>
                <a:headEnd/>
                <a:tailEnd type="none" w="med" len="lg"/>
              </a:ln>
              <a:effectLst/>
            </p:spPr>
            <p:txBody>
              <a:bodyPr/>
              <a:lstStyle/>
              <a:p>
                <a:endParaRPr lang="en-US"/>
              </a:p>
            </p:txBody>
          </p:sp>
          <p:sp>
            <p:nvSpPr>
              <p:cNvPr id="631824" name="Line 16"/>
              <p:cNvSpPr>
                <a:spLocks noChangeShapeType="1"/>
              </p:cNvSpPr>
              <p:nvPr/>
            </p:nvSpPr>
            <p:spPr bwMode="auto">
              <a:xfrm>
                <a:off x="4668" y="1870"/>
                <a:ext cx="1272" cy="0"/>
              </a:xfrm>
              <a:prstGeom prst="line">
                <a:avLst/>
              </a:prstGeom>
              <a:noFill/>
              <a:ln w="12700">
                <a:solidFill>
                  <a:schemeClr val="tx1"/>
                </a:solidFill>
                <a:round/>
                <a:headEnd/>
                <a:tailEnd type="none" w="med" len="lg"/>
              </a:ln>
              <a:effectLst/>
            </p:spPr>
            <p:txBody>
              <a:bodyPr/>
              <a:lstStyle/>
              <a:p>
                <a:endParaRPr lang="en-US"/>
              </a:p>
            </p:txBody>
          </p:sp>
          <p:sp>
            <p:nvSpPr>
              <p:cNvPr id="631825" name="Line 17"/>
              <p:cNvSpPr>
                <a:spLocks noChangeShapeType="1"/>
              </p:cNvSpPr>
              <p:nvPr/>
            </p:nvSpPr>
            <p:spPr bwMode="auto">
              <a:xfrm>
                <a:off x="4668" y="2020"/>
                <a:ext cx="1272" cy="0"/>
              </a:xfrm>
              <a:prstGeom prst="line">
                <a:avLst/>
              </a:prstGeom>
              <a:noFill/>
              <a:ln w="12700">
                <a:solidFill>
                  <a:schemeClr val="tx1"/>
                </a:solidFill>
                <a:round/>
                <a:headEnd/>
                <a:tailEnd type="none" w="med" len="lg"/>
              </a:ln>
              <a:effectLst/>
            </p:spPr>
            <p:txBody>
              <a:bodyPr/>
              <a:lstStyle/>
              <a:p>
                <a:endParaRPr lang="en-US"/>
              </a:p>
            </p:txBody>
          </p:sp>
          <p:sp>
            <p:nvSpPr>
              <p:cNvPr id="631852" name="Arc 44"/>
              <p:cNvSpPr>
                <a:spLocks/>
              </p:cNvSpPr>
              <p:nvPr/>
            </p:nvSpPr>
            <p:spPr bwMode="auto">
              <a:xfrm flipV="1">
                <a:off x="5776" y="1432"/>
                <a:ext cx="304" cy="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triangle" w="med" len="lg"/>
              </a:ln>
              <a:effectLst/>
            </p:spPr>
            <p:txBody>
              <a:bodyPr wrap="none" anchor="ctr"/>
              <a:lstStyle/>
              <a:p>
                <a:endParaRPr lang="en-US"/>
              </a:p>
            </p:txBody>
          </p:sp>
        </p:grpSp>
        <p:sp>
          <p:nvSpPr>
            <p:cNvPr id="631853" name="Arc 45"/>
            <p:cNvSpPr>
              <a:spLocks/>
            </p:cNvSpPr>
            <p:nvPr/>
          </p:nvSpPr>
          <p:spPr bwMode="auto">
            <a:xfrm flipV="1">
              <a:off x="3008" y="2800"/>
              <a:ext cx="376"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triangle" w="med" len="lg"/>
            </a:ln>
            <a:effectLst/>
          </p:spPr>
          <p:txBody>
            <a:bodyPr wrap="none" anchor="ctr"/>
            <a:lstStyle/>
            <a:p>
              <a:endParaRPr lang="en-US"/>
            </a:p>
          </p:txBody>
        </p:sp>
        <p:grpSp>
          <p:nvGrpSpPr>
            <p:cNvPr id="4" name="Group 49"/>
            <p:cNvGrpSpPr>
              <a:grpSpLocks/>
            </p:cNvGrpSpPr>
            <p:nvPr/>
          </p:nvGrpSpPr>
          <p:grpSpPr bwMode="auto">
            <a:xfrm>
              <a:off x="4302" y="2328"/>
              <a:ext cx="1482" cy="736"/>
              <a:chOff x="4662" y="2344"/>
              <a:chExt cx="1482" cy="736"/>
            </a:xfrm>
          </p:grpSpPr>
          <p:sp>
            <p:nvSpPr>
              <p:cNvPr id="631816" name="Rectangle 8"/>
              <p:cNvSpPr>
                <a:spLocks noChangeArrowheads="1"/>
              </p:cNvSpPr>
              <p:nvPr/>
            </p:nvSpPr>
            <p:spPr bwMode="auto">
              <a:xfrm>
                <a:off x="4664" y="2344"/>
                <a:ext cx="1408" cy="736"/>
              </a:xfrm>
              <a:prstGeom prst="rect">
                <a:avLst/>
              </a:prstGeom>
              <a:solidFill>
                <a:schemeClr val="bg1"/>
              </a:solidFill>
              <a:ln w="12700">
                <a:solidFill>
                  <a:schemeClr val="tx1"/>
                </a:solidFill>
                <a:miter lim="800000"/>
                <a:headEnd/>
                <a:tailEnd type="none" w="med" len="lg"/>
              </a:ln>
              <a:effectLst/>
            </p:spPr>
            <p:txBody>
              <a:bodyPr wrap="none" anchor="ctr"/>
              <a:lstStyle/>
              <a:p>
                <a:pPr>
                  <a:lnSpc>
                    <a:spcPct val="130000"/>
                  </a:lnSpc>
                </a:pPr>
                <a:r>
                  <a:rPr lang="en-US" b="1" i="1"/>
                  <a:t>Hotel phone</a:t>
                </a:r>
              </a:p>
              <a:p>
                <a:pPr>
                  <a:lnSpc>
                    <a:spcPct val="130000"/>
                  </a:lnSpc>
                </a:pPr>
                <a:r>
                  <a:rPr lang="en-US"/>
                  <a:t>Superclass: phone</a:t>
                </a:r>
              </a:p>
              <a:p>
                <a:pPr>
                  <a:lnSpc>
                    <a:spcPct val="130000"/>
                  </a:lnSpc>
                </a:pPr>
                <a:r>
                  <a:rPr lang="en-US"/>
                  <a:t>Use: (calling room service</a:t>
                </a:r>
              </a:p>
              <a:p>
                <a:pPr>
                  <a:lnSpc>
                    <a:spcPct val="130000"/>
                  </a:lnSpc>
                </a:pPr>
                <a:r>
                  <a:rPr lang="en-US"/>
                  <a:t>Billing: through hotel</a:t>
                </a:r>
              </a:p>
            </p:txBody>
          </p:sp>
          <p:sp>
            <p:nvSpPr>
              <p:cNvPr id="631826" name="Line 18"/>
              <p:cNvSpPr>
                <a:spLocks noChangeShapeType="1"/>
              </p:cNvSpPr>
              <p:nvPr/>
            </p:nvSpPr>
            <p:spPr bwMode="auto">
              <a:xfrm>
                <a:off x="4668" y="2542"/>
                <a:ext cx="1404" cy="0"/>
              </a:xfrm>
              <a:prstGeom prst="line">
                <a:avLst/>
              </a:prstGeom>
              <a:noFill/>
              <a:ln w="12700">
                <a:solidFill>
                  <a:schemeClr val="tx1"/>
                </a:solidFill>
                <a:round/>
                <a:headEnd/>
                <a:tailEnd type="none" w="med" len="lg"/>
              </a:ln>
              <a:effectLst/>
            </p:spPr>
            <p:txBody>
              <a:bodyPr/>
              <a:lstStyle/>
              <a:p>
                <a:endParaRPr lang="en-US"/>
              </a:p>
            </p:txBody>
          </p:sp>
          <p:sp>
            <p:nvSpPr>
              <p:cNvPr id="631827" name="Line 19"/>
              <p:cNvSpPr>
                <a:spLocks noChangeShapeType="1"/>
              </p:cNvSpPr>
              <p:nvPr/>
            </p:nvSpPr>
            <p:spPr bwMode="auto">
              <a:xfrm>
                <a:off x="4662" y="2728"/>
                <a:ext cx="1404" cy="0"/>
              </a:xfrm>
              <a:prstGeom prst="line">
                <a:avLst/>
              </a:prstGeom>
              <a:noFill/>
              <a:ln w="12700">
                <a:solidFill>
                  <a:schemeClr val="tx1"/>
                </a:solidFill>
                <a:round/>
                <a:headEnd/>
                <a:tailEnd type="none" w="med" len="lg"/>
              </a:ln>
              <a:effectLst/>
            </p:spPr>
            <p:txBody>
              <a:bodyPr/>
              <a:lstStyle/>
              <a:p>
                <a:endParaRPr lang="en-US"/>
              </a:p>
            </p:txBody>
          </p:sp>
          <p:sp>
            <p:nvSpPr>
              <p:cNvPr id="631828" name="Line 20"/>
              <p:cNvSpPr>
                <a:spLocks noChangeShapeType="1"/>
              </p:cNvSpPr>
              <p:nvPr/>
            </p:nvSpPr>
            <p:spPr bwMode="auto">
              <a:xfrm flipV="1">
                <a:off x="4662" y="2914"/>
                <a:ext cx="1410" cy="0"/>
              </a:xfrm>
              <a:prstGeom prst="line">
                <a:avLst/>
              </a:prstGeom>
              <a:noFill/>
              <a:ln w="12700">
                <a:solidFill>
                  <a:schemeClr val="tx1"/>
                </a:solidFill>
                <a:round/>
                <a:headEnd/>
                <a:tailEnd type="none" w="med" len="lg"/>
              </a:ln>
              <a:effectLst/>
            </p:spPr>
            <p:txBody>
              <a:bodyPr/>
              <a:lstStyle/>
              <a:p>
                <a:endParaRPr lang="en-US"/>
              </a:p>
            </p:txBody>
          </p:sp>
          <p:sp>
            <p:nvSpPr>
              <p:cNvPr id="631854" name="Arc 46"/>
              <p:cNvSpPr>
                <a:spLocks/>
              </p:cNvSpPr>
              <p:nvPr/>
            </p:nvSpPr>
            <p:spPr bwMode="auto">
              <a:xfrm flipV="1">
                <a:off x="5912" y="2400"/>
                <a:ext cx="232"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triangle" w="med" len="lg"/>
              </a:ln>
              <a:effectLst/>
            </p:spPr>
            <p:txBody>
              <a:bodyPr wrap="none" anchor="ctr"/>
              <a:lstStyle/>
              <a:p>
                <a:endParaRPr lang="en-US"/>
              </a:p>
            </p:txBody>
          </p:sp>
        </p:grpSp>
        <p:grpSp>
          <p:nvGrpSpPr>
            <p:cNvPr id="5" name="Group 50"/>
            <p:cNvGrpSpPr>
              <a:grpSpLocks/>
            </p:cNvGrpSpPr>
            <p:nvPr/>
          </p:nvGrpSpPr>
          <p:grpSpPr bwMode="auto">
            <a:xfrm>
              <a:off x="4296" y="3224"/>
              <a:ext cx="1304" cy="520"/>
              <a:chOff x="4656" y="3272"/>
              <a:chExt cx="1304" cy="520"/>
            </a:xfrm>
          </p:grpSpPr>
          <p:sp>
            <p:nvSpPr>
              <p:cNvPr id="631817" name="Rectangle 9"/>
              <p:cNvSpPr>
                <a:spLocks noChangeArrowheads="1"/>
              </p:cNvSpPr>
              <p:nvPr/>
            </p:nvSpPr>
            <p:spPr bwMode="auto">
              <a:xfrm>
                <a:off x="4656" y="3272"/>
                <a:ext cx="1104" cy="520"/>
              </a:xfrm>
              <a:prstGeom prst="rect">
                <a:avLst/>
              </a:prstGeom>
              <a:solidFill>
                <a:schemeClr val="bg1"/>
              </a:solidFill>
              <a:ln w="12700">
                <a:solidFill>
                  <a:schemeClr val="tx1"/>
                </a:solidFill>
                <a:miter lim="800000"/>
                <a:headEnd/>
                <a:tailEnd type="none" w="med" len="lg"/>
              </a:ln>
              <a:effectLst/>
            </p:spPr>
            <p:txBody>
              <a:bodyPr wrap="none" anchor="ctr"/>
              <a:lstStyle/>
              <a:p>
                <a:pPr>
                  <a:lnSpc>
                    <a:spcPct val="130000"/>
                  </a:lnSpc>
                </a:pPr>
                <a:r>
                  <a:rPr lang="en-US" b="1" i="1"/>
                  <a:t>Mattress</a:t>
                </a:r>
              </a:p>
              <a:p>
                <a:pPr>
                  <a:lnSpc>
                    <a:spcPct val="130000"/>
                  </a:lnSpc>
                </a:pPr>
                <a:r>
                  <a:rPr lang="en-US"/>
                  <a:t>Superclass: cushion</a:t>
                </a:r>
              </a:p>
              <a:p>
                <a:pPr>
                  <a:lnSpc>
                    <a:spcPct val="130000"/>
                  </a:lnSpc>
                </a:pPr>
                <a:r>
                  <a:rPr lang="en-US"/>
                  <a:t>Firmness: firm</a:t>
                </a:r>
              </a:p>
            </p:txBody>
          </p:sp>
          <p:sp>
            <p:nvSpPr>
              <p:cNvPr id="631829" name="Line 21"/>
              <p:cNvSpPr>
                <a:spLocks noChangeShapeType="1"/>
              </p:cNvSpPr>
              <p:nvPr/>
            </p:nvSpPr>
            <p:spPr bwMode="auto">
              <a:xfrm>
                <a:off x="4662" y="3466"/>
                <a:ext cx="1098" cy="0"/>
              </a:xfrm>
              <a:prstGeom prst="line">
                <a:avLst/>
              </a:prstGeom>
              <a:noFill/>
              <a:ln w="12700">
                <a:solidFill>
                  <a:schemeClr val="tx1"/>
                </a:solidFill>
                <a:round/>
                <a:headEnd/>
                <a:tailEnd type="none" w="med" len="lg"/>
              </a:ln>
              <a:effectLst/>
            </p:spPr>
            <p:txBody>
              <a:bodyPr/>
              <a:lstStyle/>
              <a:p>
                <a:endParaRPr lang="en-US"/>
              </a:p>
            </p:txBody>
          </p:sp>
          <p:sp>
            <p:nvSpPr>
              <p:cNvPr id="631830" name="Line 22"/>
              <p:cNvSpPr>
                <a:spLocks noChangeShapeType="1"/>
              </p:cNvSpPr>
              <p:nvPr/>
            </p:nvSpPr>
            <p:spPr bwMode="auto">
              <a:xfrm>
                <a:off x="4656" y="3646"/>
                <a:ext cx="1104" cy="0"/>
              </a:xfrm>
              <a:prstGeom prst="line">
                <a:avLst/>
              </a:prstGeom>
              <a:noFill/>
              <a:ln w="12700">
                <a:solidFill>
                  <a:schemeClr val="tx1"/>
                </a:solidFill>
                <a:round/>
                <a:headEnd/>
                <a:tailEnd type="none" w="med" len="lg"/>
              </a:ln>
              <a:effectLst/>
            </p:spPr>
            <p:txBody>
              <a:bodyPr/>
              <a:lstStyle/>
              <a:p>
                <a:endParaRPr lang="en-US"/>
              </a:p>
            </p:txBody>
          </p:sp>
          <p:sp>
            <p:nvSpPr>
              <p:cNvPr id="631855" name="Arc 47"/>
              <p:cNvSpPr>
                <a:spLocks/>
              </p:cNvSpPr>
              <p:nvPr/>
            </p:nvSpPr>
            <p:spPr bwMode="auto">
              <a:xfrm flipV="1">
                <a:off x="5720" y="3296"/>
                <a:ext cx="240"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type="triangle" w="med" len="lg"/>
              </a:ln>
              <a:effectLst/>
            </p:spPr>
            <p:txBody>
              <a:bodyPr wrap="none" anchor="ctr"/>
              <a:lstStyle/>
              <a:p>
                <a:endParaRPr lang="en-US"/>
              </a:p>
            </p:txBody>
          </p:sp>
        </p:grpSp>
      </p:grpSp>
    </p:spTree>
    <p:extLst>
      <p:ext uri="{BB962C8B-B14F-4D97-AF65-F5344CB8AC3E}">
        <p14:creationId xmlns:p14="http://schemas.microsoft.com/office/powerpoint/2010/main" val="132284320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1104901" y="1162050"/>
            <a:ext cx="4000500" cy="3209925"/>
          </a:xfrm>
          <a:prstGeom prst="rect">
            <a:avLst/>
          </a:prstGeom>
          <a:solidFill>
            <a:schemeClr val="bg1"/>
          </a:solidFill>
          <a:ln w="28575" cap="flat" cmpd="dbl"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70658" name="Rectangle 144"/>
          <p:cNvSpPr>
            <a:spLocks noGrp="1" noChangeArrowheads="1"/>
          </p:cNvSpPr>
          <p:nvPr>
            <p:ph type="title"/>
          </p:nvPr>
        </p:nvSpPr>
        <p:spPr>
          <a:xfrm>
            <a:off x="349250" y="552450"/>
            <a:ext cx="9137650" cy="533400"/>
          </a:xfrm>
        </p:spPr>
        <p:txBody>
          <a:bodyPr/>
          <a:lstStyle/>
          <a:p>
            <a:r>
              <a:rPr lang="en-US" sz="3200" dirty="0" smtClean="0"/>
              <a:t>From Semantic Nets to Frames</a:t>
            </a:r>
          </a:p>
        </p:txBody>
      </p:sp>
      <p:grpSp>
        <p:nvGrpSpPr>
          <p:cNvPr id="2" name="Group 60"/>
          <p:cNvGrpSpPr>
            <a:grpSpLocks/>
          </p:cNvGrpSpPr>
          <p:nvPr/>
        </p:nvGrpSpPr>
        <p:grpSpPr bwMode="auto">
          <a:xfrm>
            <a:off x="1191726" y="1304924"/>
            <a:ext cx="3864462" cy="4648201"/>
            <a:chOff x="1297" y="673"/>
            <a:chExt cx="2974" cy="3055"/>
          </a:xfrm>
        </p:grpSpPr>
        <p:sp>
          <p:nvSpPr>
            <p:cNvPr id="70713" name="Oval 5"/>
            <p:cNvSpPr>
              <a:spLocks noChangeArrowheads="1"/>
            </p:cNvSpPr>
            <p:nvPr/>
          </p:nvSpPr>
          <p:spPr bwMode="auto">
            <a:xfrm>
              <a:off x="3360" y="673"/>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Animals</a:t>
              </a:r>
            </a:p>
          </p:txBody>
        </p:sp>
        <p:sp>
          <p:nvSpPr>
            <p:cNvPr id="70714" name="Oval 9"/>
            <p:cNvSpPr>
              <a:spLocks noChangeArrowheads="1"/>
            </p:cNvSpPr>
            <p:nvPr/>
          </p:nvSpPr>
          <p:spPr bwMode="auto">
            <a:xfrm>
              <a:off x="2688" y="1296"/>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Birds</a:t>
              </a:r>
            </a:p>
          </p:txBody>
        </p:sp>
        <p:sp>
          <p:nvSpPr>
            <p:cNvPr id="70715" name="Oval 15"/>
            <p:cNvSpPr>
              <a:spLocks noChangeArrowheads="1"/>
            </p:cNvSpPr>
            <p:nvPr/>
          </p:nvSpPr>
          <p:spPr bwMode="auto">
            <a:xfrm>
              <a:off x="1344" y="2449"/>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fly</a:t>
              </a:r>
            </a:p>
          </p:txBody>
        </p:sp>
        <p:sp>
          <p:nvSpPr>
            <p:cNvPr id="70716" name="Oval 16"/>
            <p:cNvSpPr>
              <a:spLocks noChangeArrowheads="1"/>
            </p:cNvSpPr>
            <p:nvPr/>
          </p:nvSpPr>
          <p:spPr bwMode="auto">
            <a:xfrm>
              <a:off x="1297" y="1825"/>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Wings</a:t>
              </a:r>
            </a:p>
          </p:txBody>
        </p:sp>
        <p:sp>
          <p:nvSpPr>
            <p:cNvPr id="70717" name="Oval 17"/>
            <p:cNvSpPr>
              <a:spLocks noChangeArrowheads="1"/>
            </p:cNvSpPr>
            <p:nvPr/>
          </p:nvSpPr>
          <p:spPr bwMode="auto">
            <a:xfrm>
              <a:off x="1297" y="1296"/>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two</a:t>
              </a:r>
            </a:p>
          </p:txBody>
        </p:sp>
        <p:sp>
          <p:nvSpPr>
            <p:cNvPr id="70718" name="Oval 18"/>
            <p:cNvSpPr>
              <a:spLocks noChangeArrowheads="1"/>
            </p:cNvSpPr>
            <p:nvPr/>
          </p:nvSpPr>
          <p:spPr bwMode="auto">
            <a:xfrm>
              <a:off x="2737" y="3505"/>
              <a:ext cx="910"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PEPE</a:t>
              </a:r>
            </a:p>
          </p:txBody>
        </p:sp>
        <p:sp>
          <p:nvSpPr>
            <p:cNvPr id="70719" name="Line 19"/>
            <p:cNvSpPr>
              <a:spLocks noChangeShapeType="1"/>
            </p:cNvSpPr>
            <p:nvPr/>
          </p:nvSpPr>
          <p:spPr bwMode="auto">
            <a:xfrm flipV="1">
              <a:off x="3120" y="912"/>
              <a:ext cx="576" cy="384"/>
            </a:xfrm>
            <a:prstGeom prst="line">
              <a:avLst/>
            </a:prstGeom>
            <a:noFill/>
            <a:ln w="3175">
              <a:solidFill>
                <a:schemeClr val="tx1"/>
              </a:solidFill>
              <a:round/>
              <a:headEnd/>
              <a:tailEnd type="triangle" w="med" len="med"/>
            </a:ln>
          </p:spPr>
          <p:txBody>
            <a:bodyPr>
              <a:spAutoFit/>
            </a:bodyPr>
            <a:lstStyle/>
            <a:p>
              <a:endParaRPr lang="en-US"/>
            </a:p>
          </p:txBody>
        </p:sp>
        <p:sp>
          <p:nvSpPr>
            <p:cNvPr id="70720" name="Line 20"/>
            <p:cNvSpPr>
              <a:spLocks noChangeShapeType="1"/>
            </p:cNvSpPr>
            <p:nvPr/>
          </p:nvSpPr>
          <p:spPr bwMode="auto">
            <a:xfrm flipH="1">
              <a:off x="2208" y="1392"/>
              <a:ext cx="480" cy="0"/>
            </a:xfrm>
            <a:prstGeom prst="line">
              <a:avLst/>
            </a:prstGeom>
            <a:noFill/>
            <a:ln w="3175">
              <a:solidFill>
                <a:schemeClr val="tx1"/>
              </a:solidFill>
              <a:round/>
              <a:headEnd/>
              <a:tailEnd type="triangle" w="med" len="med"/>
            </a:ln>
          </p:spPr>
          <p:txBody>
            <a:bodyPr>
              <a:spAutoFit/>
            </a:bodyPr>
            <a:lstStyle/>
            <a:p>
              <a:endParaRPr lang="en-US"/>
            </a:p>
          </p:txBody>
        </p:sp>
        <p:sp>
          <p:nvSpPr>
            <p:cNvPr id="70721" name="Line 21"/>
            <p:cNvSpPr>
              <a:spLocks noChangeShapeType="1"/>
            </p:cNvSpPr>
            <p:nvPr/>
          </p:nvSpPr>
          <p:spPr bwMode="auto">
            <a:xfrm flipH="1">
              <a:off x="2208" y="1536"/>
              <a:ext cx="768" cy="384"/>
            </a:xfrm>
            <a:prstGeom prst="line">
              <a:avLst/>
            </a:prstGeom>
            <a:noFill/>
            <a:ln w="3175">
              <a:solidFill>
                <a:schemeClr val="tx1"/>
              </a:solidFill>
              <a:round/>
              <a:headEnd/>
              <a:tailEnd type="triangle" w="med" len="med"/>
            </a:ln>
          </p:spPr>
          <p:txBody>
            <a:bodyPr>
              <a:spAutoFit/>
            </a:bodyPr>
            <a:lstStyle/>
            <a:p>
              <a:endParaRPr lang="en-US"/>
            </a:p>
          </p:txBody>
        </p:sp>
        <p:sp>
          <p:nvSpPr>
            <p:cNvPr id="70722" name="Line 22"/>
            <p:cNvSpPr>
              <a:spLocks noChangeShapeType="1"/>
            </p:cNvSpPr>
            <p:nvPr/>
          </p:nvSpPr>
          <p:spPr bwMode="auto">
            <a:xfrm flipH="1">
              <a:off x="2256" y="1536"/>
              <a:ext cx="864" cy="960"/>
            </a:xfrm>
            <a:prstGeom prst="line">
              <a:avLst/>
            </a:prstGeom>
            <a:noFill/>
            <a:ln w="3175">
              <a:solidFill>
                <a:schemeClr val="tx1"/>
              </a:solidFill>
              <a:round/>
              <a:headEnd/>
              <a:tailEnd type="triangle" w="med" len="med"/>
            </a:ln>
          </p:spPr>
          <p:txBody>
            <a:bodyPr>
              <a:spAutoFit/>
            </a:bodyPr>
            <a:lstStyle/>
            <a:p>
              <a:endParaRPr lang="en-US"/>
            </a:p>
          </p:txBody>
        </p:sp>
        <p:sp>
          <p:nvSpPr>
            <p:cNvPr id="70723" name="Oval 23"/>
            <p:cNvSpPr>
              <a:spLocks noChangeArrowheads="1"/>
            </p:cNvSpPr>
            <p:nvPr/>
          </p:nvSpPr>
          <p:spPr bwMode="auto">
            <a:xfrm>
              <a:off x="2737" y="2816"/>
              <a:ext cx="910" cy="256"/>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dirty="0" smtClean="0"/>
                <a:t>canary</a:t>
              </a:r>
              <a:endParaRPr lang="en-US" sz="1200" dirty="0"/>
            </a:p>
          </p:txBody>
        </p:sp>
        <p:sp>
          <p:nvSpPr>
            <p:cNvPr id="70724" name="Line 24"/>
            <p:cNvSpPr>
              <a:spLocks noChangeShapeType="1"/>
            </p:cNvSpPr>
            <p:nvPr/>
          </p:nvSpPr>
          <p:spPr bwMode="auto">
            <a:xfrm flipV="1">
              <a:off x="3168" y="1536"/>
              <a:ext cx="0" cy="1296"/>
            </a:xfrm>
            <a:prstGeom prst="line">
              <a:avLst/>
            </a:prstGeom>
            <a:noFill/>
            <a:ln w="3175">
              <a:solidFill>
                <a:schemeClr val="tx1"/>
              </a:solidFill>
              <a:round/>
              <a:headEnd/>
              <a:tailEnd type="triangle" w="med" len="med"/>
            </a:ln>
          </p:spPr>
          <p:txBody>
            <a:bodyPr>
              <a:spAutoFit/>
            </a:bodyPr>
            <a:lstStyle/>
            <a:p>
              <a:endParaRPr lang="en-US"/>
            </a:p>
          </p:txBody>
        </p:sp>
        <p:sp>
          <p:nvSpPr>
            <p:cNvPr id="70725" name="Line 25"/>
            <p:cNvSpPr>
              <a:spLocks noChangeShapeType="1"/>
            </p:cNvSpPr>
            <p:nvPr/>
          </p:nvSpPr>
          <p:spPr bwMode="auto">
            <a:xfrm flipV="1">
              <a:off x="3168" y="3072"/>
              <a:ext cx="0" cy="432"/>
            </a:xfrm>
            <a:prstGeom prst="line">
              <a:avLst/>
            </a:prstGeom>
            <a:noFill/>
            <a:ln w="3175">
              <a:solidFill>
                <a:schemeClr val="tx1"/>
              </a:solidFill>
              <a:round/>
              <a:headEnd/>
              <a:tailEnd type="triangle" w="med" len="med"/>
            </a:ln>
          </p:spPr>
          <p:txBody>
            <a:bodyPr>
              <a:spAutoFit/>
            </a:bodyPr>
            <a:lstStyle/>
            <a:p>
              <a:endParaRPr lang="en-US"/>
            </a:p>
          </p:txBody>
        </p:sp>
        <p:sp>
          <p:nvSpPr>
            <p:cNvPr id="70726" name="Text Box 27"/>
            <p:cNvSpPr txBox="1">
              <a:spLocks noChangeArrowheads="1"/>
            </p:cNvSpPr>
            <p:nvPr/>
          </p:nvSpPr>
          <p:spPr bwMode="auto">
            <a:xfrm>
              <a:off x="2872" y="912"/>
              <a:ext cx="762" cy="219"/>
            </a:xfrm>
            <a:prstGeom prst="rect">
              <a:avLst/>
            </a:prstGeom>
            <a:noFill/>
            <a:ln w="12700" algn="ctr">
              <a:noFill/>
              <a:miter lim="800000"/>
              <a:headEnd/>
              <a:tailEnd/>
            </a:ln>
          </p:spPr>
          <p:txBody>
            <a:bodyPr wrap="square">
              <a:spAutoFit/>
            </a:bodyPr>
            <a:lstStyle/>
            <a:p>
              <a:pPr marL="457200" indent="-457200">
                <a:buFontTx/>
                <a:buNone/>
              </a:pPr>
              <a:r>
                <a:rPr lang="en-US" sz="1600" dirty="0" err="1"/>
                <a:t>kind_of</a:t>
              </a:r>
              <a:endParaRPr lang="en-US" sz="1600" dirty="0"/>
            </a:p>
          </p:txBody>
        </p:sp>
        <p:sp>
          <p:nvSpPr>
            <p:cNvPr id="70727" name="Text Box 30"/>
            <p:cNvSpPr txBox="1">
              <a:spLocks noChangeArrowheads="1"/>
            </p:cNvSpPr>
            <p:nvPr/>
          </p:nvSpPr>
          <p:spPr bwMode="auto">
            <a:xfrm>
              <a:off x="3119" y="2016"/>
              <a:ext cx="515" cy="212"/>
            </a:xfrm>
            <a:prstGeom prst="rect">
              <a:avLst/>
            </a:prstGeom>
            <a:noFill/>
            <a:ln w="12700" algn="ctr">
              <a:noFill/>
              <a:miter lim="800000"/>
              <a:headEnd/>
              <a:tailEnd/>
            </a:ln>
          </p:spPr>
          <p:txBody>
            <a:bodyPr wrap="none">
              <a:spAutoFit/>
            </a:bodyPr>
            <a:lstStyle/>
            <a:p>
              <a:pPr marL="457200" indent="-457200">
                <a:buFontTx/>
                <a:buNone/>
              </a:pPr>
              <a:r>
                <a:rPr lang="en-US" sz="1600"/>
                <a:t>kind_of</a:t>
              </a:r>
            </a:p>
          </p:txBody>
        </p:sp>
        <p:sp>
          <p:nvSpPr>
            <p:cNvPr id="70728" name="Text Box 31"/>
            <p:cNvSpPr txBox="1">
              <a:spLocks noChangeArrowheads="1"/>
            </p:cNvSpPr>
            <p:nvPr/>
          </p:nvSpPr>
          <p:spPr bwMode="auto">
            <a:xfrm>
              <a:off x="3169" y="3216"/>
              <a:ext cx="259" cy="212"/>
            </a:xfrm>
            <a:prstGeom prst="rect">
              <a:avLst/>
            </a:prstGeom>
            <a:noFill/>
            <a:ln w="12700" algn="ctr">
              <a:noFill/>
              <a:miter lim="800000"/>
              <a:headEnd/>
              <a:tailEnd/>
            </a:ln>
          </p:spPr>
          <p:txBody>
            <a:bodyPr wrap="none">
              <a:spAutoFit/>
            </a:bodyPr>
            <a:lstStyle/>
            <a:p>
              <a:pPr marL="457200" indent="-457200">
                <a:buFontTx/>
                <a:buNone/>
              </a:pPr>
              <a:r>
                <a:rPr lang="en-US" sz="1600"/>
                <a:t>isa</a:t>
              </a:r>
            </a:p>
          </p:txBody>
        </p:sp>
        <p:sp>
          <p:nvSpPr>
            <p:cNvPr id="70729" name="Text Box 32"/>
            <p:cNvSpPr txBox="1">
              <a:spLocks noChangeArrowheads="1"/>
            </p:cNvSpPr>
            <p:nvPr/>
          </p:nvSpPr>
          <p:spPr bwMode="auto">
            <a:xfrm>
              <a:off x="2160" y="1200"/>
              <a:ext cx="558" cy="212"/>
            </a:xfrm>
            <a:prstGeom prst="rect">
              <a:avLst/>
            </a:prstGeom>
            <a:noFill/>
            <a:ln w="12700" algn="ctr">
              <a:noFill/>
              <a:miter lim="800000"/>
              <a:headEnd/>
              <a:tailEnd/>
            </a:ln>
          </p:spPr>
          <p:txBody>
            <a:bodyPr wrap="none">
              <a:spAutoFit/>
            </a:bodyPr>
            <a:lstStyle/>
            <a:p>
              <a:pPr marL="457200" indent="-457200">
                <a:buFontTx/>
                <a:buNone/>
              </a:pPr>
              <a:r>
                <a:rPr lang="en-US" sz="1600"/>
                <a:t>has_legs</a:t>
              </a:r>
            </a:p>
          </p:txBody>
        </p:sp>
        <p:sp>
          <p:nvSpPr>
            <p:cNvPr id="70730" name="Text Box 34"/>
            <p:cNvSpPr txBox="1">
              <a:spLocks noChangeArrowheads="1"/>
            </p:cNvSpPr>
            <p:nvPr/>
          </p:nvSpPr>
          <p:spPr bwMode="auto">
            <a:xfrm>
              <a:off x="2497" y="1824"/>
              <a:ext cx="294" cy="212"/>
            </a:xfrm>
            <a:prstGeom prst="rect">
              <a:avLst/>
            </a:prstGeom>
            <a:noFill/>
            <a:ln w="12700" algn="ctr">
              <a:noFill/>
              <a:miter lim="800000"/>
              <a:headEnd/>
              <a:tailEnd/>
            </a:ln>
          </p:spPr>
          <p:txBody>
            <a:bodyPr wrap="none">
              <a:spAutoFit/>
            </a:bodyPr>
            <a:lstStyle/>
            <a:p>
              <a:pPr marL="457200" indent="-457200">
                <a:buFontTx/>
                <a:buNone/>
              </a:pPr>
              <a:r>
                <a:rPr lang="en-US" sz="1600"/>
                <a:t>can</a:t>
              </a:r>
            </a:p>
          </p:txBody>
        </p:sp>
        <p:sp>
          <p:nvSpPr>
            <p:cNvPr id="70731" name="Text Box 35"/>
            <p:cNvSpPr txBox="1">
              <a:spLocks noChangeArrowheads="1"/>
            </p:cNvSpPr>
            <p:nvPr/>
          </p:nvSpPr>
          <p:spPr bwMode="auto">
            <a:xfrm>
              <a:off x="2352" y="1584"/>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sp>
          <p:nvSpPr>
            <p:cNvPr id="70732" name="Oval 36"/>
            <p:cNvSpPr>
              <a:spLocks noChangeArrowheads="1"/>
            </p:cNvSpPr>
            <p:nvPr/>
          </p:nvSpPr>
          <p:spPr bwMode="auto">
            <a:xfrm>
              <a:off x="1297" y="769"/>
              <a:ext cx="911" cy="223"/>
            </a:xfrm>
            <a:prstGeom prst="ellipse">
              <a:avLst/>
            </a:prstGeom>
            <a:noFill/>
            <a:ln w="3175" algn="ctr">
              <a:solidFill>
                <a:schemeClr val="tx1"/>
              </a:solidFill>
              <a:round/>
              <a:headEnd/>
              <a:tailEnd/>
            </a:ln>
          </p:spPr>
          <p:txBody>
            <a:bodyPr anchor="ctr">
              <a:spAutoFit/>
            </a:bodyPr>
            <a:lstStyle/>
            <a:p>
              <a:pPr marL="457200" indent="-457200" algn="ctr">
                <a:buFontTx/>
                <a:buNone/>
              </a:pPr>
              <a:r>
                <a:rPr lang="en-US" sz="1200"/>
                <a:t>feathers</a:t>
              </a:r>
            </a:p>
          </p:txBody>
        </p:sp>
        <p:sp>
          <p:nvSpPr>
            <p:cNvPr id="70733" name="Line 37"/>
            <p:cNvSpPr>
              <a:spLocks noChangeShapeType="1"/>
            </p:cNvSpPr>
            <p:nvPr/>
          </p:nvSpPr>
          <p:spPr bwMode="auto">
            <a:xfrm flipH="1" flipV="1">
              <a:off x="2208" y="912"/>
              <a:ext cx="624" cy="384"/>
            </a:xfrm>
            <a:prstGeom prst="line">
              <a:avLst/>
            </a:prstGeom>
            <a:noFill/>
            <a:ln w="3175">
              <a:solidFill>
                <a:schemeClr val="tx1"/>
              </a:solidFill>
              <a:round/>
              <a:headEnd/>
              <a:tailEnd type="triangle" w="med" len="med"/>
            </a:ln>
          </p:spPr>
          <p:txBody>
            <a:bodyPr>
              <a:spAutoFit/>
            </a:bodyPr>
            <a:lstStyle/>
            <a:p>
              <a:endParaRPr lang="en-US"/>
            </a:p>
          </p:txBody>
        </p:sp>
        <p:sp>
          <p:nvSpPr>
            <p:cNvPr id="70734" name="Text Box 38"/>
            <p:cNvSpPr txBox="1">
              <a:spLocks noChangeArrowheads="1"/>
            </p:cNvSpPr>
            <p:nvPr/>
          </p:nvSpPr>
          <p:spPr bwMode="auto">
            <a:xfrm>
              <a:off x="2400" y="912"/>
              <a:ext cx="287" cy="212"/>
            </a:xfrm>
            <a:prstGeom prst="rect">
              <a:avLst/>
            </a:prstGeom>
            <a:noFill/>
            <a:ln w="12700" algn="ctr">
              <a:noFill/>
              <a:miter lim="800000"/>
              <a:headEnd/>
              <a:tailEnd/>
            </a:ln>
          </p:spPr>
          <p:txBody>
            <a:bodyPr wrap="none">
              <a:spAutoFit/>
            </a:bodyPr>
            <a:lstStyle/>
            <a:p>
              <a:pPr marL="457200" indent="-457200">
                <a:buFontTx/>
                <a:buNone/>
              </a:pPr>
              <a:r>
                <a:rPr lang="en-US" sz="1600"/>
                <a:t>has</a:t>
              </a:r>
            </a:p>
          </p:txBody>
        </p:sp>
      </p:grpSp>
      <p:graphicFrame>
        <p:nvGraphicFramePr>
          <p:cNvPr id="516286" name="Group 190"/>
          <p:cNvGraphicFramePr>
            <a:graphicFrameLocks noGrp="1"/>
          </p:cNvGraphicFramePr>
          <p:nvPr/>
        </p:nvGraphicFramePr>
        <p:xfrm>
          <a:off x="5821363" y="1301425"/>
          <a:ext cx="2667000" cy="2145766"/>
        </p:xfrm>
        <a:graphic>
          <a:graphicData uri="http://schemas.openxmlformats.org/drawingml/2006/table">
            <a:tbl>
              <a:tblPr/>
              <a:tblGrid>
                <a:gridCol w="1597025">
                  <a:extLst>
                    <a:ext uri="{9D8B030D-6E8A-4147-A177-3AD203B41FA5}">
                      <a16:colId xmlns:a16="http://schemas.microsoft.com/office/drawing/2014/main" val="20000"/>
                    </a:ext>
                  </a:extLst>
                </a:gridCol>
                <a:gridCol w="1069975">
                  <a:extLst>
                    <a:ext uri="{9D8B030D-6E8A-4147-A177-3AD203B41FA5}">
                      <a16:colId xmlns:a16="http://schemas.microsoft.com/office/drawing/2014/main" val="20001"/>
                    </a:ext>
                  </a:extLst>
                </a:gridCol>
              </a:tblGrid>
              <a:tr h="301768">
                <a:tc gridSpan="2">
                  <a:txBody>
                    <a:bodyPr/>
                    <a:lstStyle/>
                    <a:p>
                      <a:pPr marL="0" marR="0" lvl="0" indent="0" algn="ctr"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BIRDS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0176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   </a:t>
                      </a:r>
                      <a:r>
                        <a:rPr kumimoji="0" lang="en-US" sz="1400" b="0" i="0" u="none" strike="noStrike" cap="none" normalizeH="0" baseline="0" dirty="0" err="1" smtClean="0">
                          <a:ln>
                            <a:noFill/>
                          </a:ln>
                          <a:solidFill>
                            <a:schemeClr val="tx1"/>
                          </a:solidFill>
                          <a:effectLst/>
                          <a:latin typeface="Courier New" pitchFamily="49" charset="0"/>
                          <a:ea typeface="宋体" pitchFamily="2" charset="-122"/>
                        </a:rPr>
                        <a:t>Kind_of</a:t>
                      </a:r>
                      <a:endParaRPr kumimoji="0" lang="en-US" sz="1400" b="0" i="0" u="none" strike="noStrike" cap="none" normalizeH="0" baseline="0" dirty="0" smtClean="0">
                        <a:ln>
                          <a:noFill/>
                        </a:ln>
                        <a:solidFill>
                          <a:schemeClr val="tx1"/>
                        </a:solidFill>
                        <a:effectLst/>
                        <a:latin typeface="Courier New" pitchFamily="49"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ANIMAL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96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Feathers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76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Wings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76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Fly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76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Legs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76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Brown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16288" name="Group 192"/>
          <p:cNvGraphicFramePr>
            <a:graphicFrameLocks noGrp="1"/>
          </p:cNvGraphicFramePr>
          <p:nvPr>
            <p:ph idx="1"/>
          </p:nvPr>
        </p:nvGraphicFramePr>
        <p:xfrm>
          <a:off x="5840413" y="3543300"/>
          <a:ext cx="2667000" cy="2371726"/>
        </p:xfrm>
        <a:graphic>
          <a:graphicData uri="http://schemas.openxmlformats.org/drawingml/2006/table">
            <a:tbl>
              <a:tblPr/>
              <a:tblGrid>
                <a:gridCol w="1554162">
                  <a:extLst>
                    <a:ext uri="{9D8B030D-6E8A-4147-A177-3AD203B41FA5}">
                      <a16:colId xmlns:a16="http://schemas.microsoft.com/office/drawing/2014/main" val="20000"/>
                    </a:ext>
                  </a:extLst>
                </a:gridCol>
                <a:gridCol w="1112838">
                  <a:extLst>
                    <a:ext uri="{9D8B030D-6E8A-4147-A177-3AD203B41FA5}">
                      <a16:colId xmlns:a16="http://schemas.microsoft.com/office/drawing/2014/main" val="20001"/>
                    </a:ext>
                  </a:extLst>
                </a:gridCol>
              </a:tblGrid>
              <a:tr h="325276">
                <a:tc gridSpan="2">
                  <a:txBody>
                    <a:bodyPr/>
                    <a:lstStyle/>
                    <a:p>
                      <a:pPr marL="0" marR="0" lvl="0" indent="0" algn="ctr"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CANARIES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2527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   </a:t>
                      </a:r>
                      <a:r>
                        <a:rPr kumimoji="0" lang="en-US" sz="1400" b="0" i="0" u="none" strike="noStrike" cap="none" normalizeH="0" baseline="0" dirty="0" err="1" smtClean="0">
                          <a:ln>
                            <a:noFill/>
                          </a:ln>
                          <a:solidFill>
                            <a:schemeClr val="tx1"/>
                          </a:solidFill>
                          <a:effectLst/>
                          <a:latin typeface="Courier New" pitchFamily="49" charset="0"/>
                          <a:ea typeface="宋体" pitchFamily="2" charset="-122"/>
                        </a:rPr>
                        <a:t>Kind_of</a:t>
                      </a:r>
                      <a:endParaRPr kumimoji="0" lang="en-US" sz="1400" b="0" i="0" u="none" strike="noStrike" cap="none" normalizeH="0" baseline="0" dirty="0" smtClean="0">
                        <a:ln>
                          <a:noFill/>
                        </a:ln>
                        <a:solidFill>
                          <a:schemeClr val="tx1"/>
                        </a:solidFill>
                        <a:effectLst/>
                        <a:latin typeface="Courier New" pitchFamily="49"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BIRD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070">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   Feathers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27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Wings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527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Fly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27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Legs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5276">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smtClean="0">
                          <a:ln>
                            <a:noFill/>
                          </a:ln>
                          <a:solidFill>
                            <a:schemeClr val="tx1"/>
                          </a:solidFill>
                          <a:effectLst/>
                          <a:latin typeface="Courier New" pitchFamily="49" charset="0"/>
                          <a:ea typeface="宋体" pitchFamily="2" charset="-122"/>
                        </a:rPr>
                        <a:t>   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400" b="0" i="0" u="none" strike="noStrike" cap="none" normalizeH="0" baseline="0" dirty="0" smtClean="0">
                          <a:ln>
                            <a:noFill/>
                          </a:ln>
                          <a:solidFill>
                            <a:schemeClr val="tx1"/>
                          </a:solidFill>
                          <a:effectLst/>
                          <a:latin typeface="Courier New" pitchFamily="49" charset="0"/>
                          <a:ea typeface="宋体" pitchFamily="2" charset="-122"/>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2" name="Right Arrow 31"/>
          <p:cNvSpPr/>
          <p:nvPr/>
        </p:nvSpPr>
        <p:spPr bwMode="auto">
          <a:xfrm>
            <a:off x="5153025" y="2743200"/>
            <a:ext cx="647700" cy="209550"/>
          </a:xfrm>
          <a:prstGeom prst="rightArrow">
            <a:avLst/>
          </a:prstGeom>
          <a:solidFill>
            <a:schemeClr val="bg1"/>
          </a:solidFill>
          <a:ln w="12700" cap="flat" cmpd="sng"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34" name="Right Arrow 33"/>
          <p:cNvSpPr/>
          <p:nvPr/>
        </p:nvSpPr>
        <p:spPr bwMode="auto">
          <a:xfrm>
            <a:off x="4286250" y="4676775"/>
            <a:ext cx="1457325" cy="180975"/>
          </a:xfrm>
          <a:prstGeom prst="rightArrow">
            <a:avLst/>
          </a:prstGeom>
          <a:solidFill>
            <a:schemeClr val="bg1"/>
          </a:solidFill>
          <a:ln w="12700" cap="flat" cmpd="sng"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4033053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68301" y="666750"/>
            <a:ext cx="9137649" cy="533400"/>
          </a:xfrm>
        </p:spPr>
        <p:txBody>
          <a:bodyPr/>
          <a:lstStyle/>
          <a:p>
            <a:r>
              <a:rPr lang="en-US" sz="3200" dirty="0" smtClean="0"/>
              <a:t>Frames:  </a:t>
            </a:r>
            <a:r>
              <a:rPr lang="en-US" sz="2800" dirty="0" smtClean="0">
                <a:solidFill>
                  <a:srgbClr val="C00000"/>
                </a:solidFill>
              </a:rPr>
              <a:t>Example</a:t>
            </a:r>
          </a:p>
        </p:txBody>
      </p:sp>
      <p:graphicFrame>
        <p:nvGraphicFramePr>
          <p:cNvPr id="526447" name="Group 111"/>
          <p:cNvGraphicFramePr>
            <a:graphicFrameLocks noGrp="1"/>
          </p:cNvGraphicFramePr>
          <p:nvPr/>
        </p:nvGraphicFramePr>
        <p:xfrm>
          <a:off x="2362200" y="2000250"/>
          <a:ext cx="2667000" cy="2773998"/>
        </p:xfrm>
        <a:graphic>
          <a:graphicData uri="http://schemas.openxmlformats.org/drawingml/2006/table">
            <a:tbl>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81000">
                <a:tc gridSpan="2">
                  <a:txBody>
                    <a:bodyPr/>
                    <a:lstStyle/>
                    <a:p>
                      <a:pPr marL="0" marR="0" lvl="0" indent="0" algn="ctr"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BIRDS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00050">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   Kind_of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ANIMAL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dirty="0" smtClean="0">
                          <a:ln>
                            <a:noFill/>
                          </a:ln>
                          <a:solidFill>
                            <a:schemeClr val="tx1"/>
                          </a:solidFill>
                          <a:effectLst/>
                          <a:latin typeface="Courier New" pitchFamily="49" charset="0"/>
                          <a:ea typeface="宋体" pitchFamily="2" charset="-122"/>
                        </a:rPr>
                        <a:t>   Feathers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   Wings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   Fly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88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   Legs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smtClean="0">
                          <a:ln>
                            <a:noFill/>
                          </a:ln>
                          <a:solidFill>
                            <a:schemeClr val="tx1"/>
                          </a:solidFill>
                          <a:effectLst/>
                          <a:latin typeface="Courier New" pitchFamily="49" charset="0"/>
                          <a:ea typeface="宋体" pitchFamily="2" charset="-122"/>
                        </a:rPr>
                        <a:t>   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 typeface="Symbol" pitchFamily="18" charset="2"/>
                        <a:buNone/>
                        <a:tabLst/>
                      </a:pPr>
                      <a:r>
                        <a:rPr kumimoji="0" lang="en-US" sz="1600" b="0" i="0" u="none" strike="noStrike" cap="none" normalizeH="0" baseline="0" dirty="0" smtClean="0">
                          <a:ln>
                            <a:noFill/>
                          </a:ln>
                          <a:solidFill>
                            <a:schemeClr val="tx1"/>
                          </a:solidFill>
                          <a:effectLst/>
                          <a:latin typeface="Courier New" pitchFamily="49" charset="0"/>
                          <a:ea typeface="宋体" pitchFamily="2" charset="-122"/>
                        </a:rPr>
                        <a:t>Brown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1708" name="Text Box 79"/>
          <p:cNvSpPr txBox="1">
            <a:spLocks noChangeArrowheads="1"/>
          </p:cNvSpPr>
          <p:nvPr/>
        </p:nvSpPr>
        <p:spPr bwMode="auto">
          <a:xfrm>
            <a:off x="6248400" y="1695450"/>
            <a:ext cx="1765300" cy="822325"/>
          </a:xfrm>
          <a:prstGeom prst="rect">
            <a:avLst/>
          </a:prstGeom>
          <a:noFill/>
          <a:ln w="12700" algn="ctr">
            <a:noFill/>
            <a:miter lim="800000"/>
            <a:headEnd/>
            <a:tailEnd/>
          </a:ln>
        </p:spPr>
        <p:txBody>
          <a:bodyPr wrap="none">
            <a:spAutoFit/>
          </a:bodyPr>
          <a:lstStyle/>
          <a:p>
            <a:pPr marL="457200" indent="-457200">
              <a:buFontTx/>
              <a:buNone/>
            </a:pPr>
            <a:r>
              <a:rPr lang="en-US"/>
              <a:t>Frame Name</a:t>
            </a:r>
            <a:br>
              <a:rPr lang="en-US"/>
            </a:br>
            <a:r>
              <a:rPr lang="en-US"/>
              <a:t>“</a:t>
            </a:r>
            <a:r>
              <a:rPr lang="en-US" sz="1400"/>
              <a:t>BIRDS”</a:t>
            </a:r>
          </a:p>
        </p:txBody>
      </p:sp>
      <p:sp>
        <p:nvSpPr>
          <p:cNvPr id="71709" name="Text Box 80"/>
          <p:cNvSpPr txBox="1">
            <a:spLocks noChangeArrowheads="1"/>
          </p:cNvSpPr>
          <p:nvPr/>
        </p:nvSpPr>
        <p:spPr bwMode="auto">
          <a:xfrm>
            <a:off x="2155824" y="1365250"/>
            <a:ext cx="1577975" cy="400110"/>
          </a:xfrm>
          <a:prstGeom prst="rect">
            <a:avLst/>
          </a:prstGeom>
          <a:noFill/>
          <a:ln w="12700" algn="ctr">
            <a:noFill/>
            <a:miter lim="800000"/>
            <a:headEnd/>
            <a:tailEnd/>
          </a:ln>
        </p:spPr>
        <p:txBody>
          <a:bodyPr wrap="square">
            <a:spAutoFit/>
          </a:bodyPr>
          <a:lstStyle/>
          <a:p>
            <a:pPr marL="457200" indent="-457200">
              <a:buFontTx/>
              <a:buNone/>
            </a:pPr>
            <a:r>
              <a:rPr lang="en-US" sz="2000" dirty="0">
                <a:solidFill>
                  <a:srgbClr val="C00000"/>
                </a:solidFill>
              </a:rPr>
              <a:t>A Frame: </a:t>
            </a:r>
          </a:p>
        </p:txBody>
      </p:sp>
      <p:sp>
        <p:nvSpPr>
          <p:cNvPr id="71710" name="Line 90"/>
          <p:cNvSpPr>
            <a:spLocks noChangeShapeType="1"/>
          </p:cNvSpPr>
          <p:nvPr/>
        </p:nvSpPr>
        <p:spPr bwMode="auto">
          <a:xfrm flipV="1">
            <a:off x="1371600" y="2533650"/>
            <a:ext cx="990600" cy="838200"/>
          </a:xfrm>
          <a:prstGeom prst="line">
            <a:avLst/>
          </a:prstGeom>
          <a:noFill/>
          <a:ln w="9525">
            <a:solidFill>
              <a:schemeClr val="tx1"/>
            </a:solidFill>
            <a:round/>
            <a:headEnd/>
            <a:tailEnd type="triangle" w="med" len="med"/>
          </a:ln>
        </p:spPr>
        <p:txBody>
          <a:bodyPr>
            <a:spAutoFit/>
          </a:bodyPr>
          <a:lstStyle/>
          <a:p>
            <a:endParaRPr lang="en-US"/>
          </a:p>
        </p:txBody>
      </p:sp>
      <p:sp>
        <p:nvSpPr>
          <p:cNvPr id="71711" name="Text Box 91"/>
          <p:cNvSpPr txBox="1">
            <a:spLocks noChangeArrowheads="1"/>
          </p:cNvSpPr>
          <p:nvPr/>
        </p:nvSpPr>
        <p:spPr bwMode="auto">
          <a:xfrm>
            <a:off x="609600" y="3219450"/>
            <a:ext cx="793750" cy="457200"/>
          </a:xfrm>
          <a:prstGeom prst="rect">
            <a:avLst/>
          </a:prstGeom>
          <a:noFill/>
          <a:ln w="12700" algn="ctr">
            <a:noFill/>
            <a:miter lim="800000"/>
            <a:headEnd/>
            <a:tailEnd/>
          </a:ln>
        </p:spPr>
        <p:txBody>
          <a:bodyPr wrap="none">
            <a:spAutoFit/>
          </a:bodyPr>
          <a:lstStyle/>
          <a:p>
            <a:pPr marL="457200" indent="-457200">
              <a:buFontTx/>
              <a:buNone/>
            </a:pPr>
            <a:r>
              <a:rPr lang="en-US"/>
              <a:t>Slots</a:t>
            </a:r>
          </a:p>
        </p:txBody>
      </p:sp>
      <p:sp>
        <p:nvSpPr>
          <p:cNvPr id="71712" name="Line 92"/>
          <p:cNvSpPr>
            <a:spLocks noChangeShapeType="1"/>
          </p:cNvSpPr>
          <p:nvPr/>
        </p:nvSpPr>
        <p:spPr bwMode="auto">
          <a:xfrm>
            <a:off x="1371600" y="3676650"/>
            <a:ext cx="990600" cy="685800"/>
          </a:xfrm>
          <a:prstGeom prst="line">
            <a:avLst/>
          </a:prstGeom>
          <a:noFill/>
          <a:ln w="9525">
            <a:solidFill>
              <a:schemeClr val="tx1"/>
            </a:solidFill>
            <a:round/>
            <a:headEnd/>
            <a:tailEnd type="triangle" w="med" len="med"/>
          </a:ln>
        </p:spPr>
        <p:txBody>
          <a:bodyPr>
            <a:spAutoFit/>
          </a:bodyPr>
          <a:lstStyle/>
          <a:p>
            <a:endParaRPr lang="en-US"/>
          </a:p>
        </p:txBody>
      </p:sp>
      <p:sp>
        <p:nvSpPr>
          <p:cNvPr id="71713" name="Line 93"/>
          <p:cNvSpPr>
            <a:spLocks noChangeShapeType="1"/>
          </p:cNvSpPr>
          <p:nvPr/>
        </p:nvSpPr>
        <p:spPr bwMode="auto">
          <a:xfrm flipV="1">
            <a:off x="1371600" y="2990850"/>
            <a:ext cx="990600" cy="457200"/>
          </a:xfrm>
          <a:prstGeom prst="line">
            <a:avLst/>
          </a:prstGeom>
          <a:noFill/>
          <a:ln w="9525">
            <a:solidFill>
              <a:schemeClr val="tx1"/>
            </a:solidFill>
            <a:round/>
            <a:headEnd/>
            <a:tailEnd type="triangle" w="med" len="med"/>
          </a:ln>
        </p:spPr>
        <p:txBody>
          <a:bodyPr>
            <a:spAutoFit/>
          </a:bodyPr>
          <a:lstStyle/>
          <a:p>
            <a:endParaRPr lang="en-US"/>
          </a:p>
        </p:txBody>
      </p:sp>
      <p:sp>
        <p:nvSpPr>
          <p:cNvPr id="71714" name="Line 94"/>
          <p:cNvSpPr>
            <a:spLocks noChangeShapeType="1"/>
          </p:cNvSpPr>
          <p:nvPr/>
        </p:nvSpPr>
        <p:spPr bwMode="auto">
          <a:xfrm flipV="1">
            <a:off x="1371600" y="3371850"/>
            <a:ext cx="990600" cy="152400"/>
          </a:xfrm>
          <a:prstGeom prst="line">
            <a:avLst/>
          </a:prstGeom>
          <a:noFill/>
          <a:ln w="9525">
            <a:solidFill>
              <a:schemeClr val="tx1"/>
            </a:solidFill>
            <a:round/>
            <a:headEnd/>
            <a:tailEnd type="triangle" w="med" len="med"/>
          </a:ln>
        </p:spPr>
        <p:txBody>
          <a:bodyPr>
            <a:spAutoFit/>
          </a:bodyPr>
          <a:lstStyle/>
          <a:p>
            <a:endParaRPr lang="en-US"/>
          </a:p>
        </p:txBody>
      </p:sp>
      <p:sp>
        <p:nvSpPr>
          <p:cNvPr id="71715" name="Line 95"/>
          <p:cNvSpPr>
            <a:spLocks noChangeShapeType="1"/>
          </p:cNvSpPr>
          <p:nvPr/>
        </p:nvSpPr>
        <p:spPr bwMode="auto">
          <a:xfrm>
            <a:off x="1371600" y="3524250"/>
            <a:ext cx="990600" cy="152400"/>
          </a:xfrm>
          <a:prstGeom prst="line">
            <a:avLst/>
          </a:prstGeom>
          <a:noFill/>
          <a:ln w="9525">
            <a:solidFill>
              <a:schemeClr val="tx1"/>
            </a:solidFill>
            <a:round/>
            <a:headEnd/>
            <a:tailEnd type="triangle" w="med" len="med"/>
          </a:ln>
        </p:spPr>
        <p:txBody>
          <a:bodyPr>
            <a:spAutoFit/>
          </a:bodyPr>
          <a:lstStyle/>
          <a:p>
            <a:endParaRPr lang="en-US"/>
          </a:p>
        </p:txBody>
      </p:sp>
      <p:sp>
        <p:nvSpPr>
          <p:cNvPr id="71716" name="Line 96"/>
          <p:cNvSpPr>
            <a:spLocks noChangeShapeType="1"/>
          </p:cNvSpPr>
          <p:nvPr/>
        </p:nvSpPr>
        <p:spPr bwMode="auto">
          <a:xfrm>
            <a:off x="1371600" y="3600450"/>
            <a:ext cx="990600" cy="381000"/>
          </a:xfrm>
          <a:prstGeom prst="line">
            <a:avLst/>
          </a:prstGeom>
          <a:noFill/>
          <a:ln w="9525">
            <a:solidFill>
              <a:schemeClr val="tx1"/>
            </a:solidFill>
            <a:round/>
            <a:headEnd/>
            <a:tailEnd type="triangle" w="med" len="med"/>
          </a:ln>
        </p:spPr>
        <p:txBody>
          <a:bodyPr>
            <a:spAutoFit/>
          </a:bodyPr>
          <a:lstStyle/>
          <a:p>
            <a:endParaRPr lang="en-US"/>
          </a:p>
        </p:txBody>
      </p:sp>
      <p:sp>
        <p:nvSpPr>
          <p:cNvPr id="71717" name="Line 100"/>
          <p:cNvSpPr>
            <a:spLocks noChangeShapeType="1"/>
          </p:cNvSpPr>
          <p:nvPr/>
        </p:nvSpPr>
        <p:spPr bwMode="auto">
          <a:xfrm flipH="1">
            <a:off x="4802188" y="1924050"/>
            <a:ext cx="1446212" cy="228600"/>
          </a:xfrm>
          <a:prstGeom prst="line">
            <a:avLst/>
          </a:prstGeom>
          <a:noFill/>
          <a:ln w="12700">
            <a:solidFill>
              <a:schemeClr val="tx1"/>
            </a:solidFill>
            <a:round/>
            <a:headEnd/>
            <a:tailEnd type="triangle" w="med" len="med"/>
          </a:ln>
        </p:spPr>
        <p:txBody>
          <a:bodyPr>
            <a:spAutoFit/>
          </a:bodyPr>
          <a:lstStyle/>
          <a:p>
            <a:endParaRPr lang="en-US"/>
          </a:p>
        </p:txBody>
      </p:sp>
      <p:sp>
        <p:nvSpPr>
          <p:cNvPr id="71718" name="AutoShape 101"/>
          <p:cNvSpPr>
            <a:spLocks/>
          </p:cNvSpPr>
          <p:nvPr/>
        </p:nvSpPr>
        <p:spPr bwMode="auto">
          <a:xfrm>
            <a:off x="5257800" y="2381250"/>
            <a:ext cx="609600" cy="2133600"/>
          </a:xfrm>
          <a:prstGeom prst="rightBrace">
            <a:avLst>
              <a:gd name="adj1" fmla="val 29167"/>
              <a:gd name="adj2" fmla="val 50000"/>
            </a:avLst>
          </a:prstGeom>
          <a:noFill/>
          <a:ln w="12700">
            <a:solidFill>
              <a:schemeClr val="tx1"/>
            </a:solidFill>
            <a:round/>
            <a:headEnd/>
            <a:tailEnd/>
          </a:ln>
        </p:spPr>
        <p:txBody>
          <a:bodyPr wrap="none" anchor="ctr">
            <a:spAutoFit/>
          </a:bodyPr>
          <a:lstStyle/>
          <a:p>
            <a:endParaRPr lang="en-SG"/>
          </a:p>
        </p:txBody>
      </p:sp>
      <p:sp>
        <p:nvSpPr>
          <p:cNvPr id="71719" name="Text Box 102"/>
          <p:cNvSpPr txBox="1">
            <a:spLocks noChangeArrowheads="1"/>
          </p:cNvSpPr>
          <p:nvPr/>
        </p:nvSpPr>
        <p:spPr bwMode="auto">
          <a:xfrm>
            <a:off x="5927725" y="3184525"/>
            <a:ext cx="2827338" cy="669925"/>
          </a:xfrm>
          <a:prstGeom prst="rect">
            <a:avLst/>
          </a:prstGeom>
          <a:noFill/>
          <a:ln w="12700" algn="ctr">
            <a:noFill/>
            <a:miter lim="800000"/>
            <a:headEnd/>
            <a:tailEnd/>
          </a:ln>
        </p:spPr>
        <p:txBody>
          <a:bodyPr wrap="none">
            <a:spAutoFit/>
          </a:bodyPr>
          <a:lstStyle/>
          <a:p>
            <a:pPr marL="457200" indent="-457200">
              <a:buFontTx/>
              <a:buNone/>
            </a:pPr>
            <a:r>
              <a:rPr lang="en-US"/>
              <a:t>Frame Attributes</a:t>
            </a:r>
            <a:br>
              <a:rPr lang="en-US"/>
            </a:br>
            <a:r>
              <a:rPr lang="en-US" sz="1400"/>
              <a:t>each slot describes an attribute</a:t>
            </a:r>
          </a:p>
        </p:txBody>
      </p:sp>
      <p:sp>
        <p:nvSpPr>
          <p:cNvPr id="71720" name="Text Box 104"/>
          <p:cNvSpPr txBox="1">
            <a:spLocks noChangeArrowheads="1"/>
          </p:cNvSpPr>
          <p:nvPr/>
        </p:nvSpPr>
        <p:spPr bwMode="auto">
          <a:xfrm>
            <a:off x="1676400" y="5581650"/>
            <a:ext cx="1477963" cy="457200"/>
          </a:xfrm>
          <a:prstGeom prst="rect">
            <a:avLst/>
          </a:prstGeom>
          <a:noFill/>
          <a:ln w="12700" algn="ctr">
            <a:noFill/>
            <a:miter lim="800000"/>
            <a:headEnd/>
            <a:tailEnd/>
          </a:ln>
        </p:spPr>
        <p:txBody>
          <a:bodyPr wrap="none">
            <a:spAutoFit/>
          </a:bodyPr>
          <a:lstStyle/>
          <a:p>
            <a:pPr marL="457200" indent="-457200">
              <a:buFontTx/>
              <a:buNone/>
            </a:pPr>
            <a:r>
              <a:rPr lang="en-US"/>
              <a:t>Slot Name</a:t>
            </a:r>
          </a:p>
        </p:txBody>
      </p:sp>
      <p:sp>
        <p:nvSpPr>
          <p:cNvPr id="71721" name="Text Box 105"/>
          <p:cNvSpPr txBox="1">
            <a:spLocks noChangeArrowheads="1"/>
          </p:cNvSpPr>
          <p:nvPr/>
        </p:nvSpPr>
        <p:spPr bwMode="auto">
          <a:xfrm>
            <a:off x="4267200" y="5581650"/>
            <a:ext cx="1477963" cy="457200"/>
          </a:xfrm>
          <a:prstGeom prst="rect">
            <a:avLst/>
          </a:prstGeom>
          <a:noFill/>
          <a:ln w="12700" algn="ctr">
            <a:noFill/>
            <a:miter lim="800000"/>
            <a:headEnd/>
            <a:tailEnd/>
          </a:ln>
        </p:spPr>
        <p:txBody>
          <a:bodyPr wrap="none">
            <a:spAutoFit/>
          </a:bodyPr>
          <a:lstStyle/>
          <a:p>
            <a:pPr marL="457200" indent="-457200">
              <a:buFontTx/>
              <a:buNone/>
            </a:pPr>
            <a:r>
              <a:rPr lang="en-US"/>
              <a:t>Slot Value</a:t>
            </a:r>
          </a:p>
        </p:txBody>
      </p:sp>
      <p:sp>
        <p:nvSpPr>
          <p:cNvPr id="71722" name="Line 106"/>
          <p:cNvSpPr>
            <a:spLocks noChangeShapeType="1"/>
          </p:cNvSpPr>
          <p:nvPr/>
        </p:nvSpPr>
        <p:spPr bwMode="auto">
          <a:xfrm flipV="1">
            <a:off x="2516188" y="4591050"/>
            <a:ext cx="531812" cy="914400"/>
          </a:xfrm>
          <a:prstGeom prst="line">
            <a:avLst/>
          </a:prstGeom>
          <a:noFill/>
          <a:ln w="12700">
            <a:solidFill>
              <a:schemeClr val="tx1"/>
            </a:solidFill>
            <a:round/>
            <a:headEnd/>
            <a:tailEnd type="triangle" w="med" len="med"/>
          </a:ln>
        </p:spPr>
        <p:txBody>
          <a:bodyPr>
            <a:spAutoFit/>
          </a:bodyPr>
          <a:lstStyle/>
          <a:p>
            <a:endParaRPr lang="en-US"/>
          </a:p>
        </p:txBody>
      </p:sp>
      <p:sp>
        <p:nvSpPr>
          <p:cNvPr id="71723" name="Line 107"/>
          <p:cNvSpPr>
            <a:spLocks noChangeShapeType="1"/>
          </p:cNvSpPr>
          <p:nvPr/>
        </p:nvSpPr>
        <p:spPr bwMode="auto">
          <a:xfrm flipH="1" flipV="1">
            <a:off x="4418013" y="4591050"/>
            <a:ext cx="306387" cy="914400"/>
          </a:xfrm>
          <a:prstGeom prst="line">
            <a:avLst/>
          </a:prstGeom>
          <a:noFill/>
          <a:ln w="12700">
            <a:solidFill>
              <a:schemeClr val="tx1"/>
            </a:solidFill>
            <a:round/>
            <a:headEnd/>
            <a:tailEnd type="triangle" w="med" len="med"/>
          </a:ln>
        </p:spPr>
        <p:txBody>
          <a:bodyPr>
            <a:spAutoFit/>
          </a:bodyPr>
          <a:lstStyle/>
          <a:p>
            <a:endParaRPr lang="en-US"/>
          </a:p>
        </p:txBody>
      </p:sp>
    </p:spTree>
    <p:extLst>
      <p:ext uri="{BB962C8B-B14F-4D97-AF65-F5344CB8AC3E}">
        <p14:creationId xmlns:p14="http://schemas.microsoft.com/office/powerpoint/2010/main" val="36895690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3200" dirty="0" smtClean="0"/>
              <a:t>Frames: </a:t>
            </a:r>
            <a:r>
              <a:rPr lang="en-US" sz="2800" dirty="0" smtClean="0">
                <a:solidFill>
                  <a:srgbClr val="C00000"/>
                </a:solidFill>
              </a:rPr>
              <a:t>Slot Values</a:t>
            </a:r>
            <a:endParaRPr lang="en-US" sz="3200" dirty="0" smtClean="0">
              <a:solidFill>
                <a:srgbClr val="C00000"/>
              </a:solidFill>
            </a:endParaRPr>
          </a:p>
        </p:txBody>
      </p:sp>
      <p:sp>
        <p:nvSpPr>
          <p:cNvPr id="73731" name="Rectangle 3"/>
          <p:cNvSpPr>
            <a:spLocks noGrp="1" noChangeArrowheads="1"/>
          </p:cNvSpPr>
          <p:nvPr>
            <p:ph type="body" idx="1"/>
          </p:nvPr>
        </p:nvSpPr>
        <p:spPr/>
        <p:txBody>
          <a:bodyPr/>
          <a:lstStyle/>
          <a:p>
            <a:pPr>
              <a:lnSpc>
                <a:spcPct val="100000"/>
              </a:lnSpc>
              <a:spcAft>
                <a:spcPts val="600"/>
              </a:spcAft>
            </a:pPr>
            <a:r>
              <a:rPr lang="en-US" dirty="0" smtClean="0"/>
              <a:t>The default slot values becomes true when no other values are present, otherwise the default value will be over-written.</a:t>
            </a:r>
          </a:p>
          <a:p>
            <a:pPr>
              <a:lnSpc>
                <a:spcPct val="100000"/>
              </a:lnSpc>
              <a:spcAft>
                <a:spcPts val="600"/>
              </a:spcAft>
            </a:pPr>
            <a:r>
              <a:rPr lang="en-US" dirty="0" smtClean="0"/>
              <a:t>Slot can have restrictions on the range and type of value it can take (e.g. numeric, text, {0-10}, {Yes, No}, etc)</a:t>
            </a:r>
          </a:p>
          <a:p>
            <a:pPr>
              <a:lnSpc>
                <a:spcPct val="100000"/>
              </a:lnSpc>
              <a:spcAft>
                <a:spcPts val="600"/>
              </a:spcAft>
            </a:pPr>
            <a:r>
              <a:rPr lang="en-US" dirty="0" smtClean="0"/>
              <a:t>Slots can contain program code which is executed if the slot value is changed or to compute some value</a:t>
            </a:r>
          </a:p>
          <a:p>
            <a:pPr marL="0" indent="0">
              <a:lnSpc>
                <a:spcPct val="100000"/>
              </a:lnSpc>
              <a:spcAft>
                <a:spcPts val="600"/>
              </a:spcAft>
              <a:buNone/>
            </a:pPr>
            <a:r>
              <a:rPr lang="en-US" dirty="0" smtClean="0"/>
              <a:t> </a:t>
            </a:r>
          </a:p>
          <a:p>
            <a:pPr>
              <a:lnSpc>
                <a:spcPct val="100000"/>
              </a:lnSpc>
              <a:buNone/>
            </a:pPr>
            <a:endParaRPr lang="en-US" dirty="0" smtClean="0"/>
          </a:p>
        </p:txBody>
      </p:sp>
    </p:spTree>
    <p:extLst>
      <p:ext uri="{BB962C8B-B14F-4D97-AF65-F5344CB8AC3E}">
        <p14:creationId xmlns:p14="http://schemas.microsoft.com/office/powerpoint/2010/main" val="2844352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smtClean="0"/>
              <a:t>Knowledge Representation in </a:t>
            </a:r>
            <a:r>
              <a:rPr lang="en-US" sz="3200" dirty="0" err="1" smtClean="0"/>
              <a:t>KBS</a:t>
            </a:r>
            <a:endParaRPr lang="en-US" sz="3200" dirty="0" smtClean="0"/>
          </a:p>
        </p:txBody>
      </p:sp>
      <p:sp>
        <p:nvSpPr>
          <p:cNvPr id="12291" name="Rectangle 3"/>
          <p:cNvSpPr>
            <a:spLocks noGrp="1" noChangeArrowheads="1"/>
          </p:cNvSpPr>
          <p:nvPr>
            <p:ph type="body" idx="1"/>
          </p:nvPr>
        </p:nvSpPr>
        <p:spPr>
          <a:xfrm>
            <a:off x="303213" y="1171576"/>
            <a:ext cx="9299575" cy="5153024"/>
          </a:xfrm>
        </p:spPr>
        <p:txBody>
          <a:bodyPr/>
          <a:lstStyle/>
          <a:p>
            <a:pPr>
              <a:lnSpc>
                <a:spcPct val="100000"/>
              </a:lnSpc>
            </a:pPr>
            <a:r>
              <a:rPr lang="en-US" dirty="0" smtClean="0"/>
              <a:t>A scheme by which to represent knowledge in a computer in a way that allows the system to manipulate it to solve difficult problems</a:t>
            </a:r>
          </a:p>
          <a:p>
            <a:pPr lvl="1">
              <a:lnSpc>
                <a:spcPct val="100000"/>
              </a:lnSpc>
            </a:pPr>
            <a:r>
              <a:rPr lang="en-US" dirty="0" smtClean="0"/>
              <a:t>Unlike humans, knowledge must be ‘transplanted” into the </a:t>
            </a:r>
            <a:r>
              <a:rPr lang="en-US" dirty="0" err="1" smtClean="0"/>
              <a:t>KBS</a:t>
            </a:r>
            <a:endParaRPr lang="en-US" dirty="0" smtClean="0"/>
          </a:p>
          <a:p>
            <a:pPr lvl="1">
              <a:lnSpc>
                <a:spcPct val="100000"/>
              </a:lnSpc>
            </a:pPr>
            <a:r>
              <a:rPr lang="en-US" b="1" i="1" dirty="0" smtClean="0">
                <a:solidFill>
                  <a:srgbClr val="006600"/>
                </a:solidFill>
                <a:effectLst>
                  <a:outerShdw blurRad="38100" dist="38100" dir="2700000" algn="tl">
                    <a:srgbClr val="000000">
                      <a:alpha val="43137"/>
                    </a:srgbClr>
                  </a:outerShdw>
                </a:effectLst>
              </a:rPr>
              <a:t>Representation</a:t>
            </a:r>
            <a:r>
              <a:rPr lang="en-US" dirty="0" smtClean="0"/>
              <a:t> goes hand-in-hand with </a:t>
            </a:r>
            <a:r>
              <a:rPr lang="en-US" b="1" i="1" dirty="0" smtClean="0">
                <a:solidFill>
                  <a:srgbClr val="006600"/>
                </a:solidFill>
                <a:effectLst>
                  <a:outerShdw blurRad="38100" dist="38100" dir="2700000" algn="tl">
                    <a:srgbClr val="000000">
                      <a:alpha val="43137"/>
                    </a:srgbClr>
                  </a:outerShdw>
                </a:effectLst>
              </a:rPr>
              <a:t>Reasoning</a:t>
            </a:r>
            <a:r>
              <a:rPr lang="en-US" dirty="0" smtClean="0"/>
              <a:t> (inference)</a:t>
            </a:r>
          </a:p>
          <a:p>
            <a:pPr lvl="1">
              <a:lnSpc>
                <a:spcPct val="100000"/>
              </a:lnSpc>
            </a:pPr>
            <a:r>
              <a:rPr lang="en-US" dirty="0" smtClean="0"/>
              <a:t>Large amount of knowledge is usually needed to solve complex problems</a:t>
            </a:r>
          </a:p>
          <a:p>
            <a:pPr>
              <a:lnSpc>
                <a:spcPct val="100000"/>
              </a:lnSpc>
            </a:pPr>
            <a:r>
              <a:rPr lang="en-US" dirty="0" smtClean="0"/>
              <a:t>Explicit knowledge representations also allows for knowledge management (KM) and sharing</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Frames: </a:t>
            </a:r>
            <a:r>
              <a:rPr lang="en-US" dirty="0" smtClean="0">
                <a:solidFill>
                  <a:srgbClr val="C00000"/>
                </a:solidFill>
              </a:rPr>
              <a:t>Classes and Instances</a:t>
            </a:r>
            <a:endParaRPr lang="en-US" dirty="0"/>
          </a:p>
        </p:txBody>
      </p:sp>
      <p:sp>
        <p:nvSpPr>
          <p:cNvPr id="3" name="Content Placeholder 2"/>
          <p:cNvSpPr>
            <a:spLocks noGrp="1"/>
          </p:cNvSpPr>
          <p:nvPr>
            <p:ph idx="1"/>
          </p:nvPr>
        </p:nvSpPr>
        <p:spPr/>
        <p:txBody>
          <a:bodyPr/>
          <a:lstStyle/>
          <a:p>
            <a:pPr>
              <a:lnSpc>
                <a:spcPct val="90000"/>
              </a:lnSpc>
              <a:spcBef>
                <a:spcPts val="0"/>
              </a:spcBef>
            </a:pPr>
            <a:r>
              <a:rPr lang="en-US" b="1" i="1" dirty="0" smtClean="0">
                <a:solidFill>
                  <a:srgbClr val="CC66FF"/>
                </a:solidFill>
                <a:effectLst>
                  <a:outerShdw blurRad="38100" dist="38100" dir="2700000" algn="tl">
                    <a:srgbClr val="000000">
                      <a:alpha val="43137"/>
                    </a:srgbClr>
                  </a:outerShdw>
                </a:effectLst>
              </a:rPr>
              <a:t>Class</a:t>
            </a:r>
            <a:r>
              <a:rPr lang="en-US" dirty="0" smtClean="0"/>
              <a:t> is a group of objects</a:t>
            </a:r>
          </a:p>
          <a:p>
            <a:pPr>
              <a:lnSpc>
                <a:spcPct val="90000"/>
              </a:lnSpc>
              <a:spcBef>
                <a:spcPts val="0"/>
              </a:spcBef>
              <a:buNone/>
            </a:pPr>
            <a:r>
              <a:rPr lang="en-US" dirty="0" smtClean="0"/>
              <a:t>	that share similar characteristics</a:t>
            </a:r>
            <a:endParaRPr lang="en-US" i="1" dirty="0" smtClean="0"/>
          </a:p>
          <a:p>
            <a:pPr lvl="1">
              <a:lnSpc>
                <a:spcPct val="90000"/>
              </a:lnSpc>
              <a:spcBef>
                <a:spcPts val="0"/>
              </a:spcBef>
            </a:pPr>
            <a:r>
              <a:rPr lang="en-US" dirty="0" smtClean="0"/>
              <a:t>all objects in the class have </a:t>
            </a:r>
          </a:p>
          <a:p>
            <a:pPr lvl="1">
              <a:lnSpc>
                <a:spcPct val="90000"/>
              </a:lnSpc>
              <a:spcBef>
                <a:spcPts val="0"/>
              </a:spcBef>
              <a:buNone/>
            </a:pPr>
            <a:r>
              <a:rPr lang="en-US" dirty="0" smtClean="0"/>
              <a:t>	similar descriptions</a:t>
            </a:r>
          </a:p>
          <a:p>
            <a:pPr>
              <a:lnSpc>
                <a:spcPct val="90000"/>
              </a:lnSpc>
              <a:spcBef>
                <a:spcPts val="0"/>
              </a:spcBef>
            </a:pPr>
            <a:r>
              <a:rPr lang="en-GB" altLang="zh-CN" dirty="0" smtClean="0"/>
              <a:t>Classes may have </a:t>
            </a:r>
          </a:p>
          <a:p>
            <a:pPr>
              <a:lnSpc>
                <a:spcPct val="90000"/>
              </a:lnSpc>
              <a:spcBef>
                <a:spcPts val="0"/>
              </a:spcBef>
              <a:buNone/>
            </a:pPr>
            <a:r>
              <a:rPr lang="en-GB" altLang="zh-CN" i="1" dirty="0" smtClean="0"/>
              <a:t>	</a:t>
            </a:r>
            <a:r>
              <a:rPr lang="en-GB" altLang="zh-CN" b="1" i="1" dirty="0" smtClean="0">
                <a:solidFill>
                  <a:srgbClr val="CC66FF"/>
                </a:solidFill>
                <a:effectLst>
                  <a:outerShdw blurRad="38100" dist="38100" dir="2700000" algn="tl">
                    <a:srgbClr val="000000">
                      <a:alpha val="43137"/>
                    </a:srgbClr>
                  </a:outerShdw>
                </a:effectLst>
              </a:rPr>
              <a:t>subclasses</a:t>
            </a:r>
            <a:r>
              <a:rPr lang="en-GB" altLang="zh-CN" i="1" dirty="0" smtClean="0"/>
              <a:t> </a:t>
            </a:r>
            <a:r>
              <a:rPr lang="en-GB" altLang="zh-CN" dirty="0" smtClean="0"/>
              <a:t>which represent </a:t>
            </a:r>
          </a:p>
          <a:p>
            <a:pPr>
              <a:lnSpc>
                <a:spcPct val="90000"/>
              </a:lnSpc>
              <a:spcBef>
                <a:spcPts val="0"/>
              </a:spcBef>
              <a:buNone/>
            </a:pPr>
            <a:r>
              <a:rPr lang="en-GB" altLang="zh-CN" dirty="0"/>
              <a:t>	</a:t>
            </a:r>
            <a:r>
              <a:rPr lang="en-GB" altLang="zh-CN" dirty="0" smtClean="0"/>
              <a:t>further refinement of a class</a:t>
            </a:r>
          </a:p>
          <a:p>
            <a:pPr lvl="1">
              <a:lnSpc>
                <a:spcPct val="90000"/>
              </a:lnSpc>
              <a:spcBef>
                <a:spcPts val="0"/>
              </a:spcBef>
            </a:pPr>
            <a:r>
              <a:rPr lang="en-GB" altLang="zh-CN" dirty="0" smtClean="0"/>
              <a:t>Subclasses inherit all attributes </a:t>
            </a:r>
          </a:p>
          <a:p>
            <a:pPr marL="571500" lvl="1" indent="0">
              <a:lnSpc>
                <a:spcPct val="90000"/>
              </a:lnSpc>
              <a:spcBef>
                <a:spcPts val="0"/>
              </a:spcBef>
              <a:buNone/>
            </a:pPr>
            <a:r>
              <a:rPr lang="en-GB" altLang="zh-CN" dirty="0"/>
              <a:t>	</a:t>
            </a:r>
            <a:r>
              <a:rPr lang="en-GB" altLang="zh-CN" dirty="0" smtClean="0"/>
              <a:t>of the parent</a:t>
            </a:r>
          </a:p>
          <a:p>
            <a:pPr lvl="1">
              <a:lnSpc>
                <a:spcPct val="90000"/>
              </a:lnSpc>
              <a:spcBef>
                <a:spcPts val="0"/>
              </a:spcBef>
            </a:pPr>
            <a:r>
              <a:rPr lang="en-US" dirty="0" smtClean="0"/>
              <a:t>It can also have additional attributes</a:t>
            </a:r>
          </a:p>
          <a:p>
            <a:pPr>
              <a:lnSpc>
                <a:spcPct val="90000"/>
              </a:lnSpc>
              <a:spcBef>
                <a:spcPts val="0"/>
              </a:spcBef>
            </a:pPr>
            <a:r>
              <a:rPr lang="en-US" b="1" i="1" dirty="0" smtClean="0">
                <a:solidFill>
                  <a:srgbClr val="CC66FF"/>
                </a:solidFill>
                <a:effectLst>
                  <a:outerShdw blurRad="38100" dist="38100" dir="2700000" algn="tl">
                    <a:srgbClr val="000000">
                      <a:alpha val="43137"/>
                    </a:srgbClr>
                  </a:outerShdw>
                </a:effectLst>
              </a:rPr>
              <a:t>Instances</a:t>
            </a:r>
            <a:r>
              <a:rPr lang="en-US" dirty="0" smtClean="0"/>
              <a:t> of a class/subclass are specific objects or members of the class</a:t>
            </a:r>
          </a:p>
          <a:p>
            <a:pPr lvl="1">
              <a:lnSpc>
                <a:spcPct val="90000"/>
              </a:lnSpc>
              <a:spcBef>
                <a:spcPts val="0"/>
              </a:spcBef>
            </a:pPr>
            <a:r>
              <a:rPr lang="en-US" dirty="0" smtClean="0"/>
              <a:t>They inherit attributes of </a:t>
            </a:r>
            <a:r>
              <a:rPr lang="en-US" i="1" dirty="0" smtClean="0">
                <a:solidFill>
                  <a:srgbClr val="FF0000"/>
                </a:solidFill>
                <a:effectLst>
                  <a:outerShdw blurRad="38100" dist="38100" dir="2700000" algn="tl">
                    <a:srgbClr val="000000">
                      <a:alpha val="43137"/>
                    </a:srgbClr>
                  </a:outerShdw>
                </a:effectLst>
              </a:rPr>
              <a:t>all</a:t>
            </a:r>
            <a:r>
              <a:rPr lang="en-US" dirty="0" smtClean="0"/>
              <a:t> parent classes</a:t>
            </a:r>
          </a:p>
          <a:p>
            <a:endParaRPr lang="en-US" dirty="0"/>
          </a:p>
        </p:txBody>
      </p:sp>
      <p:grpSp>
        <p:nvGrpSpPr>
          <p:cNvPr id="4" name="Group 3"/>
          <p:cNvGrpSpPr/>
          <p:nvPr/>
        </p:nvGrpSpPr>
        <p:grpSpPr>
          <a:xfrm>
            <a:off x="6048767" y="1325880"/>
            <a:ext cx="3396986" cy="3036282"/>
            <a:chOff x="4942136" y="1249246"/>
            <a:chExt cx="4645288" cy="4729397"/>
          </a:xfrm>
        </p:grpSpPr>
        <p:sp>
          <p:nvSpPr>
            <p:cNvPr id="5" name="Rectangle 112"/>
            <p:cNvSpPr>
              <a:spLocks noChangeArrowheads="1"/>
            </p:cNvSpPr>
            <p:nvPr/>
          </p:nvSpPr>
          <p:spPr bwMode="auto">
            <a:xfrm>
              <a:off x="7057370" y="1249246"/>
              <a:ext cx="868085"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CARS</a:t>
              </a:r>
            </a:p>
          </p:txBody>
        </p:sp>
        <p:sp>
          <p:nvSpPr>
            <p:cNvPr id="6" name="Rectangle 113"/>
            <p:cNvSpPr>
              <a:spLocks noChangeArrowheads="1"/>
            </p:cNvSpPr>
            <p:nvPr/>
          </p:nvSpPr>
          <p:spPr bwMode="auto">
            <a:xfrm>
              <a:off x="5496323" y="2925646"/>
              <a:ext cx="1018377"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dirty="0"/>
                <a:t>SEDAN</a:t>
              </a:r>
            </a:p>
          </p:txBody>
        </p:sp>
        <p:sp>
          <p:nvSpPr>
            <p:cNvPr id="7" name="Rectangle 114"/>
            <p:cNvSpPr>
              <a:spLocks noChangeArrowheads="1"/>
            </p:cNvSpPr>
            <p:nvPr/>
          </p:nvSpPr>
          <p:spPr bwMode="auto">
            <a:xfrm>
              <a:off x="5758790" y="1935046"/>
              <a:ext cx="1626918"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PASSENGER</a:t>
              </a:r>
            </a:p>
          </p:txBody>
        </p:sp>
        <p:sp>
          <p:nvSpPr>
            <p:cNvPr id="8" name="Rectangle 115"/>
            <p:cNvSpPr>
              <a:spLocks noChangeArrowheads="1"/>
            </p:cNvSpPr>
            <p:nvPr/>
          </p:nvSpPr>
          <p:spPr bwMode="auto">
            <a:xfrm>
              <a:off x="5190647" y="3763847"/>
              <a:ext cx="1426530"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dirty="0"/>
                <a:t>JAPANESE</a:t>
              </a:r>
            </a:p>
          </p:txBody>
        </p:sp>
        <p:sp>
          <p:nvSpPr>
            <p:cNvPr id="9" name="Rectangle 116"/>
            <p:cNvSpPr>
              <a:spLocks noChangeArrowheads="1"/>
            </p:cNvSpPr>
            <p:nvPr/>
          </p:nvSpPr>
          <p:spPr bwMode="auto">
            <a:xfrm>
              <a:off x="7811577" y="1935046"/>
              <a:ext cx="1775847"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COMMERCIAL</a:t>
              </a:r>
            </a:p>
          </p:txBody>
        </p:sp>
        <p:sp>
          <p:nvSpPr>
            <p:cNvPr id="10" name="Rectangle 117"/>
            <p:cNvSpPr>
              <a:spLocks noChangeArrowheads="1"/>
            </p:cNvSpPr>
            <p:nvPr/>
          </p:nvSpPr>
          <p:spPr bwMode="auto">
            <a:xfrm>
              <a:off x="6865816" y="2925646"/>
              <a:ext cx="717794"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dirty="0"/>
                <a:t>MPV</a:t>
              </a:r>
            </a:p>
          </p:txBody>
        </p:sp>
        <p:sp>
          <p:nvSpPr>
            <p:cNvPr id="11" name="Rectangle 118"/>
            <p:cNvSpPr>
              <a:spLocks noChangeArrowheads="1"/>
            </p:cNvSpPr>
            <p:nvPr/>
          </p:nvSpPr>
          <p:spPr bwMode="auto">
            <a:xfrm>
              <a:off x="8362355" y="2925646"/>
              <a:ext cx="839390"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VANS</a:t>
              </a:r>
            </a:p>
          </p:txBody>
        </p:sp>
        <p:sp>
          <p:nvSpPr>
            <p:cNvPr id="12" name="Rectangle 119"/>
            <p:cNvSpPr>
              <a:spLocks noChangeArrowheads="1"/>
            </p:cNvSpPr>
            <p:nvPr/>
          </p:nvSpPr>
          <p:spPr bwMode="auto">
            <a:xfrm>
              <a:off x="4942136" y="5516447"/>
              <a:ext cx="1212354"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SGX 11 Y</a:t>
              </a:r>
            </a:p>
          </p:txBody>
        </p:sp>
        <p:sp>
          <p:nvSpPr>
            <p:cNvPr id="13" name="Rectangle 120"/>
            <p:cNvSpPr>
              <a:spLocks noChangeArrowheads="1"/>
            </p:cNvSpPr>
            <p:nvPr/>
          </p:nvSpPr>
          <p:spPr bwMode="auto">
            <a:xfrm>
              <a:off x="5120826" y="4602046"/>
              <a:ext cx="1143902"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TOYOTA</a:t>
              </a:r>
            </a:p>
          </p:txBody>
        </p:sp>
        <p:sp>
          <p:nvSpPr>
            <p:cNvPr id="14" name="Rectangle 121"/>
            <p:cNvSpPr>
              <a:spLocks noChangeArrowheads="1"/>
            </p:cNvSpPr>
            <p:nvPr/>
          </p:nvSpPr>
          <p:spPr bwMode="auto">
            <a:xfrm>
              <a:off x="6704502" y="4678246"/>
              <a:ext cx="1040420" cy="462196"/>
            </a:xfrm>
            <a:prstGeom prst="rect">
              <a:avLst/>
            </a:prstGeom>
            <a:noFill/>
            <a:ln w="3175" algn="ctr">
              <a:solidFill>
                <a:schemeClr val="tx1"/>
              </a:solidFill>
              <a:miter lim="800000"/>
              <a:headEnd/>
              <a:tailEnd/>
            </a:ln>
          </p:spPr>
          <p:txBody>
            <a:bodyPr wrap="none" anchor="ctr">
              <a:spAutoFit/>
            </a:bodyPr>
            <a:lstStyle/>
            <a:p>
              <a:pPr marL="457200" indent="-457200" algn="ctr">
                <a:buFontTx/>
                <a:buNone/>
              </a:pPr>
              <a:r>
                <a:rPr lang="en-US" b="1"/>
                <a:t>MAZDA</a:t>
              </a:r>
            </a:p>
          </p:txBody>
        </p:sp>
        <p:sp>
          <p:nvSpPr>
            <p:cNvPr id="15" name="Line 122"/>
            <p:cNvSpPr>
              <a:spLocks noChangeShapeType="1"/>
            </p:cNvSpPr>
            <p:nvPr/>
          </p:nvSpPr>
          <p:spPr bwMode="auto">
            <a:xfrm flipV="1">
              <a:off x="6783388" y="1676400"/>
              <a:ext cx="685800" cy="304800"/>
            </a:xfrm>
            <a:prstGeom prst="line">
              <a:avLst/>
            </a:prstGeom>
            <a:noFill/>
            <a:ln w="3175">
              <a:solidFill>
                <a:schemeClr val="tx1"/>
              </a:solidFill>
              <a:round/>
              <a:headEnd/>
              <a:tailEnd/>
            </a:ln>
          </p:spPr>
          <p:txBody>
            <a:bodyPr>
              <a:spAutoFit/>
            </a:bodyPr>
            <a:lstStyle/>
            <a:p>
              <a:endParaRPr lang="en-US"/>
            </a:p>
          </p:txBody>
        </p:sp>
        <p:sp>
          <p:nvSpPr>
            <p:cNvPr id="16" name="Line 123"/>
            <p:cNvSpPr>
              <a:spLocks noChangeShapeType="1"/>
            </p:cNvSpPr>
            <p:nvPr/>
          </p:nvSpPr>
          <p:spPr bwMode="auto">
            <a:xfrm flipV="1">
              <a:off x="6019800" y="2362200"/>
              <a:ext cx="533400" cy="609600"/>
            </a:xfrm>
            <a:prstGeom prst="line">
              <a:avLst/>
            </a:prstGeom>
            <a:noFill/>
            <a:ln w="3175">
              <a:solidFill>
                <a:schemeClr val="tx1"/>
              </a:solidFill>
              <a:round/>
              <a:headEnd/>
              <a:tailEnd/>
            </a:ln>
          </p:spPr>
          <p:txBody>
            <a:bodyPr>
              <a:spAutoFit/>
            </a:bodyPr>
            <a:lstStyle/>
            <a:p>
              <a:endParaRPr lang="en-US"/>
            </a:p>
          </p:txBody>
        </p:sp>
        <p:sp>
          <p:nvSpPr>
            <p:cNvPr id="17" name="Line 124"/>
            <p:cNvSpPr>
              <a:spLocks noChangeShapeType="1"/>
            </p:cNvSpPr>
            <p:nvPr/>
          </p:nvSpPr>
          <p:spPr bwMode="auto">
            <a:xfrm flipV="1">
              <a:off x="5792788" y="3352800"/>
              <a:ext cx="227012" cy="457200"/>
            </a:xfrm>
            <a:prstGeom prst="line">
              <a:avLst/>
            </a:prstGeom>
            <a:noFill/>
            <a:ln w="3175">
              <a:solidFill>
                <a:schemeClr val="tx1"/>
              </a:solidFill>
              <a:round/>
              <a:headEnd/>
              <a:tailEnd/>
            </a:ln>
          </p:spPr>
          <p:txBody>
            <a:bodyPr>
              <a:spAutoFit/>
            </a:bodyPr>
            <a:lstStyle/>
            <a:p>
              <a:endParaRPr lang="en-US"/>
            </a:p>
          </p:txBody>
        </p:sp>
        <p:sp>
          <p:nvSpPr>
            <p:cNvPr id="18" name="Line 125"/>
            <p:cNvSpPr>
              <a:spLocks noChangeShapeType="1"/>
            </p:cNvSpPr>
            <p:nvPr/>
          </p:nvSpPr>
          <p:spPr bwMode="auto">
            <a:xfrm flipV="1">
              <a:off x="5562600" y="4191000"/>
              <a:ext cx="304800" cy="457200"/>
            </a:xfrm>
            <a:prstGeom prst="line">
              <a:avLst/>
            </a:prstGeom>
            <a:noFill/>
            <a:ln w="3175">
              <a:solidFill>
                <a:schemeClr val="tx1"/>
              </a:solidFill>
              <a:round/>
              <a:headEnd/>
              <a:tailEnd/>
            </a:ln>
          </p:spPr>
          <p:txBody>
            <a:bodyPr>
              <a:spAutoFit/>
            </a:bodyPr>
            <a:lstStyle/>
            <a:p>
              <a:endParaRPr lang="en-US"/>
            </a:p>
          </p:txBody>
        </p:sp>
        <p:sp>
          <p:nvSpPr>
            <p:cNvPr id="19" name="Line 126"/>
            <p:cNvSpPr>
              <a:spLocks noChangeShapeType="1"/>
            </p:cNvSpPr>
            <p:nvPr/>
          </p:nvSpPr>
          <p:spPr bwMode="auto">
            <a:xfrm flipV="1">
              <a:off x="5562600" y="5029200"/>
              <a:ext cx="152400" cy="533400"/>
            </a:xfrm>
            <a:prstGeom prst="line">
              <a:avLst/>
            </a:prstGeom>
            <a:noFill/>
            <a:ln w="3175">
              <a:solidFill>
                <a:schemeClr val="tx1"/>
              </a:solidFill>
              <a:round/>
              <a:headEnd/>
              <a:tailEnd/>
            </a:ln>
          </p:spPr>
          <p:txBody>
            <a:bodyPr>
              <a:spAutoFit/>
            </a:bodyPr>
            <a:lstStyle/>
            <a:p>
              <a:endParaRPr lang="en-US"/>
            </a:p>
          </p:txBody>
        </p:sp>
        <p:sp>
          <p:nvSpPr>
            <p:cNvPr id="20" name="Line 127"/>
            <p:cNvSpPr>
              <a:spLocks noChangeShapeType="1"/>
            </p:cNvSpPr>
            <p:nvPr/>
          </p:nvSpPr>
          <p:spPr bwMode="auto">
            <a:xfrm flipH="1" flipV="1">
              <a:off x="6705600" y="2362200"/>
              <a:ext cx="457200" cy="609600"/>
            </a:xfrm>
            <a:prstGeom prst="line">
              <a:avLst/>
            </a:prstGeom>
            <a:noFill/>
            <a:ln w="3175">
              <a:solidFill>
                <a:schemeClr val="tx1"/>
              </a:solidFill>
              <a:round/>
              <a:headEnd/>
              <a:tailEnd/>
            </a:ln>
          </p:spPr>
          <p:txBody>
            <a:bodyPr>
              <a:spAutoFit/>
            </a:bodyPr>
            <a:lstStyle/>
            <a:p>
              <a:endParaRPr lang="en-US"/>
            </a:p>
          </p:txBody>
        </p:sp>
        <p:sp>
          <p:nvSpPr>
            <p:cNvPr id="21" name="Line 128"/>
            <p:cNvSpPr>
              <a:spLocks noChangeShapeType="1"/>
            </p:cNvSpPr>
            <p:nvPr/>
          </p:nvSpPr>
          <p:spPr bwMode="auto">
            <a:xfrm flipH="1" flipV="1">
              <a:off x="6172200" y="4191000"/>
              <a:ext cx="838200" cy="533400"/>
            </a:xfrm>
            <a:prstGeom prst="line">
              <a:avLst/>
            </a:prstGeom>
            <a:noFill/>
            <a:ln w="6350">
              <a:solidFill>
                <a:schemeClr val="tx1"/>
              </a:solidFill>
              <a:round/>
              <a:headEnd/>
              <a:tailEnd/>
            </a:ln>
          </p:spPr>
          <p:txBody>
            <a:bodyPr>
              <a:spAutoFit/>
            </a:bodyPr>
            <a:lstStyle/>
            <a:p>
              <a:endParaRPr lang="en-US"/>
            </a:p>
          </p:txBody>
        </p:sp>
        <p:sp>
          <p:nvSpPr>
            <p:cNvPr id="22" name="Line 129"/>
            <p:cNvSpPr>
              <a:spLocks noChangeShapeType="1"/>
            </p:cNvSpPr>
            <p:nvPr/>
          </p:nvSpPr>
          <p:spPr bwMode="auto">
            <a:xfrm flipH="1" flipV="1">
              <a:off x="6019800" y="5029200"/>
              <a:ext cx="609600" cy="533400"/>
            </a:xfrm>
            <a:prstGeom prst="line">
              <a:avLst/>
            </a:prstGeom>
            <a:noFill/>
            <a:ln w="3175">
              <a:solidFill>
                <a:schemeClr val="tx1"/>
              </a:solidFill>
              <a:round/>
              <a:headEnd/>
              <a:tailEnd/>
            </a:ln>
          </p:spPr>
          <p:txBody>
            <a:bodyPr>
              <a:spAutoFit/>
            </a:bodyPr>
            <a:lstStyle/>
            <a:p>
              <a:endParaRPr lang="en-US"/>
            </a:p>
          </p:txBody>
        </p:sp>
        <p:sp>
          <p:nvSpPr>
            <p:cNvPr id="23" name="Line 130"/>
            <p:cNvSpPr>
              <a:spLocks noChangeShapeType="1"/>
            </p:cNvSpPr>
            <p:nvPr/>
          </p:nvSpPr>
          <p:spPr bwMode="auto">
            <a:xfrm flipH="1" flipV="1">
              <a:off x="7696200" y="1676400"/>
              <a:ext cx="609600" cy="304800"/>
            </a:xfrm>
            <a:prstGeom prst="line">
              <a:avLst/>
            </a:prstGeom>
            <a:noFill/>
            <a:ln w="3175">
              <a:solidFill>
                <a:schemeClr val="tx1"/>
              </a:solidFill>
              <a:round/>
              <a:headEnd/>
              <a:tailEnd/>
            </a:ln>
          </p:spPr>
          <p:txBody>
            <a:bodyPr>
              <a:spAutoFit/>
            </a:bodyPr>
            <a:lstStyle/>
            <a:p>
              <a:endParaRPr lang="en-US"/>
            </a:p>
          </p:txBody>
        </p:sp>
        <p:sp>
          <p:nvSpPr>
            <p:cNvPr id="24" name="Line 131"/>
            <p:cNvSpPr>
              <a:spLocks noChangeShapeType="1"/>
            </p:cNvSpPr>
            <p:nvPr/>
          </p:nvSpPr>
          <p:spPr bwMode="auto">
            <a:xfrm flipH="1" flipV="1">
              <a:off x="8610600" y="2362200"/>
              <a:ext cx="228600" cy="609600"/>
            </a:xfrm>
            <a:prstGeom prst="line">
              <a:avLst/>
            </a:prstGeom>
            <a:noFill/>
            <a:ln w="3175">
              <a:solidFill>
                <a:schemeClr val="tx1"/>
              </a:solidFill>
              <a:round/>
              <a:headEnd/>
              <a:tailEnd/>
            </a:ln>
          </p:spPr>
          <p:txBody>
            <a:bodyPr>
              <a:spAutoFit/>
            </a:bodyPr>
            <a:lstStyle/>
            <a:p>
              <a:endParaRPr lang="en-US"/>
            </a:p>
          </p:txBody>
        </p:sp>
        <p:sp>
          <p:nvSpPr>
            <p:cNvPr id="25" name="Line 132"/>
            <p:cNvSpPr>
              <a:spLocks noChangeShapeType="1"/>
            </p:cNvSpPr>
            <p:nvPr/>
          </p:nvSpPr>
          <p:spPr bwMode="auto">
            <a:xfrm flipH="1" flipV="1">
              <a:off x="8839200" y="3352800"/>
              <a:ext cx="381000" cy="685800"/>
            </a:xfrm>
            <a:prstGeom prst="line">
              <a:avLst/>
            </a:prstGeom>
            <a:noFill/>
            <a:ln w="3175">
              <a:solidFill>
                <a:schemeClr val="tx1"/>
              </a:solidFill>
              <a:round/>
              <a:headEnd/>
              <a:tailEnd/>
            </a:ln>
          </p:spPr>
          <p:txBody>
            <a:bodyPr>
              <a:spAutoFit/>
            </a:bodyPr>
            <a:lstStyle/>
            <a:p>
              <a:endParaRPr lang="en-US"/>
            </a:p>
          </p:txBody>
        </p:sp>
        <p:sp>
          <p:nvSpPr>
            <p:cNvPr id="26" name="Line 133"/>
            <p:cNvSpPr>
              <a:spLocks noChangeShapeType="1"/>
            </p:cNvSpPr>
            <p:nvPr/>
          </p:nvSpPr>
          <p:spPr bwMode="auto">
            <a:xfrm flipH="1" flipV="1">
              <a:off x="7239000" y="3352800"/>
              <a:ext cx="76200" cy="533400"/>
            </a:xfrm>
            <a:prstGeom prst="line">
              <a:avLst/>
            </a:prstGeom>
            <a:noFill/>
            <a:ln w="3175">
              <a:solidFill>
                <a:schemeClr val="tx1"/>
              </a:solidFill>
              <a:round/>
              <a:headEnd/>
              <a:tailEnd/>
            </a:ln>
          </p:spPr>
          <p:txBody>
            <a:bodyPr>
              <a:spAutoFit/>
            </a:bodyPr>
            <a:lstStyle/>
            <a:p>
              <a:endParaRPr lang="en-US"/>
            </a:p>
          </p:txBody>
        </p:sp>
        <p:sp>
          <p:nvSpPr>
            <p:cNvPr id="27" name="Line 134"/>
            <p:cNvSpPr>
              <a:spLocks noChangeShapeType="1"/>
            </p:cNvSpPr>
            <p:nvPr/>
          </p:nvSpPr>
          <p:spPr bwMode="auto">
            <a:xfrm flipV="1">
              <a:off x="8459788" y="3352800"/>
              <a:ext cx="227012" cy="685800"/>
            </a:xfrm>
            <a:prstGeom prst="line">
              <a:avLst/>
            </a:prstGeom>
            <a:noFill/>
            <a:ln w="3175">
              <a:solidFill>
                <a:schemeClr val="tx1"/>
              </a:solidFill>
              <a:round/>
              <a:headEnd/>
              <a:tailEnd/>
            </a:ln>
          </p:spPr>
          <p:txBody>
            <a:bodyPr>
              <a:spAutoFit/>
            </a:bodyPr>
            <a:lstStyle/>
            <a:p>
              <a:endParaRPr lang="en-US"/>
            </a:p>
          </p:txBody>
        </p:sp>
        <p:sp>
          <p:nvSpPr>
            <p:cNvPr id="28" name="Line 135"/>
            <p:cNvSpPr>
              <a:spLocks noChangeShapeType="1"/>
            </p:cNvSpPr>
            <p:nvPr/>
          </p:nvSpPr>
          <p:spPr bwMode="auto">
            <a:xfrm flipH="1" flipV="1">
              <a:off x="7469188" y="5105400"/>
              <a:ext cx="227012" cy="457200"/>
            </a:xfrm>
            <a:prstGeom prst="line">
              <a:avLst/>
            </a:prstGeom>
            <a:noFill/>
            <a:ln w="3175">
              <a:solidFill>
                <a:schemeClr val="tx1"/>
              </a:solidFill>
              <a:round/>
              <a:headEnd/>
              <a:tailEnd/>
            </a:ln>
          </p:spPr>
          <p:txBody>
            <a:bodyPr>
              <a:spAutoFit/>
            </a:bodyPr>
            <a:lstStyle/>
            <a:p>
              <a:endParaRPr lang="en-US"/>
            </a:p>
          </p:txBody>
        </p:sp>
        <p:sp>
          <p:nvSpPr>
            <p:cNvPr id="29" name="Line 136"/>
            <p:cNvSpPr>
              <a:spLocks noChangeShapeType="1"/>
            </p:cNvSpPr>
            <p:nvPr/>
          </p:nvSpPr>
          <p:spPr bwMode="auto">
            <a:xfrm flipV="1">
              <a:off x="7010400" y="5105400"/>
              <a:ext cx="228600" cy="457200"/>
            </a:xfrm>
            <a:prstGeom prst="line">
              <a:avLst/>
            </a:prstGeom>
            <a:noFill/>
            <a:ln w="3175">
              <a:solidFill>
                <a:schemeClr val="tx1"/>
              </a:solidFill>
              <a:round/>
              <a:headEnd/>
              <a:tailEnd/>
            </a:ln>
          </p:spPr>
          <p:txBody>
            <a:bodyPr>
              <a:spAutoFit/>
            </a:bodyPr>
            <a:lstStyle/>
            <a:p>
              <a:endParaRPr lang="en-US"/>
            </a:p>
          </p:txBody>
        </p:sp>
        <p:sp>
          <p:nvSpPr>
            <p:cNvPr id="30" name="Text Box 137"/>
            <p:cNvSpPr txBox="1">
              <a:spLocks noChangeArrowheads="1"/>
            </p:cNvSpPr>
            <p:nvPr/>
          </p:nvSpPr>
          <p:spPr bwMode="auto">
            <a:xfrm>
              <a:off x="7085013" y="3657600"/>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sp>
          <p:nvSpPr>
            <p:cNvPr id="31" name="Text Box 138"/>
            <p:cNvSpPr txBox="1">
              <a:spLocks noChangeArrowheads="1"/>
            </p:cNvSpPr>
            <p:nvPr/>
          </p:nvSpPr>
          <p:spPr bwMode="auto">
            <a:xfrm>
              <a:off x="8153400" y="3886199"/>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sp>
          <p:nvSpPr>
            <p:cNvPr id="32" name="Text Box 139"/>
            <p:cNvSpPr txBox="1">
              <a:spLocks noChangeArrowheads="1"/>
            </p:cNvSpPr>
            <p:nvPr/>
          </p:nvSpPr>
          <p:spPr bwMode="auto">
            <a:xfrm>
              <a:off x="8991600" y="3886199"/>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sp>
          <p:nvSpPr>
            <p:cNvPr id="33" name="Text Box 140"/>
            <p:cNvSpPr txBox="1">
              <a:spLocks noChangeArrowheads="1"/>
            </p:cNvSpPr>
            <p:nvPr/>
          </p:nvSpPr>
          <p:spPr bwMode="auto">
            <a:xfrm>
              <a:off x="7469188" y="5486400"/>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sp>
          <p:nvSpPr>
            <p:cNvPr id="34" name="Text Box 141"/>
            <p:cNvSpPr txBox="1">
              <a:spLocks noChangeArrowheads="1"/>
            </p:cNvSpPr>
            <p:nvPr/>
          </p:nvSpPr>
          <p:spPr bwMode="auto">
            <a:xfrm>
              <a:off x="6324600" y="5486400"/>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sp>
          <p:nvSpPr>
            <p:cNvPr id="35" name="Text Box 142"/>
            <p:cNvSpPr txBox="1">
              <a:spLocks noChangeArrowheads="1"/>
            </p:cNvSpPr>
            <p:nvPr/>
          </p:nvSpPr>
          <p:spPr bwMode="auto">
            <a:xfrm>
              <a:off x="6858000" y="5410200"/>
              <a:ext cx="455284" cy="462196"/>
            </a:xfrm>
            <a:prstGeom prst="rect">
              <a:avLst/>
            </a:prstGeom>
            <a:noFill/>
            <a:ln w="12700" algn="ctr">
              <a:noFill/>
              <a:miter lim="800000"/>
              <a:headEnd/>
              <a:tailEnd/>
            </a:ln>
          </p:spPr>
          <p:txBody>
            <a:bodyPr wrap="none">
              <a:spAutoFit/>
            </a:bodyPr>
            <a:lstStyle/>
            <a:p>
              <a:pPr marL="457200" indent="-457200">
                <a:buFontTx/>
                <a:buNone/>
              </a:pPr>
              <a:r>
                <a:rPr lang="en-US" b="1"/>
                <a:t>…</a:t>
              </a:r>
            </a:p>
          </p:txBody>
        </p:sp>
      </p:grpSp>
    </p:spTree>
    <p:extLst>
      <p:ext uri="{BB962C8B-B14F-4D97-AF65-F5344CB8AC3E}">
        <p14:creationId xmlns:p14="http://schemas.microsoft.com/office/powerpoint/2010/main" val="20638182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Frames: </a:t>
            </a:r>
            <a:r>
              <a:rPr lang="en-US" sz="2800" dirty="0" smtClean="0">
                <a:solidFill>
                  <a:srgbClr val="C00000"/>
                </a:solidFill>
              </a:rPr>
              <a:t>Inheritance</a:t>
            </a:r>
          </a:p>
        </p:txBody>
      </p:sp>
      <p:sp>
        <p:nvSpPr>
          <p:cNvPr id="75779" name="Rectangle 38"/>
          <p:cNvSpPr>
            <a:spLocks noChangeArrowheads="1"/>
          </p:cNvSpPr>
          <p:nvPr/>
        </p:nvSpPr>
        <p:spPr bwMode="auto">
          <a:xfrm>
            <a:off x="1600200" y="1790631"/>
            <a:ext cx="2513013" cy="1754326"/>
          </a:xfrm>
          <a:prstGeom prst="rect">
            <a:avLst/>
          </a:prstGeom>
          <a:noFill/>
          <a:ln w="3175" algn="ctr">
            <a:solidFill>
              <a:schemeClr val="tx1"/>
            </a:solidFill>
            <a:miter lim="800000"/>
            <a:headEnd/>
            <a:tailEnd/>
          </a:ln>
        </p:spPr>
        <p:txBody>
          <a:bodyPr anchor="ctr">
            <a:spAutoFit/>
          </a:bodyPr>
          <a:lstStyle/>
          <a:p>
            <a:pPr>
              <a:buFontTx/>
              <a:buNone/>
            </a:pPr>
            <a:r>
              <a:rPr lang="en-US" sz="1200" dirty="0"/>
              <a:t>Class=MALE</a:t>
            </a:r>
            <a:br>
              <a:rPr lang="en-US" sz="1200" dirty="0"/>
            </a:br>
            <a:r>
              <a:rPr lang="en-US" sz="1200" dirty="0" err="1"/>
              <a:t>Subclass_of</a:t>
            </a:r>
            <a:r>
              <a:rPr lang="en-US" sz="1200" dirty="0"/>
              <a:t>: </a:t>
            </a:r>
            <a:r>
              <a:rPr lang="en-US" sz="1200" dirty="0" smtClean="0"/>
              <a:t>ATHLETES</a:t>
            </a:r>
            <a:endParaRPr lang="en-US" sz="1200" dirty="0"/>
          </a:p>
          <a:p>
            <a:pPr>
              <a:buFontTx/>
              <a:buNone/>
            </a:pPr>
            <a:r>
              <a:rPr lang="en-US" sz="1200" dirty="0"/>
              <a:t>Name [txt]:</a:t>
            </a:r>
            <a:br>
              <a:rPr lang="en-US" sz="1200" dirty="0"/>
            </a:br>
            <a:r>
              <a:rPr lang="en-US" sz="1200" dirty="0" err="1"/>
              <a:t>Runs_km</a:t>
            </a:r>
            <a:r>
              <a:rPr lang="en-US" sz="1200" dirty="0"/>
              <a:t> [</a:t>
            </a:r>
            <a:r>
              <a:rPr lang="en-US" sz="1200" dirty="0" err="1"/>
              <a:t>num</a:t>
            </a:r>
            <a:r>
              <a:rPr lang="en-US" sz="1200" dirty="0"/>
              <a:t>]:</a:t>
            </a:r>
            <a:br>
              <a:rPr lang="en-US" sz="1200" dirty="0"/>
            </a:br>
            <a:r>
              <a:rPr lang="en-US" sz="1200" dirty="0" err="1"/>
              <a:t>Freq_wk</a:t>
            </a:r>
            <a:r>
              <a:rPr lang="en-US" sz="1200" dirty="0"/>
              <a:t> [</a:t>
            </a:r>
            <a:r>
              <a:rPr lang="en-US" sz="1200" dirty="0" err="1"/>
              <a:t>int</a:t>
            </a:r>
            <a:r>
              <a:rPr lang="en-US" sz="1200" dirty="0"/>
              <a:t>]:3</a:t>
            </a:r>
            <a:br>
              <a:rPr lang="en-US" sz="1200" dirty="0"/>
            </a:br>
            <a:r>
              <a:rPr lang="en-US" sz="1200" dirty="0" err="1"/>
              <a:t>Wt</a:t>
            </a:r>
            <a:r>
              <a:rPr lang="en-US" sz="1200" dirty="0"/>
              <a:t> [</a:t>
            </a:r>
            <a:r>
              <a:rPr lang="en-US" sz="1200" dirty="0" err="1"/>
              <a:t>num</a:t>
            </a:r>
            <a:r>
              <a:rPr lang="en-US" sz="1200" dirty="0"/>
              <a:t>]:</a:t>
            </a:r>
            <a:br>
              <a:rPr lang="en-US" sz="1200" dirty="0"/>
            </a:br>
            <a:r>
              <a:rPr lang="en-US" sz="1200" dirty="0" err="1"/>
              <a:t>Ht</a:t>
            </a:r>
            <a:r>
              <a:rPr lang="en-US" sz="1200" dirty="0"/>
              <a:t> [</a:t>
            </a:r>
            <a:r>
              <a:rPr lang="en-US" sz="1200" dirty="0" err="1"/>
              <a:t>num</a:t>
            </a:r>
            <a:r>
              <a:rPr lang="en-US" sz="1200" dirty="0"/>
              <a:t>]:</a:t>
            </a:r>
            <a:br>
              <a:rPr lang="en-US" sz="1200" dirty="0"/>
            </a:br>
            <a:r>
              <a:rPr lang="en-US" sz="1200" dirty="0"/>
              <a:t>BMI: IF </a:t>
            </a:r>
            <a:r>
              <a:rPr lang="en-US" sz="1200" dirty="0" err="1"/>
              <a:t>Ht</a:t>
            </a:r>
            <a:r>
              <a:rPr lang="en-US" sz="1200" dirty="0"/>
              <a:t> or </a:t>
            </a:r>
            <a:r>
              <a:rPr lang="en-US" sz="1200" dirty="0" err="1"/>
              <a:t>Wt</a:t>
            </a:r>
            <a:r>
              <a:rPr lang="en-US" sz="1200" dirty="0"/>
              <a:t> change THEN</a:t>
            </a:r>
            <a:br>
              <a:rPr lang="en-US" sz="1200" dirty="0"/>
            </a:br>
            <a:r>
              <a:rPr lang="en-US" sz="1200" dirty="0"/>
              <a:t>         BMI=</a:t>
            </a:r>
            <a:r>
              <a:rPr lang="en-US" sz="1200" dirty="0" err="1"/>
              <a:t>Wt</a:t>
            </a:r>
            <a:r>
              <a:rPr lang="en-US" sz="1200" dirty="0"/>
              <a:t>/(</a:t>
            </a:r>
            <a:r>
              <a:rPr lang="en-US" sz="1200" dirty="0" err="1"/>
              <a:t>Ht</a:t>
            </a:r>
            <a:r>
              <a:rPr lang="en-US" sz="1200" dirty="0"/>
              <a:t>*</a:t>
            </a:r>
            <a:r>
              <a:rPr lang="en-US" sz="1200" dirty="0" err="1"/>
              <a:t>Ht</a:t>
            </a:r>
            <a:r>
              <a:rPr lang="en-US" sz="1200" dirty="0"/>
              <a:t>)</a:t>
            </a:r>
          </a:p>
        </p:txBody>
      </p:sp>
      <p:sp>
        <p:nvSpPr>
          <p:cNvPr id="75780" name="Rectangle 40"/>
          <p:cNvSpPr>
            <a:spLocks noChangeArrowheads="1"/>
          </p:cNvSpPr>
          <p:nvPr/>
        </p:nvSpPr>
        <p:spPr bwMode="auto">
          <a:xfrm>
            <a:off x="6783388" y="3414713"/>
            <a:ext cx="2360612" cy="2012950"/>
          </a:xfrm>
          <a:prstGeom prst="rect">
            <a:avLst/>
          </a:prstGeom>
          <a:noFill/>
          <a:ln w="3175" algn="ctr">
            <a:solidFill>
              <a:schemeClr val="tx1"/>
            </a:solidFill>
            <a:miter lim="800000"/>
            <a:headEnd/>
            <a:tailEnd/>
          </a:ln>
        </p:spPr>
        <p:txBody>
          <a:bodyPr anchor="ctr">
            <a:spAutoFit/>
          </a:bodyPr>
          <a:lstStyle/>
          <a:p>
            <a:pPr>
              <a:buFontTx/>
              <a:buNone/>
            </a:pPr>
            <a:r>
              <a:rPr lang="en-US" sz="1200" dirty="0"/>
              <a:t>Class=FEMALE</a:t>
            </a:r>
            <a:br>
              <a:rPr lang="en-US" sz="1200" dirty="0"/>
            </a:br>
            <a:r>
              <a:rPr lang="en-US" sz="1200" dirty="0" err="1"/>
              <a:t>Subclass_of</a:t>
            </a:r>
            <a:r>
              <a:rPr lang="en-US" sz="1200" dirty="0"/>
              <a:t>: </a:t>
            </a:r>
            <a:r>
              <a:rPr lang="en-US" sz="1200" dirty="0" smtClean="0"/>
              <a:t>ATHLETES</a:t>
            </a:r>
            <a:endParaRPr lang="en-US" sz="1200" dirty="0"/>
          </a:p>
          <a:p>
            <a:pPr>
              <a:buFontTx/>
              <a:buNone/>
            </a:pPr>
            <a:r>
              <a:rPr lang="en-US" sz="1200" dirty="0"/>
              <a:t>Name [txt]:</a:t>
            </a:r>
            <a:br>
              <a:rPr lang="en-US" sz="1200" dirty="0"/>
            </a:br>
            <a:r>
              <a:rPr lang="en-US" sz="1200" dirty="0" err="1"/>
              <a:t>Runs_km</a:t>
            </a:r>
            <a:r>
              <a:rPr lang="en-US" sz="1200" dirty="0"/>
              <a:t> [</a:t>
            </a:r>
            <a:r>
              <a:rPr lang="en-US" sz="1200" dirty="0" err="1"/>
              <a:t>num</a:t>
            </a:r>
            <a:r>
              <a:rPr lang="en-US" sz="1200" dirty="0"/>
              <a:t>]:</a:t>
            </a:r>
            <a:br>
              <a:rPr lang="en-US" sz="1200" dirty="0"/>
            </a:br>
            <a:r>
              <a:rPr lang="en-US" sz="1200" dirty="0" err="1"/>
              <a:t>Freq_wk</a:t>
            </a:r>
            <a:r>
              <a:rPr lang="en-US" sz="1200" dirty="0"/>
              <a:t> [</a:t>
            </a:r>
            <a:r>
              <a:rPr lang="en-US" sz="1200" dirty="0" err="1"/>
              <a:t>int</a:t>
            </a:r>
            <a:r>
              <a:rPr lang="en-US" sz="1200" dirty="0"/>
              <a:t>]:3</a:t>
            </a:r>
            <a:br>
              <a:rPr lang="en-US" sz="1200" dirty="0"/>
            </a:br>
            <a:r>
              <a:rPr lang="en-US" sz="1200" dirty="0" err="1"/>
              <a:t>Wt</a:t>
            </a:r>
            <a:r>
              <a:rPr lang="en-US" sz="1200" dirty="0"/>
              <a:t> [</a:t>
            </a:r>
            <a:r>
              <a:rPr lang="en-US" sz="1200" dirty="0" err="1"/>
              <a:t>num</a:t>
            </a:r>
            <a:r>
              <a:rPr lang="en-US" sz="1200" dirty="0"/>
              <a:t>]:</a:t>
            </a:r>
            <a:br>
              <a:rPr lang="en-US" sz="1200" dirty="0"/>
            </a:br>
            <a:r>
              <a:rPr lang="en-US" sz="1200" dirty="0" err="1"/>
              <a:t>Ht</a:t>
            </a:r>
            <a:r>
              <a:rPr lang="en-US" sz="1200" dirty="0"/>
              <a:t> [</a:t>
            </a:r>
            <a:r>
              <a:rPr lang="en-US" sz="1200" dirty="0" err="1"/>
              <a:t>num</a:t>
            </a:r>
            <a:r>
              <a:rPr lang="en-US" sz="1200" dirty="0"/>
              <a:t>]:</a:t>
            </a:r>
            <a:br>
              <a:rPr lang="en-US" sz="1200" dirty="0"/>
            </a:br>
            <a:r>
              <a:rPr lang="en-US" sz="1200" dirty="0"/>
              <a:t>BMI: IF </a:t>
            </a:r>
            <a:r>
              <a:rPr lang="en-US" sz="1200" dirty="0" err="1"/>
              <a:t>Ht</a:t>
            </a:r>
            <a:r>
              <a:rPr lang="en-US" sz="1200" dirty="0"/>
              <a:t> or </a:t>
            </a:r>
            <a:r>
              <a:rPr lang="en-US" sz="1200" dirty="0" err="1"/>
              <a:t>Wt</a:t>
            </a:r>
            <a:r>
              <a:rPr lang="en-US" sz="1200" dirty="0"/>
              <a:t> change THEN</a:t>
            </a:r>
            <a:br>
              <a:rPr lang="en-US" sz="1200" dirty="0"/>
            </a:br>
            <a:r>
              <a:rPr lang="en-US" sz="1200" dirty="0"/>
              <a:t>          BMI=</a:t>
            </a:r>
            <a:r>
              <a:rPr lang="en-US" sz="1200" dirty="0" err="1"/>
              <a:t>Wt</a:t>
            </a:r>
            <a:r>
              <a:rPr lang="en-US" sz="1200" dirty="0"/>
              <a:t>/(</a:t>
            </a:r>
            <a:r>
              <a:rPr lang="en-US" sz="1200" dirty="0" err="1"/>
              <a:t>Ht</a:t>
            </a:r>
            <a:r>
              <a:rPr lang="en-US" sz="1200" dirty="0"/>
              <a:t>*</a:t>
            </a:r>
            <a:r>
              <a:rPr lang="en-US" sz="1200" dirty="0" err="1"/>
              <a:t>Ht</a:t>
            </a:r>
            <a:r>
              <a:rPr lang="en-US" sz="1200" dirty="0"/>
              <a:t>)</a:t>
            </a:r>
            <a:br>
              <a:rPr lang="en-US" sz="1200" dirty="0"/>
            </a:br>
            <a:r>
              <a:rPr lang="en-US" sz="1200" dirty="0"/>
              <a:t>Children[Yes/No]:No</a:t>
            </a:r>
          </a:p>
        </p:txBody>
      </p:sp>
      <p:sp>
        <p:nvSpPr>
          <p:cNvPr id="75781" name="Rectangle 41"/>
          <p:cNvSpPr>
            <a:spLocks noChangeArrowheads="1"/>
          </p:cNvSpPr>
          <p:nvPr/>
        </p:nvSpPr>
        <p:spPr bwMode="auto">
          <a:xfrm>
            <a:off x="4876800" y="1106418"/>
            <a:ext cx="2513013" cy="1754326"/>
          </a:xfrm>
          <a:prstGeom prst="rect">
            <a:avLst/>
          </a:prstGeom>
          <a:noFill/>
          <a:ln w="3175" algn="ctr">
            <a:solidFill>
              <a:schemeClr val="tx1"/>
            </a:solidFill>
            <a:miter lim="800000"/>
            <a:headEnd/>
            <a:tailEnd/>
          </a:ln>
        </p:spPr>
        <p:txBody>
          <a:bodyPr anchor="ctr">
            <a:spAutoFit/>
          </a:bodyPr>
          <a:lstStyle/>
          <a:p>
            <a:pPr>
              <a:buFontTx/>
              <a:buNone/>
            </a:pPr>
            <a:r>
              <a:rPr lang="en-US" sz="1200" dirty="0" smtClean="0"/>
              <a:t>Class=ATHLETES</a:t>
            </a:r>
            <a:r>
              <a:rPr lang="en-US" sz="1200" dirty="0"/>
              <a:t/>
            </a:r>
            <a:br>
              <a:rPr lang="en-US" sz="1200" dirty="0"/>
            </a:br>
            <a:r>
              <a:rPr lang="en-US" sz="1200" dirty="0" err="1"/>
              <a:t>Subclass_of</a:t>
            </a:r>
            <a:r>
              <a:rPr lang="en-US" sz="1200" dirty="0"/>
              <a:t>: SPORTS_PEOPLE</a:t>
            </a:r>
          </a:p>
          <a:p>
            <a:pPr>
              <a:buFontTx/>
              <a:buNone/>
            </a:pPr>
            <a:r>
              <a:rPr lang="en-US" sz="1200" dirty="0"/>
              <a:t>Name [txt]:</a:t>
            </a:r>
            <a:br>
              <a:rPr lang="en-US" sz="1200" dirty="0"/>
            </a:br>
            <a:r>
              <a:rPr lang="en-US" sz="1200" dirty="0" err="1"/>
              <a:t>Runs_km</a:t>
            </a:r>
            <a:r>
              <a:rPr lang="en-US" sz="1200" dirty="0"/>
              <a:t> [</a:t>
            </a:r>
            <a:r>
              <a:rPr lang="en-US" sz="1200" dirty="0" err="1"/>
              <a:t>num</a:t>
            </a:r>
            <a:r>
              <a:rPr lang="en-US" sz="1200" dirty="0"/>
              <a:t>]:</a:t>
            </a:r>
            <a:br>
              <a:rPr lang="en-US" sz="1200" dirty="0"/>
            </a:br>
            <a:r>
              <a:rPr lang="en-US" sz="1200" dirty="0" err="1"/>
              <a:t>Freq_wk</a:t>
            </a:r>
            <a:r>
              <a:rPr lang="en-US" sz="1200" dirty="0"/>
              <a:t> [</a:t>
            </a:r>
            <a:r>
              <a:rPr lang="en-US" sz="1200" dirty="0" err="1"/>
              <a:t>int</a:t>
            </a:r>
            <a:r>
              <a:rPr lang="en-US" sz="1200" dirty="0"/>
              <a:t>]:3</a:t>
            </a:r>
            <a:br>
              <a:rPr lang="en-US" sz="1200" dirty="0"/>
            </a:br>
            <a:r>
              <a:rPr lang="en-US" sz="1200" dirty="0" err="1"/>
              <a:t>Wt</a:t>
            </a:r>
            <a:r>
              <a:rPr lang="en-US" sz="1200" dirty="0"/>
              <a:t> [</a:t>
            </a:r>
            <a:r>
              <a:rPr lang="en-US" sz="1200" dirty="0" err="1"/>
              <a:t>num</a:t>
            </a:r>
            <a:r>
              <a:rPr lang="en-US" sz="1200" dirty="0"/>
              <a:t>]:</a:t>
            </a:r>
            <a:br>
              <a:rPr lang="en-US" sz="1200" dirty="0"/>
            </a:br>
            <a:r>
              <a:rPr lang="en-US" sz="1200" dirty="0" err="1"/>
              <a:t>Ht</a:t>
            </a:r>
            <a:r>
              <a:rPr lang="en-US" sz="1200" dirty="0"/>
              <a:t> [</a:t>
            </a:r>
            <a:r>
              <a:rPr lang="en-US" sz="1200" dirty="0" err="1"/>
              <a:t>num</a:t>
            </a:r>
            <a:r>
              <a:rPr lang="en-US" sz="1200" dirty="0"/>
              <a:t>]:</a:t>
            </a:r>
            <a:br>
              <a:rPr lang="en-US" sz="1200" dirty="0"/>
            </a:br>
            <a:r>
              <a:rPr lang="en-US" sz="1200" dirty="0"/>
              <a:t>BMI: IF </a:t>
            </a:r>
            <a:r>
              <a:rPr lang="en-US" sz="1200" dirty="0" err="1"/>
              <a:t>Ht</a:t>
            </a:r>
            <a:r>
              <a:rPr lang="en-US" sz="1200" dirty="0"/>
              <a:t> or </a:t>
            </a:r>
            <a:r>
              <a:rPr lang="en-US" sz="1200" dirty="0" err="1"/>
              <a:t>Wt</a:t>
            </a:r>
            <a:r>
              <a:rPr lang="en-US" sz="1200" dirty="0"/>
              <a:t> change THEN</a:t>
            </a:r>
            <a:br>
              <a:rPr lang="en-US" sz="1200" dirty="0"/>
            </a:br>
            <a:r>
              <a:rPr lang="en-US" sz="1200" dirty="0"/>
              <a:t>         BMI=</a:t>
            </a:r>
            <a:r>
              <a:rPr lang="en-US" sz="1200" dirty="0" err="1"/>
              <a:t>Wt</a:t>
            </a:r>
            <a:r>
              <a:rPr lang="en-US" sz="1200" dirty="0"/>
              <a:t>/(</a:t>
            </a:r>
            <a:r>
              <a:rPr lang="en-US" sz="1200" dirty="0" err="1"/>
              <a:t>Ht</a:t>
            </a:r>
            <a:r>
              <a:rPr lang="en-US" sz="1200" dirty="0"/>
              <a:t>*</a:t>
            </a:r>
            <a:r>
              <a:rPr lang="en-US" sz="1200" dirty="0" err="1"/>
              <a:t>Ht</a:t>
            </a:r>
            <a:r>
              <a:rPr lang="en-US" sz="1200" dirty="0"/>
              <a:t>)</a:t>
            </a:r>
          </a:p>
        </p:txBody>
      </p:sp>
      <p:sp>
        <p:nvSpPr>
          <p:cNvPr id="75782" name="Line 42"/>
          <p:cNvSpPr>
            <a:spLocks noChangeShapeType="1"/>
          </p:cNvSpPr>
          <p:nvPr/>
        </p:nvSpPr>
        <p:spPr bwMode="auto">
          <a:xfrm flipV="1">
            <a:off x="7924800" y="838200"/>
            <a:ext cx="0" cy="533400"/>
          </a:xfrm>
          <a:prstGeom prst="line">
            <a:avLst/>
          </a:prstGeom>
          <a:noFill/>
          <a:ln w="38100">
            <a:solidFill>
              <a:schemeClr val="hlink"/>
            </a:solidFill>
            <a:round/>
            <a:headEnd/>
            <a:tailEnd type="triangle" w="med" len="med"/>
          </a:ln>
        </p:spPr>
        <p:txBody>
          <a:bodyPr>
            <a:spAutoFit/>
          </a:bodyPr>
          <a:lstStyle/>
          <a:p>
            <a:endParaRPr lang="en-US"/>
          </a:p>
        </p:txBody>
      </p:sp>
      <p:sp>
        <p:nvSpPr>
          <p:cNvPr id="75783" name="Line 44"/>
          <p:cNvSpPr>
            <a:spLocks noChangeShapeType="1"/>
          </p:cNvSpPr>
          <p:nvPr/>
        </p:nvSpPr>
        <p:spPr bwMode="auto">
          <a:xfrm flipV="1">
            <a:off x="4267200" y="1143000"/>
            <a:ext cx="685800" cy="0"/>
          </a:xfrm>
          <a:prstGeom prst="line">
            <a:avLst/>
          </a:prstGeom>
          <a:noFill/>
          <a:ln w="38100">
            <a:solidFill>
              <a:schemeClr val="hlink"/>
            </a:solidFill>
            <a:round/>
            <a:headEnd/>
            <a:tailEnd type="triangle" w="med" len="med"/>
          </a:ln>
        </p:spPr>
        <p:txBody>
          <a:bodyPr>
            <a:spAutoFit/>
          </a:bodyPr>
          <a:lstStyle/>
          <a:p>
            <a:endParaRPr lang="en-US"/>
          </a:p>
        </p:txBody>
      </p:sp>
      <p:sp>
        <p:nvSpPr>
          <p:cNvPr id="75784" name="Line 45"/>
          <p:cNvSpPr>
            <a:spLocks noChangeShapeType="1"/>
          </p:cNvSpPr>
          <p:nvPr/>
        </p:nvSpPr>
        <p:spPr bwMode="auto">
          <a:xfrm flipV="1">
            <a:off x="4497388" y="1219200"/>
            <a:ext cx="455612" cy="0"/>
          </a:xfrm>
          <a:prstGeom prst="line">
            <a:avLst/>
          </a:prstGeom>
          <a:noFill/>
          <a:ln w="38100">
            <a:solidFill>
              <a:schemeClr val="hlink"/>
            </a:solidFill>
            <a:round/>
            <a:headEnd/>
            <a:tailEnd type="triangle" w="med" len="med"/>
          </a:ln>
        </p:spPr>
        <p:txBody>
          <a:bodyPr>
            <a:spAutoFit/>
          </a:bodyPr>
          <a:lstStyle/>
          <a:p>
            <a:endParaRPr lang="en-US"/>
          </a:p>
        </p:txBody>
      </p:sp>
      <p:sp>
        <p:nvSpPr>
          <p:cNvPr id="75785" name="Rectangle 46"/>
          <p:cNvSpPr>
            <a:spLocks noChangeArrowheads="1"/>
          </p:cNvSpPr>
          <p:nvPr/>
        </p:nvSpPr>
        <p:spPr bwMode="auto">
          <a:xfrm>
            <a:off x="228600" y="4114800"/>
            <a:ext cx="2514600" cy="1647825"/>
          </a:xfrm>
          <a:prstGeom prst="rect">
            <a:avLst/>
          </a:prstGeom>
          <a:noFill/>
          <a:ln w="3175" algn="ctr">
            <a:solidFill>
              <a:schemeClr val="tx1"/>
            </a:solidFill>
            <a:miter lim="800000"/>
            <a:headEnd/>
            <a:tailEnd/>
          </a:ln>
        </p:spPr>
        <p:txBody>
          <a:bodyPr anchor="ctr">
            <a:spAutoFit/>
          </a:bodyPr>
          <a:lstStyle/>
          <a:p>
            <a:pPr>
              <a:buFontTx/>
              <a:buNone/>
            </a:pPr>
            <a:r>
              <a:rPr lang="en-US" sz="1200"/>
              <a:t>Instance_name: Charles</a:t>
            </a:r>
            <a:br>
              <a:rPr lang="en-US" sz="1200"/>
            </a:br>
            <a:r>
              <a:rPr lang="en-US" sz="1200"/>
              <a:t>Instance_of: MALE</a:t>
            </a:r>
          </a:p>
          <a:p>
            <a:pPr>
              <a:buFontTx/>
              <a:buNone/>
            </a:pPr>
            <a:r>
              <a:rPr lang="en-US" sz="1200"/>
              <a:t>Name [txt]:Charles</a:t>
            </a:r>
            <a:br>
              <a:rPr lang="en-US" sz="1200"/>
            </a:br>
            <a:r>
              <a:rPr lang="en-US" sz="1200"/>
              <a:t>Runs_km [num]:10</a:t>
            </a:r>
            <a:br>
              <a:rPr lang="en-US" sz="1200"/>
            </a:br>
            <a:r>
              <a:rPr lang="en-US" sz="1200"/>
              <a:t>Freq_wk [int]:5</a:t>
            </a:r>
            <a:br>
              <a:rPr lang="en-US" sz="1200"/>
            </a:br>
            <a:r>
              <a:rPr lang="en-US" sz="1200"/>
              <a:t>Wt [num]:66</a:t>
            </a:r>
            <a:br>
              <a:rPr lang="en-US" sz="1200"/>
            </a:br>
            <a:r>
              <a:rPr lang="en-US" sz="1200"/>
              <a:t>Ht [num]:1.7</a:t>
            </a:r>
            <a:br>
              <a:rPr lang="en-US" sz="1200"/>
            </a:br>
            <a:r>
              <a:rPr lang="en-US" sz="1200"/>
              <a:t>BMI:22.8</a:t>
            </a:r>
          </a:p>
        </p:txBody>
      </p:sp>
      <p:grpSp>
        <p:nvGrpSpPr>
          <p:cNvPr id="2" name="Group 54"/>
          <p:cNvGrpSpPr>
            <a:grpSpLocks/>
          </p:cNvGrpSpPr>
          <p:nvPr/>
        </p:nvGrpSpPr>
        <p:grpSpPr bwMode="auto">
          <a:xfrm>
            <a:off x="1141413" y="1905000"/>
            <a:ext cx="1906587" cy="2514600"/>
            <a:chOff x="720" y="1200"/>
            <a:chExt cx="1200" cy="1584"/>
          </a:xfrm>
        </p:grpSpPr>
        <p:sp>
          <p:nvSpPr>
            <p:cNvPr id="75798" name="Line 48"/>
            <p:cNvSpPr>
              <a:spLocks noChangeShapeType="1"/>
            </p:cNvSpPr>
            <p:nvPr/>
          </p:nvSpPr>
          <p:spPr bwMode="auto">
            <a:xfrm>
              <a:off x="1008" y="2784"/>
              <a:ext cx="912" cy="0"/>
            </a:xfrm>
            <a:prstGeom prst="line">
              <a:avLst/>
            </a:prstGeom>
            <a:noFill/>
            <a:ln w="38100">
              <a:solidFill>
                <a:schemeClr val="hlink"/>
              </a:solidFill>
              <a:round/>
              <a:headEnd type="oval" w="med" len="med"/>
              <a:tailEnd/>
            </a:ln>
          </p:spPr>
          <p:txBody>
            <a:bodyPr>
              <a:spAutoFit/>
            </a:bodyPr>
            <a:lstStyle/>
            <a:p>
              <a:endParaRPr lang="en-US"/>
            </a:p>
          </p:txBody>
        </p:sp>
        <p:sp>
          <p:nvSpPr>
            <p:cNvPr id="75799" name="Line 50"/>
            <p:cNvSpPr>
              <a:spLocks noChangeShapeType="1"/>
            </p:cNvSpPr>
            <p:nvPr/>
          </p:nvSpPr>
          <p:spPr bwMode="auto">
            <a:xfrm flipV="1">
              <a:off x="1920" y="2400"/>
              <a:ext cx="0" cy="384"/>
            </a:xfrm>
            <a:prstGeom prst="line">
              <a:avLst/>
            </a:prstGeom>
            <a:noFill/>
            <a:ln w="38100">
              <a:solidFill>
                <a:schemeClr val="hlink"/>
              </a:solidFill>
              <a:round/>
              <a:headEnd/>
              <a:tailEnd/>
            </a:ln>
          </p:spPr>
          <p:txBody>
            <a:bodyPr>
              <a:spAutoFit/>
            </a:bodyPr>
            <a:lstStyle/>
            <a:p>
              <a:endParaRPr lang="en-US"/>
            </a:p>
          </p:txBody>
        </p:sp>
        <p:sp>
          <p:nvSpPr>
            <p:cNvPr id="75800" name="Line 51"/>
            <p:cNvSpPr>
              <a:spLocks noChangeShapeType="1"/>
            </p:cNvSpPr>
            <p:nvPr/>
          </p:nvSpPr>
          <p:spPr bwMode="auto">
            <a:xfrm flipH="1">
              <a:off x="720" y="2400"/>
              <a:ext cx="1200" cy="0"/>
            </a:xfrm>
            <a:prstGeom prst="line">
              <a:avLst/>
            </a:prstGeom>
            <a:noFill/>
            <a:ln w="38100">
              <a:solidFill>
                <a:schemeClr val="hlink"/>
              </a:solidFill>
              <a:round/>
              <a:headEnd/>
              <a:tailEnd/>
            </a:ln>
          </p:spPr>
          <p:txBody>
            <a:bodyPr>
              <a:spAutoFit/>
            </a:bodyPr>
            <a:lstStyle/>
            <a:p>
              <a:endParaRPr lang="en-US"/>
            </a:p>
          </p:txBody>
        </p:sp>
        <p:sp>
          <p:nvSpPr>
            <p:cNvPr id="75801" name="Line 52"/>
            <p:cNvSpPr>
              <a:spLocks noChangeShapeType="1"/>
            </p:cNvSpPr>
            <p:nvPr/>
          </p:nvSpPr>
          <p:spPr bwMode="auto">
            <a:xfrm flipV="1">
              <a:off x="720" y="1200"/>
              <a:ext cx="0" cy="1200"/>
            </a:xfrm>
            <a:prstGeom prst="line">
              <a:avLst/>
            </a:prstGeom>
            <a:noFill/>
            <a:ln w="38100">
              <a:solidFill>
                <a:schemeClr val="hlink"/>
              </a:solidFill>
              <a:round/>
              <a:headEnd/>
              <a:tailEnd/>
            </a:ln>
          </p:spPr>
          <p:txBody>
            <a:bodyPr>
              <a:spAutoFit/>
            </a:bodyPr>
            <a:lstStyle/>
            <a:p>
              <a:endParaRPr lang="en-US"/>
            </a:p>
          </p:txBody>
        </p:sp>
        <p:sp>
          <p:nvSpPr>
            <p:cNvPr id="75802" name="Line 53"/>
            <p:cNvSpPr>
              <a:spLocks noChangeShapeType="1"/>
            </p:cNvSpPr>
            <p:nvPr/>
          </p:nvSpPr>
          <p:spPr bwMode="auto">
            <a:xfrm>
              <a:off x="720" y="1200"/>
              <a:ext cx="336" cy="0"/>
            </a:xfrm>
            <a:prstGeom prst="line">
              <a:avLst/>
            </a:prstGeom>
            <a:noFill/>
            <a:ln w="38100">
              <a:solidFill>
                <a:schemeClr val="hlink"/>
              </a:solidFill>
              <a:round/>
              <a:headEnd/>
              <a:tailEnd type="triangle" w="med" len="med"/>
            </a:ln>
          </p:spPr>
          <p:txBody>
            <a:bodyPr>
              <a:spAutoFit/>
            </a:bodyPr>
            <a:lstStyle/>
            <a:p>
              <a:endParaRPr lang="en-US"/>
            </a:p>
          </p:txBody>
        </p:sp>
      </p:grpSp>
      <p:sp>
        <p:nvSpPr>
          <p:cNvPr id="75787" name="Line 55"/>
          <p:cNvSpPr>
            <a:spLocks noChangeShapeType="1"/>
          </p:cNvSpPr>
          <p:nvPr/>
        </p:nvSpPr>
        <p:spPr bwMode="auto">
          <a:xfrm>
            <a:off x="3427413" y="2057400"/>
            <a:ext cx="839787" cy="0"/>
          </a:xfrm>
          <a:prstGeom prst="line">
            <a:avLst/>
          </a:prstGeom>
          <a:noFill/>
          <a:ln w="38100">
            <a:solidFill>
              <a:schemeClr val="hlink"/>
            </a:solidFill>
            <a:round/>
            <a:headEnd type="oval" w="med" len="med"/>
            <a:tailEnd/>
          </a:ln>
        </p:spPr>
        <p:txBody>
          <a:bodyPr>
            <a:spAutoFit/>
          </a:bodyPr>
          <a:lstStyle/>
          <a:p>
            <a:endParaRPr lang="en-US"/>
          </a:p>
        </p:txBody>
      </p:sp>
      <p:sp>
        <p:nvSpPr>
          <p:cNvPr id="75788" name="Line 56"/>
          <p:cNvSpPr>
            <a:spLocks noChangeShapeType="1"/>
          </p:cNvSpPr>
          <p:nvPr/>
        </p:nvSpPr>
        <p:spPr bwMode="auto">
          <a:xfrm flipV="1">
            <a:off x="4267200" y="1143000"/>
            <a:ext cx="0" cy="914400"/>
          </a:xfrm>
          <a:prstGeom prst="line">
            <a:avLst/>
          </a:prstGeom>
          <a:noFill/>
          <a:ln w="38100">
            <a:solidFill>
              <a:schemeClr val="hlink"/>
            </a:solidFill>
            <a:round/>
            <a:headEnd/>
            <a:tailEnd/>
          </a:ln>
        </p:spPr>
        <p:txBody>
          <a:bodyPr>
            <a:spAutoFit/>
          </a:bodyPr>
          <a:lstStyle/>
          <a:p>
            <a:endParaRPr lang="en-US"/>
          </a:p>
        </p:txBody>
      </p:sp>
      <p:sp>
        <p:nvSpPr>
          <p:cNvPr id="75789" name="Line 57"/>
          <p:cNvSpPr>
            <a:spLocks noChangeShapeType="1"/>
          </p:cNvSpPr>
          <p:nvPr/>
        </p:nvSpPr>
        <p:spPr bwMode="auto">
          <a:xfrm>
            <a:off x="4497388" y="1219200"/>
            <a:ext cx="0" cy="1981200"/>
          </a:xfrm>
          <a:prstGeom prst="line">
            <a:avLst/>
          </a:prstGeom>
          <a:noFill/>
          <a:ln w="38100">
            <a:solidFill>
              <a:schemeClr val="hlink"/>
            </a:solidFill>
            <a:round/>
            <a:headEnd/>
            <a:tailEnd/>
          </a:ln>
        </p:spPr>
        <p:txBody>
          <a:bodyPr>
            <a:spAutoFit/>
          </a:bodyPr>
          <a:lstStyle/>
          <a:p>
            <a:endParaRPr lang="en-US"/>
          </a:p>
        </p:txBody>
      </p:sp>
      <p:sp>
        <p:nvSpPr>
          <p:cNvPr id="75790" name="Line 58"/>
          <p:cNvSpPr>
            <a:spLocks noChangeShapeType="1"/>
          </p:cNvSpPr>
          <p:nvPr/>
        </p:nvSpPr>
        <p:spPr bwMode="auto">
          <a:xfrm>
            <a:off x="4497388" y="3200400"/>
            <a:ext cx="5027612" cy="0"/>
          </a:xfrm>
          <a:prstGeom prst="line">
            <a:avLst/>
          </a:prstGeom>
          <a:noFill/>
          <a:ln w="38100">
            <a:solidFill>
              <a:schemeClr val="hlink"/>
            </a:solidFill>
            <a:round/>
            <a:headEnd/>
            <a:tailEnd/>
          </a:ln>
        </p:spPr>
        <p:txBody>
          <a:bodyPr>
            <a:spAutoFit/>
          </a:bodyPr>
          <a:lstStyle/>
          <a:p>
            <a:endParaRPr lang="en-US"/>
          </a:p>
        </p:txBody>
      </p:sp>
      <p:sp>
        <p:nvSpPr>
          <p:cNvPr id="75791" name="Line 59"/>
          <p:cNvSpPr>
            <a:spLocks noChangeShapeType="1"/>
          </p:cNvSpPr>
          <p:nvPr/>
        </p:nvSpPr>
        <p:spPr bwMode="auto">
          <a:xfrm>
            <a:off x="9525000" y="3200400"/>
            <a:ext cx="0" cy="609600"/>
          </a:xfrm>
          <a:prstGeom prst="line">
            <a:avLst/>
          </a:prstGeom>
          <a:noFill/>
          <a:ln w="38100">
            <a:solidFill>
              <a:schemeClr val="hlink"/>
            </a:solidFill>
            <a:round/>
            <a:headEnd/>
            <a:tailEnd/>
          </a:ln>
        </p:spPr>
        <p:txBody>
          <a:bodyPr>
            <a:spAutoFit/>
          </a:bodyPr>
          <a:lstStyle/>
          <a:p>
            <a:endParaRPr lang="en-US"/>
          </a:p>
        </p:txBody>
      </p:sp>
      <p:sp>
        <p:nvSpPr>
          <p:cNvPr id="75792" name="Line 60"/>
          <p:cNvSpPr>
            <a:spLocks noChangeShapeType="1"/>
          </p:cNvSpPr>
          <p:nvPr/>
        </p:nvSpPr>
        <p:spPr bwMode="auto">
          <a:xfrm>
            <a:off x="8610600" y="3810000"/>
            <a:ext cx="914400" cy="0"/>
          </a:xfrm>
          <a:prstGeom prst="line">
            <a:avLst/>
          </a:prstGeom>
          <a:noFill/>
          <a:ln w="38100">
            <a:solidFill>
              <a:schemeClr val="hlink"/>
            </a:solidFill>
            <a:round/>
            <a:headEnd type="oval" w="med" len="med"/>
            <a:tailEnd/>
          </a:ln>
        </p:spPr>
        <p:txBody>
          <a:bodyPr>
            <a:spAutoFit/>
          </a:bodyPr>
          <a:lstStyle/>
          <a:p>
            <a:endParaRPr lang="en-US"/>
          </a:p>
        </p:txBody>
      </p:sp>
      <p:sp>
        <p:nvSpPr>
          <p:cNvPr id="75793" name="Line 61"/>
          <p:cNvSpPr>
            <a:spLocks noChangeShapeType="1"/>
          </p:cNvSpPr>
          <p:nvPr/>
        </p:nvSpPr>
        <p:spPr bwMode="auto">
          <a:xfrm>
            <a:off x="7010400" y="1371600"/>
            <a:ext cx="914400" cy="0"/>
          </a:xfrm>
          <a:prstGeom prst="line">
            <a:avLst/>
          </a:prstGeom>
          <a:noFill/>
          <a:ln w="38100">
            <a:solidFill>
              <a:schemeClr val="hlink"/>
            </a:solidFill>
            <a:round/>
            <a:headEnd type="oval" w="med" len="med"/>
            <a:tailEnd/>
          </a:ln>
        </p:spPr>
        <p:txBody>
          <a:bodyPr>
            <a:spAutoFit/>
          </a:bodyPr>
          <a:lstStyle/>
          <a:p>
            <a:endParaRPr lang="en-US"/>
          </a:p>
        </p:txBody>
      </p:sp>
      <p:sp>
        <p:nvSpPr>
          <p:cNvPr id="75794" name="Rectangle 62"/>
          <p:cNvSpPr>
            <a:spLocks noChangeArrowheads="1"/>
          </p:cNvSpPr>
          <p:nvPr/>
        </p:nvSpPr>
        <p:spPr bwMode="auto">
          <a:xfrm>
            <a:off x="3886200" y="4129088"/>
            <a:ext cx="2362200" cy="1830387"/>
          </a:xfrm>
          <a:prstGeom prst="rect">
            <a:avLst/>
          </a:prstGeom>
          <a:noFill/>
          <a:ln w="3175" algn="ctr">
            <a:solidFill>
              <a:schemeClr val="tx1"/>
            </a:solidFill>
            <a:miter lim="800000"/>
            <a:headEnd/>
            <a:tailEnd/>
          </a:ln>
        </p:spPr>
        <p:txBody>
          <a:bodyPr anchor="ctr">
            <a:spAutoFit/>
          </a:bodyPr>
          <a:lstStyle/>
          <a:p>
            <a:pPr>
              <a:buFontTx/>
              <a:buNone/>
            </a:pPr>
            <a:r>
              <a:rPr lang="en-US" sz="1200"/>
              <a:t>Instance_name:Jane</a:t>
            </a:r>
            <a:br>
              <a:rPr lang="en-US" sz="1200"/>
            </a:br>
            <a:r>
              <a:rPr lang="en-US" sz="1200"/>
              <a:t>Instance_of: FEMALE</a:t>
            </a:r>
          </a:p>
          <a:p>
            <a:pPr>
              <a:buFontTx/>
              <a:buNone/>
            </a:pPr>
            <a:r>
              <a:rPr lang="en-US" sz="1200"/>
              <a:t>Name [txt]: Jane</a:t>
            </a:r>
            <a:br>
              <a:rPr lang="en-US" sz="1200"/>
            </a:br>
            <a:r>
              <a:rPr lang="en-US" sz="1200"/>
              <a:t>Runs_km [num]:12</a:t>
            </a:r>
            <a:br>
              <a:rPr lang="en-US" sz="1200"/>
            </a:br>
            <a:r>
              <a:rPr lang="en-US" sz="1200"/>
              <a:t>Freq_wk [int]:4</a:t>
            </a:r>
            <a:br>
              <a:rPr lang="en-US" sz="1200"/>
            </a:br>
            <a:r>
              <a:rPr lang="en-US" sz="1200"/>
              <a:t>Wt [num]: 51</a:t>
            </a:r>
            <a:br>
              <a:rPr lang="en-US" sz="1200"/>
            </a:br>
            <a:r>
              <a:rPr lang="en-US" sz="1200"/>
              <a:t>Ht [num]:1.64</a:t>
            </a:r>
            <a:br>
              <a:rPr lang="en-US" sz="1200"/>
            </a:br>
            <a:r>
              <a:rPr lang="en-US" sz="1200"/>
              <a:t>BMI: 18.9</a:t>
            </a:r>
            <a:br>
              <a:rPr lang="en-US" sz="1200"/>
            </a:br>
            <a:r>
              <a:rPr lang="en-US" sz="1200"/>
              <a:t>Children[Yes/No]:No</a:t>
            </a:r>
          </a:p>
        </p:txBody>
      </p:sp>
      <p:sp>
        <p:nvSpPr>
          <p:cNvPr id="75795" name="Line 63"/>
          <p:cNvSpPr>
            <a:spLocks noChangeShapeType="1"/>
          </p:cNvSpPr>
          <p:nvPr/>
        </p:nvSpPr>
        <p:spPr bwMode="auto">
          <a:xfrm>
            <a:off x="5408613" y="4419600"/>
            <a:ext cx="1069975" cy="0"/>
          </a:xfrm>
          <a:prstGeom prst="line">
            <a:avLst/>
          </a:prstGeom>
          <a:noFill/>
          <a:ln w="38100">
            <a:solidFill>
              <a:schemeClr val="hlink"/>
            </a:solidFill>
            <a:round/>
            <a:headEnd type="oval" w="med" len="med"/>
            <a:tailEnd/>
          </a:ln>
        </p:spPr>
        <p:txBody>
          <a:bodyPr>
            <a:spAutoFit/>
          </a:bodyPr>
          <a:lstStyle/>
          <a:p>
            <a:endParaRPr lang="en-US"/>
          </a:p>
        </p:txBody>
      </p:sp>
      <p:sp>
        <p:nvSpPr>
          <p:cNvPr id="75796" name="Line 64"/>
          <p:cNvSpPr>
            <a:spLocks noChangeShapeType="1"/>
          </p:cNvSpPr>
          <p:nvPr/>
        </p:nvSpPr>
        <p:spPr bwMode="auto">
          <a:xfrm flipV="1">
            <a:off x="6478588" y="3530600"/>
            <a:ext cx="0" cy="889000"/>
          </a:xfrm>
          <a:prstGeom prst="line">
            <a:avLst/>
          </a:prstGeom>
          <a:noFill/>
          <a:ln w="38100">
            <a:solidFill>
              <a:schemeClr val="hlink"/>
            </a:solidFill>
            <a:round/>
            <a:headEnd/>
            <a:tailEnd/>
          </a:ln>
        </p:spPr>
        <p:txBody>
          <a:bodyPr>
            <a:spAutoFit/>
          </a:bodyPr>
          <a:lstStyle/>
          <a:p>
            <a:endParaRPr lang="en-US"/>
          </a:p>
        </p:txBody>
      </p:sp>
      <p:sp>
        <p:nvSpPr>
          <p:cNvPr id="75797" name="Line 65"/>
          <p:cNvSpPr>
            <a:spLocks noChangeShapeType="1"/>
          </p:cNvSpPr>
          <p:nvPr/>
        </p:nvSpPr>
        <p:spPr bwMode="auto">
          <a:xfrm>
            <a:off x="6489700" y="3530600"/>
            <a:ext cx="393700" cy="12700"/>
          </a:xfrm>
          <a:prstGeom prst="line">
            <a:avLst/>
          </a:prstGeom>
          <a:noFill/>
          <a:ln w="38100">
            <a:solidFill>
              <a:schemeClr val="hlink"/>
            </a:solidFill>
            <a:round/>
            <a:headEnd/>
            <a:tailEnd type="triangle" w="med" len="med"/>
          </a:ln>
        </p:spPr>
        <p:txBody>
          <a:bodyPr>
            <a:spAutoFit/>
          </a:bodyPr>
          <a:lstStyle/>
          <a:p>
            <a:endParaRPr lang="en-US"/>
          </a:p>
        </p:txBody>
      </p:sp>
    </p:spTree>
    <p:extLst>
      <p:ext uri="{BB962C8B-B14F-4D97-AF65-F5344CB8AC3E}">
        <p14:creationId xmlns:p14="http://schemas.microsoft.com/office/powerpoint/2010/main" val="162922628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Frames: </a:t>
            </a:r>
            <a:r>
              <a:rPr lang="en-US" sz="2800" dirty="0" smtClean="0">
                <a:solidFill>
                  <a:srgbClr val="C00000"/>
                </a:solidFill>
              </a:rPr>
              <a:t>Pros &amp; Cons </a:t>
            </a:r>
            <a:endParaRPr lang="en-US" sz="3200" dirty="0" smtClean="0">
              <a:solidFill>
                <a:srgbClr val="C00000"/>
              </a:solidFill>
            </a:endParaRPr>
          </a:p>
        </p:txBody>
      </p:sp>
      <p:sp>
        <p:nvSpPr>
          <p:cNvPr id="76803" name="Rectangle 3"/>
          <p:cNvSpPr>
            <a:spLocks noGrp="1" noChangeArrowheads="1"/>
          </p:cNvSpPr>
          <p:nvPr>
            <p:ph type="body" idx="1"/>
          </p:nvPr>
        </p:nvSpPr>
        <p:spPr>
          <a:xfrm>
            <a:off x="303213" y="1190624"/>
            <a:ext cx="9299575" cy="5057775"/>
          </a:xfrm>
        </p:spPr>
        <p:txBody>
          <a:bodyPr/>
          <a:lstStyle/>
          <a:p>
            <a:pPr>
              <a:lnSpc>
                <a:spcPct val="100000"/>
              </a:lnSpc>
            </a:pPr>
            <a:r>
              <a:rPr lang="en-US" dirty="0" smtClean="0"/>
              <a:t>Advantages</a:t>
            </a:r>
          </a:p>
          <a:p>
            <a:pPr lvl="1">
              <a:lnSpc>
                <a:spcPct val="100000"/>
              </a:lnSpc>
            </a:pPr>
            <a:r>
              <a:rPr lang="en-US" dirty="0" smtClean="0"/>
              <a:t>Provide a natural way for the structured and concise representation of knowledge</a:t>
            </a:r>
          </a:p>
          <a:p>
            <a:pPr lvl="1">
              <a:lnSpc>
                <a:spcPct val="100000"/>
              </a:lnSpc>
            </a:pPr>
            <a:r>
              <a:rPr lang="en-US" dirty="0" smtClean="0"/>
              <a:t>Make programming easier by grouping related knowledge</a:t>
            </a:r>
          </a:p>
          <a:p>
            <a:pPr lvl="1">
              <a:lnSpc>
                <a:spcPct val="100000"/>
              </a:lnSpc>
            </a:pPr>
            <a:r>
              <a:rPr lang="en-US" dirty="0" smtClean="0"/>
              <a:t>Easy to set up slots for new properties and relations</a:t>
            </a:r>
          </a:p>
          <a:p>
            <a:pPr lvl="1">
              <a:lnSpc>
                <a:spcPct val="100000"/>
              </a:lnSpc>
            </a:pPr>
            <a:r>
              <a:rPr lang="en-US" dirty="0" smtClean="0"/>
              <a:t>Easy to include default information and detect missing values</a:t>
            </a:r>
          </a:p>
          <a:p>
            <a:pPr>
              <a:lnSpc>
                <a:spcPct val="100000"/>
              </a:lnSpc>
            </a:pPr>
            <a:r>
              <a:rPr lang="en-US" dirty="0" smtClean="0"/>
              <a:t>Disadvantages of Frames</a:t>
            </a:r>
          </a:p>
          <a:p>
            <a:pPr lvl="1">
              <a:lnSpc>
                <a:spcPct val="100000"/>
              </a:lnSpc>
            </a:pPr>
            <a:r>
              <a:rPr lang="en-US" dirty="0" smtClean="0"/>
              <a:t>No standards for slots and filler values</a:t>
            </a:r>
          </a:p>
          <a:p>
            <a:pPr lvl="1">
              <a:lnSpc>
                <a:spcPct val="100000"/>
              </a:lnSpc>
            </a:pPr>
            <a:r>
              <a:rPr lang="en-US" dirty="0" smtClean="0"/>
              <a:t>More of a general methodology than a specific representation</a:t>
            </a:r>
          </a:p>
          <a:p>
            <a:pPr lvl="1">
              <a:lnSpc>
                <a:spcPct val="100000"/>
              </a:lnSpc>
            </a:pPr>
            <a:r>
              <a:rPr lang="en-US" dirty="0" smtClean="0"/>
              <a:t>No associated reasoning/inference mechanisms</a:t>
            </a:r>
          </a:p>
        </p:txBody>
      </p:sp>
    </p:spTree>
    <p:extLst>
      <p:ext uri="{BB962C8B-B14F-4D97-AF65-F5344CB8AC3E}">
        <p14:creationId xmlns:p14="http://schemas.microsoft.com/office/powerpoint/2010/main" val="401318045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dirty="0" smtClean="0"/>
              <a:t>Ontology for Distributed AI</a:t>
            </a:r>
            <a:endParaRPr lang="en-US" dirty="0"/>
          </a:p>
        </p:txBody>
      </p:sp>
      <p:sp>
        <p:nvSpPr>
          <p:cNvPr id="963587" name="Rectangle 3"/>
          <p:cNvSpPr>
            <a:spLocks noGrp="1" noChangeArrowheads="1"/>
          </p:cNvSpPr>
          <p:nvPr>
            <p:ph type="body" idx="1"/>
          </p:nvPr>
        </p:nvSpPr>
        <p:spPr/>
        <p:txBody>
          <a:bodyPr/>
          <a:lstStyle/>
          <a:p>
            <a:pPr>
              <a:lnSpc>
                <a:spcPct val="100000"/>
              </a:lnSpc>
              <a:spcBef>
                <a:spcPts val="0"/>
              </a:spcBef>
            </a:pPr>
            <a:r>
              <a:rPr lang="en-US" b="1" i="1" dirty="0" smtClean="0">
                <a:solidFill>
                  <a:srgbClr val="CC66FF"/>
                </a:solidFill>
                <a:effectLst>
                  <a:outerShdw blurRad="38100" dist="38100" dir="2700000" algn="tl">
                    <a:srgbClr val="C0C0C0"/>
                  </a:outerShdw>
                </a:effectLst>
              </a:rPr>
              <a:t>Ontology</a:t>
            </a:r>
            <a:r>
              <a:rPr lang="en-US" i="1" dirty="0" smtClean="0">
                <a:solidFill>
                  <a:srgbClr val="CC66FF"/>
                </a:solidFill>
                <a:effectLst>
                  <a:outerShdw blurRad="38100" dist="38100" dir="2700000" algn="tl">
                    <a:srgbClr val="C0C0C0"/>
                  </a:outerShdw>
                </a:effectLst>
              </a:rPr>
              <a:t> </a:t>
            </a:r>
            <a:r>
              <a:rPr lang="en-US" dirty="0" smtClean="0"/>
              <a:t>has </a:t>
            </a:r>
            <a:r>
              <a:rPr lang="en-US" dirty="0"/>
              <a:t>attracted more and more attentions in the areas where knowledge/information sharing is critical and </a:t>
            </a:r>
            <a:r>
              <a:rPr lang="en-US" dirty="0" smtClean="0"/>
              <a:t>necessary (</a:t>
            </a:r>
            <a:r>
              <a:rPr lang="en-US" sz="1800" dirty="0" smtClean="0">
                <a:solidFill>
                  <a:schemeClr val="tx1">
                    <a:lumMod val="50000"/>
                    <a:lumOff val="50000"/>
                  </a:schemeClr>
                </a:solidFill>
              </a:rPr>
              <a:t>modern name: knowledge graph</a:t>
            </a:r>
            <a:r>
              <a:rPr lang="en-US" dirty="0" smtClean="0"/>
              <a:t>)</a:t>
            </a:r>
            <a:endParaRPr lang="en-US" dirty="0"/>
          </a:p>
          <a:p>
            <a:pPr lvl="1">
              <a:lnSpc>
                <a:spcPct val="100000"/>
              </a:lnSpc>
              <a:spcBef>
                <a:spcPts val="0"/>
              </a:spcBef>
            </a:pPr>
            <a:r>
              <a:rPr lang="en-US" dirty="0"/>
              <a:t>Enterprise knowledge </a:t>
            </a:r>
            <a:r>
              <a:rPr lang="en-US" dirty="0" smtClean="0"/>
              <a:t>management,</a:t>
            </a:r>
            <a:endParaRPr lang="en-US" dirty="0"/>
          </a:p>
          <a:p>
            <a:pPr lvl="1">
              <a:lnSpc>
                <a:spcPct val="100000"/>
              </a:lnSpc>
              <a:spcBef>
                <a:spcPts val="0"/>
              </a:spcBef>
            </a:pPr>
            <a:r>
              <a:rPr lang="en-US" dirty="0" smtClean="0"/>
              <a:t>Automatic translation, </a:t>
            </a:r>
          </a:p>
          <a:p>
            <a:pPr lvl="1">
              <a:lnSpc>
                <a:spcPct val="100000"/>
              </a:lnSpc>
              <a:spcBef>
                <a:spcPts val="0"/>
              </a:spcBef>
            </a:pPr>
            <a:r>
              <a:rPr lang="en-US" dirty="0" smtClean="0"/>
              <a:t>Information/knowledge </a:t>
            </a:r>
            <a:r>
              <a:rPr lang="en-US" dirty="0"/>
              <a:t>extraction, </a:t>
            </a:r>
            <a:endParaRPr lang="en-US" dirty="0" smtClean="0"/>
          </a:p>
          <a:p>
            <a:pPr lvl="1">
              <a:lnSpc>
                <a:spcPct val="100000"/>
              </a:lnSpc>
              <a:spcBef>
                <a:spcPts val="0"/>
              </a:spcBef>
            </a:pPr>
            <a:r>
              <a:rPr lang="en-US" dirty="0" smtClean="0"/>
              <a:t>Google </a:t>
            </a:r>
            <a:r>
              <a:rPr lang="en-US" dirty="0"/>
              <a:t>/ Baidu </a:t>
            </a:r>
            <a:r>
              <a:rPr lang="en-US" dirty="0" smtClean="0"/>
              <a:t>brain</a:t>
            </a:r>
            <a:endParaRPr lang="en-US" dirty="0"/>
          </a:p>
          <a:p>
            <a:pPr lvl="1">
              <a:lnSpc>
                <a:spcPct val="100000"/>
              </a:lnSpc>
              <a:spcBef>
                <a:spcPts val="0"/>
              </a:spcBef>
            </a:pPr>
            <a:r>
              <a:rPr lang="en-US" dirty="0" smtClean="0"/>
              <a:t>… …</a:t>
            </a:r>
            <a:endParaRPr lang="en-US" dirty="0"/>
          </a:p>
          <a:p>
            <a:pPr>
              <a:lnSpc>
                <a:spcPct val="100000"/>
              </a:lnSpc>
              <a:spcBef>
                <a:spcPts val="0"/>
              </a:spcBef>
            </a:pPr>
            <a:r>
              <a:rPr lang="en-US" dirty="0" smtClean="0"/>
              <a:t>Techniques </a:t>
            </a:r>
            <a:r>
              <a:rPr lang="en-US" dirty="0"/>
              <a:t>of </a:t>
            </a:r>
            <a:r>
              <a:rPr lang="en-US" dirty="0" smtClean="0"/>
              <a:t>natural language </a:t>
            </a:r>
            <a:r>
              <a:rPr lang="en-US" dirty="0"/>
              <a:t>processing are helpful for ontology:</a:t>
            </a:r>
          </a:p>
          <a:p>
            <a:pPr lvl="1">
              <a:lnSpc>
                <a:spcPct val="100000"/>
              </a:lnSpc>
              <a:spcBef>
                <a:spcPts val="0"/>
              </a:spcBef>
            </a:pPr>
            <a:r>
              <a:rPr lang="en-US" dirty="0" smtClean="0"/>
              <a:t>Lexical and syntactical </a:t>
            </a:r>
            <a:r>
              <a:rPr lang="en-US" dirty="0"/>
              <a:t>analysis, semantic analysis</a:t>
            </a:r>
            <a:r>
              <a:rPr lang="en-US" dirty="0" smtClean="0"/>
              <a:t>, topic model, text mining techniques.</a:t>
            </a:r>
            <a:endParaRPr lang="en-US" dirty="0"/>
          </a:p>
        </p:txBody>
      </p:sp>
    </p:spTree>
    <p:extLst>
      <p:ext uri="{BB962C8B-B14F-4D97-AF65-F5344CB8AC3E}">
        <p14:creationId xmlns:p14="http://schemas.microsoft.com/office/powerpoint/2010/main" val="17979715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dirty="0"/>
              <a:t>What </a:t>
            </a:r>
            <a:r>
              <a:rPr lang="en-US" dirty="0" smtClean="0"/>
              <a:t>an Ontology Offers</a:t>
            </a:r>
            <a:endParaRPr lang="en-US" sz="2400" b="0" dirty="0">
              <a:effectLst/>
            </a:endParaRPr>
          </a:p>
        </p:txBody>
      </p:sp>
      <p:sp>
        <p:nvSpPr>
          <p:cNvPr id="965635" name="Rectangle 3"/>
          <p:cNvSpPr>
            <a:spLocks noGrp="1" noChangeArrowheads="1"/>
          </p:cNvSpPr>
          <p:nvPr>
            <p:ph type="body" idx="1"/>
          </p:nvPr>
        </p:nvSpPr>
        <p:spPr/>
        <p:txBody>
          <a:bodyPr/>
          <a:lstStyle/>
          <a:p>
            <a:pPr>
              <a:lnSpc>
                <a:spcPct val="100000"/>
              </a:lnSpc>
              <a:spcBef>
                <a:spcPts val="600"/>
              </a:spcBef>
            </a:pPr>
            <a:r>
              <a:rPr lang="en-US" dirty="0"/>
              <a:t>An ontology identifies and properly defines </a:t>
            </a:r>
          </a:p>
          <a:p>
            <a:pPr lvl="1">
              <a:lnSpc>
                <a:spcPct val="100000"/>
              </a:lnSpc>
              <a:spcBef>
                <a:spcPts val="600"/>
              </a:spcBef>
            </a:pPr>
            <a:r>
              <a:rPr lang="en-US" dirty="0"/>
              <a:t>a set of relevant concepts that characterize a given application domain, e.g.: travel agents, medical practitioners.</a:t>
            </a:r>
          </a:p>
          <a:p>
            <a:pPr>
              <a:lnSpc>
                <a:spcPct val="100000"/>
              </a:lnSpc>
              <a:spcBef>
                <a:spcPts val="600"/>
              </a:spcBef>
            </a:pPr>
            <a:r>
              <a:rPr lang="en-US" dirty="0" smtClean="0"/>
              <a:t>The </a:t>
            </a:r>
            <a:r>
              <a:rPr lang="en-US" dirty="0"/>
              <a:t>construction of its unifying conceptual framework </a:t>
            </a:r>
          </a:p>
          <a:p>
            <a:pPr lvl="1">
              <a:lnSpc>
                <a:spcPct val="100000"/>
              </a:lnSpc>
              <a:spcBef>
                <a:spcPts val="600"/>
              </a:spcBef>
            </a:pPr>
            <a:r>
              <a:rPr lang="en-US" dirty="0"/>
              <a:t>fosters communication and cooperation among </a:t>
            </a:r>
            <a:r>
              <a:rPr lang="en-US" dirty="0" smtClean="0"/>
              <a:t>agents (human or machine), </a:t>
            </a:r>
            <a:r>
              <a:rPr lang="en-US" dirty="0"/>
              <a:t>better enterprise organization, and system interoperability.</a:t>
            </a:r>
          </a:p>
          <a:p>
            <a:pPr>
              <a:lnSpc>
                <a:spcPct val="100000"/>
              </a:lnSpc>
              <a:spcBef>
                <a:spcPts val="600"/>
              </a:spcBef>
            </a:pPr>
            <a:r>
              <a:rPr lang="en-US" dirty="0"/>
              <a:t>It provides system-engineering benefits </a:t>
            </a:r>
          </a:p>
          <a:p>
            <a:pPr lvl="1">
              <a:lnSpc>
                <a:spcPct val="100000"/>
              </a:lnSpc>
              <a:spcBef>
                <a:spcPts val="600"/>
              </a:spcBef>
            </a:pPr>
            <a:r>
              <a:rPr lang="en-US" dirty="0"/>
              <a:t>such as reusability, reliability, and specification</a:t>
            </a:r>
            <a:r>
              <a:rPr lang="en-US" dirty="0" smtClean="0"/>
              <a:t>.</a:t>
            </a:r>
          </a:p>
          <a:p>
            <a:pPr lvl="1">
              <a:lnSpc>
                <a:spcPct val="100000"/>
              </a:lnSpc>
              <a:spcBef>
                <a:spcPts val="600"/>
              </a:spcBef>
            </a:pPr>
            <a:r>
              <a:rPr lang="en-US" dirty="0" smtClean="0"/>
              <a:t>Single view/copy of master knowledge graph/database</a:t>
            </a:r>
            <a:endParaRPr lang="en-US" dirty="0"/>
          </a:p>
        </p:txBody>
      </p:sp>
    </p:spTree>
    <p:extLst>
      <p:ext uri="{BB962C8B-B14F-4D97-AF65-F5344CB8AC3E}">
        <p14:creationId xmlns:p14="http://schemas.microsoft.com/office/powerpoint/2010/main" val="2380856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t>Ontology: </a:t>
            </a:r>
            <a:r>
              <a:rPr lang="en-US" sz="2800">
                <a:solidFill>
                  <a:srgbClr val="CC3300"/>
                </a:solidFill>
              </a:rPr>
              <a:t>levels of formality</a:t>
            </a:r>
          </a:p>
        </p:txBody>
      </p:sp>
      <p:sp>
        <p:nvSpPr>
          <p:cNvPr id="966659" name="Rectangle 3"/>
          <p:cNvSpPr>
            <a:spLocks noGrp="1" noChangeArrowheads="1"/>
          </p:cNvSpPr>
          <p:nvPr>
            <p:ph type="body" idx="1"/>
          </p:nvPr>
        </p:nvSpPr>
        <p:spPr/>
        <p:txBody>
          <a:bodyPr/>
          <a:lstStyle/>
          <a:p>
            <a:pPr>
              <a:lnSpc>
                <a:spcPct val="100000"/>
              </a:lnSpc>
              <a:spcBef>
                <a:spcPts val="0"/>
              </a:spcBef>
            </a:pPr>
            <a:r>
              <a:rPr lang="en-US" dirty="0"/>
              <a:t>A domain ontology seeks to </a:t>
            </a:r>
          </a:p>
          <a:p>
            <a:pPr lvl="1">
              <a:lnSpc>
                <a:spcPct val="100000"/>
              </a:lnSpc>
              <a:spcBef>
                <a:spcPts val="0"/>
              </a:spcBef>
            </a:pPr>
            <a:r>
              <a:rPr lang="en-US" dirty="0"/>
              <a:t>reduce or eliminate conceptual and terminological confusion among the members of a user community who need to share various kinds of electric documents and information.</a:t>
            </a:r>
          </a:p>
          <a:p>
            <a:pPr>
              <a:lnSpc>
                <a:spcPct val="90000"/>
              </a:lnSpc>
              <a:spcBef>
                <a:spcPts val="1200"/>
              </a:spcBef>
            </a:pPr>
            <a:r>
              <a:rPr lang="en-US" dirty="0" smtClean="0"/>
              <a:t>Ontology </a:t>
            </a:r>
            <a:r>
              <a:rPr lang="en-US" dirty="0"/>
              <a:t>can have different levels of formality </a:t>
            </a:r>
          </a:p>
          <a:p>
            <a:pPr lvl="1">
              <a:lnSpc>
                <a:spcPct val="90000"/>
              </a:lnSpc>
              <a:spcBef>
                <a:spcPts val="0"/>
              </a:spcBef>
            </a:pPr>
            <a:r>
              <a:rPr lang="en-US" dirty="0"/>
              <a:t>Types of ontology</a:t>
            </a:r>
          </a:p>
          <a:p>
            <a:pPr lvl="2">
              <a:lnSpc>
                <a:spcPct val="90000"/>
              </a:lnSpc>
              <a:spcBef>
                <a:spcPts val="0"/>
              </a:spcBef>
            </a:pPr>
            <a:r>
              <a:rPr lang="en-US" dirty="0"/>
              <a:t>Foundational ontology </a:t>
            </a:r>
            <a:r>
              <a:rPr lang="en-US" dirty="0" smtClean="0"/>
              <a:t>(</a:t>
            </a:r>
            <a:r>
              <a:rPr lang="en-US" sz="1600" dirty="0" smtClean="0">
                <a:solidFill>
                  <a:schemeClr val="tx1">
                    <a:lumMod val="50000"/>
                    <a:lumOff val="50000"/>
                  </a:schemeClr>
                </a:solidFill>
              </a:rPr>
              <a:t>i.e. Nothing </a:t>
            </a:r>
            <a:r>
              <a:rPr lang="en-US" sz="1600" dirty="0" smtClean="0">
                <a:solidFill>
                  <a:schemeClr val="tx1">
                    <a:lumMod val="50000"/>
                    <a:lumOff val="50000"/>
                  </a:schemeClr>
                </a:solidFill>
                <a:sym typeface="Wingdings" panose="05000000000000000000" pitchFamily="2" charset="2"/>
              </a:rPr>
              <a:t> Thing</a:t>
            </a:r>
            <a:r>
              <a:rPr lang="en-US" dirty="0" smtClean="0"/>
              <a:t>)</a:t>
            </a:r>
            <a:endParaRPr lang="en-US" dirty="0"/>
          </a:p>
          <a:p>
            <a:pPr lvl="3">
              <a:lnSpc>
                <a:spcPct val="90000"/>
              </a:lnSpc>
              <a:spcBef>
                <a:spcPts val="0"/>
              </a:spcBef>
            </a:pPr>
            <a:r>
              <a:rPr lang="en-US" dirty="0"/>
              <a:t>is domain </a:t>
            </a:r>
            <a:r>
              <a:rPr lang="en-US" dirty="0" smtClean="0"/>
              <a:t>independent, supports </a:t>
            </a:r>
            <a:r>
              <a:rPr lang="en-US" dirty="0"/>
              <a:t>a model’s generality to ensure reusability across different domains</a:t>
            </a:r>
          </a:p>
          <a:p>
            <a:pPr lvl="2">
              <a:lnSpc>
                <a:spcPct val="90000"/>
              </a:lnSpc>
              <a:spcBef>
                <a:spcPts val="0"/>
              </a:spcBef>
            </a:pPr>
            <a:r>
              <a:rPr lang="en-US" dirty="0"/>
              <a:t>Core </a:t>
            </a:r>
            <a:r>
              <a:rPr lang="en-US" dirty="0" smtClean="0"/>
              <a:t>ontology (</a:t>
            </a:r>
            <a:r>
              <a:rPr lang="en-US" sz="1800" dirty="0">
                <a:solidFill>
                  <a:schemeClr val="tx1">
                    <a:lumMod val="50000"/>
                    <a:lumOff val="50000"/>
                  </a:schemeClr>
                </a:solidFill>
              </a:rPr>
              <a:t>i.e. Virtual </a:t>
            </a:r>
            <a:r>
              <a:rPr lang="en-US" sz="1800" dirty="0" smtClean="0">
                <a:solidFill>
                  <a:schemeClr val="tx1">
                    <a:lumMod val="50000"/>
                    <a:lumOff val="50000"/>
                  </a:schemeClr>
                </a:solidFill>
              </a:rPr>
              <a:t>vs. Real</a:t>
            </a:r>
            <a:r>
              <a:rPr lang="en-US" dirty="0" smtClean="0"/>
              <a:t>)</a:t>
            </a:r>
            <a:endParaRPr lang="en-US" dirty="0"/>
          </a:p>
          <a:p>
            <a:pPr lvl="3">
              <a:lnSpc>
                <a:spcPct val="90000"/>
              </a:lnSpc>
              <a:spcBef>
                <a:spcPts val="0"/>
              </a:spcBef>
            </a:pPr>
            <a:r>
              <a:rPr lang="en-US" dirty="0"/>
              <a:t>includes </a:t>
            </a:r>
            <a:r>
              <a:rPr lang="en-US" dirty="0" smtClean="0"/>
              <a:t>application-domain </a:t>
            </a:r>
            <a:r>
              <a:rPr lang="en-US" dirty="0"/>
              <a:t>concepts</a:t>
            </a:r>
          </a:p>
          <a:p>
            <a:pPr lvl="2">
              <a:lnSpc>
                <a:spcPct val="90000"/>
              </a:lnSpc>
              <a:spcBef>
                <a:spcPts val="0"/>
              </a:spcBef>
            </a:pPr>
            <a:r>
              <a:rPr lang="en-US" dirty="0"/>
              <a:t>Specific domain ontology</a:t>
            </a:r>
          </a:p>
          <a:p>
            <a:pPr lvl="3">
              <a:lnSpc>
                <a:spcPct val="90000"/>
              </a:lnSpc>
              <a:spcBef>
                <a:spcPts val="0"/>
              </a:spcBef>
            </a:pPr>
            <a:r>
              <a:rPr lang="en-US" dirty="0" smtClean="0"/>
              <a:t>with </a:t>
            </a:r>
            <a:r>
              <a:rPr lang="en-US" dirty="0"/>
              <a:t>specific </a:t>
            </a:r>
            <a:r>
              <a:rPr lang="en-US" dirty="0" smtClean="0"/>
              <a:t>domain concepts (</a:t>
            </a:r>
            <a:r>
              <a:rPr lang="en-US" sz="1600" dirty="0">
                <a:solidFill>
                  <a:schemeClr val="tx1">
                    <a:lumMod val="50000"/>
                    <a:lumOff val="50000"/>
                  </a:schemeClr>
                </a:solidFill>
              </a:rPr>
              <a:t>i.e. Education </a:t>
            </a:r>
            <a:r>
              <a:rPr lang="en-US" sz="1600" dirty="0" smtClean="0">
                <a:solidFill>
                  <a:schemeClr val="tx1">
                    <a:lumMod val="50000"/>
                    <a:lumOff val="50000"/>
                  </a:schemeClr>
                </a:solidFill>
              </a:rPr>
              <a:t>vs. Oil Exploration</a:t>
            </a:r>
            <a:r>
              <a:rPr lang="en-US" dirty="0" smtClean="0"/>
              <a:t>)</a:t>
            </a:r>
            <a:endParaRPr lang="en-US" dirty="0"/>
          </a:p>
        </p:txBody>
      </p:sp>
    </p:spTree>
    <p:extLst>
      <p:ext uri="{BB962C8B-B14F-4D97-AF65-F5344CB8AC3E}">
        <p14:creationId xmlns:p14="http://schemas.microsoft.com/office/powerpoint/2010/main" val="8539851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7030A0"/>
                </a:solidFill>
              </a:rPr>
              <a:t>Further Discussion:</a:t>
            </a:r>
            <a:br>
              <a:rPr lang="en-US" dirty="0" smtClean="0">
                <a:solidFill>
                  <a:srgbClr val="7030A0"/>
                </a:solidFill>
              </a:rPr>
            </a:br>
            <a:r>
              <a:rPr lang="en-US" sz="4000" dirty="0" smtClean="0"/>
              <a:t>Representation, Reasoning and Search</a:t>
            </a:r>
            <a:endParaRPr lang="en-SG" sz="4000" dirty="0"/>
          </a:p>
        </p:txBody>
      </p:sp>
    </p:spTree>
    <p:extLst>
      <p:ext uri="{BB962C8B-B14F-4D97-AF65-F5344CB8AC3E}">
        <p14:creationId xmlns:p14="http://schemas.microsoft.com/office/powerpoint/2010/main" val="31601932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Knowledge Representation: </a:t>
            </a:r>
            <a:r>
              <a:rPr lang="en-US" sz="2800" dirty="0" smtClean="0">
                <a:solidFill>
                  <a:srgbClr val="C00000"/>
                </a:solidFill>
              </a:rPr>
              <a:t>What is Best</a:t>
            </a:r>
            <a:endParaRPr lang="en-US" dirty="0" smtClean="0">
              <a:solidFill>
                <a:srgbClr val="C00000"/>
              </a:solidFill>
            </a:endParaRPr>
          </a:p>
        </p:txBody>
      </p:sp>
      <p:sp>
        <p:nvSpPr>
          <p:cNvPr id="79875" name="Rectangle 3"/>
          <p:cNvSpPr>
            <a:spLocks noGrp="1" noChangeArrowheads="1"/>
          </p:cNvSpPr>
          <p:nvPr>
            <p:ph type="body" idx="1"/>
          </p:nvPr>
        </p:nvSpPr>
        <p:spPr/>
        <p:txBody>
          <a:bodyPr/>
          <a:lstStyle/>
          <a:p>
            <a:pPr marL="514350" lvl="1" indent="0">
              <a:lnSpc>
                <a:spcPct val="150000"/>
              </a:lnSpc>
              <a:spcBef>
                <a:spcPts val="0"/>
              </a:spcBef>
              <a:buNone/>
            </a:pPr>
            <a:r>
              <a:rPr lang="en-US" b="0" i="1" dirty="0" smtClean="0">
                <a:solidFill>
                  <a:srgbClr val="000000"/>
                </a:solidFill>
                <a:latin typeface="Times New Roman" panose="02020603050405020304" pitchFamily="18" charset="0"/>
                <a:cs typeface="Times New Roman" panose="02020603050405020304" pitchFamily="18" charset="0"/>
              </a:rPr>
              <a:t>In the 1960s and 1970s, students frequently asked, "Which kind of representation is best?" and I usually replied that we'd need more research. . . But now I would reply: To solve really hard problems, we'll have to use several different representations. This is because each particular kind of data structure has its own virtues and deficiencies, and none by itself would seem adequate for all the different functions involved with what we call common sense. </a:t>
            </a:r>
          </a:p>
          <a:p>
            <a:pPr>
              <a:lnSpc>
                <a:spcPct val="100000"/>
              </a:lnSpc>
              <a:buNone/>
            </a:pPr>
            <a:r>
              <a:rPr lang="en-US" dirty="0" smtClean="0"/>
              <a:t>							</a:t>
            </a:r>
            <a:r>
              <a:rPr lang="en-US" dirty="0" smtClean="0">
                <a:sym typeface="Symbol"/>
              </a:rPr>
              <a:t> Marvin </a:t>
            </a:r>
            <a:r>
              <a:rPr lang="en-US" dirty="0" err="1" smtClean="0">
                <a:sym typeface="Symbol"/>
              </a:rPr>
              <a:t>Minsky</a:t>
            </a:r>
            <a:endParaRPr lang="en-US" dirty="0" smtClean="0"/>
          </a:p>
        </p:txBody>
      </p:sp>
    </p:spTree>
    <p:extLst>
      <p:ext uri="{BB962C8B-B14F-4D97-AF65-F5344CB8AC3E}">
        <p14:creationId xmlns:p14="http://schemas.microsoft.com/office/powerpoint/2010/main" val="5656454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dirty="0" smtClean="0"/>
              <a:t>Properties of Knowledge Representation</a:t>
            </a:r>
          </a:p>
        </p:txBody>
      </p:sp>
      <p:sp>
        <p:nvSpPr>
          <p:cNvPr id="13315" name="Rectangle 3"/>
          <p:cNvSpPr>
            <a:spLocks noGrp="1" noChangeArrowheads="1"/>
          </p:cNvSpPr>
          <p:nvPr>
            <p:ph type="body" idx="1"/>
          </p:nvPr>
        </p:nvSpPr>
        <p:spPr>
          <a:xfrm>
            <a:off x="303213" y="1228724"/>
            <a:ext cx="9299575" cy="4867275"/>
          </a:xfrm>
        </p:spPr>
        <p:txBody>
          <a:bodyPr/>
          <a:lstStyle/>
          <a:p>
            <a:pPr>
              <a:lnSpc>
                <a:spcPct val="100000"/>
              </a:lnSpc>
              <a:spcBef>
                <a:spcPts val="0"/>
              </a:spcBef>
            </a:pPr>
            <a:r>
              <a:rPr lang="en-US" dirty="0" smtClean="0"/>
              <a:t>A good representation scheme for complex structured knowledge should possess the following properties: </a:t>
            </a:r>
          </a:p>
          <a:p>
            <a:pPr lvl="1">
              <a:lnSpc>
                <a:spcPct val="90000"/>
              </a:lnSpc>
            </a:pPr>
            <a:r>
              <a:rPr lang="en-US" i="1" dirty="0" smtClean="0">
                <a:solidFill>
                  <a:srgbClr val="006600"/>
                </a:solidFill>
                <a:effectLst>
                  <a:outerShdw blurRad="38100" dist="38100" dir="2700000" algn="tl">
                    <a:srgbClr val="000000">
                      <a:alpha val="43137"/>
                    </a:srgbClr>
                  </a:outerShdw>
                </a:effectLst>
              </a:rPr>
              <a:t>representational adequacy</a:t>
            </a:r>
          </a:p>
          <a:p>
            <a:pPr lvl="2">
              <a:lnSpc>
                <a:spcPct val="90000"/>
              </a:lnSpc>
            </a:pPr>
            <a:r>
              <a:rPr lang="en-US" dirty="0" smtClean="0"/>
              <a:t>ability to represent all knowledge in the domain problem</a:t>
            </a:r>
          </a:p>
          <a:p>
            <a:pPr lvl="1">
              <a:lnSpc>
                <a:spcPct val="90000"/>
              </a:lnSpc>
            </a:pPr>
            <a:r>
              <a:rPr lang="en-US" i="1" dirty="0" smtClean="0">
                <a:solidFill>
                  <a:srgbClr val="006600"/>
                </a:solidFill>
                <a:effectLst>
                  <a:outerShdw blurRad="38100" dist="38100" dir="2700000" algn="tl">
                    <a:srgbClr val="000000">
                      <a:alpha val="43137"/>
                    </a:srgbClr>
                  </a:outerShdw>
                </a:effectLst>
              </a:rPr>
              <a:t>inferential adequacy</a:t>
            </a:r>
          </a:p>
          <a:p>
            <a:pPr lvl="2">
              <a:lnSpc>
                <a:spcPct val="90000"/>
              </a:lnSpc>
            </a:pPr>
            <a:r>
              <a:rPr lang="en-US" dirty="0" smtClean="0"/>
              <a:t>ability to draw (new) inferences from the knowledge base</a:t>
            </a:r>
          </a:p>
          <a:p>
            <a:pPr lvl="1">
              <a:lnSpc>
                <a:spcPct val="90000"/>
              </a:lnSpc>
            </a:pPr>
            <a:r>
              <a:rPr lang="en-US" i="1" dirty="0">
                <a:solidFill>
                  <a:srgbClr val="006600"/>
                </a:solidFill>
                <a:effectLst>
                  <a:outerShdw blurRad="38100" dist="38100" dir="2700000" algn="tl">
                    <a:srgbClr val="000000">
                      <a:alpha val="43137"/>
                    </a:srgbClr>
                  </a:outerShdw>
                </a:effectLst>
              </a:rPr>
              <a:t>inferential efficiency</a:t>
            </a:r>
          </a:p>
          <a:p>
            <a:pPr lvl="2">
              <a:lnSpc>
                <a:spcPct val="90000"/>
              </a:lnSpc>
            </a:pPr>
            <a:r>
              <a:rPr lang="en-US" dirty="0"/>
              <a:t>ability to direct inferencing to more productive directions</a:t>
            </a:r>
          </a:p>
          <a:p>
            <a:pPr lvl="1">
              <a:lnSpc>
                <a:spcPct val="90000"/>
              </a:lnSpc>
            </a:pPr>
            <a:r>
              <a:rPr lang="en-US" i="1" dirty="0">
                <a:solidFill>
                  <a:srgbClr val="006600"/>
                </a:solidFill>
                <a:effectLst>
                  <a:outerShdw blurRad="38100" dist="38100" dir="2700000" algn="tl">
                    <a:srgbClr val="000000">
                      <a:alpha val="43137"/>
                    </a:srgbClr>
                  </a:outerShdw>
                </a:effectLst>
              </a:rPr>
              <a:t>well-defined syntax &amp; semantics</a:t>
            </a:r>
          </a:p>
          <a:p>
            <a:pPr lvl="2">
              <a:lnSpc>
                <a:spcPct val="90000"/>
              </a:lnSpc>
            </a:pPr>
            <a:r>
              <a:rPr lang="en-US" dirty="0"/>
              <a:t>with correct grammar and precise meaning</a:t>
            </a:r>
          </a:p>
          <a:p>
            <a:pPr lvl="1">
              <a:lnSpc>
                <a:spcPct val="90000"/>
              </a:lnSpc>
            </a:pPr>
            <a:r>
              <a:rPr lang="en-US" i="1" dirty="0">
                <a:solidFill>
                  <a:srgbClr val="006600"/>
                </a:solidFill>
                <a:effectLst>
                  <a:outerShdw blurRad="38100" dist="38100" dir="2700000" algn="tl">
                    <a:srgbClr val="000000">
                      <a:alpha val="43137"/>
                    </a:srgbClr>
                  </a:outerShdw>
                </a:effectLst>
              </a:rPr>
              <a:t>naturalness</a:t>
            </a:r>
          </a:p>
          <a:p>
            <a:pPr lvl="2">
              <a:lnSpc>
                <a:spcPct val="90000"/>
              </a:lnSpc>
            </a:pPr>
            <a:r>
              <a:rPr lang="en-US" dirty="0"/>
              <a:t>natural, readable and </a:t>
            </a:r>
            <a:r>
              <a:rPr lang="en-US" dirty="0" smtClean="0"/>
              <a:t>understandable</a:t>
            </a:r>
            <a:endParaRPr lang="en-US" dirty="0"/>
          </a:p>
        </p:txBody>
      </p:sp>
      <p:sp>
        <p:nvSpPr>
          <p:cNvPr id="4" name="Text Box 4"/>
          <p:cNvSpPr txBox="1">
            <a:spLocks noChangeArrowheads="1"/>
          </p:cNvSpPr>
          <p:nvPr/>
        </p:nvSpPr>
        <p:spPr bwMode="auto">
          <a:xfrm>
            <a:off x="7867561" y="5449668"/>
            <a:ext cx="1735227" cy="646331"/>
          </a:xfrm>
          <a:prstGeom prst="rect">
            <a:avLst/>
          </a:prstGeom>
          <a:noFill/>
          <a:ln w="12700" algn="ctr">
            <a:noFill/>
            <a:miter lim="800000"/>
            <a:headEnd/>
            <a:tailEnd/>
          </a:ln>
        </p:spPr>
        <p:txBody>
          <a:bodyPr wrap="square">
            <a:spAutoFit/>
          </a:bodyPr>
          <a:lstStyle/>
          <a:p>
            <a:pPr marL="457200" indent="-457200">
              <a:buFontTx/>
              <a:buNone/>
            </a:pPr>
            <a:r>
              <a:rPr lang="en-US" sz="1200" dirty="0" smtClean="0">
                <a:solidFill>
                  <a:srgbClr val="0000CC"/>
                </a:solidFill>
              </a:rPr>
              <a:t>Ref: </a:t>
            </a:r>
          </a:p>
          <a:p>
            <a:pPr>
              <a:buFontTx/>
              <a:buNone/>
            </a:pPr>
            <a:r>
              <a:rPr lang="en-US" sz="1200" dirty="0" smtClean="0">
                <a:solidFill>
                  <a:srgbClr val="0000CC"/>
                </a:solidFill>
              </a:rPr>
              <a:t>“Artificial Intelligence” by Elaine Rich</a:t>
            </a:r>
            <a:endParaRPr lang="en-US" sz="1200" dirty="0">
              <a:solidFill>
                <a:srgbClr val="0000CC"/>
              </a:solidFill>
            </a:endParaRPr>
          </a:p>
        </p:txBody>
      </p:sp>
    </p:spTree>
    <p:extLst>
      <p:ext uri="{BB962C8B-B14F-4D97-AF65-F5344CB8AC3E}">
        <p14:creationId xmlns:p14="http://schemas.microsoft.com/office/powerpoint/2010/main" val="6202252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Reasoning and Search</a:t>
            </a:r>
            <a:endParaRPr lang="en-SG" dirty="0"/>
          </a:p>
        </p:txBody>
      </p:sp>
      <p:grpSp>
        <p:nvGrpSpPr>
          <p:cNvPr id="56" name="Group 55"/>
          <p:cNvGrpSpPr/>
          <p:nvPr/>
        </p:nvGrpSpPr>
        <p:grpSpPr>
          <a:xfrm>
            <a:off x="2620501" y="1783810"/>
            <a:ext cx="6271161" cy="4291584"/>
            <a:chOff x="1817419" y="1473708"/>
            <a:chExt cx="6271161" cy="4291584"/>
          </a:xfrm>
        </p:grpSpPr>
        <p:sp>
          <p:nvSpPr>
            <p:cNvPr id="45" name="Oval 44"/>
            <p:cNvSpPr/>
            <p:nvPr/>
          </p:nvSpPr>
          <p:spPr bwMode="auto">
            <a:xfrm>
              <a:off x="1817419" y="1473708"/>
              <a:ext cx="6271161" cy="1517134"/>
            </a:xfrm>
            <a:prstGeom prst="ellipse">
              <a:avLst/>
            </a:prstGeom>
            <a:solidFill>
              <a:srgbClr val="FFFFCC"/>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4" name="Oval 3"/>
            <p:cNvSpPr/>
            <p:nvPr/>
          </p:nvSpPr>
          <p:spPr bwMode="auto">
            <a:xfrm>
              <a:off x="2319822" y="1909849"/>
              <a:ext cx="1788160" cy="701040"/>
            </a:xfrm>
            <a:prstGeom prst="ellipse">
              <a:avLst/>
            </a:prstGeom>
            <a:solidFill>
              <a:schemeClr val="accent5">
                <a:lumMod val="90000"/>
              </a:schemeClr>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anose="020B0606020202030204" pitchFamily="34" charset="0"/>
                </a:rPr>
                <a:t>Reasoning</a:t>
              </a:r>
              <a:endParaRPr kumimoji="0" lang="en-SG" sz="2000" b="0" i="0" u="none" strike="noStrike" cap="none" normalizeH="0" baseline="0" dirty="0" smtClean="0">
                <a:ln>
                  <a:noFill/>
                </a:ln>
                <a:solidFill>
                  <a:schemeClr val="tx1"/>
                </a:solidFill>
                <a:effectLst/>
                <a:latin typeface="Arial Narrow" panose="020B0606020202030204" pitchFamily="34" charset="0"/>
              </a:endParaRPr>
            </a:p>
          </p:txBody>
        </p:sp>
        <p:sp>
          <p:nvSpPr>
            <p:cNvPr id="7" name="Oval 6"/>
            <p:cNvSpPr/>
            <p:nvPr/>
          </p:nvSpPr>
          <p:spPr bwMode="auto">
            <a:xfrm>
              <a:off x="5636282" y="1905195"/>
              <a:ext cx="1788160" cy="701040"/>
            </a:xfrm>
            <a:prstGeom prst="ellipse">
              <a:avLst/>
            </a:prstGeom>
            <a:solidFill>
              <a:srgbClr val="92D05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anose="020B0606020202030204" pitchFamily="34" charset="0"/>
                </a:rPr>
                <a:t>Searching</a:t>
              </a:r>
              <a:endParaRPr kumimoji="0" lang="en-SG" sz="2000" b="0" i="0" u="none" strike="noStrike" cap="none" normalizeH="0" baseline="0" dirty="0" smtClean="0">
                <a:ln>
                  <a:noFill/>
                </a:ln>
                <a:solidFill>
                  <a:schemeClr val="tx1"/>
                </a:solidFill>
                <a:effectLst/>
                <a:latin typeface="Arial Narrow" panose="020B0606020202030204" pitchFamily="34" charset="0"/>
              </a:endParaRPr>
            </a:p>
          </p:txBody>
        </p:sp>
        <p:sp>
          <p:nvSpPr>
            <p:cNvPr id="35" name="Oval 34"/>
            <p:cNvSpPr/>
            <p:nvPr/>
          </p:nvSpPr>
          <p:spPr bwMode="auto">
            <a:xfrm>
              <a:off x="3088493" y="3585972"/>
              <a:ext cx="3538728" cy="2179320"/>
            </a:xfrm>
            <a:prstGeom prst="ellipse">
              <a:avLst/>
            </a:prstGeom>
            <a:solidFill>
              <a:srgbClr val="FFFF99"/>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cxnSp>
          <p:nvCxnSpPr>
            <p:cNvPr id="10" name="Straight Arrow Connector 9"/>
            <p:cNvCxnSpPr/>
            <p:nvPr/>
          </p:nvCxnSpPr>
          <p:spPr bwMode="auto">
            <a:xfrm flipH="1" flipV="1">
              <a:off x="3428385" y="2672462"/>
              <a:ext cx="875622" cy="1272083"/>
            </a:xfrm>
            <a:prstGeom prst="straightConnector1">
              <a:avLst/>
            </a:prstGeom>
            <a:solidFill>
              <a:schemeClr val="bg1"/>
            </a:solidFill>
            <a:ln w="57150" cap="flat" cmpd="sng" algn="ctr">
              <a:solidFill>
                <a:srgbClr val="0000CC"/>
              </a:solidFill>
              <a:prstDash val="solid"/>
              <a:round/>
              <a:headEnd type="arrow" w="med" len="med"/>
              <a:tailEnd type="arrow" w="med" len="med"/>
            </a:ln>
            <a:effectLst/>
          </p:spPr>
        </p:cxn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5042" y="2964372"/>
              <a:ext cx="833342" cy="953703"/>
            </a:xfrm>
            <a:prstGeom prst="rect">
              <a:avLst/>
            </a:prstGeom>
          </p:spPr>
        </p:pic>
        <p:cxnSp>
          <p:nvCxnSpPr>
            <p:cNvPr id="40" name="Straight Arrow Connector 39"/>
            <p:cNvCxnSpPr/>
            <p:nvPr/>
          </p:nvCxnSpPr>
          <p:spPr bwMode="auto">
            <a:xfrm flipH="1">
              <a:off x="5605036" y="2699175"/>
              <a:ext cx="965227" cy="1341218"/>
            </a:xfrm>
            <a:prstGeom prst="straightConnector1">
              <a:avLst/>
            </a:prstGeom>
            <a:solidFill>
              <a:schemeClr val="bg1"/>
            </a:solidFill>
            <a:ln w="57150" cap="flat" cmpd="sng" algn="ctr">
              <a:solidFill>
                <a:srgbClr val="006600"/>
              </a:solidFill>
              <a:prstDash val="solid"/>
              <a:round/>
              <a:headEnd type="arrow" w="med" len="med"/>
              <a:tailEnd type="arrow" w="med" len="med"/>
            </a:ln>
            <a:effectLst/>
          </p:spPr>
        </p:cxnSp>
        <p:pic>
          <p:nvPicPr>
            <p:cNvPr id="43" name="Picture 42"/>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570262" y="2922874"/>
              <a:ext cx="1301030" cy="1138738"/>
            </a:xfrm>
            <a:prstGeom prst="rect">
              <a:avLst/>
            </a:prstGeom>
          </p:spPr>
        </p:pic>
        <p:sp>
          <p:nvSpPr>
            <p:cNvPr id="44" name="Left-Right Arrow 43"/>
            <p:cNvSpPr/>
            <p:nvPr/>
          </p:nvSpPr>
          <p:spPr bwMode="auto">
            <a:xfrm>
              <a:off x="4362748" y="2181637"/>
              <a:ext cx="1018768" cy="242976"/>
            </a:xfrm>
            <a:prstGeom prst="leftRightArrow">
              <a:avLst/>
            </a:prstGeom>
            <a:solidFill>
              <a:srgbClr val="FF6600"/>
            </a:solidFill>
            <a:ln w="127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48" name="TextBox 47"/>
            <p:cNvSpPr txBox="1"/>
            <p:nvPr/>
          </p:nvSpPr>
          <p:spPr>
            <a:xfrm>
              <a:off x="4046539" y="1556366"/>
              <a:ext cx="1897794" cy="400110"/>
            </a:xfrm>
            <a:prstGeom prst="rect">
              <a:avLst/>
            </a:prstGeom>
            <a:noFill/>
          </p:spPr>
          <p:txBody>
            <a:bodyPr wrap="square" rtlCol="0">
              <a:spAutoFit/>
            </a:bodyPr>
            <a:lstStyle/>
            <a:p>
              <a:r>
                <a:rPr lang="en-US" sz="2000" b="1" dirty="0" smtClean="0">
                  <a:solidFill>
                    <a:srgbClr val="A50021"/>
                  </a:solidFill>
                  <a:latin typeface="Arial Narrow" panose="020B0606020202030204" pitchFamily="34" charset="0"/>
                </a:rPr>
                <a:t>Inference Engine</a:t>
              </a:r>
              <a:endParaRPr lang="en-SG" sz="2000" b="1" dirty="0">
                <a:solidFill>
                  <a:srgbClr val="A50021"/>
                </a:solidFill>
                <a:latin typeface="Arial Narrow" panose="020B0606020202030204" pitchFamily="34" charset="0"/>
              </a:endParaRPr>
            </a:p>
          </p:txBody>
        </p:sp>
        <p:sp>
          <p:nvSpPr>
            <p:cNvPr id="49" name="TextBox 48"/>
            <p:cNvSpPr txBox="1"/>
            <p:nvPr/>
          </p:nvSpPr>
          <p:spPr>
            <a:xfrm>
              <a:off x="3974503" y="5274831"/>
              <a:ext cx="1897794" cy="400110"/>
            </a:xfrm>
            <a:prstGeom prst="rect">
              <a:avLst/>
            </a:prstGeom>
            <a:noFill/>
          </p:spPr>
          <p:txBody>
            <a:bodyPr wrap="square" rtlCol="0">
              <a:spAutoFit/>
            </a:bodyPr>
            <a:lstStyle/>
            <a:p>
              <a:r>
                <a:rPr lang="en-US" sz="2000" b="1" dirty="0" smtClean="0">
                  <a:solidFill>
                    <a:srgbClr val="7030A0"/>
                  </a:solidFill>
                  <a:latin typeface="Arial Narrow" panose="020B0606020202030204" pitchFamily="34" charset="0"/>
                </a:rPr>
                <a:t>Knowledge Base</a:t>
              </a:r>
              <a:endParaRPr lang="en-SG" sz="2000" b="1" dirty="0">
                <a:solidFill>
                  <a:srgbClr val="7030A0"/>
                </a:solidFill>
                <a:latin typeface="Arial Narrow" panose="020B0606020202030204" pitchFamily="34" charset="0"/>
              </a:endParaRPr>
            </a:p>
          </p:txBody>
        </p:sp>
        <p:grpSp>
          <p:nvGrpSpPr>
            <p:cNvPr id="55" name="Group 54"/>
            <p:cNvGrpSpPr/>
            <p:nvPr/>
          </p:nvGrpSpPr>
          <p:grpSpPr>
            <a:xfrm>
              <a:off x="3827518" y="3862451"/>
              <a:ext cx="2089580" cy="1402111"/>
              <a:chOff x="3827518" y="3862451"/>
              <a:chExt cx="2089580" cy="1402111"/>
            </a:xfrm>
          </p:grpSpPr>
          <p:sp>
            <p:nvSpPr>
              <p:cNvPr id="52" name="Oval 51"/>
              <p:cNvSpPr/>
              <p:nvPr/>
            </p:nvSpPr>
            <p:spPr bwMode="auto">
              <a:xfrm>
                <a:off x="3827518" y="3862451"/>
                <a:ext cx="2089580" cy="1402111"/>
              </a:xfrm>
              <a:prstGeom prst="ellipse">
                <a:avLst/>
              </a:prstGeom>
              <a:solidFill>
                <a:srgbClr val="FFC00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grpSp>
            <p:nvGrpSpPr>
              <p:cNvPr id="30" name="Group 29"/>
              <p:cNvGrpSpPr/>
              <p:nvPr/>
            </p:nvGrpSpPr>
            <p:grpSpPr>
              <a:xfrm>
                <a:off x="4185600" y="4200941"/>
                <a:ext cx="483821" cy="437064"/>
                <a:chOff x="2733040" y="4440710"/>
                <a:chExt cx="750824" cy="670786"/>
              </a:xfrm>
            </p:grpSpPr>
            <p:sp>
              <p:nvSpPr>
                <p:cNvPr id="27" name="Rectangle 26"/>
                <p:cNvSpPr/>
                <p:nvPr/>
              </p:nvSpPr>
              <p:spPr bwMode="auto">
                <a:xfrm>
                  <a:off x="2733040" y="4440710"/>
                  <a:ext cx="750824" cy="670786"/>
                </a:xfrm>
                <a:prstGeom prst="rect">
                  <a:avLst/>
                </a:prstGeom>
                <a:solidFill>
                  <a:schemeClr val="accent3">
                    <a:lumMod val="50000"/>
                  </a:schemeClr>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28" name="Rectangle 27"/>
                <p:cNvSpPr/>
                <p:nvPr/>
              </p:nvSpPr>
              <p:spPr bwMode="auto">
                <a:xfrm>
                  <a:off x="2812762" y="4554220"/>
                  <a:ext cx="356616" cy="145556"/>
                </a:xfrm>
                <a:prstGeom prst="rect">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29" name="Rectangle 28"/>
                <p:cNvSpPr/>
                <p:nvPr/>
              </p:nvSpPr>
              <p:spPr bwMode="auto">
                <a:xfrm>
                  <a:off x="2875246" y="4832533"/>
                  <a:ext cx="361730" cy="175373"/>
                </a:xfrm>
                <a:prstGeom prst="rect">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grpSp>
          <p:grpSp>
            <p:nvGrpSpPr>
              <p:cNvPr id="33" name="Group 32"/>
              <p:cNvGrpSpPr/>
              <p:nvPr/>
            </p:nvGrpSpPr>
            <p:grpSpPr>
              <a:xfrm>
                <a:off x="4923400" y="4060394"/>
                <a:ext cx="719994" cy="703627"/>
                <a:chOff x="1696720" y="3027680"/>
                <a:chExt cx="975360" cy="952500"/>
              </a:xfrm>
              <a:solidFill>
                <a:srgbClr val="7030A0"/>
              </a:solidFill>
            </p:grpSpPr>
            <p:sp>
              <p:nvSpPr>
                <p:cNvPr id="11" name="Oval 10"/>
                <p:cNvSpPr/>
                <p:nvPr/>
              </p:nvSpPr>
              <p:spPr bwMode="auto">
                <a:xfrm>
                  <a:off x="2306320" y="3393440"/>
                  <a:ext cx="213360" cy="140970"/>
                </a:xfrm>
                <a:prstGeom prst="ellipse">
                  <a:avLst/>
                </a:prstGeom>
                <a:grp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13" name="Oval 12"/>
                <p:cNvSpPr/>
                <p:nvPr/>
              </p:nvSpPr>
              <p:spPr bwMode="auto">
                <a:xfrm>
                  <a:off x="1696720" y="3393440"/>
                  <a:ext cx="193040" cy="140970"/>
                </a:xfrm>
                <a:prstGeom prst="ellipse">
                  <a:avLst/>
                </a:prstGeom>
                <a:grp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14" name="Oval 13"/>
                <p:cNvSpPr/>
                <p:nvPr/>
              </p:nvSpPr>
              <p:spPr bwMode="auto">
                <a:xfrm>
                  <a:off x="2458720" y="3768725"/>
                  <a:ext cx="213360" cy="140970"/>
                </a:xfrm>
                <a:prstGeom prst="ellipse">
                  <a:avLst/>
                </a:prstGeom>
                <a:grp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15" name="Oval 14"/>
                <p:cNvSpPr/>
                <p:nvPr/>
              </p:nvSpPr>
              <p:spPr bwMode="auto">
                <a:xfrm>
                  <a:off x="1976120" y="3027680"/>
                  <a:ext cx="213360" cy="140970"/>
                </a:xfrm>
                <a:prstGeom prst="ellipse">
                  <a:avLst/>
                </a:prstGeom>
                <a:grp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16" name="Oval 15"/>
                <p:cNvSpPr/>
                <p:nvPr/>
              </p:nvSpPr>
              <p:spPr bwMode="auto">
                <a:xfrm>
                  <a:off x="1761967" y="3839210"/>
                  <a:ext cx="213360" cy="140970"/>
                </a:xfrm>
                <a:prstGeom prst="ellipse">
                  <a:avLst/>
                </a:prstGeom>
                <a:grp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cxnSp>
              <p:nvCxnSpPr>
                <p:cNvPr id="18" name="Straight Connector 17"/>
                <p:cNvCxnSpPr>
                  <a:stCxn id="15" idx="3"/>
                  <a:endCxn id="13" idx="7"/>
                </p:cNvCxnSpPr>
                <p:nvPr/>
              </p:nvCxnSpPr>
              <p:spPr bwMode="auto">
                <a:xfrm flipH="1">
                  <a:off x="1861490" y="3148005"/>
                  <a:ext cx="145876" cy="266080"/>
                </a:xfrm>
                <a:prstGeom prst="line">
                  <a:avLst/>
                </a:prstGeom>
                <a:grpFill/>
                <a:ln w="12700" cap="flat" cmpd="sng" algn="ctr">
                  <a:solidFill>
                    <a:schemeClr val="tx1"/>
                  </a:solidFill>
                  <a:prstDash val="solid"/>
                  <a:round/>
                  <a:headEnd type="none" w="med" len="med"/>
                  <a:tailEnd type="triangle" w="med" len="lg"/>
                </a:ln>
                <a:effectLst/>
              </p:spPr>
            </p:cxnSp>
            <p:cxnSp>
              <p:nvCxnSpPr>
                <p:cNvPr id="20" name="Straight Connector 19"/>
                <p:cNvCxnSpPr>
                  <a:stCxn id="15" idx="4"/>
                  <a:endCxn id="11" idx="1"/>
                </p:cNvCxnSpPr>
                <p:nvPr/>
              </p:nvCxnSpPr>
              <p:spPr bwMode="auto">
                <a:xfrm>
                  <a:off x="2082800" y="3168650"/>
                  <a:ext cx="254766" cy="245435"/>
                </a:xfrm>
                <a:prstGeom prst="line">
                  <a:avLst/>
                </a:prstGeom>
                <a:grpFill/>
                <a:ln w="12700" cap="flat" cmpd="sng" algn="ctr">
                  <a:solidFill>
                    <a:schemeClr val="tx1"/>
                  </a:solidFill>
                  <a:prstDash val="solid"/>
                  <a:round/>
                  <a:headEnd type="none" w="med" len="med"/>
                  <a:tailEnd type="triangle" w="med" len="lg"/>
                </a:ln>
                <a:effectLst/>
              </p:spPr>
            </p:cxnSp>
            <p:cxnSp>
              <p:nvCxnSpPr>
                <p:cNvPr id="22" name="Straight Connector 21"/>
                <p:cNvCxnSpPr>
                  <a:stCxn id="13" idx="4"/>
                  <a:endCxn id="16" idx="1"/>
                </p:cNvCxnSpPr>
                <p:nvPr/>
              </p:nvCxnSpPr>
              <p:spPr bwMode="auto">
                <a:xfrm flipH="1">
                  <a:off x="1793213" y="3534410"/>
                  <a:ext cx="27" cy="325445"/>
                </a:xfrm>
                <a:prstGeom prst="line">
                  <a:avLst/>
                </a:prstGeom>
                <a:grpFill/>
                <a:ln w="12700" cap="flat" cmpd="sng" algn="ctr">
                  <a:solidFill>
                    <a:schemeClr val="tx1"/>
                  </a:solidFill>
                  <a:prstDash val="solid"/>
                  <a:round/>
                  <a:headEnd type="none" w="med" len="med"/>
                  <a:tailEnd type="triangle" w="med" len="lg"/>
                </a:ln>
                <a:effectLst/>
              </p:spPr>
            </p:cxnSp>
            <p:cxnSp>
              <p:nvCxnSpPr>
                <p:cNvPr id="26" name="Straight Connector 25"/>
                <p:cNvCxnSpPr>
                  <a:stCxn id="11" idx="3"/>
                  <a:endCxn id="16" idx="7"/>
                </p:cNvCxnSpPr>
                <p:nvPr/>
              </p:nvCxnSpPr>
              <p:spPr bwMode="auto">
                <a:xfrm flipH="1">
                  <a:off x="1944081" y="3513765"/>
                  <a:ext cx="393485" cy="346090"/>
                </a:xfrm>
                <a:prstGeom prst="line">
                  <a:avLst/>
                </a:prstGeom>
                <a:grpFill/>
                <a:ln w="12700" cap="flat" cmpd="sng" algn="ctr">
                  <a:solidFill>
                    <a:schemeClr val="tx1"/>
                  </a:solidFill>
                  <a:prstDash val="solid"/>
                  <a:round/>
                  <a:headEnd type="none" w="med" len="med"/>
                  <a:tailEnd type="triangle" w="med" len="lg"/>
                </a:ln>
                <a:effectLst/>
              </p:spPr>
            </p:cxnSp>
            <p:cxnSp>
              <p:nvCxnSpPr>
                <p:cNvPr id="32" name="Straight Connector 31"/>
                <p:cNvCxnSpPr>
                  <a:stCxn id="11" idx="4"/>
                  <a:endCxn id="14" idx="1"/>
                </p:cNvCxnSpPr>
                <p:nvPr/>
              </p:nvCxnSpPr>
              <p:spPr bwMode="auto">
                <a:xfrm>
                  <a:off x="2413000" y="3534410"/>
                  <a:ext cx="76966" cy="254960"/>
                </a:xfrm>
                <a:prstGeom prst="line">
                  <a:avLst/>
                </a:prstGeom>
                <a:grpFill/>
                <a:ln w="12700" cap="flat" cmpd="sng" algn="ctr">
                  <a:solidFill>
                    <a:schemeClr val="tx1"/>
                  </a:solidFill>
                  <a:prstDash val="solid"/>
                  <a:round/>
                  <a:headEnd type="none" w="med" len="med"/>
                  <a:tailEnd type="triangle" w="med" len="lg"/>
                </a:ln>
                <a:effectLst/>
              </p:spPr>
            </p:cxnSp>
          </p:grpSp>
          <p:sp>
            <p:nvSpPr>
              <p:cNvPr id="50" name="TextBox 49"/>
              <p:cNvSpPr txBox="1"/>
              <p:nvPr/>
            </p:nvSpPr>
            <p:spPr>
              <a:xfrm>
                <a:off x="4064949" y="4715693"/>
                <a:ext cx="1691640" cy="400110"/>
              </a:xfrm>
              <a:prstGeom prst="rect">
                <a:avLst/>
              </a:prstGeom>
              <a:noFill/>
            </p:spPr>
            <p:txBody>
              <a:bodyPr wrap="square" rtlCol="0">
                <a:spAutoFit/>
              </a:bodyPr>
              <a:lstStyle/>
              <a:p>
                <a:r>
                  <a:rPr lang="en-US" sz="2000" dirty="0" smtClean="0">
                    <a:latin typeface="Arial Narrow" panose="020B0606020202030204" pitchFamily="34" charset="0"/>
                  </a:rPr>
                  <a:t>Representation</a:t>
                </a:r>
                <a:endParaRPr lang="en-SG" sz="2000" dirty="0">
                  <a:latin typeface="Arial Narrow" panose="020B0606020202030204" pitchFamily="34" charset="0"/>
                </a:endParaRPr>
              </a:p>
            </p:txBody>
          </p:sp>
        </p:grpSp>
      </p:grpSp>
      <p:sp>
        <p:nvSpPr>
          <p:cNvPr id="3" name="Content Placeholder 2"/>
          <p:cNvSpPr>
            <a:spLocks noGrp="1"/>
          </p:cNvSpPr>
          <p:nvPr>
            <p:ph idx="1"/>
          </p:nvPr>
        </p:nvSpPr>
        <p:spPr/>
        <p:txBody>
          <a:bodyPr/>
          <a:lstStyle/>
          <a:p>
            <a:r>
              <a:rPr lang="en-US" dirty="0" smtClean="0"/>
              <a:t>Knowledge Based AI System</a:t>
            </a:r>
          </a:p>
          <a:p>
            <a:endParaRPr lang="en-US" dirty="0"/>
          </a:p>
          <a:p>
            <a:endParaRPr lang="en-US" dirty="0" smtClean="0"/>
          </a:p>
          <a:p>
            <a:endParaRPr lang="en-US" dirty="0"/>
          </a:p>
          <a:p>
            <a:endParaRPr lang="en-US" dirty="0"/>
          </a:p>
          <a:p>
            <a:pPr marL="0" indent="0">
              <a:buNone/>
            </a:pPr>
            <a:endParaRPr lang="en-US" sz="1600" dirty="0" smtClean="0"/>
          </a:p>
          <a:p>
            <a:pPr marL="0" indent="0">
              <a:buNone/>
            </a:pPr>
            <a:r>
              <a:rPr lang="en-US" sz="1600" dirty="0" smtClean="0"/>
              <a:t>Reasoning capability is jointly </a:t>
            </a:r>
          </a:p>
          <a:p>
            <a:pPr marL="0" indent="0">
              <a:buNone/>
            </a:pPr>
            <a:r>
              <a:rPr lang="en-US" sz="1600" dirty="0" smtClean="0"/>
              <a:t>enabled by knowledge base </a:t>
            </a:r>
          </a:p>
          <a:p>
            <a:pPr marL="0" indent="0">
              <a:buNone/>
            </a:pPr>
            <a:r>
              <a:rPr lang="en-US" sz="1600" dirty="0" smtClean="0"/>
              <a:t>representation and search strategy.</a:t>
            </a:r>
            <a:endParaRPr lang="en-SG" dirty="0"/>
          </a:p>
        </p:txBody>
      </p:sp>
    </p:spTree>
    <p:extLst>
      <p:ext uri="{BB962C8B-B14F-4D97-AF65-F5344CB8AC3E}">
        <p14:creationId xmlns:p14="http://schemas.microsoft.com/office/powerpoint/2010/main" val="239812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dirty="0" smtClean="0"/>
              <a:t>Knowledge Representation Schemes</a:t>
            </a:r>
          </a:p>
        </p:txBody>
      </p:sp>
      <p:sp>
        <p:nvSpPr>
          <p:cNvPr id="14339" name="Rectangle 3"/>
          <p:cNvSpPr>
            <a:spLocks noGrp="1" noChangeArrowheads="1"/>
          </p:cNvSpPr>
          <p:nvPr>
            <p:ph type="body" idx="1"/>
          </p:nvPr>
        </p:nvSpPr>
        <p:spPr/>
        <p:txBody>
          <a:bodyPr/>
          <a:lstStyle/>
          <a:p>
            <a:pPr>
              <a:lnSpc>
                <a:spcPct val="120000"/>
              </a:lnSpc>
            </a:pPr>
            <a:r>
              <a:rPr lang="en-US" dirty="0" smtClean="0"/>
              <a:t>Natural Language </a:t>
            </a:r>
            <a:r>
              <a:rPr lang="en-US" sz="2000" dirty="0" smtClean="0">
                <a:solidFill>
                  <a:schemeClr val="tx1"/>
                </a:solidFill>
              </a:rPr>
              <a:t>(not in our scope of discussion)</a:t>
            </a:r>
          </a:p>
          <a:p>
            <a:pPr>
              <a:lnSpc>
                <a:spcPct val="120000"/>
              </a:lnSpc>
            </a:pPr>
            <a:r>
              <a:rPr lang="en-US" dirty="0" smtClean="0"/>
              <a:t>Formal Logic</a:t>
            </a:r>
          </a:p>
          <a:p>
            <a:pPr lvl="1">
              <a:lnSpc>
                <a:spcPct val="120000"/>
              </a:lnSpc>
            </a:pPr>
            <a:r>
              <a:rPr lang="en-US" dirty="0" smtClean="0"/>
              <a:t>Propositional logic</a:t>
            </a:r>
          </a:p>
          <a:p>
            <a:pPr lvl="1">
              <a:lnSpc>
                <a:spcPct val="120000"/>
              </a:lnSpc>
            </a:pPr>
            <a:r>
              <a:rPr lang="en-US" dirty="0" smtClean="0"/>
              <a:t>First Order Logic (predicate calculus)</a:t>
            </a:r>
          </a:p>
          <a:p>
            <a:pPr>
              <a:lnSpc>
                <a:spcPct val="120000"/>
              </a:lnSpc>
            </a:pPr>
            <a:r>
              <a:rPr lang="en-US" dirty="0" smtClean="0"/>
              <a:t>Production Rules </a:t>
            </a:r>
            <a:endParaRPr lang="en-US" b="0" dirty="0" smtClean="0">
              <a:solidFill>
                <a:schemeClr val="tx1"/>
              </a:solidFill>
            </a:endParaRPr>
          </a:p>
          <a:p>
            <a:pPr>
              <a:lnSpc>
                <a:spcPct val="120000"/>
              </a:lnSpc>
            </a:pPr>
            <a:r>
              <a:rPr lang="en-US" dirty="0" smtClean="0"/>
              <a:t>Semantic Nets </a:t>
            </a:r>
            <a:r>
              <a:rPr lang="en-US" sz="2000" b="0" dirty="0" smtClean="0">
                <a:solidFill>
                  <a:schemeClr val="tx1"/>
                </a:solidFill>
              </a:rPr>
              <a:t>(to be briefly introduced later)</a:t>
            </a:r>
            <a:endParaRPr lang="en-US" dirty="0" smtClean="0"/>
          </a:p>
          <a:p>
            <a:pPr>
              <a:lnSpc>
                <a:spcPct val="120000"/>
              </a:lnSpc>
            </a:pPr>
            <a:r>
              <a:rPr lang="en-US" dirty="0" smtClean="0"/>
              <a:t>Frames</a:t>
            </a:r>
            <a:r>
              <a:rPr lang="en-US" b="0" dirty="0" smtClean="0">
                <a:solidFill>
                  <a:schemeClr val="tx1"/>
                </a:solidFill>
              </a:rPr>
              <a:t> </a:t>
            </a:r>
            <a:r>
              <a:rPr lang="en-US" sz="2000" b="0" dirty="0" smtClean="0">
                <a:solidFill>
                  <a:schemeClr val="tx1"/>
                </a:solidFill>
              </a:rPr>
              <a:t>(to be briefly introduced later)</a:t>
            </a:r>
            <a:endParaRPr lang="en-US" dirty="0" smtClean="0"/>
          </a:p>
          <a:p>
            <a:pPr>
              <a:lnSpc>
                <a:spcPct val="120000"/>
              </a:lnSpc>
            </a:pPr>
            <a:r>
              <a:rPr lang="en-US" dirty="0" smtClean="0"/>
              <a:t>Relational Database </a:t>
            </a:r>
            <a:r>
              <a:rPr lang="en-US" sz="2000" b="0" dirty="0" smtClean="0">
                <a:solidFill>
                  <a:schemeClr val="tx1"/>
                </a:solidFill>
              </a:rPr>
              <a:t>(not to be discussed in this course)</a:t>
            </a:r>
            <a:endParaRPr lang="en-US" b="0" dirty="0" smtClean="0">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40" name="Rectangle 4"/>
          <p:cNvSpPr>
            <a:spLocks noChangeArrowheads="1"/>
          </p:cNvSpPr>
          <p:nvPr/>
        </p:nvSpPr>
        <p:spPr bwMode="auto">
          <a:xfrm>
            <a:off x="914400" y="3530600"/>
            <a:ext cx="8293100" cy="757936"/>
          </a:xfrm>
          <a:prstGeom prst="rect">
            <a:avLst/>
          </a:prstGeom>
          <a:solidFill>
            <a:srgbClr val="FFFFCC"/>
          </a:solidFill>
          <a:ln w="12700">
            <a:solidFill>
              <a:srgbClr val="C00000"/>
            </a:solidFill>
            <a:miter lim="800000"/>
            <a:headEnd/>
            <a:tailEnd type="none" w="med" len="lg"/>
          </a:ln>
          <a:effectLst/>
        </p:spPr>
        <p:txBody>
          <a:bodyPr wrap="none" anchor="ctr"/>
          <a:lstStyle/>
          <a:p>
            <a:endParaRPr lang="en-US"/>
          </a:p>
        </p:txBody>
      </p:sp>
      <p:sp>
        <p:nvSpPr>
          <p:cNvPr id="475138" name="Rectangle 2"/>
          <p:cNvSpPr>
            <a:spLocks noGrp="1" noChangeArrowheads="1"/>
          </p:cNvSpPr>
          <p:nvPr>
            <p:ph type="title"/>
          </p:nvPr>
        </p:nvSpPr>
        <p:spPr/>
        <p:txBody>
          <a:bodyPr/>
          <a:lstStyle/>
          <a:p>
            <a:r>
              <a:rPr lang="en-US" dirty="0" smtClean="0"/>
              <a:t>Inference </a:t>
            </a:r>
            <a:r>
              <a:rPr lang="en-US" dirty="0"/>
              <a:t>and Search</a:t>
            </a:r>
            <a:endParaRPr lang="en-US" sz="2400" b="0" dirty="0">
              <a:effectLst/>
            </a:endParaRPr>
          </a:p>
        </p:txBody>
      </p:sp>
      <p:sp>
        <p:nvSpPr>
          <p:cNvPr id="475139" name="Rectangle 3"/>
          <p:cNvSpPr>
            <a:spLocks noGrp="1" noChangeArrowheads="1"/>
          </p:cNvSpPr>
          <p:nvPr>
            <p:ph type="body" idx="1"/>
          </p:nvPr>
        </p:nvSpPr>
        <p:spPr>
          <a:xfrm>
            <a:off x="303213" y="1092200"/>
            <a:ext cx="9299575" cy="5130800"/>
          </a:xfrm>
        </p:spPr>
        <p:txBody>
          <a:bodyPr/>
          <a:lstStyle/>
          <a:p>
            <a:pPr>
              <a:lnSpc>
                <a:spcPct val="95000"/>
              </a:lnSpc>
              <a:spcBef>
                <a:spcPts val="0"/>
              </a:spcBef>
            </a:pPr>
            <a:r>
              <a:rPr lang="en-US" dirty="0"/>
              <a:t>If the successor function in search is defined to generate all possible applications of inference rules, then the search algorithms (uninformed, heuristic) can be applied to find proofs.</a:t>
            </a:r>
          </a:p>
          <a:p>
            <a:pPr lvl="1">
              <a:lnSpc>
                <a:spcPct val="95000"/>
              </a:lnSpc>
              <a:spcBef>
                <a:spcPts val="0"/>
              </a:spcBef>
            </a:pPr>
            <a:r>
              <a:rPr lang="en-US" i="1" dirty="0">
                <a:solidFill>
                  <a:schemeClr val="hlink"/>
                </a:solidFill>
                <a:effectLst>
                  <a:outerShdw blurRad="38100" dist="38100" dir="2700000" algn="tl">
                    <a:srgbClr val="C0C0C0"/>
                  </a:outerShdw>
                </a:effectLst>
              </a:rPr>
              <a:t>Can use inference rules as operators in a standard search </a:t>
            </a:r>
            <a:r>
              <a:rPr lang="en-US" i="1" dirty="0" smtClean="0">
                <a:solidFill>
                  <a:schemeClr val="hlink"/>
                </a:solidFill>
                <a:effectLst>
                  <a:outerShdw blurRad="38100" dist="38100" dir="2700000" algn="tl">
                    <a:srgbClr val="C0C0C0"/>
                  </a:outerShdw>
                </a:effectLst>
              </a:rPr>
              <a:t>algorithm</a:t>
            </a:r>
            <a:endParaRPr lang="en-US" dirty="0"/>
          </a:p>
          <a:p>
            <a:pPr lvl="1">
              <a:lnSpc>
                <a:spcPct val="95000"/>
              </a:lnSpc>
              <a:spcBef>
                <a:spcPts val="1200"/>
              </a:spcBef>
              <a:buFontTx/>
              <a:buNone/>
            </a:pPr>
            <a:r>
              <a:rPr lang="en-US" dirty="0">
                <a:solidFill>
                  <a:schemeClr val="hlink"/>
                </a:solidFill>
                <a:sym typeface="Wingdings" pitchFamily="2" charset="2"/>
              </a:rPr>
              <a:t>	</a:t>
            </a:r>
            <a:r>
              <a:rPr lang="en-US" i="1" dirty="0">
                <a:solidFill>
                  <a:srgbClr val="008000"/>
                </a:solidFill>
              </a:rPr>
              <a:t>Searching for proofs is an alternative to enumerating models</a:t>
            </a:r>
          </a:p>
          <a:p>
            <a:pPr>
              <a:lnSpc>
                <a:spcPct val="95000"/>
              </a:lnSpc>
              <a:spcBef>
                <a:spcPts val="600"/>
              </a:spcBef>
            </a:pPr>
            <a:r>
              <a:rPr lang="en-US" dirty="0"/>
              <a:t>Inference rules and search</a:t>
            </a:r>
          </a:p>
          <a:p>
            <a:pPr lvl="1">
              <a:lnSpc>
                <a:spcPct val="95000"/>
              </a:lnSpc>
              <a:spcBef>
                <a:spcPts val="0"/>
              </a:spcBef>
            </a:pPr>
            <a:r>
              <a:rPr lang="en-US" dirty="0"/>
              <a:t>The search can go </a:t>
            </a:r>
            <a:r>
              <a:rPr lang="en-US" b="0" i="1" dirty="0">
                <a:solidFill>
                  <a:schemeClr val="hlink"/>
                </a:solidFill>
                <a:effectLst>
                  <a:outerShdw blurRad="38100" dist="38100" dir="2700000" algn="tl">
                    <a:srgbClr val="C0C0C0"/>
                  </a:outerShdw>
                </a:effectLst>
              </a:rPr>
              <a:t>forward</a:t>
            </a:r>
            <a:r>
              <a:rPr lang="en-US" dirty="0"/>
              <a:t> from the initial KB, applying inference </a:t>
            </a:r>
            <a:r>
              <a:rPr lang="en-US" dirty="0" smtClean="0"/>
              <a:t>rules/operators </a:t>
            </a:r>
            <a:r>
              <a:rPr lang="en-US" dirty="0"/>
              <a:t>to derive the goal sentences, or </a:t>
            </a:r>
          </a:p>
          <a:p>
            <a:pPr lvl="1">
              <a:lnSpc>
                <a:spcPct val="95000"/>
              </a:lnSpc>
              <a:spcBef>
                <a:spcPts val="0"/>
              </a:spcBef>
            </a:pPr>
            <a:r>
              <a:rPr lang="en-US" dirty="0"/>
              <a:t>Can go </a:t>
            </a:r>
            <a:r>
              <a:rPr lang="en-US" b="0" i="1" dirty="0">
                <a:solidFill>
                  <a:schemeClr val="hlink"/>
                </a:solidFill>
                <a:effectLst>
                  <a:outerShdw blurRad="38100" dist="38100" dir="2700000" algn="tl">
                    <a:srgbClr val="C0C0C0"/>
                  </a:outerShdw>
                </a:effectLst>
              </a:rPr>
              <a:t>backward</a:t>
            </a:r>
            <a:r>
              <a:rPr lang="en-US" dirty="0"/>
              <a:t> from the goal sentence, trying to find a chain of inference </a:t>
            </a:r>
            <a:r>
              <a:rPr lang="en-US" dirty="0" smtClean="0"/>
              <a:t>rules/states from initial KB: known facts.</a:t>
            </a:r>
            <a:endParaRPr lang="en-US" dirty="0"/>
          </a:p>
        </p:txBody>
      </p:sp>
    </p:spTree>
    <p:extLst>
      <p:ext uri="{BB962C8B-B14F-4D97-AF65-F5344CB8AC3E}">
        <p14:creationId xmlns:p14="http://schemas.microsoft.com/office/powerpoint/2010/main" val="34896933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dirty="0" smtClean="0"/>
              <a:t>Inference and Search </a:t>
            </a:r>
            <a:r>
              <a:rPr lang="en-US" sz="2400" b="0" dirty="0" smtClean="0">
                <a:effectLst/>
              </a:rPr>
              <a:t>(cont</a:t>
            </a:r>
            <a:r>
              <a:rPr lang="en-US" sz="2400" b="0" dirty="0">
                <a:effectLst/>
              </a:rPr>
              <a:t>.)</a:t>
            </a:r>
          </a:p>
        </p:txBody>
      </p:sp>
      <p:sp>
        <p:nvSpPr>
          <p:cNvPr id="476163" name="Rectangle 3"/>
          <p:cNvSpPr>
            <a:spLocks noGrp="1" noChangeArrowheads="1"/>
          </p:cNvSpPr>
          <p:nvPr>
            <p:ph type="body" idx="1"/>
          </p:nvPr>
        </p:nvSpPr>
        <p:spPr/>
        <p:txBody>
          <a:bodyPr/>
          <a:lstStyle/>
          <a:p>
            <a:pPr>
              <a:lnSpc>
                <a:spcPct val="110000"/>
              </a:lnSpc>
            </a:pPr>
            <a:r>
              <a:rPr lang="en-US" dirty="0"/>
              <a:t>Inference in propositional logic is NP-complete</a:t>
            </a:r>
          </a:p>
          <a:p>
            <a:pPr lvl="1">
              <a:lnSpc>
                <a:spcPct val="110000"/>
              </a:lnSpc>
              <a:buFontTx/>
              <a:buNone/>
            </a:pPr>
            <a:r>
              <a:rPr lang="en-US" sz="2800" dirty="0">
                <a:solidFill>
                  <a:schemeClr val="tx1"/>
                </a:solidFill>
                <a:latin typeface="Arial Black" pitchFamily="34" charset="0"/>
                <a:sym typeface="Wingdings" pitchFamily="2" charset="2"/>
              </a:rPr>
              <a:t>?!	</a:t>
            </a:r>
            <a:r>
              <a:rPr lang="en-US" dirty="0"/>
              <a:t>In the worst case, searching for proofs is going to be no more efficient than enumerating models</a:t>
            </a:r>
          </a:p>
          <a:p>
            <a:pPr lvl="1">
              <a:lnSpc>
                <a:spcPct val="110000"/>
              </a:lnSpc>
              <a:buFontTx/>
              <a:buNone/>
            </a:pPr>
            <a:r>
              <a:rPr lang="en-US" sz="3200" dirty="0">
                <a:solidFill>
                  <a:schemeClr val="hlink"/>
                </a:solidFill>
                <a:sym typeface="Wingdings" pitchFamily="2" charset="2"/>
              </a:rPr>
              <a:t>	</a:t>
            </a:r>
            <a:r>
              <a:rPr lang="en-US" dirty="0"/>
              <a:t>However, finding a proof can be highly efficient</a:t>
            </a:r>
          </a:p>
          <a:p>
            <a:pPr lvl="2">
              <a:lnSpc>
                <a:spcPct val="110000"/>
              </a:lnSpc>
            </a:pPr>
            <a:r>
              <a:rPr lang="en-US" dirty="0"/>
              <a:t>Because it can ignore irrelevant propositions, no matter how many of them there are</a:t>
            </a:r>
          </a:p>
          <a:p>
            <a:pPr lvl="2">
              <a:lnSpc>
                <a:spcPct val="110000"/>
              </a:lnSpc>
            </a:pPr>
            <a:r>
              <a:rPr lang="en-US" b="1" i="1" dirty="0">
                <a:solidFill>
                  <a:srgbClr val="CC66FF"/>
                </a:solidFill>
                <a:effectLst>
                  <a:outerShdw blurRad="38100" dist="38100" dir="2700000" algn="tl">
                    <a:srgbClr val="C0C0C0"/>
                  </a:outerShdw>
                </a:effectLst>
              </a:rPr>
              <a:t>Monotonicity</a:t>
            </a:r>
            <a:r>
              <a:rPr lang="en-US" dirty="0"/>
              <a:t>: 	if </a:t>
            </a:r>
            <a:r>
              <a:rPr lang="en-US" i="1" dirty="0" smtClean="0">
                <a:latin typeface="Symbol" pitchFamily="18" charset="2"/>
                <a:sym typeface="Symbol" pitchFamily="18" charset="2"/>
              </a:rPr>
              <a:t>b</a:t>
            </a:r>
            <a:r>
              <a:rPr lang="en-US" dirty="0" smtClean="0"/>
              <a:t> </a:t>
            </a:r>
            <a:r>
              <a:rPr lang="en-US" dirty="0"/>
              <a:t>╞ </a:t>
            </a:r>
            <a:r>
              <a:rPr lang="en-US" i="1" dirty="0">
                <a:latin typeface="Symbol" pitchFamily="18" charset="2"/>
              </a:rPr>
              <a:t>a</a:t>
            </a:r>
            <a:r>
              <a:rPr lang="en-US" dirty="0"/>
              <a:t>   then </a:t>
            </a:r>
            <a:r>
              <a:rPr lang="en-US" i="1" dirty="0" smtClean="0">
                <a:latin typeface="Symbol" pitchFamily="18" charset="2"/>
                <a:sym typeface="Symbol" pitchFamily="18" charset="2"/>
              </a:rPr>
              <a:t>b </a:t>
            </a:r>
            <a:r>
              <a:rPr lang="en-US" dirty="0" smtClean="0">
                <a:sym typeface="Symbol" pitchFamily="18" charset="2"/>
              </a:rPr>
              <a:t> </a:t>
            </a:r>
            <a:r>
              <a:rPr lang="en-US" dirty="0" smtClean="0">
                <a:sym typeface="Symbol"/>
              </a:rPr>
              <a:t></a:t>
            </a:r>
            <a:r>
              <a:rPr lang="en-US" dirty="0" smtClean="0"/>
              <a:t> ╞ </a:t>
            </a:r>
            <a:r>
              <a:rPr lang="en-US" i="1" dirty="0" smtClean="0">
                <a:latin typeface="Symbol" pitchFamily="18" charset="2"/>
              </a:rPr>
              <a:t>a</a:t>
            </a:r>
          </a:p>
          <a:p>
            <a:pPr marL="1543050" lvl="3" indent="0">
              <a:lnSpc>
                <a:spcPct val="110000"/>
              </a:lnSpc>
              <a:buNone/>
            </a:pPr>
            <a:r>
              <a:rPr lang="en-US" dirty="0" smtClean="0"/>
              <a:t>Inference rules can be applied whenever suitable premises are found in the KB </a:t>
            </a:r>
            <a:r>
              <a:rPr lang="en-US" dirty="0" smtClean="0">
                <a:sym typeface="Symbol" pitchFamily="18" charset="2"/>
              </a:rPr>
              <a:t> </a:t>
            </a:r>
            <a:r>
              <a:rPr lang="en-US" dirty="0" smtClean="0"/>
              <a:t>the conclusion of the rule must follow </a:t>
            </a:r>
            <a:r>
              <a:rPr lang="en-US" b="0" i="1" dirty="0" smtClean="0">
                <a:solidFill>
                  <a:schemeClr val="hlink"/>
                </a:solidFill>
                <a:effectLst>
                  <a:outerShdw blurRad="38100" dist="38100" dir="2700000" algn="tl">
                    <a:srgbClr val="C0C0C0"/>
                  </a:outerShdw>
                </a:effectLst>
              </a:rPr>
              <a:t>regardless of what else is in the KB</a:t>
            </a:r>
            <a:endParaRPr lang="en-US" b="0" i="1"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00676445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8" name="Rectangle 4"/>
          <p:cNvSpPr>
            <a:spLocks noChangeArrowheads="1"/>
          </p:cNvSpPr>
          <p:nvPr/>
        </p:nvSpPr>
        <p:spPr bwMode="auto">
          <a:xfrm>
            <a:off x="774700" y="5212080"/>
            <a:ext cx="8474075" cy="807720"/>
          </a:xfrm>
          <a:prstGeom prst="rect">
            <a:avLst/>
          </a:prstGeom>
          <a:solidFill>
            <a:srgbClr val="FFFFCC"/>
          </a:solidFill>
          <a:ln w="19050">
            <a:solidFill>
              <a:srgbClr val="A50021"/>
            </a:solidFill>
            <a:miter lim="800000"/>
            <a:headEnd/>
            <a:tailEnd type="none" w="med" len="lg"/>
          </a:ln>
          <a:effectLst/>
        </p:spPr>
        <p:txBody>
          <a:bodyPr wrap="none" anchor="ctr"/>
          <a:lstStyle/>
          <a:p>
            <a:endParaRPr lang="en-US"/>
          </a:p>
        </p:txBody>
      </p:sp>
      <p:sp>
        <p:nvSpPr>
          <p:cNvPr id="477186" name="Rectangle 2"/>
          <p:cNvSpPr>
            <a:spLocks noGrp="1" noChangeArrowheads="1"/>
          </p:cNvSpPr>
          <p:nvPr>
            <p:ph type="title"/>
          </p:nvPr>
        </p:nvSpPr>
        <p:spPr/>
        <p:txBody>
          <a:bodyPr/>
          <a:lstStyle/>
          <a:p>
            <a:r>
              <a:rPr lang="en-US" dirty="0" smtClean="0"/>
              <a:t>Inference and Search </a:t>
            </a:r>
            <a:r>
              <a:rPr lang="en-US" sz="2400" b="0" dirty="0" smtClean="0">
                <a:effectLst/>
              </a:rPr>
              <a:t>(cont</a:t>
            </a:r>
            <a:r>
              <a:rPr lang="en-US" sz="2400" b="0" dirty="0">
                <a:effectLst/>
              </a:rPr>
              <a:t>.)</a:t>
            </a:r>
          </a:p>
        </p:txBody>
      </p:sp>
      <p:sp>
        <p:nvSpPr>
          <p:cNvPr id="477187" name="Rectangle 3"/>
          <p:cNvSpPr>
            <a:spLocks noGrp="1" noChangeArrowheads="1"/>
          </p:cNvSpPr>
          <p:nvPr>
            <p:ph type="body" idx="1"/>
          </p:nvPr>
        </p:nvSpPr>
        <p:spPr/>
        <p:txBody>
          <a:bodyPr/>
          <a:lstStyle/>
          <a:p>
            <a:pPr>
              <a:lnSpc>
                <a:spcPct val="120000"/>
              </a:lnSpc>
            </a:pPr>
            <a:r>
              <a:rPr lang="en-US" dirty="0"/>
              <a:t>Search algorithms are complete </a:t>
            </a:r>
            <a:r>
              <a:rPr lang="en-US" dirty="0">
                <a:sym typeface="Symbol" pitchFamily="18" charset="2"/>
              </a:rPr>
              <a:t> they will find any </a:t>
            </a:r>
            <a:r>
              <a:rPr lang="en-US" b="0" i="1" dirty="0">
                <a:solidFill>
                  <a:schemeClr val="hlink"/>
                </a:solidFill>
                <a:effectLst>
                  <a:outerShdw blurRad="38100" dist="38100" dir="2700000" algn="tl">
                    <a:srgbClr val="C0C0C0"/>
                  </a:outerShdw>
                </a:effectLst>
                <a:sym typeface="Symbol" pitchFamily="18" charset="2"/>
              </a:rPr>
              <a:t>reachable</a:t>
            </a:r>
            <a:r>
              <a:rPr lang="en-US" dirty="0">
                <a:sym typeface="Symbol" pitchFamily="18" charset="2"/>
              </a:rPr>
              <a:t> goal</a:t>
            </a:r>
          </a:p>
          <a:p>
            <a:pPr lvl="1">
              <a:lnSpc>
                <a:spcPct val="120000"/>
              </a:lnSpc>
            </a:pPr>
            <a:r>
              <a:rPr lang="en-US" dirty="0">
                <a:sym typeface="Symbol" pitchFamily="18" charset="2"/>
              </a:rPr>
              <a:t>If the available inference </a:t>
            </a:r>
            <a:r>
              <a:rPr lang="en-US" dirty="0" smtClean="0">
                <a:sym typeface="Symbol" pitchFamily="18" charset="2"/>
              </a:rPr>
              <a:t>rules/operators </a:t>
            </a:r>
            <a:r>
              <a:rPr lang="en-US" dirty="0">
                <a:sym typeface="Symbol" pitchFamily="18" charset="2"/>
              </a:rPr>
              <a:t>are inadequate, then the goal is not </a:t>
            </a:r>
            <a:r>
              <a:rPr lang="en-US" dirty="0" smtClean="0">
                <a:sym typeface="Symbol" pitchFamily="18" charset="2"/>
              </a:rPr>
              <a:t>reachable.</a:t>
            </a:r>
            <a:endParaRPr lang="en-US" dirty="0">
              <a:sym typeface="Symbol" pitchFamily="18" charset="2"/>
            </a:endParaRPr>
          </a:p>
          <a:p>
            <a:pPr lvl="2">
              <a:lnSpc>
                <a:spcPct val="120000"/>
              </a:lnSpc>
            </a:pPr>
            <a:r>
              <a:rPr lang="en-US" dirty="0" smtClean="0">
                <a:sym typeface="Symbol" pitchFamily="18" charset="2"/>
              </a:rPr>
              <a:t>i.e.: No </a:t>
            </a:r>
            <a:r>
              <a:rPr lang="en-US" dirty="0">
                <a:sym typeface="Symbol" pitchFamily="18" charset="2"/>
              </a:rPr>
              <a:t>proof exists, using only those inference </a:t>
            </a:r>
            <a:r>
              <a:rPr lang="en-US" dirty="0" smtClean="0">
                <a:sym typeface="Symbol" pitchFamily="18" charset="2"/>
              </a:rPr>
              <a:t>rules.</a:t>
            </a:r>
            <a:endParaRPr lang="en-US" dirty="0"/>
          </a:p>
          <a:p>
            <a:pPr>
              <a:lnSpc>
                <a:spcPct val="120000"/>
              </a:lnSpc>
            </a:pPr>
            <a:r>
              <a:rPr lang="en-US" b="1" i="1" dirty="0">
                <a:solidFill>
                  <a:srgbClr val="CC66FF"/>
                </a:solidFill>
                <a:effectLst>
                  <a:outerShdw blurRad="38100" dist="38100" dir="2700000" algn="tl">
                    <a:srgbClr val="C0C0C0"/>
                  </a:outerShdw>
                </a:effectLst>
              </a:rPr>
              <a:t>Resolution</a:t>
            </a:r>
            <a:r>
              <a:rPr lang="en-US" dirty="0"/>
              <a:t> is an important inference rule</a:t>
            </a:r>
          </a:p>
          <a:p>
            <a:pPr lvl="1">
              <a:lnSpc>
                <a:spcPct val="120000"/>
              </a:lnSpc>
            </a:pPr>
            <a:r>
              <a:rPr lang="en-US" dirty="0"/>
              <a:t>Yields a complete inference algorithm, when coupled with any complete search </a:t>
            </a:r>
            <a:r>
              <a:rPr lang="en-US" dirty="0" smtClean="0"/>
              <a:t>algorithm</a:t>
            </a:r>
            <a:endParaRPr lang="en-US" dirty="0"/>
          </a:p>
          <a:p>
            <a:pPr lvl="1">
              <a:lnSpc>
                <a:spcPct val="100000"/>
              </a:lnSpc>
              <a:spcBef>
                <a:spcPts val="0"/>
              </a:spcBef>
              <a:buFont typeface="Wingdings" pitchFamily="2" charset="2"/>
              <a:buNone/>
            </a:pPr>
            <a:r>
              <a:rPr lang="en-US" sz="2800" dirty="0">
                <a:solidFill>
                  <a:schemeClr val="hlink"/>
                </a:solidFill>
                <a:sym typeface="Wingdings" pitchFamily="2" charset="2"/>
              </a:rPr>
              <a:t></a:t>
            </a:r>
            <a:r>
              <a:rPr lang="en-US" dirty="0">
                <a:sym typeface="Wingdings" pitchFamily="2" charset="2"/>
              </a:rPr>
              <a:t>	</a:t>
            </a:r>
            <a:r>
              <a:rPr lang="en-US" b="0" dirty="0">
                <a:solidFill>
                  <a:schemeClr val="tx1"/>
                </a:solidFill>
                <a:sym typeface="Wingdings" pitchFamily="2" charset="2"/>
              </a:rPr>
              <a:t>Complete inference algorithm = </a:t>
            </a:r>
          </a:p>
          <a:p>
            <a:pPr lvl="1">
              <a:lnSpc>
                <a:spcPct val="100000"/>
              </a:lnSpc>
              <a:spcBef>
                <a:spcPts val="0"/>
              </a:spcBef>
              <a:buFont typeface="Wingdings" pitchFamily="2" charset="2"/>
              <a:buNone/>
            </a:pPr>
            <a:r>
              <a:rPr lang="en-US" b="0" dirty="0">
                <a:solidFill>
                  <a:schemeClr val="tx1"/>
                </a:solidFill>
                <a:sym typeface="Wingdings" pitchFamily="2" charset="2"/>
              </a:rPr>
              <a:t>	adequate inference rules + complete search algorithm</a:t>
            </a:r>
          </a:p>
        </p:txBody>
      </p:sp>
    </p:spTree>
    <p:extLst>
      <p:ext uri="{BB962C8B-B14F-4D97-AF65-F5344CB8AC3E}">
        <p14:creationId xmlns:p14="http://schemas.microsoft.com/office/powerpoint/2010/main" val="115692547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nSpc>
                <a:spcPct val="100000"/>
              </a:lnSpc>
              <a:spcBef>
                <a:spcPts val="1200"/>
              </a:spcBef>
              <a:spcAft>
                <a:spcPts val="0"/>
              </a:spcAft>
            </a:pPr>
            <a:r>
              <a:rPr lang="en-US" sz="1600" b="0" dirty="0" smtClean="0"/>
              <a:t>Russell, S. &amp; P. </a:t>
            </a:r>
            <a:r>
              <a:rPr lang="en-US" sz="1600" b="0" dirty="0" err="1" smtClean="0"/>
              <a:t>Norvig</a:t>
            </a:r>
            <a:r>
              <a:rPr lang="en-US" sz="1600" b="0" dirty="0" smtClean="0"/>
              <a:t>, “Artificial Intelligence: A Modern Approach”, Prentice Hall, 2009</a:t>
            </a:r>
          </a:p>
          <a:p>
            <a:pPr>
              <a:lnSpc>
                <a:spcPct val="100000"/>
              </a:lnSpc>
              <a:spcBef>
                <a:spcPts val="1200"/>
              </a:spcBef>
              <a:spcAft>
                <a:spcPts val="0"/>
              </a:spcAft>
            </a:pPr>
            <a:r>
              <a:rPr lang="en-US" sz="1600" b="0" dirty="0" smtClean="0"/>
              <a:t>Luger, G. F., “Artificial Intelligence, Structures and Strategies for Complex Problem Solving” Addison-Wesley, 2008</a:t>
            </a:r>
          </a:p>
          <a:p>
            <a:pPr>
              <a:lnSpc>
                <a:spcPct val="100000"/>
              </a:lnSpc>
              <a:spcBef>
                <a:spcPts val="1200"/>
              </a:spcBef>
              <a:spcAft>
                <a:spcPts val="0"/>
              </a:spcAft>
            </a:pPr>
            <a:r>
              <a:rPr lang="en-US" sz="1600" b="0" dirty="0" smtClean="0"/>
              <a:t>Sowa, J. F., “Knowledge Representation, Logical Philosophical, and Computational Foundations”,  Brooks, 2000</a:t>
            </a:r>
          </a:p>
          <a:p>
            <a:pPr>
              <a:lnSpc>
                <a:spcPct val="100000"/>
              </a:lnSpc>
              <a:spcAft>
                <a:spcPts val="1200"/>
              </a:spcAft>
            </a:pPr>
            <a:endParaRPr lang="en-US" sz="1600" b="0" dirty="0" smtClean="0"/>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00" y="2861403"/>
            <a:ext cx="2529044" cy="31652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256" y="2858604"/>
            <a:ext cx="2124324" cy="31611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7560" y="2854518"/>
            <a:ext cx="2530880" cy="3172167"/>
          </a:xfrm>
          <a:prstGeom prst="rect">
            <a:avLst/>
          </a:prstGeom>
        </p:spPr>
      </p:pic>
    </p:spTree>
    <p:extLst>
      <p:ext uri="{BB962C8B-B14F-4D97-AF65-F5344CB8AC3E}">
        <p14:creationId xmlns:p14="http://schemas.microsoft.com/office/powerpoint/2010/main" val="389887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solidFill>
                  <a:srgbClr val="006600"/>
                </a:solidFill>
              </a:rPr>
              <a:t>Preparations:</a:t>
            </a:r>
            <a:br>
              <a:rPr lang="en-US" sz="4000" dirty="0" smtClean="0">
                <a:solidFill>
                  <a:srgbClr val="006600"/>
                </a:solidFill>
              </a:rPr>
            </a:br>
            <a:r>
              <a:rPr lang="en-US" sz="4000" dirty="0" smtClean="0"/>
              <a:t>Sets, Relations, Functions</a:t>
            </a:r>
            <a:endParaRPr lang="en-SG" sz="4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8686" y="3785923"/>
            <a:ext cx="2331154" cy="1751278"/>
          </a:xfrm>
          <a:prstGeom prst="rect">
            <a:avLst/>
          </a:prstGeom>
        </p:spPr>
      </p:pic>
    </p:spTree>
    <p:extLst>
      <p:ext uri="{BB962C8B-B14F-4D97-AF65-F5344CB8AC3E}">
        <p14:creationId xmlns:p14="http://schemas.microsoft.com/office/powerpoint/2010/main" val="3839854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en-US" dirty="0">
                <a:solidFill>
                  <a:srgbClr val="A50021"/>
                </a:solidFill>
              </a:rPr>
              <a:t>Set and Element</a:t>
            </a:r>
          </a:p>
        </p:txBody>
      </p:sp>
      <p:sp>
        <p:nvSpPr>
          <p:cNvPr id="359427" name="Rectangle 3"/>
          <p:cNvSpPr>
            <a:spLocks noGrp="1" noChangeArrowheads="1"/>
          </p:cNvSpPr>
          <p:nvPr>
            <p:ph type="body" idx="1"/>
          </p:nvPr>
        </p:nvSpPr>
        <p:spPr/>
        <p:txBody>
          <a:bodyPr/>
          <a:lstStyle/>
          <a:p>
            <a:pPr>
              <a:lnSpc>
                <a:spcPct val="100000"/>
              </a:lnSpc>
              <a:spcBef>
                <a:spcPts val="1200"/>
              </a:spcBef>
            </a:pPr>
            <a:r>
              <a:rPr lang="en-US" altLang="en-US" dirty="0"/>
              <a:t>A </a:t>
            </a:r>
            <a:r>
              <a:rPr lang="en-US" altLang="en-US" i="1" dirty="0">
                <a:solidFill>
                  <a:srgbClr val="CC66FF"/>
                </a:solidFill>
                <a:effectLst>
                  <a:outerShdw blurRad="38100" dist="38100" dir="2700000" algn="tl">
                    <a:srgbClr val="000000">
                      <a:alpha val="43137"/>
                    </a:srgbClr>
                  </a:outerShdw>
                </a:effectLst>
              </a:rPr>
              <a:t>set</a:t>
            </a:r>
            <a:r>
              <a:rPr lang="en-US" altLang="en-US" dirty="0"/>
              <a:t> is an unordered collection of </a:t>
            </a:r>
            <a:r>
              <a:rPr lang="en-US" altLang="en-US" i="1" dirty="0">
                <a:solidFill>
                  <a:srgbClr val="CC66FF"/>
                </a:solidFill>
                <a:effectLst>
                  <a:outerShdw blurRad="38100" dist="38100" dir="2700000" algn="tl">
                    <a:srgbClr val="000000">
                      <a:alpha val="43137"/>
                    </a:srgbClr>
                  </a:outerShdw>
                </a:effectLst>
              </a:rPr>
              <a:t>objects</a:t>
            </a:r>
            <a:r>
              <a:rPr lang="en-US" altLang="en-US" dirty="0"/>
              <a:t>.</a:t>
            </a:r>
          </a:p>
          <a:p>
            <a:pPr lvl="1">
              <a:lnSpc>
                <a:spcPct val="100000"/>
              </a:lnSpc>
              <a:spcBef>
                <a:spcPts val="1200"/>
              </a:spcBef>
            </a:pPr>
            <a:r>
              <a:rPr lang="en-US" altLang="en-US" b="0" dirty="0">
                <a:solidFill>
                  <a:schemeClr val="tx1"/>
                </a:solidFill>
              </a:rPr>
              <a:t>{</a:t>
            </a:r>
            <a:r>
              <a:rPr lang="en-US" altLang="en-US" b="0" i="1" dirty="0">
                <a:solidFill>
                  <a:schemeClr val="tx1"/>
                </a:solidFill>
              </a:rPr>
              <a:t>a, b, c</a:t>
            </a:r>
            <a:r>
              <a:rPr lang="en-US" altLang="en-US" b="0" dirty="0">
                <a:solidFill>
                  <a:schemeClr val="tx1"/>
                </a:solidFill>
              </a:rPr>
              <a:t>} = {</a:t>
            </a:r>
            <a:r>
              <a:rPr lang="en-US" altLang="en-US" b="0" i="1" dirty="0">
                <a:solidFill>
                  <a:schemeClr val="tx1"/>
                </a:solidFill>
              </a:rPr>
              <a:t>b, c, a</a:t>
            </a:r>
            <a:r>
              <a:rPr lang="en-US" altLang="en-US" b="0" dirty="0" smtClean="0">
                <a:solidFill>
                  <a:schemeClr val="tx1"/>
                </a:solidFill>
              </a:rPr>
              <a:t>}</a:t>
            </a:r>
            <a:endParaRPr lang="en-US" altLang="en-US" b="0" dirty="0">
              <a:solidFill>
                <a:schemeClr val="tx1"/>
              </a:solidFill>
            </a:endParaRPr>
          </a:p>
          <a:p>
            <a:pPr>
              <a:lnSpc>
                <a:spcPct val="100000"/>
              </a:lnSpc>
              <a:spcBef>
                <a:spcPts val="2400"/>
              </a:spcBef>
            </a:pPr>
            <a:r>
              <a:rPr lang="en-US" altLang="en-US" dirty="0"/>
              <a:t>The objects in a set are also called the </a:t>
            </a:r>
            <a:r>
              <a:rPr lang="en-US" altLang="en-US" i="1" dirty="0">
                <a:solidFill>
                  <a:srgbClr val="CC66FF"/>
                </a:solidFill>
                <a:effectLst>
                  <a:outerShdw blurRad="38100" dist="38100" dir="2700000" algn="tl">
                    <a:srgbClr val="C0C0C0"/>
                  </a:outerShdw>
                </a:effectLst>
              </a:rPr>
              <a:t>elements</a:t>
            </a:r>
            <a:r>
              <a:rPr lang="en-US" altLang="en-US" dirty="0"/>
              <a:t>, or </a:t>
            </a:r>
            <a:r>
              <a:rPr lang="en-US" altLang="en-US" i="1" dirty="0">
                <a:solidFill>
                  <a:srgbClr val="CC66FF"/>
                </a:solidFill>
                <a:effectLst>
                  <a:outerShdw blurRad="38100" dist="38100" dir="2700000" algn="tl">
                    <a:srgbClr val="C0C0C0"/>
                  </a:outerShdw>
                </a:effectLst>
              </a:rPr>
              <a:t>members</a:t>
            </a:r>
            <a:r>
              <a:rPr lang="en-US" altLang="en-US" dirty="0"/>
              <a:t>, of the set. A set is said to </a:t>
            </a:r>
            <a:r>
              <a:rPr lang="en-US" altLang="en-US" i="1" dirty="0">
                <a:solidFill>
                  <a:srgbClr val="CC66FF"/>
                </a:solidFill>
                <a:effectLst>
                  <a:outerShdw blurRad="38100" dist="38100" dir="2700000" algn="tl">
                    <a:srgbClr val="C0C0C0"/>
                  </a:outerShdw>
                </a:effectLst>
              </a:rPr>
              <a:t>contain</a:t>
            </a:r>
            <a:r>
              <a:rPr lang="en-US" altLang="en-US" dirty="0"/>
              <a:t> its elements.</a:t>
            </a:r>
          </a:p>
          <a:p>
            <a:pPr lvl="1">
              <a:lnSpc>
                <a:spcPct val="100000"/>
              </a:lnSpc>
              <a:spcBef>
                <a:spcPts val="2400"/>
              </a:spcBef>
            </a:pPr>
            <a:r>
              <a:rPr lang="en-US" altLang="en-US" dirty="0" err="1"/>
              <a:t>E.g</a:t>
            </a:r>
            <a:r>
              <a:rPr lang="en-US" altLang="en-US" dirty="0"/>
              <a:t>:	</a:t>
            </a:r>
            <a:r>
              <a:rPr lang="en-US" altLang="en-US" dirty="0" smtClean="0"/>
              <a:t>ISS-Lecturer </a:t>
            </a:r>
            <a:r>
              <a:rPr lang="en-US" altLang="en-US" dirty="0"/>
              <a:t>= {…, </a:t>
            </a:r>
            <a:r>
              <a:rPr lang="en-US" altLang="en-US" dirty="0" smtClean="0"/>
              <a:t>Charles, Sam, </a:t>
            </a:r>
            <a:r>
              <a:rPr lang="en-US" altLang="en-US" dirty="0"/>
              <a:t>…}</a:t>
            </a:r>
          </a:p>
          <a:p>
            <a:pPr lvl="2">
              <a:lnSpc>
                <a:spcPct val="100000"/>
              </a:lnSpc>
              <a:spcBef>
                <a:spcPts val="1200"/>
              </a:spcBef>
            </a:pPr>
            <a:r>
              <a:rPr lang="en-US" altLang="en-US" dirty="0" smtClean="0"/>
              <a:t>Sam </a:t>
            </a:r>
            <a:r>
              <a:rPr lang="en-US" altLang="en-US" dirty="0"/>
              <a:t>is a </a:t>
            </a:r>
            <a:r>
              <a:rPr lang="en-US" altLang="en-US" dirty="0" smtClean="0"/>
              <a:t>member </a:t>
            </a:r>
            <a:r>
              <a:rPr lang="en-US" altLang="en-US" dirty="0"/>
              <a:t>of </a:t>
            </a:r>
            <a:r>
              <a:rPr lang="en-US" altLang="en-US" dirty="0" smtClean="0"/>
              <a:t>ISS-Lecturer</a:t>
            </a:r>
            <a:endParaRPr lang="en-US" altLang="en-US" dirty="0"/>
          </a:p>
          <a:p>
            <a:pPr lvl="2">
              <a:lnSpc>
                <a:spcPct val="100000"/>
              </a:lnSpc>
              <a:spcBef>
                <a:spcPts val="1200"/>
              </a:spcBef>
            </a:pPr>
            <a:r>
              <a:rPr lang="en-US" altLang="en-US" dirty="0" smtClean="0"/>
              <a:t>ISS-Lecturer </a:t>
            </a:r>
            <a:r>
              <a:rPr lang="en-US" altLang="en-US" dirty="0"/>
              <a:t>contains </a:t>
            </a:r>
            <a:r>
              <a:rPr lang="en-US" altLang="en-US" dirty="0" smtClean="0"/>
              <a:t>Sam </a:t>
            </a:r>
            <a:r>
              <a:rPr lang="en-US" altLang="en-US" dirty="0"/>
              <a:t>as an element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3274357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en-US" dirty="0">
                <a:solidFill>
                  <a:srgbClr val="A50021"/>
                </a:solidFill>
              </a:rPr>
              <a:t>Description of Membership</a:t>
            </a:r>
          </a:p>
        </p:txBody>
      </p:sp>
      <p:sp>
        <p:nvSpPr>
          <p:cNvPr id="364547" name="Rectangle 3"/>
          <p:cNvSpPr>
            <a:spLocks noGrp="1" noChangeArrowheads="1"/>
          </p:cNvSpPr>
          <p:nvPr>
            <p:ph type="body" idx="1"/>
          </p:nvPr>
        </p:nvSpPr>
        <p:spPr/>
        <p:txBody>
          <a:bodyPr/>
          <a:lstStyle/>
          <a:p>
            <a:pPr>
              <a:lnSpc>
                <a:spcPct val="140000"/>
              </a:lnSpc>
            </a:pPr>
            <a:r>
              <a:rPr lang="en-GB" altLang="zh-TW" dirty="0"/>
              <a:t>Set </a:t>
            </a:r>
            <a:r>
              <a:rPr lang="en-GB" altLang="zh-TW" i="1" dirty="0"/>
              <a:t>A</a:t>
            </a:r>
            <a:r>
              <a:rPr lang="en-GB" altLang="zh-TW" dirty="0"/>
              <a:t> and an object </a:t>
            </a:r>
            <a:r>
              <a:rPr lang="en-GB" altLang="zh-TW" i="1" dirty="0">
                <a:latin typeface="Times New Roman" panose="02020603050405020304" pitchFamily="18" charset="0"/>
              </a:rPr>
              <a:t>a</a:t>
            </a:r>
            <a:r>
              <a:rPr lang="en-GB" altLang="zh-TW" sz="2000" b="0" i="1" dirty="0"/>
              <a:t> 	</a:t>
            </a:r>
            <a:r>
              <a:rPr lang="en-GB" altLang="zh-TW" sz="2400" b="0" i="1" dirty="0"/>
              <a:t>	</a:t>
            </a:r>
          </a:p>
          <a:p>
            <a:pPr lvl="1">
              <a:lnSpc>
                <a:spcPct val="100000"/>
              </a:lnSpc>
            </a:pPr>
            <a:r>
              <a:rPr lang="en-GB" altLang="zh-TW" i="1" dirty="0">
                <a:latin typeface="Times New Roman" panose="02020603050405020304" pitchFamily="18" charset="0"/>
              </a:rPr>
              <a:t>a</a:t>
            </a:r>
            <a:r>
              <a:rPr lang="en-GB" altLang="zh-TW" i="1" dirty="0"/>
              <a:t> </a:t>
            </a:r>
            <a:r>
              <a:rPr lang="en-GB" altLang="zh-TW" dirty="0">
                <a:sym typeface="Symbol" panose="05050102010706020507" pitchFamily="18" charset="2"/>
              </a:rPr>
              <a:t> </a:t>
            </a:r>
            <a:r>
              <a:rPr lang="en-GB" altLang="zh-TW" i="1" dirty="0"/>
              <a:t>A	</a:t>
            </a:r>
            <a:r>
              <a:rPr lang="en-GB" altLang="zh-TW" dirty="0"/>
              <a:t>means</a:t>
            </a:r>
          </a:p>
          <a:p>
            <a:pPr lvl="2">
              <a:lnSpc>
                <a:spcPct val="100000"/>
              </a:lnSpc>
            </a:pPr>
            <a:r>
              <a:rPr lang="en-GB" altLang="zh-TW" i="1" dirty="0">
                <a:latin typeface="Times New Roman" panose="02020603050405020304" pitchFamily="18" charset="0"/>
              </a:rPr>
              <a:t>a</a:t>
            </a:r>
            <a:r>
              <a:rPr lang="en-GB" altLang="zh-TW" i="1" dirty="0"/>
              <a:t> </a:t>
            </a:r>
            <a:r>
              <a:rPr lang="en-GB" altLang="zh-TW" dirty="0"/>
              <a:t>is</a:t>
            </a:r>
            <a:r>
              <a:rPr lang="en-GB" altLang="zh-TW" i="1" dirty="0"/>
              <a:t> </a:t>
            </a:r>
            <a:r>
              <a:rPr lang="en-GB" altLang="zh-TW" dirty="0"/>
              <a:t>an element</a:t>
            </a:r>
            <a:r>
              <a:rPr lang="en-GB" altLang="zh-TW" i="1" dirty="0"/>
              <a:t> </a:t>
            </a:r>
            <a:r>
              <a:rPr lang="en-GB" altLang="zh-TW" dirty="0"/>
              <a:t>(a member) of the set </a:t>
            </a:r>
            <a:r>
              <a:rPr lang="en-GB" altLang="zh-TW" i="1" dirty="0"/>
              <a:t>A</a:t>
            </a:r>
            <a:r>
              <a:rPr lang="en-GB" altLang="zh-TW" dirty="0"/>
              <a:t>, or</a:t>
            </a:r>
          </a:p>
          <a:p>
            <a:pPr lvl="2">
              <a:lnSpc>
                <a:spcPct val="100000"/>
              </a:lnSpc>
            </a:pPr>
            <a:r>
              <a:rPr lang="en-GB" altLang="zh-TW" i="1" dirty="0">
                <a:latin typeface="Times New Roman" panose="02020603050405020304" pitchFamily="18" charset="0"/>
              </a:rPr>
              <a:t>a</a:t>
            </a:r>
            <a:r>
              <a:rPr lang="en-GB" altLang="zh-TW" dirty="0"/>
              <a:t> “belongs” to the set </a:t>
            </a:r>
            <a:r>
              <a:rPr lang="en-GB" altLang="zh-TW" i="1" dirty="0"/>
              <a:t>A, </a:t>
            </a:r>
            <a:r>
              <a:rPr lang="en-GB" altLang="zh-TW" dirty="0"/>
              <a:t>or</a:t>
            </a:r>
          </a:p>
          <a:p>
            <a:pPr lvl="2">
              <a:lnSpc>
                <a:spcPct val="100000"/>
              </a:lnSpc>
            </a:pPr>
            <a:r>
              <a:rPr lang="en-GB" altLang="zh-TW" i="1" dirty="0">
                <a:latin typeface="Times New Roman" panose="02020603050405020304" pitchFamily="18" charset="0"/>
              </a:rPr>
              <a:t>a</a:t>
            </a:r>
            <a:r>
              <a:rPr lang="en-GB" altLang="zh-TW" dirty="0"/>
              <a:t> is “in” the set </a:t>
            </a:r>
            <a:r>
              <a:rPr lang="en-GB" altLang="zh-TW" i="1" dirty="0"/>
              <a:t>A</a:t>
            </a:r>
          </a:p>
          <a:p>
            <a:pPr lvl="1">
              <a:lnSpc>
                <a:spcPct val="100000"/>
              </a:lnSpc>
              <a:spcBef>
                <a:spcPts val="2400"/>
              </a:spcBef>
            </a:pPr>
            <a:r>
              <a:rPr lang="en-GB" altLang="zh-TW" dirty="0"/>
              <a:t>while 	</a:t>
            </a:r>
            <a:r>
              <a:rPr lang="en-GB" altLang="zh-TW" i="1" dirty="0">
                <a:latin typeface="Times New Roman" panose="02020603050405020304" pitchFamily="18" charset="0"/>
              </a:rPr>
              <a:t>a</a:t>
            </a:r>
            <a:r>
              <a:rPr lang="en-GB" altLang="zh-TW" i="1" dirty="0"/>
              <a:t> </a:t>
            </a:r>
            <a:r>
              <a:rPr lang="en-GB" altLang="zh-TW" dirty="0">
                <a:sym typeface="Symbol" panose="05050102010706020507" pitchFamily="18" charset="2"/>
              </a:rPr>
              <a:t> </a:t>
            </a:r>
            <a:r>
              <a:rPr lang="en-GB" altLang="zh-TW" i="1" dirty="0"/>
              <a:t>A	</a:t>
            </a:r>
            <a:r>
              <a:rPr lang="en-GB" altLang="zh-TW" dirty="0"/>
              <a:t>means</a:t>
            </a:r>
          </a:p>
          <a:p>
            <a:pPr lvl="2">
              <a:lnSpc>
                <a:spcPct val="100000"/>
              </a:lnSpc>
            </a:pPr>
            <a:r>
              <a:rPr lang="en-GB" altLang="zh-TW" i="1" dirty="0">
                <a:latin typeface="Times New Roman" panose="02020603050405020304" pitchFamily="18" charset="0"/>
              </a:rPr>
              <a:t>a</a:t>
            </a:r>
            <a:r>
              <a:rPr lang="en-GB" altLang="zh-TW" i="1" dirty="0"/>
              <a:t> </a:t>
            </a:r>
            <a:r>
              <a:rPr lang="en-GB" altLang="zh-TW" dirty="0"/>
              <a:t>is</a:t>
            </a:r>
            <a:r>
              <a:rPr lang="en-GB" altLang="zh-TW" i="1" dirty="0"/>
              <a:t> not </a:t>
            </a:r>
            <a:r>
              <a:rPr lang="en-GB" altLang="zh-TW" dirty="0"/>
              <a:t>a member of the set </a:t>
            </a:r>
            <a:r>
              <a:rPr lang="en-GB" altLang="zh-TW" i="1" dirty="0"/>
              <a:t>A</a:t>
            </a:r>
            <a:r>
              <a:rPr lang="en-GB" altLang="zh-TW" dirty="0"/>
              <a:t>, or</a:t>
            </a:r>
          </a:p>
          <a:p>
            <a:pPr lvl="2">
              <a:lnSpc>
                <a:spcPct val="100000"/>
              </a:lnSpc>
            </a:pPr>
            <a:r>
              <a:rPr lang="en-GB" altLang="zh-TW" i="1" dirty="0">
                <a:latin typeface="Times New Roman" panose="02020603050405020304" pitchFamily="18" charset="0"/>
              </a:rPr>
              <a:t>a</a:t>
            </a:r>
            <a:r>
              <a:rPr lang="en-GB" altLang="zh-TW" dirty="0"/>
              <a:t> “</a:t>
            </a:r>
            <a:r>
              <a:rPr lang="en-GB" altLang="zh-TW" i="1" dirty="0"/>
              <a:t>not</a:t>
            </a:r>
            <a:r>
              <a:rPr lang="en-GB" altLang="zh-TW" dirty="0"/>
              <a:t> belong” to the set </a:t>
            </a:r>
            <a:r>
              <a:rPr lang="en-GB" altLang="zh-TW" i="1" dirty="0"/>
              <a:t>A, </a:t>
            </a:r>
            <a:r>
              <a:rPr lang="en-GB" altLang="zh-TW" dirty="0"/>
              <a:t>or</a:t>
            </a:r>
          </a:p>
          <a:p>
            <a:pPr lvl="2">
              <a:lnSpc>
                <a:spcPct val="100000"/>
              </a:lnSpc>
            </a:pPr>
            <a:r>
              <a:rPr lang="en-GB" altLang="zh-TW" i="1" dirty="0">
                <a:latin typeface="Times New Roman" panose="02020603050405020304" pitchFamily="18" charset="0"/>
              </a:rPr>
              <a:t>a</a:t>
            </a:r>
            <a:r>
              <a:rPr lang="en-GB" altLang="zh-TW" dirty="0"/>
              <a:t> is “out” the set </a:t>
            </a:r>
            <a:r>
              <a:rPr lang="en-GB" altLang="zh-TW" i="1" dirty="0"/>
              <a:t>A</a:t>
            </a:r>
            <a:endParaRPr lang="en-US" altLang="en-US" dirty="0"/>
          </a:p>
        </p:txBody>
      </p:sp>
      <p:grpSp>
        <p:nvGrpSpPr>
          <p:cNvPr id="364558" name="Group 14"/>
          <p:cNvGrpSpPr>
            <a:grpSpLocks/>
          </p:cNvGrpSpPr>
          <p:nvPr/>
        </p:nvGrpSpPr>
        <p:grpSpPr bwMode="auto">
          <a:xfrm>
            <a:off x="6880289" y="2628900"/>
            <a:ext cx="2133600" cy="927102"/>
            <a:chOff x="4176" y="2016"/>
            <a:chExt cx="1018" cy="480"/>
          </a:xfrm>
        </p:grpSpPr>
        <p:sp>
          <p:nvSpPr>
            <p:cNvPr id="364549" name="Oval 5"/>
            <p:cNvSpPr>
              <a:spLocks noChangeArrowheads="1"/>
            </p:cNvSpPr>
            <p:nvPr/>
          </p:nvSpPr>
          <p:spPr bwMode="auto">
            <a:xfrm>
              <a:off x="4714" y="2016"/>
              <a:ext cx="480" cy="480"/>
            </a:xfrm>
            <a:prstGeom prst="ellipse">
              <a:avLst/>
            </a:prstGeom>
            <a:solidFill>
              <a:srgbClr val="C1CE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4550" name="Text Box 6"/>
            <p:cNvSpPr txBox="1">
              <a:spLocks noChangeArrowheads="1"/>
            </p:cNvSpPr>
            <p:nvPr/>
          </p:nvSpPr>
          <p:spPr bwMode="auto">
            <a:xfrm>
              <a:off x="4176" y="2091"/>
              <a:ext cx="167"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i="1"/>
                <a:t>A</a:t>
              </a:r>
              <a:endParaRPr lang="en-GB" altLang="en-US" sz="1800"/>
            </a:p>
          </p:txBody>
        </p:sp>
        <p:sp>
          <p:nvSpPr>
            <p:cNvPr id="364551" name="Line 7"/>
            <p:cNvSpPr>
              <a:spLocks noChangeShapeType="1"/>
            </p:cNvSpPr>
            <p:nvPr/>
          </p:nvSpPr>
          <p:spPr bwMode="auto">
            <a:xfrm>
              <a:off x="4384" y="2200"/>
              <a:ext cx="33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4552" name="Text Box 8"/>
            <p:cNvSpPr txBox="1">
              <a:spLocks noChangeArrowheads="1"/>
            </p:cNvSpPr>
            <p:nvPr/>
          </p:nvSpPr>
          <p:spPr bwMode="auto">
            <a:xfrm>
              <a:off x="4858" y="2188"/>
              <a:ext cx="148"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i="1"/>
                <a:t>a</a:t>
              </a:r>
              <a:endParaRPr lang="en-GB" altLang="en-US" sz="1800"/>
            </a:p>
          </p:txBody>
        </p:sp>
      </p:grpSp>
      <p:grpSp>
        <p:nvGrpSpPr>
          <p:cNvPr id="364559" name="Group 15"/>
          <p:cNvGrpSpPr>
            <a:grpSpLocks/>
          </p:cNvGrpSpPr>
          <p:nvPr/>
        </p:nvGrpSpPr>
        <p:grpSpPr bwMode="auto">
          <a:xfrm>
            <a:off x="6816450" y="4302761"/>
            <a:ext cx="2382838" cy="970280"/>
            <a:chOff x="4224" y="3168"/>
            <a:chExt cx="1214" cy="480"/>
          </a:xfrm>
        </p:grpSpPr>
        <p:sp>
          <p:nvSpPr>
            <p:cNvPr id="364554" name="Oval 10"/>
            <p:cNvSpPr>
              <a:spLocks noChangeArrowheads="1"/>
            </p:cNvSpPr>
            <p:nvPr/>
          </p:nvSpPr>
          <p:spPr bwMode="auto">
            <a:xfrm>
              <a:off x="4762" y="3168"/>
              <a:ext cx="480" cy="480"/>
            </a:xfrm>
            <a:prstGeom prst="ellipse">
              <a:avLst/>
            </a:prstGeom>
            <a:solidFill>
              <a:srgbClr val="FBF8C5"/>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4555" name="Text Box 11"/>
            <p:cNvSpPr txBox="1">
              <a:spLocks noChangeArrowheads="1"/>
            </p:cNvSpPr>
            <p:nvPr/>
          </p:nvSpPr>
          <p:spPr bwMode="auto">
            <a:xfrm>
              <a:off x="4224" y="3243"/>
              <a:ext cx="178"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i="1"/>
                <a:t>A</a:t>
              </a:r>
              <a:endParaRPr lang="en-GB" altLang="en-US" sz="1800"/>
            </a:p>
          </p:txBody>
        </p:sp>
        <p:sp>
          <p:nvSpPr>
            <p:cNvPr id="364556" name="Line 12"/>
            <p:cNvSpPr>
              <a:spLocks noChangeShapeType="1"/>
            </p:cNvSpPr>
            <p:nvPr/>
          </p:nvSpPr>
          <p:spPr bwMode="auto">
            <a:xfrm>
              <a:off x="4432" y="3352"/>
              <a:ext cx="330"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4557" name="Text Box 13"/>
            <p:cNvSpPr txBox="1">
              <a:spLocks noChangeArrowheads="1"/>
            </p:cNvSpPr>
            <p:nvPr/>
          </p:nvSpPr>
          <p:spPr bwMode="auto">
            <a:xfrm>
              <a:off x="5280" y="3300"/>
              <a:ext cx="158"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i="1"/>
                <a:t>a</a:t>
              </a:r>
              <a:endParaRPr lang="en-GB" altLang="en-US" sz="1800"/>
            </a:p>
          </p:txBody>
        </p:sp>
      </p:gr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3112079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en-US" dirty="0">
                <a:solidFill>
                  <a:srgbClr val="A50021"/>
                </a:solidFill>
              </a:rPr>
              <a:t>Universal Set and Subset</a:t>
            </a:r>
          </a:p>
        </p:txBody>
      </p:sp>
      <p:sp>
        <p:nvSpPr>
          <p:cNvPr id="366595" name="Rectangle 3"/>
          <p:cNvSpPr>
            <a:spLocks noGrp="1" noChangeArrowheads="1"/>
          </p:cNvSpPr>
          <p:nvPr>
            <p:ph type="body" idx="1"/>
          </p:nvPr>
        </p:nvSpPr>
        <p:spPr/>
        <p:txBody>
          <a:bodyPr/>
          <a:lstStyle/>
          <a:p>
            <a:pPr>
              <a:lnSpc>
                <a:spcPct val="140000"/>
              </a:lnSpc>
            </a:pPr>
            <a:r>
              <a:rPr lang="en-GB" altLang="zh-TW" dirty="0"/>
              <a:t>Taking the previous example:</a:t>
            </a:r>
          </a:p>
          <a:p>
            <a:pPr lvl="1">
              <a:lnSpc>
                <a:spcPct val="140000"/>
              </a:lnSpc>
            </a:pPr>
            <a:r>
              <a:rPr lang="en-GB" altLang="zh-TW" i="1" dirty="0"/>
              <a:t>U</a:t>
            </a:r>
            <a:r>
              <a:rPr lang="en-GB" altLang="zh-TW" dirty="0"/>
              <a:t> </a:t>
            </a:r>
            <a:r>
              <a:rPr lang="en-GB" altLang="zh-TW" dirty="0">
                <a:cs typeface="Times New Roman" panose="02020603050405020304" pitchFamily="18" charset="0"/>
              </a:rPr>
              <a:t>—</a:t>
            </a:r>
            <a:r>
              <a:rPr lang="en-GB" altLang="zh-TW" dirty="0"/>
              <a:t> all people in </a:t>
            </a:r>
            <a:r>
              <a:rPr lang="en-GB" altLang="zh-TW" dirty="0" smtClean="0"/>
              <a:t>Singapore</a:t>
            </a:r>
            <a:endParaRPr lang="en-GB" altLang="zh-TW" dirty="0"/>
          </a:p>
          <a:p>
            <a:pPr lvl="1">
              <a:lnSpc>
                <a:spcPct val="140000"/>
              </a:lnSpc>
            </a:pPr>
            <a:r>
              <a:rPr lang="en-GB" altLang="zh-TW" i="1" dirty="0"/>
              <a:t>C</a:t>
            </a:r>
            <a:r>
              <a:rPr lang="en-GB" altLang="zh-TW" dirty="0"/>
              <a:t> </a:t>
            </a:r>
            <a:r>
              <a:rPr lang="en-GB" altLang="zh-TW" dirty="0">
                <a:cs typeface="Times New Roman" panose="02020603050405020304" pitchFamily="18" charset="0"/>
              </a:rPr>
              <a:t>—</a:t>
            </a:r>
            <a:r>
              <a:rPr lang="en-GB" altLang="zh-TW" dirty="0"/>
              <a:t> all people in the class </a:t>
            </a:r>
          </a:p>
          <a:p>
            <a:pPr lvl="1">
              <a:lnSpc>
                <a:spcPct val="140000"/>
              </a:lnSpc>
            </a:pPr>
            <a:r>
              <a:rPr lang="en-GB" altLang="zh-TW" i="1" dirty="0"/>
              <a:t>G</a:t>
            </a:r>
            <a:r>
              <a:rPr lang="en-GB" altLang="zh-TW" dirty="0"/>
              <a:t> </a:t>
            </a:r>
            <a:r>
              <a:rPr lang="en-GB" altLang="zh-TW" dirty="0">
                <a:cs typeface="Times New Roman" panose="02020603050405020304" pitchFamily="18" charset="0"/>
              </a:rPr>
              <a:t>— all </a:t>
            </a:r>
            <a:r>
              <a:rPr lang="en-GB" altLang="zh-TW" dirty="0" smtClean="0"/>
              <a:t>girls </a:t>
            </a:r>
            <a:r>
              <a:rPr lang="en-GB" altLang="zh-TW" dirty="0"/>
              <a:t>in the class</a:t>
            </a:r>
            <a:endParaRPr lang="en-GB" altLang="zh-TW" sz="2000" dirty="0"/>
          </a:p>
          <a:p>
            <a:pPr lvl="2">
              <a:lnSpc>
                <a:spcPct val="140000"/>
              </a:lnSpc>
            </a:pPr>
            <a:r>
              <a:rPr lang="en-GB" altLang="zh-TW" i="1" dirty="0"/>
              <a:t>U</a:t>
            </a:r>
            <a:r>
              <a:rPr lang="en-GB" altLang="zh-TW" dirty="0"/>
              <a:t> is the </a:t>
            </a:r>
            <a:r>
              <a:rPr lang="en-GB" altLang="zh-TW" i="1" dirty="0">
                <a:solidFill>
                  <a:srgbClr val="CC66FF"/>
                </a:solidFill>
                <a:effectLst>
                  <a:outerShdw blurRad="38100" dist="38100" dir="2700000" algn="tl">
                    <a:srgbClr val="000000">
                      <a:alpha val="43137"/>
                    </a:srgbClr>
                  </a:outerShdw>
                </a:effectLst>
              </a:rPr>
              <a:t>universal set</a:t>
            </a:r>
            <a:r>
              <a:rPr lang="en-GB" altLang="zh-TW" dirty="0"/>
              <a:t>, </a:t>
            </a:r>
            <a:r>
              <a:rPr lang="en-GB" altLang="zh-TW" i="1" dirty="0"/>
              <a:t>C</a:t>
            </a:r>
            <a:r>
              <a:rPr lang="en-GB" altLang="zh-TW" dirty="0"/>
              <a:t> and </a:t>
            </a:r>
            <a:r>
              <a:rPr lang="en-GB" altLang="zh-TW" i="1" dirty="0"/>
              <a:t>G</a:t>
            </a:r>
            <a:r>
              <a:rPr lang="en-GB" altLang="zh-TW" dirty="0"/>
              <a:t> are sets defined on </a:t>
            </a:r>
            <a:r>
              <a:rPr lang="en-GB" altLang="zh-TW" i="1" dirty="0"/>
              <a:t>U</a:t>
            </a:r>
            <a:r>
              <a:rPr lang="en-GB" altLang="zh-TW" dirty="0"/>
              <a:t>. </a:t>
            </a:r>
          </a:p>
          <a:p>
            <a:pPr lvl="3">
              <a:lnSpc>
                <a:spcPct val="140000"/>
              </a:lnSpc>
            </a:pPr>
            <a:r>
              <a:rPr lang="en-GB" altLang="zh-TW" dirty="0"/>
              <a:t>For any </a:t>
            </a:r>
            <a:r>
              <a:rPr lang="en-GB" altLang="zh-TW" i="1" dirty="0">
                <a:latin typeface="Times New Roman" panose="02020603050405020304" pitchFamily="18" charset="0"/>
              </a:rPr>
              <a:t>a</a:t>
            </a:r>
            <a:r>
              <a:rPr lang="en-GB" altLang="zh-TW" dirty="0"/>
              <a:t> in</a:t>
            </a:r>
            <a:r>
              <a:rPr lang="en-GB" altLang="zh-TW" i="1" dirty="0"/>
              <a:t> C, 	</a:t>
            </a:r>
            <a:r>
              <a:rPr lang="en-GB" altLang="zh-TW" i="1" dirty="0">
                <a:solidFill>
                  <a:schemeClr val="tx1"/>
                </a:solidFill>
                <a:latin typeface="Times New Roman" panose="02020603050405020304" pitchFamily="18" charset="0"/>
              </a:rPr>
              <a:t>a</a:t>
            </a:r>
            <a:r>
              <a:rPr lang="en-GB" altLang="zh-TW" i="1" dirty="0">
                <a:solidFill>
                  <a:schemeClr val="tx1"/>
                </a:solidFill>
              </a:rPr>
              <a:t> </a:t>
            </a:r>
            <a:r>
              <a:rPr lang="en-GB" altLang="zh-TW" dirty="0">
                <a:solidFill>
                  <a:schemeClr val="tx1"/>
                </a:solidFill>
                <a:sym typeface="Symbol" panose="05050102010706020507" pitchFamily="18" charset="2"/>
              </a:rPr>
              <a:t></a:t>
            </a:r>
            <a:r>
              <a:rPr lang="en-GB" altLang="zh-TW" i="1" dirty="0">
                <a:solidFill>
                  <a:schemeClr val="tx1"/>
                </a:solidFill>
                <a:sym typeface="Symbol" panose="05050102010706020507" pitchFamily="18" charset="2"/>
              </a:rPr>
              <a:t>U</a:t>
            </a:r>
          </a:p>
          <a:p>
            <a:pPr lvl="3">
              <a:lnSpc>
                <a:spcPct val="140000"/>
              </a:lnSpc>
            </a:pPr>
            <a:r>
              <a:rPr lang="en-GB" altLang="zh-TW" dirty="0"/>
              <a:t>For any </a:t>
            </a:r>
            <a:r>
              <a:rPr lang="en-GB" altLang="zh-TW" i="1" dirty="0">
                <a:latin typeface="Times New Roman" panose="02020603050405020304" pitchFamily="18" charset="0"/>
              </a:rPr>
              <a:t>g</a:t>
            </a:r>
            <a:r>
              <a:rPr lang="en-GB" altLang="zh-TW" dirty="0"/>
              <a:t> in</a:t>
            </a:r>
            <a:r>
              <a:rPr lang="en-GB" altLang="zh-TW" i="1" dirty="0"/>
              <a:t> G, 	 </a:t>
            </a:r>
            <a:r>
              <a:rPr lang="en-GB" altLang="zh-TW" i="1" dirty="0">
                <a:solidFill>
                  <a:schemeClr val="tx1"/>
                </a:solidFill>
                <a:latin typeface="Times New Roman" panose="02020603050405020304" pitchFamily="18" charset="0"/>
              </a:rPr>
              <a:t>g</a:t>
            </a:r>
            <a:r>
              <a:rPr lang="en-GB" altLang="zh-TW" i="1" dirty="0">
                <a:solidFill>
                  <a:schemeClr val="tx1"/>
                </a:solidFill>
              </a:rPr>
              <a:t> </a:t>
            </a:r>
            <a:r>
              <a:rPr lang="en-GB" altLang="zh-TW" dirty="0">
                <a:solidFill>
                  <a:schemeClr val="tx1"/>
                </a:solidFill>
                <a:sym typeface="Symbol" panose="05050102010706020507" pitchFamily="18" charset="2"/>
              </a:rPr>
              <a:t></a:t>
            </a:r>
            <a:r>
              <a:rPr lang="en-GB" altLang="zh-TW" i="1" dirty="0">
                <a:solidFill>
                  <a:schemeClr val="tx1"/>
                </a:solidFill>
                <a:sym typeface="Symbol" panose="05050102010706020507" pitchFamily="18" charset="2"/>
              </a:rPr>
              <a:t>C</a:t>
            </a:r>
            <a:r>
              <a:rPr lang="en-GB" altLang="zh-TW" i="1" dirty="0">
                <a:solidFill>
                  <a:schemeClr val="tx1"/>
                </a:solidFill>
              </a:rPr>
              <a:t>, </a:t>
            </a:r>
            <a:r>
              <a:rPr lang="en-GB" altLang="zh-TW" i="1" dirty="0">
                <a:solidFill>
                  <a:schemeClr val="tx1"/>
                </a:solidFill>
                <a:latin typeface="Times New Roman" panose="02020603050405020304" pitchFamily="18" charset="0"/>
              </a:rPr>
              <a:t>g</a:t>
            </a:r>
            <a:r>
              <a:rPr lang="en-GB" altLang="zh-TW" i="1" dirty="0">
                <a:solidFill>
                  <a:schemeClr val="tx1"/>
                </a:solidFill>
              </a:rPr>
              <a:t> </a:t>
            </a:r>
            <a:r>
              <a:rPr lang="en-GB" altLang="zh-TW" dirty="0">
                <a:solidFill>
                  <a:schemeClr val="tx1"/>
                </a:solidFill>
                <a:sym typeface="Symbol" panose="05050102010706020507" pitchFamily="18" charset="2"/>
              </a:rPr>
              <a:t></a:t>
            </a:r>
            <a:r>
              <a:rPr lang="en-GB" altLang="zh-TW" i="1" dirty="0">
                <a:solidFill>
                  <a:schemeClr val="tx1"/>
                </a:solidFill>
                <a:sym typeface="Symbol" panose="05050102010706020507" pitchFamily="18" charset="2"/>
              </a:rPr>
              <a:t>U</a:t>
            </a:r>
            <a:endParaRPr lang="en-GB" altLang="zh-TW" dirty="0">
              <a:solidFill>
                <a:schemeClr val="tx1"/>
              </a:solidFill>
            </a:endParaRPr>
          </a:p>
          <a:p>
            <a:pPr lvl="2">
              <a:lnSpc>
                <a:spcPct val="140000"/>
              </a:lnSpc>
            </a:pPr>
            <a:r>
              <a:rPr lang="en-GB" altLang="zh-TW" i="1" dirty="0"/>
              <a:t>G</a:t>
            </a:r>
            <a:r>
              <a:rPr lang="en-GB" altLang="zh-TW" dirty="0"/>
              <a:t> is a </a:t>
            </a:r>
            <a:r>
              <a:rPr lang="en-GB" altLang="zh-TW" i="1" dirty="0">
                <a:solidFill>
                  <a:srgbClr val="CC66FF"/>
                </a:solidFill>
                <a:effectLst>
                  <a:outerShdw blurRad="38100" dist="38100" dir="2700000" algn="tl">
                    <a:srgbClr val="C0C0C0"/>
                  </a:outerShdw>
                </a:effectLst>
              </a:rPr>
              <a:t>subset</a:t>
            </a:r>
            <a:r>
              <a:rPr lang="en-GB" altLang="zh-TW" i="1" dirty="0">
                <a:effectLst>
                  <a:outerShdw blurRad="38100" dist="38100" dir="2700000" algn="tl">
                    <a:srgbClr val="C0C0C0"/>
                  </a:outerShdw>
                </a:effectLst>
              </a:rPr>
              <a:t> </a:t>
            </a:r>
            <a:r>
              <a:rPr lang="en-GB" altLang="zh-TW" dirty="0"/>
              <a:t>of </a:t>
            </a:r>
            <a:r>
              <a:rPr lang="en-GB" altLang="zh-TW" i="1" dirty="0"/>
              <a:t>C</a:t>
            </a:r>
            <a:r>
              <a:rPr lang="en-GB" altLang="zh-TW" dirty="0"/>
              <a:t>:	</a:t>
            </a:r>
            <a:r>
              <a:rPr lang="en-GB" altLang="zh-TW" i="1" dirty="0"/>
              <a:t>G</a:t>
            </a:r>
            <a:r>
              <a:rPr lang="en-GB" altLang="zh-TW" dirty="0"/>
              <a:t> </a:t>
            </a:r>
            <a:r>
              <a:rPr lang="en-GB" altLang="zh-TW" dirty="0">
                <a:sym typeface="Symbol" panose="05050102010706020507" pitchFamily="18" charset="2"/>
              </a:rPr>
              <a:t></a:t>
            </a:r>
            <a:r>
              <a:rPr lang="en-GB" altLang="zh-TW" dirty="0"/>
              <a:t> </a:t>
            </a:r>
            <a:r>
              <a:rPr lang="en-GB" altLang="zh-TW" i="1" dirty="0"/>
              <a:t>C</a:t>
            </a:r>
            <a:endParaRPr lang="en-US" altLang="en-US" i="1" dirty="0"/>
          </a:p>
        </p:txBody>
      </p:sp>
      <p:grpSp>
        <p:nvGrpSpPr>
          <p:cNvPr id="366604" name="Group 12"/>
          <p:cNvGrpSpPr>
            <a:grpSpLocks/>
          </p:cNvGrpSpPr>
          <p:nvPr/>
        </p:nvGrpSpPr>
        <p:grpSpPr bwMode="auto">
          <a:xfrm>
            <a:off x="5715034" y="1532673"/>
            <a:ext cx="2819400" cy="1981200"/>
            <a:chOff x="3840" y="960"/>
            <a:chExt cx="1632" cy="1152"/>
          </a:xfrm>
        </p:grpSpPr>
        <p:sp>
          <p:nvSpPr>
            <p:cNvPr id="366597" name="Rectangle 5"/>
            <p:cNvSpPr>
              <a:spLocks noChangeArrowheads="1"/>
            </p:cNvSpPr>
            <p:nvPr/>
          </p:nvSpPr>
          <p:spPr bwMode="auto">
            <a:xfrm>
              <a:off x="3840" y="960"/>
              <a:ext cx="1632" cy="1152"/>
            </a:xfrm>
            <a:prstGeom prst="rect">
              <a:avLst/>
            </a:prstGeom>
            <a:solidFill>
              <a:srgbClr val="FBF8C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ltLang="en-US" sz="2000"/>
            </a:p>
          </p:txBody>
        </p:sp>
        <p:sp>
          <p:nvSpPr>
            <p:cNvPr id="366598" name="Text Box 6"/>
            <p:cNvSpPr txBox="1">
              <a:spLocks noChangeArrowheads="1"/>
            </p:cNvSpPr>
            <p:nvPr/>
          </p:nvSpPr>
          <p:spPr bwMode="auto">
            <a:xfrm>
              <a:off x="5207" y="1018"/>
              <a:ext cx="22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U</a:t>
              </a:r>
              <a:endParaRPr lang="en-AU" altLang="en-US" sz="2000" b="1" i="1"/>
            </a:p>
          </p:txBody>
        </p:sp>
        <p:sp>
          <p:nvSpPr>
            <p:cNvPr id="366599" name="Oval 7"/>
            <p:cNvSpPr>
              <a:spLocks noChangeArrowheads="1"/>
            </p:cNvSpPr>
            <p:nvPr/>
          </p:nvSpPr>
          <p:spPr bwMode="auto">
            <a:xfrm>
              <a:off x="4149" y="1248"/>
              <a:ext cx="1014" cy="634"/>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6600" name="Text Box 8"/>
            <p:cNvSpPr txBox="1">
              <a:spLocks noChangeArrowheads="1"/>
            </p:cNvSpPr>
            <p:nvPr/>
          </p:nvSpPr>
          <p:spPr bwMode="auto">
            <a:xfrm>
              <a:off x="5291" y="1031"/>
              <a:ext cx="10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altLang="en-US" sz="2000"/>
            </a:p>
          </p:txBody>
        </p:sp>
        <p:sp>
          <p:nvSpPr>
            <p:cNvPr id="366601" name="Text Box 9"/>
            <p:cNvSpPr txBox="1">
              <a:spLocks noChangeArrowheads="1"/>
            </p:cNvSpPr>
            <p:nvPr/>
          </p:nvSpPr>
          <p:spPr bwMode="auto">
            <a:xfrm>
              <a:off x="4854" y="1421"/>
              <a:ext cx="221"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C</a:t>
              </a:r>
              <a:endParaRPr lang="en-AU" altLang="en-US" sz="2000" b="1" i="1"/>
            </a:p>
          </p:txBody>
        </p:sp>
        <p:sp>
          <p:nvSpPr>
            <p:cNvPr id="366602" name="Oval 10"/>
            <p:cNvSpPr>
              <a:spLocks noChangeArrowheads="1"/>
            </p:cNvSpPr>
            <p:nvPr/>
          </p:nvSpPr>
          <p:spPr bwMode="auto">
            <a:xfrm>
              <a:off x="4237" y="1421"/>
              <a:ext cx="485" cy="345"/>
            </a:xfrm>
            <a:prstGeom prst="ellipse">
              <a:avLst/>
            </a:prstGeom>
            <a:solidFill>
              <a:srgbClr val="FFCC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66603" name="Text Box 11"/>
            <p:cNvSpPr txBox="1">
              <a:spLocks noChangeArrowheads="1"/>
            </p:cNvSpPr>
            <p:nvPr/>
          </p:nvSpPr>
          <p:spPr bwMode="auto">
            <a:xfrm>
              <a:off x="4369" y="1478"/>
              <a:ext cx="22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G</a:t>
              </a:r>
              <a:endParaRPr lang="en-AU" altLang="en-US" sz="2000" b="1" i="1"/>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144624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GB" altLang="zh-TW" dirty="0">
                <a:solidFill>
                  <a:srgbClr val="A50021"/>
                </a:solidFill>
              </a:rPr>
              <a:t>Relations between Sets</a:t>
            </a:r>
            <a:endParaRPr lang="en-US" altLang="en-US" dirty="0">
              <a:solidFill>
                <a:srgbClr val="A50021"/>
              </a:solidFill>
            </a:endParaRPr>
          </a:p>
        </p:txBody>
      </p:sp>
      <p:sp>
        <p:nvSpPr>
          <p:cNvPr id="370691" name="Rectangle 3"/>
          <p:cNvSpPr>
            <a:spLocks noGrp="1" noChangeArrowheads="1"/>
          </p:cNvSpPr>
          <p:nvPr>
            <p:ph type="body" idx="1"/>
          </p:nvPr>
        </p:nvSpPr>
        <p:spPr/>
        <p:txBody>
          <a:bodyPr/>
          <a:lstStyle/>
          <a:p>
            <a:pPr>
              <a:lnSpc>
                <a:spcPct val="120000"/>
              </a:lnSpc>
            </a:pPr>
            <a:r>
              <a:rPr lang="en-GB" altLang="zh-TW"/>
              <a:t>Subset	</a:t>
            </a:r>
          </a:p>
          <a:p>
            <a:pPr>
              <a:lnSpc>
                <a:spcPct val="120000"/>
              </a:lnSpc>
              <a:buFont typeface="Symbol" panose="05050102010706020507" pitchFamily="18" charset="2"/>
              <a:buNone/>
            </a:pPr>
            <a:r>
              <a:rPr lang="en-GB" altLang="zh-TW" sz="2400"/>
              <a:t>		</a:t>
            </a:r>
            <a:r>
              <a:rPr lang="en-GB" altLang="zh-TW" sz="2400" i="1">
                <a:solidFill>
                  <a:schemeClr val="tx1"/>
                </a:solidFill>
              </a:rPr>
              <a:t>A</a:t>
            </a:r>
            <a:r>
              <a:rPr lang="en-GB" altLang="zh-TW" sz="2400">
                <a:solidFill>
                  <a:schemeClr val="tx1"/>
                </a:solidFill>
              </a:rPr>
              <a:t> </a:t>
            </a:r>
            <a:r>
              <a:rPr lang="en-GB" altLang="zh-TW" sz="2400">
                <a:solidFill>
                  <a:schemeClr val="tx1"/>
                </a:solidFill>
                <a:sym typeface="Symbol" panose="05050102010706020507" pitchFamily="18" charset="2"/>
              </a:rPr>
              <a:t> </a:t>
            </a:r>
            <a:r>
              <a:rPr lang="en-GB" altLang="zh-TW" sz="2400" i="1">
                <a:solidFill>
                  <a:schemeClr val="tx1"/>
                </a:solidFill>
              </a:rPr>
              <a:t>B</a:t>
            </a:r>
            <a:r>
              <a:rPr lang="en-GB" altLang="zh-TW" sz="2400"/>
              <a:t>		</a:t>
            </a:r>
            <a:r>
              <a:rPr lang="en-GB" altLang="zh-TW" sz="2400" i="1"/>
              <a:t>A</a:t>
            </a:r>
            <a:r>
              <a:rPr lang="en-GB" altLang="zh-TW" sz="2400"/>
              <a:t> is a subset of </a:t>
            </a:r>
            <a:r>
              <a:rPr lang="en-GB" altLang="zh-TW" sz="2400" i="1"/>
              <a:t>B</a:t>
            </a:r>
          </a:p>
          <a:p>
            <a:pPr lvl="1">
              <a:lnSpc>
                <a:spcPct val="120000"/>
              </a:lnSpc>
              <a:buFontTx/>
              <a:buNone/>
            </a:pPr>
            <a:r>
              <a:rPr lang="en-GB" altLang="zh-TW"/>
              <a:t>		(Every element of set </a:t>
            </a:r>
            <a:r>
              <a:rPr lang="en-GB" altLang="zh-TW" i="1"/>
              <a:t>A</a:t>
            </a:r>
            <a:r>
              <a:rPr lang="en-GB" altLang="zh-TW"/>
              <a:t> is also an element of </a:t>
            </a:r>
            <a:r>
              <a:rPr lang="en-GB" altLang="zh-TW" i="1"/>
              <a:t>B</a:t>
            </a:r>
            <a:r>
              <a:rPr lang="en-GB" altLang="zh-TW"/>
              <a:t>)</a:t>
            </a:r>
          </a:p>
          <a:p>
            <a:pPr>
              <a:lnSpc>
                <a:spcPct val="120000"/>
              </a:lnSpc>
              <a:buFont typeface="Symbol" panose="05050102010706020507" pitchFamily="18" charset="2"/>
              <a:buNone/>
            </a:pPr>
            <a:r>
              <a:rPr lang="en-GB" altLang="zh-TW" sz="2400"/>
              <a:t>		</a:t>
            </a:r>
            <a:r>
              <a:rPr lang="en-GB" altLang="zh-TW" sz="2400" i="1">
                <a:solidFill>
                  <a:schemeClr val="tx1"/>
                </a:solidFill>
              </a:rPr>
              <a:t>A</a:t>
            </a:r>
            <a:r>
              <a:rPr lang="en-GB" altLang="zh-TW" sz="2400">
                <a:solidFill>
                  <a:schemeClr val="tx1"/>
                </a:solidFill>
              </a:rPr>
              <a:t> </a:t>
            </a:r>
            <a:r>
              <a:rPr lang="en-GB" altLang="zh-TW" sz="2400">
                <a:solidFill>
                  <a:schemeClr val="tx1"/>
                </a:solidFill>
                <a:sym typeface="Symbol" panose="05050102010706020507" pitchFamily="18" charset="2"/>
              </a:rPr>
              <a:t> </a:t>
            </a:r>
            <a:r>
              <a:rPr lang="en-GB" altLang="zh-TW" sz="2400" i="1">
                <a:solidFill>
                  <a:schemeClr val="tx1"/>
                </a:solidFill>
              </a:rPr>
              <a:t>B</a:t>
            </a:r>
            <a:r>
              <a:rPr lang="en-GB" altLang="zh-TW" sz="2400"/>
              <a:t>		</a:t>
            </a:r>
            <a:r>
              <a:rPr lang="en-GB" altLang="zh-TW" sz="2400" i="1"/>
              <a:t>A</a:t>
            </a:r>
            <a:r>
              <a:rPr lang="en-GB" altLang="zh-TW" sz="2400"/>
              <a:t> is a </a:t>
            </a:r>
            <a:r>
              <a:rPr lang="en-GB" altLang="zh-TW" sz="2400" i="1">
                <a:solidFill>
                  <a:srgbClr val="CC66FF"/>
                </a:solidFill>
                <a:effectLst>
                  <a:outerShdw blurRad="38100" dist="38100" dir="2700000" algn="tl">
                    <a:srgbClr val="C0C0C0"/>
                  </a:outerShdw>
                </a:effectLst>
              </a:rPr>
              <a:t>proper subset</a:t>
            </a:r>
            <a:r>
              <a:rPr lang="en-GB" altLang="zh-TW" sz="2400"/>
              <a:t> of </a:t>
            </a:r>
            <a:r>
              <a:rPr lang="en-GB" altLang="zh-TW" sz="2400" i="1"/>
              <a:t>B</a:t>
            </a:r>
          </a:p>
          <a:p>
            <a:pPr>
              <a:lnSpc>
                <a:spcPct val="120000"/>
              </a:lnSpc>
              <a:buFont typeface="Symbol" panose="05050102010706020507" pitchFamily="18" charset="2"/>
              <a:buNone/>
            </a:pPr>
            <a:r>
              <a:rPr lang="en-GB" altLang="zh-TW" sz="2400"/>
              <a:t>			(</a:t>
            </a:r>
            <a:r>
              <a:rPr lang="en-GB" altLang="zh-TW" sz="2400" i="1"/>
              <a:t>A</a:t>
            </a:r>
            <a:r>
              <a:rPr lang="en-GB" altLang="zh-TW" sz="2400"/>
              <a:t> is a subset of </a:t>
            </a:r>
            <a:r>
              <a:rPr lang="en-GB" altLang="zh-TW" sz="2400" i="1"/>
              <a:t>B</a:t>
            </a:r>
            <a:r>
              <a:rPr lang="en-GB" altLang="zh-TW" sz="2400"/>
              <a:t>, and </a:t>
            </a:r>
            <a:r>
              <a:rPr lang="en-GB" altLang="zh-TW" sz="2400" i="1"/>
              <a:t>B</a:t>
            </a:r>
            <a:r>
              <a:rPr lang="en-GB" altLang="zh-TW" sz="2400"/>
              <a:t> contains at least one 		element that is not a member of </a:t>
            </a:r>
            <a:r>
              <a:rPr lang="en-GB" altLang="zh-TW" sz="2400" i="1"/>
              <a:t>A</a:t>
            </a:r>
            <a:r>
              <a:rPr lang="en-GB" altLang="zh-TW" sz="2400"/>
              <a:t>)</a:t>
            </a:r>
          </a:p>
          <a:p>
            <a:pPr>
              <a:lnSpc>
                <a:spcPct val="120000"/>
              </a:lnSpc>
              <a:buFont typeface="Symbol" panose="05050102010706020507" pitchFamily="18" charset="2"/>
              <a:buNone/>
            </a:pPr>
            <a:r>
              <a:rPr lang="en-GB" altLang="zh-TW" sz="2400"/>
              <a:t>		</a:t>
            </a:r>
            <a:r>
              <a:rPr lang="en-GB" altLang="zh-TW" sz="2400" i="1">
                <a:solidFill>
                  <a:schemeClr val="tx1"/>
                </a:solidFill>
              </a:rPr>
              <a:t>A</a:t>
            </a:r>
            <a:r>
              <a:rPr lang="en-GB" altLang="zh-TW" sz="2400">
                <a:solidFill>
                  <a:schemeClr val="tx1"/>
                </a:solidFill>
              </a:rPr>
              <a:t> </a:t>
            </a:r>
            <a:r>
              <a:rPr lang="en-GB" altLang="zh-TW" sz="2400">
                <a:solidFill>
                  <a:schemeClr val="tx1"/>
                </a:solidFill>
                <a:sym typeface="Symbol" panose="05050102010706020507" pitchFamily="18" charset="2"/>
              </a:rPr>
              <a:t> </a:t>
            </a:r>
            <a:r>
              <a:rPr lang="en-GB" altLang="zh-TW" sz="2400" i="1">
                <a:solidFill>
                  <a:schemeClr val="tx1"/>
                </a:solidFill>
              </a:rPr>
              <a:t>B</a:t>
            </a:r>
            <a:r>
              <a:rPr lang="en-GB" altLang="zh-TW" sz="2400"/>
              <a:t>		</a:t>
            </a:r>
            <a:r>
              <a:rPr lang="en-GB" altLang="zh-TW" sz="2400" i="1"/>
              <a:t>A</a:t>
            </a:r>
            <a:r>
              <a:rPr lang="en-GB" altLang="zh-TW" sz="2400"/>
              <a:t> is not a subset of </a:t>
            </a:r>
            <a:r>
              <a:rPr lang="en-GB" altLang="zh-TW" sz="2400" i="1"/>
              <a:t>B</a:t>
            </a:r>
          </a:p>
          <a:p>
            <a:pPr>
              <a:lnSpc>
                <a:spcPct val="120000"/>
              </a:lnSpc>
              <a:buFont typeface="Symbol" panose="05050102010706020507" pitchFamily="18" charset="2"/>
              <a:buNone/>
            </a:pPr>
            <a:r>
              <a:rPr lang="en-GB" altLang="zh-TW" sz="2400"/>
              <a:t>			(</a:t>
            </a:r>
            <a:r>
              <a:rPr lang="en-GB" altLang="zh-TW" sz="2400" i="1"/>
              <a:t>A</a:t>
            </a:r>
            <a:r>
              <a:rPr lang="en-GB" altLang="zh-TW" sz="2400"/>
              <a:t> contains at least one element that is not a 		member of </a:t>
            </a:r>
            <a:r>
              <a:rPr lang="en-GB" altLang="zh-TW" sz="2400" i="1"/>
              <a:t>B</a:t>
            </a:r>
            <a:r>
              <a:rPr lang="en-GB" altLang="zh-TW" sz="2400"/>
              <a:t>)</a:t>
            </a:r>
          </a:p>
          <a:p>
            <a:pPr>
              <a:lnSpc>
                <a:spcPct val="120000"/>
              </a:lnSpc>
              <a:buFont typeface="Symbol" panose="05050102010706020507" pitchFamily="18" charset="2"/>
              <a:buNone/>
            </a:pPr>
            <a:r>
              <a:rPr lang="en-GB" altLang="zh-TW" sz="2400">
                <a:sym typeface="Symbol" panose="05050102010706020507" pitchFamily="18" charset="2"/>
              </a:rPr>
              <a:t>		</a:t>
            </a:r>
            <a:r>
              <a:rPr lang="en-GB" altLang="zh-TW" sz="2400" i="1">
                <a:solidFill>
                  <a:schemeClr val="tx1"/>
                </a:solidFill>
                <a:sym typeface="Symbol" panose="05050102010706020507" pitchFamily="18" charset="2"/>
              </a:rPr>
              <a:t>A</a:t>
            </a:r>
            <a:r>
              <a:rPr lang="en-GB" altLang="zh-TW" sz="2400">
                <a:solidFill>
                  <a:schemeClr val="tx1"/>
                </a:solidFill>
                <a:sym typeface="Symbol" panose="05050102010706020507" pitchFamily="18" charset="2"/>
              </a:rPr>
              <a:t>  </a:t>
            </a:r>
            <a:r>
              <a:rPr lang="en-GB" altLang="zh-TW" sz="2400" i="1">
                <a:solidFill>
                  <a:schemeClr val="tx1"/>
                </a:solidFill>
                <a:sym typeface="Symbol" panose="05050102010706020507" pitchFamily="18" charset="2"/>
              </a:rPr>
              <a:t>A</a:t>
            </a:r>
            <a:r>
              <a:rPr lang="en-GB" altLang="zh-TW" sz="2400">
                <a:solidFill>
                  <a:schemeClr val="tx1"/>
                </a:solidFill>
                <a:sym typeface="Symbol" panose="05050102010706020507" pitchFamily="18" charset="2"/>
              </a:rPr>
              <a:t>		</a:t>
            </a:r>
            <a:r>
              <a:rPr lang="en-GB" altLang="zh-TW" sz="2400">
                <a:sym typeface="Symbol" panose="05050102010706020507" pitchFamily="18" charset="2"/>
              </a:rPr>
              <a:t>a set is always a subset of itself</a:t>
            </a:r>
            <a:endParaRPr lang="en-US" alt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257389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en-US" dirty="0">
                <a:solidFill>
                  <a:srgbClr val="A50021"/>
                </a:solidFill>
              </a:rPr>
              <a:t>What is a </a:t>
            </a:r>
            <a:r>
              <a:rPr lang="en-US" altLang="en-US" dirty="0" smtClean="0">
                <a:solidFill>
                  <a:srgbClr val="A50021"/>
                </a:solidFill>
              </a:rPr>
              <a:t>Relation</a:t>
            </a:r>
            <a:endParaRPr lang="en-AU" altLang="en-US" sz="2400" b="0" dirty="0">
              <a:solidFill>
                <a:srgbClr val="A50021"/>
              </a:solidFill>
              <a:effectLst/>
            </a:endParaRPr>
          </a:p>
        </p:txBody>
      </p:sp>
      <p:sp>
        <p:nvSpPr>
          <p:cNvPr id="407555" name="Rectangle 3"/>
          <p:cNvSpPr>
            <a:spLocks noGrp="1" noChangeArrowheads="1"/>
          </p:cNvSpPr>
          <p:nvPr>
            <p:ph type="body" idx="1"/>
          </p:nvPr>
        </p:nvSpPr>
        <p:spPr>
          <a:xfrm>
            <a:off x="303213" y="1262063"/>
            <a:ext cx="9299575" cy="4897437"/>
          </a:xfrm>
        </p:spPr>
        <p:txBody>
          <a:bodyPr/>
          <a:lstStyle/>
          <a:p>
            <a:r>
              <a:rPr lang="en-US" altLang="en-US" dirty="0"/>
              <a:t>The order of a relation</a:t>
            </a:r>
          </a:p>
          <a:p>
            <a:pPr lvl="1"/>
            <a:r>
              <a:rPr lang="en-US" altLang="en-US" i="1" dirty="0" err="1"/>
              <a:t>is_taller</a:t>
            </a:r>
            <a:r>
              <a:rPr lang="en-US" altLang="en-US" dirty="0">
                <a:solidFill>
                  <a:schemeClr val="tx1"/>
                </a:solidFill>
              </a:rPr>
              <a:t>(</a:t>
            </a:r>
            <a:r>
              <a:rPr lang="en-US" altLang="en-US" i="1" dirty="0">
                <a:solidFill>
                  <a:schemeClr val="tx1"/>
                </a:solidFill>
              </a:rPr>
              <a:t>x, y</a:t>
            </a:r>
            <a:r>
              <a:rPr lang="en-US" altLang="en-US" dirty="0">
                <a:solidFill>
                  <a:schemeClr val="tx1"/>
                </a:solidFill>
              </a:rPr>
              <a:t>)</a:t>
            </a:r>
            <a:r>
              <a:rPr lang="en-US" altLang="en-US" dirty="0"/>
              <a:t>	is said to be a </a:t>
            </a:r>
            <a:r>
              <a:rPr lang="en-US" altLang="en-US" i="1" dirty="0">
                <a:solidFill>
                  <a:srgbClr val="CC66FF"/>
                </a:solidFill>
                <a:effectLst>
                  <a:outerShdw blurRad="38100" dist="38100" dir="2700000" algn="tl">
                    <a:srgbClr val="C0C0C0"/>
                  </a:outerShdw>
                </a:effectLst>
              </a:rPr>
              <a:t>binary relation</a:t>
            </a:r>
            <a:r>
              <a:rPr lang="en-US" altLang="en-US" dirty="0"/>
              <a:t>, or relation of </a:t>
            </a:r>
            <a:r>
              <a:rPr lang="en-US" altLang="en-US" i="1" dirty="0">
                <a:solidFill>
                  <a:srgbClr val="008000"/>
                </a:solidFill>
                <a:effectLst>
                  <a:outerShdw blurRad="38100" dist="38100" dir="2700000" algn="tl">
                    <a:srgbClr val="C0C0C0"/>
                  </a:outerShdw>
                </a:effectLst>
              </a:rPr>
              <a:t>order two</a:t>
            </a:r>
            <a:r>
              <a:rPr lang="en-US" altLang="en-US" dirty="0"/>
              <a:t>, since it requires two objects to make a complete statement.</a:t>
            </a:r>
          </a:p>
          <a:p>
            <a:pPr lvl="1"/>
            <a:r>
              <a:rPr lang="en-US" altLang="en-US" dirty="0"/>
              <a:t>A relation such as   </a:t>
            </a:r>
            <a:r>
              <a:rPr lang="en-US" altLang="en-US" i="1" dirty="0" err="1"/>
              <a:t>has_two_legs</a:t>
            </a:r>
            <a:r>
              <a:rPr lang="en-US" altLang="en-US" dirty="0">
                <a:solidFill>
                  <a:schemeClr val="tx1"/>
                </a:solidFill>
              </a:rPr>
              <a:t>(</a:t>
            </a:r>
            <a:r>
              <a:rPr lang="en-US" altLang="en-US" i="1" dirty="0">
                <a:solidFill>
                  <a:schemeClr val="tx1"/>
                </a:solidFill>
              </a:rPr>
              <a:t>x</a:t>
            </a:r>
            <a:r>
              <a:rPr lang="en-US" altLang="en-US" dirty="0">
                <a:solidFill>
                  <a:schemeClr val="tx1"/>
                </a:solidFill>
              </a:rPr>
              <a:t>)</a:t>
            </a:r>
            <a:r>
              <a:rPr lang="en-US" altLang="en-US" dirty="0"/>
              <a:t>   is a </a:t>
            </a:r>
            <a:r>
              <a:rPr lang="en-US" altLang="en-US" i="1" dirty="0">
                <a:solidFill>
                  <a:srgbClr val="CC66FF"/>
                </a:solidFill>
                <a:effectLst>
                  <a:outerShdw blurRad="38100" dist="38100" dir="2700000" algn="tl">
                    <a:srgbClr val="C0C0C0"/>
                  </a:outerShdw>
                </a:effectLst>
              </a:rPr>
              <a:t>unary</a:t>
            </a:r>
            <a:r>
              <a:rPr lang="en-US" altLang="en-US" dirty="0"/>
              <a:t>, or </a:t>
            </a:r>
            <a:r>
              <a:rPr lang="en-US" altLang="en-US" i="1" dirty="0">
                <a:solidFill>
                  <a:srgbClr val="008000"/>
                </a:solidFill>
                <a:effectLst>
                  <a:outerShdw blurRad="38100" dist="38100" dir="2700000" algn="tl">
                    <a:srgbClr val="C0C0C0"/>
                  </a:outerShdw>
                </a:effectLst>
              </a:rPr>
              <a:t>order one</a:t>
            </a:r>
            <a:r>
              <a:rPr lang="en-US" altLang="en-US" dirty="0"/>
              <a:t>, relation. </a:t>
            </a:r>
          </a:p>
          <a:p>
            <a:pPr lvl="1">
              <a:lnSpc>
                <a:spcPct val="60000"/>
              </a:lnSpc>
            </a:pPr>
            <a:endParaRPr lang="en-US" altLang="en-US" dirty="0"/>
          </a:p>
          <a:p>
            <a:pPr lvl="1">
              <a:lnSpc>
                <a:spcPct val="110000"/>
              </a:lnSpc>
              <a:buFontTx/>
              <a:buNone/>
            </a:pPr>
            <a:r>
              <a:rPr lang="en-US" altLang="en-US" b="0" dirty="0">
                <a:solidFill>
                  <a:schemeClr val="tx1"/>
                </a:solidFill>
              </a:rPr>
              <a:t>(*)	Our discussion will mainly focus on binary relations. Most concepts applicable to binary relations can be generalized to relations of higher order.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197598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SG" dirty="0"/>
          </a:p>
        </p:txBody>
      </p:sp>
      <p:sp>
        <p:nvSpPr>
          <p:cNvPr id="3" name="Content Placeholder 2"/>
          <p:cNvSpPr>
            <a:spLocks noGrp="1"/>
          </p:cNvSpPr>
          <p:nvPr>
            <p:ph idx="1"/>
          </p:nvPr>
        </p:nvSpPr>
        <p:spPr/>
        <p:txBody>
          <a:bodyPr/>
          <a:lstStyle/>
          <a:p>
            <a:pPr>
              <a:lnSpc>
                <a:spcPct val="100000"/>
              </a:lnSpc>
              <a:spcBef>
                <a:spcPts val="1200"/>
              </a:spcBef>
            </a:pPr>
            <a:r>
              <a:rPr lang="en-US" dirty="0" smtClean="0"/>
              <a:t>To introduce the concepts of knowledge representation and knowledge-based reasoning</a:t>
            </a:r>
          </a:p>
          <a:p>
            <a:pPr>
              <a:lnSpc>
                <a:spcPct val="100000"/>
              </a:lnSpc>
              <a:spcBef>
                <a:spcPts val="1200"/>
              </a:spcBef>
            </a:pPr>
            <a:r>
              <a:rPr lang="en-US" dirty="0" smtClean="0"/>
              <a:t>To learn formal logic as an important scheme of knowledge representation and reasoning</a:t>
            </a:r>
          </a:p>
          <a:p>
            <a:pPr>
              <a:lnSpc>
                <a:spcPct val="100000"/>
              </a:lnSpc>
              <a:spcBef>
                <a:spcPts val="1200"/>
              </a:spcBef>
            </a:pPr>
            <a:r>
              <a:rPr lang="en-US" dirty="0" smtClean="0"/>
              <a:t>To briefly introduce semantic networks and frames for representation and reasoning with concepts and associations.</a:t>
            </a:r>
            <a:endParaRPr lang="en-SG" dirty="0"/>
          </a:p>
        </p:txBody>
      </p:sp>
    </p:spTree>
    <p:extLst>
      <p:ext uri="{BB962C8B-B14F-4D97-AF65-F5344CB8AC3E}">
        <p14:creationId xmlns:p14="http://schemas.microsoft.com/office/powerpoint/2010/main" val="3238831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en-US" dirty="0">
                <a:solidFill>
                  <a:srgbClr val="A50021"/>
                </a:solidFill>
              </a:rPr>
              <a:t>Relations and </a:t>
            </a:r>
            <a:r>
              <a:rPr lang="en-US" altLang="en-US" dirty="0" smtClean="0">
                <a:solidFill>
                  <a:srgbClr val="A50021"/>
                </a:solidFill>
              </a:rPr>
              <a:t>Sets</a:t>
            </a:r>
            <a:endParaRPr lang="en-AU" altLang="en-US" sz="2400" b="0" dirty="0">
              <a:solidFill>
                <a:srgbClr val="A50021"/>
              </a:solidFill>
              <a:effectLst/>
            </a:endParaRPr>
          </a:p>
        </p:txBody>
      </p:sp>
      <p:sp>
        <p:nvSpPr>
          <p:cNvPr id="408579" name="Rectangle 3"/>
          <p:cNvSpPr>
            <a:spLocks noGrp="1" noChangeArrowheads="1"/>
          </p:cNvSpPr>
          <p:nvPr>
            <p:ph type="body" idx="1"/>
          </p:nvPr>
        </p:nvSpPr>
        <p:spPr>
          <a:xfrm>
            <a:off x="303213" y="1435100"/>
            <a:ext cx="9299575" cy="4660900"/>
          </a:xfrm>
        </p:spPr>
        <p:txBody>
          <a:bodyPr/>
          <a:lstStyle/>
          <a:p>
            <a:pPr>
              <a:lnSpc>
                <a:spcPct val="120000"/>
              </a:lnSpc>
            </a:pPr>
            <a:r>
              <a:rPr lang="en-US" altLang="en-US" dirty="0"/>
              <a:t>Let </a:t>
            </a:r>
            <a:r>
              <a:rPr lang="en-US" altLang="en-US" i="1" dirty="0"/>
              <a:t>A</a:t>
            </a:r>
            <a:r>
              <a:rPr lang="en-US" altLang="en-US" dirty="0"/>
              <a:t> and </a:t>
            </a:r>
            <a:r>
              <a:rPr lang="en-US" altLang="en-US" i="1" dirty="0"/>
              <a:t>B</a:t>
            </a:r>
            <a:r>
              <a:rPr lang="en-US" altLang="en-US" dirty="0"/>
              <a:t> be sets. A </a:t>
            </a:r>
            <a:r>
              <a:rPr lang="en-US" altLang="en-US" i="1" dirty="0">
                <a:solidFill>
                  <a:srgbClr val="CC66FF"/>
                </a:solidFill>
                <a:effectLst>
                  <a:outerShdw blurRad="38100" dist="38100" dir="2700000" algn="tl">
                    <a:srgbClr val="C0C0C0"/>
                  </a:outerShdw>
                </a:effectLst>
              </a:rPr>
              <a:t>binary relation</a:t>
            </a:r>
            <a:r>
              <a:rPr lang="en-US" altLang="en-US" dirty="0"/>
              <a:t> </a:t>
            </a:r>
            <a:r>
              <a:rPr lang="en-US" altLang="en-US" i="1" dirty="0">
                <a:solidFill>
                  <a:schemeClr val="tx1"/>
                </a:solidFill>
              </a:rPr>
              <a:t>R</a:t>
            </a:r>
            <a:r>
              <a:rPr lang="en-US" altLang="en-US" dirty="0"/>
              <a:t> </a:t>
            </a:r>
            <a:r>
              <a:rPr lang="en-US" altLang="en-US" u="sng" dirty="0"/>
              <a:t>from </a:t>
            </a:r>
            <a:r>
              <a:rPr lang="en-US" altLang="en-US" i="1" u="sng" dirty="0"/>
              <a:t>A</a:t>
            </a:r>
            <a:r>
              <a:rPr lang="en-US" altLang="en-US" u="sng" dirty="0"/>
              <a:t> to </a:t>
            </a:r>
            <a:r>
              <a:rPr lang="en-US" altLang="en-US" i="1" u="sng" dirty="0"/>
              <a:t>B</a:t>
            </a:r>
            <a:r>
              <a:rPr lang="en-US" altLang="en-US" dirty="0"/>
              <a:t> is</a:t>
            </a:r>
          </a:p>
          <a:p>
            <a:pPr lvl="1">
              <a:lnSpc>
                <a:spcPct val="120000"/>
              </a:lnSpc>
            </a:pPr>
            <a:r>
              <a:rPr lang="en-US" altLang="en-US" dirty="0"/>
              <a:t>a subset of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B 		</a:t>
            </a:r>
            <a:r>
              <a:rPr lang="en-US" altLang="en-US" dirty="0"/>
              <a:t>(</a:t>
            </a:r>
            <a:r>
              <a:rPr lang="en-US" altLang="en-US" i="1" dirty="0">
                <a:solidFill>
                  <a:schemeClr val="tx1"/>
                </a:solidFill>
              </a:rPr>
              <a:t>R</a:t>
            </a:r>
            <a:r>
              <a:rPr lang="en-US" altLang="en-US" dirty="0"/>
              <a:t> </a:t>
            </a:r>
            <a:r>
              <a:rPr lang="en-US" altLang="en-US" dirty="0">
                <a:sym typeface="Symbol" panose="05050102010706020507" pitchFamily="18" charset="2"/>
              </a:rPr>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B </a:t>
            </a:r>
            <a:r>
              <a:rPr lang="en-US" altLang="en-US" dirty="0"/>
              <a:t>)</a:t>
            </a:r>
          </a:p>
          <a:p>
            <a:pPr lvl="1">
              <a:lnSpc>
                <a:spcPct val="120000"/>
              </a:lnSpc>
            </a:pPr>
            <a:r>
              <a:rPr lang="en-US" altLang="en-US" dirty="0"/>
              <a:t>a set of ordered pairs</a:t>
            </a:r>
          </a:p>
          <a:p>
            <a:pPr lvl="2">
              <a:lnSpc>
                <a:spcPct val="130000"/>
              </a:lnSpc>
            </a:pPr>
            <a:r>
              <a:rPr lang="en-US" altLang="en-US" dirty="0"/>
              <a:t>the first element of each ordered pair comes from </a:t>
            </a:r>
            <a:r>
              <a:rPr lang="en-US" altLang="en-US" i="1" dirty="0"/>
              <a:t>A</a:t>
            </a:r>
            <a:r>
              <a:rPr lang="en-US" altLang="en-US" dirty="0"/>
              <a:t> and the second element comes from </a:t>
            </a:r>
            <a:r>
              <a:rPr lang="en-US" altLang="en-US" i="1" dirty="0"/>
              <a:t>B</a:t>
            </a:r>
            <a:endParaRPr lang="en-US" altLang="en-US" dirty="0"/>
          </a:p>
          <a:p>
            <a:pPr>
              <a:lnSpc>
                <a:spcPct val="130000"/>
              </a:lnSpc>
            </a:pPr>
            <a:r>
              <a:rPr lang="en-US" altLang="en-US" dirty="0"/>
              <a:t>Use the notation  </a:t>
            </a:r>
            <a:r>
              <a:rPr lang="en-US" altLang="en-US" i="1" dirty="0">
                <a:solidFill>
                  <a:schemeClr val="tx1"/>
                </a:solidFill>
              </a:rPr>
              <a:t>a </a:t>
            </a:r>
            <a:r>
              <a:rPr lang="en-US" altLang="en-US" sz="3200" i="1" dirty="0">
                <a:solidFill>
                  <a:schemeClr val="tx1"/>
                </a:solidFill>
              </a:rPr>
              <a:t>R</a:t>
            </a:r>
            <a:r>
              <a:rPr lang="en-US" altLang="en-US" dirty="0">
                <a:solidFill>
                  <a:schemeClr val="tx1"/>
                </a:solidFill>
              </a:rPr>
              <a:t> </a:t>
            </a:r>
            <a:r>
              <a:rPr lang="en-US" altLang="en-US" i="1" dirty="0">
                <a:solidFill>
                  <a:schemeClr val="tx1"/>
                </a:solidFill>
              </a:rPr>
              <a:t>b</a:t>
            </a:r>
            <a:r>
              <a:rPr lang="en-US" altLang="en-US" dirty="0"/>
              <a:t> to denote </a:t>
            </a:r>
            <a:r>
              <a:rPr lang="en-US" altLang="en-US" dirty="0">
                <a:solidFill>
                  <a:schemeClr val="tx1"/>
                </a:solidFill>
              </a:rPr>
              <a:t>(</a:t>
            </a:r>
            <a:r>
              <a:rPr lang="en-US" altLang="en-US" i="1" dirty="0">
                <a:solidFill>
                  <a:schemeClr val="tx1"/>
                </a:solidFill>
              </a:rPr>
              <a:t>a</a:t>
            </a:r>
            <a:r>
              <a:rPr lang="en-US" altLang="en-US" dirty="0">
                <a:solidFill>
                  <a:schemeClr val="tx1"/>
                </a:solidFill>
              </a:rPr>
              <a:t>, </a:t>
            </a:r>
            <a:r>
              <a:rPr lang="en-US" altLang="en-US" i="1" dirty="0">
                <a:solidFill>
                  <a:schemeClr val="tx1"/>
                </a:solidFill>
              </a:rPr>
              <a:t>b</a:t>
            </a:r>
            <a:r>
              <a:rPr lang="en-US" altLang="en-US" dirty="0">
                <a:solidFill>
                  <a:schemeClr val="tx1"/>
                </a:solidFill>
              </a:rPr>
              <a:t>) </a:t>
            </a:r>
            <a:r>
              <a:rPr lang="en-US" altLang="en-US" dirty="0">
                <a:solidFill>
                  <a:schemeClr val="tx1"/>
                </a:solidFill>
                <a:sym typeface="Symbol" panose="05050102010706020507" pitchFamily="18" charset="2"/>
              </a:rPr>
              <a:t></a:t>
            </a:r>
            <a:r>
              <a:rPr lang="en-US" altLang="en-US" dirty="0">
                <a:solidFill>
                  <a:schemeClr val="tx1"/>
                </a:solidFill>
              </a:rPr>
              <a:t> </a:t>
            </a:r>
            <a:r>
              <a:rPr lang="en-US" altLang="en-US" i="1" dirty="0">
                <a:solidFill>
                  <a:schemeClr val="tx1"/>
                </a:solidFill>
              </a:rPr>
              <a:t>R</a:t>
            </a:r>
          </a:p>
          <a:p>
            <a:pPr>
              <a:lnSpc>
                <a:spcPct val="130000"/>
              </a:lnSpc>
            </a:pPr>
            <a:r>
              <a:rPr lang="en-US" altLang="en-US" dirty="0"/>
              <a:t>Use the notation </a:t>
            </a:r>
            <a:r>
              <a:rPr lang="en-US" altLang="en-US" i="1" dirty="0">
                <a:solidFill>
                  <a:schemeClr val="tx1"/>
                </a:solidFill>
              </a:rPr>
              <a:t>a </a:t>
            </a:r>
            <a:r>
              <a:rPr lang="en-US" altLang="en-US" sz="3200" i="1" dirty="0">
                <a:solidFill>
                  <a:schemeClr val="tx1"/>
                </a:solidFill>
              </a:rPr>
              <a:t>R</a:t>
            </a:r>
            <a:r>
              <a:rPr lang="en-US" altLang="en-US" dirty="0">
                <a:solidFill>
                  <a:schemeClr val="tx1"/>
                </a:solidFill>
              </a:rPr>
              <a:t> </a:t>
            </a:r>
            <a:r>
              <a:rPr lang="en-US" altLang="en-US" i="1" dirty="0">
                <a:solidFill>
                  <a:schemeClr val="tx1"/>
                </a:solidFill>
              </a:rPr>
              <a:t>b</a:t>
            </a:r>
            <a:r>
              <a:rPr lang="en-US" altLang="en-US" dirty="0"/>
              <a:t> to denote </a:t>
            </a:r>
            <a:r>
              <a:rPr lang="en-US" altLang="en-US" dirty="0">
                <a:solidFill>
                  <a:schemeClr val="tx1"/>
                </a:solidFill>
              </a:rPr>
              <a:t>(</a:t>
            </a:r>
            <a:r>
              <a:rPr lang="en-US" altLang="en-US" i="1" dirty="0">
                <a:solidFill>
                  <a:schemeClr val="tx1"/>
                </a:solidFill>
              </a:rPr>
              <a:t>a</a:t>
            </a:r>
            <a:r>
              <a:rPr lang="en-US" altLang="en-US" dirty="0">
                <a:solidFill>
                  <a:schemeClr val="tx1"/>
                </a:solidFill>
              </a:rPr>
              <a:t>, </a:t>
            </a:r>
            <a:r>
              <a:rPr lang="en-US" altLang="en-US" i="1" dirty="0">
                <a:solidFill>
                  <a:schemeClr val="tx1"/>
                </a:solidFill>
              </a:rPr>
              <a:t>b</a:t>
            </a:r>
            <a:r>
              <a:rPr lang="en-US" altLang="en-US" dirty="0">
                <a:solidFill>
                  <a:schemeClr val="tx1"/>
                </a:solidFill>
              </a:rPr>
              <a:t>) </a:t>
            </a:r>
            <a:r>
              <a:rPr lang="en-US" altLang="en-US" dirty="0">
                <a:solidFill>
                  <a:schemeClr val="tx1"/>
                </a:solidFill>
                <a:sym typeface="Symbol" panose="05050102010706020507" pitchFamily="18" charset="2"/>
              </a:rPr>
              <a:t></a:t>
            </a:r>
            <a:r>
              <a:rPr lang="en-US" altLang="en-US" dirty="0">
                <a:solidFill>
                  <a:schemeClr val="tx1"/>
                </a:solidFill>
              </a:rPr>
              <a:t> </a:t>
            </a:r>
            <a:r>
              <a:rPr lang="en-US" altLang="en-US" i="1" dirty="0">
                <a:solidFill>
                  <a:schemeClr val="tx1"/>
                </a:solidFill>
              </a:rPr>
              <a:t>R</a:t>
            </a:r>
          </a:p>
          <a:p>
            <a:pPr>
              <a:lnSpc>
                <a:spcPct val="130000"/>
              </a:lnSpc>
            </a:pPr>
            <a:r>
              <a:rPr lang="en-US" altLang="en-US" dirty="0"/>
              <a:t>When </a:t>
            </a:r>
            <a:r>
              <a:rPr lang="en-US" altLang="en-US" dirty="0">
                <a:solidFill>
                  <a:schemeClr val="tx1"/>
                </a:solidFill>
              </a:rPr>
              <a:t>(</a:t>
            </a:r>
            <a:r>
              <a:rPr lang="en-US" altLang="en-US" i="1" dirty="0">
                <a:solidFill>
                  <a:schemeClr val="tx1"/>
                </a:solidFill>
              </a:rPr>
              <a:t>a</a:t>
            </a:r>
            <a:r>
              <a:rPr lang="en-US" altLang="en-US" dirty="0">
                <a:solidFill>
                  <a:schemeClr val="tx1"/>
                </a:solidFill>
              </a:rPr>
              <a:t>, </a:t>
            </a:r>
            <a:r>
              <a:rPr lang="en-US" altLang="en-US" i="1" dirty="0">
                <a:solidFill>
                  <a:schemeClr val="tx1"/>
                </a:solidFill>
              </a:rPr>
              <a:t>b</a:t>
            </a:r>
            <a:r>
              <a:rPr lang="en-US" altLang="en-US" dirty="0">
                <a:solidFill>
                  <a:schemeClr val="tx1"/>
                </a:solidFill>
              </a:rPr>
              <a:t>) </a:t>
            </a:r>
            <a:r>
              <a:rPr lang="en-US" altLang="en-US" dirty="0">
                <a:solidFill>
                  <a:schemeClr val="tx1"/>
                </a:solidFill>
                <a:sym typeface="Symbol" panose="05050102010706020507" pitchFamily="18" charset="2"/>
              </a:rPr>
              <a:t></a:t>
            </a:r>
            <a:r>
              <a:rPr lang="en-US" altLang="en-US" dirty="0">
                <a:solidFill>
                  <a:schemeClr val="tx1"/>
                </a:solidFill>
              </a:rPr>
              <a:t> </a:t>
            </a:r>
            <a:r>
              <a:rPr lang="en-US" altLang="en-US" i="1" dirty="0">
                <a:solidFill>
                  <a:schemeClr val="tx1"/>
                </a:solidFill>
              </a:rPr>
              <a:t>R</a:t>
            </a:r>
            <a:r>
              <a:rPr lang="en-US" altLang="en-US" dirty="0"/>
              <a:t>, </a:t>
            </a:r>
            <a:r>
              <a:rPr lang="en-US" altLang="en-US" i="1" dirty="0"/>
              <a:t>a</a:t>
            </a:r>
            <a:r>
              <a:rPr lang="en-US" altLang="en-US" dirty="0"/>
              <a:t> is said to be </a:t>
            </a:r>
            <a:r>
              <a:rPr lang="en-US" altLang="en-US" i="1" dirty="0">
                <a:solidFill>
                  <a:srgbClr val="CC66FF"/>
                </a:solidFill>
                <a:effectLst>
                  <a:outerShdw blurRad="38100" dist="38100" dir="2700000" algn="tl">
                    <a:srgbClr val="C0C0C0"/>
                  </a:outerShdw>
                </a:effectLst>
              </a:rPr>
              <a:t>related</a:t>
            </a:r>
            <a:r>
              <a:rPr lang="en-US" altLang="en-US" dirty="0"/>
              <a:t> to </a:t>
            </a:r>
            <a:r>
              <a:rPr lang="en-US" altLang="en-US" i="1" dirty="0"/>
              <a:t>b</a:t>
            </a:r>
            <a:r>
              <a:rPr lang="en-US" altLang="en-US" dirty="0"/>
              <a:t> by </a:t>
            </a:r>
            <a:r>
              <a:rPr lang="en-US" altLang="en-US" i="1" dirty="0"/>
              <a:t>R</a:t>
            </a:r>
          </a:p>
        </p:txBody>
      </p:sp>
      <p:sp>
        <p:nvSpPr>
          <p:cNvPr id="408580" name="Line 4"/>
          <p:cNvSpPr>
            <a:spLocks noChangeShapeType="1"/>
          </p:cNvSpPr>
          <p:nvPr/>
        </p:nvSpPr>
        <p:spPr bwMode="auto">
          <a:xfrm flipH="1">
            <a:off x="3736658" y="4784408"/>
            <a:ext cx="449262" cy="46355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153898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dirty="0">
                <a:solidFill>
                  <a:srgbClr val="A50021"/>
                </a:solidFill>
              </a:rPr>
              <a:t>Composite Relations</a:t>
            </a:r>
            <a:endParaRPr lang="en-AU" altLang="en-US" sz="2400" b="0" dirty="0">
              <a:solidFill>
                <a:srgbClr val="A50021"/>
              </a:solidFill>
              <a:effectLst/>
            </a:endParaRPr>
          </a:p>
        </p:txBody>
      </p:sp>
      <p:sp>
        <p:nvSpPr>
          <p:cNvPr id="399363" name="Rectangle 3"/>
          <p:cNvSpPr>
            <a:spLocks noGrp="1" noChangeArrowheads="1"/>
          </p:cNvSpPr>
          <p:nvPr>
            <p:ph type="body" idx="1"/>
          </p:nvPr>
        </p:nvSpPr>
        <p:spPr>
          <a:xfrm>
            <a:off x="303213" y="1235075"/>
            <a:ext cx="9299575" cy="4951413"/>
          </a:xfrm>
        </p:spPr>
        <p:txBody>
          <a:bodyPr/>
          <a:lstStyle/>
          <a:p>
            <a:pPr>
              <a:lnSpc>
                <a:spcPct val="100000"/>
              </a:lnSpc>
            </a:pPr>
            <a:r>
              <a:rPr lang="en-US" altLang="en-US" dirty="0"/>
              <a:t>A single relation can be built up from two or 	 </a:t>
            </a:r>
            <a:r>
              <a:rPr lang="en-US" altLang="en-US" dirty="0" smtClean="0"/>
              <a:t>more </a:t>
            </a:r>
            <a:r>
              <a:rPr lang="en-US" altLang="en-US" dirty="0"/>
              <a:t>relations.</a:t>
            </a:r>
          </a:p>
          <a:p>
            <a:pPr>
              <a:lnSpc>
                <a:spcPct val="100000"/>
              </a:lnSpc>
            </a:pPr>
            <a:r>
              <a:rPr lang="en-US" altLang="en-US" dirty="0"/>
              <a:t>Example 3.8: 	</a:t>
            </a:r>
            <a:r>
              <a:rPr lang="en-US" altLang="en-US" i="1" dirty="0" err="1"/>
              <a:t>is_aunt_of</a:t>
            </a:r>
            <a:r>
              <a:rPr lang="en-US" altLang="en-US" dirty="0"/>
              <a:t>(Lisa, Ben)   follows</a:t>
            </a:r>
          </a:p>
          <a:p>
            <a:pPr lvl="2">
              <a:lnSpc>
                <a:spcPct val="100000"/>
              </a:lnSpc>
            </a:pPr>
            <a:r>
              <a:rPr lang="en-US" altLang="en-US" i="1" dirty="0" err="1">
                <a:solidFill>
                  <a:srgbClr val="A50021"/>
                </a:solidFill>
              </a:rPr>
              <a:t>is_sister_of</a:t>
            </a:r>
            <a:r>
              <a:rPr lang="en-US" altLang="en-US" dirty="0">
                <a:solidFill>
                  <a:srgbClr val="A50021"/>
                </a:solidFill>
              </a:rPr>
              <a:t>(Lisa, </a:t>
            </a:r>
            <a:r>
              <a:rPr lang="en-US" altLang="en-US" i="1" dirty="0">
                <a:solidFill>
                  <a:srgbClr val="A50021"/>
                </a:solidFill>
              </a:rPr>
              <a:t>someone</a:t>
            </a:r>
            <a:r>
              <a:rPr lang="en-US" altLang="en-US" dirty="0">
                <a:solidFill>
                  <a:srgbClr val="A50021"/>
                </a:solidFill>
              </a:rPr>
              <a:t>),        and</a:t>
            </a:r>
          </a:p>
          <a:p>
            <a:pPr lvl="2">
              <a:lnSpc>
                <a:spcPct val="100000"/>
              </a:lnSpc>
            </a:pPr>
            <a:r>
              <a:rPr lang="en-US" altLang="en-US" i="1" dirty="0" err="1">
                <a:solidFill>
                  <a:srgbClr val="A50021"/>
                </a:solidFill>
              </a:rPr>
              <a:t>is_parent_of</a:t>
            </a:r>
            <a:r>
              <a:rPr lang="en-US" altLang="en-US" dirty="0">
                <a:solidFill>
                  <a:srgbClr val="A50021"/>
                </a:solidFill>
              </a:rPr>
              <a:t>(</a:t>
            </a:r>
            <a:r>
              <a:rPr lang="en-US" altLang="en-US" i="1" dirty="0">
                <a:solidFill>
                  <a:srgbClr val="A50021"/>
                </a:solidFill>
              </a:rPr>
              <a:t>someone</a:t>
            </a:r>
            <a:r>
              <a:rPr lang="en-US" altLang="en-US" dirty="0">
                <a:solidFill>
                  <a:srgbClr val="A50021"/>
                </a:solidFill>
              </a:rPr>
              <a:t>, Ben)</a:t>
            </a:r>
          </a:p>
          <a:p>
            <a:pPr>
              <a:lnSpc>
                <a:spcPct val="100000"/>
              </a:lnSpc>
              <a:spcBef>
                <a:spcPts val="1200"/>
              </a:spcBef>
            </a:pPr>
            <a:r>
              <a:rPr lang="en-US" altLang="en-US" dirty="0"/>
              <a:t>Let </a:t>
            </a:r>
            <a:r>
              <a:rPr lang="en-US" altLang="en-US" i="1" dirty="0"/>
              <a:t>R</a:t>
            </a:r>
            <a:r>
              <a:rPr lang="en-US" altLang="en-US" baseline="-25000" dirty="0"/>
              <a:t>1</a:t>
            </a:r>
            <a:r>
              <a:rPr lang="en-US" altLang="en-US" dirty="0"/>
              <a:t> be a relation from </a:t>
            </a:r>
            <a:r>
              <a:rPr lang="en-US" altLang="en-US" i="1" dirty="0"/>
              <a:t>A</a:t>
            </a:r>
            <a:r>
              <a:rPr lang="en-US" altLang="en-US" dirty="0"/>
              <a:t> to </a:t>
            </a:r>
            <a:r>
              <a:rPr lang="en-US" altLang="en-US" i="1" dirty="0"/>
              <a:t>B</a:t>
            </a:r>
            <a:r>
              <a:rPr lang="en-US" altLang="en-US" dirty="0"/>
              <a:t> and </a:t>
            </a:r>
            <a:r>
              <a:rPr lang="en-US" altLang="en-US" i="1" dirty="0"/>
              <a:t>R</a:t>
            </a:r>
            <a:r>
              <a:rPr lang="en-US" altLang="en-US" baseline="-25000" dirty="0"/>
              <a:t>2</a:t>
            </a:r>
            <a:r>
              <a:rPr lang="en-US" altLang="en-US" dirty="0"/>
              <a:t> be a relation from </a:t>
            </a:r>
            <a:r>
              <a:rPr lang="en-US" altLang="en-US" i="1" dirty="0"/>
              <a:t>B</a:t>
            </a:r>
            <a:r>
              <a:rPr lang="en-US" altLang="en-US" dirty="0"/>
              <a:t> to </a:t>
            </a:r>
            <a:r>
              <a:rPr lang="en-US" altLang="en-US" i="1" dirty="0"/>
              <a:t>C</a:t>
            </a:r>
            <a:r>
              <a:rPr lang="en-US" altLang="en-US" dirty="0"/>
              <a:t>. </a:t>
            </a:r>
          </a:p>
          <a:p>
            <a:pPr lvl="1">
              <a:lnSpc>
                <a:spcPct val="100000"/>
              </a:lnSpc>
            </a:pPr>
            <a:r>
              <a:rPr lang="en-US" altLang="en-US" dirty="0"/>
              <a:t>The </a:t>
            </a:r>
            <a:r>
              <a:rPr lang="en-US" altLang="en-US" i="1" dirty="0">
                <a:solidFill>
                  <a:srgbClr val="CC66FF"/>
                </a:solidFill>
                <a:effectLst>
                  <a:outerShdw blurRad="38100" dist="38100" dir="2700000" algn="tl">
                    <a:srgbClr val="C0C0C0"/>
                  </a:outerShdw>
                </a:effectLst>
              </a:rPr>
              <a:t>composite relation</a:t>
            </a:r>
            <a:r>
              <a:rPr lang="en-US" altLang="en-US" dirty="0"/>
              <a:t> </a:t>
            </a:r>
            <a:r>
              <a:rPr lang="en-US" altLang="zh-TW" dirty="0"/>
              <a:t>of </a:t>
            </a:r>
            <a:r>
              <a:rPr lang="en-US" altLang="en-US" i="1" dirty="0">
                <a:solidFill>
                  <a:schemeClr val="hlink"/>
                </a:solidFill>
              </a:rPr>
              <a:t>R</a:t>
            </a:r>
            <a:r>
              <a:rPr lang="en-US" altLang="zh-TW" baseline="-25000" dirty="0">
                <a:solidFill>
                  <a:schemeClr val="hlink"/>
                </a:solidFill>
              </a:rPr>
              <a:t>1</a:t>
            </a:r>
            <a:r>
              <a:rPr lang="en-US" altLang="zh-TW" dirty="0">
                <a:solidFill>
                  <a:schemeClr val="hlink"/>
                </a:solidFill>
              </a:rPr>
              <a:t> and </a:t>
            </a:r>
            <a:r>
              <a:rPr lang="en-US" altLang="en-US" i="1" dirty="0">
                <a:solidFill>
                  <a:schemeClr val="hlink"/>
                </a:solidFill>
              </a:rPr>
              <a:t>R</a:t>
            </a:r>
            <a:r>
              <a:rPr lang="en-US" altLang="zh-TW" baseline="-25000" dirty="0">
                <a:solidFill>
                  <a:schemeClr val="hlink"/>
                </a:solidFill>
              </a:rPr>
              <a:t>2</a:t>
            </a:r>
            <a:r>
              <a:rPr lang="en-US" altLang="zh-TW" dirty="0"/>
              <a:t>, </a:t>
            </a:r>
            <a:r>
              <a:rPr lang="en-US" altLang="en-US" dirty="0"/>
              <a:t>from </a:t>
            </a:r>
            <a:r>
              <a:rPr lang="en-US" altLang="en-US" i="1" dirty="0"/>
              <a:t>A</a:t>
            </a:r>
            <a:r>
              <a:rPr lang="en-US" altLang="en-US" dirty="0"/>
              <a:t> to </a:t>
            </a:r>
            <a:r>
              <a:rPr lang="en-US" altLang="en-US" i="1" dirty="0"/>
              <a:t>C</a:t>
            </a:r>
            <a:r>
              <a:rPr lang="en-US" altLang="en-US" dirty="0"/>
              <a:t>, denoted </a:t>
            </a:r>
            <a:r>
              <a:rPr lang="en-US" altLang="en-US" i="1" dirty="0">
                <a:solidFill>
                  <a:schemeClr val="hlink"/>
                </a:solidFill>
              </a:rPr>
              <a:t>R</a:t>
            </a:r>
            <a:r>
              <a:rPr lang="en-US" altLang="zh-TW" baseline="-25000" dirty="0">
                <a:solidFill>
                  <a:schemeClr val="hlink"/>
                </a:solidFill>
              </a:rPr>
              <a:t>2</a:t>
            </a:r>
            <a:r>
              <a:rPr lang="en-US" altLang="en-US" baseline="-25000" dirty="0">
                <a:solidFill>
                  <a:schemeClr val="hlink"/>
                </a:solidFill>
              </a:rPr>
              <a:t> </a:t>
            </a:r>
            <a:r>
              <a:rPr lang="en-US" altLang="en-US" sz="3600" baseline="-10000" dirty="0">
                <a:solidFill>
                  <a:schemeClr val="hlink"/>
                </a:solidFill>
                <a:cs typeface="Times New Roman" panose="02020603050405020304" pitchFamily="18" charset="0"/>
                <a:sym typeface="Symbol" panose="05050102010706020507" pitchFamily="18" charset="2"/>
              </a:rPr>
              <a:t></a:t>
            </a:r>
            <a:r>
              <a:rPr lang="en-US" altLang="en-US" dirty="0">
                <a:solidFill>
                  <a:schemeClr val="hlink"/>
                </a:solidFill>
              </a:rPr>
              <a:t> </a:t>
            </a:r>
            <a:r>
              <a:rPr lang="en-US" altLang="en-US" i="1" dirty="0">
                <a:solidFill>
                  <a:schemeClr val="hlink"/>
                </a:solidFill>
              </a:rPr>
              <a:t>R</a:t>
            </a:r>
            <a:r>
              <a:rPr lang="en-US" altLang="zh-TW" baseline="-25000" dirty="0">
                <a:solidFill>
                  <a:schemeClr val="hlink"/>
                </a:solidFill>
              </a:rPr>
              <a:t>1</a:t>
            </a:r>
            <a:r>
              <a:rPr lang="en-US" altLang="zh-TW" baseline="-25000" dirty="0"/>
              <a:t> </a:t>
            </a:r>
            <a:r>
              <a:rPr lang="en-US" altLang="en-US" dirty="0"/>
              <a:t>is defined as follows:</a:t>
            </a:r>
          </a:p>
          <a:p>
            <a:pPr lvl="2">
              <a:lnSpc>
                <a:spcPct val="100000"/>
              </a:lnSpc>
              <a:spcBef>
                <a:spcPts val="1200"/>
              </a:spcBef>
              <a:buFont typeface="Symbol" panose="05050102010706020507" pitchFamily="18" charset="2"/>
              <a:buNone/>
            </a:pPr>
            <a:r>
              <a:rPr lang="en-US" altLang="en-US" i="1" dirty="0"/>
              <a:t>	 R</a:t>
            </a:r>
            <a:r>
              <a:rPr lang="en-US" altLang="zh-TW" baseline="-25000" dirty="0"/>
              <a:t>2</a:t>
            </a:r>
            <a:r>
              <a:rPr lang="en-US" altLang="en-US" baseline="-25000" dirty="0"/>
              <a:t> </a:t>
            </a:r>
            <a:r>
              <a:rPr lang="en-US" altLang="en-US" sz="3600" baseline="-10000" dirty="0">
                <a:cs typeface="Times New Roman" panose="02020603050405020304" pitchFamily="18" charset="0"/>
                <a:sym typeface="Symbol" panose="05050102010706020507" pitchFamily="18" charset="2"/>
              </a:rPr>
              <a:t></a:t>
            </a:r>
            <a:r>
              <a:rPr lang="en-US" altLang="en-US" dirty="0"/>
              <a:t> </a:t>
            </a:r>
            <a:r>
              <a:rPr lang="en-US" altLang="en-US" i="1" dirty="0"/>
              <a:t>R</a:t>
            </a:r>
            <a:r>
              <a:rPr lang="en-US" altLang="zh-TW" baseline="-25000" dirty="0"/>
              <a:t>1</a:t>
            </a:r>
            <a:r>
              <a:rPr lang="en-US" altLang="en-US" dirty="0"/>
              <a:t> = { (</a:t>
            </a:r>
            <a:r>
              <a:rPr lang="en-US" altLang="en-US" i="1" dirty="0"/>
              <a:t>a</a:t>
            </a:r>
            <a:r>
              <a:rPr lang="en-US" altLang="en-US" dirty="0"/>
              <a:t>, </a:t>
            </a:r>
            <a:r>
              <a:rPr lang="en-US" altLang="en-US" i="1" dirty="0"/>
              <a:t>c</a:t>
            </a:r>
            <a:r>
              <a:rPr lang="en-US" altLang="en-US" dirty="0"/>
              <a:t>) | </a:t>
            </a:r>
          </a:p>
          <a:p>
            <a:pPr lvl="2">
              <a:lnSpc>
                <a:spcPct val="100000"/>
              </a:lnSpc>
              <a:buFont typeface="Symbol" panose="05050102010706020507" pitchFamily="18" charset="2"/>
              <a:buNone/>
            </a:pPr>
            <a:r>
              <a:rPr lang="en-US" altLang="en-US" i="1" dirty="0"/>
              <a:t>	a </a:t>
            </a:r>
            <a:r>
              <a:rPr lang="en-US" altLang="en-US" dirty="0">
                <a:sym typeface="Symbol" panose="05050102010706020507" pitchFamily="18" charset="2"/>
              </a:rPr>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 </a:t>
            </a:r>
            <a:r>
              <a:rPr lang="en-US" altLang="en-US" dirty="0">
                <a:sym typeface="Symbol" panose="05050102010706020507" pitchFamily="18" charset="2"/>
              </a:rPr>
              <a:t> </a:t>
            </a:r>
            <a:r>
              <a:rPr lang="en-US" altLang="en-US" i="1" dirty="0"/>
              <a:t>C</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i="1" dirty="0"/>
              <a:t>b</a:t>
            </a:r>
            <a:r>
              <a:rPr lang="en-US" altLang="en-US" dirty="0"/>
              <a:t>[</a:t>
            </a:r>
            <a:r>
              <a:rPr lang="en-US" altLang="en-US" i="1" dirty="0"/>
              <a:t>b </a:t>
            </a:r>
            <a:r>
              <a:rPr lang="en-US" altLang="en-US" dirty="0">
                <a:sym typeface="Symbol" panose="05050102010706020507" pitchFamily="18" charset="2"/>
              </a:rPr>
              <a:t> </a:t>
            </a:r>
            <a:r>
              <a:rPr lang="en-US" altLang="en-US" i="1" dirty="0"/>
              <a:t>B</a:t>
            </a:r>
            <a:r>
              <a:rPr lang="en-US" altLang="en-US" dirty="0"/>
              <a:t> </a:t>
            </a:r>
            <a:r>
              <a:rPr lang="en-US" altLang="en-US" dirty="0">
                <a:sym typeface="Symbol" panose="05050102010706020507" pitchFamily="18" charset="2"/>
              </a:rPr>
              <a:t></a:t>
            </a:r>
            <a:r>
              <a:rPr lang="en-US" altLang="en-US" dirty="0"/>
              <a:t> (</a:t>
            </a:r>
            <a:r>
              <a:rPr lang="en-US" altLang="en-US" i="1" dirty="0"/>
              <a:t>a</a:t>
            </a:r>
            <a:r>
              <a:rPr lang="en-US" altLang="en-US" dirty="0"/>
              <a:t>, </a:t>
            </a:r>
            <a:r>
              <a:rPr lang="en-US" altLang="en-US" i="1" dirty="0"/>
              <a:t>b</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t>b</a:t>
            </a:r>
            <a:r>
              <a:rPr lang="en-US" altLang="en-US" dirty="0"/>
              <a:t>, </a:t>
            </a:r>
            <a:r>
              <a:rPr lang="en-US" altLang="en-US" i="1" dirty="0"/>
              <a:t>c</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baseline="-25000" dirty="0"/>
              <a:t>2</a:t>
            </a:r>
            <a:r>
              <a:rPr lang="en-US" altLang="en-US" dirty="0"/>
              <a:t>] }</a:t>
            </a:r>
          </a:p>
        </p:txBody>
      </p:sp>
      <p:sp>
        <p:nvSpPr>
          <p:cNvPr id="399364" name="Oval 4"/>
          <p:cNvSpPr>
            <a:spLocks noChangeArrowheads="1"/>
          </p:cNvSpPr>
          <p:nvPr/>
        </p:nvSpPr>
        <p:spPr bwMode="auto">
          <a:xfrm>
            <a:off x="4742815" y="4438650"/>
            <a:ext cx="1600200" cy="457200"/>
          </a:xfrm>
          <a:prstGeom prst="ellipse">
            <a:avLst/>
          </a:prstGeom>
          <a:noFill/>
          <a:ln w="12700">
            <a:solidFill>
              <a:schemeClr val="tx1"/>
            </a:solidFill>
            <a:round/>
            <a:headEnd/>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99365" name="Oval 5"/>
          <p:cNvSpPr>
            <a:spLocks noChangeArrowheads="1"/>
          </p:cNvSpPr>
          <p:nvPr/>
        </p:nvSpPr>
        <p:spPr bwMode="auto">
          <a:xfrm>
            <a:off x="1198245" y="4814570"/>
            <a:ext cx="1171575" cy="476250"/>
          </a:xfrm>
          <a:prstGeom prst="ellipse">
            <a:avLst/>
          </a:prstGeom>
          <a:noFill/>
          <a:ln w="12700">
            <a:solidFill>
              <a:schemeClr val="tx1"/>
            </a:solidFill>
            <a:round/>
            <a:headEnd/>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3812779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dirty="0">
                <a:solidFill>
                  <a:srgbClr val="A50021"/>
                </a:solidFill>
              </a:rPr>
              <a:t>Composite Relations </a:t>
            </a:r>
            <a:r>
              <a:rPr lang="en-US" altLang="en-US" sz="2400" b="0" dirty="0">
                <a:effectLst/>
              </a:rPr>
              <a:t>(cont.)</a:t>
            </a:r>
            <a:endParaRPr lang="en-AU" altLang="en-US" sz="2400" b="0" dirty="0">
              <a:effectLst/>
            </a:endParaRPr>
          </a:p>
        </p:txBody>
      </p:sp>
      <p:sp>
        <p:nvSpPr>
          <p:cNvPr id="415747" name="Rectangle 3"/>
          <p:cNvSpPr>
            <a:spLocks noGrp="1" noChangeArrowheads="1"/>
          </p:cNvSpPr>
          <p:nvPr>
            <p:ph type="body" idx="1"/>
          </p:nvPr>
        </p:nvSpPr>
        <p:spPr>
          <a:xfrm>
            <a:off x="303213" y="1235075"/>
            <a:ext cx="9299575" cy="4595813"/>
          </a:xfrm>
        </p:spPr>
        <p:txBody>
          <a:bodyPr/>
          <a:lstStyle/>
          <a:p>
            <a:pPr>
              <a:lnSpc>
                <a:spcPct val="160000"/>
              </a:lnSpc>
            </a:pPr>
            <a:r>
              <a:rPr lang="en-US" altLang="en-US" dirty="0" smtClean="0"/>
              <a:t>Example: </a:t>
            </a:r>
            <a:r>
              <a:rPr lang="en-US" altLang="en-US" dirty="0"/>
              <a:t>Let</a:t>
            </a:r>
          </a:p>
          <a:p>
            <a:pPr lvl="2">
              <a:lnSpc>
                <a:spcPct val="140000"/>
              </a:lnSpc>
              <a:buFont typeface="Symbol" panose="05050102010706020507" pitchFamily="18" charset="2"/>
              <a:buNone/>
            </a:pPr>
            <a:r>
              <a:rPr lang="en-US" altLang="en-US" i="1" dirty="0"/>
              <a:t>R</a:t>
            </a:r>
            <a:r>
              <a:rPr lang="en-US" altLang="zh-TW" baseline="-25000" dirty="0"/>
              <a:t>1</a:t>
            </a:r>
            <a:r>
              <a:rPr lang="en-US" altLang="zh-TW" dirty="0"/>
              <a:t>: 	</a:t>
            </a:r>
            <a:r>
              <a:rPr lang="en-US" altLang="en-US" i="1" dirty="0" err="1"/>
              <a:t>is_sister_of</a:t>
            </a:r>
            <a:r>
              <a:rPr lang="en-US" altLang="en-US" i="1" dirty="0"/>
              <a:t> </a:t>
            </a:r>
            <a:r>
              <a:rPr lang="en-US" altLang="en-US" dirty="0"/>
              <a:t>= {(Lisa, Mike), (Judy, Kent)}</a:t>
            </a:r>
          </a:p>
          <a:p>
            <a:pPr lvl="2">
              <a:lnSpc>
                <a:spcPct val="140000"/>
              </a:lnSpc>
              <a:buFont typeface="Symbol" panose="05050102010706020507" pitchFamily="18" charset="2"/>
              <a:buNone/>
            </a:pPr>
            <a:r>
              <a:rPr lang="en-US" altLang="en-US" i="1" dirty="0"/>
              <a:t>R</a:t>
            </a:r>
            <a:r>
              <a:rPr lang="en-US" altLang="zh-TW" baseline="-25000" dirty="0"/>
              <a:t>2</a:t>
            </a:r>
            <a:r>
              <a:rPr lang="en-US" altLang="zh-TW" dirty="0"/>
              <a:t>: 	</a:t>
            </a:r>
            <a:r>
              <a:rPr lang="en-US" altLang="en-US" i="1" dirty="0" err="1"/>
              <a:t>is_parent_of</a:t>
            </a:r>
            <a:r>
              <a:rPr lang="en-US" altLang="en-US" dirty="0"/>
              <a:t> = {(Mike, Ben), (Kent, Ray)}</a:t>
            </a:r>
          </a:p>
          <a:p>
            <a:pPr lvl="1">
              <a:lnSpc>
                <a:spcPct val="140000"/>
              </a:lnSpc>
            </a:pPr>
            <a:r>
              <a:rPr lang="en-US" altLang="en-US" dirty="0"/>
              <a:t>Thus </a:t>
            </a:r>
            <a:r>
              <a:rPr lang="en-US" altLang="en-US" i="1" dirty="0"/>
              <a:t>R</a:t>
            </a:r>
            <a:r>
              <a:rPr lang="en-US" altLang="zh-TW" baseline="-25000" dirty="0"/>
              <a:t>2</a:t>
            </a:r>
            <a:r>
              <a:rPr lang="en-US" altLang="en-US" baseline="-25000" dirty="0"/>
              <a:t> </a:t>
            </a:r>
            <a:r>
              <a:rPr lang="en-US" altLang="en-US" sz="3600" baseline="-10000" dirty="0">
                <a:cs typeface="Times New Roman" panose="02020603050405020304" pitchFamily="18" charset="0"/>
                <a:sym typeface="Symbol" panose="05050102010706020507" pitchFamily="18" charset="2"/>
              </a:rPr>
              <a:t></a:t>
            </a:r>
            <a:r>
              <a:rPr lang="en-US" altLang="en-US" dirty="0"/>
              <a:t> </a:t>
            </a:r>
            <a:r>
              <a:rPr lang="en-US" altLang="en-US" i="1" dirty="0"/>
              <a:t>R</a:t>
            </a:r>
            <a:r>
              <a:rPr lang="en-US" altLang="zh-TW" baseline="-25000" dirty="0"/>
              <a:t>1</a:t>
            </a:r>
            <a:r>
              <a:rPr lang="en-US" altLang="zh-TW" dirty="0"/>
              <a:t>:   </a:t>
            </a:r>
            <a:r>
              <a:rPr lang="en-US" altLang="en-US" i="1" dirty="0" err="1"/>
              <a:t>is_aunt_of</a:t>
            </a:r>
            <a:r>
              <a:rPr lang="en-US" altLang="en-US" i="1" dirty="0"/>
              <a:t> </a:t>
            </a:r>
            <a:r>
              <a:rPr lang="en-US" altLang="en-US" dirty="0"/>
              <a:t>= {(Lisa, Ben), (Judy, Ray)}</a:t>
            </a:r>
          </a:p>
          <a:p>
            <a:pPr lvl="1">
              <a:lnSpc>
                <a:spcPct val="140000"/>
              </a:lnSpc>
              <a:buFontTx/>
              <a:buNone/>
            </a:pPr>
            <a:endParaRPr lang="en-US" altLang="en-US" dirty="0"/>
          </a:p>
          <a:p>
            <a:pPr lvl="1">
              <a:lnSpc>
                <a:spcPct val="140000"/>
              </a:lnSpc>
              <a:buFontTx/>
              <a:buNone/>
            </a:pPr>
            <a:r>
              <a:rPr lang="en-US" altLang="en-US" dirty="0">
                <a:solidFill>
                  <a:schemeClr val="tx1"/>
                </a:solidFill>
              </a:rPr>
              <a:t>(*)	 If </a:t>
            </a:r>
            <a:r>
              <a:rPr lang="en-US" altLang="en-US" i="1" dirty="0">
                <a:solidFill>
                  <a:schemeClr val="tx1"/>
                </a:solidFill>
              </a:rPr>
              <a:t>R</a:t>
            </a:r>
            <a:r>
              <a:rPr lang="en-US" altLang="en-US" baseline="-25000" dirty="0">
                <a:solidFill>
                  <a:schemeClr val="tx1"/>
                </a:solidFill>
              </a:rPr>
              <a:t>1</a:t>
            </a:r>
            <a:r>
              <a:rPr lang="en-US" altLang="en-US" dirty="0">
                <a:solidFill>
                  <a:schemeClr val="tx1"/>
                </a:solidFill>
              </a:rPr>
              <a:t> is a relation from </a:t>
            </a:r>
            <a:r>
              <a:rPr lang="en-US" altLang="en-US" i="1" dirty="0">
                <a:solidFill>
                  <a:schemeClr val="tx1"/>
                </a:solidFill>
              </a:rPr>
              <a:t>A</a:t>
            </a:r>
            <a:r>
              <a:rPr lang="en-US" altLang="en-US" dirty="0">
                <a:solidFill>
                  <a:schemeClr val="tx1"/>
                </a:solidFill>
              </a:rPr>
              <a:t> to </a:t>
            </a:r>
            <a:r>
              <a:rPr lang="en-US" altLang="en-US" i="1" dirty="0">
                <a:solidFill>
                  <a:schemeClr val="tx1"/>
                </a:solidFill>
              </a:rPr>
              <a:t>B</a:t>
            </a:r>
            <a:r>
              <a:rPr lang="en-US" altLang="en-US" dirty="0">
                <a:solidFill>
                  <a:schemeClr val="tx1"/>
                </a:solidFill>
              </a:rPr>
              <a:t> and </a:t>
            </a:r>
            <a:r>
              <a:rPr lang="en-US" altLang="en-US" i="1" dirty="0">
                <a:solidFill>
                  <a:schemeClr val="tx1"/>
                </a:solidFill>
              </a:rPr>
              <a:t>R</a:t>
            </a:r>
            <a:r>
              <a:rPr lang="en-US" altLang="en-US" baseline="-25000" dirty="0">
                <a:solidFill>
                  <a:schemeClr val="tx1"/>
                </a:solidFill>
              </a:rPr>
              <a:t>2</a:t>
            </a:r>
            <a:r>
              <a:rPr lang="en-US" altLang="en-US" dirty="0">
                <a:solidFill>
                  <a:schemeClr val="tx1"/>
                </a:solidFill>
              </a:rPr>
              <a:t> is a relation from </a:t>
            </a:r>
            <a:r>
              <a:rPr lang="en-US" altLang="en-US" i="1" dirty="0">
                <a:solidFill>
                  <a:schemeClr val="tx1"/>
                </a:solidFill>
              </a:rPr>
              <a:t>C</a:t>
            </a:r>
            <a:r>
              <a:rPr lang="en-US" altLang="en-US" dirty="0">
                <a:solidFill>
                  <a:schemeClr val="tx1"/>
                </a:solidFill>
              </a:rPr>
              <a:t> to </a:t>
            </a:r>
            <a:r>
              <a:rPr lang="en-US" altLang="en-US" i="1" dirty="0">
                <a:solidFill>
                  <a:schemeClr val="tx1"/>
                </a:solidFill>
              </a:rPr>
              <a:t>D</a:t>
            </a:r>
            <a:r>
              <a:rPr lang="en-US" altLang="en-US" dirty="0">
                <a:solidFill>
                  <a:schemeClr val="tx1"/>
                </a:solidFill>
              </a:rPr>
              <a:t>, then </a:t>
            </a:r>
            <a:r>
              <a:rPr lang="en-US" altLang="en-US" i="1" dirty="0"/>
              <a:t>R</a:t>
            </a:r>
            <a:r>
              <a:rPr lang="en-US" altLang="zh-TW" baseline="-25000" dirty="0"/>
              <a:t>2</a:t>
            </a:r>
            <a:r>
              <a:rPr lang="en-US" altLang="en-US" baseline="-25000" dirty="0"/>
              <a:t> </a:t>
            </a:r>
            <a:r>
              <a:rPr lang="en-US" altLang="en-US" sz="3600" baseline="-10000" dirty="0">
                <a:cs typeface="Times New Roman" panose="02020603050405020304" pitchFamily="18" charset="0"/>
                <a:sym typeface="Symbol" panose="05050102010706020507" pitchFamily="18" charset="2"/>
              </a:rPr>
              <a:t></a:t>
            </a:r>
            <a:r>
              <a:rPr lang="en-US" altLang="en-US" dirty="0"/>
              <a:t> </a:t>
            </a:r>
            <a:r>
              <a:rPr lang="en-US" altLang="en-US" i="1" dirty="0"/>
              <a:t>R</a:t>
            </a:r>
            <a:r>
              <a:rPr lang="en-US" altLang="zh-TW" baseline="-25000" dirty="0"/>
              <a:t>1</a:t>
            </a:r>
            <a:r>
              <a:rPr lang="en-US" altLang="en-US" dirty="0">
                <a:solidFill>
                  <a:schemeClr val="tx1"/>
                </a:solidFill>
              </a:rPr>
              <a:t> is </a:t>
            </a:r>
            <a:r>
              <a:rPr lang="en-US" altLang="en-US" i="1" dirty="0">
                <a:solidFill>
                  <a:schemeClr val="hlink"/>
                </a:solidFill>
                <a:effectLst>
                  <a:outerShdw blurRad="38100" dist="38100" dir="2700000" algn="tl">
                    <a:srgbClr val="C0C0C0"/>
                  </a:outerShdw>
                </a:effectLst>
              </a:rPr>
              <a:t>not defined</a:t>
            </a:r>
            <a:r>
              <a:rPr lang="en-US" altLang="en-US" dirty="0">
                <a:solidFill>
                  <a:schemeClr val="tx1"/>
                </a:solidFill>
              </a:rPr>
              <a:t> unless </a:t>
            </a:r>
            <a:r>
              <a:rPr lang="en-US" altLang="en-US" i="1" dirty="0">
                <a:solidFill>
                  <a:schemeClr val="tx1"/>
                </a:solidFill>
              </a:rPr>
              <a:t>B</a:t>
            </a:r>
            <a:r>
              <a:rPr lang="en-US" altLang="en-US" dirty="0">
                <a:solidFill>
                  <a:schemeClr val="tx1"/>
                </a:solidFill>
              </a:rPr>
              <a:t> = </a:t>
            </a:r>
            <a:r>
              <a:rPr lang="en-US" altLang="en-US" i="1" dirty="0">
                <a:solidFill>
                  <a:schemeClr val="tx1"/>
                </a:solidFill>
              </a:rPr>
              <a:t>C</a:t>
            </a:r>
            <a:r>
              <a:rPr lang="en-US" altLang="en-US" dirty="0">
                <a:solidFill>
                  <a:schemeClr val="tx1"/>
                </a:solidFill>
              </a:rPr>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1280036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en-US" dirty="0">
                <a:solidFill>
                  <a:srgbClr val="A50021"/>
                </a:solidFill>
              </a:rPr>
              <a:t>What is a Function</a:t>
            </a:r>
            <a:endParaRPr lang="en-AU" altLang="en-US" sz="2400" b="0" dirty="0">
              <a:solidFill>
                <a:srgbClr val="A50021"/>
              </a:solidFill>
              <a:effectLst/>
            </a:endParaRPr>
          </a:p>
        </p:txBody>
      </p:sp>
      <p:sp>
        <p:nvSpPr>
          <p:cNvPr id="431107" name="Rectangle 3"/>
          <p:cNvSpPr>
            <a:spLocks noGrp="1" noChangeArrowheads="1"/>
          </p:cNvSpPr>
          <p:nvPr>
            <p:ph type="body" idx="1"/>
          </p:nvPr>
        </p:nvSpPr>
        <p:spPr>
          <a:xfrm>
            <a:off x="303213" y="1192213"/>
            <a:ext cx="9299575" cy="4979987"/>
          </a:xfrm>
        </p:spPr>
        <p:txBody>
          <a:bodyPr/>
          <a:lstStyle/>
          <a:p>
            <a:pPr>
              <a:lnSpc>
                <a:spcPct val="100000"/>
              </a:lnSpc>
            </a:pPr>
            <a:r>
              <a:rPr lang="en-US" altLang="en-US" dirty="0"/>
              <a:t>Let </a:t>
            </a:r>
            <a:r>
              <a:rPr lang="en-US" altLang="en-US" i="1" dirty="0"/>
              <a:t>A</a:t>
            </a:r>
            <a:r>
              <a:rPr lang="en-US" altLang="en-US" dirty="0"/>
              <a:t> and </a:t>
            </a:r>
            <a:r>
              <a:rPr lang="en-US" altLang="en-US" i="1" dirty="0"/>
              <a:t>B</a:t>
            </a:r>
            <a:r>
              <a:rPr lang="en-US" altLang="en-US" dirty="0"/>
              <a:t> be sets. A </a:t>
            </a:r>
            <a:r>
              <a:rPr lang="en-US" altLang="en-US" i="1" dirty="0">
                <a:solidFill>
                  <a:srgbClr val="CC66FF"/>
                </a:solidFill>
                <a:effectLst>
                  <a:outerShdw blurRad="38100" dist="38100" dir="2700000" algn="tl">
                    <a:srgbClr val="C0C0C0"/>
                  </a:outerShdw>
                </a:effectLst>
              </a:rPr>
              <a:t>function</a:t>
            </a:r>
            <a:r>
              <a:rPr lang="en-US" altLang="en-US" dirty="0">
                <a:solidFill>
                  <a:srgbClr val="CC66FF"/>
                </a:solidFill>
                <a:effectLst>
                  <a:outerShdw blurRad="38100" dist="38100" dir="2700000" algn="tl">
                    <a:srgbClr val="C0C0C0"/>
                  </a:outerShdw>
                </a:effectLst>
              </a:rPr>
              <a:t> </a:t>
            </a:r>
            <a:r>
              <a:rPr lang="en-US" altLang="en-US" dirty="0"/>
              <a:t>(or </a:t>
            </a:r>
            <a:r>
              <a:rPr lang="en-US" altLang="en-US" i="1" dirty="0">
                <a:solidFill>
                  <a:srgbClr val="CC66FF"/>
                </a:solidFill>
                <a:effectLst>
                  <a:outerShdw blurRad="38100" dist="38100" dir="2700000" algn="tl">
                    <a:srgbClr val="C0C0C0"/>
                  </a:outerShdw>
                </a:effectLst>
              </a:rPr>
              <a:t>map</a:t>
            </a:r>
            <a:r>
              <a:rPr lang="en-US" altLang="en-US" dirty="0"/>
              <a:t>, or </a:t>
            </a:r>
            <a:r>
              <a:rPr lang="en-US" altLang="en-US" i="1" dirty="0">
                <a:solidFill>
                  <a:srgbClr val="CC66FF"/>
                </a:solidFill>
                <a:effectLst>
                  <a:outerShdw blurRad="38100" dist="38100" dir="2700000" algn="tl">
                    <a:srgbClr val="C0C0C0"/>
                  </a:outerShdw>
                </a:effectLst>
              </a:rPr>
              <a:t>transformation</a:t>
            </a:r>
            <a:r>
              <a:rPr lang="en-US" altLang="en-US" dirty="0"/>
              <a:t>) </a:t>
            </a:r>
            <a:r>
              <a:rPr lang="en-US" altLang="en-US" i="1" dirty="0">
                <a:solidFill>
                  <a:schemeClr val="tx1"/>
                </a:solidFill>
                <a:latin typeface="Times New Roman" panose="02020603050405020304" pitchFamily="18" charset="0"/>
              </a:rPr>
              <a:t>f</a:t>
            </a:r>
            <a:r>
              <a:rPr lang="en-US" altLang="en-US" dirty="0">
                <a:solidFill>
                  <a:schemeClr val="tx1"/>
                </a:solidFill>
                <a:latin typeface="Times New Roman" panose="02020603050405020304" pitchFamily="18" charset="0"/>
              </a:rPr>
              <a:t> </a:t>
            </a:r>
            <a:r>
              <a:rPr lang="en-US" altLang="en-US" dirty="0"/>
              <a:t>from </a:t>
            </a:r>
            <a:r>
              <a:rPr lang="en-US" altLang="en-US" i="1" dirty="0"/>
              <a:t>A</a:t>
            </a:r>
            <a:r>
              <a:rPr lang="en-US" altLang="en-US" dirty="0"/>
              <a:t> to </a:t>
            </a:r>
            <a:r>
              <a:rPr lang="en-US" altLang="en-US" i="1" dirty="0"/>
              <a:t>B</a:t>
            </a:r>
            <a:r>
              <a:rPr lang="en-US" altLang="en-US" dirty="0"/>
              <a:t>, denoted </a:t>
            </a:r>
            <a:r>
              <a:rPr lang="en-US" altLang="en-US" i="1" dirty="0">
                <a:solidFill>
                  <a:schemeClr val="tx1"/>
                </a:solidFill>
                <a:latin typeface="Times New Roman" panose="02020603050405020304" pitchFamily="18" charset="0"/>
              </a:rPr>
              <a:t>f</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B</a:t>
            </a:r>
            <a:r>
              <a:rPr lang="en-US" altLang="en-US" dirty="0"/>
              <a:t>, is a relation from </a:t>
            </a:r>
            <a:r>
              <a:rPr lang="en-US" altLang="en-US" i="1" dirty="0"/>
              <a:t>A</a:t>
            </a:r>
            <a:r>
              <a:rPr lang="en-US" altLang="en-US" dirty="0"/>
              <a:t> to </a:t>
            </a:r>
            <a:r>
              <a:rPr lang="en-US" altLang="en-US" i="1" dirty="0"/>
              <a:t>B</a:t>
            </a:r>
            <a:r>
              <a:rPr lang="en-US" altLang="en-US" dirty="0"/>
              <a:t> such that for </a:t>
            </a:r>
            <a:r>
              <a:rPr lang="en-US" altLang="en-US" i="1" dirty="0">
                <a:solidFill>
                  <a:schemeClr val="tx1"/>
                </a:solidFill>
              </a:rPr>
              <a:t>every</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A</a:t>
            </a:r>
            <a:r>
              <a:rPr lang="en-US" altLang="en-US" dirty="0"/>
              <a:t>, there exists a </a:t>
            </a:r>
            <a:r>
              <a:rPr lang="en-US" altLang="en-US" i="1" dirty="0">
                <a:solidFill>
                  <a:schemeClr val="tx1"/>
                </a:solidFill>
              </a:rPr>
              <a:t>unique</a:t>
            </a:r>
            <a:r>
              <a:rPr lang="en-US" altLang="en-US" dirty="0"/>
              <a:t> </a:t>
            </a:r>
            <a:r>
              <a:rPr lang="en-US" altLang="en-US" i="1" dirty="0"/>
              <a:t>b</a:t>
            </a:r>
            <a:r>
              <a:rPr lang="en-US" altLang="en-US" dirty="0"/>
              <a:t> </a:t>
            </a:r>
            <a:r>
              <a:rPr lang="en-US" altLang="en-US" dirty="0">
                <a:sym typeface="Symbol" panose="05050102010706020507" pitchFamily="18" charset="2"/>
              </a:rPr>
              <a:t></a:t>
            </a:r>
            <a:r>
              <a:rPr lang="en-US" altLang="en-US" dirty="0"/>
              <a:t> </a:t>
            </a:r>
            <a:r>
              <a:rPr lang="en-US" altLang="en-US" i="1" dirty="0"/>
              <a:t>B</a:t>
            </a:r>
            <a:r>
              <a:rPr lang="en-US" altLang="en-US" dirty="0"/>
              <a:t> such that (</a:t>
            </a:r>
            <a:r>
              <a:rPr lang="en-US" altLang="en-US" i="1" dirty="0"/>
              <a:t>a</a:t>
            </a:r>
            <a:r>
              <a:rPr lang="en-US" altLang="en-US" dirty="0"/>
              <a:t>, </a:t>
            </a:r>
            <a:r>
              <a:rPr lang="en-US" altLang="en-US" i="1" dirty="0"/>
              <a:t>b</a:t>
            </a:r>
            <a:r>
              <a:rPr lang="en-US" altLang="en-US" dirty="0"/>
              <a:t>) </a:t>
            </a:r>
            <a:r>
              <a:rPr lang="en-US" altLang="en-US" dirty="0">
                <a:sym typeface="Symbol" panose="05050102010706020507" pitchFamily="18" charset="2"/>
              </a:rPr>
              <a:t></a:t>
            </a:r>
            <a:r>
              <a:rPr lang="en-US" altLang="en-US" dirty="0"/>
              <a:t> </a:t>
            </a:r>
            <a:r>
              <a:rPr lang="en-US" altLang="en-US" i="1" dirty="0">
                <a:solidFill>
                  <a:schemeClr val="tx1"/>
                </a:solidFill>
                <a:latin typeface="Times New Roman" panose="02020603050405020304" pitchFamily="18" charset="0"/>
              </a:rPr>
              <a:t>f</a:t>
            </a:r>
            <a:r>
              <a:rPr lang="en-US" altLang="en-US" dirty="0"/>
              <a:t>.  If (</a:t>
            </a:r>
            <a:r>
              <a:rPr lang="en-US" altLang="en-US" i="1" dirty="0"/>
              <a:t>a</a:t>
            </a:r>
            <a:r>
              <a:rPr lang="en-US" altLang="en-US" dirty="0"/>
              <a:t>, </a:t>
            </a:r>
            <a:r>
              <a:rPr lang="en-US" altLang="en-US" i="1" dirty="0"/>
              <a:t>b</a:t>
            </a:r>
            <a:r>
              <a:rPr lang="en-US" altLang="en-US" dirty="0"/>
              <a:t>) </a:t>
            </a:r>
            <a:r>
              <a:rPr lang="en-US" altLang="en-US" dirty="0">
                <a:sym typeface="Symbol" panose="05050102010706020507" pitchFamily="18" charset="2"/>
              </a:rPr>
              <a:t></a:t>
            </a:r>
            <a:r>
              <a:rPr lang="en-US" altLang="en-US" dirty="0"/>
              <a:t> </a:t>
            </a:r>
            <a:r>
              <a:rPr lang="en-US" altLang="en-US" i="1" dirty="0">
                <a:solidFill>
                  <a:schemeClr val="tx1"/>
                </a:solidFill>
                <a:latin typeface="Times New Roman" panose="02020603050405020304" pitchFamily="18" charset="0"/>
              </a:rPr>
              <a:t>f</a:t>
            </a:r>
            <a:r>
              <a:rPr lang="en-US" altLang="en-US" dirty="0"/>
              <a:t>, then we write </a:t>
            </a:r>
            <a:r>
              <a:rPr lang="en-US" altLang="en-US" i="1" dirty="0">
                <a:solidFill>
                  <a:schemeClr val="tx1"/>
                </a:solidFill>
                <a:latin typeface="Times New Roman" panose="02020603050405020304" pitchFamily="18" charset="0"/>
              </a:rPr>
              <a:t>f</a:t>
            </a:r>
            <a:r>
              <a:rPr lang="en-US" altLang="en-US" dirty="0"/>
              <a:t>(</a:t>
            </a:r>
            <a:r>
              <a:rPr lang="en-US" altLang="en-US" i="1" dirty="0"/>
              <a:t>a</a:t>
            </a:r>
            <a:r>
              <a:rPr lang="en-US" altLang="en-US" dirty="0"/>
              <a:t>) = </a:t>
            </a:r>
            <a:r>
              <a:rPr lang="en-US" altLang="en-US" i="1" dirty="0"/>
              <a:t>b</a:t>
            </a:r>
            <a:r>
              <a:rPr lang="en-US" altLang="en-US" dirty="0"/>
              <a:t>.</a:t>
            </a:r>
          </a:p>
          <a:p>
            <a:pPr>
              <a:lnSpc>
                <a:spcPct val="100000"/>
              </a:lnSpc>
              <a:spcBef>
                <a:spcPts val="1200"/>
              </a:spcBef>
            </a:pPr>
            <a:r>
              <a:rPr lang="en-US" altLang="en-US" dirty="0"/>
              <a:t>A function </a:t>
            </a:r>
            <a:r>
              <a:rPr lang="en-US" altLang="en-US" i="1" dirty="0">
                <a:solidFill>
                  <a:schemeClr val="tx1"/>
                </a:solidFill>
                <a:latin typeface="Times New Roman" panose="02020603050405020304" pitchFamily="18" charset="0"/>
              </a:rPr>
              <a:t>f</a:t>
            </a:r>
            <a:r>
              <a:rPr lang="en-US" altLang="en-US" dirty="0"/>
              <a:t> from </a:t>
            </a:r>
            <a:r>
              <a:rPr lang="en-US" altLang="en-US" i="1" dirty="0"/>
              <a:t>A</a:t>
            </a:r>
            <a:r>
              <a:rPr lang="en-US" altLang="en-US" dirty="0"/>
              <a:t> to </a:t>
            </a:r>
            <a:r>
              <a:rPr lang="en-US" altLang="en-US" i="1" dirty="0"/>
              <a:t>B</a:t>
            </a:r>
            <a:r>
              <a:rPr lang="en-US" altLang="en-US" dirty="0"/>
              <a:t> is a binary relation from </a:t>
            </a:r>
            <a:r>
              <a:rPr lang="en-US" altLang="en-US" i="1" dirty="0"/>
              <a:t>A</a:t>
            </a:r>
            <a:r>
              <a:rPr lang="en-US" altLang="en-US" dirty="0"/>
              <a:t> to </a:t>
            </a:r>
            <a:r>
              <a:rPr lang="en-US" altLang="en-US" i="1" dirty="0"/>
              <a:t>B</a:t>
            </a:r>
            <a:r>
              <a:rPr lang="en-US" altLang="en-US" dirty="0"/>
              <a:t> with the special properties:</a:t>
            </a:r>
          </a:p>
          <a:p>
            <a:pPr lvl="1">
              <a:lnSpc>
                <a:spcPct val="100000"/>
              </a:lnSpc>
            </a:pPr>
            <a:r>
              <a:rPr lang="en-US" altLang="en-US" i="1" dirty="0">
                <a:solidFill>
                  <a:schemeClr val="hlink"/>
                </a:solidFill>
                <a:effectLst>
                  <a:outerShdw blurRad="38100" dist="38100" dir="2700000" algn="tl">
                    <a:srgbClr val="C0C0C0"/>
                  </a:outerShdw>
                </a:effectLst>
              </a:rPr>
              <a:t>Every</a:t>
            </a:r>
            <a:r>
              <a:rPr lang="en-US" altLang="en-US" i="1" dirty="0"/>
              <a:t> </a:t>
            </a:r>
            <a:r>
              <a:rPr lang="en-US" altLang="en-US" dirty="0"/>
              <a:t>element of </a:t>
            </a:r>
            <a:r>
              <a:rPr lang="en-US" altLang="en-US" i="1" dirty="0"/>
              <a:t>A</a:t>
            </a:r>
            <a:r>
              <a:rPr lang="en-US" altLang="en-US" dirty="0"/>
              <a:t> occurs as the first component of an ordered pair of </a:t>
            </a:r>
            <a:r>
              <a:rPr lang="en-US" altLang="en-US" i="1" dirty="0">
                <a:solidFill>
                  <a:schemeClr val="tx1"/>
                </a:solidFill>
                <a:latin typeface="Times New Roman" panose="02020603050405020304" pitchFamily="18" charset="0"/>
              </a:rPr>
              <a:t>f</a:t>
            </a:r>
            <a:endParaRPr lang="en-US" altLang="en-US" i="1" dirty="0"/>
          </a:p>
          <a:p>
            <a:pPr lvl="1">
              <a:lnSpc>
                <a:spcPct val="100000"/>
              </a:lnSpc>
            </a:pPr>
            <a:r>
              <a:rPr lang="en-US" altLang="en-US" dirty="0"/>
              <a:t>If </a:t>
            </a:r>
            <a:r>
              <a:rPr lang="en-US" altLang="en-US" i="1" dirty="0">
                <a:solidFill>
                  <a:schemeClr val="tx1"/>
                </a:solidFill>
                <a:latin typeface="Times New Roman" panose="02020603050405020304" pitchFamily="18" charset="0"/>
              </a:rPr>
              <a:t>f</a:t>
            </a:r>
            <a:r>
              <a:rPr lang="en-US" altLang="en-US" dirty="0"/>
              <a:t>(</a:t>
            </a:r>
            <a:r>
              <a:rPr lang="en-US" altLang="en-US" i="1" dirty="0"/>
              <a:t>a</a:t>
            </a:r>
            <a:r>
              <a:rPr lang="en-US" altLang="en-US" dirty="0"/>
              <a:t>) = </a:t>
            </a:r>
            <a:r>
              <a:rPr lang="en-US" altLang="en-US" i="1" dirty="0"/>
              <a:t>b</a:t>
            </a:r>
            <a:r>
              <a:rPr lang="en-US" altLang="en-US" dirty="0"/>
              <a:t> and </a:t>
            </a:r>
            <a:r>
              <a:rPr lang="en-US" altLang="en-US" i="1" dirty="0">
                <a:solidFill>
                  <a:schemeClr val="tx1"/>
                </a:solidFill>
                <a:latin typeface="Times New Roman" panose="02020603050405020304" pitchFamily="18" charset="0"/>
              </a:rPr>
              <a:t>f</a:t>
            </a:r>
            <a:r>
              <a:rPr lang="en-US" altLang="en-US" dirty="0"/>
              <a:t>(</a:t>
            </a:r>
            <a:r>
              <a:rPr lang="en-US" altLang="en-US" i="1" dirty="0"/>
              <a:t>a</a:t>
            </a:r>
            <a:r>
              <a:rPr lang="en-US" altLang="en-US" dirty="0"/>
              <a:t>) = </a:t>
            </a:r>
            <a:r>
              <a:rPr lang="en-US" altLang="en-US" i="1" dirty="0"/>
              <a:t>c</a:t>
            </a:r>
            <a:r>
              <a:rPr lang="en-US" altLang="en-US" dirty="0"/>
              <a:t>, then </a:t>
            </a:r>
            <a:r>
              <a:rPr lang="en-US" altLang="en-US" i="1" dirty="0"/>
              <a:t>b</a:t>
            </a:r>
            <a:r>
              <a:rPr lang="en-US" altLang="en-US" dirty="0"/>
              <a:t> = </a:t>
            </a:r>
            <a:r>
              <a:rPr lang="en-US" altLang="en-US" i="1" dirty="0"/>
              <a:t>c</a:t>
            </a:r>
            <a:r>
              <a:rPr lang="en-US" altLang="en-US" dirty="0"/>
              <a:t> (the value of </a:t>
            </a:r>
            <a:r>
              <a:rPr lang="en-US" altLang="en-US" i="1" dirty="0">
                <a:solidFill>
                  <a:schemeClr val="tx1"/>
                </a:solidFill>
                <a:latin typeface="Times New Roman" panose="02020603050405020304" pitchFamily="18" charset="0"/>
              </a:rPr>
              <a:t>f</a:t>
            </a:r>
            <a:r>
              <a:rPr lang="en-US" altLang="en-US" dirty="0"/>
              <a:t>(</a:t>
            </a:r>
            <a:r>
              <a:rPr lang="en-US" altLang="en-US" i="1" dirty="0"/>
              <a:t>a</a:t>
            </a:r>
            <a:r>
              <a:rPr lang="en-US" altLang="en-US" dirty="0"/>
              <a:t>) must be unique)</a:t>
            </a:r>
            <a:endParaRPr lang="en-AU"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Tree>
    <p:extLst>
      <p:ext uri="{BB962C8B-B14F-4D97-AF65-F5344CB8AC3E}">
        <p14:creationId xmlns:p14="http://schemas.microsoft.com/office/powerpoint/2010/main" val="544833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dirty="0">
                <a:solidFill>
                  <a:srgbClr val="A50021"/>
                </a:solidFill>
              </a:rPr>
              <a:t>Basic Concepts of Function</a:t>
            </a:r>
            <a:endParaRPr lang="en-AU" altLang="en-US" dirty="0">
              <a:solidFill>
                <a:srgbClr val="A50021"/>
              </a:solidFill>
            </a:endParaRPr>
          </a:p>
        </p:txBody>
      </p:sp>
      <p:sp>
        <p:nvSpPr>
          <p:cNvPr id="432131" name="Rectangle 3"/>
          <p:cNvSpPr>
            <a:spLocks noGrp="1" noChangeArrowheads="1"/>
          </p:cNvSpPr>
          <p:nvPr>
            <p:ph type="body" idx="1"/>
          </p:nvPr>
        </p:nvSpPr>
        <p:spPr>
          <a:xfrm>
            <a:off x="303213" y="1160463"/>
            <a:ext cx="9299575" cy="5087937"/>
          </a:xfrm>
        </p:spPr>
        <p:txBody>
          <a:bodyPr/>
          <a:lstStyle/>
          <a:p>
            <a:pPr>
              <a:lnSpc>
                <a:spcPct val="140000"/>
              </a:lnSpc>
            </a:pPr>
            <a:r>
              <a:rPr lang="en-US" altLang="en-US" dirty="0"/>
              <a:t>If </a:t>
            </a:r>
            <a:r>
              <a:rPr lang="en-US" altLang="en-US" i="1" dirty="0">
                <a:solidFill>
                  <a:schemeClr val="tx1"/>
                </a:solidFill>
                <a:latin typeface="Times New Roman" panose="02020603050405020304" pitchFamily="18" charset="0"/>
              </a:rPr>
              <a:t>f</a:t>
            </a:r>
            <a:r>
              <a:rPr lang="en-US" altLang="en-US" dirty="0"/>
              <a:t> is a function from </a:t>
            </a:r>
            <a:r>
              <a:rPr lang="en-US" altLang="en-US" i="1" dirty="0"/>
              <a:t>A</a:t>
            </a:r>
            <a:r>
              <a:rPr lang="en-US" altLang="en-US" dirty="0"/>
              <a:t> to </a:t>
            </a:r>
            <a:r>
              <a:rPr lang="en-US" altLang="en-US" i="1" dirty="0"/>
              <a:t>B</a:t>
            </a:r>
            <a:r>
              <a:rPr lang="en-US" altLang="en-US" dirty="0"/>
              <a:t>, we say that </a:t>
            </a:r>
            <a:r>
              <a:rPr lang="en-US" altLang="en-US" i="1" dirty="0"/>
              <a:t>A</a:t>
            </a:r>
            <a:r>
              <a:rPr lang="en-US" altLang="en-US" dirty="0"/>
              <a:t> is the </a:t>
            </a:r>
            <a:r>
              <a:rPr lang="en-US" altLang="en-US" i="1" dirty="0">
                <a:solidFill>
                  <a:srgbClr val="CC66FF"/>
                </a:solidFill>
                <a:effectLst>
                  <a:outerShdw blurRad="38100" dist="38100" dir="2700000" algn="tl">
                    <a:srgbClr val="C0C0C0"/>
                  </a:outerShdw>
                </a:effectLst>
              </a:rPr>
              <a:t>domain</a:t>
            </a:r>
            <a:r>
              <a:rPr lang="en-US" altLang="en-US" dirty="0"/>
              <a:t> of </a:t>
            </a:r>
            <a:r>
              <a:rPr lang="en-US" altLang="en-US" i="1" dirty="0">
                <a:solidFill>
                  <a:schemeClr val="tx1"/>
                </a:solidFill>
                <a:latin typeface="Times New Roman" panose="02020603050405020304" pitchFamily="18" charset="0"/>
              </a:rPr>
              <a:t>f</a:t>
            </a:r>
            <a:r>
              <a:rPr lang="en-US" altLang="en-US" dirty="0">
                <a:solidFill>
                  <a:schemeClr val="tx1"/>
                </a:solidFill>
                <a:latin typeface="Times New Roman" panose="02020603050405020304" pitchFamily="18" charset="0"/>
              </a:rPr>
              <a:t> </a:t>
            </a:r>
            <a:r>
              <a:rPr lang="en-US" altLang="en-US" dirty="0"/>
              <a:t>and </a:t>
            </a:r>
            <a:r>
              <a:rPr lang="en-US" altLang="en-US" i="1" dirty="0"/>
              <a:t>B</a:t>
            </a:r>
            <a:r>
              <a:rPr lang="en-US" altLang="en-US" dirty="0"/>
              <a:t> is the </a:t>
            </a:r>
            <a:r>
              <a:rPr lang="en-US" altLang="en-US" i="1" dirty="0">
                <a:solidFill>
                  <a:srgbClr val="CC66FF"/>
                </a:solidFill>
                <a:effectLst>
                  <a:outerShdw blurRad="38100" dist="38100" dir="2700000" algn="tl">
                    <a:srgbClr val="C0C0C0"/>
                  </a:outerShdw>
                </a:effectLst>
              </a:rPr>
              <a:t>codomain</a:t>
            </a:r>
            <a:r>
              <a:rPr lang="en-US" altLang="en-US" dirty="0"/>
              <a:t> of </a:t>
            </a:r>
            <a:r>
              <a:rPr lang="en-US" altLang="en-US" i="1" dirty="0">
                <a:solidFill>
                  <a:schemeClr val="tx1"/>
                </a:solidFill>
                <a:latin typeface="Times New Roman" panose="02020603050405020304" pitchFamily="18" charset="0"/>
              </a:rPr>
              <a:t>f</a:t>
            </a:r>
            <a:r>
              <a:rPr lang="en-US" altLang="en-US" dirty="0"/>
              <a:t>. </a:t>
            </a:r>
          </a:p>
          <a:p>
            <a:pPr>
              <a:lnSpc>
                <a:spcPct val="140000"/>
              </a:lnSpc>
            </a:pPr>
            <a:r>
              <a:rPr lang="en-US" altLang="en-US" dirty="0"/>
              <a:t>If </a:t>
            </a:r>
            <a:r>
              <a:rPr lang="en-US" altLang="en-US" i="1" dirty="0">
                <a:solidFill>
                  <a:schemeClr val="tx1"/>
                </a:solidFill>
                <a:latin typeface="Times New Roman" panose="02020603050405020304" pitchFamily="18" charset="0"/>
              </a:rPr>
              <a:t>f</a:t>
            </a:r>
            <a:r>
              <a:rPr lang="en-US" altLang="en-US" dirty="0"/>
              <a:t>(</a:t>
            </a:r>
            <a:r>
              <a:rPr lang="en-US" altLang="en-US" sz="3200" i="1" dirty="0">
                <a:latin typeface="Times New Roman" panose="02020603050405020304" pitchFamily="18" charset="0"/>
              </a:rPr>
              <a:t>a</a:t>
            </a:r>
            <a:r>
              <a:rPr lang="en-US" altLang="en-US" dirty="0"/>
              <a:t>) = </a:t>
            </a:r>
            <a:r>
              <a:rPr lang="en-US" altLang="en-US" i="1" dirty="0"/>
              <a:t>b</a:t>
            </a:r>
            <a:r>
              <a:rPr lang="en-US" altLang="en-US" dirty="0"/>
              <a:t>, we say that </a:t>
            </a:r>
            <a:r>
              <a:rPr lang="en-US" altLang="en-US" i="1" dirty="0"/>
              <a:t>b</a:t>
            </a:r>
            <a:r>
              <a:rPr lang="en-US" altLang="en-US" dirty="0"/>
              <a:t> is </a:t>
            </a:r>
            <a:r>
              <a:rPr lang="en-US" altLang="en-US" u="sng" dirty="0">
                <a:solidFill>
                  <a:schemeClr val="hlink"/>
                </a:solidFill>
              </a:rPr>
              <a:t>the</a:t>
            </a:r>
            <a:r>
              <a:rPr lang="en-US" altLang="en-US" dirty="0"/>
              <a:t> </a:t>
            </a:r>
            <a:r>
              <a:rPr lang="en-US" altLang="en-US" i="1" dirty="0">
                <a:solidFill>
                  <a:srgbClr val="CC66FF"/>
                </a:solidFill>
                <a:effectLst>
                  <a:outerShdw blurRad="38100" dist="38100" dir="2700000" algn="tl">
                    <a:srgbClr val="C0C0C0"/>
                  </a:outerShdw>
                </a:effectLst>
              </a:rPr>
              <a:t>image</a:t>
            </a:r>
            <a:r>
              <a:rPr lang="en-US" altLang="en-US" dirty="0"/>
              <a:t> of </a:t>
            </a:r>
            <a:r>
              <a:rPr lang="en-US" altLang="en-US" sz="3200" i="1" dirty="0">
                <a:latin typeface="Times New Roman" panose="02020603050405020304" pitchFamily="18" charset="0"/>
              </a:rPr>
              <a:t>a</a:t>
            </a:r>
            <a:r>
              <a:rPr lang="en-US" altLang="en-US" dirty="0"/>
              <a:t> and </a:t>
            </a:r>
            <a:r>
              <a:rPr lang="en-US" altLang="en-US" sz="3200" i="1" dirty="0">
                <a:latin typeface="Times New Roman" panose="02020603050405020304" pitchFamily="18" charset="0"/>
              </a:rPr>
              <a:t>a</a:t>
            </a:r>
            <a:r>
              <a:rPr lang="en-US" altLang="en-US" dirty="0"/>
              <a:t> is </a:t>
            </a:r>
            <a:r>
              <a:rPr lang="en-US" altLang="en-US" u="sng" dirty="0">
                <a:solidFill>
                  <a:schemeClr val="hlink"/>
                </a:solidFill>
              </a:rPr>
              <a:t>a</a:t>
            </a:r>
            <a:r>
              <a:rPr lang="en-US" altLang="en-US" dirty="0"/>
              <a:t> </a:t>
            </a:r>
            <a:r>
              <a:rPr lang="en-US" altLang="en-US" i="1" dirty="0">
                <a:solidFill>
                  <a:srgbClr val="CC66FF"/>
                </a:solidFill>
                <a:effectLst>
                  <a:outerShdw blurRad="38100" dist="38100" dir="2700000" algn="tl">
                    <a:srgbClr val="C0C0C0"/>
                  </a:outerShdw>
                </a:effectLst>
              </a:rPr>
              <a:t>pre-image</a:t>
            </a:r>
            <a:r>
              <a:rPr lang="en-US" altLang="en-US" dirty="0"/>
              <a:t> of </a:t>
            </a:r>
            <a:r>
              <a:rPr lang="en-US" altLang="en-US" i="1" dirty="0"/>
              <a:t>b</a:t>
            </a:r>
            <a:r>
              <a:rPr lang="en-US" altLang="en-US" dirty="0"/>
              <a:t>. </a:t>
            </a:r>
          </a:p>
          <a:p>
            <a:pPr>
              <a:lnSpc>
                <a:spcPct val="140000"/>
              </a:lnSpc>
            </a:pPr>
            <a:r>
              <a:rPr lang="en-US" altLang="en-US" dirty="0"/>
              <a:t>The </a:t>
            </a:r>
            <a:r>
              <a:rPr lang="en-US" altLang="en-US" i="1" dirty="0">
                <a:solidFill>
                  <a:srgbClr val="CC66FF"/>
                </a:solidFill>
                <a:effectLst>
                  <a:outerShdw blurRad="38100" dist="38100" dir="2700000" algn="tl">
                    <a:srgbClr val="C0C0C0"/>
                  </a:outerShdw>
                </a:effectLst>
              </a:rPr>
              <a:t>range</a:t>
            </a:r>
            <a:r>
              <a:rPr lang="en-US" altLang="en-US" dirty="0"/>
              <a:t> of </a:t>
            </a:r>
            <a:r>
              <a:rPr lang="en-US" altLang="en-US" i="1" dirty="0">
                <a:solidFill>
                  <a:schemeClr val="tx1"/>
                </a:solidFill>
                <a:latin typeface="Times New Roman" panose="02020603050405020304" pitchFamily="18" charset="0"/>
              </a:rPr>
              <a:t>f</a:t>
            </a:r>
            <a:r>
              <a:rPr lang="en-US" altLang="en-US" dirty="0"/>
              <a:t> is the set of all images of elements of </a:t>
            </a:r>
            <a:r>
              <a:rPr lang="en-US" altLang="en-US" i="1" dirty="0"/>
              <a:t>A</a:t>
            </a:r>
            <a:r>
              <a:rPr lang="en-US" altLang="en-US" dirty="0"/>
              <a:t>.</a:t>
            </a:r>
          </a:p>
          <a:p>
            <a:pPr>
              <a:lnSpc>
                <a:spcPct val="140000"/>
              </a:lnSpc>
            </a:pPr>
            <a:r>
              <a:rPr lang="en-US" altLang="en-US" dirty="0"/>
              <a:t>If </a:t>
            </a:r>
            <a:r>
              <a:rPr lang="en-US" altLang="en-US" i="1" dirty="0">
                <a:solidFill>
                  <a:schemeClr val="tx1"/>
                </a:solidFill>
                <a:latin typeface="Times New Roman" panose="02020603050405020304" pitchFamily="18" charset="0"/>
              </a:rPr>
              <a:t>f</a:t>
            </a:r>
            <a:r>
              <a:rPr lang="en-US" altLang="en-US" dirty="0"/>
              <a:t> is a function from </a:t>
            </a:r>
            <a:r>
              <a:rPr lang="en-US" altLang="en-US" i="1" dirty="0"/>
              <a:t>A</a:t>
            </a:r>
            <a:r>
              <a:rPr lang="en-US" altLang="en-US" dirty="0"/>
              <a:t> to </a:t>
            </a:r>
            <a:r>
              <a:rPr lang="en-US" altLang="en-US" i="1" dirty="0"/>
              <a:t>B</a:t>
            </a:r>
            <a:r>
              <a:rPr lang="en-US" altLang="en-US" dirty="0"/>
              <a:t>, we say that </a:t>
            </a:r>
            <a:r>
              <a:rPr lang="en-US" altLang="en-US" i="1" dirty="0">
                <a:solidFill>
                  <a:schemeClr val="tx1"/>
                </a:solidFill>
                <a:latin typeface="Times New Roman" panose="02020603050405020304" pitchFamily="18" charset="0"/>
              </a:rPr>
              <a:t>f</a:t>
            </a:r>
            <a:r>
              <a:rPr lang="en-US" altLang="en-US" dirty="0"/>
              <a:t> </a:t>
            </a:r>
            <a:r>
              <a:rPr lang="en-US" altLang="en-US" i="1" dirty="0">
                <a:solidFill>
                  <a:srgbClr val="CC66FF"/>
                </a:solidFill>
              </a:rPr>
              <a:t>maps</a:t>
            </a:r>
            <a:r>
              <a:rPr lang="en-US" altLang="en-US" dirty="0"/>
              <a:t> </a:t>
            </a:r>
            <a:r>
              <a:rPr lang="en-US" altLang="en-US" i="1" dirty="0"/>
              <a:t>A</a:t>
            </a:r>
            <a:r>
              <a:rPr lang="en-US" altLang="en-US" dirty="0"/>
              <a:t> to </a:t>
            </a:r>
            <a:r>
              <a:rPr lang="en-US" altLang="en-US" i="1" dirty="0"/>
              <a:t>B</a:t>
            </a:r>
            <a:r>
              <a:rPr lang="en-US" alt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166" y="547587"/>
            <a:ext cx="1245622" cy="935773"/>
          </a:xfrm>
          <a:prstGeom prst="rect">
            <a:avLst/>
          </a:prstGeom>
        </p:spPr>
      </p:pic>
      <p:sp>
        <p:nvSpPr>
          <p:cNvPr id="6" name="Smiley Face 5"/>
          <p:cNvSpPr/>
          <p:nvPr/>
        </p:nvSpPr>
        <p:spPr bwMode="auto">
          <a:xfrm>
            <a:off x="7350125" y="6265863"/>
            <a:ext cx="549910" cy="528320"/>
          </a:xfrm>
          <a:prstGeom prst="smileyFace">
            <a:avLst/>
          </a:prstGeom>
          <a:solidFill>
            <a:srgbClr val="FFFF00"/>
          </a:solidFill>
          <a:ln w="12700" cap="flat" cmpd="sng" algn="ctr">
            <a:solidFill>
              <a:srgbClr val="FF0000"/>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GB"/>
            </a:defPPr>
            <a:lvl1pPr algn="l" rtl="0" eaLnBrk="0" fontAlgn="base" hangingPunct="0">
              <a:spcBef>
                <a:spcPct val="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42643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Logic</a:t>
            </a:r>
            <a:endParaRPr lang="en-US" dirty="0"/>
          </a:p>
        </p:txBody>
      </p:sp>
      <p:sp>
        <p:nvSpPr>
          <p:cNvPr id="3" name="Content Placeholder 2"/>
          <p:cNvSpPr>
            <a:spLocks noGrp="1"/>
          </p:cNvSpPr>
          <p:nvPr>
            <p:ph idx="1"/>
          </p:nvPr>
        </p:nvSpPr>
        <p:spPr/>
        <p:txBody>
          <a:bodyPr/>
          <a:lstStyle/>
          <a:p>
            <a:r>
              <a:rPr lang="en-US" dirty="0" smtClean="0"/>
              <a:t>Logic consists of </a:t>
            </a:r>
          </a:p>
          <a:p>
            <a:pPr marL="914400" lvl="1" indent="-457200">
              <a:buFont typeface="Symbol" pitchFamily="18" charset="2"/>
              <a:buChar char="·"/>
            </a:pPr>
            <a:r>
              <a:rPr lang="en-US" dirty="0" smtClean="0"/>
              <a:t>a well defined set of </a:t>
            </a:r>
            <a:r>
              <a:rPr lang="en-US" b="1" i="1" dirty="0" smtClean="0">
                <a:solidFill>
                  <a:srgbClr val="CC66FF"/>
                </a:solidFill>
                <a:effectLst>
                  <a:outerShdw blurRad="38100" dist="38100" dir="2700000" algn="tl">
                    <a:srgbClr val="000000">
                      <a:alpha val="43137"/>
                    </a:srgbClr>
                  </a:outerShdw>
                </a:effectLst>
              </a:rPr>
              <a:t>syntax</a:t>
            </a:r>
            <a:r>
              <a:rPr lang="en-US" dirty="0" smtClean="0"/>
              <a:t> and </a:t>
            </a:r>
            <a:r>
              <a:rPr lang="en-US" b="1" i="1" dirty="0" smtClean="0">
                <a:solidFill>
                  <a:srgbClr val="CC66FF"/>
                </a:solidFill>
                <a:effectLst>
                  <a:outerShdw blurRad="38100" dist="38100" dir="2700000" algn="tl">
                    <a:srgbClr val="000000">
                      <a:alpha val="43137"/>
                    </a:srgbClr>
                  </a:outerShdw>
                </a:effectLst>
              </a:rPr>
              <a:t>semantics</a:t>
            </a:r>
            <a:r>
              <a:rPr lang="en-US" dirty="0" smtClean="0"/>
              <a:t>, and</a:t>
            </a:r>
          </a:p>
          <a:p>
            <a:pPr marL="914400" lvl="1" indent="-457200">
              <a:buFont typeface="Symbol" pitchFamily="18" charset="2"/>
              <a:buChar char="·"/>
            </a:pPr>
            <a:r>
              <a:rPr lang="en-US" dirty="0" smtClean="0"/>
              <a:t>a proof theory</a:t>
            </a:r>
          </a:p>
          <a:p>
            <a:pPr>
              <a:spcBef>
                <a:spcPts val="1200"/>
              </a:spcBef>
            </a:pPr>
            <a:r>
              <a:rPr lang="en-US" dirty="0" smtClean="0"/>
              <a:t>One can deduce valid conclusions from a set of  </a:t>
            </a:r>
            <a:r>
              <a:rPr lang="en-US" b="1" i="1" dirty="0" smtClean="0">
                <a:solidFill>
                  <a:srgbClr val="CC66FF"/>
                </a:solidFill>
                <a:effectLst>
                  <a:outerShdw blurRad="38100" dist="38100" dir="2700000" algn="tl">
                    <a:srgbClr val="000000">
                      <a:alpha val="43137"/>
                    </a:srgbClr>
                  </a:outerShdw>
                </a:effectLst>
              </a:rPr>
              <a:t>sentences</a:t>
            </a:r>
            <a:r>
              <a:rPr lang="en-US" dirty="0" smtClean="0"/>
              <a:t> using logical </a:t>
            </a:r>
            <a:r>
              <a:rPr lang="en-US" b="1" i="1" dirty="0" smtClean="0">
                <a:solidFill>
                  <a:srgbClr val="CC66FF"/>
                </a:solidFill>
                <a:effectLst>
                  <a:outerShdw blurRad="38100" dist="38100" dir="2700000" algn="tl">
                    <a:srgbClr val="000000">
                      <a:alpha val="43137"/>
                    </a:srgbClr>
                  </a:outerShdw>
                </a:effectLst>
              </a:rPr>
              <a:t>rules of inference</a:t>
            </a:r>
          </a:p>
          <a:p>
            <a:pPr>
              <a:spcBef>
                <a:spcPts val="1200"/>
              </a:spcBef>
            </a:pPr>
            <a:r>
              <a:rPr lang="en-US" b="1" i="1" dirty="0" smtClean="0">
                <a:solidFill>
                  <a:srgbClr val="CC66FF"/>
                </a:solidFill>
                <a:effectLst>
                  <a:outerShdw blurRad="38100" dist="38100" dir="2700000" algn="tl">
                    <a:srgbClr val="000000">
                      <a:alpha val="43137"/>
                    </a:srgbClr>
                  </a:outerShdw>
                </a:effectLst>
              </a:rPr>
              <a:t>First order </a:t>
            </a:r>
            <a:r>
              <a:rPr lang="en-US" b="1" i="1" dirty="0">
                <a:solidFill>
                  <a:srgbClr val="CC66FF"/>
                </a:solidFill>
                <a:effectLst>
                  <a:outerShdw blurRad="38100" dist="38100" dir="2700000" algn="tl">
                    <a:srgbClr val="000000">
                      <a:alpha val="43137"/>
                    </a:srgbClr>
                  </a:outerShdw>
                </a:effectLst>
              </a:rPr>
              <a:t>l</a:t>
            </a:r>
            <a:r>
              <a:rPr lang="en-US" b="1" i="1" dirty="0" smtClean="0">
                <a:solidFill>
                  <a:srgbClr val="CC66FF"/>
                </a:solidFill>
                <a:effectLst>
                  <a:outerShdw blurRad="38100" dist="38100" dir="2700000" algn="tl">
                    <a:srgbClr val="000000">
                      <a:alpha val="43137"/>
                    </a:srgbClr>
                  </a:outerShdw>
                </a:effectLst>
              </a:rPr>
              <a:t>ogic </a:t>
            </a:r>
            <a:r>
              <a:rPr lang="en-US" b="1" dirty="0" smtClean="0"/>
              <a:t>(FOL) </a:t>
            </a:r>
            <a:r>
              <a:rPr lang="en-US" dirty="0" smtClean="0"/>
              <a:t>is most commonly used for problem solving in Artificial Intelligence</a:t>
            </a:r>
          </a:p>
          <a:p>
            <a:pPr>
              <a:buNone/>
            </a:pPr>
            <a:endParaRPr lang="en-US" dirty="0"/>
          </a:p>
        </p:txBody>
      </p:sp>
    </p:spTree>
    <p:extLst>
      <p:ext uri="{BB962C8B-B14F-4D97-AF65-F5344CB8AC3E}">
        <p14:creationId xmlns:p14="http://schemas.microsoft.com/office/powerpoint/2010/main" val="2647008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t>Logic &amp; Model</a:t>
            </a:r>
          </a:p>
        </p:txBody>
      </p:sp>
      <p:sp>
        <p:nvSpPr>
          <p:cNvPr id="407555" name="Rectangle 3"/>
          <p:cNvSpPr>
            <a:spLocks noGrp="1" noChangeArrowheads="1"/>
          </p:cNvSpPr>
          <p:nvPr>
            <p:ph type="body" idx="1"/>
          </p:nvPr>
        </p:nvSpPr>
        <p:spPr>
          <a:xfrm>
            <a:off x="303213" y="1219200"/>
            <a:ext cx="9299575" cy="5130800"/>
          </a:xfrm>
        </p:spPr>
        <p:txBody>
          <a:bodyPr/>
          <a:lstStyle/>
          <a:p>
            <a:pPr>
              <a:lnSpc>
                <a:spcPct val="110000"/>
              </a:lnSpc>
            </a:pPr>
            <a:r>
              <a:rPr lang="en-US" b="1" i="1" dirty="0">
                <a:solidFill>
                  <a:srgbClr val="CC66FF"/>
                </a:solidFill>
                <a:effectLst>
                  <a:outerShdw blurRad="38100" dist="38100" dir="2700000" algn="tl">
                    <a:srgbClr val="C0C0C0"/>
                  </a:outerShdw>
                </a:effectLst>
              </a:rPr>
              <a:t>Logics</a:t>
            </a:r>
            <a:r>
              <a:rPr lang="en-US" dirty="0"/>
              <a:t> are formal </a:t>
            </a:r>
            <a:r>
              <a:rPr lang="en-US" b="0" i="1" dirty="0">
                <a:solidFill>
                  <a:schemeClr val="hlink"/>
                </a:solidFill>
                <a:effectLst>
                  <a:outerShdw blurRad="38100" dist="38100" dir="2700000" algn="tl">
                    <a:srgbClr val="C0C0C0"/>
                  </a:outerShdw>
                </a:effectLst>
              </a:rPr>
              <a:t>languages</a:t>
            </a:r>
            <a:r>
              <a:rPr lang="en-US" dirty="0"/>
              <a:t> for representing information such that conclusions can be </a:t>
            </a:r>
            <a:r>
              <a:rPr lang="en-US" dirty="0" smtClean="0"/>
              <a:t>drawn</a:t>
            </a:r>
            <a:endParaRPr lang="en-US" dirty="0"/>
          </a:p>
          <a:p>
            <a:pPr lvl="1">
              <a:lnSpc>
                <a:spcPct val="110000"/>
              </a:lnSpc>
            </a:pPr>
            <a:r>
              <a:rPr lang="en-US" b="1" i="1" dirty="0">
                <a:solidFill>
                  <a:srgbClr val="CC66FF"/>
                </a:solidFill>
                <a:effectLst>
                  <a:outerShdw blurRad="38100" dist="38100" dir="2700000" algn="tl">
                    <a:srgbClr val="C0C0C0"/>
                  </a:outerShdw>
                </a:effectLst>
              </a:rPr>
              <a:t>Syntax</a:t>
            </a:r>
            <a:r>
              <a:rPr lang="en-US" i="1" dirty="0">
                <a:solidFill>
                  <a:srgbClr val="CC66FF"/>
                </a:solidFill>
                <a:effectLst>
                  <a:outerShdw blurRad="38100" dist="38100" dir="2700000" algn="tl">
                    <a:srgbClr val="C0C0C0"/>
                  </a:outerShdw>
                </a:effectLst>
              </a:rPr>
              <a:t> </a:t>
            </a:r>
            <a:r>
              <a:rPr lang="en-US" dirty="0"/>
              <a:t>defines the sentences in the </a:t>
            </a:r>
            <a:r>
              <a:rPr lang="en-US" dirty="0" smtClean="0"/>
              <a:t>language</a:t>
            </a:r>
            <a:endParaRPr lang="en-US" dirty="0"/>
          </a:p>
          <a:p>
            <a:pPr lvl="1">
              <a:lnSpc>
                <a:spcPct val="110000"/>
              </a:lnSpc>
            </a:pPr>
            <a:r>
              <a:rPr lang="en-US" b="1" i="1" dirty="0">
                <a:solidFill>
                  <a:srgbClr val="CC66FF"/>
                </a:solidFill>
                <a:effectLst>
                  <a:outerShdw blurRad="38100" dist="38100" dir="2700000" algn="tl">
                    <a:srgbClr val="C0C0C0"/>
                  </a:outerShdw>
                </a:effectLst>
              </a:rPr>
              <a:t>Semantics</a:t>
            </a:r>
            <a:r>
              <a:rPr lang="en-US" i="1" dirty="0">
                <a:solidFill>
                  <a:srgbClr val="CC66FF"/>
                </a:solidFill>
              </a:rPr>
              <a:t> </a:t>
            </a:r>
            <a:r>
              <a:rPr lang="en-US" dirty="0"/>
              <a:t>defines the "meaning" of </a:t>
            </a:r>
            <a:r>
              <a:rPr lang="en-US" dirty="0" smtClean="0"/>
              <a:t>sentences</a:t>
            </a:r>
            <a:endParaRPr lang="en-US" dirty="0"/>
          </a:p>
          <a:p>
            <a:pPr lvl="2">
              <a:lnSpc>
                <a:spcPct val="110000"/>
              </a:lnSpc>
            </a:pPr>
            <a:r>
              <a:rPr lang="en-US" dirty="0"/>
              <a:t>i.e.: </a:t>
            </a:r>
            <a:r>
              <a:rPr lang="en-US" b="1" i="1" dirty="0">
                <a:solidFill>
                  <a:srgbClr val="006600"/>
                </a:solidFill>
                <a:effectLst>
                  <a:outerShdw blurRad="38100" dist="38100" dir="2700000" algn="tl">
                    <a:srgbClr val="C0C0C0"/>
                  </a:outerShdw>
                </a:effectLst>
              </a:rPr>
              <a:t>truth</a:t>
            </a:r>
            <a:r>
              <a:rPr lang="en-US" b="1" dirty="0">
                <a:solidFill>
                  <a:srgbClr val="006600"/>
                </a:solidFill>
              </a:rPr>
              <a:t> </a:t>
            </a:r>
            <a:r>
              <a:rPr lang="en-US" dirty="0"/>
              <a:t>of each sentence in each possible world</a:t>
            </a:r>
          </a:p>
          <a:p>
            <a:pPr lvl="2">
              <a:lnSpc>
                <a:spcPct val="110000"/>
              </a:lnSpc>
            </a:pPr>
            <a:r>
              <a:rPr lang="en-US" dirty="0"/>
              <a:t>For precision, we use </a:t>
            </a:r>
            <a:r>
              <a:rPr lang="en-US" b="1" i="1" dirty="0">
                <a:solidFill>
                  <a:srgbClr val="CC66FF"/>
                </a:solidFill>
                <a:effectLst>
                  <a:outerShdw blurRad="38100" dist="38100" dir="2700000" algn="tl">
                    <a:srgbClr val="C0C0C0"/>
                  </a:outerShdw>
                </a:effectLst>
              </a:rPr>
              <a:t>model</a:t>
            </a:r>
            <a:r>
              <a:rPr lang="en-US" dirty="0"/>
              <a:t> instead of “world”. </a:t>
            </a:r>
          </a:p>
          <a:p>
            <a:pPr>
              <a:lnSpc>
                <a:spcPct val="110000"/>
              </a:lnSpc>
            </a:pPr>
            <a:r>
              <a:rPr lang="en-US" dirty="0"/>
              <a:t>Logicians typically think in terms of </a:t>
            </a:r>
            <a:r>
              <a:rPr lang="en-US" i="1" dirty="0">
                <a:solidFill>
                  <a:srgbClr val="006600"/>
                </a:solidFill>
                <a:effectLst>
                  <a:outerShdw blurRad="38100" dist="38100" dir="2700000" algn="tl">
                    <a:srgbClr val="C0C0C0"/>
                  </a:outerShdw>
                </a:effectLst>
              </a:rPr>
              <a:t>models</a:t>
            </a:r>
            <a:r>
              <a:rPr lang="en-US" dirty="0"/>
              <a:t>, which are formally structured worlds with respect to which truth can be </a:t>
            </a:r>
            <a:r>
              <a:rPr lang="en-US" dirty="0" smtClean="0"/>
              <a:t>evaluated</a:t>
            </a:r>
            <a:endParaRPr lang="en-US" dirty="0"/>
          </a:p>
          <a:p>
            <a:pPr lvl="1">
              <a:lnSpc>
                <a:spcPct val="110000"/>
              </a:lnSpc>
            </a:pPr>
            <a:r>
              <a:rPr lang="en-US" dirty="0"/>
              <a:t>We say </a:t>
            </a:r>
            <a:r>
              <a:rPr lang="en-US" sz="2800" i="1" dirty="0">
                <a:solidFill>
                  <a:schemeClr val="tx1"/>
                </a:solidFill>
                <a:latin typeface="Times New Roman" pitchFamily="18" charset="0"/>
                <a:cs typeface="Times New Roman" pitchFamily="18" charset="0"/>
              </a:rPr>
              <a:t>m</a:t>
            </a:r>
            <a:r>
              <a:rPr lang="en-US" dirty="0"/>
              <a:t> </a:t>
            </a:r>
            <a:r>
              <a:rPr lang="en-US" b="1" i="1" dirty="0">
                <a:solidFill>
                  <a:srgbClr val="006600"/>
                </a:solidFill>
                <a:effectLst>
                  <a:outerShdw blurRad="38100" dist="38100" dir="2700000" algn="tl">
                    <a:srgbClr val="C0C0C0"/>
                  </a:outerShdw>
                </a:effectLst>
              </a:rPr>
              <a:t>is a model of</a:t>
            </a:r>
            <a:r>
              <a:rPr lang="en-US" b="1" dirty="0">
                <a:solidFill>
                  <a:srgbClr val="006600"/>
                </a:solidFill>
              </a:rPr>
              <a:t> </a:t>
            </a:r>
            <a:r>
              <a:rPr lang="en-US" dirty="0"/>
              <a:t>a sentence </a:t>
            </a:r>
            <a:r>
              <a:rPr lang="en-US" i="1" dirty="0">
                <a:solidFill>
                  <a:schemeClr val="tx1"/>
                </a:solidFill>
              </a:rPr>
              <a:t>α</a:t>
            </a:r>
            <a:r>
              <a:rPr lang="en-US" dirty="0"/>
              <a:t>, if </a:t>
            </a:r>
            <a:r>
              <a:rPr lang="en-US" i="1" dirty="0" smtClean="0">
                <a:solidFill>
                  <a:schemeClr val="tx1"/>
                </a:solidFill>
              </a:rPr>
              <a:t>α</a:t>
            </a:r>
            <a:r>
              <a:rPr lang="en-US" dirty="0" smtClean="0"/>
              <a:t> </a:t>
            </a:r>
            <a:r>
              <a:rPr lang="en-US" dirty="0"/>
              <a:t>is true in </a:t>
            </a:r>
            <a:r>
              <a:rPr lang="en-US" sz="2800" i="1" dirty="0">
                <a:solidFill>
                  <a:schemeClr val="tx1"/>
                </a:solidFill>
                <a:latin typeface="Times New Roman" pitchFamily="18" charset="0"/>
                <a:cs typeface="Times New Roman" pitchFamily="18" charset="0"/>
              </a:rPr>
              <a:t>m</a:t>
            </a:r>
            <a:endParaRPr lang="en-US"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3191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Propositional Logic</a:t>
            </a:r>
            <a:endParaRPr lang="en-SG" sz="4000" dirty="0"/>
          </a:p>
        </p:txBody>
      </p:sp>
    </p:spTree>
    <p:extLst>
      <p:ext uri="{BB962C8B-B14F-4D97-AF65-F5344CB8AC3E}">
        <p14:creationId xmlns:p14="http://schemas.microsoft.com/office/powerpoint/2010/main" val="1813082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dirty="0" smtClean="0"/>
              <a:t>Propositional Logic</a:t>
            </a:r>
          </a:p>
        </p:txBody>
      </p:sp>
      <p:sp>
        <p:nvSpPr>
          <p:cNvPr id="19459" name="Rectangle 3"/>
          <p:cNvSpPr>
            <a:spLocks noGrp="1" noChangeArrowheads="1"/>
          </p:cNvSpPr>
          <p:nvPr>
            <p:ph type="body" idx="1"/>
          </p:nvPr>
        </p:nvSpPr>
        <p:spPr>
          <a:xfrm>
            <a:off x="381000" y="1276350"/>
            <a:ext cx="9296400" cy="4895850"/>
          </a:xfrm>
        </p:spPr>
        <p:txBody>
          <a:bodyPr/>
          <a:lstStyle/>
          <a:p>
            <a:pPr>
              <a:lnSpc>
                <a:spcPct val="120000"/>
              </a:lnSpc>
            </a:pPr>
            <a:r>
              <a:rPr lang="en-US" dirty="0" smtClean="0"/>
              <a:t>The syntax of </a:t>
            </a:r>
            <a:r>
              <a:rPr lang="en-US" b="1" i="1" dirty="0" smtClean="0">
                <a:solidFill>
                  <a:srgbClr val="CC66FF"/>
                </a:solidFill>
                <a:effectLst>
                  <a:outerShdw blurRad="38100" dist="38100" dir="2700000" algn="tl">
                    <a:srgbClr val="000000">
                      <a:alpha val="43137"/>
                    </a:srgbClr>
                  </a:outerShdw>
                </a:effectLst>
              </a:rPr>
              <a:t>propositional logic </a:t>
            </a:r>
            <a:r>
              <a:rPr lang="en-US" dirty="0" smtClean="0"/>
              <a:t>expression is constructed using </a:t>
            </a:r>
            <a:r>
              <a:rPr lang="en-US" b="1" i="1" dirty="0" smtClean="0">
                <a:solidFill>
                  <a:srgbClr val="CC66FF"/>
                </a:solidFill>
                <a:effectLst>
                  <a:outerShdw blurRad="38100" dist="38100" dir="2700000" algn="tl">
                    <a:srgbClr val="000000">
                      <a:alpha val="43137"/>
                    </a:srgbClr>
                  </a:outerShdw>
                </a:effectLst>
              </a:rPr>
              <a:t>propositions</a:t>
            </a:r>
            <a:r>
              <a:rPr lang="en-US" dirty="0" smtClean="0"/>
              <a:t> and </a:t>
            </a:r>
            <a:r>
              <a:rPr lang="en-US" b="1" i="1" dirty="0" smtClean="0">
                <a:solidFill>
                  <a:srgbClr val="CC66FF"/>
                </a:solidFill>
                <a:effectLst>
                  <a:outerShdw blurRad="38100" dist="38100" dir="2700000" algn="tl">
                    <a:srgbClr val="000000">
                      <a:alpha val="43137"/>
                    </a:srgbClr>
                  </a:outerShdw>
                </a:effectLst>
              </a:rPr>
              <a:t>connectives</a:t>
            </a:r>
          </a:p>
          <a:p>
            <a:pPr lvl="1">
              <a:lnSpc>
                <a:spcPct val="120000"/>
              </a:lnSpc>
            </a:pPr>
            <a:r>
              <a:rPr lang="en-US" dirty="0" smtClean="0"/>
              <a:t>All propositions must be either </a:t>
            </a:r>
            <a:r>
              <a:rPr lang="en-US" b="1" i="1" dirty="0" smtClean="0">
                <a:solidFill>
                  <a:srgbClr val="CC66FF"/>
                </a:solidFill>
                <a:effectLst>
                  <a:outerShdw blurRad="38100" dist="38100" dir="2700000" algn="tl">
                    <a:srgbClr val="000000">
                      <a:alpha val="43137"/>
                    </a:srgbClr>
                  </a:outerShdw>
                </a:effectLst>
              </a:rPr>
              <a:t>true</a:t>
            </a:r>
            <a:r>
              <a:rPr lang="en-US" dirty="0" smtClean="0"/>
              <a:t> or </a:t>
            </a:r>
            <a:r>
              <a:rPr lang="en-US" b="1" i="1" dirty="0" smtClean="0">
                <a:solidFill>
                  <a:srgbClr val="CC66FF"/>
                </a:solidFill>
                <a:effectLst>
                  <a:outerShdw blurRad="38100" dist="38100" dir="2700000" algn="tl">
                    <a:srgbClr val="000000">
                      <a:alpha val="43137"/>
                    </a:srgbClr>
                  </a:outerShdw>
                </a:effectLst>
              </a:rPr>
              <a:t>false</a:t>
            </a:r>
            <a:r>
              <a:rPr lang="en-US" i="1" dirty="0" smtClean="0">
                <a:solidFill>
                  <a:srgbClr val="CC66FF"/>
                </a:solidFill>
                <a:effectLst>
                  <a:outerShdw blurRad="38100" dist="38100" dir="2700000" algn="tl">
                    <a:srgbClr val="000000">
                      <a:alpha val="43137"/>
                    </a:srgbClr>
                  </a:outerShdw>
                </a:effectLst>
              </a:rPr>
              <a:t> </a:t>
            </a:r>
            <a:r>
              <a:rPr lang="en-US" dirty="0" smtClean="0"/>
              <a:t>(referred to as </a:t>
            </a:r>
            <a:r>
              <a:rPr lang="en-US" b="1" i="1" dirty="0" smtClean="0">
                <a:solidFill>
                  <a:srgbClr val="CC66FF"/>
                </a:solidFill>
                <a:effectLst>
                  <a:outerShdw blurRad="38100" dist="38100" dir="2700000" algn="tl">
                    <a:srgbClr val="000000">
                      <a:alpha val="43137"/>
                    </a:srgbClr>
                  </a:outerShdw>
                </a:effectLst>
              </a:rPr>
              <a:t>truth value</a:t>
            </a:r>
            <a:r>
              <a:rPr lang="en-US" b="1" dirty="0" smtClean="0"/>
              <a:t> </a:t>
            </a:r>
            <a:r>
              <a:rPr lang="en-US" dirty="0" smtClean="0"/>
              <a:t>of the proposition)</a:t>
            </a:r>
          </a:p>
          <a:p>
            <a:pPr>
              <a:lnSpc>
                <a:spcPct val="120000"/>
              </a:lnSpc>
            </a:pPr>
            <a:endParaRPr lang="en-US" dirty="0" smtClean="0"/>
          </a:p>
          <a:p>
            <a:pPr>
              <a:lnSpc>
                <a:spcPct val="120000"/>
              </a:lnSpc>
            </a:pPr>
            <a:r>
              <a:rPr lang="en-US" dirty="0" smtClean="0"/>
              <a:t>The truth value of an expression can be determined using a </a:t>
            </a:r>
            <a:r>
              <a:rPr lang="en-US" b="1" i="1" dirty="0" smtClean="0">
                <a:solidFill>
                  <a:srgbClr val="CC66FF"/>
                </a:solidFill>
                <a:effectLst>
                  <a:outerShdw blurRad="38100" dist="38100" dir="2700000" algn="tl">
                    <a:srgbClr val="000000">
                      <a:alpha val="43137"/>
                    </a:srgbClr>
                  </a:outerShdw>
                </a:effectLst>
              </a:rPr>
              <a:t>truth table</a:t>
            </a:r>
            <a:endParaRPr lang="en-US" b="1" dirty="0" smtClean="0"/>
          </a:p>
          <a:p>
            <a:pPr lvl="1">
              <a:lnSpc>
                <a:spcPct val="120000"/>
              </a:lnSpc>
            </a:pPr>
            <a:r>
              <a:rPr lang="en-US" dirty="0" smtClean="0"/>
              <a:t>The truth value of complex expression depends only on the truth of its individual parts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dirty="0" smtClean="0"/>
              <a:t>Propositional Logic: </a:t>
            </a:r>
            <a:r>
              <a:rPr lang="en-US" sz="2800" dirty="0" smtClean="0">
                <a:solidFill>
                  <a:srgbClr val="C00000"/>
                </a:solidFill>
              </a:rPr>
              <a:t>Propositions</a:t>
            </a:r>
            <a:endParaRPr lang="en-US" sz="2400" dirty="0" smtClean="0">
              <a:solidFill>
                <a:srgbClr val="C00000"/>
              </a:solidFill>
              <a:effectLst/>
            </a:endParaRPr>
          </a:p>
        </p:txBody>
      </p:sp>
      <p:sp>
        <p:nvSpPr>
          <p:cNvPr id="20483" name="Rectangle 3"/>
          <p:cNvSpPr>
            <a:spLocks noGrp="1" noChangeArrowheads="1"/>
          </p:cNvSpPr>
          <p:nvPr>
            <p:ph type="body" idx="1"/>
          </p:nvPr>
        </p:nvSpPr>
        <p:spPr>
          <a:xfrm>
            <a:off x="303213" y="1257300"/>
            <a:ext cx="9299575" cy="4762500"/>
          </a:xfrm>
        </p:spPr>
        <p:txBody>
          <a:bodyPr/>
          <a:lstStyle/>
          <a:p>
            <a:r>
              <a:rPr lang="en-US" dirty="0" smtClean="0"/>
              <a:t>Examples of simple proposition  </a:t>
            </a:r>
          </a:p>
          <a:p>
            <a:pPr lvl="2"/>
            <a:r>
              <a:rPr lang="en-US" dirty="0" smtClean="0"/>
              <a:t>P = “The waves are high”</a:t>
            </a:r>
          </a:p>
          <a:p>
            <a:pPr lvl="2"/>
            <a:r>
              <a:rPr lang="en-US" dirty="0" smtClean="0"/>
              <a:t>Q = “The ship is sinking”</a:t>
            </a:r>
          </a:p>
          <a:p>
            <a:pPr lvl="2">
              <a:buNone/>
            </a:pPr>
            <a:endParaRPr lang="en-US" dirty="0" smtClean="0"/>
          </a:p>
          <a:p>
            <a:pPr lvl="2">
              <a:buNone/>
            </a:pPr>
            <a:r>
              <a:rPr lang="en-US" sz="2800" dirty="0" smtClean="0">
                <a:solidFill>
                  <a:srgbClr val="FF0000"/>
                </a:solidFill>
              </a:rPr>
              <a:t>?</a:t>
            </a:r>
            <a:r>
              <a:rPr lang="en-US" dirty="0" smtClean="0"/>
              <a:t>	S = “x + y = 5”</a:t>
            </a:r>
          </a:p>
          <a:p>
            <a:pPr lvl="2">
              <a:buNone/>
            </a:pPr>
            <a:r>
              <a:rPr lang="en-US" dirty="0" smtClean="0">
                <a:solidFill>
                  <a:srgbClr val="7030A0"/>
                </a:solidFill>
              </a:rPr>
              <a:t>	(not a proposition, as its truth cannot be defined unless x and y are assigned specific values )</a:t>
            </a:r>
          </a:p>
          <a:p>
            <a:pPr lvl="2">
              <a:lnSpc>
                <a:spcPct val="100000"/>
              </a:lnSpc>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SG" dirty="0"/>
          </a:p>
        </p:txBody>
      </p:sp>
      <p:sp>
        <p:nvSpPr>
          <p:cNvPr id="3" name="Content Placeholder 2"/>
          <p:cNvSpPr>
            <a:spLocks noGrp="1"/>
          </p:cNvSpPr>
          <p:nvPr>
            <p:ph idx="1"/>
          </p:nvPr>
        </p:nvSpPr>
        <p:spPr/>
        <p:txBody>
          <a:bodyPr/>
          <a:lstStyle/>
          <a:p>
            <a:r>
              <a:rPr lang="en-US" dirty="0" smtClean="0"/>
              <a:t>Knowledge representation in KBS </a:t>
            </a:r>
          </a:p>
          <a:p>
            <a:r>
              <a:rPr lang="en-US" dirty="0" smtClean="0"/>
              <a:t>Propositional logic</a:t>
            </a:r>
          </a:p>
          <a:p>
            <a:pPr lvl="1"/>
            <a:r>
              <a:rPr lang="en-US" dirty="0" smtClean="0"/>
              <a:t>Syntax, Inference rules</a:t>
            </a:r>
          </a:p>
          <a:p>
            <a:r>
              <a:rPr lang="en-US" dirty="0" smtClean="0"/>
              <a:t>Predicate logic</a:t>
            </a:r>
          </a:p>
          <a:p>
            <a:pPr lvl="1"/>
            <a:r>
              <a:rPr lang="en-US" dirty="0" smtClean="0"/>
              <a:t>Syntax, Establish truth of inference</a:t>
            </a:r>
          </a:p>
          <a:p>
            <a:r>
              <a:rPr lang="en-US" dirty="0" smtClean="0"/>
              <a:t>Representation, reasoning, and search</a:t>
            </a:r>
          </a:p>
          <a:p>
            <a:r>
              <a:rPr lang="en-US" dirty="0" smtClean="0"/>
              <a:t>More representation schemes</a:t>
            </a:r>
          </a:p>
          <a:p>
            <a:pPr lvl="1"/>
            <a:r>
              <a:rPr lang="en-US" dirty="0" smtClean="0"/>
              <a:t>Semantic networks, frames</a:t>
            </a:r>
          </a:p>
          <a:p>
            <a:endParaRPr lang="en-SG" dirty="0"/>
          </a:p>
        </p:txBody>
      </p:sp>
    </p:spTree>
    <p:extLst>
      <p:ext uri="{BB962C8B-B14F-4D97-AF65-F5344CB8AC3E}">
        <p14:creationId xmlns:p14="http://schemas.microsoft.com/office/powerpoint/2010/main" val="2564601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dirty="0" smtClean="0"/>
              <a:t>Propositional Logic: </a:t>
            </a:r>
            <a:r>
              <a:rPr lang="en-US" sz="2800" dirty="0" smtClean="0">
                <a:solidFill>
                  <a:srgbClr val="C00000"/>
                </a:solidFill>
              </a:rPr>
              <a:t>Connectives</a:t>
            </a:r>
            <a:endParaRPr lang="en-US" sz="2400" b="0" dirty="0" smtClean="0">
              <a:solidFill>
                <a:srgbClr val="C00000"/>
              </a:solidFill>
              <a:effectLst/>
            </a:endParaRPr>
          </a:p>
        </p:txBody>
      </p:sp>
      <p:sp>
        <p:nvSpPr>
          <p:cNvPr id="20483" name="Rectangle 3"/>
          <p:cNvSpPr>
            <a:spLocks noGrp="1" noChangeArrowheads="1"/>
          </p:cNvSpPr>
          <p:nvPr>
            <p:ph type="body" idx="1"/>
          </p:nvPr>
        </p:nvSpPr>
        <p:spPr>
          <a:xfrm>
            <a:off x="303213" y="1162050"/>
            <a:ext cx="9299575" cy="4857750"/>
          </a:xfrm>
        </p:spPr>
        <p:txBody>
          <a:bodyPr/>
          <a:lstStyle/>
          <a:p>
            <a:pPr>
              <a:lnSpc>
                <a:spcPct val="100000"/>
              </a:lnSpc>
            </a:pPr>
            <a:r>
              <a:rPr lang="en-US" dirty="0" smtClean="0"/>
              <a:t>Connectives:</a:t>
            </a:r>
          </a:p>
          <a:p>
            <a:pPr lvl="1">
              <a:lnSpc>
                <a:spcPct val="100000"/>
              </a:lnSpc>
            </a:pPr>
            <a:r>
              <a:rPr lang="en-US" dirty="0" smtClean="0"/>
              <a:t>¬ (negation “not”)</a:t>
            </a:r>
          </a:p>
          <a:p>
            <a:pPr lvl="1">
              <a:lnSpc>
                <a:spcPct val="100000"/>
              </a:lnSpc>
            </a:pPr>
            <a:r>
              <a:rPr lang="en-US" dirty="0" smtClean="0">
                <a:sym typeface="Symbol" pitchFamily="18" charset="2"/>
              </a:rPr>
              <a:t> (disjunction “or”)</a:t>
            </a:r>
          </a:p>
          <a:p>
            <a:pPr lvl="1">
              <a:lnSpc>
                <a:spcPct val="100000"/>
              </a:lnSpc>
            </a:pPr>
            <a:r>
              <a:rPr lang="en-US" dirty="0" smtClean="0">
                <a:sym typeface="Symbol" pitchFamily="18" charset="2"/>
              </a:rPr>
              <a:t> (conjunction “and”)</a:t>
            </a:r>
          </a:p>
          <a:p>
            <a:pPr lvl="1">
              <a:lnSpc>
                <a:spcPct val="100000"/>
              </a:lnSpc>
            </a:pPr>
            <a:r>
              <a:rPr lang="en-US" dirty="0" smtClean="0">
                <a:sym typeface="Symbol" pitchFamily="18" charset="2"/>
              </a:rPr>
              <a:t> (implication “if … then”)</a:t>
            </a:r>
          </a:p>
          <a:p>
            <a:pPr lvl="1">
              <a:lnSpc>
                <a:spcPct val="100000"/>
              </a:lnSpc>
            </a:pPr>
            <a:r>
              <a:rPr lang="en-US" dirty="0" smtClean="0">
                <a:sym typeface="Symbol" pitchFamily="18" charset="2"/>
              </a:rPr>
              <a:t> (</a:t>
            </a:r>
            <a:r>
              <a:rPr lang="en-US" dirty="0" err="1" smtClean="0">
                <a:sym typeface="Symbol" pitchFamily="18" charset="2"/>
              </a:rPr>
              <a:t>biconditional</a:t>
            </a:r>
            <a:r>
              <a:rPr lang="en-US" dirty="0" smtClean="0">
                <a:sym typeface="Symbol" pitchFamily="18" charset="2"/>
              </a:rPr>
              <a:t> “if and only if”)</a:t>
            </a:r>
          </a:p>
          <a:p>
            <a:pPr lvl="1">
              <a:lnSpc>
                <a:spcPct val="100000"/>
              </a:lnSpc>
            </a:pPr>
            <a:endParaRPr lang="en-US" dirty="0" smtClean="0">
              <a:sym typeface="Symbol" pitchFamily="18" charset="2"/>
            </a:endParaRPr>
          </a:p>
          <a:p>
            <a:pPr>
              <a:lnSpc>
                <a:spcPct val="100000"/>
              </a:lnSpc>
            </a:pPr>
            <a:r>
              <a:rPr lang="en-US" dirty="0" smtClean="0"/>
              <a:t>Complex expressions using connectives</a:t>
            </a:r>
          </a:p>
          <a:p>
            <a:pPr lvl="1">
              <a:lnSpc>
                <a:spcPct val="100000"/>
              </a:lnSpc>
            </a:pPr>
            <a:r>
              <a:rPr lang="en-US" dirty="0" smtClean="0"/>
              <a:t>P </a:t>
            </a:r>
            <a:r>
              <a:rPr lang="en-US" dirty="0" smtClean="0">
                <a:sym typeface="Symbol" pitchFamily="18" charset="2"/>
              </a:rPr>
              <a:t></a:t>
            </a:r>
            <a:r>
              <a:rPr lang="en-US" dirty="0" smtClean="0"/>
              <a:t> Q = “The waves are high </a:t>
            </a:r>
            <a:r>
              <a:rPr lang="en-US" dirty="0" smtClean="0">
                <a:solidFill>
                  <a:schemeClr val="tx1"/>
                </a:solidFill>
              </a:rPr>
              <a:t>AND</a:t>
            </a:r>
            <a:r>
              <a:rPr lang="en-US" dirty="0" smtClean="0"/>
              <a:t> the ship is sinking”</a:t>
            </a:r>
          </a:p>
          <a:p>
            <a:pPr lvl="1">
              <a:lnSpc>
                <a:spcPct val="100000"/>
              </a:lnSpc>
            </a:pPr>
            <a:r>
              <a:rPr lang="en-US" dirty="0" smtClean="0"/>
              <a:t>P </a:t>
            </a:r>
            <a:r>
              <a:rPr lang="en-US" dirty="0" smtClean="0">
                <a:sym typeface="Symbol" pitchFamily="18" charset="2"/>
              </a:rPr>
              <a:t> Q = “</a:t>
            </a:r>
            <a:r>
              <a:rPr lang="en-US" dirty="0" smtClean="0">
                <a:solidFill>
                  <a:schemeClr val="tx1"/>
                </a:solidFill>
                <a:sym typeface="Symbol" pitchFamily="18" charset="2"/>
              </a:rPr>
              <a:t>IF</a:t>
            </a:r>
            <a:r>
              <a:rPr lang="en-US" dirty="0" smtClean="0">
                <a:sym typeface="Symbol" pitchFamily="18" charset="2"/>
              </a:rPr>
              <a:t> the waves are high </a:t>
            </a:r>
            <a:r>
              <a:rPr lang="en-US" dirty="0" smtClean="0">
                <a:solidFill>
                  <a:schemeClr val="tx1"/>
                </a:solidFill>
                <a:sym typeface="Symbol" pitchFamily="18" charset="2"/>
              </a:rPr>
              <a:t>THEN</a:t>
            </a:r>
            <a:r>
              <a:rPr lang="en-US" dirty="0" smtClean="0">
                <a:sym typeface="Symbol" pitchFamily="18" charset="2"/>
              </a:rPr>
              <a:t> the ship is sinking”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dirty="0"/>
              <a:t>Propositional Logic: </a:t>
            </a:r>
            <a:r>
              <a:rPr lang="en-US" sz="2800" dirty="0">
                <a:solidFill>
                  <a:srgbClr val="C00000"/>
                </a:solidFill>
              </a:rPr>
              <a:t>Syntax</a:t>
            </a:r>
            <a:endParaRPr lang="en-US" dirty="0">
              <a:solidFill>
                <a:srgbClr val="C00000"/>
              </a:solidFill>
            </a:endParaRPr>
          </a:p>
        </p:txBody>
      </p:sp>
      <p:sp>
        <p:nvSpPr>
          <p:cNvPr id="409603" name="Rectangle 3"/>
          <p:cNvSpPr>
            <a:spLocks noGrp="1" noChangeArrowheads="1"/>
          </p:cNvSpPr>
          <p:nvPr>
            <p:ph type="body" idx="1"/>
          </p:nvPr>
        </p:nvSpPr>
        <p:spPr>
          <a:xfrm>
            <a:off x="303213" y="1219200"/>
            <a:ext cx="9299575" cy="5067300"/>
          </a:xfrm>
        </p:spPr>
        <p:txBody>
          <a:bodyPr/>
          <a:lstStyle/>
          <a:p>
            <a:pPr>
              <a:lnSpc>
                <a:spcPct val="100000"/>
              </a:lnSpc>
              <a:spcBef>
                <a:spcPts val="0"/>
              </a:spcBef>
            </a:pPr>
            <a:r>
              <a:rPr lang="en-US" b="1" i="1" dirty="0" smtClean="0">
                <a:solidFill>
                  <a:srgbClr val="CC66FF"/>
                </a:solidFill>
                <a:effectLst>
                  <a:outerShdw blurRad="38100" dist="38100" dir="2700000" algn="tl">
                    <a:srgbClr val="C0C0C0"/>
                  </a:outerShdw>
                </a:effectLst>
              </a:rPr>
              <a:t>Sentences</a:t>
            </a:r>
            <a:r>
              <a:rPr lang="en-US" i="1" dirty="0" smtClean="0">
                <a:solidFill>
                  <a:srgbClr val="CC66FF"/>
                </a:solidFill>
                <a:effectLst>
                  <a:outerShdw blurRad="38100" dist="38100" dir="2700000" algn="tl">
                    <a:srgbClr val="C0C0C0"/>
                  </a:outerShdw>
                </a:effectLst>
              </a:rPr>
              <a:t>  </a:t>
            </a:r>
            <a:r>
              <a:rPr lang="en-US" dirty="0" smtClean="0"/>
              <a:t>(also called </a:t>
            </a:r>
            <a:r>
              <a:rPr lang="en-US" i="1" dirty="0" smtClean="0">
                <a:solidFill>
                  <a:srgbClr val="006600"/>
                </a:solidFill>
                <a:effectLst>
                  <a:outerShdw blurRad="38100" dist="38100" dir="2700000" algn="tl">
                    <a:srgbClr val="000000">
                      <a:alpha val="43137"/>
                    </a:srgbClr>
                  </a:outerShdw>
                </a:effectLst>
              </a:rPr>
              <a:t>well-formed formulas</a:t>
            </a:r>
            <a:r>
              <a:rPr lang="en-US" dirty="0" smtClean="0"/>
              <a:t>, </a:t>
            </a:r>
            <a:r>
              <a:rPr lang="en-US" b="0" i="1" dirty="0" err="1" smtClean="0"/>
              <a:t>wffs</a:t>
            </a:r>
            <a:r>
              <a:rPr lang="en-US" dirty="0" smtClean="0"/>
              <a:t>)</a:t>
            </a:r>
            <a:endParaRPr lang="en-US" altLang="zh-CN" dirty="0"/>
          </a:p>
          <a:p>
            <a:pPr lvl="1">
              <a:lnSpc>
                <a:spcPct val="100000"/>
              </a:lnSpc>
              <a:spcBef>
                <a:spcPts val="0"/>
              </a:spcBef>
            </a:pPr>
            <a:r>
              <a:rPr lang="en-US" b="1" i="1" dirty="0">
                <a:solidFill>
                  <a:srgbClr val="CC66FF"/>
                </a:solidFill>
                <a:effectLst>
                  <a:outerShdw blurRad="38100" dist="38100" dir="2700000" algn="tl">
                    <a:srgbClr val="C0C0C0"/>
                  </a:outerShdw>
                </a:effectLst>
              </a:rPr>
              <a:t>Atomic sentence</a:t>
            </a:r>
          </a:p>
          <a:p>
            <a:pPr lvl="2">
              <a:lnSpc>
                <a:spcPct val="100000"/>
              </a:lnSpc>
              <a:spcBef>
                <a:spcPts val="0"/>
              </a:spcBef>
            </a:pPr>
            <a:r>
              <a:rPr lang="en-US" altLang="zh-CN" b="1" i="1" dirty="0">
                <a:solidFill>
                  <a:srgbClr val="CC66FF"/>
                </a:solidFill>
                <a:effectLst>
                  <a:outerShdw blurRad="38100" dist="38100" dir="2700000" algn="tl">
                    <a:srgbClr val="C0C0C0"/>
                  </a:outerShdw>
                </a:effectLst>
              </a:rPr>
              <a:t>Literal</a:t>
            </a:r>
            <a:r>
              <a:rPr lang="en-US" altLang="zh-CN" dirty="0"/>
              <a:t> = p</a:t>
            </a:r>
            <a:r>
              <a:rPr lang="en-US" dirty="0"/>
              <a:t>roposition symbols such as </a:t>
            </a:r>
          </a:p>
          <a:p>
            <a:pPr lvl="3">
              <a:lnSpc>
                <a:spcPct val="100000"/>
              </a:lnSpc>
              <a:spcBef>
                <a:spcPts val="0"/>
              </a:spcBef>
            </a:pPr>
            <a:r>
              <a:rPr lang="en-US" dirty="0"/>
              <a:t>P</a:t>
            </a:r>
            <a:r>
              <a:rPr lang="en-US" baseline="-25000" dirty="0"/>
              <a:t>1</a:t>
            </a:r>
            <a:r>
              <a:rPr lang="en-US" dirty="0"/>
              <a:t> 	</a:t>
            </a:r>
            <a:r>
              <a:rPr lang="en-US" i="1" dirty="0">
                <a:effectLst>
                  <a:outerShdw blurRad="38100" dist="38100" dir="2700000" algn="tl">
                    <a:srgbClr val="C0C0C0"/>
                  </a:outerShdw>
                </a:effectLst>
              </a:rPr>
              <a:t>positive literal</a:t>
            </a:r>
          </a:p>
          <a:p>
            <a:pPr lvl="3">
              <a:lnSpc>
                <a:spcPct val="100000"/>
              </a:lnSpc>
              <a:spcBef>
                <a:spcPts val="0"/>
              </a:spcBef>
            </a:pPr>
            <a:r>
              <a:rPr lang="en-US" dirty="0">
                <a:sym typeface="Symbol" pitchFamily="18" charset="2"/>
              </a:rPr>
              <a:t></a:t>
            </a:r>
            <a:r>
              <a:rPr lang="en-US" dirty="0"/>
              <a:t>P</a:t>
            </a:r>
            <a:r>
              <a:rPr lang="en-US" baseline="-25000" dirty="0"/>
              <a:t>2</a:t>
            </a:r>
            <a:r>
              <a:rPr lang="en-US" dirty="0"/>
              <a:t> 	</a:t>
            </a:r>
            <a:r>
              <a:rPr lang="en-US" i="1" dirty="0">
                <a:effectLst>
                  <a:outerShdw blurRad="38100" dist="38100" dir="2700000" algn="tl">
                    <a:srgbClr val="C0C0C0"/>
                  </a:outerShdw>
                </a:effectLst>
              </a:rPr>
              <a:t>negative literal</a:t>
            </a:r>
          </a:p>
          <a:p>
            <a:pPr lvl="1">
              <a:lnSpc>
                <a:spcPct val="100000"/>
              </a:lnSpc>
              <a:spcBef>
                <a:spcPts val="0"/>
              </a:spcBef>
            </a:pPr>
            <a:r>
              <a:rPr lang="en-US" b="1" i="1" dirty="0">
                <a:solidFill>
                  <a:srgbClr val="CC66FF"/>
                </a:solidFill>
                <a:effectLst>
                  <a:outerShdw blurRad="38100" dist="38100" dir="2700000" algn="tl">
                    <a:srgbClr val="C0C0C0"/>
                  </a:outerShdw>
                </a:effectLst>
              </a:rPr>
              <a:t>Complex sentence</a:t>
            </a:r>
          </a:p>
          <a:p>
            <a:pPr lvl="2">
              <a:lnSpc>
                <a:spcPct val="100000"/>
              </a:lnSpc>
              <a:spcBef>
                <a:spcPts val="0"/>
              </a:spcBef>
            </a:pPr>
            <a:r>
              <a:rPr lang="en-US" dirty="0"/>
              <a:t>Constructed from simpler sentences using </a:t>
            </a:r>
            <a:r>
              <a:rPr lang="en-US" b="1" i="1" dirty="0">
                <a:solidFill>
                  <a:srgbClr val="CC66FF"/>
                </a:solidFill>
                <a:effectLst>
                  <a:outerShdw blurRad="38100" dist="38100" dir="2700000" algn="tl">
                    <a:srgbClr val="C0C0C0"/>
                  </a:outerShdw>
                </a:effectLst>
              </a:rPr>
              <a:t>logical connectives</a:t>
            </a:r>
          </a:p>
          <a:p>
            <a:pPr lvl="1">
              <a:lnSpc>
                <a:spcPct val="100000"/>
              </a:lnSpc>
              <a:spcBef>
                <a:spcPts val="0"/>
              </a:spcBef>
            </a:pPr>
            <a:r>
              <a:rPr lang="en-US" dirty="0"/>
              <a:t>If S, S</a:t>
            </a:r>
            <a:r>
              <a:rPr lang="en-US" baseline="-25000" dirty="0"/>
              <a:t>1</a:t>
            </a:r>
            <a:r>
              <a:rPr lang="en-US" dirty="0"/>
              <a:t> and S</a:t>
            </a:r>
            <a:r>
              <a:rPr lang="en-US" baseline="-25000" dirty="0"/>
              <a:t>2</a:t>
            </a:r>
            <a:r>
              <a:rPr lang="en-US" dirty="0"/>
              <a:t> are sentences, then the following are sentences:</a:t>
            </a:r>
          </a:p>
          <a:p>
            <a:pPr lvl="2">
              <a:lnSpc>
                <a:spcPct val="100000"/>
              </a:lnSpc>
              <a:spcBef>
                <a:spcPts val="0"/>
              </a:spcBef>
            </a:pPr>
            <a:r>
              <a:rPr lang="en-US" dirty="0">
                <a:sym typeface="Symbol" pitchFamily="18" charset="2"/>
              </a:rPr>
              <a:t></a:t>
            </a:r>
            <a:r>
              <a:rPr lang="en-US" dirty="0"/>
              <a:t>S (</a:t>
            </a:r>
            <a:r>
              <a:rPr lang="en-US" b="0" i="1" dirty="0">
                <a:solidFill>
                  <a:schemeClr val="accent2"/>
                </a:solidFill>
              </a:rPr>
              <a:t>negation</a:t>
            </a:r>
            <a:r>
              <a:rPr lang="en-US" dirty="0"/>
              <a:t>), 		S</a:t>
            </a:r>
            <a:r>
              <a:rPr lang="en-US" baseline="-25000" dirty="0"/>
              <a:t>1</a:t>
            </a:r>
            <a:r>
              <a:rPr lang="en-US" dirty="0"/>
              <a:t> </a:t>
            </a:r>
            <a:r>
              <a:rPr lang="en-US" dirty="0">
                <a:sym typeface="Symbol" pitchFamily="18" charset="2"/>
              </a:rPr>
              <a:t></a:t>
            </a:r>
            <a:r>
              <a:rPr lang="en-US" dirty="0"/>
              <a:t> S</a:t>
            </a:r>
            <a:r>
              <a:rPr lang="en-US" baseline="-25000" dirty="0"/>
              <a:t>2</a:t>
            </a:r>
            <a:r>
              <a:rPr lang="en-US" dirty="0"/>
              <a:t> (</a:t>
            </a:r>
            <a:r>
              <a:rPr lang="en-US" b="0" i="1" dirty="0">
                <a:solidFill>
                  <a:schemeClr val="accent2"/>
                </a:solidFill>
              </a:rPr>
              <a:t>conjunction</a:t>
            </a:r>
            <a:r>
              <a:rPr lang="en-US" dirty="0"/>
              <a:t>), </a:t>
            </a:r>
          </a:p>
          <a:p>
            <a:pPr lvl="2">
              <a:lnSpc>
                <a:spcPct val="100000"/>
              </a:lnSpc>
              <a:spcBef>
                <a:spcPts val="0"/>
              </a:spcBef>
              <a:buNone/>
            </a:pPr>
            <a:r>
              <a:rPr lang="en-US" dirty="0"/>
              <a:t>	S</a:t>
            </a:r>
            <a:r>
              <a:rPr lang="en-US" baseline="-25000" dirty="0"/>
              <a:t>1</a:t>
            </a:r>
            <a:r>
              <a:rPr lang="en-US" dirty="0"/>
              <a:t> </a:t>
            </a:r>
            <a:r>
              <a:rPr lang="en-US" dirty="0">
                <a:sym typeface="Symbol" pitchFamily="18" charset="2"/>
              </a:rPr>
              <a:t></a:t>
            </a:r>
            <a:r>
              <a:rPr lang="en-US" dirty="0"/>
              <a:t> S</a:t>
            </a:r>
            <a:r>
              <a:rPr lang="en-US" baseline="-25000" dirty="0"/>
              <a:t>2</a:t>
            </a:r>
            <a:r>
              <a:rPr lang="en-US" dirty="0"/>
              <a:t> (</a:t>
            </a:r>
            <a:r>
              <a:rPr lang="en-US" b="0" i="1" dirty="0">
                <a:solidFill>
                  <a:schemeClr val="accent2"/>
                </a:solidFill>
              </a:rPr>
              <a:t>disjunction</a:t>
            </a:r>
            <a:r>
              <a:rPr lang="en-US" dirty="0"/>
              <a:t>),  	S</a:t>
            </a:r>
            <a:r>
              <a:rPr lang="en-US" baseline="-25000" dirty="0"/>
              <a:t>1</a:t>
            </a:r>
            <a:r>
              <a:rPr lang="en-US" dirty="0"/>
              <a:t> </a:t>
            </a:r>
            <a:r>
              <a:rPr lang="en-US" dirty="0" smtClean="0">
                <a:sym typeface="Symbol" pitchFamily="18" charset="2"/>
              </a:rPr>
              <a:t></a:t>
            </a:r>
            <a:r>
              <a:rPr lang="en-US" dirty="0" smtClean="0"/>
              <a:t> </a:t>
            </a:r>
            <a:r>
              <a:rPr lang="en-US" dirty="0"/>
              <a:t>S</a:t>
            </a:r>
            <a:r>
              <a:rPr lang="en-US" baseline="-25000" dirty="0"/>
              <a:t>2</a:t>
            </a:r>
            <a:r>
              <a:rPr lang="en-US" dirty="0"/>
              <a:t> (</a:t>
            </a:r>
            <a:r>
              <a:rPr lang="en-US" b="0" i="1" dirty="0">
                <a:solidFill>
                  <a:schemeClr val="accent2"/>
                </a:solidFill>
              </a:rPr>
              <a:t>implication</a:t>
            </a:r>
            <a:r>
              <a:rPr lang="en-US" dirty="0"/>
              <a:t>), </a:t>
            </a:r>
          </a:p>
          <a:p>
            <a:pPr lvl="2">
              <a:lnSpc>
                <a:spcPct val="100000"/>
              </a:lnSpc>
              <a:spcBef>
                <a:spcPts val="0"/>
              </a:spcBef>
              <a:buNone/>
            </a:pPr>
            <a:r>
              <a:rPr lang="en-US" dirty="0"/>
              <a:t>	S</a:t>
            </a:r>
            <a:r>
              <a:rPr lang="en-US" baseline="-25000" dirty="0"/>
              <a:t>1</a:t>
            </a:r>
            <a:r>
              <a:rPr lang="en-US" dirty="0"/>
              <a:t> </a:t>
            </a:r>
            <a:r>
              <a:rPr lang="en-US" dirty="0" smtClean="0">
                <a:sym typeface="Symbol" pitchFamily="18" charset="2"/>
              </a:rPr>
              <a:t></a:t>
            </a:r>
            <a:r>
              <a:rPr lang="en-US" dirty="0" smtClean="0"/>
              <a:t> </a:t>
            </a:r>
            <a:r>
              <a:rPr lang="en-US" dirty="0"/>
              <a:t>S</a:t>
            </a:r>
            <a:r>
              <a:rPr lang="en-US" baseline="-25000" dirty="0"/>
              <a:t>2</a:t>
            </a:r>
            <a:r>
              <a:rPr lang="en-US" dirty="0"/>
              <a:t> (</a:t>
            </a:r>
            <a:r>
              <a:rPr lang="en-US" b="0" i="1" dirty="0" err="1">
                <a:solidFill>
                  <a:schemeClr val="accent2"/>
                </a:solidFill>
              </a:rPr>
              <a:t>biconditional</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dirty="0"/>
              <a:t>Propositional Logic: </a:t>
            </a:r>
            <a:r>
              <a:rPr lang="en-US" sz="2800" dirty="0">
                <a:solidFill>
                  <a:srgbClr val="C00000"/>
                </a:solidFill>
              </a:rPr>
              <a:t>Semantics</a:t>
            </a:r>
            <a:endParaRPr lang="en-US" dirty="0">
              <a:solidFill>
                <a:srgbClr val="C00000"/>
              </a:solidFill>
            </a:endParaRPr>
          </a:p>
        </p:txBody>
      </p:sp>
      <p:sp>
        <p:nvSpPr>
          <p:cNvPr id="410627" name="Rectangle 3"/>
          <p:cNvSpPr>
            <a:spLocks noGrp="1" noChangeArrowheads="1"/>
          </p:cNvSpPr>
          <p:nvPr>
            <p:ph type="body" idx="1"/>
          </p:nvPr>
        </p:nvSpPr>
        <p:spPr/>
        <p:txBody>
          <a:bodyPr/>
          <a:lstStyle/>
          <a:p>
            <a:pPr>
              <a:lnSpc>
                <a:spcPct val="120000"/>
              </a:lnSpc>
            </a:pPr>
            <a:r>
              <a:rPr lang="en-US" b="1" i="1" dirty="0">
                <a:solidFill>
                  <a:srgbClr val="CC66FF"/>
                </a:solidFill>
                <a:effectLst>
                  <a:outerShdw blurRad="38100" dist="38100" dir="2700000" algn="tl">
                    <a:srgbClr val="C0C0C0"/>
                  </a:outerShdw>
                </a:effectLst>
              </a:rPr>
              <a:t>Semantics</a:t>
            </a:r>
            <a:r>
              <a:rPr lang="en-US" dirty="0"/>
              <a:t> defines the rules for evaluating the truth of a sentence with respect to a particular model </a:t>
            </a:r>
            <a:r>
              <a:rPr lang="en-US" i="1" dirty="0">
                <a:solidFill>
                  <a:schemeClr val="tx1"/>
                </a:solidFill>
                <a:latin typeface="Times New Roman" pitchFamily="18" charset="0"/>
                <a:cs typeface="Times New Roman" pitchFamily="18" charset="0"/>
              </a:rPr>
              <a:t>m</a:t>
            </a:r>
            <a:r>
              <a:rPr lang="en-US" dirty="0" smtClean="0"/>
              <a:t>:</a:t>
            </a:r>
            <a:endParaRPr lang="en-US" dirty="0"/>
          </a:p>
          <a:p>
            <a:pPr lvl="1">
              <a:lnSpc>
                <a:spcPct val="140000"/>
              </a:lnSpc>
            </a:pPr>
            <a:r>
              <a:rPr lang="en-US" dirty="0">
                <a:sym typeface="Symbol" pitchFamily="18" charset="2"/>
              </a:rPr>
              <a:t></a:t>
            </a:r>
            <a:r>
              <a:rPr lang="en-US" dirty="0"/>
              <a:t>S	      is true </a:t>
            </a:r>
            <a:r>
              <a:rPr lang="en-US" dirty="0" err="1"/>
              <a:t>iff</a:t>
            </a:r>
            <a:r>
              <a:rPr lang="en-US" dirty="0"/>
              <a:t> 	S is </a:t>
            </a:r>
            <a:r>
              <a:rPr lang="en-US" b="0" i="1" dirty="0">
                <a:solidFill>
                  <a:schemeClr val="accent2"/>
                </a:solidFill>
              </a:rPr>
              <a:t>not</a:t>
            </a:r>
            <a:r>
              <a:rPr lang="en-US" dirty="0"/>
              <a:t> true (false)  </a:t>
            </a:r>
          </a:p>
          <a:p>
            <a:pPr lvl="1">
              <a:lnSpc>
                <a:spcPct val="140000"/>
              </a:lnSpc>
            </a:pPr>
            <a:r>
              <a:rPr lang="en-US" dirty="0"/>
              <a:t>S</a:t>
            </a:r>
            <a:r>
              <a:rPr lang="en-US" baseline="-25000" dirty="0"/>
              <a:t>1</a:t>
            </a:r>
            <a:r>
              <a:rPr lang="en-US" dirty="0"/>
              <a:t> </a:t>
            </a:r>
            <a:r>
              <a:rPr lang="en-US" dirty="0">
                <a:sym typeface="Symbol" pitchFamily="18" charset="2"/>
              </a:rPr>
              <a:t></a:t>
            </a:r>
            <a:r>
              <a:rPr lang="en-US" dirty="0"/>
              <a:t> S</a:t>
            </a:r>
            <a:r>
              <a:rPr lang="en-US" baseline="-25000" dirty="0"/>
              <a:t>2</a:t>
            </a:r>
            <a:r>
              <a:rPr lang="en-US" dirty="0"/>
              <a:t>    is true </a:t>
            </a:r>
            <a:r>
              <a:rPr lang="en-US" dirty="0" err="1"/>
              <a:t>iff</a:t>
            </a:r>
            <a:r>
              <a:rPr lang="en-US" dirty="0"/>
              <a:t> 	S</a:t>
            </a:r>
            <a:r>
              <a:rPr lang="en-US" baseline="-25000" dirty="0"/>
              <a:t>1</a:t>
            </a:r>
            <a:r>
              <a:rPr lang="en-US" dirty="0"/>
              <a:t> is true </a:t>
            </a:r>
            <a:r>
              <a:rPr lang="en-US" b="0" i="1" dirty="0">
                <a:solidFill>
                  <a:schemeClr val="accent2"/>
                </a:solidFill>
              </a:rPr>
              <a:t>and</a:t>
            </a:r>
            <a:r>
              <a:rPr lang="en-US" dirty="0">
                <a:solidFill>
                  <a:schemeClr val="accent2"/>
                </a:solidFill>
              </a:rPr>
              <a:t> </a:t>
            </a:r>
            <a:r>
              <a:rPr lang="en-US" dirty="0"/>
              <a:t>S</a:t>
            </a:r>
            <a:r>
              <a:rPr lang="en-US" baseline="-25000" dirty="0"/>
              <a:t>2</a:t>
            </a:r>
            <a:r>
              <a:rPr lang="en-US" dirty="0"/>
              <a:t> is true</a:t>
            </a:r>
          </a:p>
          <a:p>
            <a:pPr lvl="1">
              <a:lnSpc>
                <a:spcPct val="140000"/>
              </a:lnSpc>
            </a:pPr>
            <a:r>
              <a:rPr lang="en-US" dirty="0"/>
              <a:t>S</a:t>
            </a:r>
            <a:r>
              <a:rPr lang="en-US" baseline="-25000" dirty="0"/>
              <a:t>1</a:t>
            </a:r>
            <a:r>
              <a:rPr lang="en-US" dirty="0"/>
              <a:t> </a:t>
            </a:r>
            <a:r>
              <a:rPr lang="en-US" dirty="0">
                <a:sym typeface="Symbol" pitchFamily="18" charset="2"/>
              </a:rPr>
              <a:t></a:t>
            </a:r>
            <a:r>
              <a:rPr lang="en-US" dirty="0"/>
              <a:t> S</a:t>
            </a:r>
            <a:r>
              <a:rPr lang="en-US" baseline="-25000" dirty="0"/>
              <a:t>2</a:t>
            </a:r>
            <a:r>
              <a:rPr lang="en-US" dirty="0"/>
              <a:t>    is true </a:t>
            </a:r>
            <a:r>
              <a:rPr lang="en-US" dirty="0" err="1"/>
              <a:t>iff</a:t>
            </a:r>
            <a:r>
              <a:rPr lang="en-US" dirty="0"/>
              <a:t> 	S</a:t>
            </a:r>
            <a:r>
              <a:rPr lang="en-US" baseline="-25000" dirty="0"/>
              <a:t>1</a:t>
            </a:r>
            <a:r>
              <a:rPr lang="en-US" dirty="0"/>
              <a:t> is true </a:t>
            </a:r>
            <a:r>
              <a:rPr lang="en-US" b="0" i="1" dirty="0">
                <a:solidFill>
                  <a:schemeClr val="accent2"/>
                </a:solidFill>
              </a:rPr>
              <a:t>or</a:t>
            </a:r>
            <a:r>
              <a:rPr lang="en-US" dirty="0"/>
              <a:t> 	S</a:t>
            </a:r>
            <a:r>
              <a:rPr lang="en-US" baseline="-25000" dirty="0"/>
              <a:t>2</a:t>
            </a:r>
            <a:r>
              <a:rPr lang="en-US" dirty="0"/>
              <a:t> is true</a:t>
            </a:r>
          </a:p>
          <a:p>
            <a:pPr lvl="1">
              <a:lnSpc>
                <a:spcPct val="140000"/>
              </a:lnSpc>
            </a:pPr>
            <a:r>
              <a:rPr lang="en-US" dirty="0"/>
              <a:t>S</a:t>
            </a:r>
            <a:r>
              <a:rPr lang="en-US" baseline="-25000" dirty="0"/>
              <a:t>1</a:t>
            </a:r>
            <a:r>
              <a:rPr lang="en-US" dirty="0"/>
              <a:t> </a:t>
            </a:r>
            <a:r>
              <a:rPr lang="en-US" dirty="0" smtClean="0">
                <a:sym typeface="Symbol" pitchFamily="18" charset="2"/>
              </a:rPr>
              <a:t></a:t>
            </a:r>
            <a:r>
              <a:rPr lang="en-US" dirty="0" smtClean="0"/>
              <a:t> </a:t>
            </a:r>
            <a:r>
              <a:rPr lang="en-US" dirty="0"/>
              <a:t>S</a:t>
            </a:r>
            <a:r>
              <a:rPr lang="en-US" baseline="-25000" dirty="0"/>
              <a:t>2</a:t>
            </a:r>
            <a:r>
              <a:rPr lang="en-US" dirty="0"/>
              <a:t>   is true </a:t>
            </a:r>
            <a:r>
              <a:rPr lang="en-US" dirty="0" err="1"/>
              <a:t>iff</a:t>
            </a:r>
            <a:r>
              <a:rPr lang="en-US" dirty="0"/>
              <a:t>	 	S</a:t>
            </a:r>
            <a:r>
              <a:rPr lang="en-US" baseline="-25000" dirty="0"/>
              <a:t>1</a:t>
            </a:r>
            <a:r>
              <a:rPr lang="en-US" dirty="0"/>
              <a:t> </a:t>
            </a:r>
            <a:r>
              <a:rPr lang="en-US" b="0" i="1" dirty="0">
                <a:solidFill>
                  <a:schemeClr val="accent2"/>
                </a:solidFill>
              </a:rPr>
              <a:t>implies</a:t>
            </a:r>
            <a:r>
              <a:rPr lang="en-US" dirty="0"/>
              <a:t> S</a:t>
            </a:r>
            <a:r>
              <a:rPr lang="en-US" baseline="-25000" dirty="0"/>
              <a:t>2</a:t>
            </a:r>
            <a:r>
              <a:rPr lang="en-US" dirty="0"/>
              <a:t> </a:t>
            </a:r>
          </a:p>
          <a:p>
            <a:pPr lvl="1">
              <a:lnSpc>
                <a:spcPct val="100000"/>
              </a:lnSpc>
              <a:buFontTx/>
              <a:buNone/>
            </a:pPr>
            <a:r>
              <a:rPr lang="en-US" dirty="0"/>
              <a:t>					(S</a:t>
            </a:r>
            <a:r>
              <a:rPr lang="en-US" baseline="-25000" dirty="0"/>
              <a:t>1</a:t>
            </a:r>
            <a:r>
              <a:rPr lang="en-US" dirty="0"/>
              <a:t> is false </a:t>
            </a:r>
            <a:r>
              <a:rPr lang="en-US" b="0" i="1" dirty="0">
                <a:solidFill>
                  <a:srgbClr val="008000"/>
                </a:solidFill>
              </a:rPr>
              <a:t>or</a:t>
            </a:r>
            <a:r>
              <a:rPr lang="en-US" dirty="0">
                <a:solidFill>
                  <a:schemeClr val="accent2"/>
                </a:solidFill>
              </a:rPr>
              <a:t> </a:t>
            </a:r>
            <a:r>
              <a:rPr lang="en-US" dirty="0"/>
              <a:t>S</a:t>
            </a:r>
            <a:r>
              <a:rPr lang="en-US" baseline="-25000" dirty="0"/>
              <a:t>2</a:t>
            </a:r>
            <a:r>
              <a:rPr lang="en-US" dirty="0"/>
              <a:t> is true)</a:t>
            </a:r>
          </a:p>
          <a:p>
            <a:pPr lvl="1">
              <a:lnSpc>
                <a:spcPct val="140000"/>
              </a:lnSpc>
            </a:pPr>
            <a:r>
              <a:rPr lang="en-US" dirty="0"/>
              <a:t>S</a:t>
            </a:r>
            <a:r>
              <a:rPr lang="en-US" baseline="-25000" dirty="0"/>
              <a:t>1</a:t>
            </a:r>
            <a:r>
              <a:rPr lang="en-US" dirty="0"/>
              <a:t> </a:t>
            </a:r>
            <a:r>
              <a:rPr lang="en-US" dirty="0" smtClean="0">
                <a:sym typeface="Symbol" pitchFamily="18" charset="2"/>
              </a:rPr>
              <a:t></a:t>
            </a:r>
            <a:r>
              <a:rPr lang="en-US" dirty="0" smtClean="0"/>
              <a:t> </a:t>
            </a:r>
            <a:r>
              <a:rPr lang="en-US" dirty="0"/>
              <a:t>S</a:t>
            </a:r>
            <a:r>
              <a:rPr lang="en-US" baseline="-25000" dirty="0"/>
              <a:t>2    </a:t>
            </a:r>
            <a:r>
              <a:rPr lang="en-US" dirty="0"/>
              <a:t>is true </a:t>
            </a:r>
            <a:r>
              <a:rPr lang="en-US" dirty="0" err="1"/>
              <a:t>iff</a:t>
            </a:r>
            <a:r>
              <a:rPr lang="en-US" dirty="0"/>
              <a:t>	     </a:t>
            </a:r>
            <a:r>
              <a:rPr lang="en-US" dirty="0" smtClean="0"/>
              <a:t>S</a:t>
            </a:r>
            <a:r>
              <a:rPr lang="en-US" baseline="-25000" dirty="0" smtClean="0"/>
              <a:t>1</a:t>
            </a:r>
            <a:r>
              <a:rPr lang="en-US" dirty="0" smtClean="0">
                <a:sym typeface="Symbol" pitchFamily="18" charset="2"/>
              </a:rPr>
              <a:t>  </a:t>
            </a:r>
            <a:r>
              <a:rPr lang="en-US" dirty="0" smtClean="0"/>
              <a:t>S</a:t>
            </a:r>
            <a:r>
              <a:rPr lang="en-US" baseline="-25000" dirty="0" smtClean="0"/>
              <a:t>2</a:t>
            </a:r>
            <a:r>
              <a:rPr lang="en-US" dirty="0" smtClean="0"/>
              <a:t> </a:t>
            </a:r>
            <a:r>
              <a:rPr lang="en-US" dirty="0"/>
              <a:t>is true </a:t>
            </a:r>
            <a:r>
              <a:rPr lang="en-US" b="0" i="1" dirty="0">
                <a:solidFill>
                  <a:schemeClr val="accent2"/>
                </a:solidFill>
              </a:rPr>
              <a:t>and</a:t>
            </a:r>
            <a:r>
              <a:rPr lang="en-US" dirty="0">
                <a:solidFill>
                  <a:schemeClr val="accent2"/>
                </a:solidFill>
              </a:rPr>
              <a:t> </a:t>
            </a:r>
            <a:r>
              <a:rPr lang="en-US" dirty="0" smtClean="0"/>
              <a:t>S</a:t>
            </a:r>
            <a:r>
              <a:rPr lang="en-US" baseline="-25000" dirty="0" smtClean="0"/>
              <a:t>2</a:t>
            </a:r>
            <a:r>
              <a:rPr lang="en-US" dirty="0" smtClean="0">
                <a:sym typeface="Symbol" pitchFamily="18" charset="2"/>
              </a:rPr>
              <a:t>  </a:t>
            </a:r>
            <a:r>
              <a:rPr lang="en-US" dirty="0" smtClean="0"/>
              <a:t>S</a:t>
            </a:r>
            <a:r>
              <a:rPr lang="en-US" baseline="-25000" dirty="0" smtClean="0"/>
              <a:t>1</a:t>
            </a:r>
            <a:r>
              <a:rPr lang="en-US" dirty="0" smtClean="0"/>
              <a:t> </a:t>
            </a:r>
            <a:r>
              <a:rPr lang="en-US" dirty="0"/>
              <a:t>is </a:t>
            </a:r>
            <a:r>
              <a:rPr lang="en-US" dirty="0" smtClean="0"/>
              <a:t>true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dirty="0"/>
              <a:t>Propositional Logic: </a:t>
            </a:r>
            <a:r>
              <a:rPr lang="en-US" sz="2800" dirty="0">
                <a:solidFill>
                  <a:srgbClr val="C00000"/>
                </a:solidFill>
              </a:rPr>
              <a:t>Semantics</a:t>
            </a:r>
            <a:r>
              <a:rPr lang="en-US" dirty="0">
                <a:solidFill>
                  <a:srgbClr val="C00000"/>
                </a:solidFill>
              </a:rPr>
              <a:t> </a:t>
            </a:r>
            <a:r>
              <a:rPr lang="en-US" sz="2400" b="0" dirty="0">
                <a:solidFill>
                  <a:srgbClr val="C00000"/>
                </a:solidFill>
                <a:effectLst/>
              </a:rPr>
              <a:t>(cont.)</a:t>
            </a:r>
          </a:p>
        </p:txBody>
      </p:sp>
      <p:sp>
        <p:nvSpPr>
          <p:cNvPr id="472067" name="Rectangle 3"/>
          <p:cNvSpPr>
            <a:spLocks noGrp="1" noChangeArrowheads="1"/>
          </p:cNvSpPr>
          <p:nvPr>
            <p:ph type="body" idx="1"/>
          </p:nvPr>
        </p:nvSpPr>
        <p:spPr/>
        <p:txBody>
          <a:bodyPr/>
          <a:lstStyle/>
          <a:p>
            <a:pPr>
              <a:lnSpc>
                <a:spcPct val="120000"/>
              </a:lnSpc>
            </a:pPr>
            <a:r>
              <a:rPr lang="en-US" dirty="0"/>
              <a:t>Each model specifies true/false for a proposition symbol </a:t>
            </a:r>
          </a:p>
          <a:p>
            <a:pPr lvl="1">
              <a:lnSpc>
                <a:spcPct val="120000"/>
              </a:lnSpc>
            </a:pPr>
            <a:r>
              <a:rPr lang="en-US" dirty="0"/>
              <a:t>E.g. 		P</a:t>
            </a:r>
            <a:r>
              <a:rPr lang="en-US" baseline="-25000" dirty="0"/>
              <a:t>1</a:t>
            </a:r>
            <a:r>
              <a:rPr lang="en-US" dirty="0"/>
              <a:t> (false)	P</a:t>
            </a:r>
            <a:r>
              <a:rPr lang="en-US" baseline="-25000" dirty="0"/>
              <a:t>2</a:t>
            </a:r>
            <a:r>
              <a:rPr lang="en-US" dirty="0"/>
              <a:t> (true)	P</a:t>
            </a:r>
            <a:r>
              <a:rPr lang="en-US" baseline="-25000" dirty="0"/>
              <a:t>3</a:t>
            </a:r>
            <a:r>
              <a:rPr lang="en-US" dirty="0"/>
              <a:t> (false</a:t>
            </a:r>
            <a:r>
              <a:rPr lang="en-US" dirty="0" smtClean="0"/>
              <a:t>)</a:t>
            </a:r>
            <a:endParaRPr lang="en-US" dirty="0"/>
          </a:p>
          <a:p>
            <a:pPr lvl="1">
              <a:lnSpc>
                <a:spcPct val="120000"/>
              </a:lnSpc>
            </a:pPr>
            <a:r>
              <a:rPr lang="en-US" dirty="0"/>
              <a:t>With </a:t>
            </a:r>
            <a:r>
              <a:rPr lang="en-US" dirty="0" smtClean="0"/>
              <a:t>three </a:t>
            </a:r>
            <a:r>
              <a:rPr lang="en-US" dirty="0"/>
              <a:t>symbols, </a:t>
            </a:r>
            <a:r>
              <a:rPr lang="en-US" sz="2800" dirty="0">
                <a:solidFill>
                  <a:schemeClr val="hlink"/>
                </a:solidFill>
              </a:rPr>
              <a:t>8</a:t>
            </a:r>
            <a:r>
              <a:rPr lang="en-US" dirty="0"/>
              <a:t> possible </a:t>
            </a:r>
            <a:r>
              <a:rPr lang="en-US" dirty="0" smtClean="0"/>
              <a:t>models </a:t>
            </a:r>
            <a:r>
              <a:rPr lang="en-US" dirty="0"/>
              <a:t>can be enumerated </a:t>
            </a:r>
            <a:r>
              <a:rPr lang="en-US" dirty="0" smtClean="0"/>
              <a:t>automatically (</a:t>
            </a:r>
            <a:r>
              <a:rPr lang="en-US" b="0" dirty="0" smtClean="0">
                <a:solidFill>
                  <a:schemeClr val="tx1"/>
                </a:solidFill>
              </a:rPr>
              <a:t>2</a:t>
            </a:r>
            <a:r>
              <a:rPr lang="en-US" b="0" baseline="30000" dirty="0" smtClean="0">
                <a:solidFill>
                  <a:schemeClr val="tx1"/>
                </a:solidFill>
              </a:rPr>
              <a:t>3</a:t>
            </a:r>
            <a:r>
              <a:rPr lang="en-US" b="0" dirty="0" smtClean="0">
                <a:solidFill>
                  <a:schemeClr val="tx1"/>
                </a:solidFill>
              </a:rPr>
              <a:t> = 8</a:t>
            </a:r>
            <a:r>
              <a:rPr lang="en-US" dirty="0" smtClean="0"/>
              <a:t>)</a:t>
            </a:r>
            <a:endParaRPr lang="en-US" dirty="0"/>
          </a:p>
          <a:p>
            <a:pPr>
              <a:lnSpc>
                <a:spcPct val="120000"/>
              </a:lnSpc>
            </a:pPr>
            <a:r>
              <a:rPr lang="en-US" dirty="0"/>
              <a:t>Simple recursive process evaluates an arbitrary sentence, e.g.</a:t>
            </a:r>
          </a:p>
          <a:p>
            <a:pPr>
              <a:lnSpc>
                <a:spcPct val="120000"/>
              </a:lnSpc>
              <a:buFont typeface="Symbol" pitchFamily="18" charset="2"/>
              <a:buNone/>
            </a:pPr>
            <a:r>
              <a:rPr lang="en-US" dirty="0">
                <a:sym typeface="Symbol" pitchFamily="18" charset="2"/>
              </a:rPr>
              <a:t>    		</a:t>
            </a:r>
            <a:r>
              <a:rPr lang="en-US" sz="2400" dirty="0">
                <a:solidFill>
                  <a:schemeClr val="tx1"/>
                </a:solidFill>
                <a:sym typeface="Symbol" pitchFamily="18" charset="2"/>
              </a:rPr>
              <a:t></a:t>
            </a:r>
            <a:r>
              <a:rPr lang="en-US" sz="2400" dirty="0">
                <a:solidFill>
                  <a:schemeClr val="tx1"/>
                </a:solidFill>
              </a:rPr>
              <a:t>P</a:t>
            </a:r>
            <a:r>
              <a:rPr lang="en-US" sz="2400" baseline="-25000" dirty="0">
                <a:solidFill>
                  <a:schemeClr val="tx1"/>
                </a:solidFill>
              </a:rPr>
              <a:t>1 </a:t>
            </a:r>
            <a:r>
              <a:rPr lang="en-US" sz="2400" dirty="0">
                <a:solidFill>
                  <a:schemeClr val="tx1"/>
                </a:solidFill>
                <a:sym typeface="Symbol" pitchFamily="18" charset="2"/>
              </a:rPr>
              <a:t></a:t>
            </a:r>
            <a:r>
              <a:rPr lang="en-US" sz="2400" dirty="0">
                <a:solidFill>
                  <a:schemeClr val="tx1"/>
                </a:solidFill>
              </a:rPr>
              <a:t> (P</a:t>
            </a:r>
            <a:r>
              <a:rPr lang="en-US" sz="2400" baseline="-25000" dirty="0">
                <a:solidFill>
                  <a:schemeClr val="tx1"/>
                </a:solidFill>
              </a:rPr>
              <a:t>2 </a:t>
            </a:r>
            <a:r>
              <a:rPr lang="en-US" sz="2400" dirty="0">
                <a:solidFill>
                  <a:schemeClr val="tx1"/>
                </a:solidFill>
                <a:sym typeface="Symbol" pitchFamily="18" charset="2"/>
              </a:rPr>
              <a:t></a:t>
            </a:r>
            <a:r>
              <a:rPr lang="en-US" sz="2400" baseline="-25000" dirty="0">
                <a:solidFill>
                  <a:schemeClr val="tx1"/>
                </a:solidFill>
              </a:rPr>
              <a:t> </a:t>
            </a:r>
            <a:r>
              <a:rPr lang="en-US" sz="2400" dirty="0">
                <a:solidFill>
                  <a:schemeClr val="tx1"/>
                </a:solidFill>
              </a:rPr>
              <a:t>P</a:t>
            </a:r>
            <a:r>
              <a:rPr lang="en-US" sz="2400" baseline="-25000" dirty="0">
                <a:solidFill>
                  <a:schemeClr val="tx1"/>
                </a:solidFill>
              </a:rPr>
              <a:t>3</a:t>
            </a:r>
            <a:r>
              <a:rPr lang="en-US" sz="2400" dirty="0">
                <a:solidFill>
                  <a:schemeClr val="tx1"/>
                </a:solidFill>
              </a:rPr>
              <a:t>) = </a:t>
            </a:r>
          </a:p>
          <a:p>
            <a:pPr>
              <a:lnSpc>
                <a:spcPct val="120000"/>
              </a:lnSpc>
              <a:buFont typeface="Symbol" pitchFamily="18" charset="2"/>
              <a:buNone/>
            </a:pPr>
            <a:r>
              <a:rPr lang="en-US" sz="2400" dirty="0">
                <a:solidFill>
                  <a:schemeClr val="tx1"/>
                </a:solidFill>
              </a:rPr>
              <a:t>			</a:t>
            </a:r>
            <a:r>
              <a:rPr lang="en-US" sz="2400" i="1" dirty="0">
                <a:solidFill>
                  <a:schemeClr val="tx1"/>
                </a:solidFill>
              </a:rPr>
              <a:t>true </a:t>
            </a:r>
            <a:r>
              <a:rPr lang="en-US" sz="2400" dirty="0">
                <a:solidFill>
                  <a:schemeClr val="tx1"/>
                </a:solidFill>
                <a:sym typeface="Symbol" pitchFamily="18" charset="2"/>
              </a:rPr>
              <a:t></a:t>
            </a:r>
            <a:r>
              <a:rPr lang="en-US" sz="2400" i="1" dirty="0">
                <a:solidFill>
                  <a:schemeClr val="tx1"/>
                </a:solidFill>
              </a:rPr>
              <a:t> </a:t>
            </a:r>
            <a:r>
              <a:rPr lang="en-US" sz="2400" dirty="0">
                <a:solidFill>
                  <a:schemeClr val="tx1"/>
                </a:solidFill>
              </a:rPr>
              <a:t>(</a:t>
            </a:r>
            <a:r>
              <a:rPr lang="en-US" sz="2400" i="1" dirty="0">
                <a:solidFill>
                  <a:schemeClr val="tx1"/>
                </a:solidFill>
              </a:rPr>
              <a:t>true </a:t>
            </a:r>
            <a:r>
              <a:rPr lang="en-US" sz="2400" dirty="0">
                <a:solidFill>
                  <a:schemeClr val="tx1"/>
                </a:solidFill>
                <a:sym typeface="Symbol" pitchFamily="18" charset="2"/>
              </a:rPr>
              <a:t></a:t>
            </a:r>
            <a:r>
              <a:rPr lang="en-US" sz="2400" i="1" dirty="0">
                <a:solidFill>
                  <a:schemeClr val="tx1"/>
                </a:solidFill>
              </a:rPr>
              <a:t> false</a:t>
            </a:r>
            <a:r>
              <a:rPr lang="en-US" sz="2400" dirty="0">
                <a:solidFill>
                  <a:schemeClr val="tx1"/>
                </a:solidFill>
              </a:rPr>
              <a:t>) =  </a:t>
            </a:r>
            <a:r>
              <a:rPr lang="en-US" sz="2400" i="1" dirty="0">
                <a:solidFill>
                  <a:schemeClr val="tx1"/>
                </a:solidFill>
              </a:rPr>
              <a:t>true </a:t>
            </a:r>
            <a:r>
              <a:rPr lang="en-US" sz="2400" dirty="0">
                <a:solidFill>
                  <a:schemeClr val="tx1"/>
                </a:solidFill>
                <a:sym typeface="Symbol" pitchFamily="18" charset="2"/>
              </a:rPr>
              <a:t></a:t>
            </a:r>
            <a:r>
              <a:rPr lang="en-US" sz="2400" dirty="0">
                <a:solidFill>
                  <a:schemeClr val="tx1"/>
                </a:solidFill>
              </a:rPr>
              <a:t> </a:t>
            </a:r>
            <a:r>
              <a:rPr lang="en-US" sz="2400" i="1" dirty="0">
                <a:solidFill>
                  <a:schemeClr val="tx1"/>
                </a:solidFill>
              </a:rPr>
              <a:t>true </a:t>
            </a:r>
            <a:r>
              <a:rPr lang="en-US" sz="2400" dirty="0">
                <a:solidFill>
                  <a:schemeClr val="tx1"/>
                </a:solidFill>
              </a:rPr>
              <a:t>= </a:t>
            </a:r>
            <a:r>
              <a:rPr lang="en-US" sz="2400" i="1" dirty="0">
                <a:solidFill>
                  <a:schemeClr val="tx1"/>
                </a:solidFill>
              </a:rPr>
              <a:t>true</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3" name="Content Placeholder 2"/>
          <p:cNvSpPr>
            <a:spLocks noGrp="1"/>
          </p:cNvSpPr>
          <p:nvPr>
            <p:ph idx="1"/>
          </p:nvPr>
        </p:nvSpPr>
        <p:spPr/>
        <p:txBody>
          <a:bodyPr/>
          <a:lstStyle/>
          <a:p>
            <a:pPr>
              <a:lnSpc>
                <a:spcPct val="100000"/>
              </a:lnSpc>
            </a:pPr>
            <a:r>
              <a:rPr lang="en-US" dirty="0" smtClean="0"/>
              <a:t>With the two sentences </a:t>
            </a:r>
            <a:r>
              <a:rPr lang="en-US" b="0" i="1" dirty="0" smtClean="0">
                <a:solidFill>
                  <a:schemeClr val="tx1"/>
                </a:solidFill>
              </a:rPr>
              <a:t>P</a:t>
            </a:r>
            <a:r>
              <a:rPr lang="en-US" dirty="0" smtClean="0"/>
              <a:t> and </a:t>
            </a:r>
            <a:r>
              <a:rPr lang="en-US" b="0" i="1" dirty="0" smtClean="0">
                <a:solidFill>
                  <a:schemeClr val="tx1"/>
                </a:solidFill>
              </a:rPr>
              <a:t>Q</a:t>
            </a:r>
            <a:r>
              <a:rPr lang="en-US" dirty="0" smtClean="0"/>
              <a:t>, we can have a </a:t>
            </a:r>
            <a:r>
              <a:rPr lang="en-US" b="1" i="1" dirty="0" smtClean="0">
                <a:solidFill>
                  <a:srgbClr val="CC66FF"/>
                </a:solidFill>
                <a:effectLst>
                  <a:outerShdw blurRad="38100" dist="38100" dir="2700000" algn="tl">
                    <a:srgbClr val="C0C0C0"/>
                  </a:outerShdw>
                </a:effectLst>
              </a:rPr>
              <a:t>truth table</a:t>
            </a:r>
            <a:r>
              <a:rPr lang="en-US" b="1" dirty="0" smtClean="0"/>
              <a:t> </a:t>
            </a:r>
            <a:r>
              <a:rPr lang="en-US" dirty="0" smtClean="0"/>
              <a:t>(</a:t>
            </a:r>
            <a:r>
              <a:rPr lang="en-US" b="0" i="1" dirty="0" smtClean="0">
                <a:solidFill>
                  <a:schemeClr val="hlink"/>
                </a:solidFill>
              </a:rPr>
              <a:t>4 rows indicate 4 possible models</a:t>
            </a:r>
            <a:r>
              <a:rPr lang="en-US" dirty="0" smtClean="0"/>
              <a:t>) for the possible sentences generated with </a:t>
            </a:r>
            <a:r>
              <a:rPr lang="en-US" b="0" i="1" dirty="0" smtClean="0">
                <a:solidFill>
                  <a:schemeClr val="tx1"/>
                </a:solidFill>
              </a:rPr>
              <a:t>P</a:t>
            </a:r>
            <a:r>
              <a:rPr lang="en-US" dirty="0" smtClean="0"/>
              <a:t>, </a:t>
            </a:r>
            <a:r>
              <a:rPr lang="en-US" b="0" i="1" dirty="0" smtClean="0">
                <a:solidFill>
                  <a:schemeClr val="tx1"/>
                </a:solidFill>
              </a:rPr>
              <a:t>Q</a:t>
            </a:r>
            <a:r>
              <a:rPr lang="en-US" dirty="0" smtClean="0"/>
              <a:t> and logical connections</a:t>
            </a:r>
          </a:p>
          <a:p>
            <a:endParaRPr lang="en-US" dirty="0"/>
          </a:p>
        </p:txBody>
      </p:sp>
      <p:pic>
        <p:nvPicPr>
          <p:cNvPr id="4" name="Picture 4"/>
          <p:cNvPicPr>
            <a:picLocks noChangeAspect="1" noChangeArrowheads="1"/>
          </p:cNvPicPr>
          <p:nvPr/>
        </p:nvPicPr>
        <p:blipFill>
          <a:blip r:embed="rId2" cstate="print"/>
          <a:srcRect l="37500" t="30208" r="7813" b="50000"/>
          <a:stretch>
            <a:fillRect/>
          </a:stretch>
        </p:blipFill>
        <p:spPr>
          <a:xfrm>
            <a:off x="1266825" y="3148013"/>
            <a:ext cx="7481888" cy="2236787"/>
          </a:xfrm>
          <a:prstGeom prst="rect">
            <a:avLst/>
          </a:prstGeom>
          <a:noFill/>
          <a:ln/>
        </p:spPr>
      </p:pic>
      <p:sp>
        <p:nvSpPr>
          <p:cNvPr id="6" name="Oval 5"/>
          <p:cNvSpPr/>
          <p:nvPr/>
        </p:nvSpPr>
        <p:spPr bwMode="auto">
          <a:xfrm>
            <a:off x="1266824" y="3007360"/>
            <a:ext cx="1896999" cy="2509520"/>
          </a:xfrm>
          <a:prstGeom prst="ellipse">
            <a:avLst/>
          </a:prstGeom>
          <a:noFill/>
          <a:ln w="28575" cap="flat" cmpd="sng" algn="ctr">
            <a:solidFill>
              <a:srgbClr val="FF0000"/>
            </a:solidFill>
            <a:prstDash val="dash"/>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a:t>Logic &amp; </a:t>
            </a:r>
            <a:r>
              <a:rPr lang="en-US" dirty="0" smtClean="0"/>
              <a:t>Model: </a:t>
            </a:r>
            <a:r>
              <a:rPr lang="en-US" sz="2800" dirty="0" smtClean="0">
                <a:solidFill>
                  <a:srgbClr val="C00000"/>
                </a:solidFill>
              </a:rPr>
              <a:t>examples</a:t>
            </a:r>
            <a:endParaRPr lang="en-US" sz="2000" b="0" dirty="0">
              <a:solidFill>
                <a:srgbClr val="C00000"/>
              </a:solidFill>
              <a:effectLst/>
            </a:endParaRPr>
          </a:p>
        </p:txBody>
      </p:sp>
      <p:sp>
        <p:nvSpPr>
          <p:cNvPr id="644099" name="Rectangle 3"/>
          <p:cNvSpPr>
            <a:spLocks noGrp="1" noChangeArrowheads="1"/>
          </p:cNvSpPr>
          <p:nvPr>
            <p:ph type="body" idx="1"/>
          </p:nvPr>
        </p:nvSpPr>
        <p:spPr>
          <a:xfrm>
            <a:off x="303213" y="1219200"/>
            <a:ext cx="9299575" cy="4876800"/>
          </a:xfrm>
        </p:spPr>
        <p:txBody>
          <a:bodyPr/>
          <a:lstStyle/>
          <a:p>
            <a:pPr>
              <a:lnSpc>
                <a:spcPct val="140000"/>
              </a:lnSpc>
            </a:pPr>
            <a:r>
              <a:rPr lang="en-US" dirty="0" smtClean="0"/>
              <a:t>Example 4.1</a:t>
            </a:r>
            <a:r>
              <a:rPr lang="en-US" dirty="0"/>
              <a:t>:   the language of </a:t>
            </a:r>
            <a:r>
              <a:rPr lang="en-US" dirty="0" smtClean="0"/>
              <a:t>arithmetic</a:t>
            </a:r>
            <a:endParaRPr lang="en-US" dirty="0"/>
          </a:p>
          <a:p>
            <a:pPr lvl="1">
              <a:lnSpc>
                <a:spcPct val="140000"/>
              </a:lnSpc>
            </a:pPr>
            <a:r>
              <a:rPr lang="en-US" b="0" i="1" dirty="0">
                <a:solidFill>
                  <a:schemeClr val="tx1"/>
                </a:solidFill>
                <a:latin typeface="Times New Roman" pitchFamily="18" charset="0"/>
              </a:rPr>
              <a:t>x</a:t>
            </a:r>
            <a:r>
              <a:rPr lang="en-US" b="0" dirty="0">
                <a:solidFill>
                  <a:schemeClr val="tx1"/>
                </a:solidFill>
                <a:latin typeface="Times New Roman" pitchFamily="18" charset="0"/>
              </a:rPr>
              <a:t> + 2 ≥ </a:t>
            </a:r>
            <a:r>
              <a:rPr lang="en-US" b="0" i="1" dirty="0">
                <a:solidFill>
                  <a:schemeClr val="tx1"/>
                </a:solidFill>
                <a:latin typeface="Times New Roman" pitchFamily="18" charset="0"/>
              </a:rPr>
              <a:t>y</a:t>
            </a:r>
            <a:r>
              <a:rPr lang="en-US" dirty="0"/>
              <a:t> is a sentence; </a:t>
            </a:r>
            <a:r>
              <a:rPr lang="en-US" b="0" dirty="0">
                <a:solidFill>
                  <a:srgbClr val="008000"/>
                </a:solidFill>
                <a:latin typeface="Times New Roman" pitchFamily="18" charset="0"/>
              </a:rPr>
              <a:t>x2 + y</a:t>
            </a:r>
            <a:r>
              <a:rPr lang="en-US" dirty="0">
                <a:solidFill>
                  <a:srgbClr val="008000"/>
                </a:solidFill>
              </a:rPr>
              <a:t> </a:t>
            </a:r>
            <a:r>
              <a:rPr lang="en-US" b="0" dirty="0">
                <a:solidFill>
                  <a:srgbClr val="008000"/>
                </a:solidFill>
              </a:rPr>
              <a:t>&gt; {}</a:t>
            </a:r>
            <a:r>
              <a:rPr lang="en-US" dirty="0"/>
              <a:t> is not a </a:t>
            </a:r>
            <a:r>
              <a:rPr lang="en-US" dirty="0" smtClean="0"/>
              <a:t>sentence</a:t>
            </a:r>
            <a:endParaRPr lang="en-US" dirty="0"/>
          </a:p>
          <a:p>
            <a:pPr lvl="1">
              <a:lnSpc>
                <a:spcPct val="140000"/>
              </a:lnSpc>
            </a:pPr>
            <a:r>
              <a:rPr lang="en-US" b="0" i="1" dirty="0">
                <a:solidFill>
                  <a:schemeClr val="tx1"/>
                </a:solidFill>
                <a:latin typeface="Times New Roman" pitchFamily="18" charset="0"/>
              </a:rPr>
              <a:t>x</a:t>
            </a:r>
            <a:r>
              <a:rPr lang="en-US" b="0" dirty="0">
                <a:solidFill>
                  <a:schemeClr val="tx1"/>
                </a:solidFill>
                <a:latin typeface="Times New Roman" pitchFamily="18" charset="0"/>
              </a:rPr>
              <a:t> + 2 ≥ </a:t>
            </a:r>
            <a:r>
              <a:rPr lang="en-US" b="0" i="1" dirty="0">
                <a:solidFill>
                  <a:schemeClr val="tx1"/>
                </a:solidFill>
                <a:latin typeface="Times New Roman" pitchFamily="18" charset="0"/>
              </a:rPr>
              <a:t>y</a:t>
            </a:r>
            <a:r>
              <a:rPr lang="en-US" dirty="0"/>
              <a:t> is true </a:t>
            </a:r>
            <a:r>
              <a:rPr lang="en-US" dirty="0" err="1"/>
              <a:t>iff</a:t>
            </a:r>
            <a:r>
              <a:rPr lang="en-US" dirty="0"/>
              <a:t> the number </a:t>
            </a:r>
            <a:r>
              <a:rPr lang="en-US" b="0" i="1" dirty="0">
                <a:solidFill>
                  <a:schemeClr val="tx1"/>
                </a:solidFill>
                <a:latin typeface="Times New Roman" pitchFamily="18" charset="0"/>
              </a:rPr>
              <a:t>x</a:t>
            </a:r>
            <a:r>
              <a:rPr lang="en-US" b="0" dirty="0">
                <a:solidFill>
                  <a:schemeClr val="tx1"/>
                </a:solidFill>
                <a:latin typeface="Times New Roman" pitchFamily="18" charset="0"/>
              </a:rPr>
              <a:t> + 2</a:t>
            </a:r>
            <a:r>
              <a:rPr lang="en-US" dirty="0"/>
              <a:t> is no less than the number </a:t>
            </a:r>
            <a:r>
              <a:rPr lang="en-US" b="0" dirty="0" smtClean="0">
                <a:solidFill>
                  <a:schemeClr val="tx1"/>
                </a:solidFill>
                <a:latin typeface="Times New Roman" pitchFamily="18" charset="0"/>
              </a:rPr>
              <a:t>y</a:t>
            </a:r>
            <a:endParaRPr lang="en-US" dirty="0"/>
          </a:p>
          <a:p>
            <a:pPr lvl="1">
              <a:lnSpc>
                <a:spcPct val="140000"/>
              </a:lnSpc>
            </a:pPr>
            <a:r>
              <a:rPr lang="en-US" b="0" i="1" dirty="0">
                <a:solidFill>
                  <a:schemeClr val="tx1"/>
                </a:solidFill>
                <a:latin typeface="Times New Roman" pitchFamily="18" charset="0"/>
              </a:rPr>
              <a:t>x</a:t>
            </a:r>
            <a:r>
              <a:rPr lang="en-US" b="0" dirty="0">
                <a:solidFill>
                  <a:schemeClr val="tx1"/>
                </a:solidFill>
                <a:latin typeface="Times New Roman" pitchFamily="18" charset="0"/>
              </a:rPr>
              <a:t> + 2 ≥ </a:t>
            </a:r>
            <a:r>
              <a:rPr lang="en-US" b="0" i="1" dirty="0">
                <a:solidFill>
                  <a:schemeClr val="tx1"/>
                </a:solidFill>
                <a:latin typeface="Times New Roman" pitchFamily="18" charset="0"/>
              </a:rPr>
              <a:t>y</a:t>
            </a:r>
            <a:r>
              <a:rPr lang="en-US" dirty="0"/>
              <a:t> is true </a:t>
            </a:r>
            <a:r>
              <a:rPr lang="en-US" dirty="0" smtClean="0">
                <a:solidFill>
                  <a:schemeClr val="tx1"/>
                </a:solidFill>
              </a:rPr>
              <a:t>when</a:t>
            </a:r>
            <a:r>
              <a:rPr lang="en-US" dirty="0" smtClean="0"/>
              <a:t> </a:t>
            </a:r>
            <a:r>
              <a:rPr lang="en-US" b="0" i="1" dirty="0" smtClean="0">
                <a:latin typeface="Times New Roman" pitchFamily="18" charset="0"/>
              </a:rPr>
              <a:t>x </a:t>
            </a:r>
            <a:r>
              <a:rPr lang="en-US" b="0" dirty="0">
                <a:latin typeface="Times New Roman" pitchFamily="18" charset="0"/>
              </a:rPr>
              <a:t>= 7, </a:t>
            </a:r>
            <a:r>
              <a:rPr lang="en-US" b="0" i="1" dirty="0">
                <a:latin typeface="Times New Roman" pitchFamily="18" charset="0"/>
              </a:rPr>
              <a:t>y</a:t>
            </a:r>
            <a:r>
              <a:rPr lang="en-US" b="0" dirty="0">
                <a:latin typeface="Times New Roman" pitchFamily="18" charset="0"/>
              </a:rPr>
              <a:t> = 1</a:t>
            </a:r>
          </a:p>
          <a:p>
            <a:pPr lvl="2">
              <a:lnSpc>
                <a:spcPct val="140000"/>
              </a:lnSpc>
            </a:pPr>
            <a:r>
              <a:rPr lang="en-US" b="0" dirty="0">
                <a:latin typeface="Times New Roman" pitchFamily="18" charset="0"/>
              </a:rPr>
              <a:t>{</a:t>
            </a:r>
            <a:r>
              <a:rPr lang="en-US" b="0" i="1" dirty="0">
                <a:latin typeface="Times New Roman" pitchFamily="18" charset="0"/>
              </a:rPr>
              <a:t>x </a:t>
            </a:r>
            <a:r>
              <a:rPr lang="en-US" b="0" dirty="0">
                <a:latin typeface="Times New Roman" pitchFamily="18" charset="0"/>
              </a:rPr>
              <a:t>= 7, </a:t>
            </a:r>
            <a:r>
              <a:rPr lang="en-US" b="0" i="1" dirty="0">
                <a:latin typeface="Times New Roman" pitchFamily="18" charset="0"/>
              </a:rPr>
              <a:t>y</a:t>
            </a:r>
            <a:r>
              <a:rPr lang="en-US" b="0" dirty="0">
                <a:latin typeface="Times New Roman" pitchFamily="18" charset="0"/>
              </a:rPr>
              <a:t> = 1} </a:t>
            </a:r>
            <a:r>
              <a:rPr lang="en-US" dirty="0">
                <a:solidFill>
                  <a:srgbClr val="008000"/>
                </a:solidFill>
              </a:rPr>
              <a:t>is a </a:t>
            </a:r>
            <a:r>
              <a:rPr lang="en-US" b="1" i="1" dirty="0">
                <a:solidFill>
                  <a:srgbClr val="FF0000"/>
                </a:solidFill>
                <a:effectLst>
                  <a:outerShdw blurRad="38100" dist="38100" dir="2700000" algn="tl">
                    <a:srgbClr val="C0C0C0"/>
                  </a:outerShdw>
                </a:effectLst>
              </a:rPr>
              <a:t>model</a:t>
            </a:r>
            <a:r>
              <a:rPr lang="en-US" dirty="0">
                <a:solidFill>
                  <a:srgbClr val="008000"/>
                </a:solidFill>
              </a:rPr>
              <a:t> of sentence </a:t>
            </a:r>
            <a:r>
              <a:rPr lang="en-US" b="0" dirty="0">
                <a:latin typeface="Times New Roman" pitchFamily="18" charset="0"/>
              </a:rPr>
              <a:t> </a:t>
            </a:r>
            <a:r>
              <a:rPr lang="en-US" b="0" i="1" dirty="0">
                <a:latin typeface="Times New Roman" pitchFamily="18" charset="0"/>
              </a:rPr>
              <a:t>x</a:t>
            </a:r>
            <a:r>
              <a:rPr lang="en-US" b="0" dirty="0">
                <a:latin typeface="Times New Roman" pitchFamily="18" charset="0"/>
              </a:rPr>
              <a:t> + 2 ≥ </a:t>
            </a:r>
            <a:r>
              <a:rPr lang="en-US" b="0" i="1" dirty="0">
                <a:latin typeface="Times New Roman" pitchFamily="18" charset="0"/>
              </a:rPr>
              <a:t>y</a:t>
            </a:r>
            <a:r>
              <a:rPr lang="en-US" dirty="0"/>
              <a:t> </a:t>
            </a:r>
            <a:endParaRPr lang="en-US" b="0" dirty="0">
              <a:latin typeface="Times New Roman" pitchFamily="18" charset="0"/>
            </a:endParaRPr>
          </a:p>
          <a:p>
            <a:pPr lvl="1">
              <a:lnSpc>
                <a:spcPct val="140000"/>
              </a:lnSpc>
            </a:pPr>
            <a:r>
              <a:rPr lang="en-US" b="0" i="1" dirty="0">
                <a:solidFill>
                  <a:schemeClr val="tx1"/>
                </a:solidFill>
                <a:latin typeface="Times New Roman" pitchFamily="18" charset="0"/>
              </a:rPr>
              <a:t>x</a:t>
            </a:r>
            <a:r>
              <a:rPr lang="en-US" b="0" dirty="0">
                <a:solidFill>
                  <a:schemeClr val="tx1"/>
                </a:solidFill>
                <a:latin typeface="Times New Roman" pitchFamily="18" charset="0"/>
              </a:rPr>
              <a:t> + 2 ≥ </a:t>
            </a:r>
            <a:r>
              <a:rPr lang="en-US" b="0" i="1" dirty="0">
                <a:solidFill>
                  <a:schemeClr val="tx1"/>
                </a:solidFill>
                <a:latin typeface="Times New Roman" pitchFamily="18" charset="0"/>
              </a:rPr>
              <a:t>y</a:t>
            </a:r>
            <a:r>
              <a:rPr lang="en-US" dirty="0"/>
              <a:t> is false </a:t>
            </a:r>
            <a:r>
              <a:rPr lang="en-US" dirty="0" smtClean="0">
                <a:solidFill>
                  <a:schemeClr val="tx1"/>
                </a:solidFill>
              </a:rPr>
              <a:t>when</a:t>
            </a:r>
            <a:r>
              <a:rPr lang="en-US" dirty="0" smtClean="0"/>
              <a:t> </a:t>
            </a:r>
            <a:r>
              <a:rPr lang="en-US" b="0" i="1" dirty="0" smtClean="0">
                <a:latin typeface="Times New Roman" pitchFamily="18" charset="0"/>
              </a:rPr>
              <a:t>x</a:t>
            </a:r>
            <a:r>
              <a:rPr lang="en-US" b="0" dirty="0" smtClean="0">
                <a:latin typeface="Times New Roman" pitchFamily="18" charset="0"/>
              </a:rPr>
              <a:t> </a:t>
            </a:r>
            <a:r>
              <a:rPr lang="en-US" b="0" dirty="0">
                <a:latin typeface="Times New Roman" pitchFamily="18" charset="0"/>
              </a:rPr>
              <a:t>= 0, </a:t>
            </a:r>
            <a:r>
              <a:rPr lang="en-US" b="0" i="1" dirty="0">
                <a:latin typeface="Times New Roman" pitchFamily="18" charset="0"/>
              </a:rPr>
              <a:t>y</a:t>
            </a:r>
            <a:r>
              <a:rPr lang="en-US" b="0" dirty="0">
                <a:latin typeface="Times New Roman" pitchFamily="18" charset="0"/>
              </a:rPr>
              <a:t> = </a:t>
            </a:r>
            <a:r>
              <a:rPr lang="en-US" b="0" dirty="0" smtClean="0">
                <a:latin typeface="Times New Roman" pitchFamily="18" charset="0"/>
              </a:rPr>
              <a:t>6</a:t>
            </a:r>
            <a:endParaRPr lang="en-US" dirty="0"/>
          </a:p>
          <a:p>
            <a:pPr lvl="2">
              <a:lnSpc>
                <a:spcPct val="140000"/>
              </a:lnSpc>
            </a:pPr>
            <a:r>
              <a:rPr lang="en-US" b="0" dirty="0">
                <a:latin typeface="Times New Roman" pitchFamily="18" charset="0"/>
              </a:rPr>
              <a:t>{</a:t>
            </a:r>
            <a:r>
              <a:rPr lang="en-US" b="0" i="1" dirty="0">
                <a:latin typeface="Times New Roman" pitchFamily="18" charset="0"/>
              </a:rPr>
              <a:t>x </a:t>
            </a:r>
            <a:r>
              <a:rPr lang="en-US" b="0" dirty="0">
                <a:latin typeface="Times New Roman" pitchFamily="18" charset="0"/>
              </a:rPr>
              <a:t>= 0, </a:t>
            </a:r>
            <a:r>
              <a:rPr lang="en-US" b="0" i="1" dirty="0">
                <a:latin typeface="Times New Roman" pitchFamily="18" charset="0"/>
              </a:rPr>
              <a:t>y</a:t>
            </a:r>
            <a:r>
              <a:rPr lang="en-US" b="0" dirty="0">
                <a:latin typeface="Times New Roman" pitchFamily="18" charset="0"/>
              </a:rPr>
              <a:t> = 6} </a:t>
            </a:r>
            <a:r>
              <a:rPr lang="en-US" dirty="0">
                <a:solidFill>
                  <a:srgbClr val="008000"/>
                </a:solidFill>
              </a:rPr>
              <a:t>is not a model of sentence </a:t>
            </a:r>
            <a:r>
              <a:rPr lang="en-US" b="0" dirty="0">
                <a:latin typeface="Times New Roman" pitchFamily="18" charset="0"/>
              </a:rPr>
              <a:t> </a:t>
            </a:r>
            <a:r>
              <a:rPr lang="en-US" b="0" i="1" dirty="0">
                <a:latin typeface="Times New Roman" pitchFamily="18" charset="0"/>
              </a:rPr>
              <a:t>x</a:t>
            </a:r>
            <a:r>
              <a:rPr lang="en-US" b="0" dirty="0">
                <a:latin typeface="Times New Roman" pitchFamily="18" charset="0"/>
              </a:rPr>
              <a:t> + 2 ≥ </a:t>
            </a:r>
            <a:r>
              <a:rPr lang="en-US" b="0" i="1" dirty="0">
                <a:latin typeface="Times New Roman" pitchFamily="18" charset="0"/>
              </a:rPr>
              <a: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6" name="Rectangle 4"/>
          <p:cNvSpPr>
            <a:spLocks noChangeArrowheads="1"/>
          </p:cNvSpPr>
          <p:nvPr/>
        </p:nvSpPr>
        <p:spPr bwMode="auto">
          <a:xfrm>
            <a:off x="660400" y="5466080"/>
            <a:ext cx="8703056" cy="589280"/>
          </a:xfrm>
          <a:prstGeom prst="rect">
            <a:avLst/>
          </a:prstGeom>
          <a:solidFill>
            <a:srgbClr val="FFFF99"/>
          </a:solidFill>
          <a:ln w="12700">
            <a:solidFill>
              <a:srgbClr val="C00000"/>
            </a:solidFill>
            <a:miter lim="800000"/>
            <a:headEnd/>
            <a:tailEnd type="none" w="med" len="lg"/>
          </a:ln>
          <a:effectLst/>
        </p:spPr>
        <p:txBody>
          <a:bodyPr wrap="none" anchor="ctr"/>
          <a:lstStyle/>
          <a:p>
            <a:endParaRPr lang="en-US"/>
          </a:p>
        </p:txBody>
      </p:sp>
      <p:sp>
        <p:nvSpPr>
          <p:cNvPr id="448514" name="Rectangle 2"/>
          <p:cNvSpPr>
            <a:spLocks noGrp="1" noChangeArrowheads="1"/>
          </p:cNvSpPr>
          <p:nvPr>
            <p:ph type="title"/>
          </p:nvPr>
        </p:nvSpPr>
        <p:spPr/>
        <p:txBody>
          <a:bodyPr/>
          <a:lstStyle/>
          <a:p>
            <a:r>
              <a:rPr lang="en-US"/>
              <a:t>Entailment</a:t>
            </a:r>
          </a:p>
        </p:txBody>
      </p:sp>
      <p:sp>
        <p:nvSpPr>
          <p:cNvPr id="448515" name="Rectangle 3"/>
          <p:cNvSpPr>
            <a:spLocks noGrp="1" noChangeArrowheads="1"/>
          </p:cNvSpPr>
          <p:nvPr>
            <p:ph type="body" idx="1"/>
          </p:nvPr>
        </p:nvSpPr>
        <p:spPr>
          <a:xfrm>
            <a:off x="303213" y="1219200"/>
            <a:ext cx="9299575" cy="5232400"/>
          </a:xfrm>
        </p:spPr>
        <p:txBody>
          <a:bodyPr/>
          <a:lstStyle/>
          <a:p>
            <a:pPr marL="342900" indent="-342900">
              <a:lnSpc>
                <a:spcPct val="100000"/>
              </a:lnSpc>
            </a:pPr>
            <a:r>
              <a:rPr lang="en-US" b="1" i="1" dirty="0">
                <a:solidFill>
                  <a:srgbClr val="CC66FF"/>
                </a:solidFill>
                <a:effectLst>
                  <a:outerShdw blurRad="38100" dist="38100" dir="2700000" algn="tl">
                    <a:srgbClr val="C0C0C0"/>
                  </a:outerShdw>
                </a:effectLst>
              </a:rPr>
              <a:t>Entailment </a:t>
            </a:r>
            <a:r>
              <a:rPr lang="en-US" dirty="0"/>
              <a:t>means that one sentence </a:t>
            </a:r>
            <a:r>
              <a:rPr lang="en-US" b="0" i="1" dirty="0">
                <a:solidFill>
                  <a:srgbClr val="FF0000"/>
                </a:solidFill>
              </a:rPr>
              <a:t>follows logically from</a:t>
            </a:r>
            <a:r>
              <a:rPr lang="en-US" dirty="0">
                <a:solidFill>
                  <a:srgbClr val="FF0000"/>
                </a:solidFill>
              </a:rPr>
              <a:t> </a:t>
            </a:r>
            <a:r>
              <a:rPr lang="en-US" dirty="0"/>
              <a:t>another</a:t>
            </a:r>
            <a:r>
              <a:rPr lang="en-US" dirty="0" smtClean="0"/>
              <a:t>:</a:t>
            </a:r>
            <a:endParaRPr lang="en-US" dirty="0"/>
          </a:p>
          <a:p>
            <a:pPr marL="342900" indent="-342900" algn="ctr">
              <a:lnSpc>
                <a:spcPct val="100000"/>
              </a:lnSpc>
              <a:buFont typeface="Symbol" pitchFamily="18" charset="2"/>
              <a:buNone/>
            </a:pPr>
            <a:r>
              <a:rPr lang="en-US" dirty="0">
                <a:solidFill>
                  <a:schemeClr val="tx1"/>
                </a:solidFill>
              </a:rPr>
              <a:t>KB </a:t>
            </a:r>
            <a:r>
              <a:rPr lang="en-US" dirty="0">
                <a:solidFill>
                  <a:schemeClr val="tx1"/>
                </a:solidFill>
                <a:cs typeface="Arial" charset="0"/>
              </a:rPr>
              <a:t>╞</a:t>
            </a:r>
            <a:r>
              <a:rPr lang="en-US" dirty="0">
                <a:solidFill>
                  <a:schemeClr val="tx1"/>
                </a:solidFill>
              </a:rPr>
              <a:t> </a:t>
            </a:r>
            <a:r>
              <a:rPr lang="el-GR" dirty="0" smtClean="0">
                <a:solidFill>
                  <a:schemeClr val="tx1"/>
                </a:solidFill>
                <a:cs typeface="Arial" charset="0"/>
              </a:rPr>
              <a:t>α</a:t>
            </a:r>
            <a:endParaRPr lang="en-US" dirty="0">
              <a:solidFill>
                <a:schemeClr val="tx1"/>
              </a:solidFill>
            </a:endParaRPr>
          </a:p>
          <a:p>
            <a:pPr marL="742950" lvl="1" indent="-285750">
              <a:lnSpc>
                <a:spcPct val="100000"/>
              </a:lnSpc>
            </a:pPr>
            <a:r>
              <a:rPr lang="en-US" dirty="0"/>
              <a:t>Knowledge base </a:t>
            </a:r>
            <a:r>
              <a:rPr lang="en-US" i="1" dirty="0"/>
              <a:t>KB</a:t>
            </a:r>
            <a:r>
              <a:rPr lang="en-US" dirty="0"/>
              <a:t> entails sentence α </a:t>
            </a:r>
          </a:p>
          <a:p>
            <a:pPr marL="1143000" lvl="2" indent="-228600">
              <a:lnSpc>
                <a:spcPct val="100000"/>
              </a:lnSpc>
            </a:pPr>
            <a:r>
              <a:rPr lang="en-US" dirty="0" err="1"/>
              <a:t>iff</a:t>
            </a:r>
            <a:r>
              <a:rPr lang="en-US" dirty="0"/>
              <a:t> α is true in all </a:t>
            </a:r>
            <a:r>
              <a:rPr lang="en-US" dirty="0" smtClean="0"/>
              <a:t>models </a:t>
            </a:r>
            <a:r>
              <a:rPr lang="en-US" dirty="0"/>
              <a:t>where </a:t>
            </a:r>
            <a:r>
              <a:rPr lang="en-US" i="1" dirty="0"/>
              <a:t>KB</a:t>
            </a:r>
            <a:r>
              <a:rPr lang="en-US" dirty="0"/>
              <a:t> is true</a:t>
            </a:r>
            <a:endParaRPr lang="en-US" sz="3200" dirty="0"/>
          </a:p>
          <a:p>
            <a:pPr marL="342900" indent="-342900">
              <a:lnSpc>
                <a:spcPct val="100000"/>
              </a:lnSpc>
            </a:pPr>
            <a:r>
              <a:rPr lang="en-US" dirty="0" smtClean="0"/>
              <a:t>Example 4.2</a:t>
            </a:r>
            <a:r>
              <a:rPr lang="en-US" dirty="0"/>
              <a:t>: </a:t>
            </a:r>
          </a:p>
          <a:p>
            <a:pPr marL="742950" lvl="1" indent="-285750">
              <a:lnSpc>
                <a:spcPct val="100000"/>
              </a:lnSpc>
            </a:pPr>
            <a:r>
              <a:rPr lang="en-US" dirty="0"/>
              <a:t>the KB containing “</a:t>
            </a:r>
            <a:r>
              <a:rPr lang="en-US" b="0" dirty="0"/>
              <a:t>the Giants won</a:t>
            </a:r>
            <a:r>
              <a:rPr lang="en-US" dirty="0"/>
              <a:t>” </a:t>
            </a:r>
            <a:r>
              <a:rPr lang="en-US" b="0" i="1" dirty="0">
                <a:solidFill>
                  <a:schemeClr val="hlink"/>
                </a:solidFill>
              </a:rPr>
              <a:t>and</a:t>
            </a:r>
            <a:r>
              <a:rPr lang="en-US" dirty="0"/>
              <a:t> “</a:t>
            </a:r>
            <a:r>
              <a:rPr lang="en-US" b="0" dirty="0"/>
              <a:t>the Reds won</a:t>
            </a:r>
            <a:r>
              <a:rPr lang="en-US" dirty="0"/>
              <a:t>” entails “</a:t>
            </a:r>
            <a:r>
              <a:rPr lang="en-US" b="0" i="1" dirty="0">
                <a:solidFill>
                  <a:srgbClr val="006600"/>
                </a:solidFill>
              </a:rPr>
              <a:t>Either the Giants won </a:t>
            </a:r>
            <a:r>
              <a:rPr lang="en-US" b="0" i="1" dirty="0">
                <a:solidFill>
                  <a:schemeClr val="hlink"/>
                </a:solidFill>
              </a:rPr>
              <a:t>or</a:t>
            </a:r>
            <a:r>
              <a:rPr lang="en-US" b="0" i="1" dirty="0">
                <a:solidFill>
                  <a:srgbClr val="006600"/>
                </a:solidFill>
              </a:rPr>
              <a:t> the Reds won</a:t>
            </a:r>
            <a:r>
              <a:rPr lang="en-US" dirty="0" smtClean="0"/>
              <a:t>”</a:t>
            </a:r>
            <a:endParaRPr lang="en-US" dirty="0"/>
          </a:p>
          <a:p>
            <a:pPr marL="742950" lvl="1" indent="-285750">
              <a:lnSpc>
                <a:spcPct val="100000"/>
              </a:lnSpc>
            </a:pPr>
            <a:r>
              <a:rPr lang="en-US" b="0" i="1" dirty="0">
                <a:solidFill>
                  <a:schemeClr val="tx1"/>
                </a:solidFill>
                <a:latin typeface="Times New Roman" pitchFamily="18" charset="0"/>
              </a:rPr>
              <a:t>x</a:t>
            </a:r>
            <a:r>
              <a:rPr lang="en-US" b="0" dirty="0">
                <a:solidFill>
                  <a:schemeClr val="tx1"/>
                </a:solidFill>
                <a:latin typeface="Times New Roman" pitchFamily="18" charset="0"/>
              </a:rPr>
              <a:t> + </a:t>
            </a:r>
            <a:r>
              <a:rPr lang="en-US" b="0" i="1" dirty="0">
                <a:solidFill>
                  <a:schemeClr val="tx1"/>
                </a:solidFill>
                <a:latin typeface="Times New Roman" pitchFamily="18" charset="0"/>
              </a:rPr>
              <a:t>y</a:t>
            </a:r>
            <a:r>
              <a:rPr lang="en-US" b="0" dirty="0">
                <a:solidFill>
                  <a:schemeClr val="tx1"/>
                </a:solidFill>
                <a:latin typeface="Times New Roman" pitchFamily="18" charset="0"/>
              </a:rPr>
              <a:t> = 4</a:t>
            </a:r>
            <a:r>
              <a:rPr lang="en-US" dirty="0"/>
              <a:t>  entails  </a:t>
            </a:r>
            <a:r>
              <a:rPr lang="en-US" b="0" dirty="0">
                <a:solidFill>
                  <a:srgbClr val="008000"/>
                </a:solidFill>
                <a:latin typeface="Times New Roman" pitchFamily="18" charset="0"/>
              </a:rPr>
              <a:t>4 = </a:t>
            </a:r>
            <a:r>
              <a:rPr lang="en-US" b="0" i="1" dirty="0">
                <a:solidFill>
                  <a:srgbClr val="008000"/>
                </a:solidFill>
                <a:latin typeface="Times New Roman" pitchFamily="18" charset="0"/>
              </a:rPr>
              <a:t>x</a:t>
            </a:r>
            <a:r>
              <a:rPr lang="en-US" b="0" dirty="0">
                <a:solidFill>
                  <a:srgbClr val="008000"/>
                </a:solidFill>
                <a:latin typeface="Times New Roman" pitchFamily="18" charset="0"/>
              </a:rPr>
              <a:t> + </a:t>
            </a:r>
            <a:r>
              <a:rPr lang="en-US" b="0" i="1" dirty="0">
                <a:solidFill>
                  <a:srgbClr val="008000"/>
                </a:solidFill>
                <a:latin typeface="Times New Roman" pitchFamily="18" charset="0"/>
              </a:rPr>
              <a:t>y </a:t>
            </a:r>
          </a:p>
          <a:p>
            <a:pPr marL="742950" lvl="1" indent="-285750">
              <a:lnSpc>
                <a:spcPct val="100000"/>
              </a:lnSpc>
              <a:spcBef>
                <a:spcPts val="0"/>
              </a:spcBef>
              <a:buFontTx/>
              <a:buNone/>
            </a:pPr>
            <a:endParaRPr lang="en-US" dirty="0">
              <a:sym typeface="Wingdings" pitchFamily="2" charset="2"/>
            </a:endParaRPr>
          </a:p>
          <a:p>
            <a:pPr marL="800100" lvl="1" indent="-342900">
              <a:lnSpc>
                <a:spcPct val="100000"/>
              </a:lnSpc>
              <a:buFont typeface="Wingdings" panose="05000000000000000000" pitchFamily="2" charset="2"/>
              <a:buChar char="G"/>
            </a:pPr>
            <a:r>
              <a:rPr lang="en-US" sz="2000" dirty="0" smtClean="0"/>
              <a:t>Entailment </a:t>
            </a:r>
            <a:r>
              <a:rPr lang="en-US" sz="2000" dirty="0"/>
              <a:t>is a relationship between sentences (defined by </a:t>
            </a:r>
            <a:r>
              <a:rPr lang="en-US" sz="2000" b="1" i="1" dirty="0">
                <a:solidFill>
                  <a:schemeClr val="hlink"/>
                </a:solidFill>
              </a:rPr>
              <a:t>syntax</a:t>
            </a:r>
            <a:r>
              <a:rPr lang="en-US" sz="2000" dirty="0"/>
              <a:t>), </a:t>
            </a:r>
            <a:endParaRPr lang="en-US" sz="2000" dirty="0" smtClean="0"/>
          </a:p>
          <a:p>
            <a:pPr marL="457200" lvl="1" indent="0" defTabSz="804863">
              <a:lnSpc>
                <a:spcPct val="100000"/>
              </a:lnSpc>
              <a:buNone/>
            </a:pPr>
            <a:r>
              <a:rPr lang="en-US" sz="2000" dirty="0"/>
              <a:t>	</a:t>
            </a:r>
            <a:r>
              <a:rPr lang="en-US" sz="2000" dirty="0" smtClean="0"/>
              <a:t>which </a:t>
            </a:r>
            <a:r>
              <a:rPr lang="en-US" sz="2000" dirty="0"/>
              <a:t>is based on </a:t>
            </a:r>
            <a:r>
              <a:rPr lang="en-US" sz="2000" b="1" i="1" dirty="0">
                <a:solidFill>
                  <a:srgbClr val="FF0000"/>
                </a:solidFill>
              </a:rPr>
              <a:t>semantics</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Entailment &amp; Models</a:t>
            </a:r>
          </a:p>
        </p:txBody>
      </p:sp>
      <p:sp>
        <p:nvSpPr>
          <p:cNvPr id="645123" name="Rectangle 3"/>
          <p:cNvSpPr>
            <a:spLocks noGrp="1" noChangeArrowheads="1"/>
          </p:cNvSpPr>
          <p:nvPr>
            <p:ph type="body" idx="1"/>
          </p:nvPr>
        </p:nvSpPr>
        <p:spPr>
          <a:xfrm>
            <a:off x="303213" y="1219200"/>
            <a:ext cx="9299575" cy="5067300"/>
          </a:xfrm>
        </p:spPr>
        <p:txBody>
          <a:bodyPr/>
          <a:lstStyle/>
          <a:p>
            <a:pPr marL="342900" indent="-342900">
              <a:lnSpc>
                <a:spcPct val="110000"/>
              </a:lnSpc>
              <a:spcBef>
                <a:spcPts val="0"/>
              </a:spcBef>
            </a:pPr>
            <a:r>
              <a:rPr lang="en-US" i="1" dirty="0"/>
              <a:t>M(</a:t>
            </a:r>
            <a:r>
              <a:rPr lang="en-US" b="0" i="1" dirty="0"/>
              <a:t>α</a:t>
            </a:r>
            <a:r>
              <a:rPr lang="en-US" i="1" dirty="0"/>
              <a:t>) </a:t>
            </a:r>
            <a:r>
              <a:rPr lang="en-US" dirty="0"/>
              <a:t>is the set of all models of </a:t>
            </a:r>
            <a:r>
              <a:rPr lang="en-US" b="0" i="1" dirty="0"/>
              <a:t>α</a:t>
            </a:r>
            <a:r>
              <a:rPr lang="en-US" dirty="0"/>
              <a:t> </a:t>
            </a:r>
          </a:p>
          <a:p>
            <a:pPr marL="742950" lvl="1" indent="-285750">
              <a:lnSpc>
                <a:spcPct val="110000"/>
              </a:lnSpc>
              <a:spcBef>
                <a:spcPts val="0"/>
              </a:spcBef>
            </a:pPr>
            <a:r>
              <a:rPr lang="en-US" dirty="0"/>
              <a:t>Then KB ╞ </a:t>
            </a:r>
            <a:r>
              <a:rPr lang="en-US" b="0" i="1" dirty="0"/>
              <a:t>α</a:t>
            </a:r>
            <a:r>
              <a:rPr lang="en-US" dirty="0"/>
              <a:t> </a:t>
            </a:r>
            <a:r>
              <a:rPr lang="en-US" dirty="0" err="1"/>
              <a:t>iff</a:t>
            </a:r>
            <a:r>
              <a:rPr lang="en-US" dirty="0"/>
              <a:t> </a:t>
            </a:r>
            <a:r>
              <a:rPr lang="en-US" i="1" dirty="0"/>
              <a:t>M(KB) </a:t>
            </a:r>
            <a:r>
              <a:rPr lang="en-US" dirty="0">
                <a:sym typeface="Symbol" pitchFamily="18" charset="2"/>
              </a:rPr>
              <a:t> </a:t>
            </a:r>
            <a:r>
              <a:rPr lang="en-US" i="1" dirty="0"/>
              <a:t>M(</a:t>
            </a:r>
            <a:r>
              <a:rPr lang="en-US" b="0" i="1" dirty="0"/>
              <a:t>α</a:t>
            </a:r>
            <a:r>
              <a:rPr lang="en-US" dirty="0" smtClean="0"/>
              <a:t>)</a:t>
            </a:r>
            <a:endParaRPr lang="en-US" dirty="0"/>
          </a:p>
          <a:p>
            <a:pPr marL="742950" lvl="1" indent="-285750">
              <a:lnSpc>
                <a:spcPct val="110000"/>
              </a:lnSpc>
              <a:spcBef>
                <a:spcPts val="0"/>
              </a:spcBef>
            </a:pPr>
            <a:endParaRPr lang="en-US" dirty="0"/>
          </a:p>
          <a:p>
            <a:pPr marL="342900" indent="-342900">
              <a:lnSpc>
                <a:spcPct val="110000"/>
              </a:lnSpc>
              <a:spcBef>
                <a:spcPts val="0"/>
              </a:spcBef>
            </a:pPr>
            <a:r>
              <a:rPr lang="en-US" dirty="0" smtClean="0"/>
              <a:t>Example 4.3</a:t>
            </a:r>
            <a:r>
              <a:rPr lang="en-US" dirty="0"/>
              <a:t>: </a:t>
            </a:r>
          </a:p>
          <a:p>
            <a:pPr marL="742950" lvl="1" indent="-285750">
              <a:lnSpc>
                <a:spcPct val="110000"/>
              </a:lnSpc>
              <a:spcBef>
                <a:spcPts val="0"/>
              </a:spcBef>
            </a:pPr>
            <a:r>
              <a:rPr lang="en-US" i="1" dirty="0"/>
              <a:t>KB </a:t>
            </a:r>
            <a:r>
              <a:rPr lang="en-US" dirty="0"/>
              <a:t>= Giants won </a:t>
            </a:r>
            <a:r>
              <a:rPr lang="en-US" b="0" i="1" dirty="0">
                <a:solidFill>
                  <a:schemeClr val="hlink"/>
                </a:solidFill>
                <a:effectLst>
                  <a:outerShdw blurRad="38100" dist="38100" dir="2700000" algn="tl">
                    <a:srgbClr val="C0C0C0"/>
                  </a:outerShdw>
                </a:effectLst>
              </a:rPr>
              <a:t>and</a:t>
            </a:r>
            <a:r>
              <a:rPr lang="en-US" dirty="0"/>
              <a:t> Reds won </a:t>
            </a:r>
          </a:p>
          <a:p>
            <a:pPr marL="742950" lvl="1" indent="-285750">
              <a:lnSpc>
                <a:spcPct val="110000"/>
              </a:lnSpc>
              <a:spcBef>
                <a:spcPts val="0"/>
              </a:spcBef>
            </a:pPr>
            <a:r>
              <a:rPr lang="en-US" b="0" i="1" dirty="0"/>
              <a:t>α</a:t>
            </a:r>
            <a:r>
              <a:rPr lang="en-US" dirty="0"/>
              <a:t> = Giants </a:t>
            </a:r>
            <a:r>
              <a:rPr lang="en-US" dirty="0" smtClean="0"/>
              <a:t>won</a:t>
            </a:r>
            <a:endParaRPr lang="en-US" dirty="0"/>
          </a:p>
          <a:p>
            <a:pPr marL="1200150" lvl="2" indent="-285750">
              <a:lnSpc>
                <a:spcPct val="110000"/>
              </a:lnSpc>
              <a:spcBef>
                <a:spcPts val="0"/>
              </a:spcBef>
            </a:pPr>
            <a:r>
              <a:rPr lang="en-US" i="1" dirty="0"/>
              <a:t>M(KB) </a:t>
            </a:r>
            <a:r>
              <a:rPr lang="en-US" dirty="0">
                <a:sym typeface="Symbol" pitchFamily="18" charset="2"/>
              </a:rPr>
              <a:t> </a:t>
            </a:r>
            <a:r>
              <a:rPr lang="en-US" i="1" dirty="0"/>
              <a:t>M(</a:t>
            </a:r>
            <a:r>
              <a:rPr lang="en-US" b="0" i="1" dirty="0"/>
              <a:t>α</a:t>
            </a:r>
            <a:r>
              <a:rPr lang="en-US" dirty="0"/>
              <a:t>)
</a:t>
            </a:r>
            <a:r>
              <a:rPr lang="en-US" dirty="0" smtClean="0"/>
              <a:t>KB </a:t>
            </a:r>
            <a:r>
              <a:rPr lang="en-US" dirty="0"/>
              <a:t>╞ </a:t>
            </a:r>
            <a:r>
              <a:rPr lang="en-US" b="0" i="1" dirty="0" smtClean="0"/>
              <a:t>α</a:t>
            </a:r>
            <a:endParaRPr lang="en-US" dirty="0"/>
          </a:p>
          <a:p>
            <a:pPr marL="742950" lvl="1" indent="-285750">
              <a:lnSpc>
                <a:spcPct val="110000"/>
              </a:lnSpc>
              <a:spcBef>
                <a:spcPts val="0"/>
              </a:spcBef>
            </a:pPr>
            <a:r>
              <a:rPr lang="en-US" i="1" dirty="0"/>
              <a:t>KB’ </a:t>
            </a:r>
            <a:r>
              <a:rPr lang="en-US" dirty="0"/>
              <a:t>= Giants won </a:t>
            </a:r>
            <a:r>
              <a:rPr lang="en-US" b="0" i="1" dirty="0">
                <a:solidFill>
                  <a:schemeClr val="hlink"/>
                </a:solidFill>
                <a:effectLst>
                  <a:outerShdw blurRad="38100" dist="38100" dir="2700000" algn="tl">
                    <a:srgbClr val="C0C0C0"/>
                  </a:outerShdw>
                </a:effectLst>
              </a:rPr>
              <a:t>or</a:t>
            </a:r>
            <a:r>
              <a:rPr lang="en-US" dirty="0"/>
              <a:t> Reds won </a:t>
            </a:r>
          </a:p>
          <a:p>
            <a:pPr marL="742950" lvl="1" indent="-285750">
              <a:lnSpc>
                <a:spcPct val="110000"/>
              </a:lnSpc>
              <a:spcBef>
                <a:spcPts val="0"/>
              </a:spcBef>
            </a:pPr>
            <a:r>
              <a:rPr lang="en-US" b="0" i="1" dirty="0"/>
              <a:t>α</a:t>
            </a:r>
            <a:r>
              <a:rPr lang="en-US" dirty="0"/>
              <a:t> = Giants </a:t>
            </a:r>
            <a:r>
              <a:rPr lang="en-US" dirty="0" smtClean="0"/>
              <a:t>won</a:t>
            </a:r>
            <a:endParaRPr lang="en-US" dirty="0"/>
          </a:p>
          <a:p>
            <a:pPr marL="1200150" lvl="2" indent="-285750">
              <a:lnSpc>
                <a:spcPct val="110000"/>
              </a:lnSpc>
              <a:spcBef>
                <a:spcPts val="0"/>
              </a:spcBef>
            </a:pPr>
            <a:r>
              <a:rPr lang="en-US" i="1" dirty="0"/>
              <a:t>M(KB’) </a:t>
            </a:r>
            <a:r>
              <a:rPr lang="en-US" dirty="0">
                <a:sym typeface="Symbol" pitchFamily="18" charset="2"/>
              </a:rPr>
              <a:t></a:t>
            </a:r>
            <a:r>
              <a:rPr lang="en-US" i="1" dirty="0">
                <a:sym typeface="Symbol" pitchFamily="18" charset="2"/>
              </a:rPr>
              <a:t> </a:t>
            </a:r>
            <a:r>
              <a:rPr lang="en-US" i="1" dirty="0"/>
              <a:t>M(</a:t>
            </a:r>
            <a:r>
              <a:rPr lang="en-US" b="0" i="1" dirty="0"/>
              <a:t>α</a:t>
            </a:r>
            <a:r>
              <a:rPr lang="en-US" dirty="0"/>
              <a:t>) 	</a:t>
            </a:r>
            <a:r>
              <a:rPr lang="en-US" dirty="0" smtClean="0"/>
              <a:t>KB’  </a:t>
            </a:r>
            <a:r>
              <a:rPr lang="en-US" dirty="0"/>
              <a:t>╞ </a:t>
            </a:r>
            <a:r>
              <a:rPr lang="en-US" b="0" i="1" dirty="0"/>
              <a:t>α</a:t>
            </a:r>
          </a:p>
        </p:txBody>
      </p:sp>
      <p:pic>
        <p:nvPicPr>
          <p:cNvPr id="645124" name="Picture 4" descr="model-inclusion"/>
          <p:cNvPicPr>
            <a:picLocks noChangeAspect="1" noChangeArrowheads="1"/>
          </p:cNvPicPr>
          <p:nvPr/>
        </p:nvPicPr>
        <p:blipFill>
          <a:blip r:embed="rId2" cstate="print"/>
          <a:srcRect/>
          <a:stretch>
            <a:fillRect/>
          </a:stretch>
        </p:blipFill>
        <p:spPr bwMode="auto">
          <a:xfrm>
            <a:off x="6191249" y="1546225"/>
            <a:ext cx="3362325" cy="3148013"/>
          </a:xfrm>
          <a:prstGeom prst="rect">
            <a:avLst/>
          </a:prstGeom>
          <a:noFill/>
        </p:spPr>
      </p:pic>
      <p:grpSp>
        <p:nvGrpSpPr>
          <p:cNvPr id="2" name="Group 9"/>
          <p:cNvGrpSpPr>
            <a:grpSpLocks/>
          </p:cNvGrpSpPr>
          <p:nvPr/>
        </p:nvGrpSpPr>
        <p:grpSpPr bwMode="auto">
          <a:xfrm>
            <a:off x="4184650" y="5238750"/>
            <a:ext cx="939800" cy="673100"/>
            <a:chOff x="2608" y="3192"/>
            <a:chExt cx="592" cy="424"/>
          </a:xfrm>
        </p:grpSpPr>
        <p:sp>
          <p:nvSpPr>
            <p:cNvPr id="645125" name="Line 5"/>
            <p:cNvSpPr>
              <a:spLocks noChangeShapeType="1"/>
            </p:cNvSpPr>
            <p:nvPr/>
          </p:nvSpPr>
          <p:spPr bwMode="auto">
            <a:xfrm flipH="1">
              <a:off x="2640" y="3216"/>
              <a:ext cx="536" cy="392"/>
            </a:xfrm>
            <a:prstGeom prst="line">
              <a:avLst/>
            </a:prstGeom>
            <a:noFill/>
            <a:ln w="38100">
              <a:solidFill>
                <a:srgbClr val="FF0000"/>
              </a:solidFill>
              <a:round/>
              <a:headEnd/>
              <a:tailEnd type="none" w="med" len="lg"/>
            </a:ln>
            <a:effectLst/>
          </p:spPr>
          <p:txBody>
            <a:bodyPr/>
            <a:lstStyle/>
            <a:p>
              <a:endParaRPr lang="en-US"/>
            </a:p>
          </p:txBody>
        </p:sp>
        <p:sp>
          <p:nvSpPr>
            <p:cNvPr id="645126" name="Line 6"/>
            <p:cNvSpPr>
              <a:spLocks noChangeShapeType="1"/>
            </p:cNvSpPr>
            <p:nvPr/>
          </p:nvSpPr>
          <p:spPr bwMode="auto">
            <a:xfrm>
              <a:off x="2608" y="3192"/>
              <a:ext cx="592" cy="424"/>
            </a:xfrm>
            <a:prstGeom prst="line">
              <a:avLst/>
            </a:prstGeom>
            <a:noFill/>
            <a:ln w="38100">
              <a:solidFill>
                <a:srgbClr val="FF0000"/>
              </a:solidFill>
              <a:round/>
              <a:headEnd/>
              <a:tailEnd type="none" w="med" len="lg"/>
            </a:ln>
            <a:effectLst/>
          </p:spPr>
          <p:txBody>
            <a:bodyPr/>
            <a:lstStyle/>
            <a:p>
              <a:endParaRPr lang="en-US"/>
            </a:p>
          </p:txBody>
        </p:sp>
      </p:grpSp>
      <p:sp>
        <p:nvSpPr>
          <p:cNvPr id="645128" name="Text Box 8"/>
          <p:cNvSpPr txBox="1">
            <a:spLocks noChangeArrowheads="1"/>
          </p:cNvSpPr>
          <p:nvPr/>
        </p:nvSpPr>
        <p:spPr bwMode="auto">
          <a:xfrm>
            <a:off x="7213600" y="4660900"/>
            <a:ext cx="1955800" cy="519113"/>
          </a:xfrm>
          <a:prstGeom prst="rect">
            <a:avLst/>
          </a:prstGeom>
          <a:noFill/>
          <a:ln w="12700">
            <a:noFill/>
            <a:miter lim="800000"/>
            <a:headEnd/>
            <a:tailEnd type="none" w="med" len="lg"/>
          </a:ln>
          <a:effectLst/>
        </p:spPr>
        <p:txBody>
          <a:bodyPr>
            <a:spAutoFit/>
          </a:bodyPr>
          <a:lstStyle/>
          <a:p>
            <a:pPr>
              <a:spcBef>
                <a:spcPct val="50000"/>
              </a:spcBef>
            </a:pPr>
            <a:r>
              <a:rPr lang="en-US" sz="2000" b="1">
                <a:solidFill>
                  <a:srgbClr val="0000CC"/>
                </a:solidFill>
              </a:rPr>
              <a:t>M(KB)</a:t>
            </a:r>
            <a:r>
              <a:rPr lang="en-US" sz="2000" b="1" i="1">
                <a:solidFill>
                  <a:srgbClr val="0000CC"/>
                </a:solidFill>
              </a:rPr>
              <a:t> </a:t>
            </a:r>
            <a:r>
              <a:rPr lang="en-US" sz="2000" b="1">
                <a:solidFill>
                  <a:srgbClr val="0000CC"/>
                </a:solidFill>
                <a:sym typeface="Symbol" pitchFamily="18" charset="2"/>
              </a:rPr>
              <a:t> </a:t>
            </a:r>
            <a:r>
              <a:rPr lang="en-US" sz="2000" b="1">
                <a:solidFill>
                  <a:srgbClr val="0000CC"/>
                </a:solidFill>
              </a:rPr>
              <a:t>M(</a:t>
            </a:r>
            <a:r>
              <a:rPr lang="en-US" sz="2800" i="1">
                <a:solidFill>
                  <a:srgbClr val="0000CC"/>
                </a:solidFill>
              </a:rPr>
              <a:t>α</a:t>
            </a:r>
            <a:r>
              <a:rPr lang="en-US" sz="2000" b="1">
                <a:solidFill>
                  <a:srgbClr val="0000CC"/>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Inference</a:t>
            </a:r>
          </a:p>
        </p:txBody>
      </p:sp>
      <p:sp>
        <p:nvSpPr>
          <p:cNvPr id="450563" name="Rectangle 3"/>
          <p:cNvSpPr>
            <a:spLocks noGrp="1" noChangeArrowheads="1"/>
          </p:cNvSpPr>
          <p:nvPr>
            <p:ph type="body" idx="1"/>
          </p:nvPr>
        </p:nvSpPr>
        <p:spPr>
          <a:xfrm>
            <a:off x="303213" y="1123950"/>
            <a:ext cx="9299575" cy="4895850"/>
          </a:xfrm>
        </p:spPr>
        <p:txBody>
          <a:bodyPr/>
          <a:lstStyle/>
          <a:p>
            <a:pPr marL="342900" indent="-342900">
              <a:lnSpc>
                <a:spcPct val="90000"/>
              </a:lnSpc>
            </a:pPr>
            <a:r>
              <a:rPr lang="en-US" i="1" dirty="0"/>
              <a:t>KB </a:t>
            </a:r>
            <a:r>
              <a:rPr lang="en-US" dirty="0">
                <a:cs typeface="Arial" charset="0"/>
              </a:rPr>
              <a:t>├</a:t>
            </a:r>
            <a:r>
              <a:rPr lang="en-US" baseline="-25000" dirty="0" err="1"/>
              <a:t>i</a:t>
            </a:r>
            <a:r>
              <a:rPr lang="en-US" baseline="-25000" dirty="0"/>
              <a:t> </a:t>
            </a:r>
            <a:r>
              <a:rPr lang="en-US" dirty="0"/>
              <a:t>α  </a:t>
            </a:r>
          </a:p>
          <a:p>
            <a:pPr marL="742950" lvl="1" indent="-285750">
              <a:lnSpc>
                <a:spcPct val="90000"/>
              </a:lnSpc>
            </a:pPr>
            <a:r>
              <a:rPr lang="en-US" dirty="0"/>
              <a:t>sentence α can be </a:t>
            </a:r>
            <a:r>
              <a:rPr lang="en-US" b="0" i="1" dirty="0">
                <a:solidFill>
                  <a:schemeClr val="hlink"/>
                </a:solidFill>
                <a:effectLst>
                  <a:outerShdw blurRad="38100" dist="38100" dir="2700000" algn="tl">
                    <a:srgbClr val="000000">
                      <a:alpha val="43137"/>
                    </a:srgbClr>
                  </a:outerShdw>
                </a:effectLst>
              </a:rPr>
              <a:t>derived</a:t>
            </a:r>
            <a:r>
              <a:rPr lang="en-US" dirty="0"/>
              <a:t> from </a:t>
            </a:r>
            <a:r>
              <a:rPr lang="en-US" i="1" dirty="0"/>
              <a:t>KB </a:t>
            </a:r>
            <a:r>
              <a:rPr lang="en-US" dirty="0"/>
              <a:t>by procedure </a:t>
            </a:r>
            <a:r>
              <a:rPr lang="en-US" i="1" dirty="0" err="1" smtClean="0"/>
              <a:t>i</a:t>
            </a:r>
            <a:endParaRPr lang="en-US" dirty="0"/>
          </a:p>
          <a:p>
            <a:pPr marL="342900" indent="-342900">
              <a:lnSpc>
                <a:spcPct val="90000"/>
              </a:lnSpc>
            </a:pPr>
            <a:r>
              <a:rPr lang="en-US" b="1" i="1" dirty="0">
                <a:solidFill>
                  <a:srgbClr val="CC66FF"/>
                </a:solidFill>
                <a:effectLst>
                  <a:outerShdw blurRad="38100" dist="38100" dir="2700000" algn="tl">
                    <a:srgbClr val="C0C0C0"/>
                  </a:outerShdw>
                </a:effectLst>
              </a:rPr>
              <a:t>Soundness</a:t>
            </a:r>
            <a:r>
              <a:rPr lang="en-US" dirty="0"/>
              <a:t>: </a:t>
            </a:r>
          </a:p>
          <a:p>
            <a:pPr marL="742950" lvl="1" indent="-285750">
              <a:lnSpc>
                <a:spcPct val="90000"/>
              </a:lnSpc>
            </a:pPr>
            <a:r>
              <a:rPr lang="en-US" i="1" dirty="0" err="1"/>
              <a:t>i</a:t>
            </a:r>
            <a:r>
              <a:rPr lang="en-US" dirty="0"/>
              <a:t> is sound if whenever </a:t>
            </a:r>
            <a:r>
              <a:rPr lang="en-US" i="1" dirty="0"/>
              <a:t>KB </a:t>
            </a:r>
            <a:r>
              <a:rPr lang="en-US" dirty="0">
                <a:cs typeface="Arial" charset="0"/>
              </a:rPr>
              <a:t>├</a:t>
            </a:r>
            <a:r>
              <a:rPr lang="en-US" baseline="-25000" dirty="0" err="1"/>
              <a:t>i</a:t>
            </a:r>
            <a:r>
              <a:rPr lang="en-US" baseline="-25000" dirty="0"/>
              <a:t> </a:t>
            </a:r>
            <a:r>
              <a:rPr lang="en-US" dirty="0"/>
              <a:t>α, it is also true that </a:t>
            </a:r>
            <a:r>
              <a:rPr lang="en-US" i="1" dirty="0"/>
              <a:t>KB</a:t>
            </a:r>
            <a:r>
              <a:rPr lang="en-US" dirty="0"/>
              <a:t>╞ </a:t>
            </a:r>
            <a:r>
              <a:rPr lang="en-US" dirty="0" smtClean="0"/>
              <a:t>α</a:t>
            </a:r>
            <a:endParaRPr lang="en-US" dirty="0"/>
          </a:p>
          <a:p>
            <a:pPr marL="342900" indent="-342900">
              <a:lnSpc>
                <a:spcPct val="90000"/>
              </a:lnSpc>
            </a:pPr>
            <a:r>
              <a:rPr lang="en-US" b="1" i="1" dirty="0">
                <a:solidFill>
                  <a:srgbClr val="CC66FF"/>
                </a:solidFill>
                <a:effectLst>
                  <a:outerShdw blurRad="38100" dist="38100" dir="2700000" algn="tl">
                    <a:srgbClr val="C0C0C0"/>
                  </a:outerShdw>
                </a:effectLst>
              </a:rPr>
              <a:t>Completeness</a:t>
            </a:r>
            <a:r>
              <a:rPr lang="en-US" dirty="0"/>
              <a:t>: </a:t>
            </a:r>
          </a:p>
          <a:p>
            <a:pPr marL="742950" lvl="1" indent="-285750">
              <a:lnSpc>
                <a:spcPct val="90000"/>
              </a:lnSpc>
            </a:pPr>
            <a:r>
              <a:rPr lang="en-US" i="1" dirty="0" err="1"/>
              <a:t>i</a:t>
            </a:r>
            <a:r>
              <a:rPr lang="en-US" dirty="0"/>
              <a:t> is complete if whenever </a:t>
            </a:r>
            <a:r>
              <a:rPr lang="en-US" i="1" dirty="0"/>
              <a:t>KB</a:t>
            </a:r>
            <a:r>
              <a:rPr lang="en-US" dirty="0"/>
              <a:t>╞ α, it is also true that </a:t>
            </a:r>
            <a:r>
              <a:rPr lang="en-US" dirty="0" smtClean="0"/>
              <a:t>		</a:t>
            </a:r>
            <a:r>
              <a:rPr lang="en-US" i="1" dirty="0" smtClean="0"/>
              <a:t>KB </a:t>
            </a:r>
            <a:r>
              <a:rPr lang="en-US" dirty="0">
                <a:cs typeface="Arial" charset="0"/>
              </a:rPr>
              <a:t>├</a:t>
            </a:r>
            <a:r>
              <a:rPr lang="en-US" baseline="-25000" dirty="0" err="1"/>
              <a:t>i</a:t>
            </a:r>
            <a:r>
              <a:rPr lang="en-US" baseline="-25000" dirty="0"/>
              <a:t> </a:t>
            </a:r>
            <a:r>
              <a:rPr lang="en-US" dirty="0"/>
              <a:t>α </a:t>
            </a:r>
          </a:p>
          <a:p>
            <a:pPr marL="342900" indent="-342900">
              <a:lnSpc>
                <a:spcPct val="90000"/>
              </a:lnSpc>
            </a:pPr>
            <a:endParaRPr lang="en-US" dirty="0"/>
          </a:p>
          <a:p>
            <a:pPr marL="342900" indent="-342900">
              <a:lnSpc>
                <a:spcPct val="90000"/>
              </a:lnSpc>
            </a:pPr>
            <a:r>
              <a:rPr lang="en-US" sz="2400" dirty="0" smtClean="0"/>
              <a:t>First-order logic is </a:t>
            </a:r>
            <a:r>
              <a:rPr lang="en-US" sz="2400" dirty="0"/>
              <a:t>expressive enough to say almost anything of interest, and for which there exists a sound and complete inference </a:t>
            </a:r>
            <a:r>
              <a:rPr lang="en-US" sz="2400" dirty="0" smtClean="0"/>
              <a:t>procedure</a:t>
            </a:r>
          </a:p>
          <a:p>
            <a:pPr marL="857250" lvl="1" indent="-342900">
              <a:lnSpc>
                <a:spcPct val="90000"/>
              </a:lnSpc>
            </a:pPr>
            <a:r>
              <a:rPr lang="en-US" dirty="0" smtClean="0"/>
              <a:t>i.e.:</a:t>
            </a:r>
            <a:r>
              <a:rPr lang="en-US" dirty="0"/>
              <a:t> </a:t>
            </a:r>
            <a:r>
              <a:rPr lang="en-US" dirty="0" smtClean="0"/>
              <a:t>the </a:t>
            </a:r>
            <a:r>
              <a:rPr lang="en-US" dirty="0"/>
              <a:t>procedure will answer any question whose answer follows from what is known by the </a:t>
            </a:r>
            <a:r>
              <a:rPr lang="en-US" i="1" dirty="0"/>
              <a:t>KB</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Inference by Enumeration</a:t>
            </a:r>
          </a:p>
        </p:txBody>
      </p:sp>
      <p:sp>
        <p:nvSpPr>
          <p:cNvPr id="451587" name="Rectangle 3"/>
          <p:cNvSpPr>
            <a:spLocks noGrp="1" noChangeArrowheads="1"/>
          </p:cNvSpPr>
          <p:nvPr>
            <p:ph type="body" idx="1"/>
          </p:nvPr>
        </p:nvSpPr>
        <p:spPr/>
        <p:txBody>
          <a:bodyPr/>
          <a:lstStyle/>
          <a:p>
            <a:pPr marL="342900" indent="-342900">
              <a:lnSpc>
                <a:spcPct val="110000"/>
              </a:lnSpc>
            </a:pPr>
            <a:r>
              <a:rPr lang="en-US" dirty="0"/>
              <a:t>Depth-first </a:t>
            </a:r>
            <a:r>
              <a:rPr lang="en-US" b="1" i="1" dirty="0">
                <a:solidFill>
                  <a:srgbClr val="CC66FF"/>
                </a:solidFill>
                <a:effectLst>
                  <a:outerShdw blurRad="38100" dist="38100" dir="2700000" algn="tl">
                    <a:srgbClr val="C0C0C0"/>
                  </a:outerShdw>
                </a:effectLst>
              </a:rPr>
              <a:t>enumeration</a:t>
            </a:r>
            <a:r>
              <a:rPr lang="en-US" dirty="0"/>
              <a:t> of all models is sound and complete</a:t>
            </a:r>
          </a:p>
          <a:p>
            <a:pPr marL="742950" lvl="1" indent="-285750">
              <a:lnSpc>
                <a:spcPct val="110000"/>
              </a:lnSpc>
            </a:pPr>
            <a:r>
              <a:rPr lang="en-US" i="1" dirty="0">
                <a:solidFill>
                  <a:schemeClr val="hlink"/>
                </a:solidFill>
              </a:rPr>
              <a:t>Sound</a:t>
            </a:r>
            <a:r>
              <a:rPr lang="en-US" dirty="0"/>
              <a:t>:	 it implements directly the definition of entailment</a:t>
            </a:r>
          </a:p>
          <a:p>
            <a:pPr marL="742950" lvl="1" indent="-285750">
              <a:lnSpc>
                <a:spcPct val="110000"/>
              </a:lnSpc>
            </a:pPr>
            <a:r>
              <a:rPr lang="en-US" i="1" dirty="0">
                <a:solidFill>
                  <a:schemeClr val="hlink"/>
                </a:solidFill>
              </a:rPr>
              <a:t>Complete</a:t>
            </a:r>
            <a:r>
              <a:rPr lang="en-US" dirty="0"/>
              <a:t>: </a:t>
            </a:r>
          </a:p>
          <a:p>
            <a:pPr marL="1143000" lvl="2" indent="-228600">
              <a:lnSpc>
                <a:spcPct val="110000"/>
              </a:lnSpc>
            </a:pPr>
            <a:r>
              <a:rPr lang="en-US" dirty="0" smtClean="0"/>
              <a:t>it </a:t>
            </a:r>
            <a:r>
              <a:rPr lang="en-US" dirty="0"/>
              <a:t>works for any KB and </a:t>
            </a:r>
            <a:r>
              <a:rPr lang="en-US" dirty="0">
                <a:latin typeface="Symbol" pitchFamily="18" charset="2"/>
              </a:rPr>
              <a:t>a</a:t>
            </a:r>
            <a:r>
              <a:rPr lang="en-US" dirty="0"/>
              <a:t> </a:t>
            </a:r>
          </a:p>
          <a:p>
            <a:pPr marL="1143000" lvl="2" indent="-228600">
              <a:lnSpc>
                <a:spcPct val="110000"/>
              </a:lnSpc>
            </a:pPr>
            <a:r>
              <a:rPr lang="en-US" dirty="0" smtClean="0"/>
              <a:t>it </a:t>
            </a:r>
            <a:r>
              <a:rPr lang="en-US" dirty="0"/>
              <a:t>always terminates when there are only </a:t>
            </a:r>
            <a:r>
              <a:rPr lang="en-US" b="0" i="1" dirty="0">
                <a:solidFill>
                  <a:schemeClr val="hlink"/>
                </a:solidFill>
              </a:rPr>
              <a:t>finite</a:t>
            </a:r>
            <a:r>
              <a:rPr lang="en-US" dirty="0"/>
              <a:t> many models to examine</a:t>
            </a:r>
          </a:p>
          <a:p>
            <a:pPr marL="342900" indent="-342900">
              <a:lnSpc>
                <a:spcPct val="110000"/>
              </a:lnSpc>
            </a:pPr>
            <a:r>
              <a:rPr lang="en-US" dirty="0"/>
              <a:t>Complexity for </a:t>
            </a:r>
            <a:r>
              <a:rPr lang="en-US" i="1" dirty="0"/>
              <a:t>n</a:t>
            </a:r>
            <a:r>
              <a:rPr lang="en-US" dirty="0"/>
              <a:t> symbols</a:t>
            </a:r>
          </a:p>
          <a:p>
            <a:pPr marL="742950" lvl="1" indent="-285750">
              <a:lnSpc>
                <a:spcPct val="110000"/>
              </a:lnSpc>
            </a:pPr>
            <a:r>
              <a:rPr lang="en-US" dirty="0"/>
              <a:t>time complexity is </a:t>
            </a:r>
            <a:r>
              <a:rPr lang="en-US" i="1" dirty="0"/>
              <a:t>O</a:t>
            </a:r>
            <a:r>
              <a:rPr lang="en-US" dirty="0"/>
              <a:t>(</a:t>
            </a:r>
            <a:r>
              <a:rPr lang="en-US" i="1" dirty="0"/>
              <a:t>2</a:t>
            </a:r>
            <a:r>
              <a:rPr lang="en-US" i="1" baseline="30000" dirty="0"/>
              <a:t>n</a:t>
            </a:r>
            <a:r>
              <a:rPr lang="en-US" dirty="0"/>
              <a:t>)</a:t>
            </a:r>
          </a:p>
          <a:p>
            <a:pPr marL="742950" lvl="1" indent="-285750">
              <a:lnSpc>
                <a:spcPct val="110000"/>
              </a:lnSpc>
            </a:pPr>
            <a:r>
              <a:rPr lang="en-US" dirty="0"/>
              <a:t>space complexity is </a:t>
            </a:r>
            <a:r>
              <a:rPr lang="en-US" i="1" dirty="0"/>
              <a:t>O</a:t>
            </a:r>
            <a:r>
              <a:rPr lang="en-US" dirty="0"/>
              <a:t>(</a:t>
            </a:r>
            <a:r>
              <a:rPr lang="en-US" i="1" dirty="0"/>
              <a:t>n</a:t>
            </a:r>
            <a:r>
              <a:rPr lang="en-US" dirty="0" smtClean="0"/>
              <a:t>)  </a:t>
            </a:r>
            <a:r>
              <a:rPr lang="en-US" b="0" dirty="0" smtClean="0">
                <a:solidFill>
                  <a:schemeClr val="tx1"/>
                </a:solidFill>
              </a:rPr>
              <a:t>(</a:t>
            </a:r>
            <a:r>
              <a:rPr lang="en-US" b="0" dirty="0">
                <a:solidFill>
                  <a:schemeClr val="tx1"/>
                </a:solidFill>
              </a:rPr>
              <a:t>because </a:t>
            </a:r>
            <a:r>
              <a:rPr lang="en-US" b="0" dirty="0" smtClean="0">
                <a:solidFill>
                  <a:schemeClr val="tx1"/>
                </a:solidFill>
              </a:rPr>
              <a:t>of depth-first</a:t>
            </a:r>
            <a:r>
              <a:rPr lang="en-US" b="0" dirty="0">
                <a:solidFill>
                  <a:schemeClr val="tx1"/>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Knowledge Representation &amp; KBS</a:t>
            </a:r>
            <a:endParaRPr lang="en-SG" sz="4000" dirty="0"/>
          </a:p>
        </p:txBody>
      </p:sp>
    </p:spTree>
    <p:extLst>
      <p:ext uri="{BB962C8B-B14F-4D97-AF65-F5344CB8AC3E}">
        <p14:creationId xmlns:p14="http://schemas.microsoft.com/office/powerpoint/2010/main" val="389836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t>Equivalence, Validity, and Satisfiability</a:t>
            </a:r>
          </a:p>
        </p:txBody>
      </p:sp>
      <p:sp>
        <p:nvSpPr>
          <p:cNvPr id="412675" name="Rectangle 3"/>
          <p:cNvSpPr>
            <a:spLocks noGrp="1" noChangeArrowheads="1"/>
          </p:cNvSpPr>
          <p:nvPr>
            <p:ph type="body" idx="1"/>
          </p:nvPr>
        </p:nvSpPr>
        <p:spPr>
          <a:xfrm>
            <a:off x="303213" y="1133475"/>
            <a:ext cx="9299575" cy="5102225"/>
          </a:xfrm>
        </p:spPr>
        <p:txBody>
          <a:bodyPr/>
          <a:lstStyle/>
          <a:p>
            <a:pPr>
              <a:lnSpc>
                <a:spcPct val="120000"/>
              </a:lnSpc>
            </a:pPr>
            <a:r>
              <a:rPr lang="en-US" dirty="0"/>
              <a:t>Two sentences </a:t>
            </a:r>
            <a:r>
              <a:rPr lang="en-US" dirty="0">
                <a:latin typeface="Symbol" pitchFamily="18" charset="2"/>
              </a:rPr>
              <a:t>a</a:t>
            </a:r>
            <a:r>
              <a:rPr lang="en-US" dirty="0"/>
              <a:t> and </a:t>
            </a:r>
            <a:r>
              <a:rPr lang="en-US" dirty="0">
                <a:latin typeface="Symbol" pitchFamily="18" charset="2"/>
              </a:rPr>
              <a:t>b</a:t>
            </a:r>
            <a:r>
              <a:rPr lang="en-US" dirty="0"/>
              <a:t> are logically </a:t>
            </a:r>
            <a:r>
              <a:rPr lang="en-US" b="1" i="1" dirty="0">
                <a:solidFill>
                  <a:srgbClr val="CC66FF"/>
                </a:solidFill>
                <a:effectLst>
                  <a:outerShdw blurRad="38100" dist="38100" dir="2700000" algn="tl">
                    <a:srgbClr val="C0C0C0"/>
                  </a:outerShdw>
                </a:effectLst>
              </a:rPr>
              <a:t>equivalent</a:t>
            </a:r>
            <a:r>
              <a:rPr lang="en-US" b="1" dirty="0"/>
              <a:t> </a:t>
            </a:r>
            <a:r>
              <a:rPr lang="en-US" dirty="0"/>
              <a:t>if they are true in the same set of models </a:t>
            </a:r>
            <a:r>
              <a:rPr lang="en-US" dirty="0">
                <a:latin typeface="Symbol" pitchFamily="18" charset="2"/>
              </a:rPr>
              <a:t>a</a:t>
            </a:r>
            <a:r>
              <a:rPr lang="en-US" dirty="0"/>
              <a:t> </a:t>
            </a:r>
            <a:r>
              <a:rPr lang="en-US" dirty="0">
                <a:sym typeface="Symbol" pitchFamily="18" charset="2"/>
              </a:rPr>
              <a:t></a:t>
            </a:r>
            <a:r>
              <a:rPr lang="en-US" dirty="0"/>
              <a:t> </a:t>
            </a:r>
            <a:r>
              <a:rPr lang="en-US" dirty="0">
                <a:latin typeface="Symbol" pitchFamily="18" charset="2"/>
              </a:rPr>
              <a:t>b</a:t>
            </a:r>
            <a:r>
              <a:rPr lang="en-US" baseline="-25000" dirty="0"/>
              <a:t> </a:t>
            </a:r>
            <a:endParaRPr lang="en-US" dirty="0"/>
          </a:p>
          <a:p>
            <a:pPr lvl="1">
              <a:lnSpc>
                <a:spcPct val="120000"/>
              </a:lnSpc>
            </a:pPr>
            <a:r>
              <a:rPr lang="en-US" dirty="0">
                <a:sym typeface="Symbol" pitchFamily="18" charset="2"/>
              </a:rPr>
              <a:t>     </a:t>
            </a:r>
            <a:r>
              <a:rPr lang="en-US" dirty="0"/>
              <a:t>if and only if   </a:t>
            </a:r>
            <a:r>
              <a:rPr lang="en-US" dirty="0">
                <a:sym typeface="Symbol" pitchFamily="18" charset="2"/>
              </a:rPr>
              <a:t></a:t>
            </a:r>
            <a:r>
              <a:rPr lang="en-US" b="0" dirty="0">
                <a:solidFill>
                  <a:schemeClr val="tx1"/>
                </a:solidFill>
                <a:cs typeface="Arial" charset="0"/>
              </a:rPr>
              <a:t>╞</a:t>
            </a:r>
            <a:r>
              <a:rPr lang="en-US" dirty="0">
                <a:sym typeface="Symbol" pitchFamily="18" charset="2"/>
              </a:rPr>
              <a:t>   and </a:t>
            </a:r>
            <a:r>
              <a:rPr lang="en-US" b="0" dirty="0">
                <a:solidFill>
                  <a:schemeClr val="tx1"/>
                </a:solidFill>
                <a:cs typeface="Arial" charset="0"/>
              </a:rPr>
              <a:t>╞</a:t>
            </a:r>
            <a:r>
              <a:rPr lang="en-US" dirty="0">
                <a:sym typeface="Symbol" pitchFamily="18" charset="2"/>
              </a:rPr>
              <a:t> </a:t>
            </a:r>
            <a:r>
              <a:rPr lang="en-US" dirty="0"/>
              <a:t>  </a:t>
            </a:r>
          </a:p>
          <a:p>
            <a:pPr>
              <a:lnSpc>
                <a:spcPct val="120000"/>
              </a:lnSpc>
            </a:pPr>
            <a:r>
              <a:rPr lang="en-US" dirty="0"/>
              <a:t>A sentence is </a:t>
            </a:r>
            <a:r>
              <a:rPr lang="en-US" b="1" i="1" dirty="0">
                <a:solidFill>
                  <a:srgbClr val="CC66FF"/>
                </a:solidFill>
                <a:effectLst>
                  <a:outerShdw blurRad="38100" dist="38100" dir="2700000" algn="tl">
                    <a:srgbClr val="C0C0C0"/>
                  </a:outerShdw>
                </a:effectLst>
              </a:rPr>
              <a:t>valid</a:t>
            </a:r>
            <a:r>
              <a:rPr lang="en-US" dirty="0"/>
              <a:t> if it is true in </a:t>
            </a:r>
            <a:r>
              <a:rPr lang="en-US" b="1" i="1" dirty="0">
                <a:solidFill>
                  <a:srgbClr val="FF0000"/>
                </a:solidFill>
                <a:effectLst>
                  <a:outerShdw blurRad="38100" dist="38100" dir="2700000" algn="tl">
                    <a:srgbClr val="000000">
                      <a:alpha val="43137"/>
                    </a:srgbClr>
                  </a:outerShdw>
                </a:effectLst>
              </a:rPr>
              <a:t>all</a:t>
            </a:r>
            <a:r>
              <a:rPr lang="en-US" dirty="0"/>
              <a:t> possible models,</a:t>
            </a:r>
          </a:p>
          <a:p>
            <a:pPr lvl="1">
              <a:lnSpc>
                <a:spcPct val="120000"/>
              </a:lnSpc>
            </a:pPr>
            <a:r>
              <a:rPr lang="en-US" dirty="0"/>
              <a:t>e.g., </a:t>
            </a:r>
            <a:r>
              <a:rPr lang="en-US" i="1" dirty="0"/>
              <a:t>True</a:t>
            </a:r>
            <a:r>
              <a:rPr lang="en-US" dirty="0"/>
              <a:t>,	A </a:t>
            </a:r>
            <a:r>
              <a:rPr lang="en-US" dirty="0">
                <a:sym typeface="Symbol" pitchFamily="18" charset="2"/>
              </a:rPr>
              <a:t></a:t>
            </a:r>
            <a:r>
              <a:rPr lang="en-US" dirty="0"/>
              <a:t>A,   A </a:t>
            </a:r>
            <a:r>
              <a:rPr lang="en-US" dirty="0">
                <a:sym typeface="Symbol" pitchFamily="18" charset="2"/>
              </a:rPr>
              <a:t></a:t>
            </a:r>
            <a:r>
              <a:rPr lang="en-US" dirty="0"/>
              <a:t> A, 	(A </a:t>
            </a:r>
            <a:r>
              <a:rPr lang="en-US" dirty="0">
                <a:sym typeface="Symbol" pitchFamily="18" charset="2"/>
              </a:rPr>
              <a:t></a:t>
            </a:r>
            <a:r>
              <a:rPr lang="en-US" dirty="0"/>
              <a:t> (A </a:t>
            </a:r>
            <a:r>
              <a:rPr lang="en-US" dirty="0">
                <a:sym typeface="Symbol" pitchFamily="18" charset="2"/>
              </a:rPr>
              <a:t> </a:t>
            </a:r>
            <a:r>
              <a:rPr lang="en-US" dirty="0"/>
              <a:t>B)) </a:t>
            </a:r>
            <a:r>
              <a:rPr lang="en-US" dirty="0">
                <a:sym typeface="Symbol" pitchFamily="18" charset="2"/>
              </a:rPr>
              <a:t></a:t>
            </a:r>
            <a:r>
              <a:rPr lang="en-US" dirty="0"/>
              <a:t> B</a:t>
            </a:r>
          </a:p>
          <a:p>
            <a:pPr lvl="1">
              <a:lnSpc>
                <a:spcPct val="120000"/>
              </a:lnSpc>
            </a:pPr>
            <a:r>
              <a:rPr lang="en-US" dirty="0"/>
              <a:t>Valid sentences are known as </a:t>
            </a:r>
            <a:r>
              <a:rPr lang="en-US" b="1" i="1" dirty="0" smtClean="0">
                <a:solidFill>
                  <a:srgbClr val="CC66FF"/>
                </a:solidFill>
                <a:effectLst>
                  <a:outerShdw blurRad="38100" dist="38100" dir="2700000" algn="tl">
                    <a:srgbClr val="C0C0C0"/>
                  </a:outerShdw>
                </a:effectLst>
              </a:rPr>
              <a:t>tautologies</a:t>
            </a:r>
            <a:endParaRPr lang="en-US" b="1" dirty="0"/>
          </a:p>
          <a:p>
            <a:pPr>
              <a:lnSpc>
                <a:spcPct val="120000"/>
              </a:lnSpc>
            </a:pPr>
            <a:r>
              <a:rPr lang="en-US" b="1" i="1" dirty="0">
                <a:solidFill>
                  <a:srgbClr val="CC66FF"/>
                </a:solidFill>
                <a:effectLst>
                  <a:outerShdw blurRad="38100" dist="38100" dir="2700000" algn="tl">
                    <a:srgbClr val="C0C0C0"/>
                  </a:outerShdw>
                </a:effectLst>
              </a:rPr>
              <a:t>Validity</a:t>
            </a:r>
            <a:r>
              <a:rPr lang="en-US" dirty="0"/>
              <a:t> is connected to inference via the </a:t>
            </a:r>
            <a:r>
              <a:rPr lang="en-US" b="1" i="1" dirty="0">
                <a:solidFill>
                  <a:srgbClr val="CC66FF"/>
                </a:solidFill>
                <a:effectLst>
                  <a:outerShdw blurRad="38100" dist="38100" dir="2700000" algn="tl">
                    <a:srgbClr val="C0C0C0"/>
                  </a:outerShdw>
                </a:effectLst>
              </a:rPr>
              <a:t>Deduction</a:t>
            </a:r>
            <a:r>
              <a:rPr lang="en-US" i="1" dirty="0">
                <a:solidFill>
                  <a:srgbClr val="CC66FF"/>
                </a:solidFill>
                <a:effectLst>
                  <a:outerShdw blurRad="38100" dist="38100" dir="2700000" algn="tl">
                    <a:srgbClr val="C0C0C0"/>
                  </a:outerShdw>
                </a:effectLst>
              </a:rPr>
              <a:t> </a:t>
            </a:r>
            <a:r>
              <a:rPr lang="en-US" b="1" i="1" dirty="0">
                <a:solidFill>
                  <a:srgbClr val="CC66FF"/>
                </a:solidFill>
                <a:effectLst>
                  <a:outerShdw blurRad="38100" dist="38100" dir="2700000" algn="tl">
                    <a:srgbClr val="C0C0C0"/>
                  </a:outerShdw>
                </a:effectLst>
              </a:rPr>
              <a:t>Theorem</a:t>
            </a:r>
            <a:r>
              <a:rPr lang="en-US" dirty="0"/>
              <a:t>:</a:t>
            </a:r>
          </a:p>
          <a:p>
            <a:pPr lvl="1">
              <a:lnSpc>
                <a:spcPct val="120000"/>
              </a:lnSpc>
            </a:pPr>
            <a:r>
              <a:rPr lang="en-US" i="1" dirty="0"/>
              <a:t>KB</a:t>
            </a:r>
            <a:r>
              <a:rPr lang="en-US" dirty="0"/>
              <a:t> ╞ α if and only if (</a:t>
            </a:r>
            <a:r>
              <a:rPr lang="en-US" i="1" dirty="0"/>
              <a:t>KB</a:t>
            </a:r>
            <a:r>
              <a:rPr lang="en-US" dirty="0"/>
              <a:t> </a:t>
            </a:r>
            <a:r>
              <a:rPr lang="en-US" dirty="0">
                <a:sym typeface="Symbol" pitchFamily="18" charset="2"/>
              </a:rPr>
              <a:t> </a:t>
            </a:r>
            <a:r>
              <a:rPr lang="en-US" dirty="0"/>
              <a:t>α) is </a:t>
            </a:r>
            <a:r>
              <a:rPr lang="en-US" dirty="0" smtClean="0"/>
              <a:t>valid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t>Equivalence, Validity, and Satisfiability </a:t>
            </a:r>
            <a:r>
              <a:rPr lang="en-US" sz="2400" b="0">
                <a:effectLst/>
              </a:rPr>
              <a:t>(cont.)</a:t>
            </a:r>
          </a:p>
        </p:txBody>
      </p:sp>
      <p:sp>
        <p:nvSpPr>
          <p:cNvPr id="413699" name="Rectangle 3"/>
          <p:cNvSpPr>
            <a:spLocks noGrp="1" noChangeArrowheads="1"/>
          </p:cNvSpPr>
          <p:nvPr>
            <p:ph type="body" idx="1"/>
          </p:nvPr>
        </p:nvSpPr>
        <p:spPr/>
        <p:txBody>
          <a:bodyPr/>
          <a:lstStyle/>
          <a:p>
            <a:pPr>
              <a:lnSpc>
                <a:spcPct val="120000"/>
              </a:lnSpc>
            </a:pPr>
            <a:r>
              <a:rPr lang="en-US" dirty="0"/>
              <a:t>A sentence is </a:t>
            </a:r>
            <a:r>
              <a:rPr lang="en-US" b="1" i="1" dirty="0" err="1">
                <a:solidFill>
                  <a:srgbClr val="CC66FF"/>
                </a:solidFill>
                <a:effectLst>
                  <a:outerShdw blurRad="38100" dist="38100" dir="2700000" algn="tl">
                    <a:srgbClr val="C0C0C0"/>
                  </a:outerShdw>
                </a:effectLst>
              </a:rPr>
              <a:t>satisfiable</a:t>
            </a:r>
            <a:r>
              <a:rPr lang="en-US" dirty="0"/>
              <a:t> if it is true in </a:t>
            </a:r>
            <a:r>
              <a:rPr lang="en-US" b="1" i="1" dirty="0">
                <a:solidFill>
                  <a:schemeClr val="hlink"/>
                </a:solidFill>
                <a:effectLst>
                  <a:outerShdw blurRad="38100" dist="38100" dir="2700000" algn="tl">
                    <a:srgbClr val="000000">
                      <a:alpha val="43137"/>
                    </a:srgbClr>
                  </a:outerShdw>
                </a:effectLst>
              </a:rPr>
              <a:t>some</a:t>
            </a:r>
            <a:r>
              <a:rPr lang="en-US" dirty="0"/>
              <a:t> model</a:t>
            </a:r>
          </a:p>
          <a:p>
            <a:pPr lvl="1">
              <a:lnSpc>
                <a:spcPct val="120000"/>
              </a:lnSpc>
            </a:pPr>
            <a:r>
              <a:rPr lang="en-US" dirty="0"/>
              <a:t>e.g., A</a:t>
            </a:r>
            <a:r>
              <a:rPr lang="en-US" dirty="0">
                <a:sym typeface="Symbol" pitchFamily="18" charset="2"/>
              </a:rPr>
              <a:t></a:t>
            </a:r>
            <a:r>
              <a:rPr lang="en-US" dirty="0"/>
              <a:t> B, 	C</a:t>
            </a:r>
          </a:p>
          <a:p>
            <a:pPr lvl="1">
              <a:lnSpc>
                <a:spcPct val="120000"/>
              </a:lnSpc>
            </a:pPr>
            <a:r>
              <a:rPr lang="en-US" dirty="0"/>
              <a:t>If a sentence </a:t>
            </a:r>
            <a:r>
              <a:rPr lang="en-US" dirty="0">
                <a:latin typeface="Symbol" pitchFamily="18" charset="2"/>
              </a:rPr>
              <a:t>a</a:t>
            </a:r>
            <a:r>
              <a:rPr lang="en-US" dirty="0"/>
              <a:t> is true in a model </a:t>
            </a:r>
            <a:r>
              <a:rPr lang="en-US" i="1" dirty="0"/>
              <a:t>m</a:t>
            </a:r>
            <a:r>
              <a:rPr lang="en-US" dirty="0"/>
              <a:t>, then we say</a:t>
            </a:r>
          </a:p>
          <a:p>
            <a:pPr lvl="2">
              <a:lnSpc>
                <a:spcPct val="120000"/>
              </a:lnSpc>
            </a:pPr>
            <a:r>
              <a:rPr lang="en-US" i="1" dirty="0"/>
              <a:t>m</a:t>
            </a:r>
            <a:r>
              <a:rPr lang="en-US" dirty="0"/>
              <a:t> satisfies </a:t>
            </a:r>
            <a:r>
              <a:rPr lang="en-US" dirty="0">
                <a:latin typeface="Symbol" pitchFamily="18" charset="2"/>
              </a:rPr>
              <a:t>a</a:t>
            </a:r>
            <a:r>
              <a:rPr lang="en-US" dirty="0"/>
              <a:t>, or</a:t>
            </a:r>
          </a:p>
          <a:p>
            <a:pPr lvl="2">
              <a:lnSpc>
                <a:spcPct val="120000"/>
              </a:lnSpc>
            </a:pPr>
            <a:r>
              <a:rPr lang="en-US" i="1" dirty="0"/>
              <a:t>m</a:t>
            </a:r>
            <a:r>
              <a:rPr lang="en-US" dirty="0"/>
              <a:t> is a model of </a:t>
            </a:r>
            <a:r>
              <a:rPr lang="en-US" dirty="0">
                <a:latin typeface="Symbol" pitchFamily="18" charset="2"/>
              </a:rPr>
              <a:t>a</a:t>
            </a:r>
          </a:p>
          <a:p>
            <a:pPr>
              <a:lnSpc>
                <a:spcPct val="120000"/>
              </a:lnSpc>
            </a:pPr>
            <a:r>
              <a:rPr lang="en-US" dirty="0"/>
              <a:t>A sentence is </a:t>
            </a:r>
            <a:r>
              <a:rPr lang="en-US" b="1" i="1" dirty="0" err="1">
                <a:solidFill>
                  <a:srgbClr val="CC66FF"/>
                </a:solidFill>
                <a:effectLst>
                  <a:outerShdw blurRad="38100" dist="38100" dir="2700000" algn="tl">
                    <a:srgbClr val="C0C0C0"/>
                  </a:outerShdw>
                </a:effectLst>
              </a:rPr>
              <a:t>unsatisfiable</a:t>
            </a:r>
            <a:r>
              <a:rPr lang="en-US" dirty="0"/>
              <a:t> if it is true in </a:t>
            </a:r>
            <a:r>
              <a:rPr lang="en-US" b="1" u="sng" dirty="0">
                <a:solidFill>
                  <a:schemeClr val="tx1"/>
                </a:solidFill>
                <a:effectLst>
                  <a:outerShdw blurRad="38100" dist="38100" dir="2700000" algn="tl">
                    <a:srgbClr val="000000">
                      <a:alpha val="43137"/>
                    </a:srgbClr>
                  </a:outerShdw>
                </a:effectLst>
              </a:rPr>
              <a:t>no</a:t>
            </a:r>
            <a:r>
              <a:rPr lang="en-US" dirty="0"/>
              <a:t> models</a:t>
            </a:r>
          </a:p>
          <a:p>
            <a:pPr lvl="1">
              <a:lnSpc>
                <a:spcPct val="120000"/>
              </a:lnSpc>
            </a:pPr>
            <a:r>
              <a:rPr lang="en-US" dirty="0"/>
              <a:t>e.g., A</a:t>
            </a:r>
            <a:r>
              <a:rPr lang="en-US" dirty="0">
                <a:sym typeface="Symbol" pitchFamily="18" charset="2"/>
              </a:rPr>
              <a:t></a:t>
            </a:r>
            <a:r>
              <a:rPr lang="en-US" dirty="0"/>
              <a:t>A</a:t>
            </a:r>
          </a:p>
          <a:p>
            <a:pPr lvl="2">
              <a:lnSpc>
                <a:spcPct val="90000"/>
              </a:lnSpc>
            </a:pPr>
            <a:endParaRPr lang="en-US" dirty="0"/>
          </a:p>
          <a:p>
            <a:pPr>
              <a:lnSpc>
                <a:spcPct val="90000"/>
              </a:lnSpc>
            </a:pPr>
            <a:r>
              <a:rPr lang="en-US" dirty="0" err="1"/>
              <a:t>Satisfiability</a:t>
            </a:r>
            <a:r>
              <a:rPr lang="en-US" dirty="0"/>
              <a:t> can be checked by enumerating possible models until one is found that satisfies the sentence</a:t>
            </a:r>
            <a:endParaRPr lang="en-US" b="0"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t>Equivalence, Validity, and Satisfiability </a:t>
            </a:r>
            <a:r>
              <a:rPr lang="en-US" sz="2400" b="0">
                <a:effectLst/>
              </a:rPr>
              <a:t>(cont.)</a:t>
            </a:r>
          </a:p>
        </p:txBody>
      </p:sp>
      <p:sp>
        <p:nvSpPr>
          <p:cNvPr id="473091" name="Rectangle 3"/>
          <p:cNvSpPr>
            <a:spLocks noGrp="1" noChangeArrowheads="1"/>
          </p:cNvSpPr>
          <p:nvPr>
            <p:ph type="body" idx="1"/>
          </p:nvPr>
        </p:nvSpPr>
        <p:spPr/>
        <p:txBody>
          <a:bodyPr/>
          <a:lstStyle/>
          <a:p>
            <a:pPr>
              <a:lnSpc>
                <a:spcPct val="120000"/>
              </a:lnSpc>
            </a:pPr>
            <a:r>
              <a:rPr lang="en-US" dirty="0" err="1"/>
              <a:t>Satisfiability</a:t>
            </a:r>
            <a:r>
              <a:rPr lang="en-US" dirty="0"/>
              <a:t> is connected to inference via the following:</a:t>
            </a:r>
          </a:p>
          <a:p>
            <a:pPr lvl="1">
              <a:lnSpc>
                <a:spcPct val="120000"/>
              </a:lnSpc>
              <a:buFont typeface="Symbol" pitchFamily="18" charset="2"/>
              <a:buChar char=" "/>
            </a:pPr>
            <a:r>
              <a:rPr lang="en-US" i="1" dirty="0">
                <a:latin typeface="Symbol" pitchFamily="18" charset="2"/>
              </a:rPr>
              <a:t>a</a:t>
            </a:r>
            <a:r>
              <a:rPr lang="en-US" dirty="0"/>
              <a:t> ╞ </a:t>
            </a:r>
            <a:r>
              <a:rPr lang="en-US" i="1" dirty="0">
                <a:latin typeface="Symbol" pitchFamily="18" charset="2"/>
              </a:rPr>
              <a:t>b</a:t>
            </a:r>
            <a:r>
              <a:rPr lang="en-US" dirty="0"/>
              <a:t> 	   </a:t>
            </a:r>
            <a:r>
              <a:rPr lang="en-US" dirty="0" err="1"/>
              <a:t>iff</a:t>
            </a:r>
            <a:r>
              <a:rPr lang="en-US" dirty="0"/>
              <a:t>   (</a:t>
            </a:r>
            <a:r>
              <a:rPr lang="en-US" i="1" dirty="0">
                <a:latin typeface="Symbol" pitchFamily="18" charset="2"/>
              </a:rPr>
              <a:t>a</a:t>
            </a:r>
            <a:r>
              <a:rPr lang="en-US" dirty="0"/>
              <a:t> </a:t>
            </a:r>
            <a:r>
              <a:rPr lang="en-US" dirty="0">
                <a:sym typeface="Symbol" pitchFamily="18" charset="2"/>
              </a:rPr>
              <a:t></a:t>
            </a:r>
            <a:r>
              <a:rPr lang="en-US" i="1" dirty="0">
                <a:latin typeface="Symbol" pitchFamily="18" charset="2"/>
              </a:rPr>
              <a:t>b</a:t>
            </a:r>
            <a:r>
              <a:rPr lang="en-US" dirty="0"/>
              <a:t>) is </a:t>
            </a:r>
            <a:r>
              <a:rPr lang="en-US" dirty="0" err="1"/>
              <a:t>unsatisfiable</a:t>
            </a:r>
            <a:endParaRPr lang="en-US" dirty="0"/>
          </a:p>
          <a:p>
            <a:pPr>
              <a:lnSpc>
                <a:spcPct val="120000"/>
              </a:lnSpc>
            </a:pPr>
            <a:r>
              <a:rPr lang="en-US" dirty="0"/>
              <a:t>Proving </a:t>
            </a:r>
            <a:r>
              <a:rPr lang="en-US" i="1" dirty="0">
                <a:latin typeface="Symbol" pitchFamily="18" charset="2"/>
              </a:rPr>
              <a:t>b</a:t>
            </a:r>
            <a:r>
              <a:rPr lang="en-US" dirty="0"/>
              <a:t> from </a:t>
            </a:r>
            <a:r>
              <a:rPr lang="en-US" i="1" dirty="0">
                <a:latin typeface="Symbol" pitchFamily="18" charset="2"/>
              </a:rPr>
              <a:t>a</a:t>
            </a:r>
            <a:r>
              <a:rPr lang="en-US" dirty="0"/>
              <a:t> by checking the </a:t>
            </a:r>
            <a:r>
              <a:rPr lang="en-US" dirty="0" err="1"/>
              <a:t>unsatisfiability</a:t>
            </a:r>
            <a:r>
              <a:rPr lang="en-US" dirty="0"/>
              <a:t> of (</a:t>
            </a:r>
            <a:r>
              <a:rPr lang="en-US" i="1" dirty="0">
                <a:latin typeface="Symbol" pitchFamily="18" charset="2"/>
              </a:rPr>
              <a:t>a</a:t>
            </a:r>
            <a:r>
              <a:rPr lang="en-US" dirty="0"/>
              <a:t> </a:t>
            </a:r>
            <a:r>
              <a:rPr lang="en-US" dirty="0">
                <a:sym typeface="Symbol" pitchFamily="18" charset="2"/>
              </a:rPr>
              <a:t></a:t>
            </a:r>
            <a:r>
              <a:rPr lang="en-US" i="1" dirty="0">
                <a:latin typeface="Symbol" pitchFamily="18" charset="2"/>
              </a:rPr>
              <a:t>b</a:t>
            </a:r>
            <a:r>
              <a:rPr lang="en-US" dirty="0"/>
              <a:t>) corresponds to mathematical proof techniques</a:t>
            </a:r>
          </a:p>
          <a:p>
            <a:pPr lvl="1">
              <a:lnSpc>
                <a:spcPct val="120000"/>
              </a:lnSpc>
            </a:pPr>
            <a:r>
              <a:rPr lang="en-US" dirty="0"/>
              <a:t>Proof by </a:t>
            </a:r>
            <a:r>
              <a:rPr lang="en-US" b="1" i="1" dirty="0">
                <a:solidFill>
                  <a:srgbClr val="CC66FF"/>
                </a:solidFill>
                <a:effectLst>
                  <a:outerShdw blurRad="38100" dist="38100" dir="2700000" algn="tl">
                    <a:srgbClr val="C0C0C0"/>
                  </a:outerShdw>
                </a:effectLst>
              </a:rPr>
              <a:t>refutation</a:t>
            </a:r>
            <a:r>
              <a:rPr lang="en-US" dirty="0"/>
              <a:t> or proof by </a:t>
            </a:r>
            <a:r>
              <a:rPr lang="en-US" b="1" i="1" dirty="0">
                <a:solidFill>
                  <a:srgbClr val="CC66FF"/>
                </a:solidFill>
                <a:effectLst>
                  <a:outerShdw blurRad="38100" dist="38100" dir="2700000" algn="tl">
                    <a:srgbClr val="C0C0C0"/>
                  </a:outerShdw>
                </a:effectLst>
              </a:rPr>
              <a:t>contradiction</a:t>
            </a:r>
          </a:p>
          <a:p>
            <a:pPr lvl="2">
              <a:lnSpc>
                <a:spcPct val="120000"/>
              </a:lnSpc>
            </a:pPr>
            <a:r>
              <a:rPr lang="en-US" dirty="0"/>
              <a:t>Assumes sentence </a:t>
            </a:r>
            <a:r>
              <a:rPr lang="en-US" i="1" dirty="0">
                <a:latin typeface="Symbol" pitchFamily="18" charset="2"/>
              </a:rPr>
              <a:t>b</a:t>
            </a:r>
            <a:r>
              <a:rPr lang="en-US" dirty="0"/>
              <a:t> to be false and shows that this leads to a contradiction with known axioms </a:t>
            </a:r>
            <a:r>
              <a:rPr lang="en-US" i="1" dirty="0">
                <a:latin typeface="Symbol" pitchFamily="18" charset="2"/>
              </a:rPr>
              <a:t>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Proof Methods</a:t>
            </a:r>
          </a:p>
        </p:txBody>
      </p:sp>
      <p:sp>
        <p:nvSpPr>
          <p:cNvPr id="452611" name="Rectangle 3"/>
          <p:cNvSpPr>
            <a:spLocks noGrp="1" noChangeArrowheads="1"/>
          </p:cNvSpPr>
          <p:nvPr>
            <p:ph type="body" idx="1"/>
          </p:nvPr>
        </p:nvSpPr>
        <p:spPr>
          <a:xfrm>
            <a:off x="303213" y="1155700"/>
            <a:ext cx="9299575" cy="4864100"/>
          </a:xfrm>
        </p:spPr>
        <p:txBody>
          <a:bodyPr/>
          <a:lstStyle/>
          <a:p>
            <a:pPr marL="342900" indent="-342900">
              <a:lnSpc>
                <a:spcPct val="120000"/>
              </a:lnSpc>
            </a:pPr>
            <a:r>
              <a:rPr lang="en-US" dirty="0"/>
              <a:t>Proof methods divide into (roughly) two kinds</a:t>
            </a:r>
            <a:r>
              <a:rPr lang="en-US" dirty="0" smtClean="0"/>
              <a:t>:</a:t>
            </a:r>
            <a:endParaRPr lang="en-US" dirty="0"/>
          </a:p>
          <a:p>
            <a:pPr marL="742950" lvl="1" indent="-285750">
              <a:lnSpc>
                <a:spcPct val="120000"/>
              </a:lnSpc>
            </a:pPr>
            <a:r>
              <a:rPr lang="en-US" i="1" dirty="0">
                <a:solidFill>
                  <a:srgbClr val="006600"/>
                </a:solidFill>
                <a:effectLst>
                  <a:outerShdw blurRad="38100" dist="38100" dir="2700000" algn="tl">
                    <a:srgbClr val="C0C0C0"/>
                  </a:outerShdw>
                </a:effectLst>
              </a:rPr>
              <a:t>Application of inference </a:t>
            </a:r>
            <a:r>
              <a:rPr lang="en-US" i="1" dirty="0" smtClean="0">
                <a:solidFill>
                  <a:srgbClr val="006600"/>
                </a:solidFill>
                <a:effectLst>
                  <a:outerShdw blurRad="38100" dist="38100" dir="2700000" algn="tl">
                    <a:srgbClr val="C0C0C0"/>
                  </a:outerShdw>
                </a:effectLst>
              </a:rPr>
              <a:t>rules</a:t>
            </a:r>
            <a:endParaRPr lang="en-US" dirty="0">
              <a:solidFill>
                <a:srgbClr val="006600"/>
              </a:solidFill>
            </a:endParaRPr>
          </a:p>
          <a:p>
            <a:pPr marL="1143000" lvl="2" indent="-228600">
              <a:lnSpc>
                <a:spcPct val="120000"/>
              </a:lnSpc>
            </a:pPr>
            <a:r>
              <a:rPr lang="en-US" dirty="0"/>
              <a:t>Legitimate (sound) generation of new sentences from old ones</a:t>
            </a:r>
            <a:endParaRPr lang="en-US" dirty="0">
              <a:effectLst>
                <a:outerShdw blurRad="38100" dist="38100" dir="2700000" algn="tl">
                  <a:srgbClr val="C0C0C0"/>
                </a:outerShdw>
              </a:effectLst>
            </a:endParaRPr>
          </a:p>
          <a:p>
            <a:pPr marL="1143000" lvl="2" indent="-228600">
              <a:lnSpc>
                <a:spcPct val="120000"/>
              </a:lnSpc>
            </a:pPr>
            <a:r>
              <a:rPr lang="en-US" dirty="0"/>
              <a:t>Typically require transformation of sentences into a </a:t>
            </a:r>
            <a:r>
              <a:rPr lang="en-US" b="0" i="1" dirty="0">
                <a:solidFill>
                  <a:schemeClr val="hlink"/>
                </a:solidFill>
                <a:effectLst>
                  <a:outerShdw blurRad="38100" dist="38100" dir="2700000" algn="tl">
                    <a:srgbClr val="C0C0C0"/>
                  </a:outerShdw>
                </a:effectLst>
              </a:rPr>
              <a:t>normal form</a:t>
            </a:r>
          </a:p>
          <a:p>
            <a:pPr marL="742950" lvl="1" indent="-285750">
              <a:lnSpc>
                <a:spcPct val="120000"/>
              </a:lnSpc>
            </a:pPr>
            <a:r>
              <a:rPr lang="en-US" i="1" dirty="0">
                <a:solidFill>
                  <a:schemeClr val="tx1"/>
                </a:solidFill>
                <a:effectLst>
                  <a:outerShdw blurRad="38100" dist="38100" dir="2700000" algn="tl">
                    <a:srgbClr val="C0C0C0"/>
                  </a:outerShdw>
                </a:effectLst>
              </a:rPr>
              <a:t>Model checking</a:t>
            </a:r>
          </a:p>
          <a:p>
            <a:pPr marL="1143000" lvl="2" indent="-228600">
              <a:lnSpc>
                <a:spcPct val="100000"/>
              </a:lnSpc>
            </a:pPr>
            <a:r>
              <a:rPr lang="en-US" b="0" i="1" dirty="0">
                <a:solidFill>
                  <a:srgbClr val="009900"/>
                </a:solidFill>
                <a:effectLst>
                  <a:outerShdw blurRad="38100" dist="38100" dir="2700000" algn="tl">
                    <a:srgbClr val="C0C0C0"/>
                  </a:outerShdw>
                </a:effectLst>
              </a:rPr>
              <a:t>Truth table enumeration</a:t>
            </a:r>
            <a:r>
              <a:rPr lang="en-US" dirty="0"/>
              <a:t> </a:t>
            </a:r>
            <a:r>
              <a:rPr lang="en-US" b="0" dirty="0">
                <a:solidFill>
                  <a:srgbClr val="CC3300"/>
                </a:solidFill>
              </a:rPr>
              <a:t>(always exponential in </a:t>
            </a:r>
            <a:r>
              <a:rPr lang="en-US" b="0" i="1" dirty="0">
                <a:solidFill>
                  <a:srgbClr val="CC3300"/>
                </a:solidFill>
              </a:rPr>
              <a:t>n</a:t>
            </a:r>
            <a:r>
              <a:rPr lang="en-US" b="0" dirty="0" smtClean="0">
                <a:solidFill>
                  <a:srgbClr val="CC3300"/>
                </a:solidFill>
              </a:rPr>
              <a:t>)</a:t>
            </a:r>
            <a:endParaRPr lang="en-US" b="0" dirty="0">
              <a:solidFill>
                <a:srgbClr val="CC3300"/>
              </a:solidFill>
            </a:endParaRPr>
          </a:p>
          <a:p>
            <a:pPr marL="1143000" lvl="2" indent="-228600">
              <a:lnSpc>
                <a:spcPct val="100000"/>
              </a:lnSpc>
            </a:pPr>
            <a:r>
              <a:rPr lang="en-US" b="0" i="1" dirty="0" smtClean="0">
                <a:solidFill>
                  <a:srgbClr val="009900"/>
                </a:solidFill>
                <a:effectLst>
                  <a:outerShdw blurRad="38100" dist="38100" dir="2700000" algn="tl">
                    <a:srgbClr val="C0C0C0"/>
                  </a:outerShdw>
                </a:effectLst>
              </a:rPr>
              <a:t>Depth-first enumeration</a:t>
            </a:r>
          </a:p>
          <a:p>
            <a:pPr marL="1143000" lvl="2" indent="-228600">
              <a:lnSpc>
                <a:spcPct val="100000"/>
              </a:lnSpc>
            </a:pPr>
            <a:r>
              <a:rPr lang="en-US" b="0" i="1" dirty="0" smtClean="0">
                <a:solidFill>
                  <a:srgbClr val="009900"/>
                </a:solidFill>
                <a:effectLst>
                  <a:outerShdw blurRad="38100" dist="38100" dir="2700000" algn="tl">
                    <a:srgbClr val="C0C0C0"/>
                  </a:outerShdw>
                </a:effectLst>
              </a:rPr>
              <a:t>Heuristic </a:t>
            </a:r>
            <a:r>
              <a:rPr lang="en-US" b="0" i="1" dirty="0">
                <a:solidFill>
                  <a:srgbClr val="009900"/>
                </a:solidFill>
                <a:effectLst>
                  <a:outerShdw blurRad="38100" dist="38100" dir="2700000" algn="tl">
                    <a:srgbClr val="C0C0C0"/>
                  </a:outerShdw>
                </a:effectLst>
              </a:rPr>
              <a:t>search in model space</a:t>
            </a:r>
            <a:r>
              <a:rPr lang="en-US" dirty="0"/>
              <a:t> </a:t>
            </a:r>
            <a:r>
              <a:rPr lang="en-US" b="0" dirty="0">
                <a:solidFill>
                  <a:srgbClr val="CC3300"/>
                </a:solidFill>
              </a:rPr>
              <a:t>(sound but incomplete</a:t>
            </a:r>
            <a:r>
              <a:rPr lang="en-US" b="0" dirty="0" smtClean="0">
                <a:solidFill>
                  <a:srgbClr val="CC3300"/>
                </a:solidFill>
              </a:rPr>
              <a:t>)</a:t>
            </a:r>
            <a:endParaRPr lang="en-US" b="0" dirty="0">
              <a:solidFill>
                <a:srgbClr val="CC3300"/>
              </a:solidFill>
            </a:endParaRPr>
          </a:p>
        </p:txBody>
      </p:sp>
      <p:sp>
        <p:nvSpPr>
          <p:cNvPr id="452612" name="Text Box 4"/>
          <p:cNvSpPr txBox="1">
            <a:spLocks noChangeArrowheads="1"/>
          </p:cNvSpPr>
          <p:nvPr/>
        </p:nvSpPr>
        <p:spPr bwMode="auto">
          <a:xfrm>
            <a:off x="7919212" y="5700683"/>
            <a:ext cx="1073150" cy="400110"/>
          </a:xfrm>
          <a:prstGeom prst="rect">
            <a:avLst/>
          </a:prstGeom>
          <a:noFill/>
          <a:ln w="12700">
            <a:noFill/>
            <a:miter lim="800000"/>
            <a:headEnd/>
            <a:tailEnd type="none" w="med" len="lg"/>
          </a:ln>
          <a:effectLst/>
        </p:spPr>
        <p:txBody>
          <a:bodyPr wrap="square">
            <a:spAutoFit/>
          </a:bodyPr>
          <a:lstStyle/>
          <a:p>
            <a:pPr>
              <a:spcBef>
                <a:spcPct val="50000"/>
              </a:spcBef>
            </a:pPr>
            <a:r>
              <a:rPr lang="en-US" sz="2000" dirty="0">
                <a:solidFill>
                  <a:srgbClr val="FF0000"/>
                </a:solidFill>
              </a:rPr>
              <a:t>Why?</a:t>
            </a:r>
          </a:p>
        </p:txBody>
      </p:sp>
      <p:sp>
        <p:nvSpPr>
          <p:cNvPr id="452613" name="Arc 5"/>
          <p:cNvSpPr>
            <a:spLocks/>
          </p:cNvSpPr>
          <p:nvPr/>
        </p:nvSpPr>
        <p:spPr bwMode="auto">
          <a:xfrm flipH="1" flipV="1">
            <a:off x="7383145" y="5616575"/>
            <a:ext cx="685800" cy="403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type="triangle"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t>Reasoning in Propositional Logic</a:t>
            </a:r>
          </a:p>
        </p:txBody>
      </p:sp>
      <p:sp>
        <p:nvSpPr>
          <p:cNvPr id="474115" name="Rectangle 3"/>
          <p:cNvSpPr>
            <a:spLocks noGrp="1" noChangeArrowheads="1"/>
          </p:cNvSpPr>
          <p:nvPr>
            <p:ph type="body" idx="1"/>
          </p:nvPr>
        </p:nvSpPr>
        <p:spPr/>
        <p:txBody>
          <a:bodyPr/>
          <a:lstStyle/>
          <a:p>
            <a:r>
              <a:rPr lang="en-US" dirty="0"/>
              <a:t>Patterns of inference are called </a:t>
            </a:r>
            <a:r>
              <a:rPr lang="en-US" b="1" i="1" dirty="0">
                <a:solidFill>
                  <a:srgbClr val="CC66FF"/>
                </a:solidFill>
                <a:effectLst>
                  <a:outerShdw blurRad="38100" dist="38100" dir="2700000" algn="tl">
                    <a:srgbClr val="C0C0C0"/>
                  </a:outerShdw>
                </a:effectLst>
              </a:rPr>
              <a:t>inference rules</a:t>
            </a:r>
          </a:p>
          <a:p>
            <a:pPr lvl="1"/>
            <a:r>
              <a:rPr lang="en-US" dirty="0" smtClean="0"/>
              <a:t>Modus Ponens</a:t>
            </a:r>
          </a:p>
          <a:p>
            <a:pPr lvl="1">
              <a:lnSpc>
                <a:spcPct val="130000"/>
              </a:lnSpc>
              <a:buFontTx/>
              <a:buNone/>
            </a:pPr>
            <a:r>
              <a:rPr lang="en-US" dirty="0" smtClean="0"/>
              <a:t>		</a:t>
            </a:r>
            <a:r>
              <a:rPr lang="en-US" dirty="0" smtClean="0">
                <a:solidFill>
                  <a:schemeClr val="tx1"/>
                </a:solidFill>
                <a:sym typeface="Symbol" pitchFamily="18" charset="2"/>
              </a:rPr>
              <a:t>  ,     </a:t>
            </a:r>
          </a:p>
          <a:p>
            <a:pPr lvl="1">
              <a:lnSpc>
                <a:spcPct val="130000"/>
              </a:lnSpc>
              <a:buFontTx/>
              <a:buNone/>
            </a:pPr>
            <a:r>
              <a:rPr lang="en-US" dirty="0" smtClean="0">
                <a:solidFill>
                  <a:schemeClr val="tx1"/>
                </a:solidFill>
                <a:sym typeface="Symbol" pitchFamily="18" charset="2"/>
              </a:rPr>
              <a:t>		       </a:t>
            </a:r>
          </a:p>
          <a:p>
            <a:pPr lvl="1"/>
            <a:r>
              <a:rPr lang="en-US" dirty="0" smtClean="0"/>
              <a:t>And-Elimination</a:t>
            </a:r>
          </a:p>
          <a:p>
            <a:pPr lvl="1">
              <a:lnSpc>
                <a:spcPct val="120000"/>
              </a:lnSpc>
              <a:buFontTx/>
              <a:buNone/>
            </a:pPr>
            <a:r>
              <a:rPr lang="en-US" dirty="0" smtClean="0">
                <a:solidFill>
                  <a:schemeClr val="tx1"/>
                </a:solidFill>
                <a:sym typeface="Symbol" pitchFamily="18" charset="2"/>
              </a:rPr>
              <a:t>		  </a:t>
            </a:r>
          </a:p>
          <a:p>
            <a:pPr lvl="1">
              <a:lnSpc>
                <a:spcPct val="120000"/>
              </a:lnSpc>
              <a:buFontTx/>
              <a:buNone/>
            </a:pPr>
            <a:r>
              <a:rPr lang="en-US" dirty="0" smtClean="0">
                <a:solidFill>
                  <a:schemeClr val="tx1"/>
                </a:solidFill>
                <a:sym typeface="Symbol" pitchFamily="18" charset="2"/>
              </a:rPr>
              <a:t>		   </a:t>
            </a:r>
            <a:r>
              <a:rPr lang="en-US" dirty="0" smtClean="0">
                <a:solidFill>
                  <a:schemeClr val="tx1"/>
                </a:solidFill>
                <a:latin typeface="Symbol" pitchFamily="18" charset="2"/>
                <a:sym typeface="Symbol" pitchFamily="18" charset="2"/>
              </a:rPr>
              <a:t>a</a:t>
            </a:r>
            <a:endParaRPr lang="en-US" dirty="0" smtClean="0">
              <a:latin typeface="Symbol" pitchFamily="18" charset="2"/>
            </a:endParaRPr>
          </a:p>
          <a:p>
            <a:pPr lvl="1">
              <a:buFontTx/>
              <a:buNone/>
            </a:pPr>
            <a:endParaRPr lang="en-US" sz="1400" b="0" dirty="0" smtClean="0">
              <a:solidFill>
                <a:schemeClr val="tx1">
                  <a:lumMod val="50000"/>
                  <a:lumOff val="50000"/>
                </a:schemeClr>
              </a:solidFill>
              <a:effectLst>
                <a:outerShdw blurRad="38100" dist="38100" dir="2700000" algn="tl">
                  <a:srgbClr val="C0C0C0"/>
                </a:outerShdw>
              </a:effectLst>
              <a:sym typeface="Wingdings" pitchFamily="2" charset="2"/>
            </a:endParaRPr>
          </a:p>
          <a:p>
            <a:pPr lvl="1">
              <a:buFontTx/>
              <a:buNone/>
            </a:pPr>
            <a:r>
              <a:rPr lang="en-US" b="0" dirty="0" smtClean="0">
                <a:solidFill>
                  <a:schemeClr val="hlink"/>
                </a:solidFill>
                <a:effectLst>
                  <a:outerShdw blurRad="38100" dist="38100" dir="2700000" algn="tl">
                    <a:srgbClr val="C0C0C0"/>
                  </a:outerShdw>
                </a:effectLst>
                <a:sym typeface="Wingdings" pitchFamily="2" charset="2"/>
              </a:rPr>
              <a:t></a:t>
            </a:r>
            <a:r>
              <a:rPr lang="en-US" b="0" dirty="0">
                <a:solidFill>
                  <a:schemeClr val="hlink"/>
                </a:solidFill>
                <a:effectLst>
                  <a:outerShdw blurRad="38100" dist="38100" dir="2700000" algn="tl">
                    <a:srgbClr val="C0C0C0"/>
                  </a:outerShdw>
                </a:effectLst>
                <a:sym typeface="Wingdings" pitchFamily="2" charset="2"/>
              </a:rPr>
              <a:t>	</a:t>
            </a:r>
            <a:r>
              <a:rPr lang="en-US" b="0" i="1" dirty="0">
                <a:solidFill>
                  <a:schemeClr val="hlink"/>
                </a:solidFill>
                <a:effectLst>
                  <a:outerShdw blurRad="38100" dist="38100" dir="2700000" algn="tl">
                    <a:srgbClr val="C0C0C0"/>
                  </a:outerShdw>
                </a:effectLst>
              </a:rPr>
              <a:t>A proof is a sequence of applications of inference rules</a:t>
            </a:r>
          </a:p>
        </p:txBody>
      </p:sp>
      <p:sp>
        <p:nvSpPr>
          <p:cNvPr id="474116" name="Line 4"/>
          <p:cNvSpPr>
            <a:spLocks noChangeShapeType="1"/>
          </p:cNvSpPr>
          <p:nvPr/>
        </p:nvSpPr>
        <p:spPr bwMode="auto">
          <a:xfrm flipV="1">
            <a:off x="1968500" y="2933700"/>
            <a:ext cx="1892300" cy="0"/>
          </a:xfrm>
          <a:prstGeom prst="line">
            <a:avLst/>
          </a:prstGeom>
          <a:noFill/>
          <a:ln w="19050">
            <a:solidFill>
              <a:schemeClr val="tx1"/>
            </a:solidFill>
            <a:round/>
            <a:headEnd/>
            <a:tailEnd type="none" w="med" len="lg"/>
          </a:ln>
          <a:effectLst/>
        </p:spPr>
        <p:txBody>
          <a:bodyPr/>
          <a:lstStyle/>
          <a:p>
            <a:endParaRPr lang="en-US"/>
          </a:p>
        </p:txBody>
      </p:sp>
      <p:sp>
        <p:nvSpPr>
          <p:cNvPr id="474117" name="Line 5"/>
          <p:cNvSpPr>
            <a:spLocks noChangeShapeType="1"/>
          </p:cNvSpPr>
          <p:nvPr/>
        </p:nvSpPr>
        <p:spPr bwMode="auto">
          <a:xfrm flipV="1">
            <a:off x="2082800" y="4419600"/>
            <a:ext cx="977900" cy="0"/>
          </a:xfrm>
          <a:prstGeom prst="line">
            <a:avLst/>
          </a:prstGeom>
          <a:noFill/>
          <a:ln w="19050">
            <a:solidFill>
              <a:schemeClr val="tx1"/>
            </a:solidFill>
            <a:round/>
            <a:headEnd/>
            <a:tailEnd type="none" w="med" len="lg"/>
          </a:ln>
          <a:effectLst/>
        </p:spPr>
        <p:txBody>
          <a:bodyPr/>
          <a:lstStyle/>
          <a:p>
            <a:endParaRPr lang="en-US"/>
          </a:p>
        </p:txBody>
      </p:sp>
      <p:sp>
        <p:nvSpPr>
          <p:cNvPr id="3" name="Rectangle 2"/>
          <p:cNvSpPr/>
          <p:nvPr/>
        </p:nvSpPr>
        <p:spPr>
          <a:xfrm>
            <a:off x="4574241" y="3912596"/>
            <a:ext cx="4247030" cy="738664"/>
          </a:xfrm>
          <a:prstGeom prst="rect">
            <a:avLst/>
          </a:prstGeom>
        </p:spPr>
        <p:txBody>
          <a:bodyPr wrap="square">
            <a:spAutoFit/>
          </a:bodyPr>
          <a:lstStyle/>
          <a:p>
            <a:pPr lvl="1">
              <a:buFontTx/>
              <a:buNone/>
            </a:pPr>
            <a:r>
              <a:rPr lang="en-SG" dirty="0">
                <a:solidFill>
                  <a:schemeClr val="tx1">
                    <a:lumMod val="50000"/>
                    <a:lumOff val="50000"/>
                  </a:schemeClr>
                </a:solidFill>
                <a:effectLst>
                  <a:outerShdw blurRad="38100" dist="38100" dir="2700000" algn="tl">
                    <a:srgbClr val="C0C0C0"/>
                  </a:outerShdw>
                </a:effectLst>
                <a:sym typeface="Wingdings" pitchFamily="2" charset="2"/>
              </a:rPr>
              <a:t>An example in English:</a:t>
            </a:r>
          </a:p>
          <a:p>
            <a:pPr lvl="1">
              <a:buFontTx/>
              <a:buNone/>
            </a:pPr>
            <a:r>
              <a:rPr lang="en-SG" dirty="0">
                <a:solidFill>
                  <a:schemeClr val="tx1">
                    <a:lumMod val="50000"/>
                    <a:lumOff val="50000"/>
                  </a:schemeClr>
                </a:solidFill>
                <a:effectLst>
                  <a:outerShdw blurRad="38100" dist="38100" dir="2700000" algn="tl">
                    <a:srgbClr val="C0C0C0"/>
                  </a:outerShdw>
                </a:effectLst>
                <a:sym typeface="Wingdings" pitchFamily="2" charset="2"/>
              </a:rPr>
              <a:t>It's raining and it's pouring.</a:t>
            </a:r>
          </a:p>
          <a:p>
            <a:pPr lvl="1">
              <a:buFontTx/>
              <a:buNone/>
            </a:pPr>
            <a:r>
              <a:rPr lang="en-SG" dirty="0">
                <a:solidFill>
                  <a:schemeClr val="tx1">
                    <a:lumMod val="50000"/>
                    <a:lumOff val="50000"/>
                  </a:schemeClr>
                </a:solidFill>
                <a:effectLst>
                  <a:outerShdw blurRad="38100" dist="38100" dir="2700000" algn="tl">
                    <a:srgbClr val="C0C0C0"/>
                  </a:outerShdw>
                </a:effectLst>
                <a:sym typeface="Wingdings" pitchFamily="2" charset="2"/>
              </a:rPr>
              <a:t>Therefore it's raining.</a:t>
            </a:r>
            <a:endParaRPr lang="en-SG" dirty="0"/>
          </a:p>
        </p:txBody>
      </p:sp>
      <p:sp>
        <p:nvSpPr>
          <p:cNvPr id="8" name="Rectangle 7"/>
          <p:cNvSpPr/>
          <p:nvPr/>
        </p:nvSpPr>
        <p:spPr>
          <a:xfrm>
            <a:off x="4574240" y="2420612"/>
            <a:ext cx="4247031" cy="738664"/>
          </a:xfrm>
          <a:prstGeom prst="rect">
            <a:avLst/>
          </a:prstGeom>
        </p:spPr>
        <p:txBody>
          <a:bodyPr wrap="square">
            <a:spAutoFit/>
          </a:bodyPr>
          <a:lstStyle/>
          <a:p>
            <a:pPr lvl="1">
              <a:buFontTx/>
              <a:buNone/>
            </a:pPr>
            <a:r>
              <a:rPr lang="en-SG" dirty="0">
                <a:solidFill>
                  <a:schemeClr val="tx1">
                    <a:lumMod val="50000"/>
                    <a:lumOff val="50000"/>
                  </a:schemeClr>
                </a:solidFill>
                <a:effectLst>
                  <a:outerShdw blurRad="38100" dist="38100" dir="2700000" algn="tl">
                    <a:srgbClr val="C0C0C0"/>
                  </a:outerShdw>
                </a:effectLst>
                <a:sym typeface="Wingdings" pitchFamily="2" charset="2"/>
              </a:rPr>
              <a:t>An example in English:</a:t>
            </a:r>
          </a:p>
          <a:p>
            <a:pPr lvl="1">
              <a:buFontTx/>
              <a:buNone/>
            </a:pPr>
            <a:r>
              <a:rPr lang="en-SG" dirty="0" smtClean="0">
                <a:solidFill>
                  <a:schemeClr val="tx1">
                    <a:lumMod val="50000"/>
                    <a:lumOff val="50000"/>
                  </a:schemeClr>
                </a:solidFill>
                <a:effectLst>
                  <a:outerShdw blurRad="38100" dist="38100" dir="2700000" algn="tl">
                    <a:srgbClr val="C0C0C0"/>
                  </a:outerShdw>
                </a:effectLst>
                <a:sym typeface="Wingdings" pitchFamily="2" charset="2"/>
              </a:rPr>
              <a:t>If it’s cloudy then It's going to rain.</a:t>
            </a:r>
            <a:endParaRPr lang="en-SG" dirty="0">
              <a:solidFill>
                <a:schemeClr val="tx1">
                  <a:lumMod val="50000"/>
                  <a:lumOff val="50000"/>
                </a:schemeClr>
              </a:solidFill>
              <a:effectLst>
                <a:outerShdw blurRad="38100" dist="38100" dir="2700000" algn="tl">
                  <a:srgbClr val="C0C0C0"/>
                </a:outerShdw>
              </a:effectLst>
              <a:sym typeface="Wingdings" pitchFamily="2" charset="2"/>
            </a:endParaRPr>
          </a:p>
          <a:p>
            <a:pPr lvl="1">
              <a:buFontTx/>
              <a:buNone/>
            </a:pPr>
            <a:r>
              <a:rPr lang="en-SG" dirty="0" smtClean="0">
                <a:solidFill>
                  <a:schemeClr val="tx1">
                    <a:lumMod val="50000"/>
                    <a:lumOff val="50000"/>
                  </a:schemeClr>
                </a:solidFill>
                <a:effectLst>
                  <a:outerShdw blurRad="38100" dist="38100" dir="2700000" algn="tl">
                    <a:srgbClr val="C0C0C0"/>
                  </a:outerShdw>
                </a:effectLst>
                <a:sym typeface="Wingdings" pitchFamily="2" charset="2"/>
              </a:rPr>
              <a:t>Given cloudy, therefore it's going to rain.</a:t>
            </a:r>
            <a:endParaRPr lang="en-SG"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bwMode="auto">
          <a:xfrm>
            <a:off x="6991350" y="1600200"/>
            <a:ext cx="609600" cy="1962150"/>
          </a:xfrm>
          <a:prstGeom prst="ellipse">
            <a:avLst/>
          </a:prstGeom>
          <a:solidFill>
            <a:schemeClr val="bg1"/>
          </a:solidFill>
          <a:ln w="28575" cap="flat" cmpd="sng" algn="ctr">
            <a:solidFill>
              <a:srgbClr val="FF0000"/>
            </a:solidFill>
            <a:prstDash val="dashDot"/>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401410" name="Rectangle 2"/>
          <p:cNvSpPr>
            <a:spLocks noGrp="1" noChangeArrowheads="1"/>
          </p:cNvSpPr>
          <p:nvPr>
            <p:ph type="title"/>
          </p:nvPr>
        </p:nvSpPr>
        <p:spPr/>
        <p:txBody>
          <a:bodyPr/>
          <a:lstStyle/>
          <a:p>
            <a:r>
              <a:rPr lang="en-US" dirty="0"/>
              <a:t>Rules of Inference: </a:t>
            </a:r>
            <a:r>
              <a:rPr lang="en-US" sz="2800" dirty="0">
                <a:solidFill>
                  <a:srgbClr val="C00000"/>
                </a:solidFill>
              </a:rPr>
              <a:t>Modus Ponens</a:t>
            </a:r>
            <a:endParaRPr lang="en-AU" i="1" dirty="0">
              <a:solidFill>
                <a:srgbClr val="C00000"/>
              </a:solidFill>
            </a:endParaRPr>
          </a:p>
        </p:txBody>
      </p:sp>
      <p:sp>
        <p:nvSpPr>
          <p:cNvPr id="401411" name="Rectangle 3"/>
          <p:cNvSpPr>
            <a:spLocks noGrp="1" noChangeArrowheads="1"/>
          </p:cNvSpPr>
          <p:nvPr>
            <p:ph type="body" idx="1"/>
          </p:nvPr>
        </p:nvSpPr>
        <p:spPr>
          <a:xfrm>
            <a:off x="303213" y="1309688"/>
            <a:ext cx="9299575" cy="5243512"/>
          </a:xfrm>
        </p:spPr>
        <p:txBody>
          <a:bodyPr/>
          <a:lstStyle/>
          <a:p>
            <a:pPr>
              <a:lnSpc>
                <a:spcPct val="100000"/>
              </a:lnSpc>
            </a:pPr>
            <a:endParaRPr lang="en-US" i="1" dirty="0"/>
          </a:p>
          <a:p>
            <a:pPr>
              <a:lnSpc>
                <a:spcPct val="100000"/>
              </a:lnSpc>
            </a:pPr>
            <a:endParaRPr lang="en-US" i="1" dirty="0"/>
          </a:p>
          <a:p>
            <a:pPr>
              <a:lnSpc>
                <a:spcPct val="100000"/>
              </a:lnSpc>
            </a:pPr>
            <a:endParaRPr lang="en-US" i="1" dirty="0"/>
          </a:p>
          <a:p>
            <a:pPr>
              <a:lnSpc>
                <a:spcPct val="100000"/>
              </a:lnSpc>
            </a:pPr>
            <a:endParaRPr lang="en-US" i="1" dirty="0" smtClean="0"/>
          </a:p>
          <a:p>
            <a:pPr marL="0" indent="0">
              <a:lnSpc>
                <a:spcPct val="60000"/>
              </a:lnSpc>
              <a:buNone/>
            </a:pPr>
            <a:endParaRPr lang="en-US" i="1" dirty="0"/>
          </a:p>
          <a:p>
            <a:pPr>
              <a:lnSpc>
                <a:spcPct val="100000"/>
              </a:lnSpc>
            </a:pPr>
            <a:r>
              <a:rPr lang="en-US" b="1" i="1" dirty="0">
                <a:solidFill>
                  <a:srgbClr val="CC66FF"/>
                </a:solidFill>
                <a:effectLst>
                  <a:outerShdw blurRad="38100" dist="38100" dir="2700000" algn="tl">
                    <a:srgbClr val="C0C0C0"/>
                  </a:outerShdw>
                </a:effectLst>
              </a:rPr>
              <a:t>Modus ponens</a:t>
            </a:r>
            <a:r>
              <a:rPr lang="en-US" sz="3200" dirty="0"/>
              <a:t>	</a:t>
            </a:r>
          </a:p>
          <a:p>
            <a:pPr>
              <a:lnSpc>
                <a:spcPct val="100000"/>
              </a:lnSpc>
              <a:spcBef>
                <a:spcPts val="0"/>
              </a:spcBef>
              <a:buFont typeface="Symbol" pitchFamily="18" charset="2"/>
              <a:buNone/>
            </a:pPr>
            <a:r>
              <a:rPr lang="en-US" sz="2400" i="1" dirty="0"/>
              <a:t>			</a:t>
            </a:r>
            <a:r>
              <a:rPr lang="en-US" sz="2400" i="1" dirty="0">
                <a:solidFill>
                  <a:schemeClr val="tx1"/>
                </a:solidFill>
              </a:rPr>
              <a:t>P</a:t>
            </a:r>
          </a:p>
          <a:p>
            <a:pPr lvl="1">
              <a:lnSpc>
                <a:spcPct val="100000"/>
              </a:lnSpc>
              <a:spcBef>
                <a:spcPts val="0"/>
              </a:spcBef>
              <a:buFontTx/>
              <a:buNone/>
            </a:pPr>
            <a:r>
              <a:rPr lang="en-US" dirty="0">
                <a:solidFill>
                  <a:schemeClr val="tx1"/>
                </a:solidFill>
              </a:rPr>
              <a:t>		</a:t>
            </a:r>
            <a:r>
              <a:rPr lang="en-US" i="1" u="sng" dirty="0">
                <a:solidFill>
                  <a:schemeClr val="tx1"/>
                </a:solidFill>
              </a:rPr>
              <a:t>P</a:t>
            </a:r>
            <a:r>
              <a:rPr lang="en-US" u="sng" dirty="0">
                <a:solidFill>
                  <a:schemeClr val="tx1"/>
                </a:solidFill>
              </a:rPr>
              <a:t> </a:t>
            </a:r>
            <a:r>
              <a:rPr lang="en-US" u="sng" dirty="0">
                <a:solidFill>
                  <a:schemeClr val="tx1"/>
                </a:solidFill>
                <a:sym typeface="Symbol" pitchFamily="18" charset="2"/>
              </a:rPr>
              <a:t> </a:t>
            </a:r>
            <a:r>
              <a:rPr lang="en-US" i="1" u="sng" dirty="0" smtClean="0">
                <a:solidFill>
                  <a:schemeClr val="tx1"/>
                </a:solidFill>
                <a:sym typeface="Symbol" pitchFamily="18" charset="2"/>
              </a:rPr>
              <a:t>Q</a:t>
            </a:r>
            <a:endParaRPr lang="en-US" dirty="0" smtClean="0">
              <a:solidFill>
                <a:schemeClr val="tx1"/>
              </a:solidFill>
              <a:sym typeface="Symbol" pitchFamily="18" charset="2"/>
            </a:endParaRPr>
          </a:p>
          <a:p>
            <a:pPr lvl="1">
              <a:lnSpc>
                <a:spcPct val="100000"/>
              </a:lnSpc>
              <a:spcBef>
                <a:spcPts val="1200"/>
              </a:spcBef>
              <a:buFontTx/>
              <a:buNone/>
            </a:pPr>
            <a:r>
              <a:rPr lang="en-US" dirty="0" smtClean="0">
                <a:solidFill>
                  <a:schemeClr val="tx1"/>
                </a:solidFill>
                <a:sym typeface="Symbol" pitchFamily="18" charset="2"/>
              </a:rPr>
              <a:t>		</a:t>
            </a:r>
            <a:r>
              <a:rPr lang="en-US" dirty="0" smtClean="0">
                <a:solidFill>
                  <a:schemeClr val="tx1"/>
                </a:solidFill>
              </a:rPr>
              <a:t> </a:t>
            </a:r>
            <a:r>
              <a:rPr lang="en-US" i="1" dirty="0" smtClean="0">
                <a:solidFill>
                  <a:schemeClr val="tx1"/>
                </a:solidFill>
              </a:rPr>
              <a:t>Q</a:t>
            </a:r>
            <a:r>
              <a:rPr lang="en-US" i="1" dirty="0" smtClean="0"/>
              <a:t>        	</a:t>
            </a:r>
            <a:r>
              <a:rPr lang="en-US" dirty="0" smtClean="0"/>
              <a:t>(“</a:t>
            </a:r>
            <a:r>
              <a:rPr lang="en-US" dirty="0" smtClean="0">
                <a:sym typeface="Symbol" pitchFamily="18" charset="2"/>
              </a:rPr>
              <a:t>” </a:t>
            </a:r>
            <a:r>
              <a:rPr lang="en-US" dirty="0" smtClean="0"/>
              <a:t> denotes “therefore”)</a:t>
            </a:r>
            <a:endParaRPr lang="en-US" sz="2000" dirty="0" smtClean="0">
              <a:solidFill>
                <a:srgbClr val="0000CC"/>
              </a:solidFill>
            </a:endParaRPr>
          </a:p>
          <a:p>
            <a:pPr lvl="1">
              <a:lnSpc>
                <a:spcPct val="100000"/>
              </a:lnSpc>
            </a:pPr>
            <a:r>
              <a:rPr lang="en-US" dirty="0" smtClean="0"/>
              <a:t>Corresponding </a:t>
            </a:r>
            <a:r>
              <a:rPr lang="en-US" dirty="0"/>
              <a:t>tautology</a:t>
            </a:r>
            <a:r>
              <a:rPr lang="en-US" dirty="0">
                <a:solidFill>
                  <a:srgbClr val="0000CC"/>
                </a:solidFill>
              </a:rPr>
              <a:t>	</a:t>
            </a:r>
          </a:p>
          <a:p>
            <a:pPr>
              <a:lnSpc>
                <a:spcPct val="100000"/>
              </a:lnSpc>
              <a:buFont typeface="Symbol" pitchFamily="18" charset="2"/>
              <a:buNone/>
            </a:pPr>
            <a:r>
              <a:rPr lang="en-US" sz="2400" dirty="0"/>
              <a:t>			</a:t>
            </a:r>
            <a:r>
              <a:rPr lang="en-US" sz="2400" dirty="0">
                <a:solidFill>
                  <a:schemeClr val="tx1"/>
                </a:solidFill>
              </a:rPr>
              <a:t>[</a:t>
            </a:r>
            <a:r>
              <a:rPr lang="en-US" sz="2400" i="1" dirty="0">
                <a:solidFill>
                  <a:schemeClr val="tx1"/>
                </a:solidFill>
              </a:rPr>
              <a:t>P</a:t>
            </a:r>
            <a:r>
              <a:rPr lang="en-US" sz="2400" dirty="0">
                <a:solidFill>
                  <a:schemeClr val="tx1"/>
                </a:solidFill>
              </a:rPr>
              <a:t> </a:t>
            </a:r>
            <a:r>
              <a:rPr lang="en-US" sz="2400" dirty="0">
                <a:solidFill>
                  <a:schemeClr val="tx1"/>
                </a:solidFill>
                <a:sym typeface="Symbol" pitchFamily="18" charset="2"/>
              </a:rPr>
              <a:t></a:t>
            </a:r>
            <a:r>
              <a:rPr lang="en-US" sz="2400" dirty="0">
                <a:solidFill>
                  <a:schemeClr val="tx1"/>
                </a:solidFill>
              </a:rPr>
              <a:t> (</a:t>
            </a:r>
            <a:r>
              <a:rPr lang="en-US" sz="2400" i="1" dirty="0">
                <a:solidFill>
                  <a:schemeClr val="tx1"/>
                </a:solidFill>
              </a:rPr>
              <a:t>P</a:t>
            </a:r>
            <a:r>
              <a:rPr lang="en-US" sz="2400" dirty="0">
                <a:solidFill>
                  <a:schemeClr val="tx1"/>
                </a:solidFill>
              </a:rPr>
              <a:t> </a:t>
            </a:r>
            <a:r>
              <a:rPr lang="en-US" sz="2400" dirty="0">
                <a:solidFill>
                  <a:schemeClr val="tx1"/>
                </a:solidFill>
                <a:sym typeface="Symbol" pitchFamily="18" charset="2"/>
              </a:rPr>
              <a:t> </a:t>
            </a:r>
            <a:r>
              <a:rPr lang="en-US" sz="2400" i="1" dirty="0">
                <a:solidFill>
                  <a:schemeClr val="tx1"/>
                </a:solidFill>
                <a:sym typeface="Symbol" pitchFamily="18" charset="2"/>
              </a:rPr>
              <a:t>Q</a:t>
            </a:r>
            <a:r>
              <a:rPr lang="en-US" sz="2400" dirty="0">
                <a:solidFill>
                  <a:schemeClr val="tx1"/>
                </a:solidFill>
                <a:sym typeface="Symbol" pitchFamily="18" charset="2"/>
              </a:rPr>
              <a:t>) ] </a:t>
            </a:r>
            <a:r>
              <a:rPr lang="en-US" sz="2400" i="1" dirty="0">
                <a:solidFill>
                  <a:schemeClr val="tx1"/>
                </a:solidFill>
              </a:rPr>
              <a:t> </a:t>
            </a:r>
            <a:r>
              <a:rPr lang="en-US" sz="2400" dirty="0">
                <a:solidFill>
                  <a:schemeClr val="tx1"/>
                </a:solidFill>
                <a:sym typeface="Symbol" pitchFamily="18" charset="2"/>
              </a:rPr>
              <a:t> </a:t>
            </a:r>
            <a:r>
              <a:rPr lang="en-US" sz="2400" i="1" dirty="0">
                <a:solidFill>
                  <a:schemeClr val="tx1"/>
                </a:solidFill>
                <a:sym typeface="Symbol" pitchFamily="18" charset="2"/>
              </a:rPr>
              <a:t>Q</a:t>
            </a:r>
            <a:endParaRPr lang="en-US" dirty="0">
              <a:solidFill>
                <a:schemeClr val="tx1"/>
              </a:solidFill>
              <a:sym typeface="Symbol" pitchFamily="18" charset="2"/>
            </a:endParaRPr>
          </a:p>
        </p:txBody>
      </p:sp>
      <p:grpSp>
        <p:nvGrpSpPr>
          <p:cNvPr id="2" name="Group 16"/>
          <p:cNvGrpSpPr>
            <a:grpSpLocks/>
          </p:cNvGrpSpPr>
          <p:nvPr/>
        </p:nvGrpSpPr>
        <p:grpSpPr bwMode="auto">
          <a:xfrm>
            <a:off x="2806700" y="1168400"/>
            <a:ext cx="6654800" cy="2170113"/>
            <a:chOff x="1768" y="736"/>
            <a:chExt cx="4192" cy="1367"/>
          </a:xfrm>
        </p:grpSpPr>
        <p:sp>
          <p:nvSpPr>
            <p:cNvPr id="401413" name="Line 5"/>
            <p:cNvSpPr>
              <a:spLocks noChangeShapeType="1"/>
            </p:cNvSpPr>
            <p:nvPr/>
          </p:nvSpPr>
          <p:spPr bwMode="auto">
            <a:xfrm flipV="1">
              <a:off x="1768" y="975"/>
              <a:ext cx="4168" cy="0"/>
            </a:xfrm>
            <a:prstGeom prst="line">
              <a:avLst/>
            </a:prstGeom>
            <a:noFill/>
            <a:ln w="12700">
              <a:solidFill>
                <a:schemeClr val="tx1"/>
              </a:solidFill>
              <a:round/>
              <a:headEnd/>
              <a:tailEnd/>
            </a:ln>
            <a:effectLst/>
          </p:spPr>
          <p:txBody>
            <a:bodyPr/>
            <a:lstStyle/>
            <a:p>
              <a:endParaRPr lang="en-US"/>
            </a:p>
          </p:txBody>
        </p:sp>
        <p:sp>
          <p:nvSpPr>
            <p:cNvPr id="401414" name="Line 6"/>
            <p:cNvSpPr>
              <a:spLocks noChangeShapeType="1"/>
            </p:cNvSpPr>
            <p:nvPr/>
          </p:nvSpPr>
          <p:spPr bwMode="auto">
            <a:xfrm>
              <a:off x="2602" y="813"/>
              <a:ext cx="0" cy="1095"/>
            </a:xfrm>
            <a:prstGeom prst="line">
              <a:avLst/>
            </a:prstGeom>
            <a:noFill/>
            <a:ln w="12700">
              <a:solidFill>
                <a:schemeClr val="tx1"/>
              </a:solidFill>
              <a:round/>
              <a:headEnd/>
              <a:tailEnd/>
            </a:ln>
            <a:effectLst/>
          </p:spPr>
          <p:txBody>
            <a:bodyPr/>
            <a:lstStyle/>
            <a:p>
              <a:endParaRPr lang="en-US"/>
            </a:p>
          </p:txBody>
        </p:sp>
        <p:sp>
          <p:nvSpPr>
            <p:cNvPr id="401415" name="Text Box 7"/>
            <p:cNvSpPr txBox="1">
              <a:spLocks noChangeArrowheads="1"/>
            </p:cNvSpPr>
            <p:nvPr/>
          </p:nvSpPr>
          <p:spPr bwMode="auto">
            <a:xfrm>
              <a:off x="1832" y="752"/>
              <a:ext cx="800" cy="249"/>
            </a:xfrm>
            <a:prstGeom prst="rect">
              <a:avLst/>
            </a:prstGeom>
            <a:noFill/>
            <a:ln w="12700">
              <a:noFill/>
              <a:miter lim="800000"/>
              <a:headEnd/>
              <a:tailEnd/>
            </a:ln>
            <a:effectLst/>
          </p:spPr>
          <p:txBody>
            <a:bodyPr>
              <a:spAutoFit/>
            </a:bodyPr>
            <a:lstStyle/>
            <a:p>
              <a:pPr>
                <a:spcBef>
                  <a:spcPct val="50000"/>
                </a:spcBef>
              </a:pPr>
              <a:r>
                <a:rPr lang="en-US" sz="2000" b="1" i="1" dirty="0"/>
                <a:t>P    Q</a:t>
              </a:r>
              <a:endParaRPr lang="en-AU" sz="2000" b="1" i="1" dirty="0"/>
            </a:p>
          </p:txBody>
        </p:sp>
        <p:sp>
          <p:nvSpPr>
            <p:cNvPr id="401416" name="Text Box 8"/>
            <p:cNvSpPr txBox="1">
              <a:spLocks noChangeArrowheads="1"/>
            </p:cNvSpPr>
            <p:nvPr/>
          </p:nvSpPr>
          <p:spPr bwMode="auto">
            <a:xfrm>
              <a:off x="2632" y="736"/>
              <a:ext cx="3328" cy="249"/>
            </a:xfrm>
            <a:prstGeom prst="rect">
              <a:avLst/>
            </a:prstGeom>
            <a:noFill/>
            <a:ln w="12700">
              <a:noFill/>
              <a:miter lim="800000"/>
              <a:headEnd/>
              <a:tailEnd/>
            </a:ln>
            <a:effectLst/>
          </p:spPr>
          <p:txBody>
            <a:bodyPr>
              <a:spAutoFit/>
            </a:bodyPr>
            <a:lstStyle/>
            <a:p>
              <a:pPr>
                <a:spcBef>
                  <a:spcPct val="50000"/>
                </a:spcBef>
              </a:pPr>
              <a:r>
                <a:rPr lang="en-US" sz="2000" b="1" i="1"/>
                <a:t>P</a:t>
              </a:r>
              <a:r>
                <a:rPr lang="en-US" sz="2000" b="1">
                  <a:sym typeface="Symbol" pitchFamily="18" charset="2"/>
                </a:rPr>
                <a:t></a:t>
              </a:r>
              <a:r>
                <a:rPr lang="en-US" sz="2000" b="1" i="1"/>
                <a:t>Q       P</a:t>
              </a:r>
              <a:r>
                <a:rPr lang="en-US" sz="2000" b="1"/>
                <a:t> </a:t>
              </a:r>
              <a:r>
                <a:rPr lang="en-US" sz="2000" b="1">
                  <a:sym typeface="Symbol" pitchFamily="18" charset="2"/>
                </a:rPr>
                <a:t></a:t>
              </a:r>
              <a:r>
                <a:rPr lang="en-US" sz="2000" b="1"/>
                <a:t> (</a:t>
              </a:r>
              <a:r>
                <a:rPr lang="en-US" sz="2000" b="1" i="1"/>
                <a:t>P</a:t>
              </a:r>
              <a:r>
                <a:rPr lang="en-US" sz="2000" b="1"/>
                <a:t> </a:t>
              </a:r>
              <a:r>
                <a:rPr lang="en-US" sz="2000" b="1">
                  <a:sym typeface="Symbol" pitchFamily="18" charset="2"/>
                </a:rPr>
                <a:t> </a:t>
              </a:r>
              <a:r>
                <a:rPr lang="en-US" sz="2000" b="1" i="1">
                  <a:sym typeface="Symbol" pitchFamily="18" charset="2"/>
                </a:rPr>
                <a:t>Q</a:t>
              </a:r>
              <a:r>
                <a:rPr lang="en-US" sz="2000" b="1">
                  <a:sym typeface="Symbol" pitchFamily="18" charset="2"/>
                </a:rPr>
                <a:t>)    </a:t>
              </a:r>
              <a:r>
                <a:rPr lang="en-US" sz="2000" b="1"/>
                <a:t>[</a:t>
              </a:r>
              <a:r>
                <a:rPr lang="en-US" sz="2000" b="1" i="1"/>
                <a:t>P</a:t>
              </a:r>
              <a:r>
                <a:rPr lang="en-US" sz="2000" b="1"/>
                <a:t> </a:t>
              </a:r>
              <a:r>
                <a:rPr lang="en-US" sz="2000" b="1">
                  <a:sym typeface="Symbol" pitchFamily="18" charset="2"/>
                </a:rPr>
                <a:t></a:t>
              </a:r>
              <a:r>
                <a:rPr lang="en-US" sz="2000" b="1"/>
                <a:t> (</a:t>
              </a:r>
              <a:r>
                <a:rPr lang="en-US" sz="2000" b="1" i="1"/>
                <a:t>P</a:t>
              </a:r>
              <a:r>
                <a:rPr lang="en-US" sz="2000" b="1"/>
                <a:t> </a:t>
              </a:r>
              <a:r>
                <a:rPr lang="en-US" sz="2000" b="1">
                  <a:sym typeface="Symbol" pitchFamily="18" charset="2"/>
                </a:rPr>
                <a:t> </a:t>
              </a:r>
              <a:r>
                <a:rPr lang="en-US" sz="2000" b="1" i="1">
                  <a:sym typeface="Symbol" pitchFamily="18" charset="2"/>
                </a:rPr>
                <a:t>Q</a:t>
              </a:r>
              <a:r>
                <a:rPr lang="en-US" sz="2000" b="1">
                  <a:sym typeface="Symbol" pitchFamily="18" charset="2"/>
                </a:rPr>
                <a:t>) ] </a:t>
              </a:r>
              <a:r>
                <a:rPr lang="en-US" sz="2000" b="1" i="1">
                  <a:sym typeface="Symbol" pitchFamily="18" charset="2"/>
                </a:rPr>
                <a:t>Q</a:t>
              </a:r>
              <a:endParaRPr lang="en-AU" sz="2000" b="1" i="1"/>
            </a:p>
          </p:txBody>
        </p:sp>
        <p:sp>
          <p:nvSpPr>
            <p:cNvPr id="401417" name="Text Box 9"/>
            <p:cNvSpPr txBox="1">
              <a:spLocks noChangeArrowheads="1"/>
            </p:cNvSpPr>
            <p:nvPr/>
          </p:nvSpPr>
          <p:spPr bwMode="auto">
            <a:xfrm>
              <a:off x="1768" y="1065"/>
              <a:ext cx="705" cy="1038"/>
            </a:xfrm>
            <a:prstGeom prst="rect">
              <a:avLst/>
            </a:prstGeom>
            <a:noFill/>
            <a:ln w="12700">
              <a:noFill/>
              <a:miter lim="800000"/>
              <a:headEnd/>
              <a:tailEnd/>
            </a:ln>
            <a:effectLst/>
          </p:spPr>
          <p:txBody>
            <a:bodyPr>
              <a:spAutoFit/>
            </a:bodyPr>
            <a:lstStyle/>
            <a:p>
              <a:pPr>
                <a:lnSpc>
                  <a:spcPct val="90000"/>
                </a:lnSpc>
                <a:spcBef>
                  <a:spcPct val="50000"/>
                </a:spcBef>
              </a:pPr>
              <a:r>
                <a:rPr lang="en-US" sz="2000" dirty="0"/>
                <a:t> </a:t>
              </a:r>
              <a:r>
                <a:rPr lang="en-US" sz="2000" b="1" dirty="0"/>
                <a:t>T     </a:t>
              </a:r>
              <a:r>
                <a:rPr lang="en-US" sz="2000" b="1" dirty="0" err="1"/>
                <a:t>T</a:t>
              </a:r>
              <a:endParaRPr lang="en-US" sz="2000" b="1" dirty="0"/>
            </a:p>
            <a:p>
              <a:pPr>
                <a:lnSpc>
                  <a:spcPct val="90000"/>
                </a:lnSpc>
                <a:spcBef>
                  <a:spcPct val="50000"/>
                </a:spcBef>
              </a:pPr>
              <a:r>
                <a:rPr lang="en-US" sz="2000" b="1" dirty="0"/>
                <a:t> T     F</a:t>
              </a:r>
            </a:p>
            <a:p>
              <a:pPr>
                <a:lnSpc>
                  <a:spcPct val="90000"/>
                </a:lnSpc>
                <a:spcBef>
                  <a:spcPct val="50000"/>
                </a:spcBef>
              </a:pPr>
              <a:r>
                <a:rPr lang="en-US" sz="2000" b="1" dirty="0"/>
                <a:t> F     T</a:t>
              </a:r>
            </a:p>
            <a:p>
              <a:pPr>
                <a:lnSpc>
                  <a:spcPct val="90000"/>
                </a:lnSpc>
                <a:spcBef>
                  <a:spcPct val="50000"/>
                </a:spcBef>
              </a:pPr>
              <a:r>
                <a:rPr lang="en-US" sz="2000" b="1" dirty="0"/>
                <a:t> F     </a:t>
              </a:r>
              <a:r>
                <a:rPr lang="en-US" sz="2000" b="1" dirty="0" err="1"/>
                <a:t>F</a:t>
              </a:r>
              <a:endParaRPr lang="en-AU" sz="2000" b="1" dirty="0"/>
            </a:p>
          </p:txBody>
        </p:sp>
        <p:sp>
          <p:nvSpPr>
            <p:cNvPr id="401418" name="Text Box 10"/>
            <p:cNvSpPr txBox="1">
              <a:spLocks noChangeArrowheads="1"/>
            </p:cNvSpPr>
            <p:nvPr/>
          </p:nvSpPr>
          <p:spPr bwMode="auto">
            <a:xfrm>
              <a:off x="2740" y="1065"/>
              <a:ext cx="3068" cy="1038"/>
            </a:xfrm>
            <a:prstGeom prst="rect">
              <a:avLst/>
            </a:prstGeom>
            <a:noFill/>
            <a:ln w="12700">
              <a:noFill/>
              <a:miter lim="800000"/>
              <a:headEnd/>
              <a:tailEnd/>
            </a:ln>
            <a:effectLst/>
          </p:spPr>
          <p:txBody>
            <a:bodyPr>
              <a:spAutoFit/>
            </a:bodyPr>
            <a:lstStyle/>
            <a:p>
              <a:pPr>
                <a:lnSpc>
                  <a:spcPct val="90000"/>
                </a:lnSpc>
                <a:spcBef>
                  <a:spcPct val="50000"/>
                </a:spcBef>
              </a:pPr>
              <a:r>
                <a:rPr lang="en-US" sz="2000" dirty="0"/>
                <a:t> </a:t>
              </a:r>
              <a:r>
                <a:rPr lang="en-US" sz="2000" b="1" dirty="0"/>
                <a:t>T 	T		T</a:t>
              </a:r>
            </a:p>
            <a:p>
              <a:pPr>
                <a:lnSpc>
                  <a:spcPct val="90000"/>
                </a:lnSpc>
                <a:spcBef>
                  <a:spcPct val="50000"/>
                </a:spcBef>
              </a:pPr>
              <a:r>
                <a:rPr lang="en-US" sz="2000" b="1" dirty="0"/>
                <a:t> F	F 		T</a:t>
              </a:r>
            </a:p>
            <a:p>
              <a:pPr>
                <a:lnSpc>
                  <a:spcPct val="90000"/>
                </a:lnSpc>
                <a:spcBef>
                  <a:spcPct val="50000"/>
                </a:spcBef>
              </a:pPr>
              <a:r>
                <a:rPr lang="en-US" sz="2000" b="1" dirty="0"/>
                <a:t> T	F		T</a:t>
              </a:r>
            </a:p>
            <a:p>
              <a:pPr>
                <a:lnSpc>
                  <a:spcPct val="90000"/>
                </a:lnSpc>
                <a:spcBef>
                  <a:spcPct val="50000"/>
                </a:spcBef>
              </a:pPr>
              <a:r>
                <a:rPr lang="en-US" sz="2000" b="1" dirty="0"/>
                <a:t> T	F		T</a:t>
              </a:r>
              <a:endParaRPr lang="en-AU" sz="2000" b="1" dirty="0"/>
            </a:p>
          </p:txBody>
        </p:sp>
        <p:sp>
          <p:nvSpPr>
            <p:cNvPr id="401419" name="Line 11"/>
            <p:cNvSpPr>
              <a:spLocks noChangeShapeType="1"/>
            </p:cNvSpPr>
            <p:nvPr/>
          </p:nvSpPr>
          <p:spPr bwMode="auto">
            <a:xfrm>
              <a:off x="4333" y="813"/>
              <a:ext cx="0" cy="1095"/>
            </a:xfrm>
            <a:prstGeom prst="line">
              <a:avLst/>
            </a:prstGeom>
            <a:noFill/>
            <a:ln w="12700">
              <a:solidFill>
                <a:schemeClr val="tx1"/>
              </a:solidFill>
              <a:round/>
              <a:headEnd/>
              <a:tailEnd/>
            </a:ln>
            <a:effectLst/>
          </p:spPr>
          <p:txBody>
            <a:bodyPr/>
            <a:lstStyle/>
            <a:p>
              <a:endParaRPr lang="en-US"/>
            </a:p>
          </p:txBody>
        </p:sp>
        <p:sp>
          <p:nvSpPr>
            <p:cNvPr id="401420" name="Line 12"/>
            <p:cNvSpPr>
              <a:spLocks noChangeShapeType="1"/>
            </p:cNvSpPr>
            <p:nvPr/>
          </p:nvSpPr>
          <p:spPr bwMode="auto">
            <a:xfrm>
              <a:off x="3307" y="813"/>
              <a:ext cx="0" cy="1095"/>
            </a:xfrm>
            <a:prstGeom prst="line">
              <a:avLst/>
            </a:prstGeom>
            <a:noFill/>
            <a:ln w="12700">
              <a:solidFill>
                <a:schemeClr val="tx1"/>
              </a:solidFill>
              <a:round/>
              <a:headEnd/>
              <a:tailEnd/>
            </a:ln>
            <a:effectLst/>
          </p:spPr>
          <p:txBody>
            <a:bodyPr/>
            <a:lstStyle/>
            <a:p>
              <a:endParaRPr lang="en-US"/>
            </a:p>
          </p:txBody>
        </p:sp>
      </p:grpSp>
      <p:cxnSp>
        <p:nvCxnSpPr>
          <p:cNvPr id="18" name="Straight Arrow Connector 17"/>
          <p:cNvCxnSpPr/>
          <p:nvPr/>
        </p:nvCxnSpPr>
        <p:spPr bwMode="auto">
          <a:xfrm rot="10800000" flipV="1">
            <a:off x="5095876" y="3648074"/>
            <a:ext cx="2181225" cy="2143125"/>
          </a:xfrm>
          <a:prstGeom prst="straightConnector1">
            <a:avLst/>
          </a:prstGeom>
          <a:solidFill>
            <a:schemeClr val="bg1"/>
          </a:solidFill>
          <a:ln w="28575" cap="flat" cmpd="sng" algn="ctr">
            <a:solidFill>
              <a:srgbClr val="FF0000"/>
            </a:solidFill>
            <a:prstDash val="dashDot"/>
            <a:round/>
            <a:headEnd type="none" w="med" len="med"/>
            <a:tailEnd type="arrow"/>
          </a:ln>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dirty="0"/>
              <a:t>Rules of Inference: </a:t>
            </a:r>
            <a:r>
              <a:rPr lang="en-US" sz="2800" dirty="0">
                <a:solidFill>
                  <a:srgbClr val="C00000"/>
                </a:solidFill>
              </a:rPr>
              <a:t>Modus Ponens </a:t>
            </a:r>
            <a:r>
              <a:rPr lang="en-US" sz="2400" b="0" dirty="0">
                <a:solidFill>
                  <a:srgbClr val="C00000"/>
                </a:solidFill>
                <a:effectLst/>
              </a:rPr>
              <a:t>(cont.)</a:t>
            </a:r>
            <a:endParaRPr lang="en-AU" sz="2400" b="0" dirty="0">
              <a:solidFill>
                <a:srgbClr val="C00000"/>
              </a:solidFill>
              <a:effectLst/>
            </a:endParaRPr>
          </a:p>
        </p:txBody>
      </p:sp>
      <p:sp>
        <p:nvSpPr>
          <p:cNvPr id="424963" name="Rectangle 3"/>
          <p:cNvSpPr>
            <a:spLocks noGrp="1" noChangeArrowheads="1"/>
          </p:cNvSpPr>
          <p:nvPr>
            <p:ph type="body" idx="1"/>
          </p:nvPr>
        </p:nvSpPr>
        <p:spPr>
          <a:xfrm>
            <a:off x="303213" y="1360488"/>
            <a:ext cx="9299575" cy="5192712"/>
          </a:xfrm>
        </p:spPr>
        <p:txBody>
          <a:bodyPr/>
          <a:lstStyle/>
          <a:p>
            <a:pPr>
              <a:lnSpc>
                <a:spcPct val="140000"/>
              </a:lnSpc>
            </a:pPr>
            <a:r>
              <a:rPr lang="en-US" dirty="0" smtClean="0">
                <a:sym typeface="Symbol" pitchFamily="18" charset="2"/>
              </a:rPr>
              <a:t>Suppose </a:t>
            </a:r>
            <a:r>
              <a:rPr lang="en-US" dirty="0">
                <a:sym typeface="Symbol" pitchFamily="18" charset="2"/>
              </a:rPr>
              <a:t>the following are true</a:t>
            </a:r>
          </a:p>
          <a:p>
            <a:pPr lvl="1">
              <a:lnSpc>
                <a:spcPct val="140000"/>
              </a:lnSpc>
            </a:pPr>
            <a:r>
              <a:rPr lang="en-US" dirty="0">
                <a:sym typeface="Symbol" pitchFamily="18" charset="2"/>
              </a:rPr>
              <a:t>implication:    “if it snows today, then we will go skiing”</a:t>
            </a:r>
          </a:p>
          <a:p>
            <a:pPr lvl="1">
              <a:lnSpc>
                <a:spcPct val="140000"/>
              </a:lnSpc>
            </a:pPr>
            <a:r>
              <a:rPr lang="en-US" dirty="0">
                <a:sym typeface="Symbol" pitchFamily="18" charset="2"/>
              </a:rPr>
              <a:t>hypothesis:    “it is snowing today”</a:t>
            </a:r>
          </a:p>
          <a:p>
            <a:pPr>
              <a:lnSpc>
                <a:spcPct val="140000"/>
              </a:lnSpc>
              <a:buFont typeface="Symbol" pitchFamily="18" charset="2"/>
              <a:buNone/>
            </a:pPr>
            <a:r>
              <a:rPr lang="en-US" dirty="0">
                <a:sym typeface="Symbol" pitchFamily="18" charset="2"/>
              </a:rPr>
              <a:t>	</a:t>
            </a:r>
            <a:r>
              <a:rPr lang="en-US" sz="2400" dirty="0" smtClean="0">
                <a:solidFill>
                  <a:schemeClr val="tx1"/>
                </a:solidFill>
                <a:sym typeface="Symbol" pitchFamily="18" charset="2"/>
              </a:rPr>
              <a:t>Then </a:t>
            </a:r>
            <a:r>
              <a:rPr lang="en-US" sz="2400" dirty="0">
                <a:solidFill>
                  <a:schemeClr val="tx1"/>
                </a:solidFill>
                <a:sym typeface="Symbol" pitchFamily="18" charset="2"/>
              </a:rPr>
              <a:t>by </a:t>
            </a:r>
            <a:r>
              <a:rPr lang="en-US" sz="2400" i="1" dirty="0">
                <a:solidFill>
                  <a:schemeClr val="tx1"/>
                </a:solidFill>
                <a:sym typeface="Symbol" pitchFamily="18" charset="2"/>
              </a:rPr>
              <a:t>Modus ponens</a:t>
            </a:r>
            <a:r>
              <a:rPr lang="en-US" sz="2400" dirty="0">
                <a:solidFill>
                  <a:schemeClr val="tx1"/>
                </a:solidFill>
                <a:sym typeface="Symbol" pitchFamily="18" charset="2"/>
              </a:rPr>
              <a:t>, the conclusion of the </a:t>
            </a:r>
            <a:r>
              <a:rPr lang="en-US" sz="2400" dirty="0" smtClean="0">
                <a:solidFill>
                  <a:schemeClr val="tx1"/>
                </a:solidFill>
                <a:sym typeface="Symbol" pitchFamily="18" charset="2"/>
              </a:rPr>
              <a:t>implication </a:t>
            </a:r>
          </a:p>
          <a:p>
            <a:pPr>
              <a:lnSpc>
                <a:spcPct val="140000"/>
              </a:lnSpc>
              <a:buFont typeface="Symbol" pitchFamily="18" charset="2"/>
              <a:buNone/>
            </a:pPr>
            <a:r>
              <a:rPr lang="en-US" sz="2400" dirty="0">
                <a:solidFill>
                  <a:schemeClr val="tx1"/>
                </a:solidFill>
                <a:sym typeface="Symbol" pitchFamily="18" charset="2"/>
              </a:rPr>
              <a:t>	</a:t>
            </a:r>
            <a:r>
              <a:rPr lang="en-US" sz="2400" dirty="0" smtClean="0">
                <a:solidFill>
                  <a:schemeClr val="tx1"/>
                </a:solidFill>
                <a:sym typeface="Symbol" pitchFamily="18" charset="2"/>
              </a:rPr>
              <a:t>“</a:t>
            </a:r>
            <a:r>
              <a:rPr lang="en-US" sz="2400" dirty="0">
                <a:solidFill>
                  <a:schemeClr val="tx1"/>
                </a:solidFill>
                <a:sym typeface="Symbol" pitchFamily="18" charset="2"/>
              </a:rPr>
              <a:t>we will go skiing” is true.</a:t>
            </a:r>
          </a:p>
          <a:p>
            <a:pPr>
              <a:lnSpc>
                <a:spcPct val="140000"/>
              </a:lnSpc>
              <a:buFont typeface="Symbol" pitchFamily="18" charset="2"/>
              <a:buNone/>
            </a:pPr>
            <a:endParaRPr lang="en-US" sz="2400" dirty="0">
              <a:solidFill>
                <a:schemeClr val="tx1"/>
              </a:solidFill>
              <a:sym typeface="Symbol" pitchFamily="18" charset="2"/>
            </a:endParaRPr>
          </a:p>
          <a:p>
            <a:pPr>
              <a:lnSpc>
                <a:spcPct val="140000"/>
              </a:lnSpc>
              <a:buFont typeface="Symbol" pitchFamily="18" charset="2"/>
              <a:buNone/>
            </a:pPr>
            <a:r>
              <a:rPr lang="en-US" sz="3600" dirty="0">
                <a:solidFill>
                  <a:schemeClr val="hlink"/>
                </a:solidFill>
                <a:sym typeface="Symbol" pitchFamily="18" charset="2"/>
              </a:rPr>
              <a:t>!</a:t>
            </a:r>
            <a:r>
              <a:rPr lang="en-US" sz="2400" dirty="0">
                <a:solidFill>
                  <a:schemeClr val="tx1"/>
                </a:solidFill>
                <a:sym typeface="Symbol" pitchFamily="18" charset="2"/>
              </a:rPr>
              <a:t>	If it is </a:t>
            </a:r>
            <a:r>
              <a:rPr lang="en-US" sz="2400" dirty="0">
                <a:solidFill>
                  <a:schemeClr val="hlink"/>
                </a:solidFill>
                <a:sym typeface="Symbol" pitchFamily="18" charset="2"/>
              </a:rPr>
              <a:t>not </a:t>
            </a:r>
            <a:r>
              <a:rPr lang="en-US" sz="2400" dirty="0">
                <a:solidFill>
                  <a:schemeClr val="tx1"/>
                </a:solidFill>
                <a:sym typeface="Symbol" pitchFamily="18" charset="2"/>
              </a:rPr>
              <a:t>snowing, then we </a:t>
            </a:r>
            <a:r>
              <a:rPr lang="en-US" sz="2400" u="sng" dirty="0">
                <a:solidFill>
                  <a:schemeClr val="hlink"/>
                </a:solidFill>
                <a:sym typeface="Symbol" pitchFamily="18" charset="2"/>
              </a:rPr>
              <a:t>may or may not</a:t>
            </a:r>
            <a:r>
              <a:rPr lang="en-US" sz="2400" dirty="0">
                <a:solidFill>
                  <a:schemeClr val="tx1"/>
                </a:solidFill>
                <a:sym typeface="Symbol" pitchFamily="18" charset="2"/>
              </a:rPr>
              <a:t> go to skiing.</a:t>
            </a:r>
            <a:endParaRPr lang="en-A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dirty="0" smtClean="0"/>
              <a:t>Rules </a:t>
            </a:r>
            <a:r>
              <a:rPr lang="en-US" dirty="0"/>
              <a:t>of </a:t>
            </a:r>
            <a:r>
              <a:rPr lang="en-US" dirty="0" smtClean="0"/>
              <a:t>Inference in Propositional Logic</a:t>
            </a:r>
            <a:endParaRPr lang="en-AU" sz="2400" b="0" dirty="0">
              <a:effectLst/>
            </a:endParaRPr>
          </a:p>
        </p:txBody>
      </p:sp>
      <p:sp>
        <p:nvSpPr>
          <p:cNvPr id="402435" name="Rectangle 3"/>
          <p:cNvSpPr>
            <a:spLocks noGrp="1" noChangeArrowheads="1"/>
          </p:cNvSpPr>
          <p:nvPr>
            <p:ph type="body" idx="1"/>
          </p:nvPr>
        </p:nvSpPr>
        <p:spPr>
          <a:xfrm>
            <a:off x="303213" y="1335088"/>
            <a:ext cx="9299575" cy="4684712"/>
          </a:xfrm>
        </p:spPr>
        <p:txBody>
          <a:bodyPr/>
          <a:lstStyle/>
          <a:p>
            <a:pPr>
              <a:lnSpc>
                <a:spcPct val="110000"/>
              </a:lnSpc>
              <a:buFont typeface="Symbol" pitchFamily="18" charset="2"/>
              <a:buNone/>
            </a:pPr>
            <a:r>
              <a:rPr lang="en-US" dirty="0"/>
              <a:t>Rules of inference	Tautology			Name</a:t>
            </a:r>
          </a:p>
          <a:p>
            <a:pPr lvl="1">
              <a:lnSpc>
                <a:spcPct val="100000"/>
              </a:lnSpc>
              <a:spcBef>
                <a:spcPts val="0"/>
              </a:spcBef>
              <a:buFontTx/>
              <a:buNone/>
            </a:pPr>
            <a:r>
              <a:rPr lang="en-US" i="1" dirty="0"/>
              <a:t>     </a:t>
            </a:r>
            <a:r>
              <a:rPr lang="en-US" i="1" u="sng" dirty="0"/>
              <a:t>P</a:t>
            </a:r>
            <a:r>
              <a:rPr lang="en-US" u="sng" dirty="0"/>
              <a:t> 	</a:t>
            </a:r>
            <a:r>
              <a:rPr lang="en-US" dirty="0"/>
              <a:t>		</a:t>
            </a:r>
            <a:r>
              <a:rPr lang="en-US" i="1" dirty="0"/>
              <a:t>P</a:t>
            </a:r>
            <a:r>
              <a:rPr lang="en-US" dirty="0"/>
              <a:t> </a:t>
            </a:r>
            <a:r>
              <a:rPr lang="en-US" dirty="0">
                <a:sym typeface="Symbol" pitchFamily="18" charset="2"/>
              </a:rPr>
              <a:t> </a:t>
            </a:r>
            <a:r>
              <a:rPr lang="en-US" dirty="0"/>
              <a:t>(</a:t>
            </a:r>
            <a:r>
              <a:rPr lang="en-US" i="1" dirty="0"/>
              <a:t>P</a:t>
            </a:r>
            <a:r>
              <a:rPr lang="en-US" dirty="0"/>
              <a:t> </a:t>
            </a:r>
            <a:r>
              <a:rPr lang="en-US" dirty="0">
                <a:sym typeface="Symbol" pitchFamily="18" charset="2"/>
              </a:rPr>
              <a:t>  </a:t>
            </a:r>
            <a:r>
              <a:rPr lang="en-US" i="1" dirty="0">
                <a:sym typeface="Symbol" pitchFamily="18" charset="2"/>
              </a:rPr>
              <a:t>Q</a:t>
            </a:r>
            <a:r>
              <a:rPr lang="en-US" dirty="0">
                <a:sym typeface="Symbol" pitchFamily="18" charset="2"/>
              </a:rPr>
              <a:t>) 	         </a:t>
            </a:r>
            <a:r>
              <a:rPr lang="en-US" b="1" i="1" dirty="0" smtClean="0">
                <a:solidFill>
                  <a:srgbClr val="CC66FF"/>
                </a:solidFill>
                <a:effectLst>
                  <a:outerShdw blurRad="38100" dist="38100" dir="2700000" algn="tl">
                    <a:srgbClr val="000000">
                      <a:alpha val="43137"/>
                    </a:srgbClr>
                  </a:outerShdw>
                </a:effectLst>
                <a:sym typeface="Symbol" pitchFamily="18" charset="2"/>
              </a:rPr>
              <a:t>Addition</a:t>
            </a:r>
            <a:endParaRPr lang="en-US" b="1" i="1" dirty="0">
              <a:effectLst>
                <a:outerShdw blurRad="38100" dist="38100" dir="2700000" algn="tl">
                  <a:srgbClr val="000000">
                    <a:alpha val="43137"/>
                  </a:srgbClr>
                </a:outerShdw>
              </a:effectLst>
              <a:sym typeface="Symbol" pitchFamily="18" charset="2"/>
            </a:endParaRPr>
          </a:p>
          <a:p>
            <a:pPr lvl="1">
              <a:lnSpc>
                <a:spcPct val="100000"/>
              </a:lnSpc>
              <a:spcBef>
                <a:spcPts val="0"/>
              </a:spcBef>
              <a:buFont typeface="Symbol" pitchFamily="18" charset="2"/>
              <a:buChar char="\"/>
            </a:pPr>
            <a:r>
              <a:rPr lang="en-US" i="1" dirty="0"/>
              <a:t>P</a:t>
            </a:r>
            <a:r>
              <a:rPr lang="en-US" dirty="0"/>
              <a:t> </a:t>
            </a:r>
            <a:r>
              <a:rPr lang="en-US" dirty="0">
                <a:sym typeface="Symbol" pitchFamily="18" charset="2"/>
              </a:rPr>
              <a:t> </a:t>
            </a:r>
            <a:r>
              <a:rPr lang="en-US" i="1" dirty="0" smtClean="0"/>
              <a:t>Q</a:t>
            </a:r>
            <a:endParaRPr lang="en-US" i="1" dirty="0"/>
          </a:p>
          <a:p>
            <a:pPr lvl="1">
              <a:lnSpc>
                <a:spcPct val="100000"/>
              </a:lnSpc>
              <a:spcBef>
                <a:spcPts val="0"/>
              </a:spcBef>
              <a:buFontTx/>
              <a:buNone/>
            </a:pPr>
            <a:endParaRPr lang="en-US" i="1" dirty="0"/>
          </a:p>
          <a:p>
            <a:pPr lvl="1">
              <a:lnSpc>
                <a:spcPct val="100000"/>
              </a:lnSpc>
              <a:spcBef>
                <a:spcPts val="0"/>
              </a:spcBef>
              <a:buFontTx/>
              <a:buNone/>
            </a:pPr>
            <a:r>
              <a:rPr lang="en-US" i="1" dirty="0"/>
              <a:t>    </a:t>
            </a:r>
            <a:r>
              <a:rPr lang="en-US" i="1" u="sng" dirty="0"/>
              <a:t>P</a:t>
            </a:r>
            <a:r>
              <a:rPr lang="en-US" u="sng" dirty="0"/>
              <a:t>  </a:t>
            </a:r>
            <a:r>
              <a:rPr lang="en-US" u="sng" dirty="0">
                <a:sym typeface="Symbol" pitchFamily="18" charset="2"/>
              </a:rPr>
              <a:t> Q</a:t>
            </a:r>
            <a:r>
              <a:rPr lang="en-US" u="sng" dirty="0"/>
              <a:t>	</a:t>
            </a:r>
            <a:r>
              <a:rPr lang="en-US" dirty="0"/>
              <a:t>		 (</a:t>
            </a:r>
            <a:r>
              <a:rPr lang="en-US" i="1" dirty="0"/>
              <a:t>P</a:t>
            </a:r>
            <a:r>
              <a:rPr lang="en-US" dirty="0"/>
              <a:t> </a:t>
            </a:r>
            <a:r>
              <a:rPr lang="en-US" dirty="0">
                <a:sym typeface="Symbol" pitchFamily="18" charset="2"/>
              </a:rPr>
              <a:t> Q) </a:t>
            </a:r>
            <a:r>
              <a:rPr lang="en-US" dirty="0"/>
              <a:t> </a:t>
            </a:r>
            <a:r>
              <a:rPr lang="en-US" dirty="0">
                <a:sym typeface="Symbol" pitchFamily="18" charset="2"/>
              </a:rPr>
              <a:t> </a:t>
            </a:r>
            <a:r>
              <a:rPr lang="en-US" i="1" dirty="0">
                <a:sym typeface="Symbol" pitchFamily="18" charset="2"/>
              </a:rPr>
              <a:t>P</a:t>
            </a:r>
            <a:r>
              <a:rPr lang="en-US" dirty="0">
                <a:sym typeface="Symbol" pitchFamily="18" charset="2"/>
              </a:rPr>
              <a:t>	     </a:t>
            </a:r>
            <a:r>
              <a:rPr lang="en-US" b="1" i="1" dirty="0" smtClean="0">
                <a:solidFill>
                  <a:srgbClr val="CC66FF"/>
                </a:solidFill>
                <a:effectLst>
                  <a:outerShdw blurRad="38100" dist="38100" dir="2700000" algn="tl">
                    <a:srgbClr val="000000">
                      <a:alpha val="43137"/>
                    </a:srgbClr>
                  </a:outerShdw>
                </a:effectLst>
                <a:sym typeface="Symbol" pitchFamily="18" charset="2"/>
              </a:rPr>
              <a:t>Simplification</a:t>
            </a:r>
            <a:endParaRPr lang="en-US" b="1" i="1" dirty="0">
              <a:effectLst>
                <a:outerShdw blurRad="38100" dist="38100" dir="2700000" algn="tl">
                  <a:srgbClr val="000000">
                    <a:alpha val="43137"/>
                  </a:srgbClr>
                </a:outerShdw>
              </a:effectLst>
              <a:sym typeface="Symbol" pitchFamily="18" charset="2"/>
            </a:endParaRPr>
          </a:p>
          <a:p>
            <a:pPr lvl="1">
              <a:lnSpc>
                <a:spcPct val="100000"/>
              </a:lnSpc>
              <a:spcBef>
                <a:spcPts val="0"/>
              </a:spcBef>
              <a:buFontTx/>
              <a:buNone/>
            </a:pPr>
            <a:r>
              <a:rPr lang="en-US" dirty="0">
                <a:sym typeface="Symbol" pitchFamily="18" charset="2"/>
              </a:rPr>
              <a:t></a:t>
            </a:r>
            <a:r>
              <a:rPr lang="en-US" dirty="0"/>
              <a:t> </a:t>
            </a:r>
            <a:r>
              <a:rPr lang="en-US" i="1" dirty="0"/>
              <a:t>P</a:t>
            </a:r>
            <a:r>
              <a:rPr lang="en-US" dirty="0"/>
              <a:t> </a:t>
            </a:r>
            <a:endParaRPr lang="en-US" i="1" dirty="0"/>
          </a:p>
          <a:p>
            <a:pPr lvl="1">
              <a:lnSpc>
                <a:spcPct val="100000"/>
              </a:lnSpc>
              <a:spcBef>
                <a:spcPts val="0"/>
              </a:spcBef>
              <a:buFontTx/>
              <a:buNone/>
            </a:pPr>
            <a:endParaRPr lang="en-US" i="1" dirty="0"/>
          </a:p>
          <a:p>
            <a:pPr lvl="1">
              <a:lnSpc>
                <a:spcPct val="100000"/>
              </a:lnSpc>
              <a:spcBef>
                <a:spcPts val="0"/>
              </a:spcBef>
              <a:buFontTx/>
              <a:buNone/>
            </a:pPr>
            <a:r>
              <a:rPr lang="en-US" i="1" dirty="0"/>
              <a:t>    P		       </a:t>
            </a:r>
            <a:r>
              <a:rPr lang="en-US" dirty="0"/>
              <a:t>(</a:t>
            </a:r>
            <a:r>
              <a:rPr lang="en-US" i="1" dirty="0"/>
              <a:t>P</a:t>
            </a:r>
            <a:r>
              <a:rPr lang="en-US" dirty="0"/>
              <a:t> ) </a:t>
            </a:r>
            <a:r>
              <a:rPr lang="en-US" dirty="0">
                <a:sym typeface="Symbol" pitchFamily="18" charset="2"/>
              </a:rPr>
              <a:t> (Q) </a:t>
            </a:r>
            <a:r>
              <a:rPr lang="en-US" dirty="0"/>
              <a:t> </a:t>
            </a:r>
            <a:r>
              <a:rPr lang="en-US" dirty="0">
                <a:sym typeface="Symbol" pitchFamily="18" charset="2"/>
              </a:rPr>
              <a:t> (</a:t>
            </a:r>
            <a:r>
              <a:rPr lang="en-US" i="1" dirty="0"/>
              <a:t>P</a:t>
            </a:r>
            <a:r>
              <a:rPr lang="en-US" dirty="0"/>
              <a:t> </a:t>
            </a:r>
            <a:r>
              <a:rPr lang="en-US" dirty="0">
                <a:sym typeface="Symbol" pitchFamily="18" charset="2"/>
              </a:rPr>
              <a:t> Q) 	     </a:t>
            </a:r>
            <a:r>
              <a:rPr lang="en-US" b="1" i="1" dirty="0">
                <a:solidFill>
                  <a:srgbClr val="CC66FF"/>
                </a:solidFill>
                <a:effectLst>
                  <a:outerShdw blurRad="38100" dist="38100" dir="2700000" algn="tl">
                    <a:srgbClr val="000000">
                      <a:alpha val="43137"/>
                    </a:srgbClr>
                  </a:outerShdw>
                </a:effectLst>
                <a:sym typeface="Symbol" pitchFamily="18" charset="2"/>
              </a:rPr>
              <a:t>Conjunction</a:t>
            </a:r>
            <a:endParaRPr lang="en-US" b="1" i="1" dirty="0">
              <a:solidFill>
                <a:srgbClr val="CC66FF"/>
              </a:solidFill>
              <a:effectLst>
                <a:outerShdw blurRad="38100" dist="38100" dir="2700000" algn="tl">
                  <a:srgbClr val="000000">
                    <a:alpha val="43137"/>
                  </a:srgbClr>
                </a:outerShdw>
              </a:effectLst>
            </a:endParaRPr>
          </a:p>
          <a:p>
            <a:pPr lvl="1">
              <a:lnSpc>
                <a:spcPct val="100000"/>
              </a:lnSpc>
              <a:spcBef>
                <a:spcPts val="0"/>
              </a:spcBef>
              <a:buFontTx/>
              <a:buNone/>
            </a:pPr>
            <a:r>
              <a:rPr lang="en-US" i="1" dirty="0"/>
              <a:t>    </a:t>
            </a:r>
            <a:r>
              <a:rPr lang="en-US" i="1" u="sng" dirty="0" smtClean="0"/>
              <a:t>Q	 </a:t>
            </a:r>
            <a:r>
              <a:rPr lang="en-US" i="1" dirty="0" smtClean="0"/>
              <a:t>   </a:t>
            </a:r>
            <a:endParaRPr lang="en-US" dirty="0">
              <a:sym typeface="Symbol" pitchFamily="18" charset="2"/>
            </a:endParaRPr>
          </a:p>
          <a:p>
            <a:pPr lvl="1">
              <a:lnSpc>
                <a:spcPct val="100000"/>
              </a:lnSpc>
              <a:spcBef>
                <a:spcPts val="0"/>
              </a:spcBef>
              <a:buFontTx/>
              <a:buNone/>
            </a:pPr>
            <a:r>
              <a:rPr lang="en-US" dirty="0">
                <a:sym typeface="Symbol" pitchFamily="18" charset="2"/>
              </a:rPr>
              <a:t></a:t>
            </a:r>
            <a:r>
              <a:rPr lang="en-US" dirty="0"/>
              <a:t> </a:t>
            </a:r>
            <a:r>
              <a:rPr lang="en-US" i="1" dirty="0"/>
              <a:t>P</a:t>
            </a:r>
            <a:r>
              <a:rPr lang="en-US" dirty="0"/>
              <a:t> </a:t>
            </a:r>
            <a:r>
              <a:rPr lang="en-US" dirty="0">
                <a:sym typeface="Symbol" pitchFamily="18" charset="2"/>
              </a:rPr>
              <a:t> Q</a:t>
            </a:r>
            <a:endParaRPr lang="en-US" i="1" dirty="0"/>
          </a:p>
          <a:p>
            <a:pPr lvl="1">
              <a:lnSpc>
                <a:spcPct val="100000"/>
              </a:lnSpc>
              <a:spcBef>
                <a:spcPts val="0"/>
              </a:spcBef>
              <a:buFontTx/>
              <a:buNone/>
            </a:pPr>
            <a:r>
              <a:rPr lang="en-US" i="1" dirty="0"/>
              <a:t>  </a:t>
            </a:r>
            <a:endParaRPr lang="en-AU"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dirty="0" smtClean="0"/>
              <a:t>Rules </a:t>
            </a:r>
            <a:r>
              <a:rPr lang="en-US" dirty="0"/>
              <a:t>of </a:t>
            </a:r>
            <a:r>
              <a:rPr lang="en-US" dirty="0" smtClean="0"/>
              <a:t>Inference in Propositional Logic </a:t>
            </a:r>
            <a:r>
              <a:rPr lang="en-US" sz="2400" b="0" dirty="0" smtClean="0">
                <a:effectLst/>
              </a:rPr>
              <a:t>(</a:t>
            </a:r>
            <a:r>
              <a:rPr lang="en-US" sz="2400" b="0" dirty="0">
                <a:effectLst/>
              </a:rPr>
              <a:t>cont.)</a:t>
            </a:r>
            <a:endParaRPr lang="en-AU" sz="2400" b="0" dirty="0">
              <a:effectLst/>
            </a:endParaRPr>
          </a:p>
        </p:txBody>
      </p:sp>
      <p:sp>
        <p:nvSpPr>
          <p:cNvPr id="427011" name="Rectangle 3"/>
          <p:cNvSpPr>
            <a:spLocks noGrp="1" noChangeArrowheads="1"/>
          </p:cNvSpPr>
          <p:nvPr>
            <p:ph type="body" idx="1"/>
          </p:nvPr>
        </p:nvSpPr>
        <p:spPr>
          <a:xfrm>
            <a:off x="303213" y="1182688"/>
            <a:ext cx="9299575" cy="4837112"/>
          </a:xfrm>
        </p:spPr>
        <p:txBody>
          <a:bodyPr/>
          <a:lstStyle/>
          <a:p>
            <a:pPr>
              <a:lnSpc>
                <a:spcPct val="110000"/>
              </a:lnSpc>
              <a:buFont typeface="Symbol" pitchFamily="18" charset="2"/>
              <a:buNone/>
            </a:pPr>
            <a:r>
              <a:rPr lang="en-US" dirty="0"/>
              <a:t>Rules of inference	Tautology		Name</a:t>
            </a:r>
          </a:p>
          <a:p>
            <a:pPr lvl="1">
              <a:lnSpc>
                <a:spcPct val="80000"/>
              </a:lnSpc>
              <a:buFontTx/>
              <a:buNone/>
            </a:pPr>
            <a:r>
              <a:rPr lang="en-US" i="1" dirty="0"/>
              <a:t>     </a:t>
            </a:r>
          </a:p>
          <a:p>
            <a:pPr lvl="1">
              <a:lnSpc>
                <a:spcPct val="80000"/>
              </a:lnSpc>
              <a:buFontTx/>
              <a:buNone/>
            </a:pPr>
            <a:r>
              <a:rPr lang="en-US" i="1" dirty="0"/>
              <a:t>    </a:t>
            </a:r>
            <a:r>
              <a:rPr lang="en-US" dirty="0">
                <a:sym typeface="Symbol" pitchFamily="18" charset="2"/>
              </a:rPr>
              <a:t></a:t>
            </a:r>
            <a:r>
              <a:rPr lang="en-US" i="1" dirty="0"/>
              <a:t>Q	         	</a:t>
            </a:r>
            <a:r>
              <a:rPr lang="en-US" dirty="0">
                <a:sym typeface="Symbol" pitchFamily="18" charset="2"/>
              </a:rPr>
              <a:t></a:t>
            </a:r>
            <a:r>
              <a:rPr lang="en-US" i="1" dirty="0"/>
              <a:t>Q </a:t>
            </a:r>
            <a:r>
              <a:rPr lang="en-US" dirty="0">
                <a:sym typeface="Symbol" pitchFamily="18" charset="2"/>
              </a:rPr>
              <a:t> (</a:t>
            </a:r>
            <a:r>
              <a:rPr lang="en-US" i="1" dirty="0"/>
              <a:t>P </a:t>
            </a:r>
            <a:r>
              <a:rPr lang="en-US" dirty="0">
                <a:sym typeface="Symbol" pitchFamily="18" charset="2"/>
              </a:rPr>
              <a:t></a:t>
            </a:r>
            <a:r>
              <a:rPr lang="en-US" i="1" dirty="0" smtClean="0"/>
              <a:t>Q) </a:t>
            </a:r>
            <a:r>
              <a:rPr lang="en-US" dirty="0" smtClean="0">
                <a:sym typeface="Symbol" pitchFamily="18" charset="2"/>
              </a:rPr>
              <a:t> </a:t>
            </a:r>
            <a:r>
              <a:rPr lang="en-US" dirty="0">
                <a:sym typeface="Symbol" pitchFamily="18" charset="2"/>
              </a:rPr>
              <a:t></a:t>
            </a:r>
            <a:r>
              <a:rPr lang="en-US" i="1" dirty="0"/>
              <a:t>P	</a:t>
            </a:r>
            <a:r>
              <a:rPr lang="en-US" i="1" dirty="0" smtClean="0"/>
              <a:t>	</a:t>
            </a:r>
            <a:r>
              <a:rPr lang="en-US" b="1" i="1" dirty="0" smtClean="0">
                <a:solidFill>
                  <a:srgbClr val="CC66FF"/>
                </a:solidFill>
                <a:effectLst>
                  <a:outerShdw blurRad="38100" dist="38100" dir="2700000" algn="tl">
                    <a:srgbClr val="000000">
                      <a:alpha val="43137"/>
                    </a:srgbClr>
                  </a:outerShdw>
                </a:effectLst>
              </a:rPr>
              <a:t>Modus </a:t>
            </a:r>
            <a:r>
              <a:rPr lang="en-US" b="1" i="1" dirty="0" err="1">
                <a:solidFill>
                  <a:srgbClr val="CC66FF"/>
                </a:solidFill>
                <a:effectLst>
                  <a:outerShdw blurRad="38100" dist="38100" dir="2700000" algn="tl">
                    <a:srgbClr val="000000">
                      <a:alpha val="43137"/>
                    </a:srgbClr>
                  </a:outerShdw>
                </a:effectLst>
              </a:rPr>
              <a:t>tollens</a:t>
            </a:r>
            <a:r>
              <a:rPr lang="en-US" b="1" i="1" dirty="0">
                <a:effectLst>
                  <a:outerShdw blurRad="38100" dist="38100" dir="2700000" algn="tl">
                    <a:srgbClr val="000000">
                      <a:alpha val="43137"/>
                    </a:srgbClr>
                  </a:outerShdw>
                </a:effectLst>
              </a:rPr>
              <a:t> </a:t>
            </a:r>
          </a:p>
          <a:p>
            <a:pPr lvl="1">
              <a:lnSpc>
                <a:spcPct val="80000"/>
              </a:lnSpc>
              <a:buFontTx/>
              <a:buNone/>
            </a:pPr>
            <a:r>
              <a:rPr lang="en-US" i="1" u="sng" dirty="0"/>
              <a:t>     </a:t>
            </a:r>
            <a:r>
              <a:rPr lang="en-US" u="sng" dirty="0"/>
              <a:t>P  </a:t>
            </a:r>
            <a:r>
              <a:rPr lang="en-US" u="sng" dirty="0">
                <a:sym typeface="Symbol" pitchFamily="18" charset="2"/>
              </a:rPr>
              <a:t> </a:t>
            </a:r>
            <a:r>
              <a:rPr lang="en-US" i="1" u="sng" dirty="0" smtClean="0"/>
              <a:t>Q</a:t>
            </a:r>
            <a:endParaRPr lang="en-US" dirty="0">
              <a:sym typeface="Symbol" pitchFamily="18" charset="2"/>
            </a:endParaRPr>
          </a:p>
          <a:p>
            <a:pPr lvl="1">
              <a:lnSpc>
                <a:spcPct val="80000"/>
              </a:lnSpc>
              <a:spcBef>
                <a:spcPts val="1200"/>
              </a:spcBef>
              <a:buFontTx/>
              <a:buNone/>
            </a:pPr>
            <a:r>
              <a:rPr lang="en-US" dirty="0">
                <a:sym typeface="Symbol" pitchFamily="18" charset="2"/>
              </a:rPr>
              <a:t></a:t>
            </a:r>
            <a:r>
              <a:rPr lang="en-US" dirty="0"/>
              <a:t> </a:t>
            </a:r>
            <a:r>
              <a:rPr lang="en-US" dirty="0">
                <a:sym typeface="Symbol" pitchFamily="18" charset="2"/>
              </a:rPr>
              <a:t></a:t>
            </a:r>
            <a:r>
              <a:rPr lang="en-US" i="1" dirty="0"/>
              <a:t>P</a:t>
            </a:r>
          </a:p>
          <a:p>
            <a:pPr lvl="1">
              <a:lnSpc>
                <a:spcPct val="80000"/>
              </a:lnSpc>
              <a:buFontTx/>
              <a:buNone/>
            </a:pPr>
            <a:endParaRPr lang="en-US" dirty="0"/>
          </a:p>
          <a:p>
            <a:pPr lvl="1">
              <a:lnSpc>
                <a:spcPct val="80000"/>
              </a:lnSpc>
              <a:buFontTx/>
              <a:buNone/>
            </a:pPr>
            <a:r>
              <a:rPr lang="en-US" dirty="0"/>
              <a:t>    </a:t>
            </a:r>
            <a:r>
              <a:rPr lang="en-US" i="1" dirty="0"/>
              <a:t>P </a:t>
            </a:r>
            <a:r>
              <a:rPr lang="en-US" dirty="0">
                <a:sym typeface="Symbol" pitchFamily="18" charset="2"/>
              </a:rPr>
              <a:t></a:t>
            </a:r>
            <a:r>
              <a:rPr lang="en-US" i="1" dirty="0"/>
              <a:t>Q 	  </a:t>
            </a:r>
            <a:r>
              <a:rPr lang="en-US" dirty="0"/>
              <a:t> [</a:t>
            </a:r>
            <a:r>
              <a:rPr lang="en-US" dirty="0">
                <a:sym typeface="Symbol" pitchFamily="18" charset="2"/>
              </a:rPr>
              <a:t>(</a:t>
            </a:r>
            <a:r>
              <a:rPr lang="en-US" i="1" dirty="0"/>
              <a:t>P</a:t>
            </a:r>
            <a:r>
              <a:rPr lang="en-US" dirty="0"/>
              <a:t> </a:t>
            </a:r>
            <a:r>
              <a:rPr lang="en-US" dirty="0">
                <a:sym typeface="Symbol" pitchFamily="18" charset="2"/>
              </a:rPr>
              <a:t></a:t>
            </a:r>
            <a:r>
              <a:rPr lang="en-US" i="1" dirty="0"/>
              <a:t>Q</a:t>
            </a:r>
            <a:r>
              <a:rPr lang="en-US" dirty="0"/>
              <a:t>)</a:t>
            </a:r>
            <a:r>
              <a:rPr lang="en-US" i="1" dirty="0"/>
              <a:t> </a:t>
            </a:r>
            <a:r>
              <a:rPr lang="en-US" dirty="0">
                <a:sym typeface="Symbol" pitchFamily="18" charset="2"/>
              </a:rPr>
              <a:t> (</a:t>
            </a:r>
            <a:r>
              <a:rPr lang="en-US" i="1" dirty="0"/>
              <a:t>Q</a:t>
            </a:r>
            <a:r>
              <a:rPr lang="en-US" dirty="0">
                <a:sym typeface="Symbol" pitchFamily="18" charset="2"/>
              </a:rPr>
              <a:t></a:t>
            </a:r>
            <a:r>
              <a:rPr lang="en-US" i="1" dirty="0"/>
              <a:t>R</a:t>
            </a:r>
            <a:r>
              <a:rPr lang="en-US" dirty="0"/>
              <a:t>)]</a:t>
            </a:r>
            <a:r>
              <a:rPr lang="en-US" i="1" dirty="0"/>
              <a:t> </a:t>
            </a:r>
            <a:r>
              <a:rPr lang="en-US" dirty="0" smtClean="0">
                <a:sym typeface="Symbol" pitchFamily="18" charset="2"/>
              </a:rPr>
              <a:t>(</a:t>
            </a:r>
            <a:r>
              <a:rPr lang="en-US" i="1" dirty="0"/>
              <a:t>P</a:t>
            </a:r>
            <a:r>
              <a:rPr lang="en-US" dirty="0">
                <a:sym typeface="Symbol" pitchFamily="18" charset="2"/>
              </a:rPr>
              <a:t></a:t>
            </a:r>
            <a:r>
              <a:rPr lang="en-US" i="1" dirty="0"/>
              <a:t>R</a:t>
            </a:r>
            <a:r>
              <a:rPr lang="en-US" dirty="0"/>
              <a:t>)</a:t>
            </a:r>
            <a:r>
              <a:rPr lang="en-US" i="1" dirty="0"/>
              <a:t>   </a:t>
            </a:r>
            <a:r>
              <a:rPr lang="en-US" i="1" dirty="0" smtClean="0"/>
              <a:t>	</a:t>
            </a:r>
            <a:r>
              <a:rPr lang="en-US" b="1" i="1" dirty="0" smtClean="0">
                <a:solidFill>
                  <a:srgbClr val="CC66FF"/>
                </a:solidFill>
                <a:effectLst>
                  <a:outerShdw blurRad="38100" dist="38100" dir="2700000" algn="tl">
                    <a:srgbClr val="C0C0C0"/>
                  </a:outerShdw>
                </a:effectLst>
              </a:rPr>
              <a:t>Hypothetical</a:t>
            </a:r>
            <a:endParaRPr lang="en-US" b="1" i="1" dirty="0">
              <a:solidFill>
                <a:srgbClr val="CC66FF"/>
              </a:solidFill>
              <a:effectLst>
                <a:outerShdw blurRad="38100" dist="38100" dir="2700000" algn="tl">
                  <a:srgbClr val="C0C0C0"/>
                </a:outerShdw>
              </a:effectLst>
            </a:endParaRPr>
          </a:p>
          <a:p>
            <a:pPr lvl="1">
              <a:lnSpc>
                <a:spcPct val="90000"/>
              </a:lnSpc>
              <a:buFontTx/>
              <a:buNone/>
            </a:pPr>
            <a:r>
              <a:rPr lang="en-US" i="1" dirty="0"/>
              <a:t>    </a:t>
            </a:r>
            <a:r>
              <a:rPr lang="en-US" i="1" u="sng" dirty="0"/>
              <a:t>Q</a:t>
            </a:r>
            <a:r>
              <a:rPr lang="en-US" u="sng" dirty="0"/>
              <a:t> </a:t>
            </a:r>
            <a:r>
              <a:rPr lang="en-US" u="sng" dirty="0">
                <a:sym typeface="Symbol" pitchFamily="18" charset="2"/>
              </a:rPr>
              <a:t> </a:t>
            </a:r>
            <a:r>
              <a:rPr lang="en-US" i="1" u="sng" dirty="0"/>
              <a:t>R</a:t>
            </a:r>
            <a:r>
              <a:rPr lang="en-US" i="1" dirty="0"/>
              <a:t>				</a:t>
            </a:r>
            <a:r>
              <a:rPr lang="en-US" dirty="0">
                <a:sym typeface="Symbol" pitchFamily="18" charset="2"/>
              </a:rPr>
              <a:t>          </a:t>
            </a:r>
            <a:r>
              <a:rPr lang="en-US" dirty="0" smtClean="0">
                <a:sym typeface="Symbol" pitchFamily="18" charset="2"/>
              </a:rPr>
              <a:t>	</a:t>
            </a:r>
            <a:r>
              <a:rPr lang="en-US" b="1" i="1" dirty="0" smtClean="0">
                <a:solidFill>
                  <a:srgbClr val="CC66FF"/>
                </a:solidFill>
                <a:effectLst>
                  <a:outerShdw blurRad="38100" dist="38100" dir="2700000" algn="tl">
                    <a:srgbClr val="C0C0C0"/>
                  </a:outerShdw>
                </a:effectLst>
                <a:sym typeface="Symbol" pitchFamily="18" charset="2"/>
              </a:rPr>
              <a:t>syllogism</a:t>
            </a:r>
            <a:r>
              <a:rPr lang="en-US" dirty="0" smtClean="0">
                <a:sym typeface="Symbol" pitchFamily="18" charset="2"/>
              </a:rPr>
              <a:t>	</a:t>
            </a:r>
          </a:p>
          <a:p>
            <a:pPr lvl="1">
              <a:lnSpc>
                <a:spcPct val="80000"/>
              </a:lnSpc>
              <a:spcBef>
                <a:spcPts val="1200"/>
              </a:spcBef>
              <a:buFontTx/>
              <a:buNone/>
            </a:pPr>
            <a:r>
              <a:rPr lang="en-US" dirty="0" smtClean="0">
                <a:sym typeface="Symbol" pitchFamily="18" charset="2"/>
              </a:rPr>
              <a:t></a:t>
            </a:r>
            <a:r>
              <a:rPr lang="en-US" dirty="0" smtClean="0"/>
              <a:t> </a:t>
            </a:r>
            <a:r>
              <a:rPr lang="en-US" i="1" dirty="0"/>
              <a:t>P</a:t>
            </a:r>
            <a:r>
              <a:rPr lang="en-US" dirty="0"/>
              <a:t> </a:t>
            </a:r>
            <a:r>
              <a:rPr lang="en-US" dirty="0">
                <a:sym typeface="Symbol" pitchFamily="18" charset="2"/>
              </a:rPr>
              <a:t> </a:t>
            </a:r>
            <a:r>
              <a:rPr lang="en-US" i="1" dirty="0"/>
              <a:t>R</a:t>
            </a:r>
            <a:endParaRPr lang="en-US" dirty="0"/>
          </a:p>
          <a:p>
            <a:pPr lvl="1">
              <a:lnSpc>
                <a:spcPct val="80000"/>
              </a:lnSpc>
              <a:buFontTx/>
              <a:buNone/>
            </a:pPr>
            <a:endParaRPr lang="en-US" i="1" dirty="0"/>
          </a:p>
          <a:p>
            <a:pPr lvl="1">
              <a:lnSpc>
                <a:spcPct val="80000"/>
              </a:lnSpc>
              <a:buFontTx/>
              <a:buNone/>
            </a:pPr>
            <a:r>
              <a:rPr lang="en-US" dirty="0"/>
              <a:t>    </a:t>
            </a:r>
            <a:r>
              <a:rPr lang="en-US" i="1" dirty="0"/>
              <a:t>P </a:t>
            </a:r>
            <a:r>
              <a:rPr lang="en-US" dirty="0">
                <a:sym typeface="Symbol" pitchFamily="18" charset="2"/>
              </a:rPr>
              <a:t> </a:t>
            </a:r>
            <a:r>
              <a:rPr lang="en-US" i="1" dirty="0"/>
              <a:t>Q 	         </a:t>
            </a:r>
            <a:r>
              <a:rPr lang="en-US" dirty="0"/>
              <a:t>[(</a:t>
            </a:r>
            <a:r>
              <a:rPr lang="en-US" i="1" dirty="0"/>
              <a:t>P</a:t>
            </a:r>
            <a:r>
              <a:rPr lang="en-US" dirty="0"/>
              <a:t> </a:t>
            </a:r>
            <a:r>
              <a:rPr lang="en-US" dirty="0">
                <a:sym typeface="Symbol" pitchFamily="18" charset="2"/>
              </a:rPr>
              <a:t> </a:t>
            </a:r>
            <a:r>
              <a:rPr lang="en-US" i="1" dirty="0"/>
              <a:t>Q</a:t>
            </a:r>
            <a:r>
              <a:rPr lang="en-US" dirty="0"/>
              <a:t>) </a:t>
            </a:r>
            <a:r>
              <a:rPr lang="en-US" dirty="0">
                <a:sym typeface="Symbol" pitchFamily="18" charset="2"/>
              </a:rPr>
              <a:t></a:t>
            </a:r>
            <a:r>
              <a:rPr lang="en-US" dirty="0"/>
              <a:t> </a:t>
            </a:r>
            <a:r>
              <a:rPr lang="en-US" dirty="0">
                <a:sym typeface="Symbol" pitchFamily="18" charset="2"/>
              </a:rPr>
              <a:t></a:t>
            </a:r>
            <a:r>
              <a:rPr lang="en-US" i="1" dirty="0"/>
              <a:t>P</a:t>
            </a:r>
            <a:r>
              <a:rPr lang="en-US" dirty="0"/>
              <a:t>] </a:t>
            </a:r>
            <a:r>
              <a:rPr lang="en-US" dirty="0">
                <a:sym typeface="Symbol" pitchFamily="18" charset="2"/>
              </a:rPr>
              <a:t></a:t>
            </a:r>
            <a:r>
              <a:rPr lang="en-US" i="1" dirty="0"/>
              <a:t> </a:t>
            </a:r>
            <a:r>
              <a:rPr lang="en-US" i="1" dirty="0">
                <a:sym typeface="Symbol" pitchFamily="18" charset="2"/>
              </a:rPr>
              <a:t>Q</a:t>
            </a:r>
            <a:r>
              <a:rPr lang="en-US" dirty="0"/>
              <a:t>	           </a:t>
            </a:r>
            <a:r>
              <a:rPr lang="en-US" b="1" i="1" dirty="0" smtClean="0">
                <a:solidFill>
                  <a:srgbClr val="CC66FF"/>
                </a:solidFill>
                <a:effectLst>
                  <a:outerShdw blurRad="38100" dist="38100" dir="2700000" algn="tl">
                    <a:srgbClr val="C0C0C0"/>
                  </a:outerShdw>
                </a:effectLst>
              </a:rPr>
              <a:t>Disjunctive</a:t>
            </a:r>
            <a:endParaRPr lang="en-US" b="1" i="1" dirty="0">
              <a:solidFill>
                <a:srgbClr val="CC66FF"/>
              </a:solidFill>
              <a:effectLst>
                <a:outerShdw blurRad="38100" dist="38100" dir="2700000" algn="tl">
                  <a:srgbClr val="C0C0C0"/>
                </a:outerShdw>
              </a:effectLst>
            </a:endParaRPr>
          </a:p>
          <a:p>
            <a:pPr lvl="1">
              <a:lnSpc>
                <a:spcPct val="80000"/>
              </a:lnSpc>
              <a:buFontTx/>
              <a:buNone/>
            </a:pPr>
            <a:r>
              <a:rPr lang="en-US" i="1" dirty="0"/>
              <a:t>    </a:t>
            </a:r>
            <a:r>
              <a:rPr lang="en-US" u="sng" dirty="0">
                <a:sym typeface="Symbol" pitchFamily="18" charset="2"/>
              </a:rPr>
              <a:t></a:t>
            </a:r>
            <a:r>
              <a:rPr lang="en-US" i="1" u="sng" dirty="0"/>
              <a:t>P 	</a:t>
            </a:r>
            <a:r>
              <a:rPr lang="en-US" i="1" dirty="0"/>
              <a:t>			</a:t>
            </a:r>
            <a:r>
              <a:rPr lang="en-US" dirty="0">
                <a:sym typeface="Symbol" pitchFamily="18" charset="2"/>
              </a:rPr>
              <a:t>                   </a:t>
            </a:r>
            <a:r>
              <a:rPr lang="en-US" dirty="0" smtClean="0">
                <a:sym typeface="Symbol" pitchFamily="18" charset="2"/>
              </a:rPr>
              <a:t>	</a:t>
            </a:r>
            <a:r>
              <a:rPr lang="en-US" b="1" i="1" dirty="0" smtClean="0">
                <a:solidFill>
                  <a:srgbClr val="CC66FF"/>
                </a:solidFill>
                <a:effectLst>
                  <a:outerShdw blurRad="38100" dist="38100" dir="2700000" algn="tl">
                    <a:srgbClr val="C0C0C0"/>
                  </a:outerShdw>
                </a:effectLst>
                <a:sym typeface="Symbol" pitchFamily="18" charset="2"/>
              </a:rPr>
              <a:t>syllogism</a:t>
            </a:r>
            <a:r>
              <a:rPr lang="en-US" dirty="0">
                <a:sym typeface="Symbol" pitchFamily="18" charset="2"/>
              </a:rPr>
              <a:t>	</a:t>
            </a:r>
          </a:p>
          <a:p>
            <a:pPr lvl="1">
              <a:lnSpc>
                <a:spcPct val="80000"/>
              </a:lnSpc>
              <a:spcBef>
                <a:spcPts val="1200"/>
              </a:spcBef>
              <a:buFontTx/>
              <a:buNone/>
            </a:pPr>
            <a:r>
              <a:rPr lang="en-US" dirty="0">
                <a:sym typeface="Symbol" pitchFamily="18" charset="2"/>
              </a:rPr>
              <a:t></a:t>
            </a:r>
            <a:r>
              <a:rPr lang="en-US" dirty="0"/>
              <a:t> </a:t>
            </a:r>
            <a:r>
              <a:rPr lang="en-US" i="1" dirty="0"/>
              <a:t>Q</a:t>
            </a:r>
            <a:endParaRPr lang="en-AU" sz="1800" dirty="0"/>
          </a:p>
        </p:txBody>
      </p:sp>
      <p:sp>
        <p:nvSpPr>
          <p:cNvPr id="4" name="TextBox 3"/>
          <p:cNvSpPr txBox="1"/>
          <p:nvPr/>
        </p:nvSpPr>
        <p:spPr>
          <a:xfrm>
            <a:off x="2724151" y="5591175"/>
            <a:ext cx="5400674"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sym typeface="Wingdings"/>
              </a:rPr>
              <a:t> </a:t>
            </a:r>
            <a:r>
              <a:rPr lang="en-US" sz="2000" i="1" dirty="0" smtClean="0">
                <a:solidFill>
                  <a:srgbClr val="FF0000"/>
                </a:solidFill>
                <a:effectLst>
                  <a:outerShdw blurRad="38100" dist="38100" dir="2700000" algn="tl">
                    <a:srgbClr val="000000">
                      <a:alpha val="43137"/>
                    </a:srgbClr>
                  </a:outerShdw>
                </a:effectLst>
                <a:sym typeface="Wingdings"/>
              </a:rPr>
              <a:t> </a:t>
            </a:r>
            <a:r>
              <a:rPr lang="en-US" sz="2000" i="1" dirty="0" smtClean="0">
                <a:solidFill>
                  <a:srgbClr val="006600"/>
                </a:solidFill>
                <a:effectLst>
                  <a:outerShdw blurRad="38100" dist="38100" dir="2700000" algn="tl">
                    <a:srgbClr val="000000">
                      <a:alpha val="43137"/>
                    </a:srgbClr>
                  </a:outerShdw>
                </a:effectLst>
              </a:rPr>
              <a:t>Every rule of inference forms a tautology</a:t>
            </a:r>
            <a:endParaRPr lang="en-US" sz="2000" i="1" dirty="0">
              <a:solidFill>
                <a:srgbClr val="0066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303213" y="607060"/>
            <a:ext cx="9299575" cy="546100"/>
          </a:xfrm>
        </p:spPr>
        <p:txBody>
          <a:bodyPr/>
          <a:lstStyle/>
          <a:p>
            <a:r>
              <a:rPr lang="en-US" dirty="0" smtClean="0"/>
              <a:t>Rules of Inference in Propositional Logic </a:t>
            </a:r>
            <a:r>
              <a:rPr lang="en-US" sz="2400" b="0" dirty="0" smtClean="0">
                <a:effectLst/>
              </a:rPr>
              <a:t>(cont.)</a:t>
            </a:r>
            <a:endParaRPr lang="en-AU" sz="1800" b="0" dirty="0">
              <a:effectLst/>
            </a:endParaRPr>
          </a:p>
        </p:txBody>
      </p:sp>
      <p:sp>
        <p:nvSpPr>
          <p:cNvPr id="405507" name="Rectangle 3"/>
          <p:cNvSpPr>
            <a:spLocks noGrp="1" noChangeArrowheads="1"/>
          </p:cNvSpPr>
          <p:nvPr>
            <p:ph type="body" idx="1"/>
          </p:nvPr>
        </p:nvSpPr>
        <p:spPr>
          <a:xfrm>
            <a:off x="303213" y="1270000"/>
            <a:ext cx="9299575" cy="4978400"/>
          </a:xfrm>
        </p:spPr>
        <p:txBody>
          <a:bodyPr/>
          <a:lstStyle/>
          <a:p>
            <a:pPr>
              <a:lnSpc>
                <a:spcPct val="100000"/>
              </a:lnSpc>
            </a:pPr>
            <a:r>
              <a:rPr lang="en-US" dirty="0" smtClean="0"/>
              <a:t>Example 4.4</a:t>
            </a:r>
            <a:r>
              <a:rPr lang="en-US" dirty="0"/>
              <a:t> </a:t>
            </a:r>
            <a:r>
              <a:rPr lang="en-US" dirty="0" smtClean="0"/>
              <a:t>(for exercise)</a:t>
            </a:r>
            <a:endParaRPr lang="en-US" dirty="0"/>
          </a:p>
          <a:p>
            <a:pPr lvl="1">
              <a:lnSpc>
                <a:spcPct val="100000"/>
              </a:lnSpc>
              <a:spcBef>
                <a:spcPts val="0"/>
              </a:spcBef>
            </a:pPr>
            <a:r>
              <a:rPr lang="en-US" dirty="0"/>
              <a:t>Hypotheses</a:t>
            </a:r>
          </a:p>
          <a:p>
            <a:pPr lvl="2">
              <a:lnSpc>
                <a:spcPct val="100000"/>
              </a:lnSpc>
              <a:spcBef>
                <a:spcPts val="0"/>
              </a:spcBef>
            </a:pPr>
            <a:r>
              <a:rPr lang="en-US" dirty="0"/>
              <a:t>If you send me an e-mail, then I will finish writing the program  </a:t>
            </a:r>
            <a:r>
              <a:rPr lang="en-US" dirty="0" smtClean="0"/>
              <a:t>(</a:t>
            </a:r>
            <a:r>
              <a:rPr lang="en-US" i="1" dirty="0" smtClean="0"/>
              <a:t>e</a:t>
            </a:r>
            <a:r>
              <a:rPr lang="en-US" dirty="0" smtClean="0"/>
              <a:t> </a:t>
            </a:r>
            <a:r>
              <a:rPr lang="en-US" dirty="0">
                <a:sym typeface="Symbol" pitchFamily="18" charset="2"/>
              </a:rPr>
              <a:t> </a:t>
            </a:r>
            <a:r>
              <a:rPr lang="en-US" i="1" dirty="0" smtClean="0"/>
              <a:t>p </a:t>
            </a:r>
            <a:r>
              <a:rPr lang="en-US" dirty="0"/>
              <a:t>)</a:t>
            </a:r>
          </a:p>
          <a:p>
            <a:pPr lvl="2">
              <a:lnSpc>
                <a:spcPct val="100000"/>
              </a:lnSpc>
              <a:spcBef>
                <a:spcPts val="0"/>
              </a:spcBef>
            </a:pPr>
            <a:r>
              <a:rPr lang="en-US" dirty="0"/>
              <a:t>If you do not send me an e-mail, then I will go to sleep early (</a:t>
            </a:r>
            <a:r>
              <a:rPr lang="en-US" dirty="0" smtClean="0">
                <a:sym typeface="Symbol" pitchFamily="18" charset="2"/>
              </a:rPr>
              <a:t></a:t>
            </a:r>
            <a:r>
              <a:rPr lang="en-US" i="1" dirty="0" smtClean="0"/>
              <a:t>e</a:t>
            </a:r>
            <a:r>
              <a:rPr lang="en-US" dirty="0" smtClean="0"/>
              <a:t> </a:t>
            </a:r>
            <a:r>
              <a:rPr lang="en-US" dirty="0">
                <a:sym typeface="Symbol" pitchFamily="18" charset="2"/>
              </a:rPr>
              <a:t> </a:t>
            </a:r>
            <a:r>
              <a:rPr lang="en-US" i="1" dirty="0" smtClean="0"/>
              <a:t>s </a:t>
            </a:r>
            <a:r>
              <a:rPr lang="en-US" dirty="0"/>
              <a:t>)</a:t>
            </a:r>
          </a:p>
          <a:p>
            <a:pPr lvl="2">
              <a:lnSpc>
                <a:spcPct val="100000"/>
              </a:lnSpc>
              <a:spcBef>
                <a:spcPts val="0"/>
              </a:spcBef>
            </a:pPr>
            <a:r>
              <a:rPr lang="en-US" dirty="0"/>
              <a:t>If I go to sleep early, then I will wake up feeling refreshed   </a:t>
            </a:r>
            <a:r>
              <a:rPr lang="en-US" dirty="0" smtClean="0"/>
              <a:t>(s </a:t>
            </a:r>
            <a:r>
              <a:rPr lang="en-US" dirty="0">
                <a:sym typeface="Symbol" pitchFamily="18" charset="2"/>
              </a:rPr>
              <a:t> </a:t>
            </a:r>
            <a:r>
              <a:rPr lang="en-US" i="1" dirty="0" smtClean="0"/>
              <a:t>r </a:t>
            </a:r>
            <a:r>
              <a:rPr lang="en-US" dirty="0" smtClean="0"/>
              <a:t>)</a:t>
            </a:r>
          </a:p>
          <a:p>
            <a:pPr lvl="1">
              <a:lnSpc>
                <a:spcPct val="100000"/>
              </a:lnSpc>
              <a:spcBef>
                <a:spcPts val="0"/>
              </a:spcBef>
            </a:pPr>
            <a:r>
              <a:rPr lang="en-US" dirty="0"/>
              <a:t>Propositions used</a:t>
            </a:r>
          </a:p>
          <a:p>
            <a:pPr lvl="2">
              <a:lnSpc>
                <a:spcPct val="100000"/>
              </a:lnSpc>
              <a:spcBef>
                <a:spcPts val="0"/>
              </a:spcBef>
            </a:pPr>
            <a:r>
              <a:rPr lang="en-US" dirty="0"/>
              <a:t>you send me an e-mail, </a:t>
            </a:r>
            <a:r>
              <a:rPr lang="en-US" i="1" dirty="0" smtClean="0"/>
              <a:t>e</a:t>
            </a:r>
            <a:endParaRPr lang="en-US" i="1" dirty="0"/>
          </a:p>
          <a:p>
            <a:pPr lvl="2">
              <a:lnSpc>
                <a:spcPct val="100000"/>
              </a:lnSpc>
              <a:spcBef>
                <a:spcPts val="0"/>
              </a:spcBef>
            </a:pPr>
            <a:r>
              <a:rPr lang="en-US" dirty="0"/>
              <a:t>I finish writing the </a:t>
            </a:r>
            <a:r>
              <a:rPr lang="en-US" dirty="0" smtClean="0"/>
              <a:t>program, </a:t>
            </a:r>
            <a:r>
              <a:rPr lang="en-US" i="1" dirty="0" smtClean="0"/>
              <a:t>p </a:t>
            </a:r>
            <a:endParaRPr lang="en-US" dirty="0"/>
          </a:p>
          <a:p>
            <a:pPr lvl="2">
              <a:lnSpc>
                <a:spcPct val="100000"/>
              </a:lnSpc>
              <a:spcBef>
                <a:spcPts val="0"/>
              </a:spcBef>
            </a:pPr>
            <a:r>
              <a:rPr lang="en-US" dirty="0"/>
              <a:t>I go to sleep early, </a:t>
            </a:r>
            <a:r>
              <a:rPr lang="en-US" i="1" dirty="0" smtClean="0"/>
              <a:t>s </a:t>
            </a:r>
            <a:endParaRPr lang="en-US" dirty="0"/>
          </a:p>
          <a:p>
            <a:pPr lvl="2">
              <a:lnSpc>
                <a:spcPct val="100000"/>
              </a:lnSpc>
              <a:spcBef>
                <a:spcPts val="0"/>
              </a:spcBef>
            </a:pPr>
            <a:r>
              <a:rPr lang="en-US" dirty="0"/>
              <a:t>I wake up feeling refreshed, </a:t>
            </a:r>
            <a:r>
              <a:rPr lang="en-US" i="1" dirty="0" smtClean="0"/>
              <a:t>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4207834"/>
            <a:ext cx="2021839" cy="1516380"/>
          </a:xfrm>
          <a:prstGeom prst="rect">
            <a:avLst/>
          </a:prstGeom>
        </p:spPr>
      </p:pic>
    </p:spTree>
    <p:extLst>
      <p:ext uri="{BB962C8B-B14F-4D97-AF65-F5344CB8AC3E}">
        <p14:creationId xmlns:p14="http://schemas.microsoft.com/office/powerpoint/2010/main" val="4158347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KBS Tasks: </a:t>
            </a:r>
            <a:r>
              <a:rPr lang="en-US" sz="2800" dirty="0" smtClean="0">
                <a:solidFill>
                  <a:srgbClr val="CC3300"/>
                </a:solidFill>
              </a:rPr>
              <a:t>related techniques</a:t>
            </a:r>
            <a:endParaRPr lang="en-US" sz="2800" dirty="0">
              <a:solidFill>
                <a:srgbClr val="CC3300"/>
              </a:solidFill>
            </a:endParaRPr>
          </a:p>
        </p:txBody>
      </p:sp>
      <p:sp>
        <p:nvSpPr>
          <p:cNvPr id="3" name="Content Placeholder 2"/>
          <p:cNvSpPr>
            <a:spLocks noGrp="1"/>
          </p:cNvSpPr>
          <p:nvPr>
            <p:ph idx="1"/>
          </p:nvPr>
        </p:nvSpPr>
        <p:spPr/>
        <p:txBody>
          <a:bodyPr numCol="2">
            <a:noAutofit/>
          </a:bodyPr>
          <a:lstStyle/>
          <a:p>
            <a:pPr>
              <a:lnSpc>
                <a:spcPct val="100000"/>
              </a:lnSpc>
              <a:spcBef>
                <a:spcPts val="0"/>
              </a:spcBef>
            </a:pPr>
            <a:r>
              <a:rPr lang="en-US" dirty="0" smtClean="0"/>
              <a:t>Typical </a:t>
            </a:r>
            <a:r>
              <a:rPr lang="en-US" dirty="0" err="1" smtClean="0"/>
              <a:t>KBS</a:t>
            </a:r>
            <a:r>
              <a:rPr lang="en-US" dirty="0" smtClean="0"/>
              <a:t> tasks</a:t>
            </a:r>
          </a:p>
          <a:p>
            <a:pPr lvl="1">
              <a:lnSpc>
                <a:spcPct val="100000"/>
              </a:lnSpc>
              <a:spcBef>
                <a:spcPts val="0"/>
              </a:spcBef>
            </a:pPr>
            <a:r>
              <a:rPr lang="en-US" dirty="0" smtClean="0"/>
              <a:t>Optimization</a:t>
            </a:r>
          </a:p>
          <a:p>
            <a:pPr lvl="2">
              <a:lnSpc>
                <a:spcPct val="100000"/>
              </a:lnSpc>
              <a:spcBef>
                <a:spcPts val="0"/>
              </a:spcBef>
            </a:pPr>
            <a:r>
              <a:rPr lang="en-US" sz="2000" dirty="0" smtClean="0"/>
              <a:t>Planning, allocation</a:t>
            </a:r>
          </a:p>
          <a:p>
            <a:pPr lvl="1">
              <a:lnSpc>
                <a:spcPct val="100000"/>
              </a:lnSpc>
              <a:spcBef>
                <a:spcPts val="0"/>
              </a:spcBef>
            </a:pPr>
            <a:r>
              <a:rPr lang="en-US" dirty="0" smtClean="0"/>
              <a:t>Decision</a:t>
            </a:r>
          </a:p>
          <a:p>
            <a:pPr lvl="2">
              <a:lnSpc>
                <a:spcPct val="100000"/>
              </a:lnSpc>
              <a:spcBef>
                <a:spcPts val="0"/>
              </a:spcBef>
            </a:pPr>
            <a:r>
              <a:rPr lang="en-US" sz="2000" dirty="0" smtClean="0"/>
              <a:t>Diagnosis</a:t>
            </a:r>
          </a:p>
          <a:p>
            <a:pPr lvl="2">
              <a:lnSpc>
                <a:spcPct val="100000"/>
              </a:lnSpc>
              <a:spcBef>
                <a:spcPts val="0"/>
              </a:spcBef>
            </a:pPr>
            <a:r>
              <a:rPr lang="en-US" sz="2000" dirty="0" smtClean="0"/>
              <a:t>Prediction</a:t>
            </a:r>
          </a:p>
          <a:p>
            <a:pPr lvl="2">
              <a:lnSpc>
                <a:spcPct val="100000"/>
              </a:lnSpc>
              <a:spcBef>
                <a:spcPts val="0"/>
              </a:spcBef>
            </a:pPr>
            <a:r>
              <a:rPr lang="en-US" sz="2000" dirty="0" smtClean="0"/>
              <a:t>Pattern classification, recognition, matching</a:t>
            </a:r>
          </a:p>
          <a:p>
            <a:pPr lvl="1">
              <a:lnSpc>
                <a:spcPct val="100000"/>
              </a:lnSpc>
              <a:spcBef>
                <a:spcPts val="0"/>
              </a:spcBef>
            </a:pPr>
            <a:r>
              <a:rPr lang="en-US" dirty="0" smtClean="0"/>
              <a:t>Representation</a:t>
            </a:r>
          </a:p>
          <a:p>
            <a:pPr lvl="2">
              <a:lnSpc>
                <a:spcPct val="100000"/>
              </a:lnSpc>
              <a:spcBef>
                <a:spcPts val="0"/>
              </a:spcBef>
            </a:pPr>
            <a:r>
              <a:rPr lang="en-US" sz="2000" dirty="0" smtClean="0"/>
              <a:t>Projection</a:t>
            </a:r>
          </a:p>
          <a:p>
            <a:pPr lvl="2">
              <a:lnSpc>
                <a:spcPct val="100000"/>
              </a:lnSpc>
              <a:spcBef>
                <a:spcPts val="0"/>
              </a:spcBef>
            </a:pPr>
            <a:r>
              <a:rPr lang="en-US" sz="2000" dirty="0" smtClean="0"/>
              <a:t>Summary</a:t>
            </a:r>
          </a:p>
          <a:p>
            <a:pPr lvl="1">
              <a:lnSpc>
                <a:spcPct val="100000"/>
              </a:lnSpc>
              <a:spcBef>
                <a:spcPts val="0"/>
              </a:spcBef>
            </a:pPr>
            <a:r>
              <a:rPr lang="en-US" dirty="0" smtClean="0"/>
              <a:t>Learning</a:t>
            </a:r>
            <a:r>
              <a:rPr lang="en-US" sz="2000" dirty="0" smtClean="0"/>
              <a:t> </a:t>
            </a:r>
          </a:p>
          <a:p>
            <a:pPr lvl="2">
              <a:lnSpc>
                <a:spcPct val="100000"/>
              </a:lnSpc>
              <a:spcBef>
                <a:spcPts val="0"/>
              </a:spcBef>
            </a:pPr>
            <a:r>
              <a:rPr lang="en-US" sz="2000" dirty="0" smtClean="0"/>
              <a:t>Discovery</a:t>
            </a:r>
          </a:p>
          <a:p>
            <a:pPr lvl="2">
              <a:lnSpc>
                <a:spcPct val="100000"/>
              </a:lnSpc>
              <a:spcBef>
                <a:spcPts val="0"/>
              </a:spcBef>
            </a:pPr>
            <a:r>
              <a:rPr lang="en-US" sz="2000" dirty="0" smtClean="0"/>
              <a:t>Representation</a:t>
            </a:r>
            <a:endParaRPr lang="en-US" sz="2000" dirty="0"/>
          </a:p>
          <a:p>
            <a:pPr marL="1085850" lvl="2" indent="0">
              <a:lnSpc>
                <a:spcPct val="100000"/>
              </a:lnSpc>
              <a:spcBef>
                <a:spcPts val="0"/>
              </a:spcBef>
              <a:buNone/>
            </a:pPr>
            <a:endParaRPr lang="en-US" dirty="0" smtClean="0"/>
          </a:p>
          <a:p>
            <a:pPr>
              <a:lnSpc>
                <a:spcPct val="100000"/>
              </a:lnSpc>
              <a:spcBef>
                <a:spcPts val="0"/>
              </a:spcBef>
            </a:pPr>
            <a:r>
              <a:rPr lang="en-US" dirty="0" smtClean="0"/>
              <a:t>Techniques / concepts</a:t>
            </a:r>
          </a:p>
          <a:p>
            <a:pPr lvl="1">
              <a:lnSpc>
                <a:spcPct val="100000"/>
              </a:lnSpc>
              <a:spcBef>
                <a:spcPts val="0"/>
              </a:spcBef>
            </a:pPr>
            <a:r>
              <a:rPr lang="en-US" sz="2000" dirty="0" smtClean="0"/>
              <a:t>Constraint satisfaction</a:t>
            </a:r>
          </a:p>
          <a:p>
            <a:pPr lvl="1">
              <a:lnSpc>
                <a:spcPct val="100000"/>
              </a:lnSpc>
              <a:spcBef>
                <a:spcPts val="0"/>
              </a:spcBef>
            </a:pPr>
            <a:r>
              <a:rPr lang="en-US" sz="2000" dirty="0" smtClean="0"/>
              <a:t>Multi-criteria / object decision</a:t>
            </a:r>
          </a:p>
          <a:p>
            <a:pPr lvl="1">
              <a:lnSpc>
                <a:spcPct val="100000"/>
              </a:lnSpc>
              <a:spcBef>
                <a:spcPts val="0"/>
              </a:spcBef>
              <a:buNone/>
            </a:pPr>
            <a:endParaRPr lang="en-US" sz="2000" dirty="0" smtClean="0"/>
          </a:p>
          <a:p>
            <a:pPr lvl="1">
              <a:lnSpc>
                <a:spcPct val="100000"/>
              </a:lnSpc>
              <a:spcBef>
                <a:spcPts val="0"/>
              </a:spcBef>
            </a:pPr>
            <a:r>
              <a:rPr lang="en-US" sz="2000" dirty="0" smtClean="0"/>
              <a:t>Function mapping / approximation</a:t>
            </a:r>
          </a:p>
          <a:p>
            <a:pPr marL="571500" lvl="1" indent="0">
              <a:lnSpc>
                <a:spcPct val="100000"/>
              </a:lnSpc>
              <a:spcBef>
                <a:spcPts val="0"/>
              </a:spcBef>
              <a:buNone/>
            </a:pPr>
            <a:endParaRPr lang="en-US" sz="2000" dirty="0" smtClean="0"/>
          </a:p>
          <a:p>
            <a:pPr lvl="1">
              <a:lnSpc>
                <a:spcPct val="100000"/>
              </a:lnSpc>
              <a:spcBef>
                <a:spcPts val="0"/>
              </a:spcBef>
              <a:buNone/>
            </a:pPr>
            <a:endParaRPr lang="en-US" sz="2000" dirty="0" smtClean="0"/>
          </a:p>
          <a:p>
            <a:pPr lvl="1">
              <a:lnSpc>
                <a:spcPct val="100000"/>
              </a:lnSpc>
              <a:spcBef>
                <a:spcPts val="0"/>
              </a:spcBef>
              <a:buNone/>
            </a:pPr>
            <a:endParaRPr lang="en-US" sz="2000" dirty="0" smtClean="0"/>
          </a:p>
          <a:p>
            <a:pPr lvl="1">
              <a:lnSpc>
                <a:spcPct val="100000"/>
              </a:lnSpc>
              <a:spcBef>
                <a:spcPts val="0"/>
              </a:spcBef>
            </a:pPr>
            <a:r>
              <a:rPr lang="en-US" sz="2000" dirty="0" smtClean="0"/>
              <a:t>Dimension reduction </a:t>
            </a:r>
          </a:p>
          <a:p>
            <a:pPr lvl="1">
              <a:lnSpc>
                <a:spcPct val="100000"/>
              </a:lnSpc>
              <a:spcBef>
                <a:spcPts val="0"/>
              </a:spcBef>
              <a:buNone/>
            </a:pPr>
            <a:endParaRPr lang="en-US" sz="2000" dirty="0" smtClean="0"/>
          </a:p>
          <a:p>
            <a:pPr marL="571500" lvl="1" indent="0">
              <a:lnSpc>
                <a:spcPct val="150000"/>
              </a:lnSpc>
              <a:spcBef>
                <a:spcPts val="0"/>
              </a:spcBef>
              <a:buNone/>
            </a:pPr>
            <a:endParaRPr lang="en-US" sz="2000" dirty="0" smtClean="0"/>
          </a:p>
          <a:p>
            <a:pPr lvl="1">
              <a:lnSpc>
                <a:spcPct val="100000"/>
              </a:lnSpc>
              <a:spcBef>
                <a:spcPts val="600"/>
              </a:spcBef>
            </a:pPr>
            <a:r>
              <a:rPr lang="en-US" sz="2000" dirty="0" smtClean="0"/>
              <a:t>Extraction </a:t>
            </a:r>
          </a:p>
          <a:p>
            <a:pPr lvl="1">
              <a:lnSpc>
                <a:spcPct val="100000"/>
              </a:lnSpc>
              <a:spcBef>
                <a:spcPts val="0"/>
              </a:spcBef>
            </a:pPr>
            <a:r>
              <a:rPr lang="en-US" sz="2000" dirty="0" smtClean="0"/>
              <a:t>Accumulation, convergence</a:t>
            </a:r>
          </a:p>
          <a:p>
            <a:pPr lvl="1">
              <a:lnSpc>
                <a:spcPct val="100000"/>
              </a:lnSpc>
            </a:pPr>
            <a:endParaRPr lang="en-GB" sz="1600" dirty="0" smtClean="0"/>
          </a:p>
        </p:txBody>
      </p:sp>
    </p:spTree>
    <p:extLst>
      <p:ext uri="{BB962C8B-B14F-4D97-AF65-F5344CB8AC3E}">
        <p14:creationId xmlns:p14="http://schemas.microsoft.com/office/powerpoint/2010/main" val="4072979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dirty="0" smtClean="0"/>
              <a:t>Rules of Inference in Propositional Logic </a:t>
            </a:r>
            <a:r>
              <a:rPr lang="en-US" sz="2400" b="0" dirty="0" smtClean="0">
                <a:effectLst/>
              </a:rPr>
              <a:t>(cont.)</a:t>
            </a:r>
            <a:endParaRPr lang="en-AU" sz="1800" b="0" dirty="0">
              <a:effectLst/>
            </a:endParaRPr>
          </a:p>
        </p:txBody>
      </p:sp>
      <p:sp>
        <p:nvSpPr>
          <p:cNvPr id="405507" name="Rectangle 3"/>
          <p:cNvSpPr>
            <a:spLocks noGrp="1" noChangeArrowheads="1"/>
          </p:cNvSpPr>
          <p:nvPr>
            <p:ph type="body" idx="1"/>
          </p:nvPr>
        </p:nvSpPr>
        <p:spPr>
          <a:xfrm>
            <a:off x="303213" y="1270000"/>
            <a:ext cx="9299575" cy="4978400"/>
          </a:xfrm>
        </p:spPr>
        <p:txBody>
          <a:bodyPr/>
          <a:lstStyle/>
          <a:p>
            <a:pPr marL="0" indent="0">
              <a:lnSpc>
                <a:spcPct val="150000"/>
              </a:lnSpc>
              <a:spcBef>
                <a:spcPts val="0"/>
              </a:spcBef>
              <a:buNone/>
            </a:pPr>
            <a:r>
              <a:rPr lang="en-US" sz="2400" dirty="0"/>
              <a:t>Example 4.4 (for exercise</a:t>
            </a:r>
            <a:r>
              <a:rPr lang="en-US" sz="2400" dirty="0" smtClean="0"/>
              <a:t>) (cont.)</a:t>
            </a:r>
            <a:endParaRPr lang="en-US" sz="2400" dirty="0"/>
          </a:p>
          <a:p>
            <a:pPr lvl="1">
              <a:lnSpc>
                <a:spcPct val="150000"/>
              </a:lnSpc>
              <a:spcBef>
                <a:spcPts val="0"/>
              </a:spcBef>
            </a:pPr>
            <a:r>
              <a:rPr lang="en-US" dirty="0" smtClean="0"/>
              <a:t>Conclusion </a:t>
            </a:r>
            <a:endParaRPr lang="en-US" dirty="0"/>
          </a:p>
          <a:p>
            <a:pPr lvl="2">
              <a:lnSpc>
                <a:spcPct val="150000"/>
              </a:lnSpc>
              <a:spcBef>
                <a:spcPts val="0"/>
              </a:spcBef>
            </a:pPr>
            <a:r>
              <a:rPr lang="en-US" dirty="0"/>
              <a:t>If I do not finish writing the program, then I will wake up feeling refreshed (</a:t>
            </a:r>
            <a:r>
              <a:rPr lang="en-US" dirty="0" smtClean="0">
                <a:sym typeface="Symbol" pitchFamily="18" charset="2"/>
              </a:rPr>
              <a:t></a:t>
            </a:r>
            <a:r>
              <a:rPr lang="en-US" i="1" dirty="0" smtClean="0"/>
              <a:t>p</a:t>
            </a:r>
            <a:r>
              <a:rPr lang="en-US" dirty="0" smtClean="0"/>
              <a:t> </a:t>
            </a:r>
            <a:r>
              <a:rPr lang="en-US" dirty="0">
                <a:sym typeface="Symbol" pitchFamily="18" charset="2"/>
              </a:rPr>
              <a:t> </a:t>
            </a:r>
            <a:r>
              <a:rPr lang="en-US" dirty="0" smtClean="0">
                <a:sym typeface="Symbol" pitchFamily="18" charset="2"/>
              </a:rPr>
              <a:t>r</a:t>
            </a:r>
            <a:r>
              <a:rPr lang="en-US" i="1" dirty="0" smtClean="0"/>
              <a:t> </a:t>
            </a:r>
            <a:r>
              <a:rPr lang="en-US" dirty="0"/>
              <a:t>)</a:t>
            </a:r>
          </a:p>
          <a:p>
            <a:pPr lvl="1">
              <a:lnSpc>
                <a:spcPct val="150000"/>
              </a:lnSpc>
              <a:spcBef>
                <a:spcPts val="1200"/>
              </a:spcBef>
            </a:pPr>
            <a:r>
              <a:rPr lang="en-US" dirty="0"/>
              <a:t>How to establish the argument</a:t>
            </a:r>
            <a:r>
              <a:rPr lang="en-US" dirty="0" smtClean="0"/>
              <a:t>?</a:t>
            </a:r>
            <a:endParaRPr lang="en-US" dirty="0"/>
          </a:p>
          <a:p>
            <a:pPr marL="571500" lvl="1" indent="0">
              <a:lnSpc>
                <a:spcPct val="150000"/>
              </a:lnSpc>
              <a:spcBef>
                <a:spcPts val="1200"/>
              </a:spcBef>
              <a:buNone/>
            </a:pPr>
            <a:r>
              <a:rPr lang="en-US" dirty="0" smtClean="0"/>
              <a:t>	(Homework)</a:t>
            </a:r>
          </a:p>
          <a:p>
            <a:pPr marL="571500" lvl="1" indent="0">
              <a:lnSpc>
                <a:spcPct val="150000"/>
              </a:lnSpc>
              <a:spcBef>
                <a:spcPts val="1200"/>
              </a:spcBef>
              <a:buNone/>
            </a:pP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760" y="3537274"/>
            <a:ext cx="2021839" cy="1516380"/>
          </a:xfrm>
          <a:prstGeom prst="rect">
            <a:avLst/>
          </a:prstGeom>
        </p:spPr>
      </p:pic>
    </p:spTree>
    <p:extLst>
      <p:ext uri="{BB962C8B-B14F-4D97-AF65-F5344CB8AC3E}">
        <p14:creationId xmlns:p14="http://schemas.microsoft.com/office/powerpoint/2010/main" val="1588137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ChangeArrowheads="1"/>
          </p:cNvSpPr>
          <p:nvPr/>
        </p:nvSpPr>
        <p:spPr bwMode="auto">
          <a:xfrm>
            <a:off x="800100" y="2692400"/>
            <a:ext cx="8581644" cy="782320"/>
          </a:xfrm>
          <a:prstGeom prst="rect">
            <a:avLst/>
          </a:prstGeom>
          <a:solidFill>
            <a:srgbClr val="FFFFCC"/>
          </a:solidFill>
          <a:ln w="12700">
            <a:solidFill>
              <a:srgbClr val="C00000"/>
            </a:solidFill>
            <a:miter lim="800000"/>
            <a:headEnd/>
            <a:tailEnd type="none" w="med" len="lg"/>
          </a:ln>
          <a:effectLst/>
        </p:spPr>
        <p:txBody>
          <a:bodyPr wrap="none" anchor="ctr"/>
          <a:lstStyle/>
          <a:p>
            <a:endParaRPr lang="en-US"/>
          </a:p>
        </p:txBody>
      </p:sp>
      <p:sp>
        <p:nvSpPr>
          <p:cNvPr id="478210" name="Rectangle 2"/>
          <p:cNvSpPr>
            <a:spLocks noGrp="1" noChangeArrowheads="1"/>
          </p:cNvSpPr>
          <p:nvPr>
            <p:ph type="title"/>
          </p:nvPr>
        </p:nvSpPr>
        <p:spPr/>
        <p:txBody>
          <a:bodyPr/>
          <a:lstStyle/>
          <a:p>
            <a:r>
              <a:rPr lang="en-US" dirty="0"/>
              <a:t>Conjunctive Normal Form (CNF)</a:t>
            </a:r>
          </a:p>
        </p:txBody>
      </p:sp>
      <p:sp>
        <p:nvSpPr>
          <p:cNvPr id="478211" name="Rectangle 3"/>
          <p:cNvSpPr>
            <a:spLocks noGrp="1" noChangeArrowheads="1"/>
          </p:cNvSpPr>
          <p:nvPr>
            <p:ph type="body" idx="1"/>
          </p:nvPr>
        </p:nvSpPr>
        <p:spPr/>
        <p:txBody>
          <a:bodyPr/>
          <a:lstStyle/>
          <a:p>
            <a:pPr>
              <a:lnSpc>
                <a:spcPct val="110000"/>
              </a:lnSpc>
            </a:pPr>
            <a:r>
              <a:rPr lang="en-US" b="1" i="1" dirty="0">
                <a:solidFill>
                  <a:srgbClr val="CC66FF"/>
                </a:solidFill>
                <a:effectLst>
                  <a:outerShdw blurRad="38100" dist="38100" dir="2700000" algn="tl">
                    <a:srgbClr val="000000">
                      <a:alpha val="43137"/>
                    </a:srgbClr>
                  </a:outerShdw>
                </a:effectLst>
              </a:rPr>
              <a:t>Conjunctive Normal Form</a:t>
            </a:r>
            <a:endParaRPr lang="en-US" b="1" dirty="0">
              <a:effectLst>
                <a:outerShdw blurRad="38100" dist="38100" dir="2700000" algn="tl">
                  <a:srgbClr val="000000">
                    <a:alpha val="43137"/>
                  </a:srgbClr>
                </a:outerShdw>
              </a:effectLst>
            </a:endParaRPr>
          </a:p>
          <a:p>
            <a:pPr lvl="1">
              <a:lnSpc>
                <a:spcPct val="110000"/>
              </a:lnSpc>
            </a:pPr>
            <a:r>
              <a:rPr lang="en-US" dirty="0"/>
              <a:t>is </a:t>
            </a:r>
            <a:r>
              <a:rPr lang="en-US" i="1" dirty="0">
                <a:solidFill>
                  <a:srgbClr val="FF0000"/>
                </a:solidFill>
              </a:rPr>
              <a:t>conjunction</a:t>
            </a:r>
            <a:r>
              <a:rPr lang="en-US" dirty="0"/>
              <a:t> of </a:t>
            </a:r>
            <a:r>
              <a:rPr lang="en-US" i="1" dirty="0">
                <a:solidFill>
                  <a:srgbClr val="FF0000"/>
                </a:solidFill>
              </a:rPr>
              <a:t>disjunctions</a:t>
            </a:r>
            <a:r>
              <a:rPr lang="en-US" dirty="0"/>
              <a:t> of </a:t>
            </a:r>
            <a:r>
              <a:rPr lang="en-US" i="1" dirty="0">
                <a:solidFill>
                  <a:schemeClr val="hlink"/>
                </a:solidFill>
              </a:rPr>
              <a:t>literals</a:t>
            </a:r>
          </a:p>
          <a:p>
            <a:pPr lvl="2">
              <a:lnSpc>
                <a:spcPct val="110000"/>
              </a:lnSpc>
            </a:pPr>
            <a:r>
              <a:rPr lang="en-US" dirty="0"/>
              <a:t>E.g.:	(A </a:t>
            </a:r>
            <a:r>
              <a:rPr lang="en-US" dirty="0">
                <a:sym typeface="Symbol" pitchFamily="18" charset="2"/>
              </a:rPr>
              <a:t></a:t>
            </a:r>
            <a:r>
              <a:rPr lang="en-US" dirty="0"/>
              <a:t> </a:t>
            </a:r>
            <a:r>
              <a:rPr lang="en-US" dirty="0">
                <a:sym typeface="Symbol" pitchFamily="18" charset="2"/>
              </a:rPr>
              <a:t></a:t>
            </a:r>
            <a:r>
              <a:rPr lang="en-US" dirty="0"/>
              <a:t>B) </a:t>
            </a:r>
            <a:r>
              <a:rPr lang="en-US" dirty="0">
                <a:sym typeface="Symbol" pitchFamily="18" charset="2"/>
              </a:rPr>
              <a:t></a:t>
            </a:r>
            <a:r>
              <a:rPr lang="en-US" dirty="0"/>
              <a:t> (B </a:t>
            </a:r>
            <a:r>
              <a:rPr lang="en-US" dirty="0">
                <a:sym typeface="Symbol" pitchFamily="18" charset="2"/>
              </a:rPr>
              <a:t></a:t>
            </a:r>
            <a:r>
              <a:rPr lang="en-US" dirty="0"/>
              <a:t> </a:t>
            </a:r>
            <a:r>
              <a:rPr lang="en-US" dirty="0">
                <a:sym typeface="Symbol" pitchFamily="18" charset="2"/>
              </a:rPr>
              <a:t></a:t>
            </a:r>
            <a:r>
              <a:rPr lang="en-US" dirty="0"/>
              <a:t>C </a:t>
            </a:r>
            <a:r>
              <a:rPr lang="en-US" dirty="0">
                <a:sym typeface="Symbol" pitchFamily="18" charset="2"/>
              </a:rPr>
              <a:t></a:t>
            </a:r>
            <a:r>
              <a:rPr lang="en-US" dirty="0"/>
              <a:t> </a:t>
            </a:r>
            <a:r>
              <a:rPr lang="en-US" dirty="0">
                <a:sym typeface="Symbol" pitchFamily="18" charset="2"/>
              </a:rPr>
              <a:t></a:t>
            </a:r>
            <a:r>
              <a:rPr lang="en-US" dirty="0"/>
              <a:t>D</a:t>
            </a:r>
            <a:r>
              <a:rPr lang="en-US" dirty="0" smtClean="0"/>
              <a:t>)</a:t>
            </a:r>
            <a:endParaRPr lang="en-US" dirty="0"/>
          </a:p>
          <a:p>
            <a:pPr lvl="1">
              <a:lnSpc>
                <a:spcPct val="110000"/>
              </a:lnSpc>
              <a:buFontTx/>
              <a:buNone/>
            </a:pPr>
            <a:r>
              <a:rPr lang="en-US" sz="2800" dirty="0">
                <a:solidFill>
                  <a:schemeClr val="hlink"/>
                </a:solidFill>
                <a:sym typeface="Wingdings" pitchFamily="2" charset="2"/>
              </a:rPr>
              <a:t>	</a:t>
            </a:r>
            <a:r>
              <a:rPr lang="en-US" dirty="0"/>
              <a:t>Every sentence of propositional logic is logically equivalent to a conjunction of disjunctions of </a:t>
            </a:r>
            <a:r>
              <a:rPr lang="en-US" dirty="0" smtClean="0"/>
              <a:t>literals</a:t>
            </a:r>
            <a:endParaRPr lang="en-US" i="1" dirty="0" smtClean="0">
              <a:solidFill>
                <a:srgbClr val="CC66FF"/>
              </a:solidFill>
              <a:effectLst>
                <a:outerShdw blurRad="38100" dist="38100" dir="2700000" algn="tl">
                  <a:srgbClr val="C0C0C0"/>
                </a:outerShdw>
              </a:effectLst>
            </a:endParaRPr>
          </a:p>
          <a:p>
            <a:pPr>
              <a:lnSpc>
                <a:spcPct val="110000"/>
              </a:lnSpc>
            </a:pPr>
            <a:r>
              <a:rPr lang="en-US" b="1" i="1" dirty="0" smtClean="0">
                <a:solidFill>
                  <a:srgbClr val="CC66FF"/>
                </a:solidFill>
                <a:effectLst>
                  <a:outerShdw blurRad="38100" dist="38100" dir="2700000" algn="tl">
                    <a:srgbClr val="C0C0C0"/>
                  </a:outerShdw>
                </a:effectLst>
              </a:rPr>
              <a:t>Clause </a:t>
            </a:r>
          </a:p>
          <a:p>
            <a:pPr lvl="1">
              <a:lnSpc>
                <a:spcPct val="110000"/>
              </a:lnSpc>
            </a:pPr>
            <a:r>
              <a:rPr lang="en-US" dirty="0" smtClean="0"/>
              <a:t>A </a:t>
            </a:r>
            <a:r>
              <a:rPr lang="en-US" dirty="0"/>
              <a:t>disjunction of literals</a:t>
            </a:r>
          </a:p>
          <a:p>
            <a:pPr lvl="2">
              <a:lnSpc>
                <a:spcPct val="110000"/>
              </a:lnSpc>
            </a:pPr>
            <a:r>
              <a:rPr lang="en-US" dirty="0"/>
              <a:t>E.g.:	</a:t>
            </a:r>
            <a:r>
              <a:rPr lang="en-US" i="1" dirty="0">
                <a:latin typeface="Times New Roman" pitchFamily="18" charset="0"/>
              </a:rPr>
              <a:t>l</a:t>
            </a:r>
            <a:r>
              <a:rPr lang="en-US" baseline="-25000" dirty="0">
                <a:latin typeface="Times New Roman" pitchFamily="18" charset="0"/>
              </a:rPr>
              <a:t>1</a:t>
            </a:r>
            <a:r>
              <a:rPr lang="en-US" dirty="0"/>
              <a:t> </a:t>
            </a:r>
            <a:r>
              <a:rPr lang="en-US" dirty="0">
                <a:sym typeface="Symbol" pitchFamily="18" charset="2"/>
              </a:rPr>
              <a:t></a:t>
            </a:r>
            <a:r>
              <a:rPr lang="en-US" dirty="0"/>
              <a:t> </a:t>
            </a:r>
            <a:r>
              <a:rPr lang="en-US" dirty="0">
                <a:sym typeface="Symbol" pitchFamily="18" charset="2"/>
              </a:rPr>
              <a:t> </a:t>
            </a:r>
            <a:r>
              <a:rPr lang="en-US" i="1" dirty="0">
                <a:latin typeface="Times New Roman" pitchFamily="18" charset="0"/>
              </a:rPr>
              <a:t>l</a:t>
            </a:r>
            <a:r>
              <a:rPr lang="en-US" baseline="-25000" dirty="0">
                <a:latin typeface="Times New Roman" pitchFamily="18" charset="0"/>
              </a:rPr>
              <a:t>2 </a:t>
            </a:r>
            <a:r>
              <a:rPr lang="en-US" dirty="0">
                <a:sym typeface="Symbol" pitchFamily="18" charset="2"/>
              </a:rPr>
              <a:t></a:t>
            </a:r>
            <a:r>
              <a:rPr lang="en-US" dirty="0"/>
              <a:t> </a:t>
            </a:r>
            <a:r>
              <a:rPr lang="en-US" i="1" dirty="0">
                <a:latin typeface="Times New Roman" pitchFamily="18" charset="0"/>
              </a:rPr>
              <a:t>l</a:t>
            </a:r>
            <a:r>
              <a:rPr lang="en-US" baseline="-25000" dirty="0">
                <a:latin typeface="Times New Roman" pitchFamily="18" charset="0"/>
              </a:rPr>
              <a:t>3</a:t>
            </a:r>
            <a:endParaRPr lang="en-US" dirty="0"/>
          </a:p>
          <a:p>
            <a:pPr lvl="1">
              <a:lnSpc>
                <a:spcPct val="110000"/>
              </a:lnSpc>
            </a:pPr>
            <a:r>
              <a:rPr lang="en-US" b="1" i="1" dirty="0">
                <a:solidFill>
                  <a:srgbClr val="CC66FF"/>
                </a:solidFill>
                <a:effectLst>
                  <a:outerShdw blurRad="38100" dist="38100" dir="2700000" algn="tl">
                    <a:srgbClr val="C0C0C0"/>
                  </a:outerShdw>
                </a:effectLst>
              </a:rPr>
              <a:t>Unit clause</a:t>
            </a:r>
          </a:p>
          <a:p>
            <a:pPr lvl="2">
              <a:lnSpc>
                <a:spcPct val="110000"/>
              </a:lnSpc>
            </a:pPr>
            <a:r>
              <a:rPr lang="en-US" dirty="0"/>
              <a:t>a disjunction of one </a:t>
            </a:r>
            <a:r>
              <a:rPr lang="en-US" dirty="0" smtClean="0"/>
              <a:t>literal, e.g.: </a:t>
            </a:r>
            <a:r>
              <a:rPr lang="en-US" i="1" dirty="0" smtClean="0">
                <a:latin typeface="Times New Roman" pitchFamily="18" charset="0"/>
              </a:rPr>
              <a:t>l</a:t>
            </a:r>
            <a:r>
              <a:rPr lang="en-US" baseline="-25000" dirty="0" smtClean="0">
                <a:latin typeface="Times New Roman" pitchFamily="18" charset="0"/>
              </a:rPr>
              <a:t>1</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t>Conversion to CNF</a:t>
            </a:r>
          </a:p>
        </p:txBody>
      </p:sp>
      <p:sp>
        <p:nvSpPr>
          <p:cNvPr id="455683" name="Rectangle 3"/>
          <p:cNvSpPr>
            <a:spLocks noGrp="1" noChangeArrowheads="1"/>
          </p:cNvSpPr>
          <p:nvPr>
            <p:ph type="body" idx="1"/>
          </p:nvPr>
        </p:nvSpPr>
        <p:spPr/>
        <p:txBody>
          <a:bodyPr/>
          <a:lstStyle/>
          <a:p>
            <a:r>
              <a:rPr lang="en-US" dirty="0"/>
              <a:t>Example 4.5:		</a:t>
            </a:r>
            <a:r>
              <a:rPr lang="en-US" sz="2400" dirty="0">
                <a:solidFill>
                  <a:schemeClr val="tx1"/>
                </a:solidFill>
              </a:rPr>
              <a:t>A  </a:t>
            </a:r>
            <a:r>
              <a:rPr lang="en-US" sz="2400" dirty="0">
                <a:solidFill>
                  <a:schemeClr val="tx1"/>
                </a:solidFill>
                <a:sym typeface="Symbol" pitchFamily="18" charset="2"/>
              </a:rPr>
              <a:t></a:t>
            </a:r>
            <a:r>
              <a:rPr lang="en-US" sz="2400" dirty="0">
                <a:solidFill>
                  <a:schemeClr val="tx1"/>
                </a:solidFill>
              </a:rPr>
              <a:t> (B </a:t>
            </a:r>
            <a:r>
              <a:rPr lang="en-US" sz="2400" dirty="0">
                <a:solidFill>
                  <a:schemeClr val="tx1"/>
                </a:solidFill>
                <a:sym typeface="Symbol" pitchFamily="18" charset="2"/>
              </a:rPr>
              <a:t></a:t>
            </a:r>
            <a:r>
              <a:rPr lang="en-US" sz="2400" dirty="0">
                <a:solidFill>
                  <a:schemeClr val="tx1"/>
                </a:solidFill>
              </a:rPr>
              <a:t> C)</a:t>
            </a:r>
            <a:endParaRPr lang="en-US" dirty="0"/>
          </a:p>
          <a:p>
            <a:pPr marL="838200" lvl="1" indent="-381000"/>
            <a:r>
              <a:rPr lang="en-US" dirty="0"/>
              <a:t>Eliminate </a:t>
            </a:r>
            <a:r>
              <a:rPr lang="en-US" dirty="0">
                <a:sym typeface="Symbol" pitchFamily="18" charset="2"/>
              </a:rPr>
              <a:t>,</a:t>
            </a:r>
            <a:r>
              <a:rPr lang="en-US" dirty="0"/>
              <a:t> replacing α </a:t>
            </a:r>
            <a:r>
              <a:rPr lang="en-US" dirty="0">
                <a:sym typeface="Symbol" pitchFamily="18" charset="2"/>
              </a:rPr>
              <a:t></a:t>
            </a:r>
            <a:r>
              <a:rPr lang="en-US" dirty="0"/>
              <a:t> β with (α </a:t>
            </a:r>
            <a:r>
              <a:rPr lang="en-US" dirty="0">
                <a:sym typeface="Symbol" pitchFamily="18" charset="2"/>
              </a:rPr>
              <a:t></a:t>
            </a:r>
            <a:r>
              <a:rPr lang="en-US" dirty="0"/>
              <a:t> β) </a:t>
            </a:r>
            <a:r>
              <a:rPr lang="en-US" dirty="0">
                <a:sym typeface="Symbol" pitchFamily="18" charset="2"/>
              </a:rPr>
              <a:t> </a:t>
            </a:r>
            <a:r>
              <a:rPr lang="en-US" dirty="0"/>
              <a:t>(β </a:t>
            </a:r>
            <a:r>
              <a:rPr lang="en-US" dirty="0">
                <a:sym typeface="Symbol" pitchFamily="18" charset="2"/>
              </a:rPr>
              <a:t></a:t>
            </a:r>
            <a:r>
              <a:rPr lang="en-US" dirty="0"/>
              <a:t> α).</a:t>
            </a:r>
          </a:p>
          <a:p>
            <a:pPr marL="1257300" lvl="2"/>
            <a:r>
              <a:rPr lang="en-US" dirty="0"/>
              <a:t>(A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A)</a:t>
            </a:r>
          </a:p>
          <a:p>
            <a:pPr marL="838200" lvl="1" indent="-381000"/>
            <a:r>
              <a:rPr lang="en-US" dirty="0"/>
              <a:t>Eliminate </a:t>
            </a:r>
            <a:r>
              <a:rPr lang="en-US" dirty="0">
                <a:sym typeface="Symbol" pitchFamily="18" charset="2"/>
              </a:rPr>
              <a:t>, r</a:t>
            </a:r>
            <a:r>
              <a:rPr lang="en-US" dirty="0"/>
              <a:t>eplacing α </a:t>
            </a:r>
            <a:r>
              <a:rPr lang="en-US" dirty="0">
                <a:sym typeface="Symbol" pitchFamily="18" charset="2"/>
              </a:rPr>
              <a:t></a:t>
            </a:r>
            <a:r>
              <a:rPr lang="en-US" dirty="0"/>
              <a:t> β with </a:t>
            </a:r>
            <a:r>
              <a:rPr lang="en-US" dirty="0">
                <a:sym typeface="Symbol" pitchFamily="18" charset="2"/>
              </a:rPr>
              <a:t></a:t>
            </a:r>
            <a:r>
              <a:rPr lang="en-US" dirty="0"/>
              <a:t>α</a:t>
            </a:r>
            <a:r>
              <a:rPr lang="en-US" dirty="0">
                <a:sym typeface="Symbol" pitchFamily="18" charset="2"/>
              </a:rPr>
              <a:t></a:t>
            </a:r>
            <a:r>
              <a:rPr lang="en-US" dirty="0"/>
              <a:t> β.</a:t>
            </a:r>
          </a:p>
          <a:p>
            <a:pPr marL="1257300" lvl="2"/>
            <a:r>
              <a:rPr lang="en-US" dirty="0"/>
              <a:t>(</a:t>
            </a:r>
            <a:r>
              <a:rPr lang="en-US" dirty="0">
                <a:sym typeface="Symbol" pitchFamily="18" charset="2"/>
              </a:rPr>
              <a:t></a:t>
            </a:r>
            <a:r>
              <a:rPr lang="en-US" dirty="0"/>
              <a:t>A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a:t>
            </a:r>
            <a:r>
              <a:rPr lang="en-US" dirty="0">
                <a:sym typeface="Symbol" pitchFamily="18" charset="2"/>
              </a:rPr>
              <a:t></a:t>
            </a:r>
            <a:r>
              <a:rPr lang="en-US" dirty="0"/>
              <a:t>(B </a:t>
            </a:r>
            <a:r>
              <a:rPr lang="en-US" dirty="0">
                <a:sym typeface="Symbol" pitchFamily="18" charset="2"/>
              </a:rPr>
              <a:t> </a:t>
            </a:r>
            <a:r>
              <a:rPr lang="en-US" dirty="0"/>
              <a:t>C) </a:t>
            </a:r>
            <a:r>
              <a:rPr lang="en-US" dirty="0">
                <a:sym typeface="Symbol" pitchFamily="18" charset="2"/>
              </a:rPr>
              <a:t></a:t>
            </a:r>
            <a:r>
              <a:rPr lang="en-US" dirty="0"/>
              <a:t> A)</a:t>
            </a:r>
          </a:p>
          <a:p>
            <a:pPr marL="838200" lvl="1" indent="-381000"/>
            <a:r>
              <a:rPr lang="en-US" dirty="0"/>
              <a:t>Move </a:t>
            </a:r>
            <a:r>
              <a:rPr lang="en-US" dirty="0">
                <a:sym typeface="Symbol" pitchFamily="18" charset="2"/>
              </a:rPr>
              <a:t></a:t>
            </a:r>
            <a:r>
              <a:rPr lang="en-US" dirty="0"/>
              <a:t> inwards using de Morgan's rules:</a:t>
            </a:r>
          </a:p>
          <a:p>
            <a:pPr marL="1257300" lvl="2"/>
            <a:r>
              <a:rPr lang="en-US" dirty="0"/>
              <a:t>(</a:t>
            </a:r>
            <a:r>
              <a:rPr lang="en-US" dirty="0">
                <a:sym typeface="Symbol" pitchFamily="18" charset="2"/>
              </a:rPr>
              <a:t></a:t>
            </a:r>
            <a:r>
              <a:rPr lang="en-US" dirty="0"/>
              <a:t>A</a:t>
            </a:r>
            <a:r>
              <a:rPr lang="en-US" baseline="-25000" dirty="0"/>
              <a:t>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a:t>
            </a:r>
            <a:r>
              <a:rPr lang="en-US" dirty="0">
                <a:sym typeface="Symbol" pitchFamily="18" charset="2"/>
              </a:rPr>
              <a:t></a:t>
            </a:r>
            <a:r>
              <a:rPr lang="en-US" dirty="0"/>
              <a:t>B</a:t>
            </a:r>
            <a:r>
              <a:rPr lang="en-US" baseline="-25000" dirty="0"/>
              <a:t> </a:t>
            </a:r>
            <a:r>
              <a:rPr lang="en-US" dirty="0">
                <a:sym typeface="Symbol" pitchFamily="18" charset="2"/>
              </a:rPr>
              <a:t></a:t>
            </a:r>
            <a:r>
              <a:rPr lang="en-US" dirty="0"/>
              <a:t> </a:t>
            </a:r>
            <a:r>
              <a:rPr lang="en-US" dirty="0">
                <a:sym typeface="Symbol" pitchFamily="18" charset="2"/>
              </a:rPr>
              <a:t></a:t>
            </a:r>
            <a:r>
              <a:rPr lang="en-US" dirty="0"/>
              <a:t>C) </a:t>
            </a:r>
            <a:r>
              <a:rPr lang="en-US" dirty="0">
                <a:sym typeface="Symbol" pitchFamily="18" charset="2"/>
              </a:rPr>
              <a:t></a:t>
            </a:r>
            <a:r>
              <a:rPr lang="en-US" dirty="0"/>
              <a:t> A)</a:t>
            </a:r>
            <a:endParaRPr lang="en-US" sz="2800" dirty="0"/>
          </a:p>
          <a:p>
            <a:pPr marL="838200" lvl="1" indent="-381000"/>
            <a:r>
              <a:rPr lang="en-US" dirty="0"/>
              <a:t>Apply distributive law (</a:t>
            </a:r>
            <a:r>
              <a:rPr lang="en-US" dirty="0">
                <a:sym typeface="Symbol" pitchFamily="18" charset="2"/>
              </a:rPr>
              <a:t></a:t>
            </a:r>
            <a:r>
              <a:rPr lang="en-US" dirty="0"/>
              <a:t> over </a:t>
            </a:r>
            <a:r>
              <a:rPr lang="en-US" dirty="0">
                <a:sym typeface="Symbol" pitchFamily="18" charset="2"/>
              </a:rPr>
              <a:t></a:t>
            </a:r>
            <a:r>
              <a:rPr lang="en-US" dirty="0"/>
              <a:t>):</a:t>
            </a:r>
          </a:p>
          <a:p>
            <a:pPr marL="1257300" lvl="2"/>
            <a:r>
              <a:rPr lang="en-US" dirty="0"/>
              <a:t>(</a:t>
            </a:r>
            <a:r>
              <a:rPr lang="en-US" dirty="0">
                <a:sym typeface="Symbol" pitchFamily="18" charset="2"/>
              </a:rPr>
              <a:t></a:t>
            </a:r>
            <a:r>
              <a:rPr lang="en-US" dirty="0"/>
              <a:t>A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a:t>
            </a:r>
            <a:r>
              <a:rPr lang="en-US" dirty="0">
                <a:sym typeface="Symbol" pitchFamily="18" charset="2"/>
              </a:rPr>
              <a:t></a:t>
            </a:r>
            <a:r>
              <a:rPr lang="en-US" dirty="0"/>
              <a:t>B</a:t>
            </a:r>
            <a:r>
              <a:rPr lang="en-US" baseline="-25000" dirty="0"/>
              <a:t> </a:t>
            </a:r>
            <a:r>
              <a:rPr lang="en-US" dirty="0">
                <a:sym typeface="Symbol" pitchFamily="18" charset="2"/>
              </a:rPr>
              <a:t></a:t>
            </a:r>
            <a:r>
              <a:rPr lang="en-US" dirty="0"/>
              <a:t> A) </a:t>
            </a:r>
            <a:r>
              <a:rPr lang="en-US" dirty="0">
                <a:sym typeface="Symbol" pitchFamily="18" charset="2"/>
              </a:rPr>
              <a:t></a:t>
            </a:r>
            <a:r>
              <a:rPr lang="en-US" dirty="0"/>
              <a:t> (</a:t>
            </a:r>
            <a:r>
              <a:rPr lang="en-US" dirty="0">
                <a:sym typeface="Symbol" pitchFamily="18" charset="2"/>
              </a:rPr>
              <a:t></a:t>
            </a:r>
            <a:r>
              <a:rPr lang="en-US" dirty="0"/>
              <a:t>C </a:t>
            </a:r>
            <a:r>
              <a:rPr lang="en-US" dirty="0">
                <a:sym typeface="Symbol" pitchFamily="18" charset="2"/>
              </a:rPr>
              <a:t></a:t>
            </a:r>
            <a:r>
              <a:rPr lang="en-US" dirty="0"/>
              <a:t> A)</a:t>
            </a:r>
          </a:p>
        </p:txBody>
      </p:sp>
    </p:spTree>
    <p:extLst>
      <p:ext uri="{BB962C8B-B14F-4D97-AF65-F5344CB8AC3E}">
        <p14:creationId xmlns:p14="http://schemas.microsoft.com/office/powerpoint/2010/main" val="2960670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t>Resolution</a:t>
            </a:r>
            <a:endParaRPr lang="en-US" sz="2400" b="0">
              <a:effectLst/>
            </a:endParaRPr>
          </a:p>
        </p:txBody>
      </p:sp>
      <p:sp>
        <p:nvSpPr>
          <p:cNvPr id="480259" name="Rectangle 3"/>
          <p:cNvSpPr>
            <a:spLocks noGrp="1" noChangeArrowheads="1"/>
          </p:cNvSpPr>
          <p:nvPr>
            <p:ph type="body" idx="1"/>
          </p:nvPr>
        </p:nvSpPr>
        <p:spPr/>
        <p:txBody>
          <a:bodyPr/>
          <a:lstStyle/>
          <a:p>
            <a:pPr>
              <a:lnSpc>
                <a:spcPct val="120000"/>
              </a:lnSpc>
            </a:pPr>
            <a:r>
              <a:rPr lang="en-US" b="1" i="1" dirty="0">
                <a:solidFill>
                  <a:srgbClr val="CC66FF"/>
                </a:solidFill>
                <a:effectLst>
                  <a:outerShdw blurRad="38100" dist="38100" dir="2700000" algn="tl">
                    <a:srgbClr val="C0C0C0"/>
                  </a:outerShdw>
                </a:effectLst>
              </a:rPr>
              <a:t>Unit resolution</a:t>
            </a:r>
          </a:p>
          <a:p>
            <a:pPr lvl="2">
              <a:lnSpc>
                <a:spcPct val="120000"/>
              </a:lnSpc>
              <a:buFont typeface="Symbol" pitchFamily="18" charset="2"/>
              <a:buNone/>
            </a:pPr>
            <a:r>
              <a:rPr lang="en-US" i="1" dirty="0" smtClean="0">
                <a:latin typeface="Times New Roman" pitchFamily="18" charset="0"/>
              </a:rPr>
              <a:t>       l</a:t>
            </a:r>
            <a:r>
              <a:rPr lang="en-US" baseline="-25000" dirty="0" smtClean="0">
                <a:latin typeface="Times New Roman" pitchFamily="18" charset="0"/>
              </a:rPr>
              <a:t>1</a:t>
            </a:r>
            <a:r>
              <a:rPr lang="en-US" dirty="0" smtClean="0"/>
              <a:t> </a:t>
            </a:r>
            <a:r>
              <a:rPr lang="en-US" dirty="0">
                <a:sym typeface="Symbol" pitchFamily="18" charset="2"/>
              </a:rPr>
              <a:t></a:t>
            </a:r>
            <a:r>
              <a:rPr lang="en-US" dirty="0"/>
              <a:t> </a:t>
            </a:r>
            <a:r>
              <a:rPr lang="en-US" dirty="0">
                <a:sym typeface="Symbol" pitchFamily="18" charset="2"/>
              </a:rPr>
              <a:t> </a:t>
            </a:r>
            <a:r>
              <a:rPr lang="en-US" dirty="0"/>
              <a:t> </a:t>
            </a:r>
            <a:r>
              <a:rPr lang="en-US" i="1" dirty="0" err="1">
                <a:latin typeface="Times New Roman" pitchFamily="18" charset="0"/>
              </a:rPr>
              <a:t>l</a:t>
            </a:r>
            <a:r>
              <a:rPr lang="en-US" baseline="-25000" dirty="0" err="1">
                <a:latin typeface="Times New Roman" pitchFamily="18" charset="0"/>
              </a:rPr>
              <a:t>k</a:t>
            </a:r>
            <a:r>
              <a:rPr lang="en-US" baseline="-25000" dirty="0">
                <a:latin typeface="Times New Roman" pitchFamily="18" charset="0"/>
              </a:rPr>
              <a:t> </a:t>
            </a:r>
            <a:r>
              <a:rPr lang="en-US" dirty="0"/>
              <a:t> </a:t>
            </a:r>
            <a:r>
              <a:rPr lang="en-US" dirty="0" smtClean="0"/>
              <a:t> </a:t>
            </a:r>
            <a:r>
              <a:rPr lang="en-US" b="1" dirty="0" smtClean="0">
                <a:solidFill>
                  <a:srgbClr val="FF0000"/>
                </a:solidFill>
              </a:rPr>
              <a:t>,    </a:t>
            </a:r>
            <a:r>
              <a:rPr lang="en-US" b="0" i="1" dirty="0" smtClean="0">
                <a:latin typeface="Times New Roman" panose="02020603050405020304" pitchFamily="18" charset="0"/>
                <a:cs typeface="Times New Roman" panose="02020603050405020304" pitchFamily="18" charset="0"/>
              </a:rPr>
              <a:t>m</a:t>
            </a:r>
            <a:endParaRPr lang="en-US" b="0" i="1" dirty="0">
              <a:latin typeface="Times New Roman" panose="02020603050405020304" pitchFamily="18" charset="0"/>
              <a:cs typeface="Times New Roman" panose="02020603050405020304" pitchFamily="18" charset="0"/>
            </a:endParaRPr>
          </a:p>
          <a:p>
            <a:pPr lvl="2">
              <a:buNone/>
            </a:pPr>
            <a:r>
              <a:rPr lang="en-US" i="1" dirty="0">
                <a:latin typeface="Times New Roman" pitchFamily="18" charset="0"/>
              </a:rPr>
              <a:t>l</a:t>
            </a:r>
            <a:r>
              <a:rPr lang="en-US" baseline="-25000" dirty="0">
                <a:latin typeface="Times New Roman" pitchFamily="18" charset="0"/>
              </a:rPr>
              <a:t>1</a:t>
            </a:r>
            <a:r>
              <a:rPr lang="en-US" dirty="0"/>
              <a:t> </a:t>
            </a:r>
            <a:r>
              <a:rPr lang="en-US" dirty="0">
                <a:sym typeface="Symbol" pitchFamily="18" charset="2"/>
              </a:rPr>
              <a:t></a:t>
            </a:r>
            <a:r>
              <a:rPr lang="en-US" dirty="0"/>
              <a:t> </a:t>
            </a:r>
            <a:r>
              <a:rPr lang="en-US" dirty="0">
                <a:sym typeface="Symbol" pitchFamily="18" charset="2"/>
              </a:rPr>
              <a:t> </a:t>
            </a:r>
            <a:r>
              <a:rPr lang="en-US" dirty="0"/>
              <a:t> </a:t>
            </a:r>
            <a:r>
              <a:rPr lang="en-US" i="1" dirty="0" smtClean="0">
                <a:solidFill>
                  <a:schemeClr val="hlink"/>
                </a:solidFill>
                <a:latin typeface="Times New Roman" pitchFamily="18" charset="0"/>
              </a:rPr>
              <a:t>l</a:t>
            </a:r>
            <a:r>
              <a:rPr lang="en-US" baseline="-25000" dirty="0" smtClean="0">
                <a:solidFill>
                  <a:schemeClr val="hlink"/>
                </a:solidFill>
                <a:latin typeface="Times New Roman" pitchFamily="18" charset="0"/>
              </a:rPr>
              <a:t>i-1</a:t>
            </a:r>
            <a:r>
              <a:rPr lang="en-US" dirty="0" smtClean="0">
                <a:sym typeface="Symbol" pitchFamily="18" charset="2"/>
              </a:rPr>
              <a:t> </a:t>
            </a:r>
            <a:r>
              <a:rPr lang="en-US" baseline="-25000" dirty="0" smtClean="0">
                <a:latin typeface="Times New Roman" pitchFamily="18" charset="0"/>
              </a:rPr>
              <a:t> </a:t>
            </a:r>
            <a:r>
              <a:rPr lang="en-US" i="1" dirty="0">
                <a:solidFill>
                  <a:schemeClr val="hlink"/>
                </a:solidFill>
                <a:latin typeface="Times New Roman" pitchFamily="18" charset="0"/>
              </a:rPr>
              <a:t>l</a:t>
            </a:r>
            <a:r>
              <a:rPr lang="en-US" baseline="-25000" dirty="0">
                <a:solidFill>
                  <a:schemeClr val="hlink"/>
                </a:solidFill>
                <a:latin typeface="Times New Roman" pitchFamily="18" charset="0"/>
              </a:rPr>
              <a:t>i+1</a:t>
            </a:r>
            <a:r>
              <a:rPr lang="en-US" dirty="0" smtClean="0"/>
              <a:t> </a:t>
            </a:r>
            <a:r>
              <a:rPr lang="en-US" dirty="0">
                <a:sym typeface="Symbol" pitchFamily="18" charset="2"/>
              </a:rPr>
              <a:t></a:t>
            </a:r>
            <a:r>
              <a:rPr lang="en-US" dirty="0"/>
              <a:t> </a:t>
            </a:r>
            <a:r>
              <a:rPr lang="en-US" dirty="0">
                <a:sym typeface="Symbol" pitchFamily="18" charset="2"/>
              </a:rPr>
              <a:t> </a:t>
            </a:r>
            <a:r>
              <a:rPr lang="en-US" dirty="0"/>
              <a:t> </a:t>
            </a:r>
            <a:r>
              <a:rPr lang="en-US" i="1" dirty="0" err="1">
                <a:latin typeface="Times New Roman" pitchFamily="18" charset="0"/>
              </a:rPr>
              <a:t>l</a:t>
            </a:r>
            <a:r>
              <a:rPr lang="en-US" baseline="-25000" dirty="0" err="1">
                <a:latin typeface="Times New Roman" pitchFamily="18" charset="0"/>
              </a:rPr>
              <a:t>k</a:t>
            </a:r>
            <a:r>
              <a:rPr lang="en-US" baseline="-25000" dirty="0">
                <a:latin typeface="Times New Roman" pitchFamily="18" charset="0"/>
              </a:rPr>
              <a:t> </a:t>
            </a:r>
            <a:endParaRPr lang="en-US" b="0" i="1" dirty="0"/>
          </a:p>
          <a:p>
            <a:pPr lvl="1">
              <a:lnSpc>
                <a:spcPct val="120000"/>
              </a:lnSpc>
            </a:pPr>
            <a:r>
              <a:rPr lang="en-US" dirty="0"/>
              <a:t>Where </a:t>
            </a:r>
          </a:p>
          <a:p>
            <a:pPr lvl="2">
              <a:lnSpc>
                <a:spcPct val="120000"/>
              </a:lnSpc>
            </a:pPr>
            <a:r>
              <a:rPr lang="en-US" dirty="0"/>
              <a:t>each </a:t>
            </a:r>
            <a:r>
              <a:rPr lang="en-US" i="1" dirty="0" smtClean="0">
                <a:latin typeface="Times New Roman" pitchFamily="18" charset="0"/>
              </a:rPr>
              <a:t>l</a:t>
            </a:r>
            <a:r>
              <a:rPr lang="en-US" baseline="-25000" dirty="0" smtClean="0">
                <a:latin typeface="Times New Roman" pitchFamily="18" charset="0"/>
              </a:rPr>
              <a:t>i</a:t>
            </a:r>
            <a:r>
              <a:rPr lang="en-US" dirty="0" smtClean="0"/>
              <a:t> </a:t>
            </a:r>
            <a:r>
              <a:rPr lang="en-US"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 … k) </a:t>
            </a:r>
            <a:r>
              <a:rPr lang="en-US" dirty="0"/>
              <a:t>is a literal</a:t>
            </a:r>
          </a:p>
          <a:p>
            <a:pPr lvl="2"/>
            <a:r>
              <a:rPr lang="en-US" b="0" i="1" dirty="0" smtClean="0">
                <a:latin typeface="Times New Roman" panose="02020603050405020304" pitchFamily="18" charset="0"/>
                <a:cs typeface="Times New Roman" panose="02020603050405020304" pitchFamily="18" charset="0"/>
              </a:rPr>
              <a:t>m </a:t>
            </a:r>
            <a:r>
              <a:rPr lang="en-US" dirty="0"/>
              <a:t>and </a:t>
            </a:r>
            <a:r>
              <a:rPr lang="en-US" i="1" dirty="0" smtClean="0">
                <a:latin typeface="Times New Roman" pitchFamily="18" charset="0"/>
              </a:rPr>
              <a:t>l</a:t>
            </a:r>
            <a:r>
              <a:rPr lang="en-US" baseline="-25000" dirty="0" smtClean="0">
                <a:latin typeface="Times New Roman" pitchFamily="18" charset="0"/>
              </a:rPr>
              <a:t>i</a:t>
            </a:r>
            <a:r>
              <a:rPr lang="en-US" dirty="0" smtClean="0"/>
              <a:t> </a:t>
            </a:r>
            <a:r>
              <a:rPr lang="en-US" dirty="0"/>
              <a:t>are </a:t>
            </a:r>
            <a:r>
              <a:rPr lang="en-US" b="1" i="1" dirty="0">
                <a:solidFill>
                  <a:srgbClr val="CC66FF"/>
                </a:solidFill>
                <a:effectLst>
                  <a:outerShdw blurRad="38100" dist="38100" dir="2700000" algn="tl">
                    <a:srgbClr val="C0C0C0"/>
                  </a:outerShdw>
                </a:effectLst>
              </a:rPr>
              <a:t>complementary literals</a:t>
            </a:r>
            <a:r>
              <a:rPr lang="en-US" b="1" dirty="0"/>
              <a:t> </a:t>
            </a:r>
            <a:r>
              <a:rPr lang="en-US" dirty="0"/>
              <a:t>(i.e., one is the negation of the </a:t>
            </a:r>
            <a:r>
              <a:rPr lang="en-US" dirty="0" smtClean="0"/>
              <a:t>other: m = </a:t>
            </a:r>
            <a:r>
              <a:rPr lang="en-US" dirty="0" smtClean="0">
                <a:sym typeface="Symbol" pitchFamily="18" charset="2"/>
              </a:rPr>
              <a:t></a:t>
            </a:r>
            <a:r>
              <a:rPr lang="en-US" i="1" dirty="0" smtClean="0">
                <a:latin typeface="Times New Roman" pitchFamily="18" charset="0"/>
              </a:rPr>
              <a:t>l</a:t>
            </a:r>
            <a:r>
              <a:rPr lang="en-US" baseline="-25000" dirty="0" smtClean="0">
                <a:latin typeface="Times New Roman" pitchFamily="18" charset="0"/>
              </a:rPr>
              <a:t>i </a:t>
            </a:r>
            <a:r>
              <a:rPr lang="en-US" dirty="0"/>
              <a:t>)</a:t>
            </a:r>
          </a:p>
          <a:p>
            <a:pPr lvl="1"/>
            <a:r>
              <a:rPr lang="en-US" dirty="0" smtClean="0"/>
              <a:t>E.g</a:t>
            </a:r>
            <a:r>
              <a:rPr lang="en-US" dirty="0"/>
              <a:t>.:			 </a:t>
            </a:r>
            <a:r>
              <a:rPr lang="en-US" dirty="0" smtClean="0"/>
              <a:t>Applying </a:t>
            </a:r>
            <a:r>
              <a:rPr lang="en-US" dirty="0"/>
              <a:t>Disjunctive syllogism </a:t>
            </a:r>
          </a:p>
          <a:p>
            <a:pPr lvl="2">
              <a:buNone/>
            </a:pPr>
            <a:r>
              <a:rPr lang="en-US" dirty="0"/>
              <a:t>A </a:t>
            </a:r>
            <a:r>
              <a:rPr lang="en-US" dirty="0">
                <a:sym typeface="Symbol" pitchFamily="18" charset="2"/>
              </a:rPr>
              <a:t> </a:t>
            </a:r>
            <a:r>
              <a:rPr lang="en-US" dirty="0"/>
              <a:t> </a:t>
            </a:r>
            <a:r>
              <a:rPr lang="en-US" dirty="0" smtClean="0"/>
              <a:t> B,</a:t>
            </a:r>
            <a:r>
              <a:rPr lang="en-US" dirty="0"/>
              <a:t> </a:t>
            </a:r>
            <a:r>
              <a:rPr lang="en-US" dirty="0" smtClean="0"/>
              <a:t>     </a:t>
            </a:r>
            <a:r>
              <a:rPr lang="en-US" dirty="0" smtClean="0">
                <a:sym typeface="Symbol" pitchFamily="18" charset="2"/>
              </a:rPr>
              <a:t></a:t>
            </a:r>
            <a:r>
              <a:rPr lang="en-US" dirty="0" smtClean="0"/>
              <a:t>B</a:t>
            </a:r>
            <a:endParaRPr lang="en-US" dirty="0"/>
          </a:p>
          <a:p>
            <a:pPr lvl="1">
              <a:lnSpc>
                <a:spcPct val="120000"/>
              </a:lnSpc>
              <a:buFontTx/>
              <a:buNone/>
            </a:pPr>
            <a:r>
              <a:rPr lang="en-US" dirty="0"/>
              <a:t>		</a:t>
            </a:r>
            <a:r>
              <a:rPr lang="en-US" dirty="0" smtClean="0"/>
              <a:t>A</a:t>
            </a:r>
          </a:p>
          <a:p>
            <a:pPr lvl="1">
              <a:lnSpc>
                <a:spcPct val="120000"/>
              </a:lnSpc>
              <a:buFontTx/>
              <a:buNone/>
            </a:pPr>
            <a:endParaRPr lang="en-US" dirty="0"/>
          </a:p>
        </p:txBody>
      </p:sp>
      <p:sp>
        <p:nvSpPr>
          <p:cNvPr id="480260" name="Line 4"/>
          <p:cNvSpPr>
            <a:spLocks noChangeShapeType="1"/>
          </p:cNvSpPr>
          <p:nvPr/>
        </p:nvSpPr>
        <p:spPr bwMode="auto">
          <a:xfrm>
            <a:off x="1355344" y="2291977"/>
            <a:ext cx="3771900" cy="0"/>
          </a:xfrm>
          <a:prstGeom prst="line">
            <a:avLst/>
          </a:prstGeom>
          <a:noFill/>
          <a:ln w="12700">
            <a:solidFill>
              <a:schemeClr val="tx1"/>
            </a:solidFill>
            <a:round/>
            <a:headEnd/>
            <a:tailEnd type="none" w="med" len="lg"/>
          </a:ln>
          <a:effectLst/>
        </p:spPr>
        <p:txBody>
          <a:bodyPr/>
          <a:lstStyle/>
          <a:p>
            <a:endParaRPr lang="en-US"/>
          </a:p>
        </p:txBody>
      </p:sp>
      <p:grpSp>
        <p:nvGrpSpPr>
          <p:cNvPr id="2" name="Group 9"/>
          <p:cNvGrpSpPr>
            <a:grpSpLocks/>
          </p:cNvGrpSpPr>
          <p:nvPr/>
        </p:nvGrpSpPr>
        <p:grpSpPr bwMode="auto">
          <a:xfrm>
            <a:off x="1355344" y="4779518"/>
            <a:ext cx="2108200" cy="781050"/>
            <a:chOff x="888" y="1668"/>
            <a:chExt cx="1328" cy="492"/>
          </a:xfrm>
        </p:grpSpPr>
        <p:sp>
          <p:nvSpPr>
            <p:cNvPr id="480261" name="Line 5"/>
            <p:cNvSpPr>
              <a:spLocks noChangeShapeType="1"/>
            </p:cNvSpPr>
            <p:nvPr/>
          </p:nvSpPr>
          <p:spPr bwMode="auto">
            <a:xfrm>
              <a:off x="888" y="2160"/>
              <a:ext cx="1296" cy="0"/>
            </a:xfrm>
            <a:prstGeom prst="line">
              <a:avLst/>
            </a:prstGeom>
            <a:noFill/>
            <a:ln w="12700">
              <a:solidFill>
                <a:schemeClr val="tx1"/>
              </a:solidFill>
              <a:round/>
              <a:headEnd/>
              <a:tailEnd type="none" w="med" len="lg"/>
            </a:ln>
            <a:effectLst/>
          </p:spPr>
          <p:txBody>
            <a:bodyPr/>
            <a:lstStyle/>
            <a:p>
              <a:endParaRPr lang="en-US"/>
            </a:p>
          </p:txBody>
        </p:sp>
        <p:sp>
          <p:nvSpPr>
            <p:cNvPr id="480262" name="Oval 6"/>
            <p:cNvSpPr>
              <a:spLocks noChangeArrowheads="1"/>
            </p:cNvSpPr>
            <p:nvPr/>
          </p:nvSpPr>
          <p:spPr bwMode="auto">
            <a:xfrm>
              <a:off x="1328" y="1824"/>
              <a:ext cx="320" cy="296"/>
            </a:xfrm>
            <a:prstGeom prst="ellipse">
              <a:avLst/>
            </a:prstGeom>
            <a:noFill/>
            <a:ln w="12700">
              <a:solidFill>
                <a:schemeClr val="hlink"/>
              </a:solidFill>
              <a:round/>
              <a:headEnd/>
              <a:tailEnd type="none" w="med" len="lg"/>
            </a:ln>
            <a:effectLst/>
          </p:spPr>
          <p:txBody>
            <a:bodyPr wrap="none" anchor="ctr"/>
            <a:lstStyle/>
            <a:p>
              <a:endParaRPr lang="en-US"/>
            </a:p>
          </p:txBody>
        </p:sp>
        <p:sp>
          <p:nvSpPr>
            <p:cNvPr id="480263" name="Oval 7"/>
            <p:cNvSpPr>
              <a:spLocks noChangeArrowheads="1"/>
            </p:cNvSpPr>
            <p:nvPr/>
          </p:nvSpPr>
          <p:spPr bwMode="auto">
            <a:xfrm>
              <a:off x="1880" y="1856"/>
              <a:ext cx="336" cy="240"/>
            </a:xfrm>
            <a:prstGeom prst="ellipse">
              <a:avLst/>
            </a:prstGeom>
            <a:noFill/>
            <a:ln w="12700">
              <a:solidFill>
                <a:schemeClr val="hlink"/>
              </a:solidFill>
              <a:round/>
              <a:headEnd/>
              <a:tailEnd type="none" w="med" len="lg"/>
            </a:ln>
            <a:effectLst/>
          </p:spPr>
          <p:txBody>
            <a:bodyPr wrap="none" anchor="ctr"/>
            <a:lstStyle/>
            <a:p>
              <a:endParaRPr lang="en-US"/>
            </a:p>
          </p:txBody>
        </p:sp>
        <p:sp>
          <p:nvSpPr>
            <p:cNvPr id="480264" name="Freeform 8"/>
            <p:cNvSpPr>
              <a:spLocks/>
            </p:cNvSpPr>
            <p:nvPr/>
          </p:nvSpPr>
          <p:spPr bwMode="auto">
            <a:xfrm>
              <a:off x="1480" y="1668"/>
              <a:ext cx="536" cy="188"/>
            </a:xfrm>
            <a:custGeom>
              <a:avLst/>
              <a:gdLst/>
              <a:ahLst/>
              <a:cxnLst>
                <a:cxn ang="0">
                  <a:pos x="0" y="164"/>
                </a:cxn>
                <a:cxn ang="0">
                  <a:pos x="184" y="4"/>
                </a:cxn>
                <a:cxn ang="0">
                  <a:pos x="536" y="188"/>
                </a:cxn>
              </a:cxnLst>
              <a:rect l="0" t="0" r="r" b="b"/>
              <a:pathLst>
                <a:path w="536" h="188">
                  <a:moveTo>
                    <a:pt x="0" y="164"/>
                  </a:moveTo>
                  <a:cubicBezTo>
                    <a:pt x="47" y="82"/>
                    <a:pt x="95" y="0"/>
                    <a:pt x="184" y="4"/>
                  </a:cubicBezTo>
                  <a:cubicBezTo>
                    <a:pt x="273" y="8"/>
                    <a:pt x="404" y="98"/>
                    <a:pt x="536" y="188"/>
                  </a:cubicBezTo>
                </a:path>
              </a:pathLst>
            </a:custGeom>
            <a:noFill/>
            <a:ln w="12700" cap="flat" cmpd="sng">
              <a:solidFill>
                <a:schemeClr val="hlink"/>
              </a:solidFill>
              <a:prstDash val="solid"/>
              <a:round/>
              <a:headEnd type="none" w="med" len="med"/>
              <a:tailEnd type="none" w="med" len="lg"/>
            </a:ln>
            <a:effectLst/>
          </p:spPr>
          <p:txBody>
            <a:bodyPr/>
            <a:lstStyle/>
            <a:p>
              <a:endParaRPr 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t>Resolution </a:t>
            </a:r>
            <a:r>
              <a:rPr lang="en-US" sz="2400" b="0">
                <a:effectLst/>
              </a:rPr>
              <a:t>(cont.)</a:t>
            </a:r>
          </a:p>
        </p:txBody>
      </p:sp>
      <p:sp>
        <p:nvSpPr>
          <p:cNvPr id="481283" name="Rectangle 3"/>
          <p:cNvSpPr>
            <a:spLocks noGrp="1" noChangeArrowheads="1"/>
          </p:cNvSpPr>
          <p:nvPr>
            <p:ph type="body" idx="1"/>
          </p:nvPr>
        </p:nvSpPr>
        <p:spPr/>
        <p:txBody>
          <a:bodyPr/>
          <a:lstStyle/>
          <a:p>
            <a:pPr>
              <a:lnSpc>
                <a:spcPct val="110000"/>
              </a:lnSpc>
            </a:pPr>
            <a:r>
              <a:rPr lang="en-US" b="1" i="1" dirty="0">
                <a:solidFill>
                  <a:srgbClr val="CC66FF"/>
                </a:solidFill>
                <a:effectLst>
                  <a:outerShdw blurRad="38100" dist="38100" dir="2700000" algn="tl">
                    <a:srgbClr val="C0C0C0"/>
                  </a:outerShdw>
                </a:effectLst>
              </a:rPr>
              <a:t>Full resolution</a:t>
            </a:r>
          </a:p>
          <a:p>
            <a:pPr lvl="2">
              <a:buNone/>
            </a:pPr>
            <a:r>
              <a:rPr lang="en-US" i="1" dirty="0">
                <a:latin typeface="Times New Roman" pitchFamily="18" charset="0"/>
              </a:rPr>
              <a:t>		</a:t>
            </a:r>
            <a:r>
              <a:rPr lang="en-US" i="1" dirty="0" smtClean="0">
                <a:latin typeface="Times New Roman" pitchFamily="18" charset="0"/>
              </a:rPr>
              <a:t>l</a:t>
            </a:r>
            <a:r>
              <a:rPr lang="en-US" baseline="-25000" dirty="0" smtClean="0">
                <a:latin typeface="Times New Roman" pitchFamily="18" charset="0"/>
              </a:rPr>
              <a:t>1</a:t>
            </a:r>
            <a:r>
              <a:rPr lang="en-US" dirty="0" smtClean="0"/>
              <a:t> </a:t>
            </a:r>
            <a:r>
              <a:rPr lang="en-US" dirty="0">
                <a:sym typeface="Symbol" pitchFamily="18" charset="2"/>
              </a:rPr>
              <a:t></a:t>
            </a:r>
            <a:r>
              <a:rPr lang="en-US" dirty="0"/>
              <a:t> </a:t>
            </a:r>
            <a:r>
              <a:rPr lang="en-US" dirty="0">
                <a:sym typeface="Symbol" pitchFamily="18" charset="2"/>
              </a:rPr>
              <a:t>  </a:t>
            </a:r>
            <a:r>
              <a:rPr lang="en-US" i="1" dirty="0" smtClean="0">
                <a:solidFill>
                  <a:schemeClr val="hlink"/>
                </a:solidFill>
                <a:latin typeface="Times New Roman" pitchFamily="18" charset="0"/>
              </a:rPr>
              <a:t>l</a:t>
            </a:r>
            <a:r>
              <a:rPr lang="en-US" baseline="-25000" dirty="0" smtClean="0">
                <a:solidFill>
                  <a:schemeClr val="hlink"/>
                </a:solidFill>
                <a:latin typeface="Times New Roman" pitchFamily="18" charset="0"/>
              </a:rPr>
              <a:t>i </a:t>
            </a:r>
            <a:r>
              <a:rPr lang="en-US" dirty="0" smtClean="0">
                <a:sym typeface="Symbol" pitchFamily="18" charset="2"/>
              </a:rPr>
              <a:t> </a:t>
            </a:r>
            <a:r>
              <a:rPr lang="en-US" dirty="0">
                <a:sym typeface="Symbol" pitchFamily="18" charset="2"/>
              </a:rPr>
              <a:t></a:t>
            </a:r>
            <a:r>
              <a:rPr lang="en-US" dirty="0"/>
              <a:t> </a:t>
            </a:r>
            <a:r>
              <a:rPr lang="en-US" i="1" dirty="0" err="1">
                <a:latin typeface="Times New Roman" pitchFamily="18" charset="0"/>
              </a:rPr>
              <a:t>l</a:t>
            </a:r>
            <a:r>
              <a:rPr lang="en-US" baseline="-25000" dirty="0" err="1">
                <a:latin typeface="Times New Roman" pitchFamily="18" charset="0"/>
              </a:rPr>
              <a:t>k</a:t>
            </a:r>
            <a:r>
              <a:rPr lang="en-US" baseline="-25000" dirty="0">
                <a:latin typeface="Times New Roman" pitchFamily="18" charset="0"/>
              </a:rPr>
              <a:t> </a:t>
            </a:r>
            <a:r>
              <a:rPr lang="en-US" dirty="0"/>
              <a:t> </a:t>
            </a:r>
            <a:r>
              <a:rPr lang="en-US" dirty="0" smtClean="0"/>
              <a:t>    ,     </a:t>
            </a:r>
            <a:r>
              <a:rPr lang="en-US" i="1" dirty="0" smtClean="0">
                <a:latin typeface="Times New Roman" pitchFamily="18" charset="0"/>
              </a:rPr>
              <a:t>m</a:t>
            </a:r>
            <a:r>
              <a:rPr lang="en-US" baseline="-25000" dirty="0" smtClean="0">
                <a:latin typeface="Times New Roman" pitchFamily="18" charset="0"/>
              </a:rPr>
              <a:t>1</a:t>
            </a:r>
            <a:r>
              <a:rPr lang="en-US" dirty="0" smtClean="0"/>
              <a:t> </a:t>
            </a:r>
            <a:r>
              <a:rPr lang="en-US" dirty="0">
                <a:sym typeface="Symbol" pitchFamily="18" charset="2"/>
              </a:rPr>
              <a:t></a:t>
            </a:r>
            <a:r>
              <a:rPr lang="en-US" dirty="0"/>
              <a:t> </a:t>
            </a:r>
            <a:r>
              <a:rPr lang="en-US" dirty="0">
                <a:sym typeface="Symbol" pitchFamily="18" charset="2"/>
              </a:rPr>
              <a:t> </a:t>
            </a:r>
            <a:r>
              <a:rPr lang="en-US" dirty="0" smtClean="0">
                <a:sym typeface="Symbol" pitchFamily="18" charset="2"/>
              </a:rPr>
              <a:t> </a:t>
            </a:r>
            <a:r>
              <a:rPr lang="en-US" i="1" dirty="0" err="1" smtClean="0">
                <a:solidFill>
                  <a:schemeClr val="hlink"/>
                </a:solidFill>
                <a:latin typeface="Times New Roman" pitchFamily="18" charset="0"/>
              </a:rPr>
              <a:t>m</a:t>
            </a:r>
            <a:r>
              <a:rPr lang="en-US" i="1" baseline="-25000" dirty="0" err="1" smtClean="0">
                <a:solidFill>
                  <a:schemeClr val="hlink"/>
                </a:solidFill>
                <a:latin typeface="Times New Roman" pitchFamily="18" charset="0"/>
              </a:rPr>
              <a:t>j</a:t>
            </a:r>
            <a:r>
              <a:rPr lang="en-US" dirty="0" smtClean="0">
                <a:sym typeface="Symbol" pitchFamily="18" charset="2"/>
              </a:rPr>
              <a:t> </a:t>
            </a:r>
            <a:r>
              <a:rPr lang="en-US" dirty="0">
                <a:sym typeface="Symbol" pitchFamily="18" charset="2"/>
              </a:rPr>
              <a:t> </a:t>
            </a:r>
            <a:r>
              <a:rPr lang="en-US" dirty="0" smtClean="0">
                <a:sym typeface="Symbol" pitchFamily="18" charset="2"/>
              </a:rPr>
              <a:t></a:t>
            </a:r>
            <a:r>
              <a:rPr lang="en-US" dirty="0" smtClean="0"/>
              <a:t> </a:t>
            </a:r>
            <a:r>
              <a:rPr lang="en-US" i="1" dirty="0" err="1">
                <a:latin typeface="Times New Roman" pitchFamily="18" charset="0"/>
              </a:rPr>
              <a:t>m</a:t>
            </a:r>
            <a:r>
              <a:rPr lang="en-US" baseline="-25000" dirty="0" err="1">
                <a:latin typeface="Times New Roman" pitchFamily="18" charset="0"/>
              </a:rPr>
              <a:t>n</a:t>
            </a:r>
            <a:r>
              <a:rPr lang="en-US" baseline="-25000" dirty="0">
                <a:latin typeface="Times New Roman" pitchFamily="18" charset="0"/>
              </a:rPr>
              <a:t> </a:t>
            </a:r>
            <a:endParaRPr lang="en-US" b="0" i="1" dirty="0"/>
          </a:p>
          <a:p>
            <a:pPr lvl="2">
              <a:buFont typeface="Symbol" pitchFamily="18" charset="2"/>
              <a:buNone/>
            </a:pPr>
            <a:r>
              <a:rPr lang="en-US" i="1" dirty="0">
                <a:latin typeface="Times New Roman" pitchFamily="18" charset="0"/>
              </a:rPr>
              <a:t>l</a:t>
            </a:r>
            <a:r>
              <a:rPr lang="en-US" baseline="-25000" dirty="0">
                <a:latin typeface="Times New Roman" pitchFamily="18" charset="0"/>
              </a:rPr>
              <a:t>1</a:t>
            </a:r>
            <a:r>
              <a:rPr lang="en-US" dirty="0"/>
              <a:t> </a:t>
            </a:r>
            <a:r>
              <a:rPr lang="en-US" dirty="0">
                <a:sym typeface="Symbol" pitchFamily="18" charset="2"/>
              </a:rPr>
              <a:t></a:t>
            </a:r>
            <a:r>
              <a:rPr lang="en-US" dirty="0"/>
              <a:t> </a:t>
            </a:r>
            <a:r>
              <a:rPr lang="en-US" dirty="0">
                <a:sym typeface="Symbol" pitchFamily="18" charset="2"/>
              </a:rPr>
              <a:t> </a:t>
            </a:r>
            <a:r>
              <a:rPr lang="en-US" dirty="0"/>
              <a:t> </a:t>
            </a:r>
            <a:r>
              <a:rPr lang="en-US" i="1" dirty="0">
                <a:solidFill>
                  <a:schemeClr val="hlink"/>
                </a:solidFill>
                <a:latin typeface="Times New Roman" pitchFamily="18" charset="0"/>
              </a:rPr>
              <a:t>l</a:t>
            </a:r>
            <a:r>
              <a:rPr lang="en-US" baseline="-25000" dirty="0">
                <a:solidFill>
                  <a:schemeClr val="hlink"/>
                </a:solidFill>
                <a:latin typeface="Times New Roman" pitchFamily="18" charset="0"/>
              </a:rPr>
              <a:t>i-1</a:t>
            </a:r>
            <a:r>
              <a:rPr lang="en-US" baseline="-25000" dirty="0">
                <a:latin typeface="Times New Roman" pitchFamily="18" charset="0"/>
              </a:rPr>
              <a:t> </a:t>
            </a:r>
            <a:r>
              <a:rPr lang="en-US" dirty="0">
                <a:sym typeface="Symbol" pitchFamily="18" charset="2"/>
              </a:rPr>
              <a:t></a:t>
            </a:r>
            <a:r>
              <a:rPr lang="en-US" baseline="-25000" dirty="0">
                <a:latin typeface="Times New Roman" pitchFamily="18" charset="0"/>
              </a:rPr>
              <a:t> </a:t>
            </a:r>
            <a:r>
              <a:rPr lang="en-US" i="1" dirty="0">
                <a:solidFill>
                  <a:schemeClr val="hlink"/>
                </a:solidFill>
                <a:latin typeface="Times New Roman" pitchFamily="18" charset="0"/>
              </a:rPr>
              <a:t>l</a:t>
            </a:r>
            <a:r>
              <a:rPr lang="en-US" baseline="-25000" dirty="0">
                <a:solidFill>
                  <a:schemeClr val="hlink"/>
                </a:solidFill>
                <a:latin typeface="Times New Roman" pitchFamily="18" charset="0"/>
              </a:rPr>
              <a:t>i+1</a:t>
            </a:r>
            <a:r>
              <a:rPr lang="en-US" dirty="0"/>
              <a:t> </a:t>
            </a:r>
            <a:r>
              <a:rPr lang="en-US" dirty="0">
                <a:sym typeface="Symbol" pitchFamily="18" charset="2"/>
              </a:rPr>
              <a:t></a:t>
            </a:r>
            <a:r>
              <a:rPr lang="en-US" dirty="0"/>
              <a:t> </a:t>
            </a:r>
            <a:r>
              <a:rPr lang="en-US" dirty="0">
                <a:sym typeface="Symbol" pitchFamily="18" charset="2"/>
              </a:rPr>
              <a:t> </a:t>
            </a:r>
            <a:r>
              <a:rPr lang="en-US" dirty="0"/>
              <a:t> </a:t>
            </a:r>
            <a:r>
              <a:rPr lang="en-US" i="1" dirty="0" err="1">
                <a:latin typeface="Times New Roman" pitchFamily="18" charset="0"/>
              </a:rPr>
              <a:t>l</a:t>
            </a:r>
            <a:r>
              <a:rPr lang="en-US" baseline="-25000" dirty="0" err="1">
                <a:latin typeface="Times New Roman" pitchFamily="18" charset="0"/>
              </a:rPr>
              <a:t>k</a:t>
            </a:r>
            <a:r>
              <a:rPr lang="en-US" baseline="-25000" dirty="0">
                <a:latin typeface="Times New Roman" pitchFamily="18" charset="0"/>
              </a:rPr>
              <a:t> </a:t>
            </a:r>
            <a:r>
              <a:rPr lang="en-US" dirty="0">
                <a:sym typeface="Symbol" pitchFamily="18" charset="2"/>
              </a:rPr>
              <a:t></a:t>
            </a:r>
            <a:r>
              <a:rPr lang="en-US" baseline="-25000" dirty="0">
                <a:latin typeface="Times New Roman" pitchFamily="18" charset="0"/>
              </a:rPr>
              <a:t> </a:t>
            </a:r>
            <a:r>
              <a:rPr lang="en-US" i="1" dirty="0">
                <a:latin typeface="Times New Roman" pitchFamily="18" charset="0"/>
              </a:rPr>
              <a:t>m</a:t>
            </a:r>
            <a:r>
              <a:rPr lang="en-US" baseline="-25000" dirty="0">
                <a:latin typeface="Times New Roman" pitchFamily="18" charset="0"/>
              </a:rPr>
              <a:t>1</a:t>
            </a:r>
            <a:r>
              <a:rPr lang="en-US" dirty="0"/>
              <a:t> </a:t>
            </a:r>
            <a:r>
              <a:rPr lang="en-US" dirty="0">
                <a:sym typeface="Symbol" pitchFamily="18" charset="2"/>
              </a:rPr>
              <a:t></a:t>
            </a:r>
            <a:r>
              <a:rPr lang="en-US" dirty="0"/>
              <a:t> </a:t>
            </a:r>
            <a:r>
              <a:rPr lang="en-US" dirty="0">
                <a:sym typeface="Symbol" pitchFamily="18" charset="2"/>
              </a:rPr>
              <a:t> </a:t>
            </a:r>
            <a:r>
              <a:rPr lang="en-US" dirty="0"/>
              <a:t> </a:t>
            </a:r>
            <a:r>
              <a:rPr lang="en-US" i="1" dirty="0">
                <a:solidFill>
                  <a:schemeClr val="hlink"/>
                </a:solidFill>
                <a:latin typeface="Times New Roman" pitchFamily="18" charset="0"/>
              </a:rPr>
              <a:t>m</a:t>
            </a:r>
            <a:r>
              <a:rPr lang="en-US" i="1" baseline="-25000" dirty="0">
                <a:solidFill>
                  <a:schemeClr val="hlink"/>
                </a:solidFill>
                <a:latin typeface="Times New Roman" pitchFamily="18" charset="0"/>
              </a:rPr>
              <a:t>j</a:t>
            </a:r>
            <a:r>
              <a:rPr lang="en-US" baseline="-25000" dirty="0">
                <a:solidFill>
                  <a:schemeClr val="hlink"/>
                </a:solidFill>
                <a:latin typeface="Times New Roman" pitchFamily="18" charset="0"/>
              </a:rPr>
              <a:t>-1</a:t>
            </a:r>
            <a:r>
              <a:rPr lang="en-US" baseline="-25000" dirty="0">
                <a:latin typeface="Times New Roman" pitchFamily="18" charset="0"/>
              </a:rPr>
              <a:t> </a:t>
            </a:r>
            <a:r>
              <a:rPr lang="en-US" dirty="0">
                <a:sym typeface="Symbol" pitchFamily="18" charset="2"/>
              </a:rPr>
              <a:t></a:t>
            </a:r>
            <a:r>
              <a:rPr lang="en-US" baseline="-25000" dirty="0">
                <a:latin typeface="Times New Roman" pitchFamily="18" charset="0"/>
              </a:rPr>
              <a:t> </a:t>
            </a:r>
            <a:r>
              <a:rPr lang="en-US" i="1" dirty="0">
                <a:solidFill>
                  <a:schemeClr val="hlink"/>
                </a:solidFill>
                <a:latin typeface="Times New Roman" pitchFamily="18" charset="0"/>
              </a:rPr>
              <a:t>m</a:t>
            </a:r>
            <a:r>
              <a:rPr lang="en-US" i="1" baseline="-25000" dirty="0">
                <a:solidFill>
                  <a:schemeClr val="hlink"/>
                </a:solidFill>
                <a:latin typeface="Times New Roman" pitchFamily="18" charset="0"/>
              </a:rPr>
              <a:t>j</a:t>
            </a:r>
            <a:r>
              <a:rPr lang="en-US" baseline="-25000" dirty="0">
                <a:solidFill>
                  <a:schemeClr val="hlink"/>
                </a:solidFill>
                <a:latin typeface="Times New Roman" pitchFamily="18" charset="0"/>
              </a:rPr>
              <a:t>+1</a:t>
            </a:r>
            <a:r>
              <a:rPr lang="en-US" dirty="0"/>
              <a:t> </a:t>
            </a:r>
            <a:r>
              <a:rPr lang="en-US" dirty="0">
                <a:sym typeface="Symbol" pitchFamily="18" charset="2"/>
              </a:rPr>
              <a:t></a:t>
            </a:r>
            <a:r>
              <a:rPr lang="en-US" dirty="0"/>
              <a:t> </a:t>
            </a:r>
            <a:r>
              <a:rPr lang="en-US" dirty="0">
                <a:sym typeface="Symbol" pitchFamily="18" charset="2"/>
              </a:rPr>
              <a:t> </a:t>
            </a:r>
            <a:r>
              <a:rPr lang="en-US" dirty="0"/>
              <a:t> </a:t>
            </a:r>
            <a:r>
              <a:rPr lang="en-US" i="1" dirty="0" err="1">
                <a:latin typeface="Times New Roman" pitchFamily="18" charset="0"/>
              </a:rPr>
              <a:t>m</a:t>
            </a:r>
            <a:r>
              <a:rPr lang="en-US" baseline="-25000" dirty="0" err="1">
                <a:latin typeface="Times New Roman" pitchFamily="18" charset="0"/>
              </a:rPr>
              <a:t>n</a:t>
            </a:r>
            <a:r>
              <a:rPr lang="en-US" baseline="-25000" dirty="0">
                <a:latin typeface="Times New Roman" pitchFamily="18" charset="0"/>
              </a:rPr>
              <a:t> </a:t>
            </a:r>
            <a:endParaRPr lang="en-US" b="0" i="1" dirty="0"/>
          </a:p>
          <a:p>
            <a:pPr lvl="1"/>
            <a:r>
              <a:rPr lang="en-US" dirty="0"/>
              <a:t>Where</a:t>
            </a:r>
            <a:r>
              <a:rPr lang="en-US" b="0" i="1" dirty="0"/>
              <a:t> </a:t>
            </a:r>
            <a:r>
              <a:rPr lang="en-US" i="1" dirty="0">
                <a:latin typeface="Times New Roman" pitchFamily="18" charset="0"/>
              </a:rPr>
              <a:t>l</a:t>
            </a:r>
            <a:r>
              <a:rPr lang="en-US" baseline="-25000" dirty="0">
                <a:latin typeface="Times New Roman" pitchFamily="18" charset="0"/>
              </a:rPr>
              <a:t>i</a:t>
            </a:r>
            <a:r>
              <a:rPr lang="en-US" dirty="0"/>
              <a:t> and </a:t>
            </a:r>
            <a:r>
              <a:rPr lang="en-US" i="1" dirty="0" err="1">
                <a:latin typeface="Times New Roman" pitchFamily="18" charset="0"/>
              </a:rPr>
              <a:t>m</a:t>
            </a:r>
            <a:r>
              <a:rPr lang="en-US" baseline="-25000" dirty="0" err="1">
                <a:latin typeface="Times New Roman" pitchFamily="18" charset="0"/>
              </a:rPr>
              <a:t>j</a:t>
            </a:r>
            <a:r>
              <a:rPr lang="en-US" dirty="0"/>
              <a:t> are complementary literals </a:t>
            </a:r>
          </a:p>
          <a:p>
            <a:pPr>
              <a:lnSpc>
                <a:spcPct val="100000"/>
              </a:lnSpc>
            </a:pPr>
            <a:r>
              <a:rPr lang="en-US" dirty="0"/>
              <a:t>Resolution takes two clauses and produce a new clause containing all the literals of the two original clauses </a:t>
            </a:r>
            <a:r>
              <a:rPr lang="en-US" b="0" i="1" dirty="0">
                <a:solidFill>
                  <a:schemeClr val="hlink"/>
                </a:solidFill>
                <a:effectLst>
                  <a:outerShdw blurRad="38100" dist="38100" dir="2700000" algn="tl">
                    <a:srgbClr val="C0C0C0"/>
                  </a:outerShdw>
                </a:effectLst>
              </a:rPr>
              <a:t>except </a:t>
            </a:r>
            <a:r>
              <a:rPr lang="en-US" dirty="0"/>
              <a:t>the two complementary literals</a:t>
            </a:r>
          </a:p>
          <a:p>
            <a:pPr lvl="1">
              <a:lnSpc>
                <a:spcPct val="100000"/>
              </a:lnSpc>
            </a:pPr>
            <a:r>
              <a:rPr lang="en-US" dirty="0"/>
              <a:t>The resulting clause should contain only one copy of each literal</a:t>
            </a:r>
          </a:p>
          <a:p>
            <a:pPr lvl="2">
              <a:lnSpc>
                <a:spcPct val="100000"/>
              </a:lnSpc>
            </a:pPr>
            <a:r>
              <a:rPr lang="en-US" dirty="0"/>
              <a:t>May need </a:t>
            </a:r>
            <a:r>
              <a:rPr lang="en-US" b="1" i="1" dirty="0">
                <a:solidFill>
                  <a:srgbClr val="CC66FF"/>
                </a:solidFill>
                <a:effectLst>
                  <a:outerShdw blurRad="38100" dist="38100" dir="2700000" algn="tl">
                    <a:srgbClr val="C0C0C0"/>
                  </a:outerShdw>
                </a:effectLst>
              </a:rPr>
              <a:t>factoring</a:t>
            </a:r>
            <a:r>
              <a:rPr lang="en-US" dirty="0"/>
              <a:t> to remove multiple copies</a:t>
            </a:r>
          </a:p>
        </p:txBody>
      </p:sp>
      <p:sp>
        <p:nvSpPr>
          <p:cNvPr id="481290" name="Line 10"/>
          <p:cNvSpPr>
            <a:spLocks noChangeShapeType="1"/>
          </p:cNvSpPr>
          <p:nvPr/>
        </p:nvSpPr>
        <p:spPr bwMode="auto">
          <a:xfrm>
            <a:off x="1409700" y="2273300"/>
            <a:ext cx="7645400" cy="0"/>
          </a:xfrm>
          <a:prstGeom prst="line">
            <a:avLst/>
          </a:prstGeom>
          <a:noFill/>
          <a:ln w="12700">
            <a:solidFill>
              <a:schemeClr val="tx1"/>
            </a:solidFill>
            <a:round/>
            <a:headEnd/>
            <a:tailEnd type="none" w="med" len="lg"/>
          </a:ln>
          <a:effectLst/>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t>Resolution </a:t>
            </a:r>
            <a:r>
              <a:rPr lang="en-US" sz="2400" b="0">
                <a:effectLst/>
              </a:rPr>
              <a:t>(cont.)</a:t>
            </a:r>
          </a:p>
        </p:txBody>
      </p:sp>
      <p:sp>
        <p:nvSpPr>
          <p:cNvPr id="482307" name="Rectangle 3"/>
          <p:cNvSpPr>
            <a:spLocks noGrp="1" noChangeArrowheads="1"/>
          </p:cNvSpPr>
          <p:nvPr>
            <p:ph type="body" idx="1"/>
          </p:nvPr>
        </p:nvSpPr>
        <p:spPr/>
        <p:txBody>
          <a:bodyPr/>
          <a:lstStyle/>
          <a:p>
            <a:pPr>
              <a:lnSpc>
                <a:spcPct val="110000"/>
              </a:lnSpc>
            </a:pPr>
            <a:r>
              <a:rPr lang="en-US" dirty="0"/>
              <a:t>Any complete search algorithm, applying only the resolution rule, can derive any conclusion entailed by any KB in propositional logic</a:t>
            </a:r>
          </a:p>
          <a:p>
            <a:pPr>
              <a:lnSpc>
                <a:spcPct val="110000"/>
              </a:lnSpc>
            </a:pPr>
            <a:r>
              <a:rPr lang="en-US" b="1" i="1" dirty="0">
                <a:solidFill>
                  <a:srgbClr val="CC66FF"/>
                </a:solidFill>
                <a:effectLst>
                  <a:outerShdw blurRad="38100" dist="38100" dir="2700000" algn="tl">
                    <a:srgbClr val="C0C0C0"/>
                  </a:outerShdw>
                </a:effectLst>
              </a:rPr>
              <a:t>Refutation completeness</a:t>
            </a:r>
            <a:r>
              <a:rPr lang="en-US" dirty="0"/>
              <a:t>: </a:t>
            </a:r>
          </a:p>
          <a:p>
            <a:pPr lvl="1">
              <a:lnSpc>
                <a:spcPct val="110000"/>
              </a:lnSpc>
            </a:pPr>
            <a:r>
              <a:rPr lang="en-US" dirty="0"/>
              <a:t>Resolution can always be used to either confirm or refute a sentence, but it cannot be used to enumerate true sentence</a:t>
            </a:r>
          </a:p>
          <a:p>
            <a:pPr lvl="2">
              <a:lnSpc>
                <a:spcPct val="110000"/>
              </a:lnSpc>
            </a:pPr>
            <a:r>
              <a:rPr lang="en-US" dirty="0"/>
              <a:t>Given that A is true, we cannot use resolution to automatically </a:t>
            </a:r>
            <a:r>
              <a:rPr lang="en-US" b="0" i="1" dirty="0">
                <a:solidFill>
                  <a:schemeClr val="hlink"/>
                </a:solidFill>
                <a:effectLst>
                  <a:outerShdw blurRad="38100" dist="38100" dir="2700000" algn="tl">
                    <a:srgbClr val="C0C0C0"/>
                  </a:outerShdw>
                </a:effectLst>
              </a:rPr>
              <a:t>generate</a:t>
            </a:r>
            <a:r>
              <a:rPr lang="en-US" dirty="0"/>
              <a:t> the consequence A </a:t>
            </a:r>
            <a:r>
              <a:rPr lang="en-US" dirty="0">
                <a:sym typeface="Symbol" pitchFamily="18" charset="2"/>
              </a:rPr>
              <a:t></a:t>
            </a:r>
            <a:r>
              <a:rPr lang="en-US" dirty="0"/>
              <a:t> B.</a:t>
            </a:r>
          </a:p>
          <a:p>
            <a:pPr lvl="2">
              <a:lnSpc>
                <a:spcPct val="110000"/>
              </a:lnSpc>
            </a:pPr>
            <a:r>
              <a:rPr lang="en-US" dirty="0"/>
              <a:t>However, we can use resolution to answer the question of </a:t>
            </a:r>
            <a:r>
              <a:rPr lang="en-US" b="0" i="1" dirty="0">
                <a:solidFill>
                  <a:schemeClr val="hlink"/>
                </a:solidFill>
                <a:effectLst>
                  <a:outerShdw blurRad="38100" dist="38100" dir="2700000" algn="tl">
                    <a:srgbClr val="C0C0C0"/>
                  </a:outerShdw>
                </a:effectLst>
              </a:rPr>
              <a:t>whether</a:t>
            </a:r>
            <a:r>
              <a:rPr lang="en-US" dirty="0"/>
              <a:t> A </a:t>
            </a:r>
            <a:r>
              <a:rPr lang="en-US" dirty="0">
                <a:sym typeface="Symbol" pitchFamily="18" charset="2"/>
              </a:rPr>
              <a:t></a:t>
            </a:r>
            <a:r>
              <a:rPr lang="en-US" dirty="0"/>
              <a:t> B is true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Resolution </a:t>
            </a:r>
            <a:r>
              <a:rPr lang="en-US" sz="2400" b="0">
                <a:effectLst/>
              </a:rPr>
              <a:t>(cont.)</a:t>
            </a:r>
          </a:p>
        </p:txBody>
      </p:sp>
      <p:sp>
        <p:nvSpPr>
          <p:cNvPr id="484355" name="Rectangle 3"/>
          <p:cNvSpPr>
            <a:spLocks noGrp="1" noChangeArrowheads="1"/>
          </p:cNvSpPr>
          <p:nvPr>
            <p:ph type="body" idx="1"/>
          </p:nvPr>
        </p:nvSpPr>
        <p:spPr/>
        <p:txBody>
          <a:bodyPr/>
          <a:lstStyle/>
          <a:p>
            <a:pPr>
              <a:lnSpc>
                <a:spcPct val="140000"/>
              </a:lnSpc>
            </a:pPr>
            <a:r>
              <a:rPr lang="en-US"/>
              <a:t>Resolution is sound and complete for propositional logic</a:t>
            </a:r>
          </a:p>
          <a:p>
            <a:pPr>
              <a:lnSpc>
                <a:spcPct val="140000"/>
              </a:lnSpc>
            </a:pPr>
            <a:endParaRPr lang="en-US"/>
          </a:p>
          <a:p>
            <a:pPr>
              <a:lnSpc>
                <a:spcPct val="140000"/>
              </a:lnSpc>
            </a:pPr>
            <a:r>
              <a:rPr lang="en-US"/>
              <a:t>Inference procedures based on resolution</a:t>
            </a:r>
          </a:p>
          <a:p>
            <a:pPr lvl="1">
              <a:lnSpc>
                <a:spcPct val="140000"/>
              </a:lnSpc>
            </a:pPr>
            <a:r>
              <a:rPr lang="en-US"/>
              <a:t>Using the principle of </a:t>
            </a:r>
            <a:r>
              <a:rPr lang="en-US" i="1">
                <a:solidFill>
                  <a:schemeClr val="hlink"/>
                </a:solidFill>
              </a:rPr>
              <a:t>proof by contradiction</a:t>
            </a:r>
          </a:p>
          <a:p>
            <a:pPr lvl="2">
              <a:lnSpc>
                <a:spcPct val="140000"/>
              </a:lnSpc>
            </a:pPr>
            <a:r>
              <a:rPr lang="en-US"/>
              <a:t>To show that   KB ╞ </a:t>
            </a:r>
            <a:r>
              <a:rPr lang="en-US" i="1">
                <a:latin typeface="Symbol" pitchFamily="18" charset="2"/>
              </a:rPr>
              <a:t>a</a:t>
            </a:r>
            <a:r>
              <a:rPr lang="en-US"/>
              <a:t> , we show that (KB </a:t>
            </a:r>
            <a:r>
              <a:rPr lang="en-US">
                <a:sym typeface="Symbol" pitchFamily="18" charset="2"/>
              </a:rPr>
              <a:t></a:t>
            </a:r>
            <a:r>
              <a:rPr lang="en-US"/>
              <a:t> </a:t>
            </a:r>
            <a:r>
              <a:rPr lang="en-US">
                <a:sym typeface="Symbol" pitchFamily="18" charset="2"/>
              </a:rPr>
              <a:t></a:t>
            </a:r>
            <a:r>
              <a:rPr lang="en-US" i="1">
                <a:latin typeface="Symbol" pitchFamily="18" charset="2"/>
              </a:rPr>
              <a:t>a</a:t>
            </a:r>
            <a:r>
              <a:rPr lang="en-US"/>
              <a:t> ) is unsatisfiable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Resolution Algorithm</a:t>
            </a:r>
            <a:endParaRPr lang="en-US" sz="2400" b="0">
              <a:effectLst/>
            </a:endParaRPr>
          </a:p>
        </p:txBody>
      </p:sp>
      <p:sp>
        <p:nvSpPr>
          <p:cNvPr id="483331" name="Rectangle 3"/>
          <p:cNvSpPr>
            <a:spLocks noGrp="1" noChangeArrowheads="1"/>
          </p:cNvSpPr>
          <p:nvPr>
            <p:ph type="body" idx="1"/>
          </p:nvPr>
        </p:nvSpPr>
        <p:spPr/>
        <p:txBody>
          <a:bodyPr/>
          <a:lstStyle/>
          <a:p>
            <a:pPr marL="533400" indent="-533400">
              <a:lnSpc>
                <a:spcPct val="90000"/>
              </a:lnSpc>
            </a:pPr>
            <a:r>
              <a:rPr lang="en-US" dirty="0"/>
              <a:t>Resolution algorithm</a:t>
            </a:r>
          </a:p>
          <a:p>
            <a:pPr marL="1028700" lvl="1" indent="-457200">
              <a:lnSpc>
                <a:spcPct val="90000"/>
              </a:lnSpc>
              <a:buFontTx/>
              <a:buNone/>
            </a:pPr>
            <a:r>
              <a:rPr lang="en-US" dirty="0"/>
              <a:t>0) 	Convert the (KB </a:t>
            </a:r>
            <a:r>
              <a:rPr lang="en-US" dirty="0">
                <a:sym typeface="Symbol" pitchFamily="18" charset="2"/>
              </a:rPr>
              <a:t></a:t>
            </a:r>
            <a:r>
              <a:rPr lang="en-US" dirty="0"/>
              <a:t> </a:t>
            </a:r>
            <a:r>
              <a:rPr lang="en-US" dirty="0">
                <a:sym typeface="Symbol" pitchFamily="18" charset="2"/>
              </a:rPr>
              <a:t></a:t>
            </a:r>
            <a:r>
              <a:rPr lang="en-US" i="1" dirty="0">
                <a:latin typeface="Symbol" pitchFamily="18" charset="2"/>
              </a:rPr>
              <a:t>a</a:t>
            </a:r>
            <a:r>
              <a:rPr lang="en-US" dirty="0"/>
              <a:t> ) into CNF</a:t>
            </a:r>
          </a:p>
          <a:p>
            <a:pPr marL="1028700" lvl="1" indent="-457200">
              <a:lnSpc>
                <a:spcPct val="90000"/>
              </a:lnSpc>
              <a:buFontTx/>
              <a:buAutoNum type="arabicParenR"/>
            </a:pPr>
            <a:r>
              <a:rPr lang="en-US" dirty="0"/>
              <a:t>Apply resolution rule to the resulting clauses</a:t>
            </a:r>
          </a:p>
          <a:p>
            <a:pPr marL="1543050" lvl="2" indent="-457200">
              <a:lnSpc>
                <a:spcPct val="90000"/>
              </a:lnSpc>
              <a:buFontTx/>
              <a:buNone/>
            </a:pPr>
            <a:r>
              <a:rPr lang="en-US" dirty="0"/>
              <a:t>1.1) each pair that contains complementary literals is resolved to produce a new clause</a:t>
            </a:r>
          </a:p>
          <a:p>
            <a:pPr marL="1543050" lvl="2" indent="-457200">
              <a:lnSpc>
                <a:spcPct val="90000"/>
              </a:lnSpc>
              <a:buFontTx/>
              <a:buNone/>
            </a:pPr>
            <a:r>
              <a:rPr lang="en-US" dirty="0"/>
              <a:t>1.2) add the resulting clause from 1.1) to the set of clause, if it is not present</a:t>
            </a:r>
          </a:p>
          <a:p>
            <a:pPr marL="1028700" lvl="1" indent="-457200">
              <a:lnSpc>
                <a:spcPct val="90000"/>
              </a:lnSpc>
              <a:buFontTx/>
              <a:buAutoNum type="arabicParenR" startAt="2"/>
            </a:pPr>
            <a:r>
              <a:rPr lang="en-US" dirty="0"/>
              <a:t>Continue the process until one of the following happens:</a:t>
            </a:r>
          </a:p>
          <a:p>
            <a:pPr marL="1543050" lvl="2" indent="-457200">
              <a:lnSpc>
                <a:spcPct val="90000"/>
              </a:lnSpc>
              <a:buFontTx/>
              <a:buNone/>
            </a:pPr>
            <a:r>
              <a:rPr lang="en-US" dirty="0"/>
              <a:t>2.1) there are no new clauses that can be added</a:t>
            </a:r>
          </a:p>
          <a:p>
            <a:pPr marL="1543050" lvl="2" indent="-457200">
              <a:lnSpc>
                <a:spcPct val="90000"/>
              </a:lnSpc>
            </a:pPr>
            <a:r>
              <a:rPr lang="en-US" dirty="0">
                <a:solidFill>
                  <a:srgbClr val="008000"/>
                </a:solidFill>
              </a:rPr>
              <a:t>KB does not entail </a:t>
            </a:r>
            <a:r>
              <a:rPr lang="en-US" dirty="0">
                <a:solidFill>
                  <a:srgbClr val="008000"/>
                </a:solidFill>
                <a:latin typeface="Symbol" pitchFamily="18" charset="2"/>
              </a:rPr>
              <a:t>a</a:t>
            </a:r>
          </a:p>
          <a:p>
            <a:pPr marL="1543050" lvl="2" indent="-457200">
              <a:lnSpc>
                <a:spcPct val="90000"/>
              </a:lnSpc>
              <a:buFontTx/>
              <a:buNone/>
            </a:pPr>
            <a:r>
              <a:rPr lang="en-US" dirty="0"/>
              <a:t>2.2) an application of the resolution rule derives the </a:t>
            </a:r>
            <a:r>
              <a:rPr lang="en-US" b="1" i="1" dirty="0">
                <a:solidFill>
                  <a:srgbClr val="CC66FF"/>
                </a:solidFill>
                <a:effectLst>
                  <a:outerShdw blurRad="38100" dist="38100" dir="2700000" algn="tl">
                    <a:srgbClr val="C0C0C0"/>
                  </a:outerShdw>
                </a:effectLst>
              </a:rPr>
              <a:t>empty clause</a:t>
            </a:r>
          </a:p>
          <a:p>
            <a:pPr marL="1543050" lvl="2" indent="-457200">
              <a:lnSpc>
                <a:spcPct val="90000"/>
              </a:lnSpc>
            </a:pPr>
            <a:r>
              <a:rPr lang="en-US" dirty="0">
                <a:solidFill>
                  <a:srgbClr val="008000"/>
                </a:solidFill>
              </a:rPr>
              <a:t>KB entails </a:t>
            </a:r>
            <a:r>
              <a:rPr lang="en-US" dirty="0">
                <a:solidFill>
                  <a:srgbClr val="008000"/>
                </a:solidFill>
                <a:latin typeface="Symbol" pitchFamily="18" charset="2"/>
              </a:rPr>
              <a:t>a  </a:t>
            </a:r>
            <a:r>
              <a:rPr lang="en-US" dirty="0"/>
              <a:t>(i.e.: </a:t>
            </a:r>
            <a:r>
              <a:rPr lang="en-US" b="0" i="1" dirty="0"/>
              <a:t>proved</a:t>
            </a:r>
            <a:r>
              <a:rPr lang="en-US" dirty="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Resolution Algorithm </a:t>
            </a:r>
            <a:r>
              <a:rPr lang="en-US" sz="2400" b="0">
                <a:effectLst/>
              </a:rPr>
              <a:t>(cont.)</a:t>
            </a:r>
          </a:p>
        </p:txBody>
      </p:sp>
      <p:sp>
        <p:nvSpPr>
          <p:cNvPr id="485379" name="Rectangle 3"/>
          <p:cNvSpPr>
            <a:spLocks noGrp="1" noChangeArrowheads="1"/>
          </p:cNvSpPr>
          <p:nvPr>
            <p:ph type="body" idx="1"/>
          </p:nvPr>
        </p:nvSpPr>
        <p:spPr/>
        <p:txBody>
          <a:bodyPr/>
          <a:lstStyle/>
          <a:p>
            <a:pPr marL="533400" indent="-533400">
              <a:lnSpc>
                <a:spcPct val="130000"/>
              </a:lnSpc>
            </a:pPr>
            <a:r>
              <a:rPr lang="en-US" dirty="0"/>
              <a:t>The empty clause</a:t>
            </a:r>
          </a:p>
          <a:p>
            <a:pPr marL="1028700" lvl="1" indent="-457200">
              <a:lnSpc>
                <a:spcPct val="130000"/>
              </a:lnSpc>
            </a:pPr>
            <a:r>
              <a:rPr lang="en-US" dirty="0"/>
              <a:t>Means a disjunction of no literals</a:t>
            </a:r>
          </a:p>
          <a:p>
            <a:pPr marL="1028700" lvl="1" indent="-457200">
              <a:lnSpc>
                <a:spcPct val="130000"/>
              </a:lnSpc>
            </a:pPr>
            <a:r>
              <a:rPr lang="en-US" dirty="0"/>
              <a:t>Is equivalent to </a:t>
            </a:r>
            <a:r>
              <a:rPr lang="en-US" b="0" i="1" dirty="0">
                <a:solidFill>
                  <a:schemeClr val="hlink"/>
                </a:solidFill>
              </a:rPr>
              <a:t>False</a:t>
            </a:r>
            <a:r>
              <a:rPr lang="en-US" dirty="0"/>
              <a:t>: </a:t>
            </a:r>
          </a:p>
          <a:p>
            <a:pPr marL="1543050" lvl="2" indent="-457200">
              <a:lnSpc>
                <a:spcPct val="130000"/>
              </a:lnSpc>
            </a:pPr>
            <a:r>
              <a:rPr lang="en-US" dirty="0"/>
              <a:t>a disjunction is true only if at least one of its </a:t>
            </a:r>
            <a:r>
              <a:rPr lang="en-US" dirty="0" smtClean="0"/>
              <a:t>literal </a:t>
            </a:r>
            <a:r>
              <a:rPr lang="en-US" dirty="0"/>
              <a:t>is true</a:t>
            </a:r>
          </a:p>
          <a:p>
            <a:pPr marL="1028700" lvl="1" indent="-457200">
              <a:lnSpc>
                <a:spcPct val="130000"/>
              </a:lnSpc>
            </a:pPr>
            <a:r>
              <a:rPr lang="en-US" dirty="0" smtClean="0"/>
              <a:t>Represents </a:t>
            </a:r>
            <a:r>
              <a:rPr lang="en-US" dirty="0"/>
              <a:t>a contradiction</a:t>
            </a:r>
          </a:p>
          <a:p>
            <a:pPr marL="1543050" lvl="2" indent="-457200">
              <a:lnSpc>
                <a:spcPct val="130000"/>
              </a:lnSpc>
            </a:pPr>
            <a:r>
              <a:rPr lang="en-US" dirty="0"/>
              <a:t>It arises only from resolving two complementary unit clauses such as P and </a:t>
            </a:r>
            <a:r>
              <a:rPr lang="en-US" dirty="0">
                <a:sym typeface="Symbol" pitchFamily="18" charset="2"/>
              </a:rPr>
              <a:t></a:t>
            </a:r>
            <a:r>
              <a:rPr lang="en-US" dirty="0"/>
              <a:t>P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Resolution Algorithm </a:t>
            </a:r>
            <a:r>
              <a:rPr lang="en-US" sz="2400" b="0">
                <a:effectLst/>
              </a:rPr>
              <a:t>(cont.)</a:t>
            </a:r>
          </a:p>
        </p:txBody>
      </p:sp>
      <p:sp>
        <p:nvSpPr>
          <p:cNvPr id="486403" name="Rectangle 3"/>
          <p:cNvSpPr>
            <a:spLocks noGrp="1" noChangeArrowheads="1"/>
          </p:cNvSpPr>
          <p:nvPr>
            <p:ph type="body" idx="1"/>
          </p:nvPr>
        </p:nvSpPr>
        <p:spPr/>
        <p:txBody>
          <a:bodyPr/>
          <a:lstStyle/>
          <a:p>
            <a:pPr marL="533400" indent="-533400">
              <a:lnSpc>
                <a:spcPct val="90000"/>
              </a:lnSpc>
            </a:pPr>
            <a:r>
              <a:rPr lang="en-US" dirty="0" smtClean="0"/>
              <a:t>Example 4.6:</a:t>
            </a:r>
            <a:endParaRPr lang="en-US" dirty="0"/>
          </a:p>
          <a:p>
            <a:pPr marL="1028700" lvl="1" indent="-457200">
              <a:lnSpc>
                <a:spcPct val="90000"/>
              </a:lnSpc>
            </a:pPr>
            <a:r>
              <a:rPr lang="en-US" dirty="0"/>
              <a:t>KB = (A </a:t>
            </a:r>
            <a:r>
              <a:rPr lang="en-US" dirty="0">
                <a:sym typeface="Symbol" pitchFamily="18" charset="2"/>
              </a:rPr>
              <a:t></a:t>
            </a:r>
            <a:r>
              <a:rPr lang="en-US" dirty="0"/>
              <a:t> </a:t>
            </a:r>
            <a:r>
              <a:rPr lang="en-US" dirty="0">
                <a:sym typeface="Symbol" pitchFamily="18" charset="2"/>
              </a:rPr>
              <a:t></a:t>
            </a:r>
            <a:r>
              <a:rPr lang="en-US" dirty="0"/>
              <a:t>B) </a:t>
            </a:r>
            <a:r>
              <a:rPr lang="en-US" dirty="0">
                <a:sym typeface="Symbol" pitchFamily="18" charset="2"/>
              </a:rPr>
              <a:t></a:t>
            </a:r>
            <a:r>
              <a:rPr lang="en-US" dirty="0"/>
              <a:t> (B </a:t>
            </a:r>
            <a:r>
              <a:rPr lang="en-US" dirty="0">
                <a:sym typeface="Symbol" pitchFamily="18" charset="2"/>
              </a:rPr>
              <a:t></a:t>
            </a:r>
            <a:r>
              <a:rPr lang="en-US" dirty="0"/>
              <a:t> C) </a:t>
            </a:r>
            <a:r>
              <a:rPr lang="en-US" dirty="0">
                <a:sym typeface="Symbol" pitchFamily="18" charset="2"/>
              </a:rPr>
              <a:t></a:t>
            </a:r>
            <a:r>
              <a:rPr lang="en-US" dirty="0"/>
              <a:t> </a:t>
            </a:r>
            <a:r>
              <a:rPr lang="en-US" dirty="0">
                <a:sym typeface="Symbol" pitchFamily="18" charset="2"/>
              </a:rPr>
              <a:t></a:t>
            </a:r>
            <a:r>
              <a:rPr lang="en-US" dirty="0"/>
              <a:t>A</a:t>
            </a:r>
          </a:p>
          <a:p>
            <a:pPr marL="1028700" lvl="1" indent="-457200">
              <a:lnSpc>
                <a:spcPct val="90000"/>
              </a:lnSpc>
            </a:pPr>
            <a:r>
              <a:rPr lang="en-US" dirty="0"/>
              <a:t>We want to prove </a:t>
            </a:r>
            <a:r>
              <a:rPr lang="en-US" dirty="0">
                <a:latin typeface="Symbol" pitchFamily="18" charset="2"/>
              </a:rPr>
              <a:t>a</a:t>
            </a:r>
            <a:r>
              <a:rPr lang="en-US" dirty="0"/>
              <a:t> = </a:t>
            </a:r>
            <a:r>
              <a:rPr lang="en-US" dirty="0" smtClean="0"/>
              <a:t>C (aka. Clause C is true in KB / based on our knowledge)</a:t>
            </a:r>
            <a:endParaRPr lang="en-US" dirty="0"/>
          </a:p>
          <a:p>
            <a:pPr marL="1028700" lvl="1" indent="-457200">
              <a:lnSpc>
                <a:spcPct val="90000"/>
              </a:lnSpc>
            </a:pPr>
            <a:r>
              <a:rPr lang="en-US" dirty="0" smtClean="0"/>
              <a:t>Convert </a:t>
            </a:r>
            <a:r>
              <a:rPr lang="en-US" dirty="0"/>
              <a:t>(KB </a:t>
            </a:r>
            <a:r>
              <a:rPr lang="en-US" dirty="0">
                <a:sym typeface="Symbol" pitchFamily="18" charset="2"/>
              </a:rPr>
              <a:t></a:t>
            </a:r>
            <a:r>
              <a:rPr lang="en-US" dirty="0"/>
              <a:t> </a:t>
            </a:r>
            <a:r>
              <a:rPr lang="en-US" dirty="0">
                <a:sym typeface="Symbol" pitchFamily="18" charset="2"/>
              </a:rPr>
              <a:t></a:t>
            </a:r>
            <a:r>
              <a:rPr lang="en-US" i="1" dirty="0">
                <a:latin typeface="Symbol" pitchFamily="18" charset="2"/>
              </a:rPr>
              <a:t>a</a:t>
            </a:r>
            <a:r>
              <a:rPr lang="en-US" dirty="0"/>
              <a:t> ) into CNF, obtain 4 clauses</a:t>
            </a:r>
          </a:p>
          <a:p>
            <a:pPr marL="1028700" lvl="1" indent="-457200">
              <a:lnSpc>
                <a:spcPct val="90000"/>
              </a:lnSpc>
            </a:pPr>
            <a:r>
              <a:rPr lang="en-US" dirty="0"/>
              <a:t>Apply resolution rules</a:t>
            </a:r>
          </a:p>
          <a:p>
            <a:pPr marL="1028700" lvl="1" indent="-457200">
              <a:lnSpc>
                <a:spcPct val="90000"/>
              </a:lnSpc>
            </a:pPr>
            <a:r>
              <a:rPr lang="en-US" dirty="0"/>
              <a:t>Obtain empty clause</a:t>
            </a:r>
          </a:p>
        </p:txBody>
      </p:sp>
      <p:grpSp>
        <p:nvGrpSpPr>
          <p:cNvPr id="2" name="Group 22"/>
          <p:cNvGrpSpPr>
            <a:grpSpLocks/>
          </p:cNvGrpSpPr>
          <p:nvPr/>
        </p:nvGrpSpPr>
        <p:grpSpPr bwMode="auto">
          <a:xfrm>
            <a:off x="1663700" y="3832872"/>
            <a:ext cx="6456172" cy="2231644"/>
            <a:chOff x="960" y="1928"/>
            <a:chExt cx="4016" cy="1560"/>
          </a:xfrm>
        </p:grpSpPr>
        <p:sp>
          <p:nvSpPr>
            <p:cNvPr id="486405" name="Text Box 5"/>
            <p:cNvSpPr txBox="1">
              <a:spLocks noChangeArrowheads="1"/>
            </p:cNvSpPr>
            <p:nvPr/>
          </p:nvSpPr>
          <p:spPr bwMode="auto">
            <a:xfrm>
              <a:off x="2016" y="1952"/>
              <a:ext cx="640"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dirty="0">
                  <a:solidFill>
                    <a:srgbClr val="0000CC"/>
                  </a:solidFill>
                </a:rPr>
                <a:t>A </a:t>
              </a:r>
              <a:r>
                <a:rPr lang="en-US" sz="2000" dirty="0">
                  <a:solidFill>
                    <a:srgbClr val="0000CC"/>
                  </a:solidFill>
                  <a:sym typeface="Symbol" pitchFamily="18" charset="2"/>
                </a:rPr>
                <a:t></a:t>
              </a:r>
              <a:r>
                <a:rPr lang="en-US" sz="2000" dirty="0">
                  <a:solidFill>
                    <a:srgbClr val="0000CC"/>
                  </a:solidFill>
                </a:rPr>
                <a:t> </a:t>
              </a:r>
              <a:r>
                <a:rPr lang="en-US" sz="2000" dirty="0">
                  <a:solidFill>
                    <a:srgbClr val="0000CC"/>
                  </a:solidFill>
                  <a:sym typeface="Symbol" pitchFamily="18" charset="2"/>
                </a:rPr>
                <a:t></a:t>
              </a:r>
              <a:r>
                <a:rPr lang="en-US" sz="2000" dirty="0">
                  <a:solidFill>
                    <a:srgbClr val="0000CC"/>
                  </a:solidFill>
                </a:rPr>
                <a:t>B</a:t>
              </a:r>
            </a:p>
          </p:txBody>
        </p:sp>
        <p:sp>
          <p:nvSpPr>
            <p:cNvPr id="486406" name="Text Box 6"/>
            <p:cNvSpPr txBox="1">
              <a:spLocks noChangeArrowheads="1"/>
            </p:cNvSpPr>
            <p:nvPr/>
          </p:nvSpPr>
          <p:spPr bwMode="auto">
            <a:xfrm>
              <a:off x="3216" y="1936"/>
              <a:ext cx="560"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dirty="0">
                  <a:solidFill>
                    <a:srgbClr val="0000CC"/>
                  </a:solidFill>
                </a:rPr>
                <a:t>B </a:t>
              </a:r>
              <a:r>
                <a:rPr lang="en-US" sz="2000" dirty="0">
                  <a:solidFill>
                    <a:srgbClr val="0000CC"/>
                  </a:solidFill>
                  <a:sym typeface="Symbol" pitchFamily="18" charset="2"/>
                </a:rPr>
                <a:t></a:t>
              </a:r>
              <a:r>
                <a:rPr lang="en-US" sz="2000" dirty="0">
                  <a:solidFill>
                    <a:srgbClr val="0000CC"/>
                  </a:solidFill>
                </a:rPr>
                <a:t> </a:t>
              </a:r>
              <a:r>
                <a:rPr lang="en-US" sz="2000" dirty="0">
                  <a:solidFill>
                    <a:srgbClr val="0000CC"/>
                  </a:solidFill>
                  <a:sym typeface="Symbol" pitchFamily="18" charset="2"/>
                </a:rPr>
                <a:t>C</a:t>
              </a:r>
              <a:endParaRPr lang="en-US" sz="2000" dirty="0">
                <a:solidFill>
                  <a:srgbClr val="0000CC"/>
                </a:solidFill>
              </a:endParaRPr>
            </a:p>
          </p:txBody>
        </p:sp>
        <p:sp>
          <p:nvSpPr>
            <p:cNvPr id="486407" name="Text Box 7"/>
            <p:cNvSpPr txBox="1">
              <a:spLocks noChangeArrowheads="1"/>
            </p:cNvSpPr>
            <p:nvPr/>
          </p:nvSpPr>
          <p:spPr bwMode="auto">
            <a:xfrm>
              <a:off x="960" y="1960"/>
              <a:ext cx="424"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a:solidFill>
                    <a:srgbClr val="0000CC"/>
                  </a:solidFill>
                  <a:sym typeface="Symbol" pitchFamily="18" charset="2"/>
                </a:rPr>
                <a:t></a:t>
              </a:r>
              <a:r>
                <a:rPr lang="en-US" sz="2000">
                  <a:solidFill>
                    <a:srgbClr val="0000CC"/>
                  </a:solidFill>
                </a:rPr>
                <a:t>A</a:t>
              </a:r>
            </a:p>
          </p:txBody>
        </p:sp>
        <p:sp>
          <p:nvSpPr>
            <p:cNvPr id="486408" name="Text Box 8"/>
            <p:cNvSpPr txBox="1">
              <a:spLocks noChangeArrowheads="1"/>
            </p:cNvSpPr>
            <p:nvPr/>
          </p:nvSpPr>
          <p:spPr bwMode="auto">
            <a:xfrm>
              <a:off x="4480" y="1928"/>
              <a:ext cx="496"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dirty="0">
                  <a:solidFill>
                    <a:srgbClr val="0000CC"/>
                  </a:solidFill>
                  <a:sym typeface="Symbol" pitchFamily="18" charset="2"/>
                </a:rPr>
                <a:t></a:t>
              </a:r>
              <a:r>
                <a:rPr lang="en-US" sz="2000" dirty="0">
                  <a:solidFill>
                    <a:srgbClr val="0000CC"/>
                  </a:solidFill>
                </a:rPr>
                <a:t>C</a:t>
              </a:r>
            </a:p>
          </p:txBody>
        </p:sp>
        <p:sp>
          <p:nvSpPr>
            <p:cNvPr id="486409" name="Text Box 9"/>
            <p:cNvSpPr txBox="1">
              <a:spLocks noChangeArrowheads="1"/>
            </p:cNvSpPr>
            <p:nvPr/>
          </p:nvSpPr>
          <p:spPr bwMode="auto">
            <a:xfrm>
              <a:off x="1440" y="2616"/>
              <a:ext cx="400"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a:solidFill>
                    <a:srgbClr val="0000CC"/>
                  </a:solidFill>
                  <a:sym typeface="Symbol" pitchFamily="18" charset="2"/>
                </a:rPr>
                <a:t></a:t>
              </a:r>
              <a:r>
                <a:rPr lang="en-US" sz="2000">
                  <a:solidFill>
                    <a:srgbClr val="0000CC"/>
                  </a:solidFill>
                </a:rPr>
                <a:t>B</a:t>
              </a:r>
            </a:p>
          </p:txBody>
        </p:sp>
        <p:sp>
          <p:nvSpPr>
            <p:cNvPr id="486410" name="Text Box 10"/>
            <p:cNvSpPr txBox="1">
              <a:spLocks noChangeArrowheads="1"/>
            </p:cNvSpPr>
            <p:nvPr/>
          </p:nvSpPr>
          <p:spPr bwMode="auto">
            <a:xfrm>
              <a:off x="2616" y="2616"/>
              <a:ext cx="640"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a:solidFill>
                    <a:srgbClr val="0000CC"/>
                  </a:solidFill>
                </a:rPr>
                <a:t>A </a:t>
              </a:r>
              <a:r>
                <a:rPr lang="en-US" sz="2000">
                  <a:solidFill>
                    <a:srgbClr val="0000CC"/>
                  </a:solidFill>
                  <a:sym typeface="Symbol" pitchFamily="18" charset="2"/>
                </a:rPr>
                <a:t></a:t>
              </a:r>
              <a:r>
                <a:rPr lang="en-US" sz="2000">
                  <a:solidFill>
                    <a:srgbClr val="0000CC"/>
                  </a:solidFill>
                </a:rPr>
                <a:t> </a:t>
              </a:r>
              <a:r>
                <a:rPr lang="en-US" sz="2000">
                  <a:solidFill>
                    <a:srgbClr val="0000CC"/>
                  </a:solidFill>
                  <a:sym typeface="Symbol" pitchFamily="18" charset="2"/>
                </a:rPr>
                <a:t>C</a:t>
              </a:r>
              <a:endParaRPr lang="en-US" sz="2000">
                <a:solidFill>
                  <a:srgbClr val="0000CC"/>
                </a:solidFill>
              </a:endParaRPr>
            </a:p>
          </p:txBody>
        </p:sp>
        <p:sp>
          <p:nvSpPr>
            <p:cNvPr id="486411" name="Text Box 11"/>
            <p:cNvSpPr txBox="1">
              <a:spLocks noChangeArrowheads="1"/>
            </p:cNvSpPr>
            <p:nvPr/>
          </p:nvSpPr>
          <p:spPr bwMode="auto">
            <a:xfrm>
              <a:off x="3912" y="2616"/>
              <a:ext cx="288" cy="262"/>
            </a:xfrm>
            <a:prstGeom prst="rect">
              <a:avLst/>
            </a:prstGeom>
            <a:noFill/>
            <a:ln w="19050">
              <a:solidFill>
                <a:srgbClr val="008000"/>
              </a:solidFill>
              <a:miter lim="800000"/>
              <a:headEnd/>
              <a:tailEnd type="none" w="med" len="lg"/>
            </a:ln>
            <a:effectLst/>
          </p:spPr>
          <p:txBody>
            <a:bodyPr>
              <a:spAutoFit/>
            </a:bodyPr>
            <a:lstStyle/>
            <a:p>
              <a:pPr>
                <a:spcBef>
                  <a:spcPct val="50000"/>
                </a:spcBef>
              </a:pPr>
              <a:r>
                <a:rPr lang="en-US" sz="2000">
                  <a:solidFill>
                    <a:srgbClr val="0000CC"/>
                  </a:solidFill>
                </a:rPr>
                <a:t>B</a:t>
              </a:r>
            </a:p>
          </p:txBody>
        </p:sp>
        <p:sp>
          <p:nvSpPr>
            <p:cNvPr id="486412" name="Line 12"/>
            <p:cNvSpPr>
              <a:spLocks noChangeShapeType="1"/>
            </p:cNvSpPr>
            <p:nvPr/>
          </p:nvSpPr>
          <p:spPr bwMode="auto">
            <a:xfrm>
              <a:off x="1136" y="2216"/>
              <a:ext cx="456" cy="392"/>
            </a:xfrm>
            <a:prstGeom prst="line">
              <a:avLst/>
            </a:prstGeom>
            <a:noFill/>
            <a:ln w="12700">
              <a:solidFill>
                <a:schemeClr val="tx1"/>
              </a:solidFill>
              <a:round/>
              <a:headEnd/>
              <a:tailEnd type="triangle" w="med" len="lg"/>
            </a:ln>
            <a:effectLst/>
          </p:spPr>
          <p:txBody>
            <a:bodyPr/>
            <a:lstStyle/>
            <a:p>
              <a:endParaRPr lang="en-US"/>
            </a:p>
          </p:txBody>
        </p:sp>
        <p:sp>
          <p:nvSpPr>
            <p:cNvPr id="486413" name="Line 13"/>
            <p:cNvSpPr>
              <a:spLocks noChangeShapeType="1"/>
            </p:cNvSpPr>
            <p:nvPr/>
          </p:nvSpPr>
          <p:spPr bwMode="auto">
            <a:xfrm flipH="1">
              <a:off x="1632" y="2216"/>
              <a:ext cx="672" cy="400"/>
            </a:xfrm>
            <a:prstGeom prst="line">
              <a:avLst/>
            </a:prstGeom>
            <a:noFill/>
            <a:ln w="12700">
              <a:solidFill>
                <a:schemeClr val="tx1"/>
              </a:solidFill>
              <a:round/>
              <a:headEnd/>
              <a:tailEnd type="triangle" w="med" len="lg"/>
            </a:ln>
            <a:effectLst/>
          </p:spPr>
          <p:txBody>
            <a:bodyPr/>
            <a:lstStyle/>
            <a:p>
              <a:endParaRPr lang="en-US"/>
            </a:p>
          </p:txBody>
        </p:sp>
        <p:sp>
          <p:nvSpPr>
            <p:cNvPr id="486414" name="Line 14"/>
            <p:cNvSpPr>
              <a:spLocks noChangeShapeType="1"/>
            </p:cNvSpPr>
            <p:nvPr/>
          </p:nvSpPr>
          <p:spPr bwMode="auto">
            <a:xfrm>
              <a:off x="2384" y="2208"/>
              <a:ext cx="496" cy="416"/>
            </a:xfrm>
            <a:prstGeom prst="line">
              <a:avLst/>
            </a:prstGeom>
            <a:noFill/>
            <a:ln w="12700">
              <a:solidFill>
                <a:schemeClr val="tx1"/>
              </a:solidFill>
              <a:round/>
              <a:headEnd/>
              <a:tailEnd type="triangle" w="med" len="lg"/>
            </a:ln>
            <a:effectLst/>
          </p:spPr>
          <p:txBody>
            <a:bodyPr/>
            <a:lstStyle/>
            <a:p>
              <a:endParaRPr lang="en-US"/>
            </a:p>
          </p:txBody>
        </p:sp>
        <p:sp>
          <p:nvSpPr>
            <p:cNvPr id="486415" name="Line 15"/>
            <p:cNvSpPr>
              <a:spLocks noChangeShapeType="1"/>
            </p:cNvSpPr>
            <p:nvPr/>
          </p:nvSpPr>
          <p:spPr bwMode="auto">
            <a:xfrm flipH="1">
              <a:off x="2944" y="2200"/>
              <a:ext cx="536" cy="424"/>
            </a:xfrm>
            <a:prstGeom prst="line">
              <a:avLst/>
            </a:prstGeom>
            <a:noFill/>
            <a:ln w="12700">
              <a:solidFill>
                <a:schemeClr val="tx1"/>
              </a:solidFill>
              <a:round/>
              <a:headEnd/>
              <a:tailEnd type="triangle" w="med" len="lg"/>
            </a:ln>
            <a:effectLst/>
          </p:spPr>
          <p:txBody>
            <a:bodyPr/>
            <a:lstStyle/>
            <a:p>
              <a:endParaRPr lang="en-US"/>
            </a:p>
          </p:txBody>
        </p:sp>
        <p:sp>
          <p:nvSpPr>
            <p:cNvPr id="486416" name="Line 16"/>
            <p:cNvSpPr>
              <a:spLocks noChangeShapeType="1"/>
            </p:cNvSpPr>
            <p:nvPr/>
          </p:nvSpPr>
          <p:spPr bwMode="auto">
            <a:xfrm>
              <a:off x="3552" y="2192"/>
              <a:ext cx="464" cy="424"/>
            </a:xfrm>
            <a:prstGeom prst="line">
              <a:avLst/>
            </a:prstGeom>
            <a:noFill/>
            <a:ln w="12700">
              <a:solidFill>
                <a:schemeClr val="tx1"/>
              </a:solidFill>
              <a:round/>
              <a:headEnd/>
              <a:tailEnd type="triangle" w="med" len="lg"/>
            </a:ln>
            <a:effectLst/>
          </p:spPr>
          <p:txBody>
            <a:bodyPr/>
            <a:lstStyle/>
            <a:p>
              <a:endParaRPr lang="en-US"/>
            </a:p>
          </p:txBody>
        </p:sp>
        <p:sp>
          <p:nvSpPr>
            <p:cNvPr id="486417" name="Line 17"/>
            <p:cNvSpPr>
              <a:spLocks noChangeShapeType="1"/>
            </p:cNvSpPr>
            <p:nvPr/>
          </p:nvSpPr>
          <p:spPr bwMode="auto">
            <a:xfrm flipH="1">
              <a:off x="4096" y="2192"/>
              <a:ext cx="640" cy="424"/>
            </a:xfrm>
            <a:prstGeom prst="line">
              <a:avLst/>
            </a:prstGeom>
            <a:noFill/>
            <a:ln w="12700">
              <a:solidFill>
                <a:schemeClr val="tx1"/>
              </a:solidFill>
              <a:round/>
              <a:headEnd/>
              <a:tailEnd type="triangle" w="med" len="lg"/>
            </a:ln>
            <a:effectLst/>
          </p:spPr>
          <p:txBody>
            <a:bodyPr/>
            <a:lstStyle/>
            <a:p>
              <a:endParaRPr lang="en-US"/>
            </a:p>
          </p:txBody>
        </p:sp>
        <p:sp>
          <p:nvSpPr>
            <p:cNvPr id="486419" name="Rectangle 19"/>
            <p:cNvSpPr>
              <a:spLocks noChangeArrowheads="1"/>
            </p:cNvSpPr>
            <p:nvPr/>
          </p:nvSpPr>
          <p:spPr bwMode="auto">
            <a:xfrm>
              <a:off x="2792" y="3272"/>
              <a:ext cx="208" cy="216"/>
            </a:xfrm>
            <a:prstGeom prst="rect">
              <a:avLst/>
            </a:prstGeom>
            <a:solidFill>
              <a:schemeClr val="bg1"/>
            </a:solidFill>
            <a:ln w="12700">
              <a:solidFill>
                <a:schemeClr val="tx1"/>
              </a:solidFill>
              <a:miter lim="800000"/>
              <a:headEnd/>
              <a:tailEnd type="none" w="med" len="lg"/>
            </a:ln>
            <a:effectLst/>
          </p:spPr>
          <p:txBody>
            <a:bodyPr wrap="none" anchor="ctr"/>
            <a:lstStyle/>
            <a:p>
              <a:endParaRPr lang="en-US"/>
            </a:p>
          </p:txBody>
        </p:sp>
        <p:sp>
          <p:nvSpPr>
            <p:cNvPr id="486420" name="Line 20"/>
            <p:cNvSpPr>
              <a:spLocks noChangeShapeType="1"/>
            </p:cNvSpPr>
            <p:nvPr/>
          </p:nvSpPr>
          <p:spPr bwMode="auto">
            <a:xfrm>
              <a:off x="1608" y="2888"/>
              <a:ext cx="1240" cy="376"/>
            </a:xfrm>
            <a:prstGeom prst="line">
              <a:avLst/>
            </a:prstGeom>
            <a:noFill/>
            <a:ln w="12700">
              <a:solidFill>
                <a:schemeClr val="tx1"/>
              </a:solidFill>
              <a:round/>
              <a:headEnd/>
              <a:tailEnd type="triangle" w="med" len="lg"/>
            </a:ln>
            <a:effectLst/>
          </p:spPr>
          <p:txBody>
            <a:bodyPr/>
            <a:lstStyle/>
            <a:p>
              <a:endParaRPr lang="en-US"/>
            </a:p>
          </p:txBody>
        </p:sp>
        <p:sp>
          <p:nvSpPr>
            <p:cNvPr id="486421" name="Line 21"/>
            <p:cNvSpPr>
              <a:spLocks noChangeShapeType="1"/>
            </p:cNvSpPr>
            <p:nvPr/>
          </p:nvSpPr>
          <p:spPr bwMode="auto">
            <a:xfrm flipH="1">
              <a:off x="2928" y="2880"/>
              <a:ext cx="1120" cy="384"/>
            </a:xfrm>
            <a:prstGeom prst="line">
              <a:avLst/>
            </a:prstGeom>
            <a:noFill/>
            <a:ln w="12700">
              <a:solidFill>
                <a:schemeClr val="tx1"/>
              </a:solidFill>
              <a:round/>
              <a:headEnd/>
              <a:tailEnd type="triangle" w="med" len="lg"/>
            </a:ln>
            <a:effectLst/>
          </p:spPr>
          <p:txBody>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KBS</a:t>
            </a:r>
            <a:r>
              <a:rPr lang="en-US" dirty="0" smtClean="0"/>
              <a:t> Tasks: </a:t>
            </a:r>
            <a:r>
              <a:rPr lang="en-US" sz="2800" dirty="0" smtClean="0">
                <a:solidFill>
                  <a:srgbClr val="CC3300"/>
                </a:solidFill>
              </a:rPr>
              <a:t>from </a:t>
            </a:r>
            <a:r>
              <a:rPr lang="en-US" sz="2800" dirty="0" err="1" smtClean="0">
                <a:solidFill>
                  <a:srgbClr val="CC3300"/>
                </a:solidFill>
              </a:rPr>
              <a:t>KE</a:t>
            </a:r>
            <a:r>
              <a:rPr lang="en-US" sz="2800" dirty="0" smtClean="0">
                <a:solidFill>
                  <a:srgbClr val="CC3300"/>
                </a:solidFill>
              </a:rPr>
              <a:t> point of view</a:t>
            </a:r>
            <a:endParaRPr lang="en-US" sz="2800" dirty="0">
              <a:solidFill>
                <a:srgbClr val="CC3300"/>
              </a:solidFill>
            </a:endParaRPr>
          </a:p>
        </p:txBody>
      </p:sp>
      <p:sp>
        <p:nvSpPr>
          <p:cNvPr id="3" name="Content Placeholder 2"/>
          <p:cNvSpPr>
            <a:spLocks noGrp="1"/>
          </p:cNvSpPr>
          <p:nvPr>
            <p:ph idx="1"/>
          </p:nvPr>
        </p:nvSpPr>
        <p:spPr/>
        <p:txBody>
          <a:bodyPr numCol="2"/>
          <a:lstStyle/>
          <a:p>
            <a:pPr>
              <a:lnSpc>
                <a:spcPct val="100000"/>
              </a:lnSpc>
            </a:pPr>
            <a:r>
              <a:rPr lang="en-US" dirty="0" smtClean="0"/>
              <a:t>Typical </a:t>
            </a:r>
            <a:r>
              <a:rPr lang="en-US" dirty="0" err="1" smtClean="0"/>
              <a:t>KBS</a:t>
            </a:r>
            <a:r>
              <a:rPr lang="en-US" dirty="0" smtClean="0"/>
              <a:t> tasks</a:t>
            </a:r>
          </a:p>
          <a:p>
            <a:pPr lvl="1">
              <a:lnSpc>
                <a:spcPct val="100000"/>
              </a:lnSpc>
              <a:spcBef>
                <a:spcPts val="0"/>
              </a:spcBef>
            </a:pPr>
            <a:r>
              <a:rPr lang="en-US" dirty="0" smtClean="0"/>
              <a:t>Optimization</a:t>
            </a:r>
          </a:p>
          <a:p>
            <a:pPr lvl="2">
              <a:lnSpc>
                <a:spcPct val="100000"/>
              </a:lnSpc>
              <a:spcBef>
                <a:spcPts val="0"/>
              </a:spcBef>
            </a:pPr>
            <a:r>
              <a:rPr lang="en-US" sz="2000" dirty="0" smtClean="0"/>
              <a:t>Planning, allocation</a:t>
            </a:r>
          </a:p>
          <a:p>
            <a:pPr lvl="1">
              <a:lnSpc>
                <a:spcPct val="100000"/>
              </a:lnSpc>
              <a:spcBef>
                <a:spcPts val="0"/>
              </a:spcBef>
            </a:pPr>
            <a:r>
              <a:rPr lang="en-US" dirty="0" smtClean="0"/>
              <a:t>Decision</a:t>
            </a:r>
          </a:p>
          <a:p>
            <a:pPr lvl="2">
              <a:lnSpc>
                <a:spcPct val="100000"/>
              </a:lnSpc>
              <a:spcBef>
                <a:spcPts val="0"/>
              </a:spcBef>
            </a:pPr>
            <a:r>
              <a:rPr lang="en-US" sz="2000" dirty="0" smtClean="0"/>
              <a:t>Diagnosis</a:t>
            </a:r>
          </a:p>
          <a:p>
            <a:pPr lvl="2">
              <a:lnSpc>
                <a:spcPct val="100000"/>
              </a:lnSpc>
              <a:spcBef>
                <a:spcPts val="0"/>
              </a:spcBef>
            </a:pPr>
            <a:r>
              <a:rPr lang="en-US" sz="2000" dirty="0" smtClean="0"/>
              <a:t>Prediction</a:t>
            </a:r>
          </a:p>
          <a:p>
            <a:pPr lvl="2">
              <a:lnSpc>
                <a:spcPct val="100000"/>
              </a:lnSpc>
              <a:spcBef>
                <a:spcPts val="0"/>
              </a:spcBef>
            </a:pPr>
            <a:r>
              <a:rPr lang="en-US" sz="2000" dirty="0" smtClean="0"/>
              <a:t>Pattern classification, recognition, matching</a:t>
            </a:r>
          </a:p>
          <a:p>
            <a:pPr lvl="1">
              <a:lnSpc>
                <a:spcPct val="100000"/>
              </a:lnSpc>
              <a:spcBef>
                <a:spcPts val="0"/>
              </a:spcBef>
            </a:pPr>
            <a:r>
              <a:rPr lang="en-US" dirty="0" smtClean="0"/>
              <a:t>Representation</a:t>
            </a:r>
          </a:p>
          <a:p>
            <a:pPr lvl="2">
              <a:lnSpc>
                <a:spcPct val="100000"/>
              </a:lnSpc>
              <a:spcBef>
                <a:spcPts val="0"/>
              </a:spcBef>
            </a:pPr>
            <a:r>
              <a:rPr lang="en-US" sz="2000" dirty="0" smtClean="0"/>
              <a:t>Projection</a:t>
            </a:r>
          </a:p>
          <a:p>
            <a:pPr lvl="2">
              <a:lnSpc>
                <a:spcPct val="100000"/>
              </a:lnSpc>
              <a:spcBef>
                <a:spcPts val="0"/>
              </a:spcBef>
            </a:pPr>
            <a:r>
              <a:rPr lang="en-US" sz="2000" dirty="0" smtClean="0"/>
              <a:t>Summary</a:t>
            </a:r>
          </a:p>
          <a:p>
            <a:pPr lvl="1">
              <a:lnSpc>
                <a:spcPct val="100000"/>
              </a:lnSpc>
              <a:spcBef>
                <a:spcPts val="0"/>
              </a:spcBef>
            </a:pPr>
            <a:r>
              <a:rPr lang="en-US" dirty="0" smtClean="0"/>
              <a:t>Learning</a:t>
            </a:r>
            <a:r>
              <a:rPr lang="en-US" sz="2000" dirty="0" smtClean="0"/>
              <a:t> </a:t>
            </a:r>
          </a:p>
          <a:p>
            <a:pPr lvl="2">
              <a:lnSpc>
                <a:spcPct val="100000"/>
              </a:lnSpc>
              <a:spcBef>
                <a:spcPts val="0"/>
              </a:spcBef>
            </a:pPr>
            <a:r>
              <a:rPr lang="en-US" sz="2000" dirty="0" smtClean="0"/>
              <a:t>Discovery</a:t>
            </a:r>
            <a:endParaRPr lang="en-US" sz="2000" dirty="0"/>
          </a:p>
          <a:p>
            <a:pPr lvl="2">
              <a:lnSpc>
                <a:spcPct val="100000"/>
              </a:lnSpc>
              <a:spcBef>
                <a:spcPts val="0"/>
              </a:spcBef>
            </a:pPr>
            <a:r>
              <a:rPr lang="en-US" sz="2000" dirty="0" smtClean="0"/>
              <a:t>Representation</a:t>
            </a:r>
            <a:endParaRPr lang="en-US" sz="2000" dirty="0"/>
          </a:p>
          <a:p>
            <a:pPr lvl="2">
              <a:lnSpc>
                <a:spcPct val="100000"/>
              </a:lnSpc>
              <a:buNone/>
            </a:pPr>
            <a:endParaRPr lang="en-US" sz="2000" dirty="0" smtClean="0"/>
          </a:p>
          <a:p>
            <a:pPr>
              <a:lnSpc>
                <a:spcPct val="100000"/>
              </a:lnSpc>
            </a:pPr>
            <a:r>
              <a:rPr lang="en-US" dirty="0" smtClean="0"/>
              <a:t>Major KE task category</a:t>
            </a:r>
          </a:p>
          <a:p>
            <a:pPr lvl="1">
              <a:lnSpc>
                <a:spcPct val="100000"/>
              </a:lnSpc>
            </a:pPr>
            <a:r>
              <a:rPr lang="en-US" sz="2000" dirty="0" smtClean="0"/>
              <a:t>Search </a:t>
            </a:r>
          </a:p>
          <a:p>
            <a:pPr lvl="1">
              <a:lnSpc>
                <a:spcPct val="100000"/>
              </a:lnSpc>
              <a:buNone/>
            </a:pPr>
            <a:endParaRPr lang="en-US" sz="2000" dirty="0" smtClean="0"/>
          </a:p>
          <a:p>
            <a:pPr lvl="1">
              <a:lnSpc>
                <a:spcPct val="100000"/>
              </a:lnSpc>
            </a:pPr>
            <a:endParaRPr lang="en-US" sz="2000" dirty="0" smtClean="0"/>
          </a:p>
          <a:p>
            <a:pPr lvl="1">
              <a:lnSpc>
                <a:spcPct val="100000"/>
              </a:lnSpc>
            </a:pPr>
            <a:r>
              <a:rPr lang="en-US" sz="2000" dirty="0" smtClean="0"/>
              <a:t>Representation &amp; reasoning</a:t>
            </a:r>
          </a:p>
          <a:p>
            <a:pPr lvl="1">
              <a:lnSpc>
                <a:spcPct val="100000"/>
              </a:lnSpc>
              <a:buNone/>
            </a:pPr>
            <a:endParaRPr lang="en-US" sz="2000" dirty="0" smtClean="0"/>
          </a:p>
          <a:p>
            <a:pPr lvl="1">
              <a:lnSpc>
                <a:spcPct val="100000"/>
              </a:lnSpc>
              <a:buNone/>
            </a:pPr>
            <a:endParaRPr lang="en-US" sz="2000" dirty="0" smtClean="0"/>
          </a:p>
          <a:p>
            <a:pPr lvl="1">
              <a:lnSpc>
                <a:spcPct val="100000"/>
              </a:lnSpc>
            </a:pPr>
            <a:endParaRPr lang="en-US" sz="2000" dirty="0" smtClean="0"/>
          </a:p>
          <a:p>
            <a:pPr lvl="1">
              <a:lnSpc>
                <a:spcPct val="100000"/>
              </a:lnSpc>
            </a:pPr>
            <a:r>
              <a:rPr lang="en-US" sz="2000" dirty="0" smtClean="0"/>
              <a:t>Representation</a:t>
            </a:r>
          </a:p>
          <a:p>
            <a:pPr lvl="1">
              <a:lnSpc>
                <a:spcPct val="100000"/>
              </a:lnSpc>
            </a:pPr>
            <a:endParaRPr lang="en-US" sz="2000" dirty="0" smtClean="0"/>
          </a:p>
          <a:p>
            <a:pPr marL="571500" lvl="1" indent="0">
              <a:lnSpc>
                <a:spcPct val="100000"/>
              </a:lnSpc>
              <a:buNone/>
            </a:pPr>
            <a:endParaRPr lang="en-US" sz="2000" dirty="0" smtClean="0"/>
          </a:p>
          <a:p>
            <a:pPr lvl="1">
              <a:lnSpc>
                <a:spcPct val="100000"/>
              </a:lnSpc>
            </a:pPr>
            <a:r>
              <a:rPr lang="en-US" sz="2000" dirty="0" smtClean="0"/>
              <a:t>Discovery &amp; representation</a:t>
            </a:r>
          </a:p>
          <a:p>
            <a:pPr lvl="1">
              <a:lnSpc>
                <a:spcPct val="100000"/>
              </a:lnSpc>
            </a:pPr>
            <a:endParaRPr lang="en-GB" sz="1600" dirty="0" smtClean="0"/>
          </a:p>
        </p:txBody>
      </p:sp>
    </p:spTree>
    <p:extLst>
      <p:ext uri="{BB962C8B-B14F-4D97-AF65-F5344CB8AC3E}">
        <p14:creationId xmlns:p14="http://schemas.microsoft.com/office/powerpoint/2010/main" val="38981535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smtClean="0">
                <a:solidFill>
                  <a:srgbClr val="C00000"/>
                </a:solidFill>
              </a:rPr>
              <a:t>* </a:t>
            </a:r>
            <a:r>
              <a:rPr lang="en-US" dirty="0" smtClean="0"/>
              <a:t>Completeness </a:t>
            </a:r>
            <a:r>
              <a:rPr lang="en-US" dirty="0"/>
              <a:t>of Resolution</a:t>
            </a:r>
            <a:endParaRPr lang="en-US" sz="2400" b="0" dirty="0">
              <a:effectLst/>
            </a:endParaRPr>
          </a:p>
        </p:txBody>
      </p:sp>
      <p:sp>
        <p:nvSpPr>
          <p:cNvPr id="487427" name="Rectangle 3"/>
          <p:cNvSpPr>
            <a:spLocks noGrp="1" noChangeArrowheads="1"/>
          </p:cNvSpPr>
          <p:nvPr>
            <p:ph type="body" idx="1"/>
          </p:nvPr>
        </p:nvSpPr>
        <p:spPr/>
        <p:txBody>
          <a:bodyPr/>
          <a:lstStyle/>
          <a:p>
            <a:pPr marL="533400" indent="-533400">
              <a:lnSpc>
                <a:spcPct val="110000"/>
              </a:lnSpc>
            </a:pPr>
            <a:r>
              <a:rPr lang="en-US" b="1" i="1" dirty="0">
                <a:solidFill>
                  <a:srgbClr val="CC66FF"/>
                </a:solidFill>
                <a:effectLst>
                  <a:outerShdw blurRad="38100" dist="38100" dir="2700000" algn="tl">
                    <a:srgbClr val="C0C0C0"/>
                  </a:outerShdw>
                </a:effectLst>
              </a:rPr>
              <a:t>Resolution closure</a:t>
            </a:r>
            <a:r>
              <a:rPr lang="en-US" b="1" dirty="0"/>
              <a:t> </a:t>
            </a:r>
            <a:r>
              <a:rPr lang="en-US" dirty="0"/>
              <a:t>RC(S)</a:t>
            </a:r>
          </a:p>
          <a:p>
            <a:pPr marL="1028700" lvl="1" indent="-457200">
              <a:lnSpc>
                <a:spcPct val="110000"/>
              </a:lnSpc>
            </a:pPr>
            <a:r>
              <a:rPr lang="en-US" dirty="0"/>
              <a:t>S is a set of clauses</a:t>
            </a:r>
          </a:p>
          <a:p>
            <a:pPr marL="1028700" lvl="1" indent="-457200">
              <a:lnSpc>
                <a:spcPct val="110000"/>
              </a:lnSpc>
            </a:pPr>
            <a:r>
              <a:rPr lang="en-US" dirty="0"/>
              <a:t>RC(S) is the set of all clauses derivable by repeated application of the resolution rule to clauses in S or their derivatives</a:t>
            </a:r>
          </a:p>
          <a:p>
            <a:pPr marL="533400" indent="-533400">
              <a:lnSpc>
                <a:spcPct val="110000"/>
              </a:lnSpc>
            </a:pPr>
            <a:r>
              <a:rPr lang="en-US" dirty="0"/>
              <a:t>Completeness theorem for resolution in propositional logic</a:t>
            </a:r>
          </a:p>
          <a:p>
            <a:pPr marL="1028700" lvl="1" indent="-457200">
              <a:lnSpc>
                <a:spcPct val="110000"/>
              </a:lnSpc>
            </a:pPr>
            <a:r>
              <a:rPr lang="en-US" b="1" i="1" dirty="0">
                <a:solidFill>
                  <a:srgbClr val="CC66FF"/>
                </a:solidFill>
                <a:effectLst>
                  <a:outerShdw blurRad="38100" dist="38100" dir="2700000" algn="tl">
                    <a:srgbClr val="C0C0C0"/>
                  </a:outerShdw>
                </a:effectLst>
              </a:rPr>
              <a:t>Ground resolution theorem </a:t>
            </a:r>
            <a:r>
              <a:rPr lang="en-US" dirty="0">
                <a:solidFill>
                  <a:srgbClr val="CC66FF"/>
                </a:solidFill>
              </a:rPr>
              <a:t>:</a:t>
            </a:r>
          </a:p>
          <a:p>
            <a:pPr marL="1543050" lvl="2" indent="-457200">
              <a:lnSpc>
                <a:spcPct val="110000"/>
              </a:lnSpc>
            </a:pPr>
            <a:r>
              <a:rPr lang="en-US" dirty="0"/>
              <a:t>If a set of clauses is </a:t>
            </a:r>
            <a:r>
              <a:rPr lang="en-US" dirty="0" err="1" smtClean="0"/>
              <a:t>unsatisfiable</a:t>
            </a:r>
            <a:r>
              <a:rPr lang="en-US" dirty="0"/>
              <a:t>, then the </a:t>
            </a:r>
            <a:r>
              <a:rPr lang="en-US" i="1" dirty="0">
                <a:solidFill>
                  <a:schemeClr val="hlink"/>
                </a:solidFill>
              </a:rPr>
              <a:t>resolution closure</a:t>
            </a:r>
            <a:r>
              <a:rPr lang="en-US" dirty="0"/>
              <a:t> of those clauses contains the empty clause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7" name="Rectangle 7"/>
          <p:cNvSpPr>
            <a:spLocks noChangeArrowheads="1"/>
          </p:cNvSpPr>
          <p:nvPr/>
        </p:nvSpPr>
        <p:spPr bwMode="auto">
          <a:xfrm>
            <a:off x="828675" y="5619749"/>
            <a:ext cx="6657975" cy="447676"/>
          </a:xfrm>
          <a:prstGeom prst="rect">
            <a:avLst/>
          </a:prstGeom>
          <a:solidFill>
            <a:srgbClr val="FFFFCC"/>
          </a:solidFill>
          <a:ln w="12700">
            <a:solidFill>
              <a:schemeClr val="hlink"/>
            </a:solidFill>
            <a:miter lim="800000"/>
            <a:headEnd/>
            <a:tailEnd type="none" w="med" len="lg"/>
          </a:ln>
          <a:effectLst/>
        </p:spPr>
        <p:txBody>
          <a:bodyPr wrap="none" anchor="ctr"/>
          <a:lstStyle/>
          <a:p>
            <a:endParaRPr lang="en-US"/>
          </a:p>
        </p:txBody>
      </p:sp>
      <p:sp>
        <p:nvSpPr>
          <p:cNvPr id="414722" name="Rectangle 2"/>
          <p:cNvSpPr>
            <a:spLocks noGrp="1" noChangeArrowheads="1"/>
          </p:cNvSpPr>
          <p:nvPr>
            <p:ph type="title"/>
          </p:nvPr>
        </p:nvSpPr>
        <p:spPr/>
        <p:txBody>
          <a:bodyPr/>
          <a:lstStyle/>
          <a:p>
            <a:r>
              <a:rPr lang="en-US" dirty="0" smtClean="0"/>
              <a:t>Definite </a:t>
            </a:r>
            <a:r>
              <a:rPr lang="en-US" dirty="0"/>
              <a:t>Clauses</a:t>
            </a:r>
          </a:p>
        </p:txBody>
      </p:sp>
      <p:sp>
        <p:nvSpPr>
          <p:cNvPr id="414723" name="Rectangle 3"/>
          <p:cNvSpPr>
            <a:spLocks noGrp="1" noChangeArrowheads="1"/>
          </p:cNvSpPr>
          <p:nvPr>
            <p:ph type="body" idx="1"/>
          </p:nvPr>
        </p:nvSpPr>
        <p:spPr>
          <a:xfrm>
            <a:off x="303213" y="1219200"/>
            <a:ext cx="9299575" cy="4991100"/>
          </a:xfrm>
        </p:spPr>
        <p:txBody>
          <a:bodyPr/>
          <a:lstStyle/>
          <a:p>
            <a:pPr>
              <a:lnSpc>
                <a:spcPct val="100000"/>
              </a:lnSpc>
              <a:spcBef>
                <a:spcPts val="0"/>
              </a:spcBef>
            </a:pPr>
            <a:r>
              <a:rPr lang="en-US" dirty="0"/>
              <a:t>Real-world KB often contain only clauses of a restricted </a:t>
            </a:r>
            <a:r>
              <a:rPr lang="en-US" dirty="0" smtClean="0"/>
              <a:t>kind</a:t>
            </a:r>
          </a:p>
          <a:p>
            <a:pPr lvl="1">
              <a:lnSpc>
                <a:spcPct val="80000"/>
              </a:lnSpc>
              <a:spcBef>
                <a:spcPts val="0"/>
              </a:spcBef>
            </a:pPr>
            <a:r>
              <a:rPr lang="en-US" b="1" i="1" dirty="0" smtClean="0">
                <a:solidFill>
                  <a:srgbClr val="CC66FF"/>
                </a:solidFill>
                <a:effectLst>
                  <a:outerShdw blurRad="38100" dist="38100" dir="2700000" algn="tl">
                    <a:srgbClr val="C0C0C0"/>
                  </a:outerShdw>
                </a:effectLst>
              </a:rPr>
              <a:t>Horn clause</a:t>
            </a:r>
            <a:r>
              <a:rPr lang="en-US" dirty="0" smtClean="0"/>
              <a:t>: a disjunction of literals of which </a:t>
            </a:r>
            <a:r>
              <a:rPr lang="en-US" b="0" i="1" dirty="0" smtClean="0">
                <a:solidFill>
                  <a:schemeClr val="hlink"/>
                </a:solidFill>
              </a:rPr>
              <a:t>at most one is positive</a:t>
            </a:r>
            <a:r>
              <a:rPr lang="en-US" dirty="0" smtClean="0"/>
              <a:t>, e.g.: </a:t>
            </a:r>
          </a:p>
          <a:p>
            <a:pPr lvl="2">
              <a:lnSpc>
                <a:spcPct val="100000"/>
              </a:lnSpc>
              <a:spcBef>
                <a:spcPts val="0"/>
              </a:spcBef>
            </a:pPr>
            <a:r>
              <a:rPr lang="en-US" i="1" dirty="0" smtClean="0">
                <a:latin typeface="Times New Roman" pitchFamily="18" charset="0"/>
              </a:rPr>
              <a:t>l</a:t>
            </a:r>
            <a:r>
              <a:rPr lang="en-US" baseline="-25000" dirty="0" smtClean="0">
                <a:latin typeface="Times New Roman" pitchFamily="18" charset="0"/>
              </a:rPr>
              <a:t>1</a:t>
            </a:r>
            <a:r>
              <a:rPr lang="en-US" dirty="0" smtClean="0"/>
              <a:t> </a:t>
            </a:r>
            <a:r>
              <a:rPr lang="en-US" dirty="0" smtClean="0">
                <a:sym typeface="Symbol" pitchFamily="18" charset="2"/>
              </a:rPr>
              <a:t></a:t>
            </a:r>
            <a:r>
              <a:rPr lang="en-US" dirty="0" smtClean="0"/>
              <a:t> </a:t>
            </a:r>
            <a:r>
              <a:rPr lang="en-US" dirty="0" smtClean="0">
                <a:sym typeface="Symbol" pitchFamily="18" charset="2"/>
              </a:rPr>
              <a:t> </a:t>
            </a:r>
            <a:r>
              <a:rPr lang="en-US" i="1" dirty="0" smtClean="0">
                <a:latin typeface="Times New Roman" pitchFamily="18" charset="0"/>
              </a:rPr>
              <a:t>l</a:t>
            </a:r>
            <a:r>
              <a:rPr lang="en-US" baseline="-25000" dirty="0" smtClean="0">
                <a:latin typeface="Times New Roman" pitchFamily="18" charset="0"/>
              </a:rPr>
              <a:t>2 </a:t>
            </a:r>
            <a:r>
              <a:rPr lang="en-US" dirty="0" smtClean="0">
                <a:sym typeface="Symbol" pitchFamily="18" charset="2"/>
              </a:rPr>
              <a:t></a:t>
            </a:r>
            <a:r>
              <a:rPr lang="en-US" dirty="0" smtClean="0"/>
              <a:t> </a:t>
            </a:r>
            <a:r>
              <a:rPr lang="en-US" i="1" dirty="0" smtClean="0">
                <a:latin typeface="Times New Roman" pitchFamily="18" charset="0"/>
              </a:rPr>
              <a:t>l</a:t>
            </a:r>
            <a:r>
              <a:rPr lang="en-US" baseline="-25000" dirty="0" smtClean="0">
                <a:latin typeface="Times New Roman" pitchFamily="18" charset="0"/>
              </a:rPr>
              <a:t>3		</a:t>
            </a:r>
            <a:r>
              <a:rPr lang="en-US" dirty="0" smtClean="0"/>
              <a:t>is</a:t>
            </a:r>
            <a:r>
              <a:rPr lang="en-US" dirty="0" smtClean="0">
                <a:solidFill>
                  <a:schemeClr val="hlink"/>
                </a:solidFill>
              </a:rPr>
              <a:t> </a:t>
            </a:r>
            <a:r>
              <a:rPr lang="en-US" dirty="0" smtClean="0">
                <a:solidFill>
                  <a:schemeClr val="hlink"/>
                </a:solidFill>
                <a:latin typeface="Arial Black" pitchFamily="34" charset="0"/>
              </a:rPr>
              <a:t>not</a:t>
            </a:r>
            <a:r>
              <a:rPr lang="en-US" dirty="0" smtClean="0"/>
              <a:t> a Horn clause</a:t>
            </a:r>
          </a:p>
          <a:p>
            <a:pPr lvl="2">
              <a:lnSpc>
                <a:spcPct val="100000"/>
              </a:lnSpc>
              <a:spcBef>
                <a:spcPts val="0"/>
              </a:spcBef>
            </a:pPr>
            <a:r>
              <a:rPr lang="en-US" i="1" dirty="0" smtClean="0">
                <a:latin typeface="Times New Roman" pitchFamily="18" charset="0"/>
              </a:rPr>
              <a:t>l</a:t>
            </a:r>
            <a:r>
              <a:rPr lang="en-US" baseline="-25000" dirty="0" smtClean="0">
                <a:latin typeface="Times New Roman" pitchFamily="18" charset="0"/>
              </a:rPr>
              <a:t>1</a:t>
            </a:r>
            <a:r>
              <a:rPr lang="en-US" dirty="0" smtClean="0"/>
              <a:t> </a:t>
            </a:r>
            <a:r>
              <a:rPr lang="en-US" dirty="0" smtClean="0">
                <a:sym typeface="Symbol" pitchFamily="18" charset="2"/>
              </a:rPr>
              <a:t></a:t>
            </a:r>
            <a:r>
              <a:rPr lang="en-US" dirty="0" smtClean="0"/>
              <a:t> </a:t>
            </a:r>
            <a:r>
              <a:rPr lang="en-US" dirty="0" smtClean="0">
                <a:sym typeface="Symbol" pitchFamily="18" charset="2"/>
              </a:rPr>
              <a:t> </a:t>
            </a:r>
            <a:r>
              <a:rPr lang="en-US" i="1" dirty="0" smtClean="0">
                <a:latin typeface="Times New Roman" pitchFamily="18" charset="0"/>
              </a:rPr>
              <a:t>l</a:t>
            </a:r>
            <a:r>
              <a:rPr lang="en-US" baseline="-25000" dirty="0" smtClean="0">
                <a:latin typeface="Times New Roman" pitchFamily="18" charset="0"/>
              </a:rPr>
              <a:t>2 </a:t>
            </a:r>
            <a:r>
              <a:rPr lang="en-US" dirty="0" smtClean="0">
                <a:sym typeface="Symbol" pitchFamily="18" charset="2"/>
              </a:rPr>
              <a:t></a:t>
            </a:r>
            <a:r>
              <a:rPr lang="en-US" dirty="0" smtClean="0"/>
              <a:t> </a:t>
            </a:r>
            <a:r>
              <a:rPr lang="en-US" dirty="0" smtClean="0">
                <a:sym typeface="Symbol" pitchFamily="18" charset="2"/>
              </a:rPr>
              <a:t></a:t>
            </a:r>
            <a:r>
              <a:rPr lang="en-US" dirty="0" smtClean="0"/>
              <a:t> </a:t>
            </a:r>
            <a:r>
              <a:rPr lang="en-US" i="1" dirty="0" smtClean="0">
                <a:latin typeface="Times New Roman" pitchFamily="18" charset="0"/>
              </a:rPr>
              <a:t>l</a:t>
            </a:r>
            <a:r>
              <a:rPr lang="en-US" baseline="-25000" dirty="0" smtClean="0">
                <a:latin typeface="Times New Roman" pitchFamily="18" charset="0"/>
              </a:rPr>
              <a:t>3		</a:t>
            </a:r>
            <a:r>
              <a:rPr lang="en-US" dirty="0" smtClean="0">
                <a:solidFill>
                  <a:schemeClr val="hlink"/>
                </a:solidFill>
              </a:rPr>
              <a:t>is</a:t>
            </a:r>
            <a:r>
              <a:rPr lang="en-US" dirty="0" smtClean="0"/>
              <a:t> a Horn clause</a:t>
            </a:r>
          </a:p>
          <a:p>
            <a:pPr lvl="2">
              <a:lnSpc>
                <a:spcPct val="100000"/>
              </a:lnSpc>
              <a:spcBef>
                <a:spcPts val="0"/>
              </a:spcBef>
            </a:pPr>
            <a:r>
              <a:rPr lang="en-US" dirty="0" smtClean="0">
                <a:sym typeface="Symbol" pitchFamily="18" charset="2"/>
              </a:rPr>
              <a:t></a:t>
            </a:r>
            <a:r>
              <a:rPr lang="en-US" i="1" dirty="0" smtClean="0">
                <a:latin typeface="Times New Roman" pitchFamily="18" charset="0"/>
              </a:rPr>
              <a:t> l</a:t>
            </a:r>
            <a:r>
              <a:rPr lang="en-US" baseline="-25000" dirty="0" smtClean="0">
                <a:latin typeface="Times New Roman" pitchFamily="18" charset="0"/>
              </a:rPr>
              <a:t>1</a:t>
            </a:r>
            <a:r>
              <a:rPr lang="en-US" dirty="0" smtClean="0"/>
              <a:t> </a:t>
            </a:r>
            <a:r>
              <a:rPr lang="en-US" dirty="0" smtClean="0">
                <a:sym typeface="Symbol" pitchFamily="18" charset="2"/>
              </a:rPr>
              <a:t></a:t>
            </a:r>
            <a:r>
              <a:rPr lang="en-US" dirty="0" smtClean="0"/>
              <a:t> </a:t>
            </a:r>
            <a:r>
              <a:rPr lang="en-US" dirty="0" smtClean="0">
                <a:sym typeface="Symbol" pitchFamily="18" charset="2"/>
              </a:rPr>
              <a:t> </a:t>
            </a:r>
            <a:r>
              <a:rPr lang="en-US" i="1" dirty="0" smtClean="0">
                <a:latin typeface="Times New Roman" pitchFamily="18" charset="0"/>
              </a:rPr>
              <a:t>l</a:t>
            </a:r>
            <a:r>
              <a:rPr lang="en-US" baseline="-25000" dirty="0" smtClean="0">
                <a:latin typeface="Times New Roman" pitchFamily="18" charset="0"/>
              </a:rPr>
              <a:t>2 </a:t>
            </a:r>
            <a:r>
              <a:rPr lang="en-US" dirty="0" smtClean="0">
                <a:sym typeface="Symbol" pitchFamily="18" charset="2"/>
              </a:rPr>
              <a:t></a:t>
            </a:r>
            <a:r>
              <a:rPr lang="en-US" dirty="0" smtClean="0"/>
              <a:t> </a:t>
            </a:r>
            <a:r>
              <a:rPr lang="en-US" dirty="0" smtClean="0">
                <a:sym typeface="Symbol" pitchFamily="18" charset="2"/>
              </a:rPr>
              <a:t></a:t>
            </a:r>
            <a:r>
              <a:rPr lang="en-US" dirty="0" smtClean="0"/>
              <a:t> </a:t>
            </a:r>
            <a:r>
              <a:rPr lang="en-US" i="1" dirty="0" smtClean="0">
                <a:latin typeface="Times New Roman" pitchFamily="18" charset="0"/>
              </a:rPr>
              <a:t>l</a:t>
            </a:r>
            <a:r>
              <a:rPr lang="en-US" baseline="-25000" dirty="0" smtClean="0">
                <a:latin typeface="Times New Roman" pitchFamily="18" charset="0"/>
              </a:rPr>
              <a:t>3		</a:t>
            </a:r>
            <a:r>
              <a:rPr lang="en-US" dirty="0" smtClean="0">
                <a:solidFill>
                  <a:schemeClr val="hlink"/>
                </a:solidFill>
              </a:rPr>
              <a:t>is</a:t>
            </a:r>
            <a:r>
              <a:rPr lang="en-US" dirty="0" smtClean="0"/>
              <a:t> a Horn clause</a:t>
            </a:r>
            <a:endParaRPr lang="en-US" dirty="0"/>
          </a:p>
          <a:p>
            <a:pPr>
              <a:lnSpc>
                <a:spcPct val="80000"/>
              </a:lnSpc>
              <a:spcBef>
                <a:spcPts val="0"/>
              </a:spcBef>
            </a:pPr>
            <a:r>
              <a:rPr lang="en-US" b="1" i="1" dirty="0" smtClean="0">
                <a:solidFill>
                  <a:srgbClr val="CC66FF"/>
                </a:solidFill>
                <a:effectLst>
                  <a:outerShdw blurRad="38100" dist="38100" dir="2700000" algn="tl">
                    <a:srgbClr val="C0C0C0"/>
                  </a:outerShdw>
                </a:effectLst>
              </a:rPr>
              <a:t>Definite </a:t>
            </a:r>
            <a:r>
              <a:rPr lang="en-US" b="1" i="1" dirty="0">
                <a:solidFill>
                  <a:srgbClr val="CC66FF"/>
                </a:solidFill>
                <a:effectLst>
                  <a:outerShdw blurRad="38100" dist="38100" dir="2700000" algn="tl">
                    <a:srgbClr val="C0C0C0"/>
                  </a:outerShdw>
                </a:effectLst>
              </a:rPr>
              <a:t>clauses</a:t>
            </a:r>
          </a:p>
          <a:p>
            <a:pPr lvl="1">
              <a:lnSpc>
                <a:spcPct val="90000"/>
              </a:lnSpc>
              <a:spcBef>
                <a:spcPts val="0"/>
              </a:spcBef>
            </a:pPr>
            <a:r>
              <a:rPr lang="en-US" dirty="0" smtClean="0"/>
              <a:t>Horn clauses </a:t>
            </a:r>
            <a:r>
              <a:rPr lang="en-US" dirty="0"/>
              <a:t>with </a:t>
            </a:r>
            <a:r>
              <a:rPr lang="en-US" b="0" i="1" dirty="0">
                <a:solidFill>
                  <a:schemeClr val="hlink"/>
                </a:solidFill>
              </a:rPr>
              <a:t>exactly</a:t>
            </a:r>
            <a:r>
              <a:rPr lang="en-US" dirty="0"/>
              <a:t> one positive literal</a:t>
            </a:r>
          </a:p>
          <a:p>
            <a:pPr lvl="1">
              <a:lnSpc>
                <a:spcPct val="90000"/>
              </a:lnSpc>
              <a:spcBef>
                <a:spcPts val="0"/>
              </a:spcBef>
            </a:pPr>
            <a:r>
              <a:rPr lang="en-US" dirty="0"/>
              <a:t>The positive literal is called the </a:t>
            </a:r>
            <a:r>
              <a:rPr lang="en-US" b="1" i="1" dirty="0">
                <a:solidFill>
                  <a:srgbClr val="006600"/>
                </a:solidFill>
                <a:effectLst>
                  <a:outerShdw blurRad="38100" dist="38100" dir="2700000" algn="tl">
                    <a:srgbClr val="C0C0C0"/>
                  </a:outerShdw>
                </a:effectLst>
              </a:rPr>
              <a:t>head</a:t>
            </a:r>
          </a:p>
          <a:p>
            <a:pPr lvl="1">
              <a:lnSpc>
                <a:spcPct val="90000"/>
              </a:lnSpc>
              <a:spcBef>
                <a:spcPts val="0"/>
              </a:spcBef>
            </a:pPr>
            <a:r>
              <a:rPr lang="en-US" dirty="0"/>
              <a:t>The negative literals form the </a:t>
            </a:r>
            <a:r>
              <a:rPr lang="en-US" b="1" i="1" dirty="0">
                <a:solidFill>
                  <a:srgbClr val="006600"/>
                </a:solidFill>
                <a:effectLst>
                  <a:outerShdw blurRad="38100" dist="38100" dir="2700000" algn="tl">
                    <a:srgbClr val="C0C0C0"/>
                  </a:outerShdw>
                </a:effectLst>
              </a:rPr>
              <a:t>body</a:t>
            </a:r>
            <a:r>
              <a:rPr lang="en-US" dirty="0"/>
              <a:t> of the clause</a:t>
            </a:r>
          </a:p>
          <a:p>
            <a:pPr lvl="1">
              <a:lnSpc>
                <a:spcPct val="90000"/>
              </a:lnSpc>
              <a:spcBef>
                <a:spcPts val="0"/>
              </a:spcBef>
            </a:pPr>
            <a:r>
              <a:rPr lang="en-US" dirty="0"/>
              <a:t>A definite clause with no negative literals is called </a:t>
            </a:r>
            <a:r>
              <a:rPr lang="en-US" b="1" i="1" dirty="0" smtClean="0">
                <a:solidFill>
                  <a:srgbClr val="006600"/>
                </a:solidFill>
                <a:effectLst>
                  <a:outerShdw blurRad="38100" dist="38100" dir="2700000" algn="tl">
                    <a:srgbClr val="C0C0C0"/>
                  </a:outerShdw>
                </a:effectLst>
              </a:rPr>
              <a:t>fact</a:t>
            </a:r>
          </a:p>
          <a:p>
            <a:pPr lvl="1">
              <a:lnSpc>
                <a:spcPct val="60000"/>
              </a:lnSpc>
              <a:spcBef>
                <a:spcPts val="0"/>
              </a:spcBef>
            </a:pPr>
            <a:endParaRPr lang="en-US" dirty="0" smtClean="0"/>
          </a:p>
          <a:p>
            <a:pPr lvl="1">
              <a:lnSpc>
                <a:spcPct val="80000"/>
              </a:lnSpc>
              <a:spcBef>
                <a:spcPts val="0"/>
              </a:spcBef>
              <a:buFontTx/>
              <a:buNone/>
            </a:pPr>
            <a:r>
              <a:rPr lang="en-US" sz="2800" dirty="0" smtClean="0">
                <a:solidFill>
                  <a:schemeClr val="hlink"/>
                </a:solidFill>
                <a:latin typeface="Times New Roman" pitchFamily="18" charset="0"/>
                <a:sym typeface="Wingdings" pitchFamily="2" charset="2"/>
              </a:rPr>
              <a:t></a:t>
            </a:r>
            <a:r>
              <a:rPr lang="en-US" i="1" dirty="0">
                <a:latin typeface="Times New Roman" pitchFamily="18" charset="0"/>
                <a:sym typeface="Wingdings" pitchFamily="2" charset="2"/>
              </a:rPr>
              <a:t>	</a:t>
            </a:r>
            <a:r>
              <a:rPr lang="en-US" i="1" dirty="0" smtClean="0">
                <a:latin typeface="Times New Roman" pitchFamily="18" charset="0"/>
              </a:rPr>
              <a:t>l</a:t>
            </a:r>
            <a:r>
              <a:rPr lang="en-US" baseline="-25000" dirty="0" smtClean="0">
                <a:latin typeface="Times New Roman" pitchFamily="18" charset="0"/>
              </a:rPr>
              <a:t>1</a:t>
            </a:r>
            <a:r>
              <a:rPr lang="en-US" dirty="0" smtClean="0"/>
              <a:t> </a:t>
            </a:r>
            <a:r>
              <a:rPr lang="en-US" dirty="0"/>
              <a:t>means </a:t>
            </a:r>
            <a:r>
              <a:rPr lang="en-US" i="1" dirty="0">
                <a:latin typeface="Times New Roman" pitchFamily="18" charset="0"/>
              </a:rPr>
              <a:t>l</a:t>
            </a:r>
            <a:r>
              <a:rPr lang="en-US" baseline="-25000" dirty="0">
                <a:latin typeface="Times New Roman" pitchFamily="18" charset="0"/>
              </a:rPr>
              <a:t>1</a:t>
            </a:r>
            <a:r>
              <a:rPr lang="en-US" dirty="0"/>
              <a:t> is true;	 </a:t>
            </a:r>
            <a:r>
              <a:rPr lang="en-US" dirty="0">
                <a:sym typeface="Symbol" pitchFamily="18" charset="2"/>
              </a:rPr>
              <a:t></a:t>
            </a:r>
            <a:r>
              <a:rPr lang="en-US" i="1" dirty="0">
                <a:latin typeface="Times New Roman" pitchFamily="18" charset="0"/>
              </a:rPr>
              <a:t> l</a:t>
            </a:r>
            <a:r>
              <a:rPr lang="en-US" baseline="-25000" dirty="0">
                <a:latin typeface="Times New Roman" pitchFamily="18" charset="0"/>
              </a:rPr>
              <a:t>1</a:t>
            </a:r>
            <a:r>
              <a:rPr lang="en-US" dirty="0"/>
              <a:t> means </a:t>
            </a:r>
            <a:r>
              <a:rPr lang="en-US" i="1" dirty="0">
                <a:latin typeface="Times New Roman" pitchFamily="18" charset="0"/>
              </a:rPr>
              <a:t> l</a:t>
            </a:r>
            <a:r>
              <a:rPr lang="en-US" baseline="-25000" dirty="0">
                <a:latin typeface="Times New Roman" pitchFamily="18" charset="0"/>
              </a:rPr>
              <a:t>1</a:t>
            </a:r>
            <a:r>
              <a:rPr lang="en-US" dirty="0"/>
              <a:t> is false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7" name="Rectangle 5"/>
          <p:cNvSpPr>
            <a:spLocks noChangeArrowheads="1"/>
          </p:cNvSpPr>
          <p:nvPr/>
        </p:nvSpPr>
        <p:spPr bwMode="auto">
          <a:xfrm>
            <a:off x="685800" y="5626100"/>
            <a:ext cx="8699500" cy="393700"/>
          </a:xfrm>
          <a:prstGeom prst="rect">
            <a:avLst/>
          </a:prstGeom>
          <a:solidFill>
            <a:srgbClr val="FFFFCC"/>
          </a:solidFill>
          <a:ln w="12700">
            <a:solidFill>
              <a:schemeClr val="hlink"/>
            </a:solidFill>
            <a:miter lim="800000"/>
            <a:headEnd/>
            <a:tailEnd type="none" w="med" len="lg"/>
          </a:ln>
          <a:effectLst/>
        </p:spPr>
        <p:txBody>
          <a:bodyPr wrap="none" anchor="ctr"/>
          <a:lstStyle/>
          <a:p>
            <a:endParaRPr lang="en-US"/>
          </a:p>
        </p:txBody>
      </p:sp>
      <p:sp>
        <p:nvSpPr>
          <p:cNvPr id="489475" name="Rectangle 3"/>
          <p:cNvSpPr>
            <a:spLocks noGrp="1" noChangeArrowheads="1"/>
          </p:cNvSpPr>
          <p:nvPr>
            <p:ph type="title"/>
          </p:nvPr>
        </p:nvSpPr>
        <p:spPr/>
        <p:txBody>
          <a:bodyPr/>
          <a:lstStyle/>
          <a:p>
            <a:r>
              <a:rPr lang="en-US" dirty="0" smtClean="0"/>
              <a:t>Definite </a:t>
            </a:r>
            <a:r>
              <a:rPr lang="en-US" dirty="0"/>
              <a:t>Clauses </a:t>
            </a:r>
            <a:r>
              <a:rPr lang="en-US" sz="2400" b="0" dirty="0">
                <a:effectLst/>
              </a:rPr>
              <a:t>(cont.)</a:t>
            </a:r>
          </a:p>
        </p:txBody>
      </p:sp>
      <p:sp>
        <p:nvSpPr>
          <p:cNvPr id="489476" name="Rectangle 4"/>
          <p:cNvSpPr>
            <a:spLocks noGrp="1" noChangeArrowheads="1"/>
          </p:cNvSpPr>
          <p:nvPr>
            <p:ph type="body" idx="1"/>
          </p:nvPr>
        </p:nvSpPr>
        <p:spPr>
          <a:xfrm>
            <a:off x="303213" y="1219200"/>
            <a:ext cx="9299575" cy="5016500"/>
          </a:xfrm>
        </p:spPr>
        <p:txBody>
          <a:bodyPr/>
          <a:lstStyle/>
          <a:p>
            <a:pPr>
              <a:lnSpc>
                <a:spcPct val="100000"/>
              </a:lnSpc>
              <a:spcBef>
                <a:spcPts val="0"/>
              </a:spcBef>
            </a:pPr>
            <a:r>
              <a:rPr lang="en-US" dirty="0"/>
              <a:t>Why </a:t>
            </a:r>
            <a:r>
              <a:rPr lang="en-US" dirty="0" smtClean="0"/>
              <a:t>definite </a:t>
            </a:r>
            <a:r>
              <a:rPr lang="en-US" dirty="0"/>
              <a:t>clause</a:t>
            </a:r>
          </a:p>
          <a:p>
            <a:pPr lvl="1">
              <a:lnSpc>
                <a:spcPct val="100000"/>
              </a:lnSpc>
              <a:spcBef>
                <a:spcPts val="0"/>
              </a:spcBef>
            </a:pPr>
            <a:r>
              <a:rPr lang="en-US" dirty="0"/>
              <a:t>Every </a:t>
            </a:r>
            <a:r>
              <a:rPr lang="en-US" dirty="0" smtClean="0"/>
              <a:t>definite </a:t>
            </a:r>
            <a:r>
              <a:rPr lang="en-US" dirty="0"/>
              <a:t>clause can be written as an implication whose premise is a conjunction of positive </a:t>
            </a:r>
            <a:r>
              <a:rPr lang="en-US" dirty="0" smtClean="0"/>
              <a:t>literals in </a:t>
            </a:r>
            <a:r>
              <a:rPr lang="en-US" b="1" i="1" dirty="0">
                <a:solidFill>
                  <a:srgbClr val="006600"/>
                </a:solidFill>
                <a:effectLst>
                  <a:outerShdw blurRad="38100" dist="38100" dir="2700000" algn="tl">
                    <a:srgbClr val="C0C0C0"/>
                  </a:outerShdw>
                </a:effectLst>
              </a:rPr>
              <a:t>body</a:t>
            </a:r>
            <a:r>
              <a:rPr lang="en-US" dirty="0" smtClean="0"/>
              <a:t>, </a:t>
            </a:r>
            <a:r>
              <a:rPr lang="en-US" dirty="0"/>
              <a:t>and whose conclusion is </a:t>
            </a:r>
            <a:r>
              <a:rPr lang="en-US" dirty="0" smtClean="0"/>
              <a:t>the single </a:t>
            </a:r>
            <a:r>
              <a:rPr lang="en-US" b="1" i="1" dirty="0">
                <a:solidFill>
                  <a:srgbClr val="006600"/>
                </a:solidFill>
                <a:effectLst>
                  <a:outerShdw blurRad="38100" dist="38100" dir="2700000" algn="tl">
                    <a:srgbClr val="C0C0C0"/>
                  </a:outerShdw>
                </a:effectLst>
              </a:rPr>
              <a:t>head</a:t>
            </a:r>
            <a:r>
              <a:rPr lang="en-US" dirty="0" smtClean="0"/>
              <a:t> literal</a:t>
            </a:r>
            <a:endParaRPr lang="en-US" dirty="0"/>
          </a:p>
          <a:p>
            <a:pPr lvl="2">
              <a:lnSpc>
                <a:spcPct val="100000"/>
              </a:lnSpc>
              <a:spcBef>
                <a:spcPts val="0"/>
              </a:spcBef>
            </a:pPr>
            <a:r>
              <a:rPr lang="en-US" dirty="0"/>
              <a:t>Easy to read and write sentences as implication for many domain knowledge</a:t>
            </a:r>
          </a:p>
          <a:p>
            <a:pPr lvl="1">
              <a:lnSpc>
                <a:spcPct val="100000"/>
              </a:lnSpc>
              <a:spcBef>
                <a:spcPts val="0"/>
              </a:spcBef>
            </a:pPr>
            <a:r>
              <a:rPr lang="en-US" dirty="0"/>
              <a:t>Inference with </a:t>
            </a:r>
            <a:r>
              <a:rPr lang="en-US" dirty="0" smtClean="0"/>
              <a:t>definite </a:t>
            </a:r>
            <a:r>
              <a:rPr lang="en-US" dirty="0"/>
              <a:t>clauses can be done through the </a:t>
            </a:r>
            <a:r>
              <a:rPr lang="en-US" b="1" i="1" dirty="0">
                <a:solidFill>
                  <a:srgbClr val="CC66FF"/>
                </a:solidFill>
                <a:effectLst>
                  <a:outerShdw blurRad="38100" dist="38100" dir="2700000" algn="tl">
                    <a:srgbClr val="C0C0C0"/>
                  </a:outerShdw>
                </a:effectLst>
              </a:rPr>
              <a:t>forward chaining</a:t>
            </a:r>
            <a:r>
              <a:rPr lang="en-US" b="1" dirty="0"/>
              <a:t> </a:t>
            </a:r>
            <a:r>
              <a:rPr lang="en-US" dirty="0"/>
              <a:t>and </a:t>
            </a:r>
            <a:r>
              <a:rPr lang="en-US" b="1" i="1" dirty="0">
                <a:solidFill>
                  <a:srgbClr val="CC66FF"/>
                </a:solidFill>
                <a:effectLst>
                  <a:outerShdw blurRad="38100" dist="38100" dir="2700000" algn="tl">
                    <a:srgbClr val="C0C0C0"/>
                  </a:outerShdw>
                </a:effectLst>
              </a:rPr>
              <a:t>backward chaining</a:t>
            </a:r>
            <a:r>
              <a:rPr lang="en-US" dirty="0"/>
              <a:t> algorithms, obvious and easy for human to follow</a:t>
            </a:r>
          </a:p>
          <a:p>
            <a:pPr lvl="1">
              <a:lnSpc>
                <a:spcPct val="100000"/>
              </a:lnSpc>
              <a:spcBef>
                <a:spcPts val="0"/>
              </a:spcBef>
            </a:pPr>
            <a:r>
              <a:rPr lang="en-US" dirty="0"/>
              <a:t>Deciding entailment with </a:t>
            </a:r>
            <a:r>
              <a:rPr lang="en-US" dirty="0" smtClean="0"/>
              <a:t>definite </a:t>
            </a:r>
            <a:r>
              <a:rPr lang="en-US" dirty="0"/>
              <a:t>clauses run in </a:t>
            </a:r>
            <a:r>
              <a:rPr lang="en-US" b="0" i="1" dirty="0">
                <a:solidFill>
                  <a:schemeClr val="hlink"/>
                </a:solidFill>
              </a:rPr>
              <a:t>linear</a:t>
            </a:r>
            <a:r>
              <a:rPr lang="en-US" dirty="0"/>
              <a:t> time of the size of KB</a:t>
            </a:r>
          </a:p>
          <a:p>
            <a:pPr lvl="1">
              <a:lnSpc>
                <a:spcPct val="70000"/>
              </a:lnSpc>
              <a:spcBef>
                <a:spcPts val="0"/>
              </a:spcBef>
            </a:pPr>
            <a:endParaRPr lang="en-US" dirty="0"/>
          </a:p>
          <a:p>
            <a:pPr lvl="1">
              <a:lnSpc>
                <a:spcPct val="100000"/>
              </a:lnSpc>
              <a:spcBef>
                <a:spcPts val="0"/>
              </a:spcBef>
              <a:buFontTx/>
              <a:buNone/>
            </a:pPr>
            <a:r>
              <a:rPr lang="en-US" sz="2800" dirty="0">
                <a:solidFill>
                  <a:schemeClr val="hlink"/>
                </a:solidFill>
                <a:sym typeface="Wingdings" pitchFamily="2" charset="2"/>
              </a:rPr>
              <a:t></a:t>
            </a:r>
            <a:r>
              <a:rPr lang="en-US" dirty="0">
                <a:sym typeface="Wingdings" pitchFamily="2" charset="2"/>
              </a:rPr>
              <a:t>	</a:t>
            </a:r>
            <a:r>
              <a:rPr lang="en-US" dirty="0"/>
              <a:t>Definite clauses form the basis for logic programming</a:t>
            </a:r>
          </a:p>
        </p:txBody>
      </p:sp>
      <p:sp>
        <p:nvSpPr>
          <p:cNvPr id="2" name="TextBox 1"/>
          <p:cNvSpPr txBox="1"/>
          <p:nvPr/>
        </p:nvSpPr>
        <p:spPr>
          <a:xfrm>
            <a:off x="4241587" y="4876151"/>
            <a:ext cx="5361201" cy="1499898"/>
          </a:xfrm>
          <a:prstGeom prst="rect">
            <a:avLst/>
          </a:prstGeom>
          <a:noFill/>
        </p:spPr>
        <p:txBody>
          <a:bodyPr wrap="square" rtlCol="0">
            <a:spAutoFit/>
          </a:bodyPr>
          <a:lstStyle/>
          <a:p>
            <a:pPr lvl="1">
              <a:lnSpc>
                <a:spcPct val="140000"/>
              </a:lnSpc>
            </a:pPr>
            <a:r>
              <a:rPr lang="en-US" dirty="0">
                <a:solidFill>
                  <a:schemeClr val="tx1">
                    <a:lumMod val="50000"/>
                    <a:lumOff val="50000"/>
                  </a:schemeClr>
                </a:solidFill>
              </a:rPr>
              <a:t>α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β </a:t>
            </a:r>
            <a:r>
              <a:rPr lang="en-US" dirty="0" smtClean="0">
                <a:solidFill>
                  <a:schemeClr val="tx1">
                    <a:lumMod val="50000"/>
                    <a:lumOff val="50000"/>
                  </a:schemeClr>
                </a:solidFill>
              </a:rPr>
              <a:t>equals to </a:t>
            </a:r>
            <a:r>
              <a:rPr lang="en-US" dirty="0">
                <a:solidFill>
                  <a:schemeClr val="tx1">
                    <a:lumMod val="50000"/>
                    <a:lumOff val="50000"/>
                  </a:schemeClr>
                </a:solidFill>
                <a:sym typeface="Symbol" pitchFamily="18" charset="2"/>
              </a:rPr>
              <a:t></a:t>
            </a:r>
            <a:r>
              <a:rPr lang="en-US" dirty="0" smtClean="0">
                <a:solidFill>
                  <a:schemeClr val="tx1">
                    <a:lumMod val="50000"/>
                    <a:lumOff val="50000"/>
                  </a:schemeClr>
                </a:solidFill>
              </a:rPr>
              <a:t>α </a:t>
            </a:r>
            <a:r>
              <a:rPr lang="en-US" dirty="0" smtClean="0">
                <a:solidFill>
                  <a:schemeClr val="tx1">
                    <a:lumMod val="50000"/>
                    <a:lumOff val="50000"/>
                  </a:schemeClr>
                </a:solidFill>
                <a:sym typeface="Symbol" pitchFamily="18" charset="2"/>
              </a:rPr>
              <a:t></a:t>
            </a:r>
            <a:r>
              <a:rPr lang="en-US" dirty="0" smtClean="0">
                <a:solidFill>
                  <a:schemeClr val="tx1">
                    <a:lumMod val="50000"/>
                    <a:lumOff val="50000"/>
                  </a:schemeClr>
                </a:solidFill>
              </a:rPr>
              <a:t> </a:t>
            </a:r>
            <a:r>
              <a:rPr lang="en-US" dirty="0">
                <a:solidFill>
                  <a:schemeClr val="tx1">
                    <a:lumMod val="50000"/>
                    <a:lumOff val="50000"/>
                  </a:schemeClr>
                </a:solidFill>
              </a:rPr>
              <a:t>β </a:t>
            </a:r>
            <a:r>
              <a:rPr lang="en-US" dirty="0" smtClean="0">
                <a:solidFill>
                  <a:schemeClr val="tx1">
                    <a:lumMod val="50000"/>
                    <a:lumOff val="50000"/>
                  </a:schemeClr>
                </a:solidFill>
              </a:rPr>
              <a:t>Then replace: </a:t>
            </a:r>
            <a:r>
              <a:rPr lang="en-US" dirty="0">
                <a:solidFill>
                  <a:schemeClr val="tx1">
                    <a:lumMod val="50000"/>
                    <a:lumOff val="50000"/>
                  </a:schemeClr>
                </a:solidFill>
              </a:rPr>
              <a:t>α</a:t>
            </a:r>
            <a:r>
              <a:rPr lang="en-US" dirty="0" smtClean="0">
                <a:solidFill>
                  <a:schemeClr val="tx1">
                    <a:lumMod val="50000"/>
                    <a:lumOff val="50000"/>
                  </a:schemeClr>
                </a:solidFill>
              </a:rPr>
              <a:t> = L</a:t>
            </a:r>
            <a:r>
              <a:rPr lang="en-US" baseline="-25000" dirty="0" smtClean="0">
                <a:solidFill>
                  <a:schemeClr val="tx1">
                    <a:lumMod val="50000"/>
                    <a:lumOff val="50000"/>
                  </a:schemeClr>
                </a:solidFill>
              </a:rPr>
              <a:t>1</a:t>
            </a:r>
            <a:r>
              <a:rPr lang="en-US" dirty="0" smtClean="0">
                <a:solidFill>
                  <a:schemeClr val="tx1">
                    <a:lumMod val="50000"/>
                    <a:lumOff val="50000"/>
                  </a:schemeClr>
                </a:solidFill>
              </a:rPr>
              <a:t> &amp; </a:t>
            </a:r>
            <a:r>
              <a:rPr lang="en-US" dirty="0">
                <a:solidFill>
                  <a:schemeClr val="tx1">
                    <a:lumMod val="50000"/>
                    <a:lumOff val="50000"/>
                  </a:schemeClr>
                </a:solidFill>
              </a:rPr>
              <a:t>β</a:t>
            </a:r>
            <a:r>
              <a:rPr lang="en-US" baseline="-25000" dirty="0" smtClean="0">
                <a:solidFill>
                  <a:schemeClr val="tx1">
                    <a:lumMod val="50000"/>
                    <a:lumOff val="50000"/>
                  </a:schemeClr>
                </a:solidFill>
              </a:rPr>
              <a:t> </a:t>
            </a:r>
            <a:r>
              <a:rPr lang="en-US" dirty="0" smtClean="0">
                <a:solidFill>
                  <a:schemeClr val="tx1">
                    <a:lumMod val="50000"/>
                    <a:lumOff val="50000"/>
                  </a:schemeClr>
                </a:solidFill>
              </a:rPr>
              <a:t> = L</a:t>
            </a:r>
            <a:r>
              <a:rPr lang="en-US" baseline="-25000" dirty="0" smtClean="0">
                <a:solidFill>
                  <a:schemeClr val="tx1">
                    <a:lumMod val="50000"/>
                    <a:lumOff val="50000"/>
                  </a:schemeClr>
                </a:solidFill>
              </a:rPr>
              <a:t>3 </a:t>
            </a:r>
            <a:r>
              <a:rPr lang="en-US" dirty="0" smtClean="0">
                <a:solidFill>
                  <a:schemeClr val="tx1">
                    <a:lumMod val="50000"/>
                    <a:lumOff val="50000"/>
                  </a:schemeClr>
                </a:solidFill>
                <a:sym typeface="Symbol" pitchFamily="18" charset="2"/>
              </a:rPr>
              <a:t></a:t>
            </a:r>
            <a:r>
              <a:rPr lang="en-US" dirty="0" smtClean="0">
                <a:solidFill>
                  <a:schemeClr val="tx1">
                    <a:lumMod val="50000"/>
                    <a:lumOff val="50000"/>
                  </a:schemeClr>
                </a:solidFill>
              </a:rPr>
              <a:t> L</a:t>
            </a:r>
            <a:r>
              <a:rPr lang="en-US" baseline="-25000" dirty="0" smtClean="0">
                <a:solidFill>
                  <a:schemeClr val="tx1">
                    <a:lumMod val="50000"/>
                    <a:lumOff val="50000"/>
                  </a:schemeClr>
                </a:solidFill>
              </a:rPr>
              <a:t>2</a:t>
            </a:r>
          </a:p>
          <a:p>
            <a:pPr lvl="1">
              <a:lnSpc>
                <a:spcPct val="140000"/>
              </a:lnSpc>
            </a:pPr>
            <a:r>
              <a:rPr lang="en-US" dirty="0">
                <a:solidFill>
                  <a:schemeClr val="tx1">
                    <a:lumMod val="50000"/>
                    <a:lumOff val="50000"/>
                  </a:schemeClr>
                </a:solidFill>
              </a:rPr>
              <a:t>L</a:t>
            </a:r>
            <a:r>
              <a:rPr lang="en-US" baseline="-25000" dirty="0">
                <a:solidFill>
                  <a:schemeClr val="tx1">
                    <a:lumMod val="50000"/>
                    <a:lumOff val="50000"/>
                  </a:schemeClr>
                </a:solidFill>
              </a:rPr>
              <a:t>3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L</a:t>
            </a:r>
            <a:r>
              <a:rPr lang="en-US" baseline="-25000" dirty="0">
                <a:solidFill>
                  <a:schemeClr val="tx1">
                    <a:lumMod val="50000"/>
                    <a:lumOff val="50000"/>
                  </a:schemeClr>
                </a:solidFill>
              </a:rPr>
              <a:t>2</a:t>
            </a:r>
            <a:r>
              <a:rPr lang="en-US" dirty="0" smtClean="0">
                <a:solidFill>
                  <a:schemeClr val="tx1">
                    <a:lumMod val="50000"/>
                    <a:lumOff val="50000"/>
                  </a:schemeClr>
                </a:solidFill>
              </a:rPr>
              <a:t>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L</a:t>
            </a:r>
            <a:r>
              <a:rPr lang="en-US" baseline="-25000" dirty="0">
                <a:solidFill>
                  <a:schemeClr val="tx1">
                    <a:lumMod val="50000"/>
                    <a:lumOff val="50000"/>
                  </a:schemeClr>
                </a:solidFill>
              </a:rPr>
              <a:t>1</a:t>
            </a:r>
            <a:r>
              <a:rPr lang="en-US" dirty="0">
                <a:solidFill>
                  <a:schemeClr val="tx1">
                    <a:lumMod val="50000"/>
                    <a:lumOff val="50000"/>
                  </a:schemeClr>
                </a:solidFill>
              </a:rPr>
              <a:t>  = </a:t>
            </a:r>
            <a:r>
              <a:rPr lang="en-US" dirty="0">
                <a:solidFill>
                  <a:schemeClr val="tx1">
                    <a:lumMod val="50000"/>
                    <a:lumOff val="50000"/>
                  </a:schemeClr>
                </a:solidFill>
                <a:sym typeface="Symbol" pitchFamily="18" charset="2"/>
              </a:rPr>
              <a:t> </a:t>
            </a:r>
            <a:r>
              <a:rPr lang="en-US" dirty="0" smtClean="0">
                <a:solidFill>
                  <a:schemeClr val="tx1">
                    <a:lumMod val="50000"/>
                    <a:lumOff val="50000"/>
                  </a:schemeClr>
                </a:solidFill>
                <a:sym typeface="Symbol" pitchFamily="18" charset="2"/>
              </a:rPr>
              <a:t>(</a:t>
            </a:r>
            <a:r>
              <a:rPr lang="en-US" dirty="0">
                <a:solidFill>
                  <a:schemeClr val="tx1">
                    <a:lumMod val="50000"/>
                    <a:lumOff val="50000"/>
                  </a:schemeClr>
                </a:solidFill>
              </a:rPr>
              <a:t>L</a:t>
            </a:r>
            <a:r>
              <a:rPr lang="en-US" baseline="-25000" dirty="0">
                <a:solidFill>
                  <a:schemeClr val="tx1">
                    <a:lumMod val="50000"/>
                    <a:lumOff val="50000"/>
                  </a:schemeClr>
                </a:solidFill>
              </a:rPr>
              <a:t>3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L</a:t>
            </a:r>
            <a:r>
              <a:rPr lang="en-US" baseline="-25000" dirty="0">
                <a:solidFill>
                  <a:schemeClr val="tx1">
                    <a:lumMod val="50000"/>
                    <a:lumOff val="50000"/>
                  </a:schemeClr>
                </a:solidFill>
              </a:rPr>
              <a:t>2</a:t>
            </a:r>
            <a:r>
              <a:rPr lang="en-US" dirty="0" smtClean="0">
                <a:solidFill>
                  <a:schemeClr val="tx1">
                    <a:lumMod val="50000"/>
                    <a:lumOff val="50000"/>
                  </a:schemeClr>
                </a:solidFill>
                <a:sym typeface="Symbol" pitchFamily="18" charset="2"/>
              </a:rPr>
              <a:t>)</a:t>
            </a:r>
            <a:r>
              <a:rPr lang="en-US" dirty="0" smtClean="0">
                <a:solidFill>
                  <a:schemeClr val="tx1">
                    <a:lumMod val="50000"/>
                    <a:lumOff val="50000"/>
                  </a:schemeClr>
                </a:solidFill>
              </a:rPr>
              <a:t>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a:t>
            </a:r>
            <a:r>
              <a:rPr lang="en-US" dirty="0" smtClean="0">
                <a:solidFill>
                  <a:schemeClr val="tx1">
                    <a:lumMod val="50000"/>
                    <a:lumOff val="50000"/>
                  </a:schemeClr>
                </a:solidFill>
              </a:rPr>
              <a:t>L</a:t>
            </a:r>
            <a:r>
              <a:rPr lang="en-US" baseline="-25000" dirty="0" smtClean="0">
                <a:solidFill>
                  <a:schemeClr val="tx1">
                    <a:lumMod val="50000"/>
                    <a:lumOff val="50000"/>
                  </a:schemeClr>
                </a:solidFill>
              </a:rPr>
              <a:t>1 </a:t>
            </a:r>
            <a:r>
              <a:rPr lang="en-US" dirty="0">
                <a:solidFill>
                  <a:schemeClr val="tx1">
                    <a:lumMod val="50000"/>
                    <a:lumOff val="50000"/>
                  </a:schemeClr>
                </a:solidFill>
              </a:rPr>
              <a:t> = </a:t>
            </a:r>
            <a:r>
              <a:rPr lang="en-US" dirty="0">
                <a:solidFill>
                  <a:schemeClr val="tx1">
                    <a:lumMod val="50000"/>
                    <a:lumOff val="50000"/>
                  </a:schemeClr>
                </a:solidFill>
                <a:sym typeface="Symbol" pitchFamily="18" charset="2"/>
              </a:rPr>
              <a:t> </a:t>
            </a:r>
            <a:r>
              <a:rPr lang="en-US" dirty="0" smtClean="0">
                <a:solidFill>
                  <a:schemeClr val="tx1">
                    <a:lumMod val="50000"/>
                    <a:lumOff val="50000"/>
                  </a:schemeClr>
                </a:solidFill>
              </a:rPr>
              <a:t>L</a:t>
            </a:r>
            <a:r>
              <a:rPr lang="en-US" baseline="-25000" dirty="0" smtClean="0">
                <a:solidFill>
                  <a:schemeClr val="tx1">
                    <a:lumMod val="50000"/>
                    <a:lumOff val="50000"/>
                  </a:schemeClr>
                </a:solidFill>
              </a:rPr>
              <a:t>3 </a:t>
            </a:r>
            <a:r>
              <a:rPr lang="en-US" dirty="0">
                <a:solidFill>
                  <a:schemeClr val="tx1">
                    <a:lumMod val="50000"/>
                    <a:lumOff val="50000"/>
                  </a:schemeClr>
                </a:solidFill>
                <a:sym typeface="Symbol" pitchFamily="18" charset="2"/>
              </a:rPr>
              <a:t></a:t>
            </a:r>
            <a:r>
              <a:rPr lang="en-US" dirty="0" smtClean="0">
                <a:solidFill>
                  <a:schemeClr val="tx1">
                    <a:lumMod val="50000"/>
                    <a:lumOff val="50000"/>
                  </a:schemeClr>
                </a:solidFill>
              </a:rPr>
              <a:t> </a:t>
            </a:r>
            <a:r>
              <a:rPr lang="en-US" dirty="0">
                <a:solidFill>
                  <a:schemeClr val="tx1">
                    <a:lumMod val="50000"/>
                    <a:lumOff val="50000"/>
                  </a:schemeClr>
                </a:solidFill>
                <a:sym typeface="Symbol" pitchFamily="18" charset="2"/>
              </a:rPr>
              <a:t> </a:t>
            </a:r>
            <a:r>
              <a:rPr lang="en-US" dirty="0" smtClean="0">
                <a:solidFill>
                  <a:schemeClr val="tx1">
                    <a:lumMod val="50000"/>
                    <a:lumOff val="50000"/>
                  </a:schemeClr>
                </a:solidFill>
              </a:rPr>
              <a:t>L</a:t>
            </a:r>
            <a:r>
              <a:rPr lang="en-US" baseline="-25000" dirty="0" smtClean="0">
                <a:solidFill>
                  <a:schemeClr val="tx1">
                    <a:lumMod val="50000"/>
                    <a:lumOff val="50000"/>
                  </a:schemeClr>
                </a:solidFill>
              </a:rPr>
              <a:t>2</a:t>
            </a:r>
            <a:r>
              <a:rPr lang="en-US" dirty="0" smtClean="0">
                <a:solidFill>
                  <a:schemeClr val="tx1">
                    <a:lumMod val="50000"/>
                    <a:lumOff val="50000"/>
                  </a:schemeClr>
                </a:solidFill>
              </a:rPr>
              <a:t> </a:t>
            </a:r>
            <a:r>
              <a:rPr lang="en-US" dirty="0">
                <a:solidFill>
                  <a:schemeClr val="tx1">
                    <a:lumMod val="50000"/>
                    <a:lumOff val="50000"/>
                  </a:schemeClr>
                </a:solidFill>
                <a:sym typeface="Symbol" pitchFamily="18" charset="2"/>
              </a:rPr>
              <a:t></a:t>
            </a:r>
            <a:r>
              <a:rPr lang="en-US" dirty="0">
                <a:solidFill>
                  <a:schemeClr val="tx1">
                    <a:lumMod val="50000"/>
                    <a:lumOff val="50000"/>
                  </a:schemeClr>
                </a:solidFill>
              </a:rPr>
              <a:t> </a:t>
            </a:r>
            <a:r>
              <a:rPr lang="en-US" dirty="0" smtClean="0">
                <a:solidFill>
                  <a:schemeClr val="tx1">
                    <a:lumMod val="50000"/>
                    <a:lumOff val="50000"/>
                  </a:schemeClr>
                </a:solidFill>
              </a:rPr>
              <a:t>L</a:t>
            </a:r>
            <a:r>
              <a:rPr lang="en-US" baseline="-25000" dirty="0" smtClean="0">
                <a:solidFill>
                  <a:schemeClr val="tx1">
                    <a:lumMod val="50000"/>
                    <a:lumOff val="50000"/>
                  </a:schemeClr>
                </a:solidFill>
              </a:rPr>
              <a:t>1 </a:t>
            </a:r>
            <a:r>
              <a:rPr lang="en-US" dirty="0">
                <a:solidFill>
                  <a:schemeClr val="tx1">
                    <a:lumMod val="50000"/>
                    <a:lumOff val="50000"/>
                  </a:schemeClr>
                </a:solidFill>
              </a:rPr>
              <a:t> </a:t>
            </a:r>
            <a:r>
              <a:rPr lang="en-US" dirty="0" smtClean="0">
                <a:solidFill>
                  <a:schemeClr val="tx1">
                    <a:lumMod val="50000"/>
                    <a:lumOff val="50000"/>
                  </a:schemeClr>
                </a:solidFill>
              </a:rPr>
              <a:t>   </a:t>
            </a:r>
          </a:p>
          <a:p>
            <a:pPr lvl="1">
              <a:lnSpc>
                <a:spcPct val="140000"/>
              </a:lnSpc>
            </a:pPr>
            <a:endParaRPr lang="en-US" baseline="-25000" dirty="0">
              <a:solidFill>
                <a:schemeClr val="tx1">
                  <a:lumMod val="50000"/>
                  <a:lumOff val="50000"/>
                </a:schemeClr>
              </a:solidFill>
            </a:endParaRPr>
          </a:p>
          <a:p>
            <a:pPr lvl="1">
              <a:lnSpc>
                <a:spcPct val="140000"/>
              </a:lnSpc>
            </a:pPr>
            <a:r>
              <a:rPr lang="en-US" dirty="0" smtClean="0">
                <a:solidFill>
                  <a:schemeClr val="tx1">
                    <a:lumMod val="50000"/>
                    <a:lumOff val="50000"/>
                  </a:schemeClr>
                </a:solidFill>
              </a:rPr>
              <a:t> </a:t>
            </a:r>
          </a:p>
          <a:p>
            <a:pPr lvl="1">
              <a:lnSpc>
                <a:spcPct val="140000"/>
              </a:lnSpc>
            </a:pP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Forward vs. Backward Chaining</a:t>
            </a:r>
          </a:p>
        </p:txBody>
      </p:sp>
      <p:sp>
        <p:nvSpPr>
          <p:cNvPr id="438275" name="Rectangle 3"/>
          <p:cNvSpPr>
            <a:spLocks noGrp="1" noChangeArrowheads="1"/>
          </p:cNvSpPr>
          <p:nvPr>
            <p:ph type="body" idx="1"/>
          </p:nvPr>
        </p:nvSpPr>
        <p:spPr/>
        <p:txBody>
          <a:bodyPr/>
          <a:lstStyle/>
          <a:p>
            <a:pPr>
              <a:lnSpc>
                <a:spcPct val="120000"/>
              </a:lnSpc>
            </a:pPr>
            <a:r>
              <a:rPr lang="en-US" dirty="0"/>
              <a:t>FC is </a:t>
            </a:r>
            <a:r>
              <a:rPr lang="en-US" b="1" i="1" dirty="0">
                <a:solidFill>
                  <a:srgbClr val="CC66FF"/>
                </a:solidFill>
                <a:effectLst>
                  <a:outerShdw blurRad="38100" dist="38100" dir="2700000" algn="tl">
                    <a:srgbClr val="C0C0C0"/>
                  </a:outerShdw>
                </a:effectLst>
              </a:rPr>
              <a:t>data-driven</a:t>
            </a:r>
            <a:r>
              <a:rPr lang="en-US" dirty="0"/>
              <a:t> </a:t>
            </a:r>
          </a:p>
          <a:p>
            <a:pPr lvl="1">
              <a:lnSpc>
                <a:spcPct val="120000"/>
              </a:lnSpc>
            </a:pPr>
            <a:r>
              <a:rPr lang="en-US" dirty="0"/>
              <a:t>The focus of attention starts with the known data</a:t>
            </a:r>
          </a:p>
          <a:p>
            <a:pPr lvl="2">
              <a:lnSpc>
                <a:spcPct val="120000"/>
              </a:lnSpc>
            </a:pPr>
            <a:r>
              <a:rPr lang="en-US" dirty="0"/>
              <a:t>e.g., object recognition, routine </a:t>
            </a:r>
            <a:r>
              <a:rPr lang="en-US" dirty="0" smtClean="0"/>
              <a:t>decisions</a:t>
            </a:r>
            <a:endParaRPr lang="en-US" dirty="0"/>
          </a:p>
          <a:p>
            <a:pPr lvl="2">
              <a:lnSpc>
                <a:spcPct val="120000"/>
              </a:lnSpc>
            </a:pPr>
            <a:r>
              <a:rPr lang="en-US" dirty="0"/>
              <a:t>May do lots of work that is irrelevant to the goal </a:t>
            </a:r>
          </a:p>
          <a:p>
            <a:pPr>
              <a:lnSpc>
                <a:spcPct val="120000"/>
              </a:lnSpc>
            </a:pPr>
            <a:r>
              <a:rPr lang="en-US" dirty="0"/>
              <a:t>BC is </a:t>
            </a:r>
            <a:r>
              <a:rPr lang="en-US" b="1" i="1" dirty="0">
                <a:solidFill>
                  <a:srgbClr val="CC66FF"/>
                </a:solidFill>
                <a:effectLst>
                  <a:outerShdw blurRad="38100" dist="38100" dir="2700000" algn="tl">
                    <a:srgbClr val="C0C0C0"/>
                  </a:outerShdw>
                </a:effectLst>
              </a:rPr>
              <a:t>goal-driven</a:t>
            </a:r>
            <a:endParaRPr lang="en-US" b="1" dirty="0"/>
          </a:p>
          <a:p>
            <a:pPr lvl="1">
              <a:lnSpc>
                <a:spcPct val="120000"/>
              </a:lnSpc>
            </a:pPr>
            <a:r>
              <a:rPr lang="en-US" dirty="0"/>
              <a:t>Appropriate for problem-solving</a:t>
            </a:r>
          </a:p>
          <a:p>
            <a:pPr lvl="2">
              <a:lnSpc>
                <a:spcPct val="120000"/>
              </a:lnSpc>
            </a:pPr>
            <a:r>
              <a:rPr lang="en-US" dirty="0"/>
              <a:t>e.g., Where are my keys? How do I get into a PhD program?</a:t>
            </a:r>
          </a:p>
          <a:p>
            <a:pPr lvl="1">
              <a:lnSpc>
                <a:spcPct val="120000"/>
              </a:lnSpc>
              <a:buFontTx/>
              <a:buNone/>
            </a:pPr>
            <a:r>
              <a:rPr lang="en-US" sz="2800" b="0" dirty="0">
                <a:solidFill>
                  <a:schemeClr val="hlink"/>
                </a:solidFill>
                <a:sym typeface="Wingdings" pitchFamily="2" charset="2"/>
              </a:rPr>
              <a:t>	</a:t>
            </a:r>
            <a:r>
              <a:rPr lang="en-US" dirty="0"/>
              <a:t>Complexity of BC can be </a:t>
            </a:r>
            <a:r>
              <a:rPr lang="en-US" b="0" i="1" dirty="0">
                <a:solidFill>
                  <a:srgbClr val="FF0000"/>
                </a:solidFill>
              </a:rPr>
              <a:t>much less</a:t>
            </a:r>
            <a:r>
              <a:rPr lang="en-US" dirty="0">
                <a:solidFill>
                  <a:srgbClr val="FF0000"/>
                </a:solidFill>
              </a:rPr>
              <a:t> </a:t>
            </a:r>
            <a:r>
              <a:rPr lang="en-US" dirty="0"/>
              <a:t>than linear in size of KB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dirty="0"/>
              <a:t>Summary: </a:t>
            </a:r>
            <a:r>
              <a:rPr lang="en-US" sz="2800" dirty="0" smtClean="0">
                <a:solidFill>
                  <a:srgbClr val="CC3300"/>
                </a:solidFill>
              </a:rPr>
              <a:t>inference with propositional logic</a:t>
            </a:r>
            <a:endParaRPr lang="en-US" sz="2000" b="0" dirty="0">
              <a:solidFill>
                <a:srgbClr val="CC3300"/>
              </a:solidFill>
              <a:effectLst/>
            </a:endParaRPr>
          </a:p>
        </p:txBody>
      </p:sp>
      <p:sp>
        <p:nvSpPr>
          <p:cNvPr id="491523" name="Rectangle 3"/>
          <p:cNvSpPr>
            <a:spLocks noGrp="1" noChangeArrowheads="1"/>
          </p:cNvSpPr>
          <p:nvPr>
            <p:ph type="body" idx="1"/>
          </p:nvPr>
        </p:nvSpPr>
        <p:spPr/>
        <p:txBody>
          <a:bodyPr/>
          <a:lstStyle/>
          <a:p>
            <a:pPr>
              <a:lnSpc>
                <a:spcPct val="120000"/>
              </a:lnSpc>
            </a:pPr>
            <a:r>
              <a:rPr lang="en-US" dirty="0" smtClean="0"/>
              <a:t>Resolution </a:t>
            </a:r>
            <a:r>
              <a:rPr lang="en-US" dirty="0"/>
              <a:t>is complete for propositional logic</a:t>
            </a:r>
          </a:p>
          <a:p>
            <a:pPr lvl="1">
              <a:lnSpc>
                <a:spcPct val="120000"/>
              </a:lnSpc>
            </a:pPr>
            <a:r>
              <a:rPr lang="en-US" dirty="0" smtClean="0"/>
              <a:t>Both forward</a:t>
            </a:r>
            <a:r>
              <a:rPr lang="en-US" dirty="0"/>
              <a:t>, backward chaining </a:t>
            </a:r>
            <a:r>
              <a:rPr lang="en-US" dirty="0" smtClean="0"/>
              <a:t>can be applied with resolution</a:t>
            </a:r>
          </a:p>
          <a:p>
            <a:pPr lvl="1">
              <a:lnSpc>
                <a:spcPct val="120000"/>
              </a:lnSpc>
            </a:pPr>
            <a:endParaRPr lang="en-US" dirty="0" smtClean="0"/>
          </a:p>
          <a:p>
            <a:pPr>
              <a:lnSpc>
                <a:spcPct val="100000"/>
              </a:lnSpc>
            </a:pPr>
            <a:r>
              <a:rPr lang="en-US" dirty="0" smtClean="0"/>
              <a:t>Multiple strategies have been developed to make the resolution principle more efficient. </a:t>
            </a:r>
          </a:p>
          <a:p>
            <a:pPr lvl="1">
              <a:lnSpc>
                <a:spcPct val="100000"/>
              </a:lnSpc>
            </a:pPr>
            <a:r>
              <a:rPr lang="en-US" dirty="0" smtClean="0"/>
              <a:t>These strategies help select clause pairs for application of the resolution rule. e.g.: </a:t>
            </a:r>
          </a:p>
          <a:p>
            <a:pPr lvl="2">
              <a:lnSpc>
                <a:spcPct val="100000"/>
              </a:lnSpc>
            </a:pPr>
            <a:r>
              <a:rPr lang="en-US" b="1" i="1" dirty="0" smtClean="0">
                <a:solidFill>
                  <a:srgbClr val="CC66FF"/>
                </a:solidFill>
                <a:effectLst>
                  <a:outerShdw blurRad="38100" dist="38100" dir="2700000" algn="tl">
                    <a:srgbClr val="000000">
                      <a:alpha val="43137"/>
                    </a:srgbClr>
                  </a:outerShdw>
                </a:effectLst>
              </a:rPr>
              <a:t>Linear resolution </a:t>
            </a:r>
            <a:r>
              <a:rPr lang="en-US" dirty="0" smtClean="0"/>
              <a:t>is complete </a:t>
            </a:r>
          </a:p>
          <a:p>
            <a:pPr lvl="2">
              <a:lnSpc>
                <a:spcPct val="100000"/>
              </a:lnSpc>
            </a:pPr>
            <a:r>
              <a:rPr lang="en-US" b="1" i="1" dirty="0" smtClean="0">
                <a:solidFill>
                  <a:srgbClr val="CC66FF"/>
                </a:solidFill>
                <a:effectLst>
                  <a:outerShdw blurRad="38100" dist="38100" dir="2700000" algn="tl">
                    <a:srgbClr val="000000">
                      <a:alpha val="43137"/>
                    </a:srgbClr>
                  </a:outerShdw>
                </a:effectLst>
              </a:rPr>
              <a:t>Linear input resolution </a:t>
            </a:r>
            <a:r>
              <a:rPr lang="en-US" dirty="0" smtClean="0"/>
              <a:t>is complete for Horn </a:t>
            </a:r>
            <a:r>
              <a:rPr lang="en-US" dirty="0"/>
              <a:t>clauses</a:t>
            </a:r>
            <a:endParaRPr lang="en-US" sz="2000" dirty="0"/>
          </a:p>
          <a:p>
            <a:pPr>
              <a:lnSpc>
                <a:spcPct val="100000"/>
              </a:lnSpc>
              <a:buNone/>
            </a:pP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t>Summary: </a:t>
            </a:r>
            <a:r>
              <a:rPr lang="en-US" sz="2800">
                <a:solidFill>
                  <a:srgbClr val="CC3300"/>
                </a:solidFill>
              </a:rPr>
              <a:t>basic concepts of logic</a:t>
            </a:r>
          </a:p>
        </p:txBody>
      </p:sp>
      <p:sp>
        <p:nvSpPr>
          <p:cNvPr id="466947" name="Rectangle 3"/>
          <p:cNvSpPr>
            <a:spLocks noGrp="1" noChangeArrowheads="1"/>
          </p:cNvSpPr>
          <p:nvPr>
            <p:ph type="body" idx="1"/>
          </p:nvPr>
        </p:nvSpPr>
        <p:spPr/>
        <p:txBody>
          <a:bodyPr/>
          <a:lstStyle/>
          <a:p>
            <a:pPr>
              <a:lnSpc>
                <a:spcPct val="100000"/>
              </a:lnSpc>
              <a:spcBef>
                <a:spcPts val="0"/>
              </a:spcBef>
            </a:pPr>
            <a:r>
              <a:rPr lang="en-US" i="1" dirty="0">
                <a:solidFill>
                  <a:srgbClr val="006600"/>
                </a:solidFill>
              </a:rPr>
              <a:t>syntax</a:t>
            </a:r>
            <a:r>
              <a:rPr lang="en-US" dirty="0"/>
              <a:t>:</a:t>
            </a:r>
          </a:p>
          <a:p>
            <a:pPr lvl="1">
              <a:lnSpc>
                <a:spcPct val="100000"/>
              </a:lnSpc>
              <a:spcBef>
                <a:spcPts val="0"/>
              </a:spcBef>
            </a:pPr>
            <a:r>
              <a:rPr lang="en-US" dirty="0"/>
              <a:t>formal structure of </a:t>
            </a:r>
            <a:r>
              <a:rPr lang="en-US" i="1" dirty="0" smtClean="0">
                <a:solidFill>
                  <a:schemeClr val="hlink"/>
                </a:solidFill>
                <a:effectLst>
                  <a:outerShdw blurRad="38100" dist="38100" dir="2700000" algn="tl">
                    <a:srgbClr val="000000">
                      <a:alpha val="43137"/>
                    </a:srgbClr>
                  </a:outerShdw>
                </a:effectLst>
              </a:rPr>
              <a:t>sentences</a:t>
            </a:r>
            <a:endParaRPr lang="en-US" i="1" dirty="0">
              <a:solidFill>
                <a:schemeClr val="hlink"/>
              </a:solidFill>
              <a:effectLst>
                <a:outerShdw blurRad="38100" dist="38100" dir="2700000" algn="tl">
                  <a:srgbClr val="000000">
                    <a:alpha val="43137"/>
                  </a:srgbClr>
                </a:outerShdw>
              </a:effectLst>
            </a:endParaRPr>
          </a:p>
          <a:p>
            <a:pPr>
              <a:lnSpc>
                <a:spcPct val="100000"/>
              </a:lnSpc>
              <a:spcBef>
                <a:spcPts val="0"/>
              </a:spcBef>
            </a:pPr>
            <a:r>
              <a:rPr lang="en-US" i="1" dirty="0">
                <a:solidFill>
                  <a:srgbClr val="006600"/>
                </a:solidFill>
              </a:rPr>
              <a:t>semantics</a:t>
            </a:r>
            <a:r>
              <a:rPr lang="en-US" dirty="0"/>
              <a:t>: 	</a:t>
            </a:r>
          </a:p>
          <a:p>
            <a:pPr lvl="1">
              <a:lnSpc>
                <a:spcPct val="100000"/>
              </a:lnSpc>
              <a:spcBef>
                <a:spcPts val="0"/>
              </a:spcBef>
            </a:pPr>
            <a:r>
              <a:rPr lang="en-US" i="1" dirty="0">
                <a:solidFill>
                  <a:schemeClr val="hlink"/>
                </a:solidFill>
                <a:effectLst>
                  <a:outerShdw blurRad="38100" dist="38100" dir="2700000" algn="tl">
                    <a:srgbClr val="000000">
                      <a:alpha val="43137"/>
                    </a:srgbClr>
                  </a:outerShdw>
                </a:effectLst>
              </a:rPr>
              <a:t>truth</a:t>
            </a:r>
            <a:r>
              <a:rPr lang="en-US" dirty="0"/>
              <a:t> of sentences with respect to </a:t>
            </a:r>
            <a:r>
              <a:rPr lang="en-US" i="1" dirty="0" smtClean="0">
                <a:solidFill>
                  <a:schemeClr val="hlink"/>
                </a:solidFill>
                <a:effectLst>
                  <a:outerShdw blurRad="38100" dist="38100" dir="2700000" algn="tl">
                    <a:srgbClr val="000000">
                      <a:alpha val="43137"/>
                    </a:srgbClr>
                  </a:outerShdw>
                </a:effectLst>
              </a:rPr>
              <a:t>models</a:t>
            </a:r>
            <a:endParaRPr lang="en-US" i="1" dirty="0">
              <a:effectLst>
                <a:outerShdw blurRad="38100" dist="38100" dir="2700000" algn="tl">
                  <a:srgbClr val="000000">
                    <a:alpha val="43137"/>
                  </a:srgbClr>
                </a:outerShdw>
              </a:effectLst>
            </a:endParaRPr>
          </a:p>
          <a:p>
            <a:pPr>
              <a:lnSpc>
                <a:spcPct val="100000"/>
              </a:lnSpc>
              <a:spcBef>
                <a:spcPts val="0"/>
              </a:spcBef>
            </a:pPr>
            <a:r>
              <a:rPr lang="en-US" i="1" dirty="0">
                <a:solidFill>
                  <a:srgbClr val="006600"/>
                </a:solidFill>
              </a:rPr>
              <a:t>entailment</a:t>
            </a:r>
            <a:r>
              <a:rPr lang="en-US" dirty="0"/>
              <a:t>: 	</a:t>
            </a:r>
          </a:p>
          <a:p>
            <a:pPr lvl="1">
              <a:lnSpc>
                <a:spcPct val="100000"/>
              </a:lnSpc>
              <a:spcBef>
                <a:spcPts val="0"/>
              </a:spcBef>
            </a:pPr>
            <a:r>
              <a:rPr lang="en-US" dirty="0"/>
              <a:t>necessary truth of one sentence given </a:t>
            </a:r>
            <a:r>
              <a:rPr lang="en-US" dirty="0" smtClean="0"/>
              <a:t>others</a:t>
            </a:r>
            <a:endParaRPr lang="en-US" dirty="0"/>
          </a:p>
          <a:p>
            <a:pPr>
              <a:lnSpc>
                <a:spcPct val="100000"/>
              </a:lnSpc>
              <a:spcBef>
                <a:spcPts val="0"/>
              </a:spcBef>
            </a:pPr>
            <a:r>
              <a:rPr lang="en-US" i="1" dirty="0">
                <a:solidFill>
                  <a:srgbClr val="006600"/>
                </a:solidFill>
              </a:rPr>
              <a:t>inference</a:t>
            </a:r>
            <a:r>
              <a:rPr lang="en-US" dirty="0"/>
              <a:t>: 	</a:t>
            </a:r>
          </a:p>
          <a:p>
            <a:pPr lvl="1">
              <a:lnSpc>
                <a:spcPct val="100000"/>
              </a:lnSpc>
              <a:spcBef>
                <a:spcPts val="0"/>
              </a:spcBef>
            </a:pPr>
            <a:r>
              <a:rPr lang="en-US" dirty="0"/>
              <a:t>deriving sentences from other </a:t>
            </a:r>
            <a:r>
              <a:rPr lang="en-US" dirty="0" smtClean="0"/>
              <a:t>sentences</a:t>
            </a:r>
            <a:endParaRPr lang="en-US" dirty="0"/>
          </a:p>
          <a:p>
            <a:pPr>
              <a:lnSpc>
                <a:spcPct val="100000"/>
              </a:lnSpc>
              <a:spcBef>
                <a:spcPts val="0"/>
              </a:spcBef>
            </a:pPr>
            <a:r>
              <a:rPr lang="en-US" i="1" dirty="0">
                <a:solidFill>
                  <a:srgbClr val="006600"/>
                </a:solidFill>
              </a:rPr>
              <a:t>soundness</a:t>
            </a:r>
            <a:r>
              <a:rPr lang="en-US" dirty="0"/>
              <a:t>:</a:t>
            </a:r>
          </a:p>
          <a:p>
            <a:pPr lvl="1">
              <a:lnSpc>
                <a:spcPct val="100000"/>
              </a:lnSpc>
              <a:spcBef>
                <a:spcPts val="0"/>
              </a:spcBef>
            </a:pPr>
            <a:r>
              <a:rPr lang="en-US" dirty="0"/>
              <a:t>derivations produce only entailed (correct) </a:t>
            </a:r>
            <a:r>
              <a:rPr lang="en-US" dirty="0" smtClean="0"/>
              <a:t>sentences</a:t>
            </a:r>
            <a:endParaRPr lang="en-US" dirty="0"/>
          </a:p>
          <a:p>
            <a:pPr>
              <a:lnSpc>
                <a:spcPct val="100000"/>
              </a:lnSpc>
              <a:spcBef>
                <a:spcPts val="0"/>
              </a:spcBef>
            </a:pPr>
            <a:r>
              <a:rPr lang="en-US" i="1" dirty="0">
                <a:solidFill>
                  <a:srgbClr val="006600"/>
                </a:solidFill>
              </a:rPr>
              <a:t>completeness</a:t>
            </a:r>
            <a:r>
              <a:rPr lang="en-US" dirty="0"/>
              <a:t>: </a:t>
            </a:r>
          </a:p>
          <a:p>
            <a:pPr lvl="1">
              <a:lnSpc>
                <a:spcPct val="100000"/>
              </a:lnSpc>
              <a:spcBef>
                <a:spcPts val="0"/>
              </a:spcBef>
            </a:pPr>
            <a:r>
              <a:rPr lang="en-US" dirty="0"/>
              <a:t>derivations can produce all entailed </a:t>
            </a:r>
            <a:r>
              <a:rPr lang="en-US" dirty="0" smtClean="0"/>
              <a:t>sentences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dirty="0" smtClean="0"/>
              <a:t>Propositional Logic: </a:t>
            </a:r>
            <a:r>
              <a:rPr lang="en-US" sz="2800" dirty="0" smtClean="0">
                <a:solidFill>
                  <a:srgbClr val="C00000"/>
                </a:solidFill>
              </a:rPr>
              <a:t>Pros and Cons</a:t>
            </a:r>
            <a:endParaRPr lang="en-US" dirty="0">
              <a:solidFill>
                <a:srgbClr val="C00000"/>
              </a:solidFill>
            </a:endParaRPr>
          </a:p>
        </p:txBody>
      </p:sp>
      <p:sp>
        <p:nvSpPr>
          <p:cNvPr id="495619" name="Rectangle 3"/>
          <p:cNvSpPr>
            <a:spLocks noGrp="1" noChangeArrowheads="1"/>
          </p:cNvSpPr>
          <p:nvPr>
            <p:ph type="body" idx="1"/>
          </p:nvPr>
        </p:nvSpPr>
        <p:spPr/>
        <p:txBody>
          <a:bodyPr/>
          <a:lstStyle/>
          <a:p>
            <a:pPr marL="342900" indent="-342900">
              <a:lnSpc>
                <a:spcPct val="90000"/>
              </a:lnSpc>
              <a:buFont typeface="Symbol" pitchFamily="18" charset="2"/>
              <a:buNone/>
            </a:pPr>
            <a:r>
              <a:rPr lang="en-US" dirty="0">
                <a:solidFill>
                  <a:srgbClr val="008000"/>
                </a:solidFill>
                <a:sym typeface="Wingdings" pitchFamily="2" charset="2"/>
              </a:rPr>
              <a:t> </a:t>
            </a:r>
            <a:r>
              <a:rPr lang="en-US" dirty="0"/>
              <a:t>Propositional logic is </a:t>
            </a:r>
            <a:r>
              <a:rPr lang="en-US" b="0" i="1" dirty="0" smtClean="0">
                <a:solidFill>
                  <a:srgbClr val="FF0000"/>
                </a:solidFill>
              </a:rPr>
              <a:t>declarative</a:t>
            </a:r>
            <a:endParaRPr lang="en-US" dirty="0"/>
          </a:p>
          <a:p>
            <a:pPr marL="342900" indent="-342900">
              <a:lnSpc>
                <a:spcPct val="90000"/>
              </a:lnSpc>
              <a:buFont typeface="Symbol" pitchFamily="18" charset="2"/>
              <a:buNone/>
            </a:pPr>
            <a:r>
              <a:rPr lang="en-US" dirty="0">
                <a:solidFill>
                  <a:srgbClr val="008000"/>
                </a:solidFill>
                <a:sym typeface="Wingdings" pitchFamily="2" charset="2"/>
              </a:rPr>
              <a:t></a:t>
            </a:r>
            <a:r>
              <a:rPr lang="en-US" dirty="0"/>
              <a:t> Allows partial / disjunctive / negated information</a:t>
            </a:r>
          </a:p>
          <a:p>
            <a:pPr marL="742950" lvl="1" indent="-285750">
              <a:lnSpc>
                <a:spcPct val="90000"/>
              </a:lnSpc>
            </a:pPr>
            <a:r>
              <a:rPr lang="en-US" dirty="0"/>
              <a:t>(unlike most data structures and databases</a:t>
            </a:r>
            <a:r>
              <a:rPr lang="en-US" dirty="0" smtClean="0"/>
              <a:t>)</a:t>
            </a:r>
            <a:endParaRPr lang="en-US" dirty="0"/>
          </a:p>
          <a:p>
            <a:pPr marL="342900" indent="-342900">
              <a:lnSpc>
                <a:spcPct val="90000"/>
              </a:lnSpc>
              <a:buFont typeface="Wingdings" pitchFamily="2" charset="2"/>
              <a:buNone/>
            </a:pPr>
            <a:r>
              <a:rPr lang="en-US" dirty="0">
                <a:solidFill>
                  <a:srgbClr val="008000"/>
                </a:solidFill>
                <a:sym typeface="Wingdings" pitchFamily="2" charset="2"/>
              </a:rPr>
              <a:t></a:t>
            </a:r>
            <a:r>
              <a:rPr lang="en-US" dirty="0"/>
              <a:t> Is </a:t>
            </a:r>
            <a:r>
              <a:rPr lang="en-US" b="0" i="1" dirty="0" smtClean="0">
                <a:solidFill>
                  <a:srgbClr val="FF0000"/>
                </a:solidFill>
              </a:rPr>
              <a:t>compositional</a:t>
            </a:r>
            <a:endParaRPr lang="en-US" dirty="0"/>
          </a:p>
          <a:p>
            <a:pPr marL="742950" lvl="1" indent="-285750">
              <a:lnSpc>
                <a:spcPct val="90000"/>
              </a:lnSpc>
            </a:pPr>
            <a:r>
              <a:rPr lang="en-US" dirty="0"/>
              <a:t>meaning of </a:t>
            </a:r>
            <a:r>
              <a:rPr lang="en-US" i="1" dirty="0"/>
              <a:t>A</a:t>
            </a:r>
            <a:r>
              <a:rPr lang="en-US" dirty="0"/>
              <a:t> </a:t>
            </a:r>
            <a:r>
              <a:rPr lang="en-US" dirty="0">
                <a:sym typeface="Symbol" pitchFamily="18" charset="2"/>
              </a:rPr>
              <a:t> </a:t>
            </a:r>
            <a:r>
              <a:rPr lang="en-US" i="1" dirty="0"/>
              <a:t>B</a:t>
            </a:r>
            <a:r>
              <a:rPr lang="en-US" dirty="0"/>
              <a:t> is derived from meaning of </a:t>
            </a:r>
            <a:r>
              <a:rPr lang="en-US" i="1" dirty="0"/>
              <a:t>A</a:t>
            </a:r>
            <a:r>
              <a:rPr lang="en-US" dirty="0"/>
              <a:t> and of </a:t>
            </a:r>
            <a:r>
              <a:rPr lang="en-US" i="1" dirty="0"/>
              <a:t>B</a:t>
            </a:r>
          </a:p>
          <a:p>
            <a:pPr marL="342900" indent="-342900">
              <a:lnSpc>
                <a:spcPct val="90000"/>
              </a:lnSpc>
              <a:buFont typeface="Symbol" pitchFamily="18" charset="2"/>
              <a:buNone/>
            </a:pPr>
            <a:r>
              <a:rPr lang="en-US" dirty="0">
                <a:solidFill>
                  <a:srgbClr val="008000"/>
                </a:solidFill>
                <a:sym typeface="Wingdings" pitchFamily="2" charset="2"/>
              </a:rPr>
              <a:t></a:t>
            </a:r>
            <a:r>
              <a:rPr lang="en-US" dirty="0">
                <a:sym typeface="Wingdings" pitchFamily="2" charset="2"/>
              </a:rPr>
              <a:t> </a:t>
            </a:r>
            <a:r>
              <a:rPr lang="en-US" dirty="0"/>
              <a:t>Meaning in propositional logic is </a:t>
            </a:r>
            <a:r>
              <a:rPr lang="en-US" b="0" i="1" dirty="0" smtClean="0">
                <a:solidFill>
                  <a:srgbClr val="FF0000"/>
                </a:solidFill>
              </a:rPr>
              <a:t>context-independent</a:t>
            </a:r>
            <a:endParaRPr lang="en-US" b="0" i="1" dirty="0">
              <a:solidFill>
                <a:srgbClr val="FF0000"/>
              </a:solidFill>
            </a:endParaRPr>
          </a:p>
          <a:p>
            <a:pPr marL="742950" lvl="1" indent="-285750">
              <a:lnSpc>
                <a:spcPct val="90000"/>
              </a:lnSpc>
            </a:pPr>
            <a:r>
              <a:rPr lang="en-US" dirty="0"/>
              <a:t>(unlike natural language, where meaning depends on context)</a:t>
            </a:r>
          </a:p>
          <a:p>
            <a:pPr marL="342900" indent="-342900">
              <a:lnSpc>
                <a:spcPct val="90000"/>
              </a:lnSpc>
              <a:buFont typeface="Symbol" pitchFamily="18" charset="2"/>
              <a:buNone/>
            </a:pPr>
            <a:r>
              <a:rPr lang="en-US" sz="3200" dirty="0">
                <a:solidFill>
                  <a:schemeClr val="hlink"/>
                </a:solidFill>
                <a:sym typeface="Wingdings" pitchFamily="2" charset="2"/>
              </a:rPr>
              <a:t></a:t>
            </a:r>
            <a:r>
              <a:rPr lang="en-US" dirty="0">
                <a:sym typeface="Wingdings" pitchFamily="2" charset="2"/>
              </a:rPr>
              <a:t> </a:t>
            </a:r>
            <a:r>
              <a:rPr lang="en-US" dirty="0"/>
              <a:t>Has very limited expressive </a:t>
            </a:r>
            <a:r>
              <a:rPr lang="en-US" dirty="0" smtClean="0"/>
              <a:t>power</a:t>
            </a:r>
            <a:endParaRPr lang="en-US" dirty="0"/>
          </a:p>
          <a:p>
            <a:pPr marL="742950" lvl="1" indent="-285750">
              <a:lnSpc>
                <a:spcPct val="90000"/>
              </a:lnSpc>
            </a:pPr>
            <a:r>
              <a:rPr lang="en-US" dirty="0"/>
              <a:t>(unlike natural language)</a:t>
            </a:r>
          </a:p>
          <a:p>
            <a:pPr marL="742950" lvl="1" indent="-285750">
              <a:lnSpc>
                <a:spcPct val="90000"/>
              </a:lnSpc>
            </a:pPr>
            <a:r>
              <a:rPr lang="en-US" dirty="0"/>
              <a:t>E.g., cannot say “every one has parents”</a:t>
            </a:r>
          </a:p>
          <a:p>
            <a:pPr marL="1143000" lvl="2" indent="-228600">
              <a:lnSpc>
                <a:spcPct val="90000"/>
              </a:lnSpc>
            </a:pPr>
            <a:r>
              <a:rPr lang="en-US" dirty="0"/>
              <a:t>except by writing one sentence for each </a:t>
            </a:r>
            <a:r>
              <a:rPr lang="en-US" dirty="0" smtClean="0"/>
              <a:t>person</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First Order (Predicate) Logic</a:t>
            </a:r>
            <a:endParaRPr lang="en-SG" sz="4000" dirty="0"/>
          </a:p>
        </p:txBody>
      </p:sp>
    </p:spTree>
    <p:extLst>
      <p:ext uri="{BB962C8B-B14F-4D97-AF65-F5344CB8AC3E}">
        <p14:creationId xmlns:p14="http://schemas.microsoft.com/office/powerpoint/2010/main" val="29043038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smtClean="0"/>
              <a:t>First Order Logic (FOL)</a:t>
            </a:r>
            <a:endParaRPr lang="en-US" dirty="0"/>
          </a:p>
        </p:txBody>
      </p:sp>
      <p:sp>
        <p:nvSpPr>
          <p:cNvPr id="496643" name="Rectangle 3"/>
          <p:cNvSpPr>
            <a:spLocks noGrp="1" noChangeArrowheads="1"/>
          </p:cNvSpPr>
          <p:nvPr>
            <p:ph type="body" idx="1"/>
          </p:nvPr>
        </p:nvSpPr>
        <p:spPr/>
        <p:txBody>
          <a:bodyPr/>
          <a:lstStyle/>
          <a:p>
            <a:pPr marL="342900" indent="-342900">
              <a:lnSpc>
                <a:spcPct val="110000"/>
              </a:lnSpc>
            </a:pPr>
            <a:r>
              <a:rPr lang="en-US" dirty="0"/>
              <a:t>Propositional logic assumes the world contains </a:t>
            </a:r>
            <a:r>
              <a:rPr lang="en-US" b="0" i="1" dirty="0">
                <a:solidFill>
                  <a:srgbClr val="FF0000"/>
                </a:solidFill>
              </a:rPr>
              <a:t>facts</a:t>
            </a:r>
            <a:endParaRPr lang="en-US" b="0" i="1" dirty="0"/>
          </a:p>
          <a:p>
            <a:pPr marL="342900" indent="-342900">
              <a:lnSpc>
                <a:spcPct val="110000"/>
              </a:lnSpc>
            </a:pPr>
            <a:r>
              <a:rPr lang="en-US" b="1" i="1" dirty="0" smtClean="0">
                <a:solidFill>
                  <a:srgbClr val="006600"/>
                </a:solidFill>
                <a:effectLst>
                  <a:outerShdw blurRad="38100" dist="38100" dir="2700000" algn="tl">
                    <a:srgbClr val="C0C0C0"/>
                  </a:outerShdw>
                </a:effectLst>
              </a:rPr>
              <a:t>First-order </a:t>
            </a:r>
            <a:r>
              <a:rPr lang="en-US" b="1" i="1" dirty="0">
                <a:solidFill>
                  <a:srgbClr val="006600"/>
                </a:solidFill>
                <a:effectLst>
                  <a:outerShdw blurRad="38100" dist="38100" dir="2700000" algn="tl">
                    <a:srgbClr val="C0C0C0"/>
                  </a:outerShdw>
                </a:effectLst>
              </a:rPr>
              <a:t>logic</a:t>
            </a:r>
            <a:r>
              <a:rPr lang="en-US" b="1" dirty="0">
                <a:solidFill>
                  <a:srgbClr val="006600"/>
                </a:solidFill>
              </a:rPr>
              <a:t> </a:t>
            </a:r>
            <a:r>
              <a:rPr lang="en-US" dirty="0" smtClean="0"/>
              <a:t>(also called first-order predicate calculus, or </a:t>
            </a:r>
            <a:r>
              <a:rPr lang="en-US" b="1" i="1" dirty="0" smtClean="0">
                <a:solidFill>
                  <a:srgbClr val="FF0000"/>
                </a:solidFill>
                <a:effectLst>
                  <a:outerShdw blurRad="38100" dist="38100" dir="2700000" algn="tl">
                    <a:srgbClr val="000000">
                      <a:alpha val="43137"/>
                    </a:srgbClr>
                  </a:outerShdw>
                </a:effectLst>
              </a:rPr>
              <a:t>predicate logic</a:t>
            </a:r>
            <a:r>
              <a:rPr lang="en-US" dirty="0" smtClean="0"/>
              <a:t>) assumes </a:t>
            </a:r>
            <a:r>
              <a:rPr lang="en-US" dirty="0"/>
              <a:t>the world </a:t>
            </a:r>
            <a:r>
              <a:rPr lang="en-US" dirty="0" smtClean="0"/>
              <a:t>contains</a:t>
            </a:r>
            <a:endParaRPr lang="en-US" dirty="0"/>
          </a:p>
          <a:p>
            <a:pPr marL="742950" lvl="1" indent="-285750">
              <a:lnSpc>
                <a:spcPct val="110000"/>
              </a:lnSpc>
            </a:pPr>
            <a:r>
              <a:rPr lang="en-US" b="1" i="1" dirty="0">
                <a:solidFill>
                  <a:schemeClr val="tx1"/>
                </a:solidFill>
                <a:effectLst>
                  <a:outerShdw blurRad="38100" dist="38100" dir="2700000" algn="tl">
                    <a:srgbClr val="C0C0C0"/>
                  </a:outerShdw>
                </a:effectLst>
              </a:rPr>
              <a:t>Objects</a:t>
            </a:r>
            <a:r>
              <a:rPr lang="en-US" dirty="0"/>
              <a:t>: people, houses, numbers, colors, baseball games, wars, </a:t>
            </a:r>
            <a:r>
              <a:rPr lang="en-US" dirty="0" smtClean="0"/>
              <a:t>…</a:t>
            </a:r>
            <a:endParaRPr lang="en-US" dirty="0"/>
          </a:p>
          <a:p>
            <a:pPr marL="742950" lvl="1" indent="-285750">
              <a:lnSpc>
                <a:spcPct val="110000"/>
              </a:lnSpc>
            </a:pPr>
            <a:r>
              <a:rPr lang="en-US" b="1" i="1" dirty="0">
                <a:solidFill>
                  <a:schemeClr val="tx1"/>
                </a:solidFill>
                <a:effectLst>
                  <a:outerShdw blurRad="38100" dist="38100" dir="2700000" algn="tl">
                    <a:srgbClr val="C0C0C0"/>
                  </a:outerShdw>
                </a:effectLst>
              </a:rPr>
              <a:t>Relations</a:t>
            </a:r>
            <a:r>
              <a:rPr lang="en-US" dirty="0"/>
              <a:t>: </a:t>
            </a:r>
            <a:r>
              <a:rPr lang="en-US" dirty="0" smtClean="0"/>
              <a:t>bigger </a:t>
            </a:r>
            <a:r>
              <a:rPr lang="en-US" dirty="0"/>
              <a:t>than, part of, red, round, prime, comes between , one more than, …</a:t>
            </a:r>
          </a:p>
          <a:p>
            <a:pPr marL="742950" lvl="1" indent="-285750">
              <a:lnSpc>
                <a:spcPct val="110000"/>
              </a:lnSpc>
            </a:pPr>
            <a:r>
              <a:rPr lang="en-US" b="1" i="1" dirty="0">
                <a:solidFill>
                  <a:schemeClr val="tx1"/>
                </a:solidFill>
                <a:effectLst>
                  <a:outerShdw blurRad="38100" dist="38100" dir="2700000" algn="tl">
                    <a:srgbClr val="C0C0C0"/>
                  </a:outerShdw>
                </a:effectLst>
              </a:rPr>
              <a:t>Functions</a:t>
            </a:r>
            <a:r>
              <a:rPr lang="en-US" dirty="0"/>
              <a:t>: father of, best </a:t>
            </a:r>
            <a:r>
              <a:rPr lang="en-US" dirty="0" smtClean="0"/>
              <a:t>friend, </a:t>
            </a:r>
            <a:r>
              <a:rPr lang="en-US" dirty="0"/>
              <a:t>plus, </a:t>
            </a:r>
            <a:r>
              <a:rPr lang="en-US" dirty="0" smtClean="0"/>
              <a: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t>Syntax of FOL: </a:t>
            </a:r>
            <a:r>
              <a:rPr lang="en-US" sz="2800">
                <a:solidFill>
                  <a:srgbClr val="CC3300"/>
                </a:solidFill>
              </a:rPr>
              <a:t>basic elements</a:t>
            </a:r>
          </a:p>
        </p:txBody>
      </p:sp>
      <p:sp>
        <p:nvSpPr>
          <p:cNvPr id="497667" name="Rectangle 3"/>
          <p:cNvSpPr>
            <a:spLocks noGrp="1" noChangeArrowheads="1"/>
          </p:cNvSpPr>
          <p:nvPr>
            <p:ph type="body" idx="1"/>
          </p:nvPr>
        </p:nvSpPr>
        <p:spPr/>
        <p:txBody>
          <a:bodyPr/>
          <a:lstStyle/>
          <a:p>
            <a:pPr>
              <a:lnSpc>
                <a:spcPct val="140000"/>
              </a:lnSpc>
            </a:pPr>
            <a:r>
              <a:rPr lang="en-US" dirty="0"/>
              <a:t>Constants		</a:t>
            </a:r>
            <a:r>
              <a:rPr lang="en-US" sz="2400" dirty="0" err="1">
                <a:solidFill>
                  <a:srgbClr val="A50021"/>
                </a:solidFill>
              </a:rPr>
              <a:t>KingJohn</a:t>
            </a:r>
            <a:r>
              <a:rPr lang="en-US" sz="2400" dirty="0">
                <a:solidFill>
                  <a:srgbClr val="A50021"/>
                </a:solidFill>
              </a:rPr>
              <a:t>, 2, </a:t>
            </a:r>
            <a:r>
              <a:rPr lang="en-US" sz="2400" dirty="0" smtClean="0">
                <a:solidFill>
                  <a:srgbClr val="A50021"/>
                </a:solidFill>
              </a:rPr>
              <a:t>AI, </a:t>
            </a:r>
            <a:r>
              <a:rPr lang="el-GR" sz="3600" dirty="0" smtClean="0">
                <a:solidFill>
                  <a:srgbClr val="A50021"/>
                </a:solidFill>
              </a:rPr>
              <a:t>π</a:t>
            </a:r>
            <a:r>
              <a:rPr lang="en-US" sz="2400" dirty="0" smtClean="0">
                <a:solidFill>
                  <a:srgbClr val="A50021"/>
                </a:solidFill>
              </a:rPr>
              <a:t>, NUS,...</a:t>
            </a:r>
            <a:r>
              <a:rPr lang="en-US" dirty="0" smtClean="0"/>
              <a:t> </a:t>
            </a:r>
            <a:endParaRPr lang="en-US" dirty="0"/>
          </a:p>
          <a:p>
            <a:pPr>
              <a:lnSpc>
                <a:spcPct val="140000"/>
              </a:lnSpc>
            </a:pPr>
            <a:r>
              <a:rPr lang="en-US" dirty="0"/>
              <a:t>Predicates		</a:t>
            </a:r>
            <a:r>
              <a:rPr lang="en-US" sz="2400" dirty="0" err="1" smtClean="0">
                <a:solidFill>
                  <a:srgbClr val="A50021"/>
                </a:solidFill>
              </a:rPr>
              <a:t>IsStudent</a:t>
            </a:r>
            <a:r>
              <a:rPr lang="en-US" sz="2400" dirty="0">
                <a:solidFill>
                  <a:srgbClr val="A50021"/>
                </a:solidFill>
              </a:rPr>
              <a:t>, </a:t>
            </a:r>
            <a:r>
              <a:rPr lang="en-US" sz="2400" dirty="0" smtClean="0">
                <a:solidFill>
                  <a:srgbClr val="A50021"/>
                </a:solidFill>
              </a:rPr>
              <a:t>Eats, </a:t>
            </a:r>
            <a:r>
              <a:rPr lang="en-US" sz="2400" dirty="0" err="1" smtClean="0">
                <a:solidFill>
                  <a:srgbClr val="A50021"/>
                </a:solidFill>
              </a:rPr>
              <a:t>HasLeg</a:t>
            </a:r>
            <a:r>
              <a:rPr lang="en-US" sz="2400" dirty="0">
                <a:solidFill>
                  <a:srgbClr val="A50021"/>
                </a:solidFill>
              </a:rPr>
              <a:t>,...</a:t>
            </a:r>
          </a:p>
          <a:p>
            <a:pPr>
              <a:lnSpc>
                <a:spcPct val="140000"/>
              </a:lnSpc>
            </a:pPr>
            <a:r>
              <a:rPr lang="en-US" dirty="0"/>
              <a:t>Functions		</a:t>
            </a:r>
            <a:r>
              <a:rPr lang="en-US" sz="2400" dirty="0" err="1">
                <a:solidFill>
                  <a:srgbClr val="A50021"/>
                </a:solidFill>
              </a:rPr>
              <a:t>Sqrt</a:t>
            </a:r>
            <a:r>
              <a:rPr lang="en-US" sz="2400" dirty="0">
                <a:solidFill>
                  <a:srgbClr val="A50021"/>
                </a:solidFill>
              </a:rPr>
              <a:t>, </a:t>
            </a:r>
            <a:r>
              <a:rPr lang="en-US" sz="2400" dirty="0" err="1">
                <a:solidFill>
                  <a:srgbClr val="A50021"/>
                </a:solidFill>
              </a:rPr>
              <a:t>LeftLegOf</a:t>
            </a:r>
            <a:r>
              <a:rPr lang="en-US" sz="2400" dirty="0">
                <a:solidFill>
                  <a:srgbClr val="A50021"/>
                </a:solidFill>
              </a:rPr>
              <a:t>,...</a:t>
            </a:r>
          </a:p>
          <a:p>
            <a:pPr>
              <a:lnSpc>
                <a:spcPct val="140000"/>
              </a:lnSpc>
            </a:pPr>
            <a:r>
              <a:rPr lang="en-US" dirty="0"/>
              <a:t>Variables		</a:t>
            </a:r>
            <a:r>
              <a:rPr lang="en-US" sz="2400" dirty="0" smtClean="0">
                <a:solidFill>
                  <a:srgbClr val="A50021"/>
                </a:solidFill>
              </a:rPr>
              <a:t>x, </a:t>
            </a:r>
            <a:r>
              <a:rPr lang="en-US" sz="2400" dirty="0">
                <a:solidFill>
                  <a:srgbClr val="A50021"/>
                </a:solidFill>
              </a:rPr>
              <a:t>y, a, b</a:t>
            </a:r>
            <a:r>
              <a:rPr lang="en-US" sz="2400" dirty="0" smtClean="0">
                <a:solidFill>
                  <a:srgbClr val="A50021"/>
                </a:solidFill>
              </a:rPr>
              <a:t>, ...</a:t>
            </a:r>
            <a:endParaRPr lang="en-US" sz="2400" dirty="0">
              <a:solidFill>
                <a:srgbClr val="A50021"/>
              </a:solidFill>
            </a:endParaRPr>
          </a:p>
          <a:p>
            <a:pPr>
              <a:lnSpc>
                <a:spcPct val="140000"/>
              </a:lnSpc>
            </a:pPr>
            <a:r>
              <a:rPr lang="en-US" dirty="0"/>
              <a:t>Connectives		</a:t>
            </a:r>
            <a:r>
              <a:rPr lang="en-US" sz="2400" dirty="0">
                <a:solidFill>
                  <a:srgbClr val="A50021"/>
                </a:solidFill>
                <a:sym typeface="Symbol" pitchFamily="18" charset="2"/>
              </a:rPr>
              <a:t>, , , , </a:t>
            </a:r>
          </a:p>
          <a:p>
            <a:pPr>
              <a:lnSpc>
                <a:spcPct val="140000"/>
              </a:lnSpc>
            </a:pPr>
            <a:r>
              <a:rPr lang="en-US" dirty="0"/>
              <a:t>Equality		</a:t>
            </a:r>
            <a:r>
              <a:rPr lang="en-US" dirty="0" smtClean="0"/>
              <a:t>	</a:t>
            </a:r>
            <a:r>
              <a:rPr lang="en-US" sz="2400" dirty="0" smtClean="0">
                <a:solidFill>
                  <a:srgbClr val="A50021"/>
                </a:solidFill>
              </a:rPr>
              <a:t>=</a:t>
            </a:r>
            <a:r>
              <a:rPr lang="en-US" dirty="0" smtClean="0"/>
              <a:t> </a:t>
            </a:r>
            <a:endParaRPr lang="en-US" dirty="0"/>
          </a:p>
          <a:p>
            <a:pPr>
              <a:lnSpc>
                <a:spcPct val="140000"/>
              </a:lnSpc>
            </a:pPr>
            <a:r>
              <a:rPr lang="en-US" dirty="0"/>
              <a:t>Quantifiers		</a:t>
            </a:r>
            <a:r>
              <a:rPr lang="en-US" sz="2400" dirty="0">
                <a:solidFill>
                  <a:srgbClr val="A50021"/>
                </a:solidFill>
                <a:sym typeface="Symbol" pitchFamily="18" charset="2"/>
              </a:rPr>
              <a:t>,  </a:t>
            </a:r>
            <a:r>
              <a:rPr lang="en-US" sz="2400" dirty="0">
                <a:solidFill>
                  <a:srgbClr val="A50021"/>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dirty="0" smtClean="0"/>
              <a:t>Knowledge &amp; Intelligent Agent</a:t>
            </a:r>
            <a:endParaRPr lang="en-US" dirty="0"/>
          </a:p>
        </p:txBody>
      </p:sp>
      <p:sp>
        <p:nvSpPr>
          <p:cNvPr id="404483" name="Rectangle 3"/>
          <p:cNvSpPr>
            <a:spLocks noGrp="1" noChangeArrowheads="1"/>
          </p:cNvSpPr>
          <p:nvPr>
            <p:ph type="body" idx="1"/>
          </p:nvPr>
        </p:nvSpPr>
        <p:spPr>
          <a:xfrm>
            <a:off x="303213" y="1162050"/>
            <a:ext cx="9299575" cy="4857750"/>
          </a:xfrm>
        </p:spPr>
        <p:txBody>
          <a:bodyPr/>
          <a:lstStyle/>
          <a:p>
            <a:pPr>
              <a:lnSpc>
                <a:spcPct val="110000"/>
              </a:lnSpc>
              <a:spcBef>
                <a:spcPts val="0"/>
              </a:spcBef>
              <a:buNone/>
            </a:pPr>
            <a:r>
              <a:rPr lang="en-US" b="0" i="1" dirty="0" smtClean="0">
                <a:solidFill>
                  <a:srgbClr val="008000"/>
                </a:solidFill>
              </a:rPr>
              <a:t>	</a:t>
            </a:r>
            <a:r>
              <a:rPr lang="en-US" sz="2400" b="0" i="1" dirty="0" smtClean="0">
                <a:solidFill>
                  <a:schemeClr val="tx1"/>
                </a:solidFill>
                <a:latin typeface="Times New Roman" panose="02020603050405020304" pitchFamily="18" charset="0"/>
                <a:cs typeface="Times New Roman" panose="02020603050405020304" pitchFamily="18" charset="0"/>
              </a:rPr>
              <a:t>The </a:t>
            </a:r>
            <a:r>
              <a:rPr lang="en-US" sz="2400" b="0" i="1" dirty="0">
                <a:solidFill>
                  <a:schemeClr val="tx1"/>
                </a:solidFill>
                <a:latin typeface="Times New Roman" panose="02020603050405020304" pitchFamily="18" charset="0"/>
                <a:cs typeface="Times New Roman" panose="02020603050405020304" pitchFamily="18" charset="0"/>
              </a:rPr>
              <a:t>first principle of knowledge engineering is that the problem-solving power exhibited by an </a:t>
            </a:r>
            <a:r>
              <a:rPr lang="en-US"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intelligent </a:t>
            </a:r>
            <a:r>
              <a:rPr lang="en-US" sz="2400"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agent</a:t>
            </a:r>
            <a:r>
              <a:rPr lang="en-US" sz="2400" b="0" i="1" dirty="0" smtClean="0">
                <a:solidFill>
                  <a:schemeClr val="tx1"/>
                </a:solidFill>
                <a:latin typeface="Times New Roman" panose="02020603050405020304" pitchFamily="18" charset="0"/>
                <a:cs typeface="Times New Roman" panose="02020603050405020304" pitchFamily="18" charset="0"/>
              </a:rPr>
              <a:t>’s </a:t>
            </a:r>
            <a:r>
              <a:rPr lang="en-US" sz="2400" b="0" i="1" dirty="0">
                <a:solidFill>
                  <a:schemeClr val="tx1"/>
                </a:solidFill>
                <a:latin typeface="Times New Roman" panose="02020603050405020304" pitchFamily="18" charset="0"/>
                <a:cs typeface="Times New Roman" panose="02020603050405020304" pitchFamily="18" charset="0"/>
              </a:rPr>
              <a:t>performance is primarily the consequence of its </a:t>
            </a:r>
            <a:r>
              <a:rPr lang="en-US"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knowledge base</a:t>
            </a:r>
            <a:r>
              <a:rPr lang="en-US" sz="2400" b="0" i="1" dirty="0">
                <a:solidFill>
                  <a:schemeClr val="tx1"/>
                </a:solidFill>
                <a:latin typeface="Times New Roman" panose="02020603050405020304" pitchFamily="18" charset="0"/>
                <a:cs typeface="Times New Roman" panose="02020603050405020304" pitchFamily="18" charset="0"/>
              </a:rPr>
              <a:t>, and only secondarily a consequence of the inference method employed. Expert systems must be knowledge-rich even if they are methods-poor. This is an important result and one that has only recently become well understood in AI. For a long time AI has focused its attention almost exclusively on the development of clever inference methods; …… The power resides in the </a:t>
            </a:r>
            <a:r>
              <a:rPr lang="en-US"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knowledge</a:t>
            </a:r>
            <a:r>
              <a:rPr lang="en-US" sz="2400" b="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0" i="1" dirty="0">
                <a:latin typeface="Times New Roman" panose="02020603050405020304" pitchFamily="18" charset="0"/>
                <a:cs typeface="Times New Roman" panose="02020603050405020304" pitchFamily="18" charset="0"/>
              </a:rPr>
              <a:t> </a:t>
            </a:r>
          </a:p>
          <a:p>
            <a:pPr>
              <a:lnSpc>
                <a:spcPct val="120000"/>
              </a:lnSpc>
              <a:buFont typeface="Symbol" pitchFamily="18" charset="2"/>
              <a:buNone/>
            </a:pPr>
            <a:r>
              <a:rPr lang="en-US" sz="2400" b="0" i="1" dirty="0">
                <a:sym typeface="Symbol" pitchFamily="18" charset="2"/>
              </a:rPr>
              <a:t>		</a:t>
            </a:r>
            <a:r>
              <a:rPr lang="en-US" altLang="zh-CN" sz="2400" b="0" i="1" dirty="0">
                <a:sym typeface="Symbol" pitchFamily="18" charset="2"/>
              </a:rPr>
              <a:t>	</a:t>
            </a:r>
            <a:r>
              <a:rPr lang="en-US" sz="2400" dirty="0">
                <a:sym typeface="Symbol" pitchFamily="18" charset="2"/>
              </a:rPr>
              <a:t> </a:t>
            </a:r>
            <a:r>
              <a:rPr lang="en-US" sz="2400" dirty="0"/>
              <a:t>Edward </a:t>
            </a:r>
            <a:r>
              <a:rPr lang="en-US" sz="2400" dirty="0" err="1"/>
              <a:t>Feigenbaum</a:t>
            </a:r>
            <a:r>
              <a:rPr lang="en-US" sz="2400" dirty="0"/>
              <a:t> </a:t>
            </a:r>
            <a:r>
              <a:rPr lang="en-US" sz="2400" dirty="0" smtClean="0"/>
              <a:t>(Stanford University)</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Sentences in FOL</a:t>
            </a:r>
          </a:p>
        </p:txBody>
      </p:sp>
      <p:sp>
        <p:nvSpPr>
          <p:cNvPr id="557059" name="Rectangle 3"/>
          <p:cNvSpPr>
            <a:spLocks noGrp="1" noChangeArrowheads="1"/>
          </p:cNvSpPr>
          <p:nvPr>
            <p:ph type="body" idx="1"/>
          </p:nvPr>
        </p:nvSpPr>
        <p:spPr>
          <a:xfrm>
            <a:off x="303213" y="1219200"/>
            <a:ext cx="9299575" cy="5041900"/>
          </a:xfrm>
        </p:spPr>
        <p:txBody>
          <a:bodyPr/>
          <a:lstStyle/>
          <a:p>
            <a:pPr>
              <a:lnSpc>
                <a:spcPct val="90000"/>
              </a:lnSpc>
            </a:pPr>
            <a:r>
              <a:rPr lang="en-US" b="1" i="1" dirty="0" smtClean="0">
                <a:solidFill>
                  <a:srgbClr val="CC66FF"/>
                </a:solidFill>
                <a:effectLst>
                  <a:outerShdw blurRad="38100" dist="38100" dir="2700000" algn="tl">
                    <a:srgbClr val="C0C0C0"/>
                  </a:outerShdw>
                </a:effectLst>
              </a:rPr>
              <a:t>Term</a:t>
            </a:r>
            <a:r>
              <a:rPr lang="en-US" i="1" dirty="0" smtClean="0">
                <a:solidFill>
                  <a:srgbClr val="CC66FF"/>
                </a:solidFill>
                <a:effectLst>
                  <a:outerShdw blurRad="38100" dist="38100" dir="2700000" algn="tl">
                    <a:srgbClr val="C0C0C0"/>
                  </a:outerShdw>
                </a:effectLst>
              </a:rPr>
              <a:t>	</a:t>
            </a:r>
            <a:r>
              <a:rPr lang="en-US" sz="2400" dirty="0" smtClean="0">
                <a:solidFill>
                  <a:srgbClr val="A50021"/>
                </a:solidFill>
              </a:rPr>
              <a:t>Is an expression that refers to an </a:t>
            </a:r>
            <a:r>
              <a:rPr lang="en-US" sz="2400" i="1" dirty="0" smtClean="0">
                <a:solidFill>
                  <a:schemeClr val="hlink"/>
                </a:solidFill>
              </a:rPr>
              <a:t>object</a:t>
            </a:r>
            <a:r>
              <a:rPr lang="en-US" sz="2400" dirty="0"/>
              <a:t>.</a:t>
            </a:r>
            <a:endParaRPr lang="en-US" dirty="0"/>
          </a:p>
          <a:p>
            <a:pPr>
              <a:lnSpc>
                <a:spcPct val="90000"/>
              </a:lnSpc>
              <a:buFont typeface="Symbol" pitchFamily="18" charset="2"/>
              <a:buNone/>
            </a:pPr>
            <a:r>
              <a:rPr lang="en-US" dirty="0"/>
              <a:t>	</a:t>
            </a:r>
            <a:r>
              <a:rPr lang="en-US" dirty="0" smtClean="0"/>
              <a:t>Example 4.7:</a:t>
            </a:r>
            <a:endParaRPr lang="en-US" dirty="0"/>
          </a:p>
          <a:p>
            <a:pPr lvl="2">
              <a:lnSpc>
                <a:spcPct val="90000"/>
              </a:lnSpc>
            </a:pPr>
            <a:r>
              <a:rPr lang="en-US" dirty="0" err="1"/>
              <a:t>MotherOf</a:t>
            </a:r>
            <a:r>
              <a:rPr lang="en-US" dirty="0"/>
              <a:t>(Anne):	“mother of Anne”</a:t>
            </a:r>
          </a:p>
          <a:p>
            <a:pPr lvl="2">
              <a:lnSpc>
                <a:spcPct val="90000"/>
              </a:lnSpc>
            </a:pPr>
            <a:r>
              <a:rPr lang="en-US" dirty="0" err="1"/>
              <a:t>MotherOf</a:t>
            </a:r>
            <a:r>
              <a:rPr lang="en-US" dirty="0"/>
              <a:t>(x):		“someone’s mother”</a:t>
            </a:r>
          </a:p>
          <a:p>
            <a:pPr lvl="2">
              <a:lnSpc>
                <a:spcPct val="90000"/>
              </a:lnSpc>
            </a:pPr>
            <a:r>
              <a:rPr lang="en-US" dirty="0"/>
              <a:t>John, Anne, Kevin</a:t>
            </a:r>
          </a:p>
          <a:p>
            <a:pPr lvl="2">
              <a:lnSpc>
                <a:spcPct val="90000"/>
              </a:lnSpc>
            </a:pPr>
            <a:r>
              <a:rPr lang="en-US" i="1" dirty="0">
                <a:latin typeface="Times New Roman" pitchFamily="18" charset="0"/>
              </a:rPr>
              <a:t>x, y, </a:t>
            </a:r>
            <a:r>
              <a:rPr lang="en-US" altLang="zh-TW" i="1" dirty="0">
                <a:latin typeface="Times New Roman" pitchFamily="18" charset="0"/>
              </a:rPr>
              <a:t>z</a:t>
            </a:r>
            <a:r>
              <a:rPr lang="en-US" dirty="0"/>
              <a:t>     (variable)</a:t>
            </a:r>
          </a:p>
          <a:p>
            <a:pPr lvl="1">
              <a:lnSpc>
                <a:spcPct val="90000"/>
              </a:lnSpc>
            </a:pPr>
            <a:r>
              <a:rPr lang="en-US" b="1" i="1" dirty="0">
                <a:solidFill>
                  <a:srgbClr val="CC66FF"/>
                </a:solidFill>
                <a:effectLst>
                  <a:outerShdw blurRad="38100" dist="38100" dir="2700000" algn="tl">
                    <a:srgbClr val="C0C0C0"/>
                  </a:outerShdw>
                </a:effectLst>
              </a:rPr>
              <a:t>Ground term</a:t>
            </a:r>
            <a:r>
              <a:rPr lang="en-US" dirty="0"/>
              <a:t>: 	a term with no variables</a:t>
            </a:r>
          </a:p>
          <a:p>
            <a:pPr>
              <a:lnSpc>
                <a:spcPct val="100000"/>
              </a:lnSpc>
            </a:pPr>
            <a:r>
              <a:rPr lang="en-US" b="1" i="1" dirty="0">
                <a:solidFill>
                  <a:srgbClr val="CC66FF"/>
                </a:solidFill>
                <a:effectLst>
                  <a:outerShdw blurRad="38100" dist="38100" dir="2700000" algn="tl">
                    <a:srgbClr val="C0C0C0"/>
                  </a:outerShdw>
                </a:effectLst>
              </a:rPr>
              <a:t>Atomic </a:t>
            </a:r>
            <a:r>
              <a:rPr lang="en-US" b="1" i="1" dirty="0" smtClean="0">
                <a:solidFill>
                  <a:srgbClr val="CC66FF"/>
                </a:solidFill>
                <a:effectLst>
                  <a:outerShdw blurRad="38100" dist="38100" dir="2700000" algn="tl">
                    <a:srgbClr val="C0C0C0"/>
                  </a:outerShdw>
                </a:effectLst>
              </a:rPr>
              <a:t>sentence</a:t>
            </a:r>
            <a:r>
              <a:rPr lang="en-US" i="1" dirty="0" smtClean="0">
                <a:solidFill>
                  <a:srgbClr val="CC66FF"/>
                </a:solidFill>
                <a:effectLst>
                  <a:outerShdw blurRad="38100" dist="38100" dir="2700000" algn="tl">
                    <a:srgbClr val="C0C0C0"/>
                  </a:outerShdw>
                </a:effectLst>
              </a:rPr>
              <a:t>	</a:t>
            </a:r>
            <a:r>
              <a:rPr lang="en-US" sz="2400" dirty="0" smtClean="0">
                <a:solidFill>
                  <a:srgbClr val="A50021"/>
                </a:solidFill>
              </a:rPr>
              <a:t>Is </a:t>
            </a:r>
            <a:r>
              <a:rPr lang="en-US" sz="2400" dirty="0">
                <a:solidFill>
                  <a:srgbClr val="A50021"/>
                </a:solidFill>
              </a:rPr>
              <a:t>formed from a predicate symbol followed by a parenthesized list of terms</a:t>
            </a:r>
            <a:endParaRPr lang="en-US" dirty="0">
              <a:solidFill>
                <a:srgbClr val="A50021"/>
              </a:solidFill>
            </a:endParaRPr>
          </a:p>
          <a:p>
            <a:pPr>
              <a:lnSpc>
                <a:spcPct val="90000"/>
              </a:lnSpc>
              <a:buFont typeface="Symbol" pitchFamily="18" charset="2"/>
              <a:buNone/>
            </a:pPr>
            <a:r>
              <a:rPr lang="en-US" dirty="0"/>
              <a:t>	Example </a:t>
            </a:r>
            <a:r>
              <a:rPr lang="en-US" dirty="0" smtClean="0"/>
              <a:t>4.8:</a:t>
            </a:r>
            <a:endParaRPr lang="en-US" dirty="0"/>
          </a:p>
          <a:p>
            <a:pPr lvl="2">
              <a:lnSpc>
                <a:spcPct val="90000"/>
              </a:lnSpc>
            </a:pPr>
            <a:r>
              <a:rPr lang="en-US" dirty="0"/>
              <a:t>sister(Anne, Dora)</a:t>
            </a:r>
          </a:p>
          <a:p>
            <a:pPr lvl="2">
              <a:lnSpc>
                <a:spcPct val="90000"/>
              </a:lnSpc>
            </a:pPr>
            <a:r>
              <a:rPr lang="en-US" dirty="0"/>
              <a:t>sister(Mary, </a:t>
            </a:r>
            <a:r>
              <a:rPr lang="en-US" b="0" dirty="0" err="1" smtClean="0">
                <a:solidFill>
                  <a:srgbClr val="006600"/>
                </a:solidFill>
              </a:rPr>
              <a:t>motherOf</a:t>
            </a:r>
            <a:r>
              <a:rPr lang="en-US" b="0" dirty="0" smtClean="0">
                <a:solidFill>
                  <a:srgbClr val="006600"/>
                </a:solidFill>
              </a:rPr>
              <a:t>(</a:t>
            </a:r>
            <a:r>
              <a:rPr lang="en-US" b="0" i="1" dirty="0" smtClean="0">
                <a:solidFill>
                  <a:srgbClr val="006600"/>
                </a:solidFill>
              </a:rPr>
              <a:t>x</a:t>
            </a:r>
            <a:r>
              <a:rPr lang="en-US" b="0" dirty="0">
                <a:solidFill>
                  <a:srgbClr val="006600"/>
                </a:solidFill>
              </a:rPr>
              <a:t>)</a:t>
            </a:r>
            <a:r>
              <a:rPr lang="en-US" dirty="0"/>
              <a:t> )</a:t>
            </a:r>
          </a:p>
        </p:txBody>
      </p:sp>
      <p:sp>
        <p:nvSpPr>
          <p:cNvPr id="4" name="Oval 3"/>
          <p:cNvSpPr/>
          <p:nvPr/>
        </p:nvSpPr>
        <p:spPr bwMode="auto">
          <a:xfrm>
            <a:off x="3467099" y="5543550"/>
            <a:ext cx="1397509" cy="372618"/>
          </a:xfrm>
          <a:prstGeom prst="ellipse">
            <a:avLst/>
          </a:pr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6" name="TextBox 5"/>
          <p:cNvSpPr txBox="1"/>
          <p:nvPr/>
        </p:nvSpPr>
        <p:spPr>
          <a:xfrm>
            <a:off x="5359589" y="5245297"/>
            <a:ext cx="857250" cy="307777"/>
          </a:xfrm>
          <a:prstGeom prst="rect">
            <a:avLst/>
          </a:prstGeom>
          <a:noFill/>
        </p:spPr>
        <p:txBody>
          <a:bodyPr wrap="square" rtlCol="0">
            <a:spAutoFit/>
          </a:bodyPr>
          <a:lstStyle/>
          <a:p>
            <a:r>
              <a:rPr lang="en-US" i="1" dirty="0" smtClean="0">
                <a:solidFill>
                  <a:srgbClr val="008000"/>
                </a:solidFill>
                <a:effectLst>
                  <a:outerShdw blurRad="38100" dist="38100" dir="2700000" algn="tl">
                    <a:srgbClr val="000000">
                      <a:alpha val="43137"/>
                    </a:srgbClr>
                  </a:outerShdw>
                </a:effectLst>
              </a:rPr>
              <a:t>function</a:t>
            </a:r>
            <a:endParaRPr lang="en-US" i="1" dirty="0">
              <a:solidFill>
                <a:srgbClr val="008000"/>
              </a:solidFill>
              <a:effectLst>
                <a:outerShdw blurRad="38100" dist="38100" dir="2700000" algn="tl">
                  <a:srgbClr val="000000">
                    <a:alpha val="43137"/>
                  </a:srgbClr>
                </a:outerShdw>
              </a:effectLst>
            </a:endParaRPr>
          </a:p>
        </p:txBody>
      </p:sp>
      <p:cxnSp>
        <p:nvCxnSpPr>
          <p:cNvPr id="8" name="Straight Connector 7"/>
          <p:cNvCxnSpPr/>
          <p:nvPr/>
        </p:nvCxnSpPr>
        <p:spPr bwMode="auto">
          <a:xfrm flipV="1">
            <a:off x="4453128" y="5376672"/>
            <a:ext cx="900525" cy="166878"/>
          </a:xfrm>
          <a:prstGeom prst="line">
            <a:avLst/>
          </a:prstGeom>
          <a:solidFill>
            <a:schemeClr val="bg1"/>
          </a:solidFill>
          <a:ln w="12700" cap="flat" cmpd="sng" algn="ctr">
            <a:solidFill>
              <a:schemeClr val="tx1"/>
            </a:solidFill>
            <a:prstDash val="solid"/>
            <a:round/>
            <a:headEnd type="none" w="med" len="med"/>
            <a:tailEnd type="triangle" w="med" len="lg"/>
          </a:ln>
          <a:effectLst/>
        </p:spPr>
      </p:cxnSp>
      <p:sp>
        <p:nvSpPr>
          <p:cNvPr id="9" name="Oval 8"/>
          <p:cNvSpPr/>
          <p:nvPr/>
        </p:nvSpPr>
        <p:spPr bwMode="auto">
          <a:xfrm>
            <a:off x="1721547" y="5553074"/>
            <a:ext cx="902781" cy="363093"/>
          </a:xfrm>
          <a:prstGeom prst="ellipse">
            <a:avLst/>
          </a:pr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10" name="TextBox 9"/>
          <p:cNvSpPr txBox="1"/>
          <p:nvPr/>
        </p:nvSpPr>
        <p:spPr>
          <a:xfrm>
            <a:off x="2830636" y="5870031"/>
            <a:ext cx="1057275" cy="307777"/>
          </a:xfrm>
          <a:prstGeom prst="rect">
            <a:avLst/>
          </a:prstGeom>
          <a:noFill/>
        </p:spPr>
        <p:txBody>
          <a:bodyPr wrap="square" rtlCol="0">
            <a:spAutoFit/>
          </a:bodyPr>
          <a:lstStyle/>
          <a:p>
            <a:r>
              <a:rPr lang="en-US" i="1" dirty="0" smtClean="0">
                <a:solidFill>
                  <a:srgbClr val="7030A0"/>
                </a:solidFill>
                <a:effectLst>
                  <a:outerShdw blurRad="38100" dist="38100" dir="2700000" algn="tl">
                    <a:srgbClr val="000000">
                      <a:alpha val="43137"/>
                    </a:srgbClr>
                  </a:outerShdw>
                </a:effectLst>
              </a:rPr>
              <a:t>predicate</a:t>
            </a:r>
            <a:endParaRPr lang="en-US" i="1" dirty="0">
              <a:solidFill>
                <a:srgbClr val="7030A0"/>
              </a:solidFill>
              <a:effectLst>
                <a:outerShdw blurRad="38100" dist="38100" dir="2700000" algn="tl">
                  <a:srgbClr val="000000">
                    <a:alpha val="43137"/>
                  </a:srgbClr>
                </a:outerShdw>
              </a:effectLst>
            </a:endParaRPr>
          </a:p>
        </p:txBody>
      </p:sp>
      <p:cxnSp>
        <p:nvCxnSpPr>
          <p:cNvPr id="12" name="Straight Connector 11"/>
          <p:cNvCxnSpPr>
            <a:endCxn id="10" idx="1"/>
          </p:cNvCxnSpPr>
          <p:nvPr/>
        </p:nvCxnSpPr>
        <p:spPr bwMode="auto">
          <a:xfrm>
            <a:off x="2202273" y="5909620"/>
            <a:ext cx="628363" cy="114300"/>
          </a:xfrm>
          <a:prstGeom prst="line">
            <a:avLst/>
          </a:prstGeom>
          <a:solidFill>
            <a:schemeClr val="bg1"/>
          </a:solidFill>
          <a:ln w="12700" cap="flat" cmpd="sng" algn="ctr">
            <a:solidFill>
              <a:schemeClr val="tx1"/>
            </a:solidFill>
            <a:prstDash val="solid"/>
            <a:round/>
            <a:headEnd type="none" w="med" len="med"/>
            <a:tailEnd type="triangle" w="med" len="lg"/>
          </a:ln>
          <a:effectLst/>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Sentences in FOL </a:t>
            </a:r>
            <a:r>
              <a:rPr lang="en-US" sz="2400" b="0">
                <a:effectLst/>
              </a:rPr>
              <a:t>(cont.)</a:t>
            </a:r>
          </a:p>
        </p:txBody>
      </p:sp>
      <p:sp>
        <p:nvSpPr>
          <p:cNvPr id="558083" name="Rectangle 3"/>
          <p:cNvSpPr>
            <a:spLocks noGrp="1" noChangeArrowheads="1"/>
          </p:cNvSpPr>
          <p:nvPr>
            <p:ph type="body" idx="1"/>
          </p:nvPr>
        </p:nvSpPr>
        <p:spPr/>
        <p:txBody>
          <a:bodyPr/>
          <a:lstStyle/>
          <a:p>
            <a:pPr>
              <a:lnSpc>
                <a:spcPct val="100000"/>
              </a:lnSpc>
            </a:pPr>
            <a:r>
              <a:rPr lang="en-US" b="1" i="1" dirty="0">
                <a:solidFill>
                  <a:srgbClr val="CC66FF"/>
                </a:solidFill>
                <a:effectLst>
                  <a:outerShdw blurRad="38100" dist="38100" dir="2700000" algn="tl">
                    <a:srgbClr val="C0C0C0"/>
                  </a:outerShdw>
                </a:effectLst>
              </a:rPr>
              <a:t>Predicate</a:t>
            </a:r>
          </a:p>
          <a:p>
            <a:pPr>
              <a:lnSpc>
                <a:spcPct val="100000"/>
              </a:lnSpc>
              <a:buFont typeface="Symbol" pitchFamily="18" charset="2"/>
              <a:buNone/>
            </a:pPr>
            <a:r>
              <a:rPr lang="en-US" dirty="0"/>
              <a:t>	Example  </a:t>
            </a:r>
            <a:r>
              <a:rPr lang="en-US" dirty="0" smtClean="0"/>
              <a:t>4.9:</a:t>
            </a:r>
            <a:endParaRPr lang="en-US" dirty="0"/>
          </a:p>
          <a:p>
            <a:pPr lvl="2">
              <a:lnSpc>
                <a:spcPct val="100000"/>
              </a:lnSpc>
            </a:pPr>
            <a:r>
              <a:rPr lang="en-US" dirty="0"/>
              <a:t>friend(Anne, </a:t>
            </a:r>
            <a:r>
              <a:rPr lang="en-US" dirty="0" err="1" smtClean="0"/>
              <a:t>MotherOf</a:t>
            </a:r>
            <a:r>
              <a:rPr lang="en-US" dirty="0" smtClean="0"/>
              <a:t>(X))</a:t>
            </a:r>
            <a:endParaRPr lang="en-US" dirty="0"/>
          </a:p>
          <a:p>
            <a:pPr lvl="3">
              <a:lnSpc>
                <a:spcPct val="100000"/>
              </a:lnSpc>
            </a:pPr>
            <a:r>
              <a:rPr lang="en-US" dirty="0"/>
              <a:t>Anne has </a:t>
            </a:r>
            <a:r>
              <a:rPr lang="en-US" dirty="0" smtClean="0"/>
              <a:t>someone’s mother as friend</a:t>
            </a:r>
            <a:endParaRPr lang="en-US" dirty="0"/>
          </a:p>
          <a:p>
            <a:pPr>
              <a:lnSpc>
                <a:spcPct val="100000"/>
              </a:lnSpc>
            </a:pPr>
            <a:endParaRPr lang="en-US" i="1" dirty="0" smtClean="0">
              <a:solidFill>
                <a:srgbClr val="CC66FF"/>
              </a:solidFill>
              <a:effectLst>
                <a:outerShdw blurRad="38100" dist="38100" dir="2700000" algn="tl">
                  <a:srgbClr val="C0C0C0"/>
                </a:outerShdw>
              </a:effectLst>
            </a:endParaRPr>
          </a:p>
          <a:p>
            <a:pPr>
              <a:lnSpc>
                <a:spcPct val="100000"/>
              </a:lnSpc>
            </a:pPr>
            <a:r>
              <a:rPr lang="en-US" b="1" i="1" dirty="0" smtClean="0">
                <a:solidFill>
                  <a:srgbClr val="CC66FF"/>
                </a:solidFill>
                <a:effectLst>
                  <a:outerShdw blurRad="38100" dist="38100" dir="2700000" algn="tl">
                    <a:srgbClr val="C0C0C0"/>
                  </a:outerShdw>
                </a:effectLst>
              </a:rPr>
              <a:t>Complex sentences  </a:t>
            </a:r>
            <a:r>
              <a:rPr lang="en-US" sz="2400" dirty="0" smtClean="0">
                <a:solidFill>
                  <a:srgbClr val="A50021"/>
                </a:solidFill>
              </a:rPr>
              <a:t>are </a:t>
            </a:r>
            <a:r>
              <a:rPr lang="en-US" sz="2400" dirty="0">
                <a:solidFill>
                  <a:srgbClr val="A50021"/>
                </a:solidFill>
              </a:rPr>
              <a:t>made from atomic sentences using logical </a:t>
            </a:r>
            <a:r>
              <a:rPr lang="en-US" sz="2400" dirty="0" smtClean="0">
                <a:solidFill>
                  <a:srgbClr val="A50021"/>
                </a:solidFill>
              </a:rPr>
              <a:t>connectives</a:t>
            </a:r>
            <a:endParaRPr lang="en-US" dirty="0" smtClean="0">
              <a:solidFill>
                <a:srgbClr val="A50021"/>
              </a:solidFill>
            </a:endParaRPr>
          </a:p>
          <a:p>
            <a:pPr>
              <a:lnSpc>
                <a:spcPct val="100000"/>
              </a:lnSpc>
              <a:buFont typeface="Symbol" pitchFamily="18" charset="2"/>
              <a:buNone/>
            </a:pPr>
            <a:r>
              <a:rPr lang="en-US" dirty="0"/>
              <a:t>	</a:t>
            </a:r>
            <a:r>
              <a:rPr lang="en-US" dirty="0" smtClean="0"/>
              <a:t>Example 4.10:  </a:t>
            </a:r>
            <a:endParaRPr lang="en-US" dirty="0"/>
          </a:p>
          <a:p>
            <a:pPr lvl="2">
              <a:lnSpc>
                <a:spcPct val="100000"/>
              </a:lnSpc>
            </a:pPr>
            <a:r>
              <a:rPr lang="en-US" dirty="0"/>
              <a:t>brother(Kevin, John) </a:t>
            </a:r>
            <a:r>
              <a:rPr lang="en-US" dirty="0">
                <a:sym typeface="Symbol" pitchFamily="18" charset="2"/>
              </a:rPr>
              <a:t></a:t>
            </a:r>
            <a:r>
              <a:rPr lang="en-US" dirty="0"/>
              <a:t> friend(Kevin, Dan) </a:t>
            </a:r>
            <a:r>
              <a:rPr lang="en-US" dirty="0">
                <a:sym typeface="Symbol" pitchFamily="18" charset="2"/>
              </a:rPr>
              <a:t> </a:t>
            </a:r>
            <a:r>
              <a:rPr lang="en-US" dirty="0"/>
              <a:t>friend(John, Dan)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smtClean="0"/>
              <a:t>Establish Truth of Predicate</a:t>
            </a:r>
            <a:endParaRPr lang="en-US" sz="2400" b="0" dirty="0">
              <a:effectLst/>
            </a:endParaRPr>
          </a:p>
        </p:txBody>
      </p:sp>
      <p:sp>
        <p:nvSpPr>
          <p:cNvPr id="500739" name="Rectangle 3"/>
          <p:cNvSpPr>
            <a:spLocks noGrp="1" noChangeArrowheads="1"/>
          </p:cNvSpPr>
          <p:nvPr>
            <p:ph type="body" idx="1"/>
          </p:nvPr>
        </p:nvSpPr>
        <p:spPr/>
        <p:txBody>
          <a:bodyPr/>
          <a:lstStyle/>
          <a:p>
            <a:pPr marL="342900" indent="-342900">
              <a:spcBef>
                <a:spcPts val="600"/>
              </a:spcBef>
            </a:pPr>
            <a:r>
              <a:rPr lang="en-US" dirty="0" smtClean="0"/>
              <a:t>A predicate does not have truth value unless is </a:t>
            </a:r>
            <a:r>
              <a:rPr lang="en-US" dirty="0" err="1" smtClean="0"/>
              <a:t>propositionalized</a:t>
            </a:r>
            <a:endParaRPr lang="en-US" dirty="0" smtClean="0"/>
          </a:p>
          <a:p>
            <a:pPr marL="342900" indent="-342900">
              <a:spcBef>
                <a:spcPts val="600"/>
              </a:spcBef>
            </a:pPr>
            <a:r>
              <a:rPr lang="en-US" dirty="0" smtClean="0"/>
              <a:t>Reasoning can only be carried out on true sentences</a:t>
            </a:r>
          </a:p>
          <a:p>
            <a:pPr marL="857250" lvl="1" indent="-342900">
              <a:spcBef>
                <a:spcPts val="600"/>
              </a:spcBef>
            </a:pPr>
            <a:r>
              <a:rPr lang="en-US" dirty="0" smtClean="0"/>
              <a:t>Predicates need to be </a:t>
            </a:r>
            <a:r>
              <a:rPr lang="en-US" dirty="0" err="1" smtClean="0"/>
              <a:t>propositionalized</a:t>
            </a:r>
            <a:r>
              <a:rPr lang="en-US" dirty="0" smtClean="0"/>
              <a:t> for use in reasoning</a:t>
            </a:r>
            <a:endParaRPr lang="en-US" i="1" dirty="0" smtClean="0">
              <a:solidFill>
                <a:srgbClr val="CC66FF"/>
              </a:solidFill>
              <a:effectLst>
                <a:outerShdw blurRad="38100" dist="38100" dir="2700000" algn="tl">
                  <a:srgbClr val="000000">
                    <a:alpha val="43137"/>
                  </a:srgbClr>
                </a:outerShdw>
              </a:effectLst>
            </a:endParaRPr>
          </a:p>
          <a:p>
            <a:pPr marL="342900" indent="-342900">
              <a:spcBef>
                <a:spcPts val="600"/>
              </a:spcBef>
            </a:pPr>
            <a:r>
              <a:rPr lang="en-US" b="1" i="1" dirty="0" err="1" smtClean="0">
                <a:solidFill>
                  <a:srgbClr val="CC66FF"/>
                </a:solidFill>
                <a:effectLst>
                  <a:outerShdw blurRad="38100" dist="38100" dir="2700000" algn="tl">
                    <a:srgbClr val="000000">
                      <a:alpha val="43137"/>
                    </a:srgbClr>
                  </a:outerShdw>
                </a:effectLst>
              </a:rPr>
              <a:t>Propositionalization</a:t>
            </a:r>
            <a:r>
              <a:rPr lang="en-US" b="1" i="1" dirty="0">
                <a:solidFill>
                  <a:srgbClr val="CC66FF"/>
                </a:solidFill>
                <a:effectLst>
                  <a:outerShdw blurRad="38100" dist="38100" dir="2700000" algn="tl">
                    <a:srgbClr val="000000">
                      <a:alpha val="43137"/>
                    </a:srgbClr>
                  </a:outerShdw>
                </a:effectLst>
              </a:rPr>
              <a:t> </a:t>
            </a:r>
            <a:r>
              <a:rPr lang="en-US" dirty="0" smtClean="0"/>
              <a:t>can be done in two ways</a:t>
            </a:r>
          </a:p>
          <a:p>
            <a:pPr marL="857250" lvl="1" indent="-342900">
              <a:spcBef>
                <a:spcPts val="600"/>
              </a:spcBef>
            </a:pPr>
            <a:r>
              <a:rPr lang="en-US" dirty="0" smtClean="0"/>
              <a:t>Assigning specific value from world/model to variable in predicate (similar to instantiation)</a:t>
            </a:r>
          </a:p>
          <a:p>
            <a:pPr marL="857250" lvl="1" indent="-342900">
              <a:spcBef>
                <a:spcPts val="600"/>
              </a:spcBef>
            </a:pPr>
            <a:r>
              <a:rPr lang="en-US" dirty="0" smtClean="0"/>
              <a:t>Using quantifiers</a:t>
            </a:r>
          </a:p>
          <a:p>
            <a:pPr marL="342900" indent="-342900">
              <a:lnSpc>
                <a:spcPct val="100000"/>
              </a:lnSpc>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t>Universal Quantification</a:t>
            </a:r>
          </a:p>
        </p:txBody>
      </p:sp>
      <p:sp>
        <p:nvSpPr>
          <p:cNvPr id="501763" name="Rectangle 3"/>
          <p:cNvSpPr>
            <a:spLocks noGrp="1" noChangeArrowheads="1"/>
          </p:cNvSpPr>
          <p:nvPr>
            <p:ph type="body" idx="1"/>
          </p:nvPr>
        </p:nvSpPr>
        <p:spPr/>
        <p:txBody>
          <a:bodyPr/>
          <a:lstStyle/>
          <a:p>
            <a:pPr marL="342900" indent="-342900">
              <a:lnSpc>
                <a:spcPct val="150000"/>
              </a:lnSpc>
            </a:pPr>
            <a:r>
              <a:rPr lang="en-US" b="1" i="1" dirty="0">
                <a:solidFill>
                  <a:srgbClr val="CC66FF"/>
                </a:solidFill>
                <a:effectLst>
                  <a:outerShdw blurRad="38100" dist="38100" dir="2700000" algn="tl">
                    <a:srgbClr val="C0C0C0"/>
                  </a:outerShdw>
                </a:effectLst>
                <a:sym typeface="Symbol" pitchFamily="18" charset="2"/>
              </a:rPr>
              <a:t>Universal quantifier</a:t>
            </a:r>
          </a:p>
          <a:p>
            <a:pPr marL="742950" lvl="1" indent="-285750">
              <a:lnSpc>
                <a:spcPct val="150000"/>
              </a:lnSpc>
            </a:pPr>
            <a:r>
              <a:rPr lang="en-US" dirty="0">
                <a:sym typeface="Symbol" pitchFamily="18" charset="2"/>
              </a:rPr>
              <a:t></a:t>
            </a:r>
            <a:r>
              <a:rPr lang="en-US" dirty="0"/>
              <a:t>x </a:t>
            </a:r>
            <a:r>
              <a:rPr lang="en-US" i="1" dirty="0"/>
              <a:t>P</a:t>
            </a:r>
            <a:r>
              <a:rPr lang="en-US" dirty="0"/>
              <a:t> is true in a model </a:t>
            </a:r>
            <a:r>
              <a:rPr lang="en-US" i="1" dirty="0"/>
              <a:t>m</a:t>
            </a:r>
            <a:r>
              <a:rPr lang="en-US" dirty="0"/>
              <a:t> </a:t>
            </a:r>
            <a:r>
              <a:rPr lang="en-US" dirty="0" err="1"/>
              <a:t>iff</a:t>
            </a:r>
            <a:r>
              <a:rPr lang="en-US" dirty="0"/>
              <a:t> </a:t>
            </a:r>
            <a:r>
              <a:rPr lang="en-US" i="1" dirty="0"/>
              <a:t>P</a:t>
            </a:r>
            <a:r>
              <a:rPr lang="en-US" dirty="0"/>
              <a:t> is true with </a:t>
            </a:r>
            <a:r>
              <a:rPr lang="en-US" i="1" dirty="0"/>
              <a:t>x</a:t>
            </a:r>
            <a:r>
              <a:rPr lang="en-US" dirty="0"/>
              <a:t> being </a:t>
            </a:r>
            <a:r>
              <a:rPr lang="en-US" i="1" dirty="0">
                <a:solidFill>
                  <a:schemeClr val="hlink"/>
                </a:solidFill>
              </a:rPr>
              <a:t>each</a:t>
            </a:r>
            <a:r>
              <a:rPr lang="en-US" dirty="0"/>
              <a:t> possible object in the </a:t>
            </a:r>
            <a:r>
              <a:rPr lang="en-US" dirty="0" smtClean="0"/>
              <a:t>model</a:t>
            </a:r>
            <a:endParaRPr lang="en-US" dirty="0"/>
          </a:p>
          <a:p>
            <a:pPr marL="1143000" lvl="2" indent="-228600">
              <a:lnSpc>
                <a:spcPct val="150000"/>
              </a:lnSpc>
            </a:pPr>
            <a:r>
              <a:rPr lang="en-US" dirty="0"/>
              <a:t>“</a:t>
            </a:r>
            <a:r>
              <a:rPr lang="en-US" b="0" i="1" dirty="0">
                <a:solidFill>
                  <a:schemeClr val="hlink"/>
                </a:solidFill>
              </a:rPr>
              <a:t>Every</a:t>
            </a:r>
            <a:r>
              <a:rPr lang="en-US" dirty="0"/>
              <a:t> holiday is a happy day”</a:t>
            </a:r>
          </a:p>
          <a:p>
            <a:pPr marL="1600200" lvl="3" indent="-228600">
              <a:lnSpc>
                <a:spcPct val="150000"/>
              </a:lnSpc>
            </a:pPr>
            <a:r>
              <a:rPr lang="en-US" dirty="0">
                <a:sym typeface="Symbol" pitchFamily="18" charset="2"/>
              </a:rPr>
              <a:t>x </a:t>
            </a:r>
            <a:r>
              <a:rPr lang="en-US" dirty="0"/>
              <a:t>Holiday(x) </a:t>
            </a:r>
            <a:r>
              <a:rPr lang="en-US" dirty="0">
                <a:sym typeface="Symbol" pitchFamily="18" charset="2"/>
              </a:rPr>
              <a:t></a:t>
            </a:r>
            <a:r>
              <a:rPr lang="en-US" dirty="0"/>
              <a:t> happy(x)</a:t>
            </a:r>
          </a:p>
          <a:p>
            <a:pPr marL="857250" lvl="1" indent="-342900">
              <a:lnSpc>
                <a:spcPct val="150000"/>
              </a:lnSpc>
            </a:pPr>
            <a:r>
              <a:rPr lang="en-US" dirty="0" smtClean="0"/>
              <a:t>Main connective with </a:t>
            </a:r>
            <a:r>
              <a:rPr lang="en-US" dirty="0" smtClean="0">
                <a:sym typeface="Symbol" pitchFamily="18" charset="2"/>
              </a:rPr>
              <a:t> </a:t>
            </a:r>
            <a:r>
              <a:rPr lang="en-US" dirty="0" smtClean="0"/>
              <a:t>is </a:t>
            </a:r>
            <a:r>
              <a:rPr lang="en-US" sz="3200" b="1" dirty="0" smtClean="0">
                <a:solidFill>
                  <a:schemeClr val="tx1"/>
                </a:solidFill>
                <a:latin typeface="Arial Black" panose="020B0A04020102020204" pitchFamily="34" charset="0"/>
                <a:sym typeface="Symbol" pitchFamily="18" charset="2"/>
              </a:rPr>
              <a:t></a:t>
            </a:r>
            <a:endParaRPr lang="en-US" b="1"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Universal </a:t>
            </a:r>
            <a:r>
              <a:rPr lang="en-US" dirty="0" smtClean="0"/>
              <a:t>Quantification </a:t>
            </a:r>
            <a:r>
              <a:rPr lang="en-US" sz="2400" b="0" dirty="0" smtClean="0">
                <a:effectLst/>
              </a:rPr>
              <a:t>(cont.)</a:t>
            </a:r>
            <a:endParaRPr lang="en-US" sz="2400" b="0" dirty="0">
              <a:effectLst/>
            </a:endParaRPr>
          </a:p>
        </p:txBody>
      </p:sp>
      <p:sp>
        <p:nvSpPr>
          <p:cNvPr id="501763" name="Rectangle 3"/>
          <p:cNvSpPr>
            <a:spLocks noGrp="1" noChangeArrowheads="1"/>
          </p:cNvSpPr>
          <p:nvPr>
            <p:ph type="body" idx="1"/>
          </p:nvPr>
        </p:nvSpPr>
        <p:spPr/>
        <p:txBody>
          <a:bodyPr/>
          <a:lstStyle/>
          <a:p>
            <a:pPr marL="342900" indent="-342900"/>
            <a:r>
              <a:rPr lang="en-US" dirty="0" smtClean="0">
                <a:sym typeface="Symbol" pitchFamily="18" charset="2"/>
              </a:rPr>
              <a:t>Example 4.11:  </a:t>
            </a:r>
          </a:p>
          <a:p>
            <a:pPr marL="857250" lvl="1" indent="-342900"/>
            <a:r>
              <a:rPr lang="en-US" dirty="0" smtClean="0">
                <a:solidFill>
                  <a:srgbClr val="006600"/>
                </a:solidFill>
                <a:sym typeface="Symbol" pitchFamily="18" charset="2"/>
              </a:rPr>
              <a:t>We </a:t>
            </a:r>
            <a:r>
              <a:rPr lang="en-US" dirty="0">
                <a:solidFill>
                  <a:srgbClr val="006600"/>
                </a:solidFill>
                <a:sym typeface="Symbol" pitchFamily="18" charset="2"/>
              </a:rPr>
              <a:t>want to say </a:t>
            </a:r>
            <a:r>
              <a:rPr lang="en-US" dirty="0" smtClean="0">
                <a:solidFill>
                  <a:srgbClr val="006600"/>
                </a:solidFill>
                <a:sym typeface="Symbol" pitchFamily="18" charset="2"/>
              </a:rPr>
              <a:t>“Everyone at NUS </a:t>
            </a:r>
            <a:r>
              <a:rPr lang="en-US" dirty="0">
                <a:solidFill>
                  <a:srgbClr val="006600"/>
                </a:solidFill>
                <a:sym typeface="Symbol" pitchFamily="18" charset="2"/>
              </a:rPr>
              <a:t>is </a:t>
            </a:r>
            <a:r>
              <a:rPr lang="en-US" dirty="0" smtClean="0">
                <a:solidFill>
                  <a:srgbClr val="006600"/>
                </a:solidFill>
                <a:sym typeface="Symbol" pitchFamily="18" charset="2"/>
              </a:rPr>
              <a:t>smart.”</a:t>
            </a:r>
          </a:p>
          <a:p>
            <a:pPr marL="1314450" lvl="2">
              <a:buFont typeface="Symbol" pitchFamily="18" charset="2"/>
              <a:buChar char=""/>
            </a:pPr>
            <a:r>
              <a:rPr lang="en-US" dirty="0" smtClean="0">
                <a:solidFill>
                  <a:srgbClr val="A50021"/>
                </a:solidFill>
                <a:sym typeface="Symbol" pitchFamily="18" charset="2"/>
              </a:rPr>
              <a:t></a:t>
            </a:r>
            <a:r>
              <a:rPr lang="en-US" dirty="0" smtClean="0">
                <a:solidFill>
                  <a:srgbClr val="A50021"/>
                </a:solidFill>
              </a:rPr>
              <a:t>x At(x, </a:t>
            </a:r>
            <a:r>
              <a:rPr lang="en-US" dirty="0" err="1" smtClean="0">
                <a:solidFill>
                  <a:srgbClr val="A50021"/>
                </a:solidFill>
              </a:rPr>
              <a:t>NUS</a:t>
            </a:r>
            <a:r>
              <a:rPr lang="en-US" dirty="0" smtClean="0">
                <a:solidFill>
                  <a:srgbClr val="A50021"/>
                </a:solidFill>
              </a:rPr>
              <a:t>) </a:t>
            </a:r>
            <a:r>
              <a:rPr lang="en-US" dirty="0" smtClean="0">
                <a:solidFill>
                  <a:srgbClr val="A50021"/>
                </a:solidFill>
                <a:sym typeface="Symbol" pitchFamily="18" charset="2"/>
              </a:rPr>
              <a:t> </a:t>
            </a:r>
            <a:r>
              <a:rPr lang="en-US" dirty="0" smtClean="0">
                <a:solidFill>
                  <a:srgbClr val="A50021"/>
                </a:solidFill>
              </a:rPr>
              <a:t>Smart(x)</a:t>
            </a:r>
          </a:p>
          <a:p>
            <a:pPr marL="1314450" lvl="2">
              <a:buFont typeface="Arial" pitchFamily="34" charset="0"/>
              <a:buChar char="•"/>
            </a:pPr>
            <a:r>
              <a:rPr lang="en-US" dirty="0" smtClean="0"/>
              <a:t>“For everyone, if the person is at NUS then the person is smart” </a:t>
            </a:r>
            <a:r>
              <a:rPr lang="en-US" dirty="0" smtClean="0">
                <a:solidFill>
                  <a:schemeClr val="tx1">
                    <a:lumMod val="50000"/>
                    <a:lumOff val="50000"/>
                  </a:schemeClr>
                </a:solidFill>
              </a:rPr>
              <a:t>(For those are out of NUS, we don’t know.)</a:t>
            </a:r>
            <a:endParaRPr lang="en-US" dirty="0" smtClean="0">
              <a:solidFill>
                <a:schemeClr val="tx1">
                  <a:lumMod val="50000"/>
                  <a:lumOff val="50000"/>
                </a:schemeClr>
              </a:solidFill>
              <a:sym typeface="Symbol" pitchFamily="18" charset="2"/>
            </a:endParaRPr>
          </a:p>
          <a:p>
            <a:pPr marL="742950" lvl="1" indent="-285750">
              <a:buFontTx/>
              <a:buNone/>
            </a:pPr>
            <a:r>
              <a:rPr lang="en-US" sz="3600" dirty="0" smtClean="0">
                <a:solidFill>
                  <a:schemeClr val="hlink"/>
                </a:solidFill>
                <a:latin typeface="Arial Black" pitchFamily="34" charset="0"/>
                <a:sym typeface="Symbol" pitchFamily="18" charset="2"/>
              </a:rPr>
              <a:t>		 </a:t>
            </a:r>
            <a:r>
              <a:rPr lang="en-US" dirty="0" smtClean="0">
                <a:sym typeface="Symbol" pitchFamily="18" charset="2"/>
              </a:rPr>
              <a:t></a:t>
            </a:r>
            <a:r>
              <a:rPr lang="en-US" dirty="0"/>
              <a:t>x At(x, </a:t>
            </a:r>
            <a:r>
              <a:rPr lang="en-US" dirty="0" err="1" smtClean="0"/>
              <a:t>NUS</a:t>
            </a:r>
            <a:r>
              <a:rPr lang="en-US" dirty="0" smtClean="0"/>
              <a:t>) </a:t>
            </a:r>
            <a:r>
              <a:rPr lang="en-US" dirty="0">
                <a:solidFill>
                  <a:schemeClr val="hlink"/>
                </a:solidFill>
                <a:latin typeface="Arial Black" pitchFamily="34" charset="0"/>
                <a:sym typeface="Symbol" pitchFamily="18" charset="2"/>
              </a:rPr>
              <a:t></a:t>
            </a:r>
            <a:r>
              <a:rPr lang="en-US" dirty="0">
                <a:sym typeface="Symbol" pitchFamily="18" charset="2"/>
              </a:rPr>
              <a:t> </a:t>
            </a:r>
            <a:r>
              <a:rPr lang="en-US" dirty="0" smtClean="0"/>
              <a:t>Smart(x)</a:t>
            </a:r>
          </a:p>
          <a:p>
            <a:pPr marL="1600200" lvl="3"/>
            <a:r>
              <a:rPr lang="en-US" dirty="0" smtClean="0">
                <a:solidFill>
                  <a:schemeClr val="tx1"/>
                </a:solidFill>
              </a:rPr>
              <a:t>“Everyone </a:t>
            </a:r>
            <a:r>
              <a:rPr lang="en-US" dirty="0">
                <a:solidFill>
                  <a:schemeClr val="tx1"/>
                </a:solidFill>
              </a:rPr>
              <a:t>is </a:t>
            </a:r>
            <a:r>
              <a:rPr lang="en-US" dirty="0" smtClean="0">
                <a:solidFill>
                  <a:schemeClr val="tx1"/>
                </a:solidFill>
              </a:rPr>
              <a:t>at NUS </a:t>
            </a:r>
            <a:r>
              <a:rPr lang="en-US" dirty="0">
                <a:solidFill>
                  <a:schemeClr val="tx1"/>
                </a:solidFill>
              </a:rPr>
              <a:t>and </a:t>
            </a:r>
            <a:r>
              <a:rPr lang="en-US" dirty="0" smtClean="0">
                <a:solidFill>
                  <a:schemeClr val="tx1"/>
                </a:solidFill>
              </a:rPr>
              <a:t>this person is smart.”</a:t>
            </a:r>
            <a:r>
              <a:rPr lang="en-US" dirty="0" smtClean="0">
                <a:solidFill>
                  <a:schemeClr val="tx1"/>
                </a:solidFill>
                <a:sym typeface="Symbol" pitchFamily="18" charset="2"/>
              </a:rPr>
              <a:t>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t>Existential Quantification</a:t>
            </a:r>
          </a:p>
        </p:txBody>
      </p:sp>
      <p:sp>
        <p:nvSpPr>
          <p:cNvPr id="503811" name="Rectangle 3"/>
          <p:cNvSpPr>
            <a:spLocks noGrp="1" noChangeArrowheads="1"/>
          </p:cNvSpPr>
          <p:nvPr>
            <p:ph type="body" idx="1"/>
          </p:nvPr>
        </p:nvSpPr>
        <p:spPr/>
        <p:txBody>
          <a:bodyPr/>
          <a:lstStyle/>
          <a:p>
            <a:pPr marL="342900" indent="-342900">
              <a:lnSpc>
                <a:spcPct val="150000"/>
              </a:lnSpc>
            </a:pPr>
            <a:r>
              <a:rPr lang="en-US" b="1" i="1" dirty="0">
                <a:solidFill>
                  <a:srgbClr val="CC66FF"/>
                </a:solidFill>
                <a:effectLst>
                  <a:outerShdw blurRad="38100" dist="38100" dir="2700000" algn="tl">
                    <a:srgbClr val="C0C0C0"/>
                  </a:outerShdw>
                </a:effectLst>
                <a:sym typeface="Symbol" pitchFamily="18" charset="2"/>
              </a:rPr>
              <a:t>Existential quantifier</a:t>
            </a:r>
          </a:p>
          <a:p>
            <a:pPr marL="742950" lvl="1" indent="-285750">
              <a:lnSpc>
                <a:spcPct val="150000"/>
              </a:lnSpc>
            </a:pPr>
            <a:r>
              <a:rPr lang="en-US" dirty="0">
                <a:sym typeface="Symbol" pitchFamily="18" charset="2"/>
              </a:rPr>
              <a:t></a:t>
            </a:r>
            <a:r>
              <a:rPr lang="en-US" i="1" dirty="0"/>
              <a:t>x</a:t>
            </a:r>
            <a:r>
              <a:rPr lang="en-US" dirty="0"/>
              <a:t> </a:t>
            </a:r>
            <a:r>
              <a:rPr lang="en-US" i="1" dirty="0"/>
              <a:t>P</a:t>
            </a:r>
            <a:r>
              <a:rPr lang="en-US" dirty="0"/>
              <a:t> is true in a model </a:t>
            </a:r>
            <a:r>
              <a:rPr lang="en-US" i="1" dirty="0"/>
              <a:t>m</a:t>
            </a:r>
            <a:r>
              <a:rPr lang="en-US" dirty="0"/>
              <a:t> </a:t>
            </a:r>
            <a:r>
              <a:rPr lang="en-US" dirty="0" err="1"/>
              <a:t>iff</a:t>
            </a:r>
            <a:r>
              <a:rPr lang="en-US" dirty="0"/>
              <a:t> </a:t>
            </a:r>
            <a:r>
              <a:rPr lang="en-US" i="1" dirty="0"/>
              <a:t>P</a:t>
            </a:r>
            <a:r>
              <a:rPr lang="en-US" dirty="0"/>
              <a:t> is true with </a:t>
            </a:r>
            <a:r>
              <a:rPr lang="en-US" i="1" dirty="0"/>
              <a:t>x</a:t>
            </a:r>
            <a:r>
              <a:rPr lang="en-US" dirty="0"/>
              <a:t> being </a:t>
            </a:r>
            <a:r>
              <a:rPr lang="en-US" i="1" dirty="0" smtClean="0">
                <a:solidFill>
                  <a:schemeClr val="hlink"/>
                </a:solidFill>
              </a:rPr>
              <a:t>some</a:t>
            </a:r>
            <a:r>
              <a:rPr lang="en-US" dirty="0" smtClean="0"/>
              <a:t> </a:t>
            </a:r>
            <a:r>
              <a:rPr lang="en-US" dirty="0"/>
              <a:t>possible </a:t>
            </a:r>
            <a:r>
              <a:rPr lang="en-US" dirty="0" smtClean="0"/>
              <a:t>objects </a:t>
            </a:r>
            <a:r>
              <a:rPr lang="en-US" dirty="0"/>
              <a:t>in the model</a:t>
            </a:r>
          </a:p>
          <a:p>
            <a:pPr marL="1143000" lvl="2" indent="-228600">
              <a:lnSpc>
                <a:spcPct val="150000"/>
              </a:lnSpc>
            </a:pPr>
            <a:r>
              <a:rPr lang="en-US" dirty="0">
                <a:sym typeface="Symbol" pitchFamily="18" charset="2"/>
              </a:rPr>
              <a:t>“Someone working in </a:t>
            </a:r>
            <a:r>
              <a:rPr lang="en-US" dirty="0" smtClean="0">
                <a:sym typeface="Symbol" pitchFamily="18" charset="2"/>
              </a:rPr>
              <a:t>NUS </a:t>
            </a:r>
            <a:r>
              <a:rPr lang="en-US" dirty="0">
                <a:sym typeface="Symbol" pitchFamily="18" charset="2"/>
              </a:rPr>
              <a:t>is my </a:t>
            </a:r>
            <a:r>
              <a:rPr lang="en-US" dirty="0" smtClean="0">
                <a:sym typeface="Symbol" pitchFamily="18" charset="2"/>
              </a:rPr>
              <a:t>friend.”</a:t>
            </a:r>
            <a:endParaRPr lang="en-US" dirty="0">
              <a:sym typeface="Symbol" pitchFamily="18" charset="2"/>
            </a:endParaRPr>
          </a:p>
          <a:p>
            <a:pPr marL="1600200" lvl="3" indent="-228600">
              <a:lnSpc>
                <a:spcPct val="150000"/>
              </a:lnSpc>
            </a:pPr>
            <a:r>
              <a:rPr lang="en-US" dirty="0">
                <a:sym typeface="Symbol" pitchFamily="18" charset="2"/>
              </a:rPr>
              <a:t></a:t>
            </a:r>
            <a:r>
              <a:rPr lang="en-US" i="1" dirty="0"/>
              <a:t>x</a:t>
            </a:r>
            <a:r>
              <a:rPr lang="en-US" dirty="0"/>
              <a:t> Work(x, </a:t>
            </a:r>
            <a:r>
              <a:rPr lang="en-US" dirty="0" err="1" smtClean="0"/>
              <a:t>NUS</a:t>
            </a:r>
            <a:r>
              <a:rPr lang="en-US" dirty="0" smtClean="0"/>
              <a:t>) </a:t>
            </a:r>
            <a:r>
              <a:rPr lang="en-US" dirty="0">
                <a:sym typeface="Symbol" pitchFamily="18" charset="2"/>
              </a:rPr>
              <a:t></a:t>
            </a:r>
            <a:r>
              <a:rPr lang="en-US" dirty="0"/>
              <a:t> </a:t>
            </a:r>
            <a:r>
              <a:rPr lang="en-US" dirty="0" err="1"/>
              <a:t>MyFriend</a:t>
            </a:r>
            <a:r>
              <a:rPr lang="en-US" dirty="0"/>
              <a:t>(x</a:t>
            </a:r>
            <a:r>
              <a:rPr lang="en-US" dirty="0" smtClean="0"/>
              <a:t>)</a:t>
            </a:r>
            <a:endParaRPr lang="en-US" dirty="0"/>
          </a:p>
          <a:p>
            <a:pPr marL="857250" lvl="1" indent="-342900">
              <a:lnSpc>
                <a:spcPct val="150000"/>
              </a:lnSpc>
            </a:pPr>
            <a:r>
              <a:rPr lang="en-US" dirty="0" smtClean="0"/>
              <a:t>The </a:t>
            </a:r>
            <a:r>
              <a:rPr lang="en-US" dirty="0"/>
              <a:t>main connective with </a:t>
            </a:r>
            <a:r>
              <a:rPr lang="en-US" dirty="0" smtClean="0">
                <a:sym typeface="Symbol" pitchFamily="18" charset="2"/>
              </a:rPr>
              <a:t> is </a:t>
            </a:r>
            <a:r>
              <a:rPr lang="en-US" sz="3200" b="1" dirty="0" smtClean="0">
                <a:solidFill>
                  <a:schemeClr val="tx1"/>
                </a:solidFill>
                <a:latin typeface="Arial Black" panose="020B0A04020102020204" pitchFamily="34" charset="0"/>
                <a:sym typeface="Symbol" pitchFamily="18" charset="2"/>
              </a:rPr>
              <a:t></a:t>
            </a:r>
            <a:r>
              <a:rPr lang="en-US" dirty="0" smtClean="0">
                <a:sym typeface="Symbol" pitchFamily="18" charset="2"/>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a:t>Existential </a:t>
            </a:r>
            <a:r>
              <a:rPr lang="en-US" dirty="0" smtClean="0"/>
              <a:t>Quantification </a:t>
            </a:r>
            <a:r>
              <a:rPr lang="en-US" sz="2400" b="0" dirty="0" smtClean="0">
                <a:effectLst/>
              </a:rPr>
              <a:t>(cont.)</a:t>
            </a:r>
            <a:endParaRPr lang="en-US" sz="2400" b="0" dirty="0">
              <a:effectLst/>
            </a:endParaRPr>
          </a:p>
        </p:txBody>
      </p:sp>
      <p:sp>
        <p:nvSpPr>
          <p:cNvPr id="503811" name="Rectangle 3"/>
          <p:cNvSpPr>
            <a:spLocks noGrp="1" noChangeArrowheads="1"/>
          </p:cNvSpPr>
          <p:nvPr>
            <p:ph type="body" idx="1"/>
          </p:nvPr>
        </p:nvSpPr>
        <p:spPr/>
        <p:txBody>
          <a:bodyPr/>
          <a:lstStyle/>
          <a:p>
            <a:pPr marL="342900" indent="-342900"/>
            <a:r>
              <a:rPr lang="en-US" dirty="0" smtClean="0"/>
              <a:t>Example 4.12: </a:t>
            </a:r>
            <a:endParaRPr lang="en-US" dirty="0"/>
          </a:p>
          <a:p>
            <a:pPr marL="742950" lvl="1" indent="-285750"/>
            <a:r>
              <a:rPr lang="en-US" dirty="0">
                <a:solidFill>
                  <a:srgbClr val="006600"/>
                </a:solidFill>
              </a:rPr>
              <a:t>we want to say </a:t>
            </a:r>
            <a:r>
              <a:rPr lang="en-US" dirty="0" smtClean="0">
                <a:solidFill>
                  <a:srgbClr val="006600"/>
                </a:solidFill>
              </a:rPr>
              <a:t>“Someone </a:t>
            </a:r>
            <a:r>
              <a:rPr lang="en-US" dirty="0">
                <a:solidFill>
                  <a:srgbClr val="006600"/>
                </a:solidFill>
              </a:rPr>
              <a:t>in </a:t>
            </a:r>
            <a:r>
              <a:rPr lang="en-US" dirty="0" smtClean="0">
                <a:solidFill>
                  <a:srgbClr val="006600"/>
                </a:solidFill>
              </a:rPr>
              <a:t>NUS </a:t>
            </a:r>
            <a:r>
              <a:rPr lang="en-US" dirty="0">
                <a:solidFill>
                  <a:srgbClr val="006600"/>
                </a:solidFill>
              </a:rPr>
              <a:t>is </a:t>
            </a:r>
            <a:r>
              <a:rPr lang="en-US" dirty="0" smtClean="0">
                <a:solidFill>
                  <a:srgbClr val="006600"/>
                </a:solidFill>
              </a:rPr>
              <a:t>smart.”</a:t>
            </a:r>
          </a:p>
          <a:p>
            <a:pPr marL="742950" lvl="1" indent="-285750">
              <a:buNone/>
            </a:pPr>
            <a:r>
              <a:rPr lang="en-US" sz="2800" dirty="0" smtClean="0">
                <a:solidFill>
                  <a:schemeClr val="hlink"/>
                </a:solidFill>
                <a:sym typeface="Symbol" pitchFamily="18" charset="2"/>
              </a:rPr>
              <a:t>	  </a:t>
            </a:r>
            <a:r>
              <a:rPr lang="en-US" dirty="0" smtClean="0">
                <a:sym typeface="Symbol" pitchFamily="18" charset="2"/>
              </a:rPr>
              <a:t></a:t>
            </a:r>
            <a:r>
              <a:rPr lang="en-US" i="1" dirty="0" smtClean="0"/>
              <a:t>x</a:t>
            </a:r>
            <a:r>
              <a:rPr lang="en-US" dirty="0" smtClean="0"/>
              <a:t> At(x, </a:t>
            </a:r>
            <a:r>
              <a:rPr lang="en-US" dirty="0" err="1" smtClean="0"/>
              <a:t>NUS</a:t>
            </a:r>
            <a:r>
              <a:rPr lang="en-US" dirty="0" smtClean="0"/>
              <a:t>) </a:t>
            </a:r>
            <a:r>
              <a:rPr lang="en-US" dirty="0" smtClean="0">
                <a:sym typeface="Symbol" pitchFamily="18" charset="2"/>
              </a:rPr>
              <a:t> </a:t>
            </a:r>
            <a:r>
              <a:rPr lang="en-US" dirty="0" smtClean="0"/>
              <a:t>Smart(x)</a:t>
            </a:r>
          </a:p>
          <a:p>
            <a:pPr marL="1200150" lvl="2" indent="-285750"/>
            <a:r>
              <a:rPr lang="en-US" dirty="0" smtClean="0"/>
              <a:t>“Someone is at NUS and this person is smart.”</a:t>
            </a:r>
            <a:endParaRPr lang="en-US" dirty="0">
              <a:solidFill>
                <a:srgbClr val="006600"/>
              </a:solidFill>
            </a:endParaRPr>
          </a:p>
          <a:p>
            <a:pPr marL="742950" lvl="1" indent="-285750">
              <a:buFontTx/>
              <a:buNone/>
            </a:pPr>
            <a:r>
              <a:rPr lang="en-US" sz="2800" dirty="0" smtClean="0">
                <a:solidFill>
                  <a:schemeClr val="hlink"/>
                </a:solidFill>
                <a:latin typeface="Arial Black" pitchFamily="34" charset="0"/>
                <a:sym typeface="Symbol" pitchFamily="18" charset="2"/>
              </a:rPr>
              <a:t>	</a:t>
            </a:r>
            <a:r>
              <a:rPr lang="en-US" sz="2000" dirty="0">
                <a:solidFill>
                  <a:schemeClr val="hlink"/>
                </a:solidFill>
                <a:latin typeface="Arial Black" pitchFamily="34" charset="0"/>
                <a:sym typeface="Symbol" pitchFamily="18" charset="2"/>
              </a:rPr>
              <a:t> </a:t>
            </a:r>
            <a:r>
              <a:rPr lang="en-US" sz="2000" dirty="0" smtClean="0">
                <a:solidFill>
                  <a:schemeClr val="hlink"/>
                </a:solidFill>
                <a:latin typeface="Arial Black" pitchFamily="34" charset="0"/>
                <a:sym typeface="Symbol" pitchFamily="18" charset="2"/>
              </a:rPr>
              <a:t> </a:t>
            </a:r>
            <a:r>
              <a:rPr lang="en-US" dirty="0" smtClean="0">
                <a:sym typeface="Symbol" pitchFamily="18" charset="2"/>
              </a:rPr>
              <a:t></a:t>
            </a:r>
            <a:r>
              <a:rPr lang="en-US" i="1" dirty="0"/>
              <a:t>x</a:t>
            </a:r>
            <a:r>
              <a:rPr lang="en-US" dirty="0"/>
              <a:t> At(x, </a:t>
            </a:r>
            <a:r>
              <a:rPr lang="en-US" dirty="0" err="1" smtClean="0"/>
              <a:t>NUS</a:t>
            </a:r>
            <a:r>
              <a:rPr lang="en-US" dirty="0" smtClean="0"/>
              <a:t>) </a:t>
            </a:r>
            <a:r>
              <a:rPr lang="en-US" dirty="0">
                <a:sym typeface="Symbol" pitchFamily="18" charset="2"/>
              </a:rPr>
              <a:t> </a:t>
            </a:r>
            <a:r>
              <a:rPr lang="en-US" dirty="0"/>
              <a:t>Smart(x</a:t>
            </a:r>
            <a:r>
              <a:rPr lang="en-US" dirty="0" smtClean="0"/>
              <a:t>)</a:t>
            </a:r>
            <a:endParaRPr lang="en-US" sz="2000" dirty="0"/>
          </a:p>
          <a:p>
            <a:pPr marL="1200150" lvl="2" indent="-285750"/>
            <a:r>
              <a:rPr lang="en-US" dirty="0" smtClean="0">
                <a:solidFill>
                  <a:schemeClr val="tx1"/>
                </a:solidFill>
              </a:rPr>
              <a:t>“For someone, if the person is at NUS </a:t>
            </a:r>
            <a:r>
              <a:rPr lang="en-US" dirty="0">
                <a:solidFill>
                  <a:schemeClr val="tx1"/>
                </a:solidFill>
              </a:rPr>
              <a:t>then </a:t>
            </a:r>
            <a:r>
              <a:rPr lang="en-US" dirty="0" smtClean="0">
                <a:solidFill>
                  <a:schemeClr val="tx1"/>
                </a:solidFill>
              </a:rPr>
              <a:t>this person </a:t>
            </a:r>
            <a:r>
              <a:rPr lang="en-US" dirty="0">
                <a:solidFill>
                  <a:schemeClr val="tx1"/>
                </a:solidFill>
              </a:rPr>
              <a:t>is </a:t>
            </a:r>
            <a:r>
              <a:rPr lang="en-US" dirty="0" smtClean="0">
                <a:solidFill>
                  <a:schemeClr val="tx1"/>
                </a:solidFill>
              </a:rPr>
              <a:t>smart.” </a:t>
            </a:r>
            <a:r>
              <a:rPr lang="en-US" dirty="0">
                <a:solidFill>
                  <a:schemeClr val="tx1">
                    <a:lumMod val="50000"/>
                    <a:lumOff val="50000"/>
                  </a:schemeClr>
                </a:solidFill>
              </a:rPr>
              <a:t>(If the same person is out of NUS, then he </a:t>
            </a:r>
            <a:r>
              <a:rPr lang="en-US" dirty="0" smtClean="0">
                <a:solidFill>
                  <a:schemeClr val="tx1">
                    <a:lumMod val="50000"/>
                    <a:lumOff val="50000"/>
                  </a:schemeClr>
                </a:solidFill>
              </a:rPr>
              <a:t>may not be </a:t>
            </a:r>
            <a:r>
              <a:rPr lang="en-US" dirty="0">
                <a:solidFill>
                  <a:schemeClr val="tx1">
                    <a:lumMod val="50000"/>
                    <a:lumOff val="50000"/>
                  </a:schemeClr>
                </a:solidFill>
              </a:rPr>
              <a:t>smart.)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t>Properties of Quantifiers</a:t>
            </a:r>
          </a:p>
        </p:txBody>
      </p:sp>
      <p:sp>
        <p:nvSpPr>
          <p:cNvPr id="505859" name="Rectangle 3"/>
          <p:cNvSpPr>
            <a:spLocks noGrp="1" noChangeArrowheads="1"/>
          </p:cNvSpPr>
          <p:nvPr>
            <p:ph type="body" idx="1"/>
          </p:nvPr>
        </p:nvSpPr>
        <p:spPr/>
        <p:txBody>
          <a:bodyPr/>
          <a:lstStyle/>
          <a:p>
            <a:pPr marL="342900" indent="-342900">
              <a:lnSpc>
                <a:spcPct val="130000"/>
              </a:lnSpc>
            </a:pPr>
            <a:r>
              <a:rPr lang="en-US" dirty="0">
                <a:sym typeface="Symbol" pitchFamily="18" charset="2"/>
              </a:rPr>
              <a:t>x y</a:t>
            </a:r>
            <a:r>
              <a:rPr lang="en-US" dirty="0"/>
              <a:t> is the same as </a:t>
            </a:r>
            <a:r>
              <a:rPr lang="en-US" dirty="0">
                <a:sym typeface="Symbol" pitchFamily="18" charset="2"/>
              </a:rPr>
              <a:t>y</a:t>
            </a:r>
            <a:r>
              <a:rPr lang="en-US" dirty="0"/>
              <a:t> </a:t>
            </a:r>
            <a:r>
              <a:rPr lang="en-US" dirty="0">
                <a:sym typeface="Symbol" pitchFamily="18" charset="2"/>
              </a:rPr>
              <a:t></a:t>
            </a:r>
            <a:r>
              <a:rPr lang="en-US" dirty="0" smtClean="0">
                <a:sym typeface="Symbol" pitchFamily="18" charset="2"/>
              </a:rPr>
              <a:t>x</a:t>
            </a:r>
            <a:endParaRPr lang="en-US" dirty="0"/>
          </a:p>
          <a:p>
            <a:pPr marL="342900" indent="-342900">
              <a:lnSpc>
                <a:spcPct val="130000"/>
              </a:lnSpc>
            </a:pPr>
            <a:r>
              <a:rPr lang="en-US" dirty="0">
                <a:sym typeface="Symbol" pitchFamily="18" charset="2"/>
              </a:rPr>
              <a:t>x y</a:t>
            </a:r>
            <a:r>
              <a:rPr lang="en-US" dirty="0"/>
              <a:t> is the same as </a:t>
            </a:r>
            <a:r>
              <a:rPr lang="en-US" dirty="0">
                <a:sym typeface="Symbol" pitchFamily="18" charset="2"/>
              </a:rPr>
              <a:t>y</a:t>
            </a:r>
            <a:r>
              <a:rPr lang="en-US" dirty="0"/>
              <a:t> </a:t>
            </a:r>
            <a:r>
              <a:rPr lang="en-US" dirty="0">
                <a:sym typeface="Symbol" pitchFamily="18" charset="2"/>
              </a:rPr>
              <a:t>x</a:t>
            </a:r>
            <a:r>
              <a:rPr lang="en-US" dirty="0"/>
              <a:t> </a:t>
            </a:r>
          </a:p>
          <a:p>
            <a:pPr marL="342900" indent="-342900">
              <a:lnSpc>
                <a:spcPct val="130000"/>
              </a:lnSpc>
            </a:pPr>
            <a:r>
              <a:rPr lang="en-US" dirty="0">
                <a:sym typeface="Symbol" pitchFamily="18" charset="2"/>
              </a:rPr>
              <a:t></a:t>
            </a:r>
            <a:r>
              <a:rPr lang="en-US" dirty="0"/>
              <a:t>x </a:t>
            </a:r>
            <a:r>
              <a:rPr lang="en-US" dirty="0">
                <a:sym typeface="Symbol" pitchFamily="18" charset="2"/>
              </a:rPr>
              <a:t>y</a:t>
            </a:r>
            <a:r>
              <a:rPr lang="en-US" dirty="0"/>
              <a:t> is </a:t>
            </a:r>
            <a:r>
              <a:rPr lang="en-US" dirty="0">
                <a:solidFill>
                  <a:schemeClr val="hlink"/>
                </a:solidFill>
              </a:rPr>
              <a:t>not</a:t>
            </a:r>
            <a:r>
              <a:rPr lang="en-US" dirty="0"/>
              <a:t> the same as </a:t>
            </a:r>
            <a:r>
              <a:rPr lang="en-US" dirty="0">
                <a:sym typeface="Symbol" pitchFamily="18" charset="2"/>
              </a:rPr>
              <a:t>y</a:t>
            </a:r>
            <a:r>
              <a:rPr lang="en-US" dirty="0"/>
              <a:t> </a:t>
            </a:r>
            <a:r>
              <a:rPr lang="en-US" dirty="0">
                <a:sym typeface="Symbol" pitchFamily="18" charset="2"/>
              </a:rPr>
              <a:t>x</a:t>
            </a:r>
          </a:p>
          <a:p>
            <a:pPr marL="342900" indent="-342900">
              <a:lnSpc>
                <a:spcPct val="130000"/>
              </a:lnSpc>
            </a:pPr>
            <a:r>
              <a:rPr lang="en-US" dirty="0" smtClean="0">
                <a:sym typeface="Symbol" pitchFamily="18" charset="2"/>
              </a:rPr>
              <a:t>Example 4.13:</a:t>
            </a:r>
            <a:endParaRPr lang="en-US" dirty="0"/>
          </a:p>
          <a:p>
            <a:pPr marL="742950" lvl="1" indent="-285750">
              <a:lnSpc>
                <a:spcPct val="130000"/>
              </a:lnSpc>
            </a:pPr>
            <a:r>
              <a:rPr lang="en-US" dirty="0">
                <a:sym typeface="Symbol" pitchFamily="18" charset="2"/>
              </a:rPr>
              <a:t></a:t>
            </a:r>
            <a:r>
              <a:rPr lang="en-US" dirty="0"/>
              <a:t>x </a:t>
            </a:r>
            <a:r>
              <a:rPr lang="en-US" dirty="0">
                <a:sym typeface="Symbol" pitchFamily="18" charset="2"/>
              </a:rPr>
              <a:t>y</a:t>
            </a:r>
            <a:r>
              <a:rPr lang="en-US" dirty="0"/>
              <a:t> Loves(x, y)</a:t>
            </a:r>
          </a:p>
          <a:p>
            <a:pPr marL="1143000" lvl="2" indent="-228600">
              <a:lnSpc>
                <a:spcPct val="130000"/>
              </a:lnSpc>
            </a:pPr>
            <a:r>
              <a:rPr lang="en-US" dirty="0"/>
              <a:t>“There is </a:t>
            </a:r>
            <a:r>
              <a:rPr lang="en-US" dirty="0" smtClean="0"/>
              <a:t>some </a:t>
            </a:r>
            <a:r>
              <a:rPr lang="en-US" dirty="0"/>
              <a:t>person who loves everyone in the </a:t>
            </a:r>
            <a:r>
              <a:rPr lang="en-US" dirty="0" smtClean="0"/>
              <a:t>world.”</a:t>
            </a:r>
            <a:endParaRPr lang="en-US" dirty="0"/>
          </a:p>
          <a:p>
            <a:pPr marL="742950" lvl="1" indent="-285750">
              <a:lnSpc>
                <a:spcPct val="130000"/>
              </a:lnSpc>
            </a:pPr>
            <a:r>
              <a:rPr lang="en-US" dirty="0">
                <a:sym typeface="Symbol" pitchFamily="18" charset="2"/>
              </a:rPr>
              <a:t>y</a:t>
            </a:r>
            <a:r>
              <a:rPr lang="en-US" dirty="0"/>
              <a:t> </a:t>
            </a:r>
            <a:r>
              <a:rPr lang="en-US" dirty="0">
                <a:sym typeface="Symbol" pitchFamily="18" charset="2"/>
              </a:rPr>
              <a:t></a:t>
            </a:r>
            <a:r>
              <a:rPr lang="en-US" dirty="0"/>
              <a:t>x Loves(x, y)</a:t>
            </a:r>
          </a:p>
          <a:p>
            <a:pPr marL="1143000" lvl="2" indent="-228600">
              <a:lnSpc>
                <a:spcPct val="130000"/>
              </a:lnSpc>
            </a:pPr>
            <a:r>
              <a:rPr lang="en-US" dirty="0"/>
              <a:t>“Everyone in the world is loved by </a:t>
            </a:r>
            <a:r>
              <a:rPr lang="en-US" dirty="0" smtClean="0"/>
              <a:t>some person.”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t>Properties of Quantifiers </a:t>
            </a:r>
            <a:r>
              <a:rPr lang="en-US" sz="2400" b="0">
                <a:effectLst/>
              </a:rPr>
              <a:t>(cont.)</a:t>
            </a:r>
          </a:p>
        </p:txBody>
      </p:sp>
      <p:sp>
        <p:nvSpPr>
          <p:cNvPr id="561155" name="Rectangle 3"/>
          <p:cNvSpPr>
            <a:spLocks noGrp="1" noChangeArrowheads="1"/>
          </p:cNvSpPr>
          <p:nvPr>
            <p:ph type="body" idx="1"/>
          </p:nvPr>
        </p:nvSpPr>
        <p:spPr/>
        <p:txBody>
          <a:bodyPr/>
          <a:lstStyle/>
          <a:p>
            <a:pPr marL="342900" indent="-342900">
              <a:lnSpc>
                <a:spcPct val="130000"/>
              </a:lnSpc>
            </a:pPr>
            <a:r>
              <a:rPr lang="en-US" dirty="0"/>
              <a:t>Connections </a:t>
            </a:r>
            <a:r>
              <a:rPr lang="en-US" dirty="0" smtClean="0"/>
              <a:t>between </a:t>
            </a:r>
            <a:r>
              <a:rPr lang="en-US" dirty="0">
                <a:sym typeface="Symbol" pitchFamily="18" charset="2"/>
              </a:rPr>
              <a:t> and </a:t>
            </a:r>
          </a:p>
          <a:p>
            <a:pPr marL="742950" lvl="1" indent="-285750">
              <a:lnSpc>
                <a:spcPct val="130000"/>
              </a:lnSpc>
            </a:pPr>
            <a:r>
              <a:rPr lang="en-US" dirty="0">
                <a:sym typeface="Symbol" pitchFamily="18" charset="2"/>
              </a:rPr>
              <a:t>x P   </a:t>
            </a:r>
            <a:r>
              <a:rPr lang="en-US" dirty="0"/>
              <a:t>x </a:t>
            </a:r>
            <a:r>
              <a:rPr lang="en-US" dirty="0">
                <a:sym typeface="Symbol" pitchFamily="18" charset="2"/>
              </a:rPr>
              <a:t></a:t>
            </a:r>
            <a:r>
              <a:rPr lang="en-US" dirty="0"/>
              <a:t>P</a:t>
            </a:r>
          </a:p>
          <a:p>
            <a:pPr marL="742950" lvl="1" indent="-285750">
              <a:lnSpc>
                <a:spcPct val="130000"/>
              </a:lnSpc>
            </a:pPr>
            <a:r>
              <a:rPr lang="en-US" dirty="0">
                <a:sym typeface="Symbol" pitchFamily="18" charset="2"/>
              </a:rPr>
              <a:t></a:t>
            </a:r>
            <a:r>
              <a:rPr lang="en-US" dirty="0"/>
              <a:t>x P  </a:t>
            </a:r>
            <a:r>
              <a:rPr lang="en-US" dirty="0">
                <a:sym typeface="Symbol" pitchFamily="18" charset="2"/>
              </a:rPr>
              <a:t> x</a:t>
            </a:r>
            <a:r>
              <a:rPr lang="en-US" dirty="0"/>
              <a:t> </a:t>
            </a:r>
            <a:r>
              <a:rPr lang="en-US" dirty="0">
                <a:sym typeface="Symbol" pitchFamily="18" charset="2"/>
              </a:rPr>
              <a:t></a:t>
            </a:r>
            <a:r>
              <a:rPr lang="en-US" dirty="0"/>
              <a:t>P</a:t>
            </a:r>
          </a:p>
          <a:p>
            <a:pPr marL="342900" indent="-342900">
              <a:lnSpc>
                <a:spcPct val="130000"/>
              </a:lnSpc>
            </a:pPr>
            <a:r>
              <a:rPr lang="en-US" dirty="0" smtClean="0">
                <a:sym typeface="Symbol" pitchFamily="18" charset="2"/>
              </a:rPr>
              <a:t>Example 4.14:</a:t>
            </a:r>
            <a:endParaRPr lang="en-US" dirty="0">
              <a:sym typeface="Symbol" pitchFamily="18" charset="2"/>
            </a:endParaRPr>
          </a:p>
          <a:p>
            <a:pPr marL="742950" lvl="1" indent="-285750">
              <a:lnSpc>
                <a:spcPct val="130000"/>
              </a:lnSpc>
            </a:pPr>
            <a:r>
              <a:rPr lang="en-US" dirty="0">
                <a:sym typeface="Symbol" pitchFamily="18" charset="2"/>
              </a:rPr>
              <a:t>x</a:t>
            </a:r>
            <a:r>
              <a:rPr lang="en-US" dirty="0"/>
              <a:t> Likes(x, </a:t>
            </a:r>
            <a:r>
              <a:rPr lang="en-US" dirty="0" smtClean="0"/>
              <a:t>praise)</a:t>
            </a:r>
            <a:endParaRPr lang="en-US" dirty="0"/>
          </a:p>
          <a:p>
            <a:pPr marL="1143000" lvl="2" indent="-228600">
              <a:lnSpc>
                <a:spcPct val="130000"/>
              </a:lnSpc>
            </a:pPr>
            <a:r>
              <a:rPr lang="en-US" dirty="0">
                <a:sym typeface="Symbol" pitchFamily="18" charset="2"/>
              </a:rPr>
              <a:t></a:t>
            </a:r>
            <a:r>
              <a:rPr lang="en-US" dirty="0"/>
              <a:t>x </a:t>
            </a:r>
            <a:r>
              <a:rPr lang="en-US" dirty="0">
                <a:sym typeface="Symbol" pitchFamily="18" charset="2"/>
              </a:rPr>
              <a:t></a:t>
            </a:r>
            <a:r>
              <a:rPr lang="en-US" dirty="0"/>
              <a:t>Likes(x, </a:t>
            </a:r>
            <a:r>
              <a:rPr lang="en-US" dirty="0" smtClean="0"/>
              <a:t>praise)</a:t>
            </a:r>
            <a:endParaRPr lang="en-US" dirty="0"/>
          </a:p>
          <a:p>
            <a:pPr marL="742950" lvl="1" indent="-285750">
              <a:lnSpc>
                <a:spcPct val="130000"/>
              </a:lnSpc>
            </a:pPr>
            <a:r>
              <a:rPr lang="en-US" dirty="0">
                <a:sym typeface="Symbol" pitchFamily="18" charset="2"/>
              </a:rPr>
              <a:t></a:t>
            </a:r>
            <a:r>
              <a:rPr lang="en-US" dirty="0"/>
              <a:t>x Likes(x, </a:t>
            </a:r>
            <a:r>
              <a:rPr lang="en-US" dirty="0" smtClean="0"/>
              <a:t>homework) </a:t>
            </a:r>
            <a:r>
              <a:rPr lang="en-US" dirty="0"/>
              <a:t>		</a:t>
            </a:r>
          </a:p>
          <a:p>
            <a:pPr marL="1143000" lvl="2" indent="-228600">
              <a:lnSpc>
                <a:spcPct val="130000"/>
              </a:lnSpc>
            </a:pPr>
            <a:r>
              <a:rPr lang="en-US" dirty="0">
                <a:sym typeface="Symbol" pitchFamily="18" charset="2"/>
              </a:rPr>
              <a:t>x</a:t>
            </a:r>
            <a:r>
              <a:rPr lang="en-US" dirty="0"/>
              <a:t> </a:t>
            </a:r>
            <a:r>
              <a:rPr lang="en-US" dirty="0">
                <a:sym typeface="Symbol" pitchFamily="18" charset="2"/>
              </a:rPr>
              <a:t></a:t>
            </a:r>
            <a:r>
              <a:rPr lang="en-US" dirty="0"/>
              <a:t>Likes(x</a:t>
            </a:r>
            <a:r>
              <a:rPr lang="en-US" dirty="0" smtClean="0"/>
              <a:t>, homework)</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sz="2800" dirty="0" smtClean="0">
                <a:solidFill>
                  <a:srgbClr val="C00000"/>
                </a:solidFill>
              </a:rPr>
              <a:t>FOL</a:t>
            </a:r>
            <a:endParaRPr lang="en-US" sz="2800" dirty="0">
              <a:solidFill>
                <a:srgbClr val="C00000"/>
              </a:solidFill>
            </a:endParaRPr>
          </a:p>
        </p:txBody>
      </p:sp>
      <p:sp>
        <p:nvSpPr>
          <p:cNvPr id="3" name="Content Placeholder 2"/>
          <p:cNvSpPr>
            <a:spLocks noGrp="1"/>
          </p:cNvSpPr>
          <p:nvPr>
            <p:ph idx="1"/>
          </p:nvPr>
        </p:nvSpPr>
        <p:spPr>
          <a:xfrm>
            <a:off x="303212" y="1143000"/>
            <a:ext cx="9299575" cy="5357692"/>
          </a:xfrm>
        </p:spPr>
        <p:txBody>
          <a:bodyPr/>
          <a:lstStyle/>
          <a:p>
            <a:r>
              <a:rPr lang="en-US" dirty="0" smtClean="0"/>
              <a:t>Express the following descriptions using FOL sentences</a:t>
            </a:r>
          </a:p>
          <a:p>
            <a:pPr lvl="1">
              <a:lnSpc>
                <a:spcPct val="150000"/>
              </a:lnSpc>
              <a:spcBef>
                <a:spcPts val="1200"/>
              </a:spcBef>
            </a:pPr>
            <a:r>
              <a:rPr lang="en-US" dirty="0" smtClean="0"/>
              <a:t>Any person who is smart buys insurance</a:t>
            </a:r>
          </a:p>
          <a:p>
            <a:pPr marL="571500" lvl="1" indent="0">
              <a:lnSpc>
                <a:spcPct val="150000"/>
              </a:lnSpc>
              <a:spcBef>
                <a:spcPts val="1200"/>
              </a:spcBef>
              <a:buNone/>
            </a:pPr>
            <a:r>
              <a:rPr lang="en-US" sz="1400" dirty="0" smtClean="0">
                <a:sym typeface="Symbol" pitchFamily="18" charset="2"/>
              </a:rPr>
              <a:t>	</a:t>
            </a:r>
            <a:endParaRPr lang="en-US" sz="1400" dirty="0" smtClean="0">
              <a:solidFill>
                <a:schemeClr val="bg1">
                  <a:lumMod val="50000"/>
                </a:schemeClr>
              </a:solidFill>
            </a:endParaRPr>
          </a:p>
          <a:p>
            <a:pPr lvl="1">
              <a:lnSpc>
                <a:spcPct val="150000"/>
              </a:lnSpc>
              <a:spcBef>
                <a:spcPts val="1200"/>
              </a:spcBef>
            </a:pPr>
            <a:r>
              <a:rPr lang="en-US" dirty="0" smtClean="0"/>
              <a:t>Some people invested in stock lost money</a:t>
            </a:r>
          </a:p>
          <a:p>
            <a:pPr marL="571500" lvl="1" indent="0">
              <a:lnSpc>
                <a:spcPct val="150000"/>
              </a:lnSpc>
              <a:spcBef>
                <a:spcPts val="1200"/>
              </a:spcBef>
              <a:buNone/>
            </a:pPr>
            <a:r>
              <a:rPr lang="en-US" sz="1400" dirty="0">
                <a:solidFill>
                  <a:schemeClr val="bg1">
                    <a:lumMod val="50000"/>
                  </a:schemeClr>
                </a:solidFill>
                <a:sym typeface="Symbol" pitchFamily="18" charset="2"/>
              </a:rPr>
              <a:t>	</a:t>
            </a:r>
            <a:endParaRPr lang="en-US" sz="1400" dirty="0" smtClean="0"/>
          </a:p>
          <a:p>
            <a:pPr lvl="1">
              <a:lnSpc>
                <a:spcPct val="150000"/>
              </a:lnSpc>
              <a:spcBef>
                <a:spcPts val="1200"/>
              </a:spcBef>
            </a:pPr>
            <a:r>
              <a:rPr lang="en-US" dirty="0" smtClean="0"/>
              <a:t>Everyone has only one best friend except </a:t>
            </a:r>
            <a:r>
              <a:rPr lang="en-US" dirty="0" smtClean="0"/>
              <a:t>him/herself</a:t>
            </a:r>
          </a:p>
          <a:p>
            <a:pPr marL="571500" lvl="1" indent="0">
              <a:lnSpc>
                <a:spcPct val="150000"/>
              </a:lnSpc>
              <a:spcBef>
                <a:spcPts val="1200"/>
              </a:spcBef>
              <a:buNone/>
            </a:pPr>
            <a:r>
              <a:rPr lang="en-US" dirty="0" smtClean="0"/>
              <a:t>	(homework)</a:t>
            </a:r>
            <a:endParaRPr lang="en-US" dirty="0" smtClean="0"/>
          </a:p>
          <a:p>
            <a:pPr marL="571500" lvl="1" indent="0">
              <a:lnSpc>
                <a:spcPct val="150000"/>
              </a:lnSpc>
              <a:spcBef>
                <a:spcPts val="1200"/>
              </a:spcBef>
              <a:buNone/>
            </a:pPr>
            <a:r>
              <a:rPr lang="en-US" sz="1400" dirty="0">
                <a:solidFill>
                  <a:schemeClr val="bg1">
                    <a:lumMod val="50000"/>
                  </a:schemeClr>
                </a:solidFill>
                <a:sym typeface="Symbol" pitchFamily="18" charset="2"/>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4560" y="1901514"/>
            <a:ext cx="2021839" cy="15163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t>Agent</a:t>
            </a:r>
            <a:endParaRPr lang="en-US">
              <a:solidFill>
                <a:srgbClr val="CC3300"/>
              </a:solidFill>
            </a:endParaRPr>
          </a:p>
        </p:txBody>
      </p:sp>
      <p:sp>
        <p:nvSpPr>
          <p:cNvPr id="480259" name="Rectangle 3"/>
          <p:cNvSpPr>
            <a:spLocks noGrp="1" noChangeArrowheads="1"/>
          </p:cNvSpPr>
          <p:nvPr>
            <p:ph type="body" idx="1"/>
          </p:nvPr>
        </p:nvSpPr>
        <p:spPr/>
        <p:txBody>
          <a:bodyPr/>
          <a:lstStyle/>
          <a:p>
            <a:pPr>
              <a:lnSpc>
                <a:spcPct val="110000"/>
              </a:lnSpc>
            </a:pPr>
            <a:r>
              <a:rPr lang="en-US" dirty="0"/>
              <a:t>An</a:t>
            </a:r>
            <a:r>
              <a:rPr lang="en-US" i="1" dirty="0">
                <a:solidFill>
                  <a:srgbClr val="CC66FF"/>
                </a:solidFill>
                <a:effectLst>
                  <a:outerShdw blurRad="38100" dist="38100" dir="2700000" algn="tl">
                    <a:srgbClr val="C0C0C0"/>
                  </a:outerShdw>
                </a:effectLst>
              </a:rPr>
              <a:t> </a:t>
            </a:r>
            <a:r>
              <a:rPr lang="en-US" b="1" i="1" dirty="0">
                <a:solidFill>
                  <a:srgbClr val="CC66FF"/>
                </a:solidFill>
                <a:effectLst>
                  <a:outerShdw blurRad="38100" dist="38100" dir="2700000" algn="tl">
                    <a:srgbClr val="C0C0C0"/>
                  </a:outerShdw>
                </a:effectLst>
              </a:rPr>
              <a:t>agent</a:t>
            </a:r>
            <a:r>
              <a:rPr lang="en-US" b="1" dirty="0"/>
              <a:t> </a:t>
            </a:r>
            <a:r>
              <a:rPr lang="en-US" dirty="0"/>
              <a:t>is anything that can be viewed as </a:t>
            </a:r>
            <a:r>
              <a:rPr lang="en-US" b="0" i="1" dirty="0">
                <a:solidFill>
                  <a:srgbClr val="FF0000"/>
                </a:solidFill>
              </a:rPr>
              <a:t>perceiving</a:t>
            </a:r>
            <a:r>
              <a:rPr lang="en-US" dirty="0"/>
              <a:t> its </a:t>
            </a:r>
            <a:r>
              <a:rPr lang="en-US" b="0" i="1" dirty="0">
                <a:solidFill>
                  <a:srgbClr val="FF0000"/>
                </a:solidFill>
              </a:rPr>
              <a:t>environment</a:t>
            </a:r>
            <a:r>
              <a:rPr lang="en-US" b="0" i="1" dirty="0"/>
              <a:t> </a:t>
            </a:r>
            <a:r>
              <a:rPr lang="en-US" dirty="0"/>
              <a:t>through </a:t>
            </a:r>
            <a:r>
              <a:rPr lang="en-US" b="0" i="1" dirty="0">
                <a:solidFill>
                  <a:srgbClr val="FF0000"/>
                </a:solidFill>
              </a:rPr>
              <a:t>sensors</a:t>
            </a:r>
            <a:r>
              <a:rPr lang="en-US" dirty="0"/>
              <a:t> and </a:t>
            </a:r>
            <a:r>
              <a:rPr lang="en-US" b="0" i="1" dirty="0">
                <a:solidFill>
                  <a:srgbClr val="FF0000"/>
                </a:solidFill>
              </a:rPr>
              <a:t>acting</a:t>
            </a:r>
            <a:r>
              <a:rPr lang="en-US" dirty="0"/>
              <a:t> upon that environment through </a:t>
            </a:r>
            <a:r>
              <a:rPr lang="en-US" b="0" i="1" dirty="0" smtClean="0">
                <a:solidFill>
                  <a:srgbClr val="FF0000"/>
                </a:solidFill>
              </a:rPr>
              <a:t>actuators</a:t>
            </a:r>
            <a:endParaRPr lang="en-US" dirty="0"/>
          </a:p>
          <a:p>
            <a:pPr>
              <a:lnSpc>
                <a:spcPct val="110000"/>
              </a:lnSpc>
            </a:pPr>
            <a:r>
              <a:rPr lang="en-US" dirty="0"/>
              <a:t>Human agent: </a:t>
            </a:r>
          </a:p>
          <a:p>
            <a:pPr lvl="1">
              <a:lnSpc>
                <a:spcPct val="110000"/>
              </a:lnSpc>
            </a:pPr>
            <a:r>
              <a:rPr lang="en-US" dirty="0"/>
              <a:t>eyes, ears, and other organs for sensors </a:t>
            </a:r>
            <a:endParaRPr lang="en-US" altLang="zh-CN" dirty="0"/>
          </a:p>
          <a:p>
            <a:pPr lvl="1">
              <a:lnSpc>
                <a:spcPct val="110000"/>
              </a:lnSpc>
            </a:pPr>
            <a:r>
              <a:rPr lang="en-US" dirty="0"/>
              <a:t>hands,</a:t>
            </a:r>
            <a:r>
              <a:rPr lang="en-US" altLang="zh-CN" dirty="0"/>
              <a:t> </a:t>
            </a:r>
            <a:r>
              <a:rPr lang="en-US" dirty="0"/>
              <a:t>legs, mouth, and other body parts for </a:t>
            </a:r>
            <a:r>
              <a:rPr lang="en-US" dirty="0" smtClean="0"/>
              <a:t>actuators</a:t>
            </a:r>
            <a:endParaRPr lang="en-US" dirty="0"/>
          </a:p>
          <a:p>
            <a:pPr>
              <a:lnSpc>
                <a:spcPct val="110000"/>
              </a:lnSpc>
            </a:pPr>
            <a:r>
              <a:rPr lang="en-US" dirty="0"/>
              <a:t>Robotic agent: </a:t>
            </a:r>
          </a:p>
          <a:p>
            <a:pPr lvl="1">
              <a:lnSpc>
                <a:spcPct val="110000"/>
              </a:lnSpc>
            </a:pPr>
            <a:r>
              <a:rPr lang="en-US" dirty="0"/>
              <a:t>cameras and infrared range finders for sensors</a:t>
            </a:r>
          </a:p>
          <a:p>
            <a:pPr lvl="1">
              <a:lnSpc>
                <a:spcPct val="110000"/>
              </a:lnSpc>
            </a:pPr>
            <a:r>
              <a:rPr lang="en-US" dirty="0"/>
              <a:t>various motors for </a:t>
            </a:r>
            <a:r>
              <a:rPr lang="en-US" dirty="0" smtClean="0"/>
              <a:t>actuators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Important Inference Rules for Quantifiers</a:t>
            </a:r>
            <a:endParaRPr lang="en-AU"/>
          </a:p>
        </p:txBody>
      </p:sp>
      <p:sp>
        <p:nvSpPr>
          <p:cNvPr id="563203" name="Rectangle 3"/>
          <p:cNvSpPr>
            <a:spLocks noGrp="1" noChangeArrowheads="1"/>
          </p:cNvSpPr>
          <p:nvPr>
            <p:ph type="body" idx="1"/>
          </p:nvPr>
        </p:nvSpPr>
        <p:spPr>
          <a:xfrm>
            <a:off x="303213" y="1220788"/>
            <a:ext cx="9299575" cy="4887912"/>
          </a:xfrm>
        </p:spPr>
        <p:txBody>
          <a:bodyPr/>
          <a:lstStyle/>
          <a:p>
            <a:pPr>
              <a:lnSpc>
                <a:spcPct val="140000"/>
              </a:lnSpc>
            </a:pPr>
            <a:r>
              <a:rPr lang="en-US" b="1" i="1" dirty="0">
                <a:solidFill>
                  <a:srgbClr val="CC66FF"/>
                </a:solidFill>
                <a:effectLst>
                  <a:outerShdw blurRad="38100" dist="38100" dir="2700000" algn="tl">
                    <a:srgbClr val="C0C0C0"/>
                  </a:outerShdw>
                </a:effectLst>
                <a:sym typeface="Symbol" pitchFamily="18" charset="2"/>
              </a:rPr>
              <a:t>Universal instantiation</a:t>
            </a:r>
            <a:r>
              <a:rPr lang="en-US" b="1" u="sng" dirty="0"/>
              <a:t> </a:t>
            </a:r>
          </a:p>
          <a:p>
            <a:pPr lvl="1">
              <a:lnSpc>
                <a:spcPct val="140000"/>
              </a:lnSpc>
            </a:pPr>
            <a:r>
              <a:rPr lang="en-US" dirty="0"/>
              <a:t>We can infer any sentence obtained by substituting a </a:t>
            </a:r>
            <a:r>
              <a:rPr lang="en-US" b="1" i="1" dirty="0">
                <a:solidFill>
                  <a:srgbClr val="CC66FF"/>
                </a:solidFill>
                <a:effectLst>
                  <a:outerShdw blurRad="38100" dist="38100" dir="2700000" algn="tl">
                    <a:srgbClr val="C0C0C0"/>
                  </a:outerShdw>
                </a:effectLst>
              </a:rPr>
              <a:t>ground term</a:t>
            </a:r>
            <a:r>
              <a:rPr lang="en-US" b="1" dirty="0"/>
              <a:t> </a:t>
            </a:r>
            <a:r>
              <a:rPr lang="en-US" dirty="0"/>
              <a:t>(a term without variable) for the variable</a:t>
            </a:r>
          </a:p>
          <a:p>
            <a:pPr lvl="1">
              <a:lnSpc>
                <a:spcPct val="140000"/>
              </a:lnSpc>
            </a:pPr>
            <a:r>
              <a:rPr lang="en-US" dirty="0"/>
              <a:t>Every instantiation of a universally quantified sentence </a:t>
            </a:r>
            <a:r>
              <a:rPr lang="en-US" dirty="0">
                <a:latin typeface="Symbol" pitchFamily="18" charset="2"/>
              </a:rPr>
              <a:t>a</a:t>
            </a:r>
            <a:r>
              <a:rPr lang="en-US" dirty="0"/>
              <a:t> is entailed by it</a:t>
            </a:r>
          </a:p>
          <a:p>
            <a:pPr algn="ctr">
              <a:lnSpc>
                <a:spcPct val="110000"/>
              </a:lnSpc>
              <a:buFont typeface="Symbol" pitchFamily="18" charset="2"/>
              <a:buNone/>
            </a:pPr>
            <a:r>
              <a:rPr lang="en-US" sz="3200" dirty="0">
                <a:sym typeface="Symbol" pitchFamily="18" charset="2"/>
              </a:rPr>
              <a:t></a:t>
            </a:r>
            <a:r>
              <a:rPr lang="en-US" sz="2400" i="1" dirty="0">
                <a:latin typeface="Times New Roman" pitchFamily="18" charset="0"/>
              </a:rPr>
              <a:t>v</a:t>
            </a:r>
            <a:r>
              <a:rPr lang="en-US" sz="2400" dirty="0"/>
              <a:t> </a:t>
            </a:r>
            <a:r>
              <a:rPr lang="en-US" i="1" dirty="0" smtClean="0">
                <a:latin typeface="Symbol" pitchFamily="18" charset="2"/>
                <a:cs typeface="Arial" charset="0"/>
                <a:sym typeface="Symbol" pitchFamily="18" charset="2"/>
              </a:rPr>
              <a:t>a</a:t>
            </a:r>
            <a:r>
              <a:rPr lang="en-US" sz="2400" dirty="0">
                <a:cs typeface="Arial" charset="0"/>
                <a:sym typeface="Symbol" pitchFamily="18" charset="2"/>
              </a:rPr>
              <a:t/>
            </a:r>
            <a:br>
              <a:rPr lang="en-US" sz="2400" dirty="0">
                <a:cs typeface="Arial" charset="0"/>
                <a:sym typeface="Symbol" pitchFamily="18" charset="2"/>
              </a:rPr>
            </a:br>
            <a:r>
              <a:rPr lang="en-US" sz="2400" dirty="0" err="1"/>
              <a:t>Subst</a:t>
            </a:r>
            <a:r>
              <a:rPr lang="en-US" sz="2400" dirty="0"/>
              <a:t>({</a:t>
            </a:r>
            <a:r>
              <a:rPr lang="en-US" sz="2400" i="1" dirty="0">
                <a:latin typeface="Times New Roman" pitchFamily="18" charset="0"/>
              </a:rPr>
              <a:t>v</a:t>
            </a:r>
            <a:r>
              <a:rPr lang="en-US" sz="2400" dirty="0"/>
              <a:t>/</a:t>
            </a:r>
            <a:r>
              <a:rPr lang="en-US" sz="2400" i="1" dirty="0"/>
              <a:t>g</a:t>
            </a:r>
            <a:r>
              <a:rPr lang="en-US" sz="2400" dirty="0"/>
              <a:t>}, </a:t>
            </a:r>
            <a:r>
              <a:rPr lang="el-GR" sz="2400" dirty="0">
                <a:cs typeface="Arial" charset="0"/>
                <a:sym typeface="Symbol" pitchFamily="18" charset="2"/>
              </a:rPr>
              <a:t>α</a:t>
            </a:r>
            <a:r>
              <a:rPr lang="en-US" sz="2400" dirty="0" smtClean="0"/>
              <a:t>)</a:t>
            </a:r>
            <a:endParaRPr lang="en-US" sz="3600" dirty="0"/>
          </a:p>
          <a:p>
            <a:pPr>
              <a:lnSpc>
                <a:spcPct val="140000"/>
              </a:lnSpc>
              <a:buFont typeface="Symbol" pitchFamily="18" charset="2"/>
              <a:buNone/>
            </a:pPr>
            <a:r>
              <a:rPr lang="en-US" dirty="0"/>
              <a:t>		</a:t>
            </a:r>
            <a:r>
              <a:rPr lang="en-US" sz="2400" dirty="0">
                <a:solidFill>
                  <a:schemeClr val="tx1"/>
                </a:solidFill>
              </a:rPr>
              <a:t>for any variable </a:t>
            </a:r>
            <a:r>
              <a:rPr lang="en-US" sz="2400" i="1" dirty="0">
                <a:solidFill>
                  <a:schemeClr val="tx1"/>
                </a:solidFill>
                <a:latin typeface="Times New Roman" pitchFamily="18" charset="0"/>
              </a:rPr>
              <a:t>v</a:t>
            </a:r>
            <a:r>
              <a:rPr lang="en-US" sz="2400" dirty="0">
                <a:solidFill>
                  <a:schemeClr val="tx1"/>
                </a:solidFill>
              </a:rPr>
              <a:t> and ground term </a:t>
            </a:r>
            <a:r>
              <a:rPr lang="en-US" sz="2400" i="1" dirty="0">
                <a:solidFill>
                  <a:schemeClr val="tx1"/>
                </a:solidFill>
              </a:rPr>
              <a:t>g</a:t>
            </a:r>
            <a:r>
              <a:rPr lang="en-US" sz="2400" dirty="0">
                <a:solidFill>
                  <a:srgbClr val="A50021"/>
                </a:solidFill>
              </a:rPr>
              <a:t>
</a:t>
            </a:r>
          </a:p>
        </p:txBody>
      </p:sp>
      <p:sp>
        <p:nvSpPr>
          <p:cNvPr id="563204" name="Line 4"/>
          <p:cNvSpPr>
            <a:spLocks noChangeShapeType="1"/>
          </p:cNvSpPr>
          <p:nvPr/>
        </p:nvSpPr>
        <p:spPr bwMode="auto">
          <a:xfrm>
            <a:off x="3771900" y="4521200"/>
            <a:ext cx="2463800" cy="0"/>
          </a:xfrm>
          <a:prstGeom prst="line">
            <a:avLst/>
          </a:prstGeom>
          <a:noFill/>
          <a:ln w="12700">
            <a:solidFill>
              <a:schemeClr val="tx1"/>
            </a:solidFill>
            <a:round/>
            <a:headEnd/>
            <a:tailEnd type="none" w="med" len="lg"/>
          </a:ln>
          <a:effectLst/>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Important Inference Rules for Quantifiers </a:t>
            </a:r>
            <a:r>
              <a:rPr lang="en-US" sz="2400" b="0">
                <a:effectLst/>
              </a:rPr>
              <a:t>(cont.)</a:t>
            </a:r>
            <a:endParaRPr lang="en-AU" sz="2400" b="0">
              <a:effectLst/>
            </a:endParaRPr>
          </a:p>
        </p:txBody>
      </p:sp>
      <p:sp>
        <p:nvSpPr>
          <p:cNvPr id="568323" name="Rectangle 3"/>
          <p:cNvSpPr>
            <a:spLocks noGrp="1" noChangeArrowheads="1"/>
          </p:cNvSpPr>
          <p:nvPr>
            <p:ph type="body" idx="1"/>
          </p:nvPr>
        </p:nvSpPr>
        <p:spPr>
          <a:xfrm>
            <a:off x="303213" y="1220788"/>
            <a:ext cx="9299575" cy="4887912"/>
          </a:xfrm>
        </p:spPr>
        <p:txBody>
          <a:bodyPr/>
          <a:lstStyle/>
          <a:p>
            <a:pPr>
              <a:lnSpc>
                <a:spcPct val="140000"/>
              </a:lnSpc>
            </a:pPr>
            <a:r>
              <a:rPr lang="en-US" dirty="0" smtClean="0">
                <a:sym typeface="Symbol" pitchFamily="18" charset="2"/>
              </a:rPr>
              <a:t>Example 4.15:</a:t>
            </a:r>
            <a:endParaRPr lang="en-US" dirty="0">
              <a:sym typeface="Symbol" pitchFamily="18" charset="2"/>
            </a:endParaRPr>
          </a:p>
          <a:p>
            <a:pPr lvl="1">
              <a:lnSpc>
                <a:spcPct val="140000"/>
              </a:lnSpc>
            </a:pPr>
            <a:r>
              <a:rPr lang="en-US" dirty="0">
                <a:sym typeface="Symbol" pitchFamily="18" charset="2"/>
              </a:rPr>
              <a:t></a:t>
            </a:r>
            <a:r>
              <a:rPr lang="en-US" i="1" dirty="0">
                <a:solidFill>
                  <a:schemeClr val="tx1"/>
                </a:solidFill>
                <a:latin typeface="Times New Roman" pitchFamily="18" charset="0"/>
              </a:rPr>
              <a:t>x</a:t>
            </a:r>
            <a:r>
              <a:rPr lang="en-US" dirty="0"/>
              <a:t> At(</a:t>
            </a:r>
            <a:r>
              <a:rPr lang="en-US" i="1" dirty="0">
                <a:solidFill>
                  <a:schemeClr val="tx1"/>
                </a:solidFill>
                <a:latin typeface="Times New Roman" pitchFamily="18" charset="0"/>
              </a:rPr>
              <a:t>x</a:t>
            </a:r>
            <a:r>
              <a:rPr lang="en-US" dirty="0"/>
              <a:t>, </a:t>
            </a:r>
            <a:r>
              <a:rPr lang="en-US" dirty="0" smtClean="0"/>
              <a:t>ISS) </a:t>
            </a:r>
            <a:r>
              <a:rPr lang="en-US" dirty="0">
                <a:sym typeface="Symbol" pitchFamily="18" charset="2"/>
              </a:rPr>
              <a:t> </a:t>
            </a:r>
            <a:r>
              <a:rPr lang="en-US" dirty="0"/>
              <a:t>Smart(</a:t>
            </a:r>
            <a:r>
              <a:rPr lang="en-US" i="1" dirty="0">
                <a:solidFill>
                  <a:schemeClr val="tx1"/>
                </a:solidFill>
                <a:latin typeface="Times New Roman" pitchFamily="18" charset="0"/>
              </a:rPr>
              <a:t>x</a:t>
            </a:r>
            <a:r>
              <a:rPr lang="en-US" dirty="0"/>
              <a:t>)</a:t>
            </a:r>
          </a:p>
          <a:p>
            <a:pPr lvl="1">
              <a:lnSpc>
                <a:spcPct val="140000"/>
              </a:lnSpc>
            </a:pPr>
            <a:r>
              <a:rPr lang="en-US" dirty="0"/>
              <a:t>With substitutions:</a:t>
            </a:r>
          </a:p>
          <a:p>
            <a:pPr lvl="2">
              <a:lnSpc>
                <a:spcPct val="140000"/>
              </a:lnSpc>
            </a:pPr>
            <a:r>
              <a:rPr lang="en-US" dirty="0"/>
              <a:t>{</a:t>
            </a:r>
            <a:r>
              <a:rPr lang="en-US" i="1" dirty="0">
                <a:latin typeface="Times New Roman" pitchFamily="18" charset="0"/>
              </a:rPr>
              <a:t>x</a:t>
            </a:r>
            <a:r>
              <a:rPr lang="en-US" dirty="0"/>
              <a:t> / </a:t>
            </a:r>
            <a:r>
              <a:rPr lang="en-US" i="1" dirty="0" smtClean="0">
                <a:solidFill>
                  <a:srgbClr val="008000"/>
                </a:solidFill>
                <a:effectLst>
                  <a:outerShdw blurRad="38100" dist="38100" dir="2700000" algn="tl">
                    <a:srgbClr val="C0C0C0"/>
                  </a:outerShdw>
                </a:effectLst>
              </a:rPr>
              <a:t>Sam</a:t>
            </a:r>
            <a:r>
              <a:rPr lang="en-US" dirty="0" smtClean="0"/>
              <a:t>}</a:t>
            </a:r>
            <a:endParaRPr lang="en-US" dirty="0"/>
          </a:p>
          <a:p>
            <a:pPr lvl="2">
              <a:lnSpc>
                <a:spcPct val="140000"/>
              </a:lnSpc>
            </a:pPr>
            <a:r>
              <a:rPr lang="en-US" dirty="0"/>
              <a:t>{</a:t>
            </a:r>
            <a:r>
              <a:rPr lang="en-US" i="1" dirty="0">
                <a:latin typeface="Times New Roman" pitchFamily="18" charset="0"/>
              </a:rPr>
              <a:t>x</a:t>
            </a:r>
            <a:r>
              <a:rPr lang="en-US" dirty="0"/>
              <a:t> / </a:t>
            </a:r>
            <a:r>
              <a:rPr lang="en-US" b="0" i="1" dirty="0" err="1" smtClean="0">
                <a:solidFill>
                  <a:schemeClr val="hlink"/>
                </a:solidFill>
              </a:rPr>
              <a:t>Student_of</a:t>
            </a:r>
            <a:r>
              <a:rPr lang="en-US" b="0" i="1" dirty="0" smtClean="0">
                <a:solidFill>
                  <a:schemeClr val="hlink"/>
                </a:solidFill>
              </a:rPr>
              <a:t> </a:t>
            </a:r>
            <a:r>
              <a:rPr lang="en-US" b="0" dirty="0" smtClean="0">
                <a:solidFill>
                  <a:schemeClr val="hlink"/>
                </a:solidFill>
              </a:rPr>
              <a:t>(</a:t>
            </a:r>
            <a:r>
              <a:rPr lang="en-US" altLang="zh-CN" b="0" i="1" dirty="0" smtClean="0">
                <a:solidFill>
                  <a:schemeClr val="hlink"/>
                </a:solidFill>
              </a:rPr>
              <a:t>Sam</a:t>
            </a:r>
            <a:r>
              <a:rPr lang="en-US" b="0" dirty="0" smtClean="0">
                <a:solidFill>
                  <a:schemeClr val="hlink"/>
                </a:solidFill>
              </a:rPr>
              <a:t>)</a:t>
            </a:r>
            <a:r>
              <a:rPr lang="en-US" dirty="0" smtClean="0"/>
              <a:t>}</a:t>
            </a:r>
            <a:endParaRPr lang="en-US" dirty="0"/>
          </a:p>
          <a:p>
            <a:pPr lvl="1">
              <a:lnSpc>
                <a:spcPct val="140000"/>
              </a:lnSpc>
              <a:buFontTx/>
              <a:buNone/>
            </a:pPr>
            <a:r>
              <a:rPr lang="en-US" dirty="0"/>
              <a:t>	we obtain</a:t>
            </a:r>
          </a:p>
          <a:p>
            <a:pPr lvl="2">
              <a:lnSpc>
                <a:spcPct val="140000"/>
              </a:lnSpc>
            </a:pPr>
            <a:r>
              <a:rPr lang="en-US" dirty="0" smtClean="0"/>
              <a:t>At(</a:t>
            </a:r>
            <a:r>
              <a:rPr lang="en-US" i="1" dirty="0" smtClean="0">
                <a:solidFill>
                  <a:srgbClr val="008000"/>
                </a:solidFill>
                <a:effectLst>
                  <a:outerShdw blurRad="38100" dist="38100" dir="2700000" algn="tl">
                    <a:srgbClr val="C0C0C0"/>
                  </a:outerShdw>
                </a:effectLst>
              </a:rPr>
              <a:t>Sam</a:t>
            </a:r>
            <a:r>
              <a:rPr lang="en-US" dirty="0" smtClean="0"/>
              <a:t>, ISS) </a:t>
            </a:r>
            <a:r>
              <a:rPr lang="en-US" dirty="0">
                <a:sym typeface="Symbol" pitchFamily="18" charset="2"/>
              </a:rPr>
              <a:t> </a:t>
            </a:r>
            <a:r>
              <a:rPr lang="en-US" dirty="0" smtClean="0"/>
              <a:t>Smart(</a:t>
            </a:r>
            <a:r>
              <a:rPr lang="en-US" i="1" dirty="0" smtClean="0">
                <a:solidFill>
                  <a:srgbClr val="008000"/>
                </a:solidFill>
                <a:effectLst>
                  <a:outerShdw blurRad="38100" dist="38100" dir="2700000" algn="tl">
                    <a:srgbClr val="C0C0C0"/>
                  </a:outerShdw>
                </a:effectLst>
              </a:rPr>
              <a:t>Sam</a:t>
            </a:r>
            <a:r>
              <a:rPr lang="en-US" dirty="0" smtClean="0"/>
              <a:t>)</a:t>
            </a:r>
            <a:endParaRPr lang="en-US" dirty="0"/>
          </a:p>
          <a:p>
            <a:pPr lvl="2">
              <a:lnSpc>
                <a:spcPct val="140000"/>
              </a:lnSpc>
            </a:pPr>
            <a:r>
              <a:rPr lang="en-US" dirty="0" smtClean="0"/>
              <a:t>At(</a:t>
            </a:r>
            <a:r>
              <a:rPr lang="en-US" i="1" dirty="0" err="1" smtClean="0">
                <a:solidFill>
                  <a:schemeClr val="hlink"/>
                </a:solidFill>
              </a:rPr>
              <a:t>Student</a:t>
            </a:r>
            <a:r>
              <a:rPr lang="en-US" i="1" dirty="0" err="1">
                <a:solidFill>
                  <a:schemeClr val="hlink"/>
                </a:solidFill>
              </a:rPr>
              <a:t>_of</a:t>
            </a:r>
            <a:r>
              <a:rPr lang="en-US" i="1" dirty="0">
                <a:solidFill>
                  <a:schemeClr val="hlink"/>
                </a:solidFill>
              </a:rPr>
              <a:t> </a:t>
            </a:r>
            <a:r>
              <a:rPr lang="en-US" dirty="0" smtClean="0">
                <a:solidFill>
                  <a:schemeClr val="hlink"/>
                </a:solidFill>
              </a:rPr>
              <a:t>(</a:t>
            </a:r>
            <a:r>
              <a:rPr lang="en-US" altLang="zh-CN" i="1" dirty="0" smtClean="0">
                <a:solidFill>
                  <a:schemeClr val="hlink"/>
                </a:solidFill>
              </a:rPr>
              <a:t>Sam</a:t>
            </a:r>
            <a:r>
              <a:rPr lang="en-US" dirty="0" smtClean="0">
                <a:solidFill>
                  <a:schemeClr val="hlink"/>
                </a:solidFill>
              </a:rPr>
              <a:t>)</a:t>
            </a:r>
            <a:r>
              <a:rPr lang="en-US" dirty="0" smtClean="0"/>
              <a:t>, ISS) </a:t>
            </a:r>
            <a:r>
              <a:rPr lang="en-US" dirty="0">
                <a:sym typeface="Symbol" pitchFamily="18" charset="2"/>
              </a:rPr>
              <a:t> </a:t>
            </a:r>
            <a:r>
              <a:rPr lang="en-US" dirty="0" smtClean="0"/>
              <a:t>Smart(</a:t>
            </a:r>
            <a:r>
              <a:rPr lang="en-US" i="1" dirty="0" err="1" smtClean="0">
                <a:solidFill>
                  <a:schemeClr val="hlink"/>
                </a:solidFill>
              </a:rPr>
              <a:t>Student</a:t>
            </a:r>
            <a:r>
              <a:rPr lang="en-US" i="1" dirty="0" err="1">
                <a:solidFill>
                  <a:schemeClr val="hlink"/>
                </a:solidFill>
              </a:rPr>
              <a:t>_of</a:t>
            </a:r>
            <a:r>
              <a:rPr lang="en-US" i="1" dirty="0">
                <a:solidFill>
                  <a:schemeClr val="hlink"/>
                </a:solidFill>
              </a:rPr>
              <a:t> </a:t>
            </a:r>
            <a:r>
              <a:rPr lang="en-US" dirty="0" smtClean="0">
                <a:solidFill>
                  <a:schemeClr val="hlink"/>
                </a:solidFill>
              </a:rPr>
              <a:t>(</a:t>
            </a:r>
            <a:r>
              <a:rPr lang="en-US" altLang="zh-CN" i="1" dirty="0">
                <a:solidFill>
                  <a:schemeClr val="hlink"/>
                </a:solidFill>
              </a:rPr>
              <a:t>Sam</a:t>
            </a:r>
            <a:r>
              <a:rPr lang="en-US" dirty="0">
                <a:solidFill>
                  <a:schemeClr val="hlink"/>
                </a:solidFill>
              </a:rPr>
              <a:t>)</a:t>
            </a:r>
            <a:r>
              <a:rPr lang="en-US" dirty="0" smtClean="0"/>
              <a: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Important Inference Rules for Quantifiers </a:t>
            </a:r>
            <a:r>
              <a:rPr lang="en-US" sz="2400" b="0">
                <a:effectLst/>
              </a:rPr>
              <a:t>(cont.)</a:t>
            </a:r>
            <a:endParaRPr lang="en-AU" sz="2400" b="0">
              <a:effectLst/>
            </a:endParaRPr>
          </a:p>
        </p:txBody>
      </p:sp>
      <p:sp>
        <p:nvSpPr>
          <p:cNvPr id="567299" name="Rectangle 3"/>
          <p:cNvSpPr>
            <a:spLocks noGrp="1" noChangeArrowheads="1"/>
          </p:cNvSpPr>
          <p:nvPr>
            <p:ph type="body" idx="1"/>
          </p:nvPr>
        </p:nvSpPr>
        <p:spPr>
          <a:xfrm>
            <a:off x="303213" y="1220788"/>
            <a:ext cx="9299575" cy="4887912"/>
          </a:xfrm>
        </p:spPr>
        <p:txBody>
          <a:bodyPr/>
          <a:lstStyle/>
          <a:p>
            <a:pPr>
              <a:lnSpc>
                <a:spcPct val="120000"/>
              </a:lnSpc>
            </a:pPr>
            <a:r>
              <a:rPr lang="en-US" b="1" i="1" dirty="0">
                <a:solidFill>
                  <a:srgbClr val="CC66FF"/>
                </a:solidFill>
                <a:effectLst>
                  <a:outerShdw blurRad="38100" dist="38100" dir="2700000" algn="tl">
                    <a:srgbClr val="C0C0C0"/>
                  </a:outerShdw>
                </a:effectLst>
                <a:sym typeface="Symbol" pitchFamily="18" charset="2"/>
              </a:rPr>
              <a:t>Existential instantiation</a:t>
            </a:r>
          </a:p>
          <a:p>
            <a:pPr lvl="1">
              <a:lnSpc>
                <a:spcPct val="120000"/>
              </a:lnSpc>
            </a:pPr>
            <a:r>
              <a:rPr lang="en-US" dirty="0"/>
              <a:t>For any sentence </a:t>
            </a:r>
            <a:r>
              <a:rPr lang="en-US" dirty="0" smtClean="0">
                <a:solidFill>
                  <a:schemeClr val="tx1"/>
                </a:solidFill>
                <a:latin typeface="Symbol" pitchFamily="18" charset="2"/>
                <a:cs typeface="Arial" charset="0"/>
                <a:sym typeface="Symbol" pitchFamily="18" charset="2"/>
              </a:rPr>
              <a:t>a</a:t>
            </a:r>
            <a:r>
              <a:rPr lang="en-US" dirty="0" smtClean="0"/>
              <a:t>, </a:t>
            </a:r>
            <a:r>
              <a:rPr lang="en-US" dirty="0"/>
              <a:t>variable </a:t>
            </a:r>
            <a:r>
              <a:rPr lang="en-US" i="1" dirty="0">
                <a:solidFill>
                  <a:schemeClr val="tx1"/>
                </a:solidFill>
                <a:latin typeface="Times New Roman" pitchFamily="18" charset="0"/>
              </a:rPr>
              <a:t>v</a:t>
            </a:r>
            <a:r>
              <a:rPr lang="en-US" dirty="0"/>
              <a:t>, and </a:t>
            </a:r>
            <a:r>
              <a:rPr lang="en-US" b="0" i="1" dirty="0">
                <a:solidFill>
                  <a:schemeClr val="hlink"/>
                </a:solidFill>
              </a:rPr>
              <a:t>constant symbol</a:t>
            </a:r>
            <a:r>
              <a:rPr lang="en-US" dirty="0"/>
              <a:t> </a:t>
            </a:r>
            <a:r>
              <a:rPr lang="en-US" i="1" dirty="0">
                <a:solidFill>
                  <a:schemeClr val="tx1"/>
                </a:solidFill>
              </a:rPr>
              <a:t>k</a:t>
            </a:r>
            <a:r>
              <a:rPr lang="en-US" i="1" dirty="0"/>
              <a:t> </a:t>
            </a:r>
            <a:r>
              <a:rPr lang="en-US" dirty="0"/>
              <a:t>that does </a:t>
            </a:r>
            <a:r>
              <a:rPr lang="en-US" dirty="0">
                <a:solidFill>
                  <a:srgbClr val="FF0000"/>
                </a:solidFill>
              </a:rPr>
              <a:t>not</a:t>
            </a:r>
            <a:r>
              <a:rPr lang="en-US" dirty="0"/>
              <a:t> appear elsewhere in the knowledge </a:t>
            </a:r>
            <a:r>
              <a:rPr lang="en-US" dirty="0" smtClean="0"/>
              <a:t>base</a:t>
            </a:r>
            <a:endParaRPr lang="en-US" dirty="0"/>
          </a:p>
          <a:p>
            <a:pPr algn="ctr">
              <a:lnSpc>
                <a:spcPct val="120000"/>
              </a:lnSpc>
              <a:buFont typeface="Symbol" pitchFamily="18" charset="2"/>
              <a:buNone/>
            </a:pPr>
            <a:r>
              <a:rPr lang="el-GR" sz="3200" dirty="0">
                <a:cs typeface="Arial" charset="0"/>
                <a:sym typeface="Symbol" pitchFamily="18" charset="2"/>
              </a:rPr>
              <a:t></a:t>
            </a:r>
            <a:r>
              <a:rPr lang="en-US" sz="2400" i="1" dirty="0">
                <a:solidFill>
                  <a:schemeClr val="tx1"/>
                </a:solidFill>
                <a:latin typeface="Times New Roman" pitchFamily="18" charset="0"/>
              </a:rPr>
              <a:t>v</a:t>
            </a:r>
            <a:r>
              <a:rPr lang="en-US" sz="2400" dirty="0"/>
              <a:t> </a:t>
            </a:r>
            <a:r>
              <a:rPr lang="el-GR" i="1" dirty="0">
                <a:cs typeface="Arial" charset="0"/>
                <a:sym typeface="Symbol" pitchFamily="18" charset="2"/>
              </a:rPr>
              <a:t>α</a:t>
            </a:r>
            <a:endParaRPr lang="en-US" i="1" dirty="0">
              <a:cs typeface="Arial" charset="0"/>
              <a:sym typeface="Symbol" pitchFamily="18" charset="2"/>
            </a:endParaRPr>
          </a:p>
          <a:p>
            <a:pPr algn="ctr">
              <a:lnSpc>
                <a:spcPct val="120000"/>
              </a:lnSpc>
              <a:buFont typeface="Symbol" pitchFamily="18" charset="2"/>
              <a:buNone/>
            </a:pPr>
            <a:r>
              <a:rPr lang="en-US" sz="2400" dirty="0" err="1"/>
              <a:t>Subst</a:t>
            </a:r>
            <a:r>
              <a:rPr lang="en-US" sz="2400" dirty="0"/>
              <a:t>({</a:t>
            </a:r>
            <a:r>
              <a:rPr lang="en-US" sz="2400" i="1" dirty="0">
                <a:latin typeface="Times New Roman" pitchFamily="18" charset="0"/>
              </a:rPr>
              <a:t>v</a:t>
            </a:r>
            <a:r>
              <a:rPr lang="en-US" sz="2400" dirty="0"/>
              <a:t>/</a:t>
            </a:r>
            <a:r>
              <a:rPr lang="en-US" sz="2400" i="1" dirty="0"/>
              <a:t>k</a:t>
            </a:r>
            <a:r>
              <a:rPr lang="en-US" sz="2400" dirty="0"/>
              <a:t>}, </a:t>
            </a:r>
            <a:r>
              <a:rPr lang="el-GR" sz="2400" i="1" dirty="0">
                <a:cs typeface="Arial" charset="0"/>
                <a:sym typeface="Symbol" pitchFamily="18" charset="2"/>
              </a:rPr>
              <a:t>α</a:t>
            </a:r>
            <a:r>
              <a:rPr lang="en-US" sz="2400" dirty="0" smtClean="0"/>
              <a:t>)</a:t>
            </a:r>
            <a:endParaRPr lang="en-US" sz="2400" dirty="0"/>
          </a:p>
          <a:p>
            <a:pPr lvl="1">
              <a:lnSpc>
                <a:spcPct val="120000"/>
              </a:lnSpc>
            </a:pPr>
            <a:r>
              <a:rPr lang="en-US" dirty="0"/>
              <a:t>The existential sentence says there is </a:t>
            </a:r>
            <a:r>
              <a:rPr lang="en-US" b="0" i="1" dirty="0">
                <a:solidFill>
                  <a:schemeClr val="hlink"/>
                </a:solidFill>
              </a:rPr>
              <a:t>some</a:t>
            </a:r>
            <a:r>
              <a:rPr lang="en-US" dirty="0"/>
              <a:t> object satisfying a condition, and the instantiation process is just </a:t>
            </a:r>
            <a:r>
              <a:rPr lang="en-US" b="0" i="1" dirty="0">
                <a:solidFill>
                  <a:schemeClr val="hlink"/>
                </a:solidFill>
              </a:rPr>
              <a:t>giving a name</a:t>
            </a:r>
            <a:r>
              <a:rPr lang="en-US" dirty="0"/>
              <a:t> to that object</a:t>
            </a:r>
          </a:p>
          <a:p>
            <a:pPr lvl="2">
              <a:lnSpc>
                <a:spcPct val="120000"/>
              </a:lnSpc>
            </a:pPr>
            <a:r>
              <a:rPr lang="en-US" dirty="0"/>
              <a:t>That name must </a:t>
            </a:r>
            <a:r>
              <a:rPr lang="en-US" sz="2800" dirty="0">
                <a:solidFill>
                  <a:schemeClr val="hlink"/>
                </a:solidFill>
                <a:effectLst>
                  <a:outerShdw blurRad="38100" dist="38100" dir="2700000" algn="tl">
                    <a:srgbClr val="C0C0C0"/>
                  </a:outerShdw>
                </a:effectLst>
              </a:rPr>
              <a:t>not</a:t>
            </a:r>
            <a:r>
              <a:rPr lang="en-US" dirty="0"/>
              <a:t> already belong to another object in KB</a:t>
            </a:r>
          </a:p>
        </p:txBody>
      </p:sp>
      <p:sp>
        <p:nvSpPr>
          <p:cNvPr id="567300" name="Line 4"/>
          <p:cNvSpPr>
            <a:spLocks noChangeShapeType="1"/>
          </p:cNvSpPr>
          <p:nvPr/>
        </p:nvSpPr>
        <p:spPr bwMode="auto">
          <a:xfrm>
            <a:off x="3530600" y="3263900"/>
            <a:ext cx="2590800" cy="0"/>
          </a:xfrm>
          <a:prstGeom prst="line">
            <a:avLst/>
          </a:prstGeom>
          <a:noFill/>
          <a:ln w="12700">
            <a:solidFill>
              <a:schemeClr val="tx1"/>
            </a:solidFill>
            <a:round/>
            <a:headEnd/>
            <a:tailEnd type="none" w="med" len="lg"/>
          </a:ln>
          <a:effectLst/>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t>Important Inference Rules for Quantifiers </a:t>
            </a:r>
            <a:r>
              <a:rPr lang="en-US" sz="2400" b="0">
                <a:effectLst/>
              </a:rPr>
              <a:t>(cont.)</a:t>
            </a:r>
            <a:endParaRPr lang="en-AU" sz="2400" b="0">
              <a:effectLst/>
            </a:endParaRPr>
          </a:p>
        </p:txBody>
      </p:sp>
      <p:sp>
        <p:nvSpPr>
          <p:cNvPr id="569347" name="Rectangle 3"/>
          <p:cNvSpPr>
            <a:spLocks noGrp="1" noChangeArrowheads="1"/>
          </p:cNvSpPr>
          <p:nvPr>
            <p:ph type="body" idx="1"/>
          </p:nvPr>
        </p:nvSpPr>
        <p:spPr>
          <a:xfrm>
            <a:off x="303213" y="1220788"/>
            <a:ext cx="9299575" cy="4887912"/>
          </a:xfrm>
        </p:spPr>
        <p:txBody>
          <a:bodyPr/>
          <a:lstStyle/>
          <a:p>
            <a:pPr>
              <a:lnSpc>
                <a:spcPct val="140000"/>
              </a:lnSpc>
            </a:pPr>
            <a:r>
              <a:rPr lang="en-US" dirty="0" smtClean="0"/>
              <a:t>Example 4.16:</a:t>
            </a:r>
            <a:endParaRPr lang="en-US" dirty="0"/>
          </a:p>
          <a:p>
            <a:pPr lvl="1">
              <a:lnSpc>
                <a:spcPct val="140000"/>
              </a:lnSpc>
            </a:pPr>
            <a:r>
              <a:rPr lang="el-GR" dirty="0">
                <a:cs typeface="Arial" charset="0"/>
                <a:sym typeface="Symbol" pitchFamily="18" charset="2"/>
              </a:rPr>
              <a:t></a:t>
            </a:r>
            <a:r>
              <a:rPr lang="en-US" i="1" dirty="0">
                <a:latin typeface="Times New Roman" pitchFamily="18" charset="0"/>
              </a:rPr>
              <a:t>x</a:t>
            </a:r>
            <a:r>
              <a:rPr lang="en-US" dirty="0"/>
              <a:t> </a:t>
            </a:r>
            <a:r>
              <a:rPr lang="en-US" i="1" dirty="0"/>
              <a:t>Crown</a:t>
            </a:r>
            <a:r>
              <a:rPr lang="en-US" dirty="0"/>
              <a:t>(</a:t>
            </a:r>
            <a:r>
              <a:rPr lang="en-US" i="1" dirty="0">
                <a:latin typeface="Times New Roman" pitchFamily="18" charset="0"/>
              </a:rPr>
              <a:t>x</a:t>
            </a:r>
            <a:r>
              <a:rPr lang="en-US" dirty="0"/>
              <a:t>) </a:t>
            </a:r>
            <a:r>
              <a:rPr lang="en-US" dirty="0">
                <a:sym typeface="Symbol" pitchFamily="18" charset="2"/>
              </a:rPr>
              <a:t></a:t>
            </a:r>
            <a:r>
              <a:rPr lang="en-US" dirty="0"/>
              <a:t> </a:t>
            </a:r>
            <a:r>
              <a:rPr lang="en-US" i="1" dirty="0" err="1"/>
              <a:t>OnHead</a:t>
            </a:r>
            <a:r>
              <a:rPr lang="en-US" dirty="0"/>
              <a:t>(</a:t>
            </a:r>
            <a:r>
              <a:rPr lang="en-US" i="1" dirty="0">
                <a:latin typeface="Times New Roman" pitchFamily="18" charset="0"/>
              </a:rPr>
              <a:t>x</a:t>
            </a:r>
            <a:r>
              <a:rPr lang="en-US" i="1" dirty="0"/>
              <a:t>, John</a:t>
            </a:r>
            <a:r>
              <a:rPr lang="en-US" dirty="0"/>
              <a:t>)</a:t>
            </a:r>
          </a:p>
          <a:p>
            <a:pPr lvl="1">
              <a:lnSpc>
                <a:spcPct val="140000"/>
              </a:lnSpc>
            </a:pPr>
            <a:r>
              <a:rPr lang="en-US" dirty="0"/>
              <a:t>With substitution </a:t>
            </a:r>
          </a:p>
          <a:p>
            <a:pPr lvl="2">
              <a:lnSpc>
                <a:spcPct val="140000"/>
              </a:lnSpc>
            </a:pPr>
            <a:r>
              <a:rPr lang="en-US" dirty="0"/>
              <a:t>{</a:t>
            </a:r>
            <a:r>
              <a:rPr lang="en-US" i="1" dirty="0">
                <a:latin typeface="Times New Roman" pitchFamily="18" charset="0"/>
              </a:rPr>
              <a:t>x</a:t>
            </a:r>
            <a:r>
              <a:rPr lang="en-US" dirty="0"/>
              <a:t> / </a:t>
            </a:r>
            <a:r>
              <a:rPr lang="en-US" i="1" dirty="0"/>
              <a:t>C</a:t>
            </a:r>
            <a:r>
              <a:rPr lang="en-US" i="1" baseline="-25000" dirty="0"/>
              <a:t>1</a:t>
            </a:r>
            <a:r>
              <a:rPr lang="en-US" dirty="0"/>
              <a:t>}</a:t>
            </a:r>
          </a:p>
          <a:p>
            <a:pPr lvl="1">
              <a:lnSpc>
                <a:spcPct val="140000"/>
              </a:lnSpc>
            </a:pPr>
            <a:r>
              <a:rPr lang="en-US" dirty="0"/>
              <a:t>Yield:</a:t>
            </a:r>
          </a:p>
          <a:p>
            <a:pPr lvl="2">
              <a:lnSpc>
                <a:spcPct val="140000"/>
              </a:lnSpc>
            </a:pPr>
            <a:r>
              <a:rPr lang="en-US" i="1" dirty="0"/>
              <a:t>Crown</a:t>
            </a:r>
            <a:r>
              <a:rPr lang="en-US" dirty="0"/>
              <a:t>(</a:t>
            </a:r>
            <a:r>
              <a:rPr lang="en-US" i="1" dirty="0"/>
              <a:t>C</a:t>
            </a:r>
            <a:r>
              <a:rPr lang="en-US" i="1" baseline="-25000" dirty="0"/>
              <a:t>1</a:t>
            </a:r>
            <a:r>
              <a:rPr lang="en-US" dirty="0"/>
              <a:t>) </a:t>
            </a:r>
            <a:r>
              <a:rPr lang="en-US" dirty="0">
                <a:sym typeface="Symbol" pitchFamily="18" charset="2"/>
              </a:rPr>
              <a:t></a:t>
            </a:r>
            <a:r>
              <a:rPr lang="en-US" dirty="0"/>
              <a:t> </a:t>
            </a:r>
            <a:r>
              <a:rPr lang="en-US" i="1" dirty="0" err="1"/>
              <a:t>OnHead</a:t>
            </a:r>
            <a:r>
              <a:rPr lang="en-US" dirty="0"/>
              <a:t>(</a:t>
            </a:r>
            <a:r>
              <a:rPr lang="en-US" i="1" dirty="0"/>
              <a:t>C</a:t>
            </a:r>
            <a:r>
              <a:rPr lang="en-US" i="1" baseline="-25000" dirty="0"/>
              <a:t>1</a:t>
            </a:r>
            <a:r>
              <a:rPr lang="en-US" i="1" dirty="0"/>
              <a:t>,John</a:t>
            </a:r>
            <a:r>
              <a:rPr lang="en-US" dirty="0" smtClean="0"/>
              <a:t>)</a:t>
            </a:r>
            <a:endParaRPr lang="en-US" dirty="0"/>
          </a:p>
          <a:p>
            <a:pPr lvl="1">
              <a:lnSpc>
                <a:spcPct val="140000"/>
              </a:lnSpc>
              <a:buFontTx/>
              <a:buNone/>
            </a:pPr>
            <a:r>
              <a:rPr lang="en-US" dirty="0"/>
              <a:t>	provided </a:t>
            </a:r>
            <a:r>
              <a:rPr lang="en-US" i="1" dirty="0"/>
              <a:t>C</a:t>
            </a:r>
            <a:r>
              <a:rPr lang="en-US" i="1" baseline="-25000" dirty="0"/>
              <a:t>1</a:t>
            </a:r>
            <a:r>
              <a:rPr lang="en-US" dirty="0"/>
              <a:t> is a new constant symbol, called a </a:t>
            </a:r>
            <a:r>
              <a:rPr lang="en-US" b="1" i="1" dirty="0" err="1">
                <a:solidFill>
                  <a:srgbClr val="CC66FF"/>
                </a:solidFill>
                <a:effectLst>
                  <a:outerShdw blurRad="38100" dist="38100" dir="2700000" algn="tl">
                    <a:srgbClr val="C0C0C0"/>
                  </a:outerShdw>
                </a:effectLst>
              </a:rPr>
              <a:t>Skolem</a:t>
            </a:r>
            <a:r>
              <a:rPr lang="en-US" b="1" i="1" dirty="0">
                <a:solidFill>
                  <a:srgbClr val="CC66FF"/>
                </a:solidFill>
                <a:effectLst>
                  <a:outerShdw blurRad="38100" dist="38100" dir="2700000" algn="tl">
                    <a:srgbClr val="C0C0C0"/>
                  </a:outerShdw>
                </a:effectLst>
              </a:rPr>
              <a:t> constant</a:t>
            </a:r>
            <a:r>
              <a:rPr lang="en-US" i="1" dirty="0">
                <a:solidFill>
                  <a:srgbClr val="CC66FF"/>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a:t>Important Inference Rules for Quantifiers </a:t>
            </a:r>
            <a:r>
              <a:rPr lang="en-US" sz="2400" b="0">
                <a:effectLst/>
              </a:rPr>
              <a:t>(cont.)</a:t>
            </a:r>
            <a:endParaRPr lang="en-AU" sz="2400" b="0">
              <a:effectLst/>
            </a:endParaRPr>
          </a:p>
        </p:txBody>
      </p:sp>
      <p:sp>
        <p:nvSpPr>
          <p:cNvPr id="570371" name="Rectangle 3"/>
          <p:cNvSpPr>
            <a:spLocks noGrp="1" noChangeArrowheads="1"/>
          </p:cNvSpPr>
          <p:nvPr>
            <p:ph type="body" idx="1"/>
          </p:nvPr>
        </p:nvSpPr>
        <p:spPr>
          <a:xfrm>
            <a:off x="303213" y="1220788"/>
            <a:ext cx="9299575" cy="4887912"/>
          </a:xfrm>
        </p:spPr>
        <p:txBody>
          <a:bodyPr/>
          <a:lstStyle/>
          <a:p>
            <a:pPr>
              <a:lnSpc>
                <a:spcPct val="140000"/>
              </a:lnSpc>
            </a:pPr>
            <a:r>
              <a:rPr lang="en-US" dirty="0"/>
              <a:t>More explanation for existential instantiation</a:t>
            </a:r>
          </a:p>
          <a:p>
            <a:pPr lvl="1">
              <a:lnSpc>
                <a:spcPct val="140000"/>
              </a:lnSpc>
            </a:pPr>
            <a:r>
              <a:rPr lang="en-US" dirty="0"/>
              <a:t>A Mathematical example</a:t>
            </a:r>
          </a:p>
          <a:p>
            <a:pPr lvl="2">
              <a:lnSpc>
                <a:spcPct val="140000"/>
              </a:lnSpc>
            </a:pPr>
            <a:r>
              <a:rPr lang="en-US" dirty="0"/>
              <a:t>Suppose we discover that there is a number that is little bigger than 2. 71828 and that satisfies the equation  </a:t>
            </a:r>
            <a:r>
              <a:rPr lang="en-US" b="0" i="1" dirty="0">
                <a:latin typeface="Times New Roman" pitchFamily="18" charset="0"/>
              </a:rPr>
              <a:t>d</a:t>
            </a:r>
            <a:r>
              <a:rPr lang="en-US" b="0" dirty="0">
                <a:latin typeface="Times New Roman" pitchFamily="18" charset="0"/>
              </a:rPr>
              <a:t>(</a:t>
            </a:r>
            <a:r>
              <a:rPr lang="en-US" b="0" i="1" dirty="0" err="1">
                <a:latin typeface="Times New Roman" pitchFamily="18" charset="0"/>
              </a:rPr>
              <a:t>x</a:t>
            </a:r>
            <a:r>
              <a:rPr lang="en-US" b="0" i="1" baseline="30000" dirty="0" err="1">
                <a:latin typeface="Times New Roman" pitchFamily="18" charset="0"/>
              </a:rPr>
              <a:t>y</a:t>
            </a:r>
            <a:r>
              <a:rPr lang="en-US" b="0" dirty="0">
                <a:latin typeface="Times New Roman" pitchFamily="18" charset="0"/>
              </a:rPr>
              <a:t>)/</a:t>
            </a:r>
            <a:r>
              <a:rPr lang="en-US" b="0" i="1" dirty="0" err="1">
                <a:latin typeface="Times New Roman" pitchFamily="18" charset="0"/>
              </a:rPr>
              <a:t>dy</a:t>
            </a:r>
            <a:r>
              <a:rPr lang="en-US" dirty="0"/>
              <a:t> = </a:t>
            </a:r>
            <a:r>
              <a:rPr lang="en-US" b="0" i="1" dirty="0" err="1">
                <a:latin typeface="Times New Roman" pitchFamily="18" charset="0"/>
              </a:rPr>
              <a:t>x</a:t>
            </a:r>
            <a:r>
              <a:rPr lang="en-US" b="0" i="1" baseline="30000" dirty="0" err="1">
                <a:latin typeface="Times New Roman" pitchFamily="18" charset="0"/>
              </a:rPr>
              <a:t>y</a:t>
            </a:r>
            <a:r>
              <a:rPr lang="en-US" dirty="0"/>
              <a:t>  for  </a:t>
            </a:r>
            <a:r>
              <a:rPr lang="en-US" i="1" dirty="0">
                <a:latin typeface="Times New Roman" pitchFamily="18" charset="0"/>
              </a:rPr>
              <a:t>x</a:t>
            </a:r>
          </a:p>
          <a:p>
            <a:pPr lvl="2">
              <a:lnSpc>
                <a:spcPct val="140000"/>
              </a:lnSpc>
            </a:pPr>
            <a:r>
              <a:rPr lang="en-US" dirty="0"/>
              <a:t>We can give this number a name, such as </a:t>
            </a:r>
            <a:r>
              <a:rPr lang="en-US" i="1" dirty="0">
                <a:latin typeface="Times New Roman" pitchFamily="18" charset="0"/>
              </a:rPr>
              <a:t>e</a:t>
            </a:r>
            <a:r>
              <a:rPr lang="en-US" dirty="0"/>
              <a:t>, but it would be a mistake to give it the name of existing object, such as </a:t>
            </a:r>
            <a:r>
              <a:rPr lang="en-US" b="0" i="1" dirty="0">
                <a:latin typeface="Symbol" pitchFamily="18" charset="2"/>
              </a:rPr>
              <a:t>p</a:t>
            </a:r>
            <a:r>
              <a:rPr lang="en-US" dirty="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t>Reduction to Propositional Inference</a:t>
            </a:r>
          </a:p>
        </p:txBody>
      </p:sp>
      <p:sp>
        <p:nvSpPr>
          <p:cNvPr id="516099" name="Rectangle 3"/>
          <p:cNvSpPr>
            <a:spLocks noGrp="1" noChangeArrowheads="1"/>
          </p:cNvSpPr>
          <p:nvPr>
            <p:ph type="body" idx="1"/>
          </p:nvPr>
        </p:nvSpPr>
        <p:spPr/>
        <p:txBody>
          <a:bodyPr/>
          <a:lstStyle/>
          <a:p>
            <a:pPr marL="342900" indent="-342900">
              <a:lnSpc>
                <a:spcPct val="100000"/>
              </a:lnSpc>
              <a:spcBef>
                <a:spcPts val="0"/>
              </a:spcBef>
            </a:pPr>
            <a:r>
              <a:rPr lang="en-US" dirty="0" smtClean="0"/>
              <a:t>Example 4.17:</a:t>
            </a:r>
          </a:p>
          <a:p>
            <a:pPr marL="742950" lvl="1" indent="-285750">
              <a:lnSpc>
                <a:spcPct val="100000"/>
              </a:lnSpc>
              <a:spcBef>
                <a:spcPts val="0"/>
              </a:spcBef>
            </a:pPr>
            <a:r>
              <a:rPr lang="en-US" dirty="0"/>
              <a:t>Suppose the KB contains just the following</a:t>
            </a:r>
            <a:r>
              <a:rPr lang="en-US" dirty="0" smtClean="0"/>
              <a:t>:</a:t>
            </a:r>
            <a:endParaRPr lang="en-US" dirty="0"/>
          </a:p>
          <a:p>
            <a:pPr marL="1143000" lvl="2" indent="-228600">
              <a:lnSpc>
                <a:spcPct val="100000"/>
              </a:lnSpc>
              <a:spcBef>
                <a:spcPts val="0"/>
              </a:spcBef>
              <a:buFont typeface="Symbol" pitchFamily="18" charset="2"/>
              <a:buNone/>
            </a:pPr>
            <a:r>
              <a:rPr lang="en-US" b="0" dirty="0" smtClean="0">
                <a:sym typeface="Symbol" pitchFamily="18" charset="2"/>
              </a:rPr>
              <a:t></a:t>
            </a:r>
            <a:r>
              <a:rPr lang="en-US" b="0" dirty="0"/>
              <a:t>x King(x) </a:t>
            </a:r>
            <a:r>
              <a:rPr lang="en-US" b="0" dirty="0">
                <a:sym typeface="Symbol" pitchFamily="18" charset="2"/>
              </a:rPr>
              <a:t></a:t>
            </a:r>
            <a:r>
              <a:rPr lang="en-US" b="0" dirty="0"/>
              <a:t> Greedy(x) </a:t>
            </a:r>
            <a:r>
              <a:rPr lang="en-US" b="0" dirty="0">
                <a:sym typeface="Symbol" pitchFamily="18" charset="2"/>
              </a:rPr>
              <a:t></a:t>
            </a:r>
            <a:r>
              <a:rPr lang="en-US" b="0" dirty="0"/>
              <a:t> Evil(x)</a:t>
            </a:r>
          </a:p>
          <a:p>
            <a:pPr marL="1143000" lvl="2" indent="-228600">
              <a:lnSpc>
                <a:spcPct val="100000"/>
              </a:lnSpc>
              <a:spcBef>
                <a:spcPts val="0"/>
              </a:spcBef>
              <a:buFont typeface="Symbol" pitchFamily="18" charset="2"/>
              <a:buNone/>
            </a:pPr>
            <a:r>
              <a:rPr lang="en-US" b="0" dirty="0"/>
              <a:t>King(John)</a:t>
            </a:r>
          </a:p>
          <a:p>
            <a:pPr marL="1143000" lvl="2" indent="-228600">
              <a:lnSpc>
                <a:spcPct val="100000"/>
              </a:lnSpc>
              <a:spcBef>
                <a:spcPts val="0"/>
              </a:spcBef>
              <a:buFont typeface="Symbol" pitchFamily="18" charset="2"/>
              <a:buNone/>
            </a:pPr>
            <a:r>
              <a:rPr lang="en-US" b="0" dirty="0"/>
              <a:t>Greedy(John)</a:t>
            </a:r>
          </a:p>
          <a:p>
            <a:pPr marL="1143000" lvl="2" indent="-228600">
              <a:lnSpc>
                <a:spcPct val="100000"/>
              </a:lnSpc>
              <a:spcBef>
                <a:spcPts val="0"/>
              </a:spcBef>
              <a:buFont typeface="Symbol" pitchFamily="18" charset="2"/>
              <a:buNone/>
            </a:pPr>
            <a:r>
              <a:rPr lang="en-US" b="0" dirty="0"/>
              <a:t>Brother(</a:t>
            </a:r>
            <a:r>
              <a:rPr lang="en-US" b="0" dirty="0" err="1"/>
              <a:t>Richard,John</a:t>
            </a:r>
            <a:r>
              <a:rPr lang="en-US" b="0" dirty="0" smtClean="0"/>
              <a:t>)</a:t>
            </a:r>
            <a:endParaRPr lang="en-US" b="0" dirty="0"/>
          </a:p>
          <a:p>
            <a:pPr marL="342900" indent="-342900">
              <a:lnSpc>
                <a:spcPct val="100000"/>
              </a:lnSpc>
              <a:spcBef>
                <a:spcPts val="1200"/>
              </a:spcBef>
            </a:pPr>
            <a:r>
              <a:rPr lang="en-US" dirty="0"/>
              <a:t>Instantiating the universal sentence in </a:t>
            </a:r>
            <a:r>
              <a:rPr lang="en-US" b="0" i="1" dirty="0">
                <a:solidFill>
                  <a:srgbClr val="FF0000"/>
                </a:solidFill>
              </a:rPr>
              <a:t>all possible</a:t>
            </a:r>
            <a:r>
              <a:rPr lang="en-US" dirty="0"/>
              <a:t> ways, we have:</a:t>
            </a:r>
          </a:p>
          <a:p>
            <a:pPr marL="1143000" lvl="2" indent="-228600">
              <a:lnSpc>
                <a:spcPct val="90000"/>
              </a:lnSpc>
              <a:spcBef>
                <a:spcPts val="0"/>
              </a:spcBef>
              <a:buFont typeface="Symbol" pitchFamily="18" charset="2"/>
              <a:buNone/>
            </a:pPr>
            <a:r>
              <a:rPr lang="en-US" b="0" dirty="0"/>
              <a:t>King(John) </a:t>
            </a:r>
            <a:r>
              <a:rPr lang="en-US" b="0" dirty="0">
                <a:sym typeface="Symbol" pitchFamily="18" charset="2"/>
              </a:rPr>
              <a:t></a:t>
            </a:r>
            <a:r>
              <a:rPr lang="en-US" b="0" dirty="0"/>
              <a:t> Greedy(John) </a:t>
            </a:r>
            <a:r>
              <a:rPr lang="en-US" b="0" dirty="0">
                <a:sym typeface="Symbol" pitchFamily="18" charset="2"/>
              </a:rPr>
              <a:t></a:t>
            </a:r>
            <a:r>
              <a:rPr lang="en-US" b="0" dirty="0"/>
              <a:t> Evil(John)</a:t>
            </a:r>
          </a:p>
          <a:p>
            <a:pPr marL="1143000" lvl="2" indent="-228600">
              <a:lnSpc>
                <a:spcPct val="90000"/>
              </a:lnSpc>
              <a:spcBef>
                <a:spcPts val="0"/>
              </a:spcBef>
              <a:buFont typeface="Symbol" pitchFamily="18" charset="2"/>
              <a:buNone/>
            </a:pPr>
            <a:r>
              <a:rPr lang="en-US" b="0" dirty="0"/>
              <a:t>King(Richard) </a:t>
            </a:r>
            <a:r>
              <a:rPr lang="en-US" b="0" dirty="0">
                <a:sym typeface="Symbol" pitchFamily="18" charset="2"/>
              </a:rPr>
              <a:t></a:t>
            </a:r>
            <a:r>
              <a:rPr lang="en-US" b="0" dirty="0"/>
              <a:t> Greedy(Richard) </a:t>
            </a:r>
            <a:r>
              <a:rPr lang="en-US" b="0" dirty="0">
                <a:sym typeface="Symbol" pitchFamily="18" charset="2"/>
              </a:rPr>
              <a:t></a:t>
            </a:r>
            <a:r>
              <a:rPr lang="en-US" b="0" dirty="0"/>
              <a:t> Evil(Richard)</a:t>
            </a:r>
          </a:p>
          <a:p>
            <a:pPr marL="1143000" lvl="2" indent="-228600">
              <a:lnSpc>
                <a:spcPct val="90000"/>
              </a:lnSpc>
              <a:spcBef>
                <a:spcPts val="0"/>
              </a:spcBef>
              <a:buFont typeface="Symbol" pitchFamily="18" charset="2"/>
              <a:buNone/>
            </a:pPr>
            <a:r>
              <a:rPr lang="en-US" b="0" dirty="0"/>
              <a:t>King(John)</a:t>
            </a:r>
          </a:p>
          <a:p>
            <a:pPr marL="1143000" lvl="2" indent="-228600">
              <a:lnSpc>
                <a:spcPct val="90000"/>
              </a:lnSpc>
              <a:spcBef>
                <a:spcPts val="0"/>
              </a:spcBef>
              <a:buFont typeface="Symbol" pitchFamily="18" charset="2"/>
              <a:buNone/>
            </a:pPr>
            <a:r>
              <a:rPr lang="en-US" b="0" dirty="0"/>
              <a:t>Greedy(John)</a:t>
            </a:r>
          </a:p>
          <a:p>
            <a:pPr marL="1143000" lvl="2" indent="-228600">
              <a:lnSpc>
                <a:spcPct val="90000"/>
              </a:lnSpc>
              <a:spcBef>
                <a:spcPts val="0"/>
              </a:spcBef>
              <a:buFont typeface="Symbol" pitchFamily="18" charset="2"/>
              <a:buNone/>
            </a:pPr>
            <a:r>
              <a:rPr lang="en-US" b="0" dirty="0"/>
              <a:t>Brother(</a:t>
            </a:r>
            <a:r>
              <a:rPr lang="en-US" b="0" dirty="0" err="1"/>
              <a:t>Richard,John</a:t>
            </a:r>
            <a:r>
              <a:rPr lang="en-US" b="0" dirty="0" smtClean="0"/>
              <a:t>)</a:t>
            </a:r>
            <a:endParaRPr lang="en-US" b="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Reduction to Propositional Inference </a:t>
            </a:r>
            <a:r>
              <a:rPr lang="en-US" sz="2400" b="0">
                <a:effectLst/>
              </a:rPr>
              <a:t>(cont.)</a:t>
            </a:r>
          </a:p>
        </p:txBody>
      </p:sp>
      <p:sp>
        <p:nvSpPr>
          <p:cNvPr id="565251" name="Rectangle 3"/>
          <p:cNvSpPr>
            <a:spLocks noGrp="1" noChangeArrowheads="1"/>
          </p:cNvSpPr>
          <p:nvPr>
            <p:ph type="body" idx="1"/>
          </p:nvPr>
        </p:nvSpPr>
        <p:spPr/>
        <p:txBody>
          <a:bodyPr/>
          <a:lstStyle/>
          <a:p>
            <a:pPr marL="342900" indent="-342900">
              <a:lnSpc>
                <a:spcPct val="130000"/>
              </a:lnSpc>
            </a:pPr>
            <a:r>
              <a:rPr lang="en-US" dirty="0"/>
              <a:t>The new KB is </a:t>
            </a:r>
            <a:r>
              <a:rPr lang="en-US" b="1" i="1" dirty="0" err="1">
                <a:solidFill>
                  <a:srgbClr val="CC66FF"/>
                </a:solidFill>
                <a:effectLst>
                  <a:outerShdw blurRad="38100" dist="38100" dir="2700000" algn="tl">
                    <a:srgbClr val="C0C0C0"/>
                  </a:outerShdw>
                </a:effectLst>
              </a:rPr>
              <a:t>propositionalized</a:t>
            </a:r>
            <a:endParaRPr lang="en-US" b="1" i="1" dirty="0">
              <a:solidFill>
                <a:srgbClr val="CC66FF"/>
              </a:solidFill>
              <a:effectLst>
                <a:outerShdw blurRad="38100" dist="38100" dir="2700000" algn="tl">
                  <a:srgbClr val="C0C0C0"/>
                </a:outerShdw>
              </a:effectLst>
            </a:endParaRPr>
          </a:p>
          <a:p>
            <a:pPr marL="742950" lvl="1" indent="-285750">
              <a:lnSpc>
                <a:spcPct val="130000"/>
              </a:lnSpc>
            </a:pPr>
            <a:r>
              <a:rPr lang="en-US" dirty="0"/>
              <a:t>proposition symbols are</a:t>
            </a:r>
          </a:p>
          <a:p>
            <a:pPr marL="1143000" lvl="2" indent="-228600">
              <a:lnSpc>
                <a:spcPct val="130000"/>
              </a:lnSpc>
            </a:pPr>
            <a:r>
              <a:rPr lang="en-US" b="0" dirty="0"/>
              <a:t>King(John), Greedy(John), Evil(John)</a:t>
            </a:r>
          </a:p>
          <a:p>
            <a:pPr marL="1143000" lvl="2" indent="-228600">
              <a:lnSpc>
                <a:spcPct val="130000"/>
              </a:lnSpc>
            </a:pPr>
            <a:r>
              <a:rPr lang="en-US" b="0" dirty="0"/>
              <a:t>King(Richard), Greedy(Richard), Evil(Richard)</a:t>
            </a:r>
          </a:p>
          <a:p>
            <a:pPr marL="1143000" lvl="2" indent="-228600">
              <a:lnSpc>
                <a:spcPct val="130000"/>
              </a:lnSpc>
            </a:pPr>
            <a:r>
              <a:rPr lang="en-US" b="0" dirty="0"/>
              <a:t>Brother(</a:t>
            </a:r>
            <a:r>
              <a:rPr lang="en-US" b="0" dirty="0" err="1"/>
              <a:t>Richard,John</a:t>
            </a:r>
            <a:r>
              <a:rPr lang="en-US" b="0" dirty="0"/>
              <a:t>)</a:t>
            </a:r>
          </a:p>
          <a:p>
            <a:pPr marL="1143000" lvl="2" indent="-228600">
              <a:lnSpc>
                <a:spcPct val="130000"/>
              </a:lnSpc>
            </a:pPr>
            <a:endParaRPr lang="en-US" b="0" dirty="0"/>
          </a:p>
          <a:p>
            <a:pPr marL="342900" indent="-342900">
              <a:lnSpc>
                <a:spcPct val="130000"/>
              </a:lnSpc>
            </a:pPr>
            <a:r>
              <a:rPr lang="en-US" dirty="0"/>
              <a:t>Every FOL (first order logic) KB can be </a:t>
            </a:r>
            <a:r>
              <a:rPr lang="en-US" dirty="0" err="1"/>
              <a:t>propositionalized</a:t>
            </a:r>
            <a:r>
              <a:rPr lang="en-US" dirty="0"/>
              <a:t> so as to preserve </a:t>
            </a:r>
            <a:r>
              <a:rPr lang="en-US" dirty="0" smtClean="0"/>
              <a:t>entailment</a:t>
            </a:r>
            <a:endParaRPr lang="en-US" b="0" dirty="0">
              <a:solidFill>
                <a:schemeClr val="tx1"/>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t>Problems with Propositionalization</a:t>
            </a:r>
          </a:p>
        </p:txBody>
      </p:sp>
      <p:sp>
        <p:nvSpPr>
          <p:cNvPr id="519171" name="Rectangle 3"/>
          <p:cNvSpPr>
            <a:spLocks noGrp="1" noChangeArrowheads="1"/>
          </p:cNvSpPr>
          <p:nvPr>
            <p:ph type="body" idx="1"/>
          </p:nvPr>
        </p:nvSpPr>
        <p:spPr/>
        <p:txBody>
          <a:bodyPr/>
          <a:lstStyle/>
          <a:p>
            <a:pPr marL="342900" indent="-342900">
              <a:lnSpc>
                <a:spcPct val="120000"/>
              </a:lnSpc>
            </a:pPr>
            <a:r>
              <a:rPr lang="en-US" dirty="0" err="1"/>
              <a:t>Propositionalization</a:t>
            </a:r>
            <a:r>
              <a:rPr lang="en-US" dirty="0"/>
              <a:t> may generate lots of irrelevant sentences.</a:t>
            </a:r>
          </a:p>
          <a:p>
            <a:pPr marL="742950" lvl="1" indent="-285750">
              <a:lnSpc>
                <a:spcPct val="120000"/>
              </a:lnSpc>
            </a:pPr>
            <a:r>
              <a:rPr lang="en-US" dirty="0"/>
              <a:t>In </a:t>
            </a:r>
            <a:r>
              <a:rPr lang="en-US" dirty="0" smtClean="0"/>
              <a:t>example 4.17:</a:t>
            </a:r>
            <a:endParaRPr lang="en-US" dirty="0"/>
          </a:p>
          <a:p>
            <a:pPr marL="1143000" lvl="2" indent="-228600">
              <a:lnSpc>
                <a:spcPct val="120000"/>
              </a:lnSpc>
            </a:pPr>
            <a:r>
              <a:rPr lang="en-US" dirty="0"/>
              <a:t>it seems obvious that 	</a:t>
            </a:r>
            <a:r>
              <a:rPr lang="en-US" b="0" i="1" dirty="0">
                <a:solidFill>
                  <a:srgbClr val="006600"/>
                </a:solidFill>
              </a:rPr>
              <a:t>Evil(John)</a:t>
            </a:r>
            <a:r>
              <a:rPr lang="en-US" dirty="0"/>
              <a:t> </a:t>
            </a:r>
          </a:p>
          <a:p>
            <a:pPr marL="1143000" lvl="2" indent="-228600">
              <a:lnSpc>
                <a:spcPct val="120000"/>
              </a:lnSpc>
            </a:pPr>
            <a:r>
              <a:rPr lang="en-US" dirty="0"/>
              <a:t>but </a:t>
            </a:r>
            <a:r>
              <a:rPr lang="en-US" dirty="0" err="1"/>
              <a:t>propositionalization</a:t>
            </a:r>
            <a:r>
              <a:rPr lang="en-US" dirty="0"/>
              <a:t> produces lots of facts such as </a:t>
            </a:r>
            <a:r>
              <a:rPr lang="en-US" b="0" i="1" dirty="0">
                <a:solidFill>
                  <a:srgbClr val="006600"/>
                </a:solidFill>
              </a:rPr>
              <a:t>Greedy</a:t>
            </a:r>
            <a:r>
              <a:rPr lang="en-US" b="0" dirty="0">
                <a:solidFill>
                  <a:srgbClr val="006600"/>
                </a:solidFill>
              </a:rPr>
              <a:t>(</a:t>
            </a:r>
            <a:r>
              <a:rPr lang="en-US" b="0" i="1" dirty="0">
                <a:solidFill>
                  <a:srgbClr val="006600"/>
                </a:solidFill>
              </a:rPr>
              <a:t>Richard</a:t>
            </a:r>
            <a:r>
              <a:rPr lang="en-US" b="0" dirty="0">
                <a:solidFill>
                  <a:srgbClr val="006600"/>
                </a:solidFill>
              </a:rPr>
              <a:t>)</a:t>
            </a:r>
            <a:r>
              <a:rPr lang="en-US" dirty="0"/>
              <a:t>   that are irrelevant</a:t>
            </a:r>
          </a:p>
          <a:p>
            <a:pPr marL="1143000" lvl="2" indent="-228600">
              <a:lnSpc>
                <a:spcPct val="120000"/>
              </a:lnSpc>
              <a:buFont typeface="Symbol" pitchFamily="18" charset="2"/>
              <a:buNone/>
            </a:pPr>
            <a:endParaRPr lang="en-US" dirty="0"/>
          </a:p>
          <a:p>
            <a:pPr marL="342900" indent="-342900">
              <a:buNone/>
            </a:pPr>
            <a:r>
              <a:rPr lang="en-US" dirty="0">
                <a:solidFill>
                  <a:schemeClr val="hlink"/>
                </a:solidFill>
                <a:sym typeface="Wingdings" pitchFamily="2" charset="2"/>
              </a:rPr>
              <a:t></a:t>
            </a:r>
            <a:r>
              <a:rPr lang="en-US" dirty="0">
                <a:sym typeface="Wingdings" pitchFamily="2" charset="2"/>
              </a:rPr>
              <a:t>	</a:t>
            </a:r>
            <a:r>
              <a:rPr lang="en-US" dirty="0"/>
              <a:t>With </a:t>
            </a:r>
            <a:r>
              <a:rPr lang="en-US" b="0" i="1" dirty="0">
                <a:solidFill>
                  <a:schemeClr val="tx1"/>
                </a:solidFill>
              </a:rPr>
              <a:t>p</a:t>
            </a:r>
            <a:r>
              <a:rPr lang="en-US" i="1" dirty="0"/>
              <a:t> </a:t>
            </a:r>
            <a:r>
              <a:rPr lang="en-US" dirty="0"/>
              <a:t>predicates</a:t>
            </a:r>
            <a:r>
              <a:rPr lang="en-US" i="1" dirty="0"/>
              <a:t>, </a:t>
            </a:r>
            <a:r>
              <a:rPr lang="en-US" dirty="0"/>
              <a:t>each is</a:t>
            </a:r>
            <a:r>
              <a:rPr lang="en-US" i="1" dirty="0"/>
              <a:t> </a:t>
            </a:r>
            <a:r>
              <a:rPr lang="en-US" b="0" i="1" dirty="0">
                <a:solidFill>
                  <a:schemeClr val="tx1"/>
                </a:solidFill>
              </a:rPr>
              <a:t>k</a:t>
            </a:r>
            <a:r>
              <a:rPr lang="en-US" dirty="0"/>
              <a:t>-</a:t>
            </a:r>
            <a:r>
              <a:rPr lang="en-US" dirty="0" err="1"/>
              <a:t>ary</a:t>
            </a:r>
            <a:r>
              <a:rPr lang="en-US" dirty="0"/>
              <a:t> </a:t>
            </a:r>
            <a:r>
              <a:rPr lang="en-US" dirty="0" smtClean="0"/>
              <a:t>predicate(</a:t>
            </a:r>
            <a:r>
              <a:rPr lang="en-US" i="1" dirty="0" smtClean="0">
                <a:solidFill>
                  <a:schemeClr val="tx1"/>
                </a:solidFill>
              </a:rPr>
              <a:t>x</a:t>
            </a:r>
            <a:r>
              <a:rPr lang="en-US" sz="1400" i="1" dirty="0" smtClean="0">
                <a:solidFill>
                  <a:schemeClr val="tx1"/>
                </a:solidFill>
              </a:rPr>
              <a:t>1</a:t>
            </a:r>
            <a:r>
              <a:rPr lang="en-US" i="1" dirty="0" smtClean="0">
                <a:solidFill>
                  <a:schemeClr val="tx1"/>
                </a:solidFill>
              </a:rPr>
              <a:t>…</a:t>
            </a:r>
            <a:r>
              <a:rPr lang="en-US" i="1" dirty="0" err="1" smtClean="0">
                <a:solidFill>
                  <a:schemeClr val="tx1"/>
                </a:solidFill>
              </a:rPr>
              <a:t>x</a:t>
            </a:r>
            <a:r>
              <a:rPr lang="en-US" sz="1400" i="1" dirty="0" err="1">
                <a:solidFill>
                  <a:schemeClr val="tx1"/>
                </a:solidFill>
              </a:rPr>
              <a:t>k</a:t>
            </a:r>
            <a:r>
              <a:rPr lang="en-US" dirty="0" smtClean="0"/>
              <a:t>), </a:t>
            </a:r>
            <a:r>
              <a:rPr lang="en-US" dirty="0"/>
              <a:t>and </a:t>
            </a:r>
            <a:r>
              <a:rPr lang="en-US" b="0" i="1" dirty="0">
                <a:solidFill>
                  <a:schemeClr val="tx1"/>
                </a:solidFill>
              </a:rPr>
              <a:t>n</a:t>
            </a:r>
            <a:r>
              <a:rPr lang="en-US" dirty="0"/>
              <a:t> constants, there are </a:t>
            </a:r>
            <a:r>
              <a:rPr lang="en-US" b="0" i="1" dirty="0" err="1">
                <a:solidFill>
                  <a:schemeClr val="tx1"/>
                </a:solidFill>
              </a:rPr>
              <a:t>p</a:t>
            </a:r>
            <a:r>
              <a:rPr lang="en-US" b="0" i="1" dirty="0" err="1">
                <a:solidFill>
                  <a:schemeClr val="tx1"/>
                </a:solidFill>
                <a:cs typeface="Arial" charset="0"/>
              </a:rPr>
              <a:t>·</a:t>
            </a:r>
            <a:r>
              <a:rPr lang="en-US" b="0" i="1" dirty="0" err="1">
                <a:solidFill>
                  <a:schemeClr val="tx1"/>
                </a:solidFill>
              </a:rPr>
              <a:t>n</a:t>
            </a:r>
            <a:r>
              <a:rPr lang="en-US" b="0" i="1" baseline="30000" dirty="0" err="1">
                <a:solidFill>
                  <a:schemeClr val="tx1"/>
                </a:solidFill>
              </a:rPr>
              <a:t>k</a:t>
            </a:r>
            <a:r>
              <a:rPr lang="en-US" dirty="0"/>
              <a:t> instantiations.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smtClean="0"/>
              <a:t>Finding Substitution</a:t>
            </a:r>
            <a:endParaRPr lang="en-US" dirty="0"/>
          </a:p>
        </p:txBody>
      </p:sp>
      <p:sp>
        <p:nvSpPr>
          <p:cNvPr id="520195" name="Rectangle 3"/>
          <p:cNvSpPr>
            <a:spLocks noGrp="1" noChangeArrowheads="1"/>
          </p:cNvSpPr>
          <p:nvPr>
            <p:ph type="body" idx="1"/>
          </p:nvPr>
        </p:nvSpPr>
        <p:spPr/>
        <p:txBody>
          <a:bodyPr/>
          <a:lstStyle/>
          <a:p>
            <a:pPr marL="342900" indent="-342900">
              <a:lnSpc>
                <a:spcPct val="120000"/>
              </a:lnSpc>
            </a:pPr>
            <a:r>
              <a:rPr lang="en-US" dirty="0"/>
              <a:t>The inference in </a:t>
            </a:r>
            <a:r>
              <a:rPr lang="en-US" b="0" dirty="0" smtClean="0">
                <a:solidFill>
                  <a:schemeClr val="tx1"/>
                </a:solidFill>
              </a:rPr>
              <a:t>example 4.17</a:t>
            </a:r>
            <a:r>
              <a:rPr lang="en-US" dirty="0" smtClean="0"/>
              <a:t> </a:t>
            </a:r>
            <a:r>
              <a:rPr lang="en-US" dirty="0"/>
              <a:t>can be done in such a way</a:t>
            </a:r>
          </a:p>
          <a:p>
            <a:pPr marL="742950" lvl="1" indent="-285750">
              <a:lnSpc>
                <a:spcPct val="120000"/>
              </a:lnSpc>
            </a:pPr>
            <a:r>
              <a:rPr lang="en-US" dirty="0"/>
              <a:t>Find some </a:t>
            </a:r>
            <a:r>
              <a:rPr lang="en-US" i="1" dirty="0">
                <a:solidFill>
                  <a:schemeClr val="tx1"/>
                </a:solidFill>
                <a:latin typeface="Times New Roman" pitchFamily="18" charset="0"/>
              </a:rPr>
              <a:t>x</a:t>
            </a:r>
            <a:r>
              <a:rPr lang="en-US" dirty="0"/>
              <a:t> such that </a:t>
            </a:r>
            <a:r>
              <a:rPr lang="en-US" i="1" dirty="0">
                <a:solidFill>
                  <a:schemeClr val="tx1"/>
                </a:solidFill>
                <a:latin typeface="Times New Roman" pitchFamily="18" charset="0"/>
              </a:rPr>
              <a:t>x</a:t>
            </a:r>
            <a:r>
              <a:rPr lang="en-US" dirty="0"/>
              <a:t> is a </a:t>
            </a:r>
            <a:r>
              <a:rPr lang="en-US" i="1" dirty="0">
                <a:solidFill>
                  <a:schemeClr val="hlink"/>
                </a:solidFill>
              </a:rPr>
              <a:t>king</a:t>
            </a:r>
            <a:r>
              <a:rPr lang="en-US" dirty="0"/>
              <a:t> and </a:t>
            </a:r>
            <a:r>
              <a:rPr lang="en-US" i="1" dirty="0">
                <a:solidFill>
                  <a:schemeClr val="tx1"/>
                </a:solidFill>
                <a:latin typeface="Times New Roman" pitchFamily="18" charset="0"/>
              </a:rPr>
              <a:t>x</a:t>
            </a:r>
            <a:r>
              <a:rPr lang="en-US" dirty="0"/>
              <a:t> is </a:t>
            </a:r>
            <a:r>
              <a:rPr lang="en-US" i="1" dirty="0">
                <a:solidFill>
                  <a:schemeClr val="hlink"/>
                </a:solidFill>
              </a:rPr>
              <a:t>greedy</a:t>
            </a:r>
            <a:r>
              <a:rPr lang="en-US" dirty="0"/>
              <a:t>, and then infer that </a:t>
            </a:r>
            <a:r>
              <a:rPr lang="en-US" i="1" dirty="0">
                <a:solidFill>
                  <a:schemeClr val="tx1"/>
                </a:solidFill>
                <a:latin typeface="Times New Roman" pitchFamily="18" charset="0"/>
              </a:rPr>
              <a:t>x</a:t>
            </a:r>
            <a:r>
              <a:rPr lang="en-US" dirty="0"/>
              <a:t> is </a:t>
            </a:r>
            <a:r>
              <a:rPr lang="en-US" i="1" dirty="0">
                <a:solidFill>
                  <a:schemeClr val="hlink"/>
                </a:solidFill>
              </a:rPr>
              <a:t>evil</a:t>
            </a:r>
          </a:p>
          <a:p>
            <a:pPr marL="1143000" lvl="2" indent="-228600">
              <a:lnSpc>
                <a:spcPct val="120000"/>
              </a:lnSpc>
            </a:pPr>
            <a:r>
              <a:rPr lang="en-US" dirty="0"/>
              <a:t>If there is some </a:t>
            </a:r>
            <a:r>
              <a:rPr lang="en-US" dirty="0" smtClean="0"/>
              <a:t>substitution</a:t>
            </a:r>
            <a:r>
              <a:rPr lang="en-US" b="0" dirty="0" smtClean="0">
                <a:latin typeface="Symbol" pitchFamily="18" charset="2"/>
                <a:cs typeface="Arial" charset="0"/>
                <a:sym typeface="Symbol"/>
              </a:rPr>
              <a:t> </a:t>
            </a:r>
            <a:r>
              <a:rPr lang="en-US" b="0" i="1" dirty="0" smtClean="0">
                <a:latin typeface="Symbol" pitchFamily="18" charset="2"/>
                <a:cs typeface="Arial" charset="0"/>
                <a:sym typeface="Symbol"/>
              </a:rPr>
              <a:t></a:t>
            </a:r>
            <a:r>
              <a:rPr lang="en-US" dirty="0" smtClean="0"/>
              <a:t> that </a:t>
            </a:r>
            <a:r>
              <a:rPr lang="en-US" dirty="0"/>
              <a:t>makes the premise of the implication identical to sentences already in the KB, then we can assert the conclusion of the implication, applying </a:t>
            </a:r>
            <a:r>
              <a:rPr lang="en-US" b="0" dirty="0" smtClean="0">
                <a:latin typeface="Symbol" pitchFamily="18" charset="2"/>
                <a:cs typeface="Arial" charset="0"/>
                <a:sym typeface="Symbol"/>
              </a:rPr>
              <a:t></a:t>
            </a:r>
            <a:endParaRPr lang="en-US" b="0" dirty="0">
              <a:latin typeface="Symbol" pitchFamily="18" charset="2"/>
            </a:endParaRPr>
          </a:p>
          <a:p>
            <a:pPr marL="1143000" lvl="2" indent="-228600">
              <a:lnSpc>
                <a:spcPct val="120000"/>
              </a:lnSpc>
            </a:pPr>
            <a:r>
              <a:rPr lang="en-US" dirty="0"/>
              <a:t>Such a substitution is </a:t>
            </a:r>
            <a:r>
              <a:rPr lang="en-US" b="0" dirty="0" smtClean="0">
                <a:latin typeface="Symbol" pitchFamily="18" charset="2"/>
                <a:cs typeface="Arial" charset="0"/>
                <a:sym typeface="Symbol"/>
              </a:rPr>
              <a:t></a:t>
            </a:r>
            <a:r>
              <a:rPr lang="en-US" dirty="0" smtClean="0"/>
              <a:t> </a:t>
            </a:r>
            <a:r>
              <a:rPr lang="en-US" dirty="0"/>
              <a:t>= {</a:t>
            </a:r>
            <a:r>
              <a:rPr lang="en-US" i="1" dirty="0">
                <a:latin typeface="Times New Roman" pitchFamily="18" charset="0"/>
              </a:rPr>
              <a:t>x</a:t>
            </a:r>
            <a:r>
              <a:rPr lang="en-US" dirty="0"/>
              <a:t> / </a:t>
            </a:r>
            <a:r>
              <a:rPr lang="en-US" b="0" i="1" dirty="0"/>
              <a:t>John</a:t>
            </a:r>
            <a:r>
              <a:rPr lang="en-US" dirty="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dirty="0" smtClean="0"/>
              <a:t>Unification</a:t>
            </a:r>
            <a:endParaRPr lang="en-US" sz="2400" b="0" dirty="0">
              <a:effectLst/>
            </a:endParaRPr>
          </a:p>
        </p:txBody>
      </p:sp>
      <p:sp>
        <p:nvSpPr>
          <p:cNvPr id="572419" name="Rectangle 3"/>
          <p:cNvSpPr>
            <a:spLocks noGrp="1" noChangeArrowheads="1"/>
          </p:cNvSpPr>
          <p:nvPr>
            <p:ph type="body" idx="1"/>
          </p:nvPr>
        </p:nvSpPr>
        <p:spPr/>
        <p:txBody>
          <a:bodyPr/>
          <a:lstStyle/>
          <a:p>
            <a:pPr marL="342900" indent="-342900">
              <a:lnSpc>
                <a:spcPct val="110000"/>
              </a:lnSpc>
            </a:pPr>
            <a:r>
              <a:rPr lang="en-US" b="1" i="1" dirty="0" smtClean="0">
                <a:solidFill>
                  <a:srgbClr val="CC66FF"/>
                </a:solidFill>
                <a:effectLst>
                  <a:outerShdw blurRad="38100" dist="38100" dir="2700000" algn="tl">
                    <a:srgbClr val="C0C0C0"/>
                  </a:outerShdw>
                </a:effectLst>
              </a:rPr>
              <a:t>Unification </a:t>
            </a:r>
            <a:r>
              <a:rPr lang="en-US" dirty="0"/>
              <a:t>i</a:t>
            </a:r>
            <a:r>
              <a:rPr lang="en-US" dirty="0" smtClean="0"/>
              <a:t>s </a:t>
            </a:r>
            <a:r>
              <a:rPr lang="en-US" dirty="0"/>
              <a:t>a process of finding substitutions that make different logical expressions look identical</a:t>
            </a:r>
          </a:p>
          <a:p>
            <a:pPr marL="342900" indent="-342900">
              <a:lnSpc>
                <a:spcPct val="110000"/>
              </a:lnSpc>
              <a:spcBef>
                <a:spcPts val="1200"/>
              </a:spcBef>
            </a:pPr>
            <a:r>
              <a:rPr lang="en-US" dirty="0"/>
              <a:t>In the previous example</a:t>
            </a:r>
          </a:p>
          <a:p>
            <a:pPr marL="742950" lvl="1" indent="-285750">
              <a:lnSpc>
                <a:spcPct val="110000"/>
              </a:lnSpc>
            </a:pPr>
            <a:r>
              <a:rPr lang="en-US" dirty="0"/>
              <a:t>We can get the inference immediately if we can find a substitution </a:t>
            </a:r>
            <a:r>
              <a:rPr lang="el-GR" dirty="0">
                <a:cs typeface="Arial" charset="0"/>
              </a:rPr>
              <a:t>θ</a:t>
            </a:r>
            <a:r>
              <a:rPr lang="en-US" dirty="0"/>
              <a:t> = {</a:t>
            </a:r>
            <a:r>
              <a:rPr lang="en-US" i="1" dirty="0">
                <a:solidFill>
                  <a:schemeClr val="tx1"/>
                </a:solidFill>
                <a:latin typeface="Times New Roman" pitchFamily="18" charset="0"/>
              </a:rPr>
              <a:t>x</a:t>
            </a:r>
            <a:r>
              <a:rPr lang="en-US" dirty="0"/>
              <a:t> / </a:t>
            </a:r>
            <a:r>
              <a:rPr lang="en-US" b="0" i="1" dirty="0"/>
              <a:t>John</a:t>
            </a:r>
            <a:r>
              <a:rPr lang="en-US" dirty="0"/>
              <a:t>} such that </a:t>
            </a:r>
          </a:p>
          <a:p>
            <a:pPr marL="742950" lvl="1" indent="-285750">
              <a:lnSpc>
                <a:spcPct val="110000"/>
              </a:lnSpc>
              <a:buFontTx/>
              <a:buNone/>
            </a:pPr>
            <a:r>
              <a:rPr lang="en-US" b="0" i="1" dirty="0">
                <a:solidFill>
                  <a:schemeClr val="tx1"/>
                </a:solidFill>
              </a:rPr>
              <a:t>King(</a:t>
            </a:r>
            <a:r>
              <a:rPr lang="en-US" b="0" i="1" dirty="0">
                <a:solidFill>
                  <a:schemeClr val="tx1"/>
                </a:solidFill>
                <a:latin typeface="Times New Roman" pitchFamily="18" charset="0"/>
              </a:rPr>
              <a:t>x</a:t>
            </a:r>
            <a:r>
              <a:rPr lang="en-US" b="0" i="1" dirty="0">
                <a:solidFill>
                  <a:schemeClr val="tx1"/>
                </a:solidFill>
              </a:rPr>
              <a:t>)</a:t>
            </a:r>
            <a:r>
              <a:rPr lang="en-US" b="0" dirty="0">
                <a:solidFill>
                  <a:schemeClr val="tx1"/>
                </a:solidFill>
                <a:sym typeface="Symbol" pitchFamily="18" charset="2"/>
              </a:rPr>
              <a:t></a:t>
            </a:r>
            <a:r>
              <a:rPr lang="en-US" b="0" i="1" dirty="0">
                <a:solidFill>
                  <a:schemeClr val="tx1"/>
                </a:solidFill>
              </a:rPr>
              <a:t>Greedy(</a:t>
            </a:r>
            <a:r>
              <a:rPr lang="en-US" b="0" i="1" dirty="0">
                <a:solidFill>
                  <a:schemeClr val="tx1"/>
                </a:solidFill>
                <a:latin typeface="Times New Roman" pitchFamily="18" charset="0"/>
              </a:rPr>
              <a:t>x</a:t>
            </a:r>
            <a:r>
              <a:rPr lang="en-US" b="0" i="1" dirty="0">
                <a:solidFill>
                  <a:schemeClr val="tx1"/>
                </a:solidFill>
              </a:rPr>
              <a:t>)</a:t>
            </a:r>
            <a:r>
              <a:rPr lang="en-US" i="1" dirty="0"/>
              <a:t>       </a:t>
            </a:r>
            <a:r>
              <a:rPr lang="en-US" sz="2800" i="1" dirty="0">
                <a:solidFill>
                  <a:schemeClr val="hlink"/>
                </a:solidFill>
                <a:latin typeface="Times New Roman" pitchFamily="18" charset="0"/>
              </a:rPr>
              <a:t>matches</a:t>
            </a:r>
            <a:r>
              <a:rPr lang="en-US" i="1" dirty="0"/>
              <a:t>     </a:t>
            </a:r>
            <a:r>
              <a:rPr lang="en-US" b="0" i="1" dirty="0">
                <a:solidFill>
                  <a:schemeClr val="tx1"/>
                </a:solidFill>
              </a:rPr>
              <a:t>King(John)</a:t>
            </a:r>
            <a:r>
              <a:rPr lang="en-US" b="0" dirty="0">
                <a:solidFill>
                  <a:schemeClr val="tx1"/>
                </a:solidFill>
                <a:sym typeface="Symbol" pitchFamily="18" charset="2"/>
              </a:rPr>
              <a:t></a:t>
            </a:r>
            <a:r>
              <a:rPr lang="en-US" b="0" i="1" dirty="0">
                <a:solidFill>
                  <a:schemeClr val="tx1"/>
                </a:solidFill>
              </a:rPr>
              <a:t>Greedy(John</a:t>
            </a:r>
            <a:r>
              <a:rPr lang="en-US" b="0" i="1" dirty="0" smtClean="0">
                <a:solidFill>
                  <a:schemeClr val="tx1"/>
                </a:solidFill>
              </a:rPr>
              <a:t>)</a:t>
            </a:r>
            <a:endParaRPr lang="en-US" b="0" dirty="0">
              <a:solidFill>
                <a:schemeClr val="tx1"/>
              </a:solidFill>
            </a:endParaRPr>
          </a:p>
          <a:p>
            <a:pPr marL="342900" indent="-342900">
              <a:lnSpc>
                <a:spcPct val="110000"/>
              </a:lnSpc>
            </a:pPr>
            <a:r>
              <a:rPr lang="en-US" dirty="0"/>
              <a:t>A </a:t>
            </a:r>
            <a:r>
              <a:rPr lang="en-US" b="1" i="1" dirty="0">
                <a:solidFill>
                  <a:srgbClr val="CC66FF"/>
                </a:solidFill>
                <a:effectLst>
                  <a:outerShdw blurRad="38100" dist="38100" dir="2700000" algn="tl">
                    <a:srgbClr val="C0C0C0"/>
                  </a:outerShdw>
                </a:effectLst>
              </a:rPr>
              <a:t>substitution</a:t>
            </a:r>
            <a:r>
              <a:rPr lang="en-US" dirty="0"/>
              <a:t> </a:t>
            </a:r>
            <a:r>
              <a:rPr lang="el-GR" dirty="0">
                <a:cs typeface="Arial" charset="0"/>
              </a:rPr>
              <a:t>θ</a:t>
            </a:r>
            <a:r>
              <a:rPr lang="en-US" dirty="0"/>
              <a:t> that makes two sentences identical is called a </a:t>
            </a:r>
            <a:r>
              <a:rPr lang="en-US" b="1" i="1" dirty="0">
                <a:solidFill>
                  <a:srgbClr val="CC66FF"/>
                </a:solidFill>
                <a:effectLst>
                  <a:outerShdw blurRad="38100" dist="38100" dir="2700000" algn="tl">
                    <a:srgbClr val="C0C0C0"/>
                  </a:outerShdw>
                </a:effectLst>
              </a:rPr>
              <a:t>unifier</a:t>
            </a:r>
            <a:r>
              <a:rPr lang="en-US" dirty="0"/>
              <a:t> for them</a:t>
            </a:r>
          </a:p>
          <a:p>
            <a:pPr marL="742950" lvl="1" indent="-285750">
              <a:lnSpc>
                <a:spcPct val="110000"/>
              </a:lnSpc>
            </a:pPr>
            <a:r>
              <a:rPr lang="en-US" dirty="0" smtClean="0"/>
              <a:t>Unify(</a:t>
            </a:r>
            <a:r>
              <a:rPr lang="en-US" dirty="0" smtClean="0">
                <a:latin typeface="Symbol" pitchFamily="18" charset="2"/>
                <a:cs typeface="Arial" charset="0"/>
              </a:rPr>
              <a:t>a</a:t>
            </a:r>
            <a:r>
              <a:rPr lang="en-US" dirty="0" smtClean="0">
                <a:latin typeface="Symbol" pitchFamily="18" charset="2"/>
              </a:rPr>
              <a:t>, </a:t>
            </a:r>
            <a:r>
              <a:rPr lang="en-US" dirty="0" smtClean="0">
                <a:latin typeface="Symbol" pitchFamily="18" charset="2"/>
                <a:cs typeface="Arial" charset="0"/>
              </a:rPr>
              <a:t>b</a:t>
            </a:r>
            <a:r>
              <a:rPr lang="en-US" dirty="0" smtClean="0"/>
              <a:t>) </a:t>
            </a:r>
            <a:r>
              <a:rPr lang="en-US" dirty="0"/>
              <a:t>= </a:t>
            </a:r>
            <a:r>
              <a:rPr lang="en-US" dirty="0" smtClean="0">
                <a:latin typeface="Symbol" pitchFamily="18" charset="2"/>
                <a:cs typeface="Arial" charset="0"/>
                <a:sym typeface="Symbol"/>
              </a:rPr>
              <a:t></a:t>
            </a:r>
            <a:r>
              <a:rPr lang="en-US" dirty="0" smtClean="0"/>
              <a:t> </a:t>
            </a:r>
            <a:r>
              <a:rPr lang="en-US" dirty="0"/>
              <a:t>	if   </a:t>
            </a:r>
            <a:r>
              <a:rPr lang="en-US" dirty="0" err="1" smtClean="0">
                <a:latin typeface="Symbol" pitchFamily="18" charset="2"/>
                <a:cs typeface="Arial" charset="0"/>
              </a:rPr>
              <a:t>a</a:t>
            </a:r>
            <a:r>
              <a:rPr lang="en-US" b="0" dirty="0" err="1" smtClean="0">
                <a:solidFill>
                  <a:schemeClr val="tx1"/>
                </a:solidFill>
                <a:latin typeface="Symbol" pitchFamily="18" charset="2"/>
                <a:cs typeface="Arial" charset="0"/>
              </a:rPr>
              <a:t>q</a:t>
            </a:r>
            <a:r>
              <a:rPr lang="en-US" dirty="0" smtClean="0"/>
              <a:t> </a:t>
            </a:r>
            <a:r>
              <a:rPr lang="en-US" dirty="0"/>
              <a:t>= </a:t>
            </a:r>
            <a:r>
              <a:rPr lang="en-US" dirty="0" err="1" smtClean="0">
                <a:latin typeface="Symbol" pitchFamily="18" charset="2"/>
                <a:cs typeface="Arial" charset="0"/>
              </a:rPr>
              <a:t>b</a:t>
            </a:r>
            <a:r>
              <a:rPr lang="en-US" b="0" dirty="0" err="1" smtClean="0">
                <a:solidFill>
                  <a:schemeClr val="tx1"/>
                </a:solidFill>
                <a:latin typeface="Symbol" pitchFamily="18" charset="2"/>
                <a:cs typeface="Arial" charset="0"/>
              </a:rPr>
              <a:t>q</a:t>
            </a:r>
            <a:r>
              <a:rPr lang="el-GR" dirty="0" smtClean="0">
                <a:cs typeface="Arial" charset="0"/>
              </a:rPr>
              <a:t> </a:t>
            </a:r>
            <a:endParaRPr lang="en-US" dirty="0"/>
          </a:p>
        </p:txBody>
      </p:sp>
      <p:grpSp>
        <p:nvGrpSpPr>
          <p:cNvPr id="2" name="Group 1"/>
          <p:cNvGrpSpPr/>
          <p:nvPr/>
        </p:nvGrpSpPr>
        <p:grpSpPr>
          <a:xfrm>
            <a:off x="3546348" y="3975608"/>
            <a:ext cx="1858772" cy="16256"/>
            <a:chOff x="3528060" y="4213352"/>
            <a:chExt cx="1858772" cy="16256"/>
          </a:xfrm>
        </p:grpSpPr>
        <p:sp>
          <p:nvSpPr>
            <p:cNvPr id="572421" name="Line 5"/>
            <p:cNvSpPr>
              <a:spLocks noChangeShapeType="1"/>
            </p:cNvSpPr>
            <p:nvPr/>
          </p:nvSpPr>
          <p:spPr bwMode="auto">
            <a:xfrm flipH="1">
              <a:off x="3528060" y="4229608"/>
              <a:ext cx="304800" cy="0"/>
            </a:xfrm>
            <a:prstGeom prst="line">
              <a:avLst/>
            </a:prstGeom>
            <a:noFill/>
            <a:ln w="12700">
              <a:solidFill>
                <a:schemeClr val="tx1"/>
              </a:solidFill>
              <a:round/>
              <a:headEnd/>
              <a:tailEnd type="triangle" w="med" len="lg"/>
            </a:ln>
            <a:effectLst/>
          </p:spPr>
          <p:txBody>
            <a:bodyPr/>
            <a:lstStyle/>
            <a:p>
              <a:endParaRPr lang="en-US"/>
            </a:p>
          </p:txBody>
        </p:sp>
        <p:sp>
          <p:nvSpPr>
            <p:cNvPr id="572422" name="Line 6"/>
            <p:cNvSpPr>
              <a:spLocks noChangeShapeType="1"/>
            </p:cNvSpPr>
            <p:nvPr/>
          </p:nvSpPr>
          <p:spPr bwMode="auto">
            <a:xfrm>
              <a:off x="5094732" y="4213352"/>
              <a:ext cx="292100" cy="0"/>
            </a:xfrm>
            <a:prstGeom prst="line">
              <a:avLst/>
            </a:prstGeom>
            <a:noFill/>
            <a:ln w="12700">
              <a:solidFill>
                <a:schemeClr val="tx1"/>
              </a:solidFill>
              <a:round/>
              <a:headEnd/>
              <a:tailEnd type="triangle" w="med" len="lg"/>
            </a:ln>
            <a:effectLst/>
          </p:spPr>
          <p:txBody>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2" name="Picture 2" descr="agent-environment"/>
          <p:cNvPicPr>
            <a:picLocks noChangeAspect="1" noChangeArrowheads="1"/>
          </p:cNvPicPr>
          <p:nvPr/>
        </p:nvPicPr>
        <p:blipFill>
          <a:blip r:embed="rId2" cstate="print"/>
          <a:srcRect/>
          <a:stretch>
            <a:fillRect/>
          </a:stretch>
        </p:blipFill>
        <p:spPr bwMode="auto">
          <a:xfrm>
            <a:off x="5267324" y="3810000"/>
            <a:ext cx="4257676" cy="2114550"/>
          </a:xfrm>
          <a:prstGeom prst="rect">
            <a:avLst/>
          </a:prstGeom>
          <a:noFill/>
        </p:spPr>
      </p:pic>
      <p:sp>
        <p:nvSpPr>
          <p:cNvPr id="481283" name="Rectangle 3"/>
          <p:cNvSpPr>
            <a:spLocks noGrp="1" noChangeArrowheads="1"/>
          </p:cNvSpPr>
          <p:nvPr>
            <p:ph type="title"/>
          </p:nvPr>
        </p:nvSpPr>
        <p:spPr/>
        <p:txBody>
          <a:bodyPr/>
          <a:lstStyle/>
          <a:p>
            <a:r>
              <a:rPr lang="en-US"/>
              <a:t>Agents and Environments</a:t>
            </a:r>
            <a:endParaRPr lang="en-US" sz="1800" b="0">
              <a:solidFill>
                <a:srgbClr val="CC3300"/>
              </a:solidFill>
              <a:effectLst/>
            </a:endParaRPr>
          </a:p>
        </p:txBody>
      </p:sp>
      <p:sp>
        <p:nvSpPr>
          <p:cNvPr id="481284" name="Rectangle 4"/>
          <p:cNvSpPr>
            <a:spLocks noGrp="1" noChangeArrowheads="1"/>
          </p:cNvSpPr>
          <p:nvPr>
            <p:ph type="body" idx="1"/>
          </p:nvPr>
        </p:nvSpPr>
        <p:spPr/>
        <p:txBody>
          <a:bodyPr/>
          <a:lstStyle/>
          <a:p>
            <a:pPr>
              <a:lnSpc>
                <a:spcPct val="120000"/>
              </a:lnSpc>
            </a:pPr>
            <a:r>
              <a:rPr lang="en-US" dirty="0" smtClean="0"/>
              <a:t>The </a:t>
            </a:r>
            <a:r>
              <a:rPr lang="en-US" b="1" i="1" dirty="0">
                <a:solidFill>
                  <a:srgbClr val="CC66FF"/>
                </a:solidFill>
                <a:effectLst>
                  <a:outerShdw blurRad="38100" dist="38100" dir="2700000" algn="tl">
                    <a:srgbClr val="C0C0C0"/>
                  </a:outerShdw>
                </a:effectLst>
              </a:rPr>
              <a:t>agent function</a:t>
            </a:r>
            <a:r>
              <a:rPr lang="en-US" b="1" dirty="0"/>
              <a:t> </a:t>
            </a:r>
            <a:r>
              <a:rPr lang="en-US" dirty="0" smtClean="0"/>
              <a:t>maps </a:t>
            </a:r>
            <a:r>
              <a:rPr lang="en-US" dirty="0"/>
              <a:t>from percept </a:t>
            </a:r>
            <a:r>
              <a:rPr lang="en-US" dirty="0" smtClean="0"/>
              <a:t>histories </a:t>
            </a:r>
            <a:r>
              <a:rPr lang="en-US" dirty="0"/>
              <a:t>to actions</a:t>
            </a:r>
            <a:r>
              <a:rPr lang="en-US" dirty="0" smtClean="0"/>
              <a:t>:		[</a:t>
            </a:r>
            <a:r>
              <a:rPr lang="en-US" i="1" dirty="0">
                <a:solidFill>
                  <a:schemeClr val="tx1"/>
                </a:solidFill>
                <a:latin typeface="Times New Roman" pitchFamily="18" charset="0"/>
              </a:rPr>
              <a:t>f</a:t>
            </a:r>
            <a:r>
              <a:rPr lang="en-US" dirty="0"/>
              <a:t>: </a:t>
            </a:r>
            <a:r>
              <a:rPr lang="en-US" dirty="0">
                <a:latin typeface="Monotype Corsiva" pitchFamily="66" charset="0"/>
              </a:rPr>
              <a:t>P*</a:t>
            </a:r>
            <a:r>
              <a:rPr lang="en-US" dirty="0"/>
              <a:t> </a:t>
            </a:r>
            <a:r>
              <a:rPr lang="en-US" dirty="0">
                <a:sym typeface="Wingdings" pitchFamily="2" charset="2"/>
              </a:rPr>
              <a:t> </a:t>
            </a:r>
            <a:r>
              <a:rPr lang="en-US" dirty="0">
                <a:latin typeface="Monotype Corsiva" pitchFamily="66" charset="0"/>
              </a:rPr>
              <a:t>A</a:t>
            </a:r>
            <a:r>
              <a:rPr lang="en-US" dirty="0" smtClean="0"/>
              <a:t>]</a:t>
            </a:r>
            <a:endParaRPr lang="en-US" dirty="0"/>
          </a:p>
          <a:p>
            <a:pPr>
              <a:lnSpc>
                <a:spcPct val="120000"/>
              </a:lnSpc>
            </a:pPr>
            <a:r>
              <a:rPr lang="en-US" dirty="0"/>
              <a:t>The </a:t>
            </a:r>
            <a:r>
              <a:rPr lang="en-US" b="1" i="1" dirty="0">
                <a:solidFill>
                  <a:srgbClr val="CC66FF"/>
                </a:solidFill>
                <a:effectLst>
                  <a:outerShdw blurRad="38100" dist="38100" dir="2700000" algn="tl">
                    <a:srgbClr val="C0C0C0"/>
                  </a:outerShdw>
                </a:effectLst>
              </a:rPr>
              <a:t>agent program</a:t>
            </a:r>
            <a:r>
              <a:rPr lang="en-US" b="1" dirty="0"/>
              <a:t> </a:t>
            </a:r>
            <a:r>
              <a:rPr lang="en-US" dirty="0" smtClean="0"/>
              <a:t>runs </a:t>
            </a:r>
            <a:r>
              <a:rPr lang="en-US" dirty="0"/>
              <a:t>on the </a:t>
            </a:r>
            <a:r>
              <a:rPr lang="en-US" dirty="0" smtClean="0"/>
              <a:t>physical </a:t>
            </a:r>
            <a:r>
              <a:rPr lang="en-US" b="1" i="1" dirty="0" smtClean="0">
                <a:solidFill>
                  <a:srgbClr val="008000"/>
                </a:solidFill>
                <a:effectLst>
                  <a:outerShdw blurRad="38100" dist="38100" dir="2700000" algn="tl">
                    <a:srgbClr val="C0C0C0"/>
                  </a:outerShdw>
                </a:effectLst>
              </a:rPr>
              <a:t>architecture</a:t>
            </a:r>
            <a:r>
              <a:rPr lang="en-US" dirty="0" smtClean="0"/>
              <a:t> </a:t>
            </a:r>
            <a:r>
              <a:rPr lang="en-US" dirty="0"/>
              <a:t>to produce </a:t>
            </a:r>
            <a:r>
              <a:rPr lang="en-US" i="1" dirty="0" smtClean="0">
                <a:solidFill>
                  <a:schemeClr val="tx1"/>
                </a:solidFill>
                <a:latin typeface="Times New Roman" pitchFamily="18" charset="0"/>
              </a:rPr>
              <a:t>f</a:t>
            </a:r>
          </a:p>
          <a:p>
            <a:pPr>
              <a:lnSpc>
                <a:spcPct val="120000"/>
              </a:lnSpc>
            </a:pPr>
            <a:r>
              <a:rPr lang="en-US" i="1" dirty="0" smtClean="0">
                <a:solidFill>
                  <a:schemeClr val="hlink"/>
                </a:solidFill>
                <a:effectLst>
                  <a:outerShdw blurRad="38100" dist="38100" dir="2700000" algn="tl">
                    <a:srgbClr val="C0C0C0"/>
                  </a:outerShdw>
                </a:effectLst>
              </a:rPr>
              <a:t>Agent </a:t>
            </a:r>
            <a:r>
              <a:rPr lang="en-US" i="1" dirty="0">
                <a:solidFill>
                  <a:schemeClr val="hlink"/>
                </a:solidFill>
                <a:effectLst>
                  <a:outerShdw blurRad="38100" dist="38100" dir="2700000" algn="tl">
                    <a:srgbClr val="C0C0C0"/>
                  </a:outerShdw>
                </a:effectLst>
              </a:rPr>
              <a:t>= architecture + </a:t>
            </a:r>
            <a:r>
              <a:rPr lang="en-US" i="1" dirty="0" smtClean="0">
                <a:solidFill>
                  <a:schemeClr val="hlink"/>
                </a:solidFill>
                <a:effectLst>
                  <a:outerShdw blurRad="38100" dist="38100" dir="2700000" algn="tl">
                    <a:srgbClr val="C0C0C0"/>
                  </a:outerShdw>
                </a:effectLst>
              </a:rPr>
              <a:t>program</a:t>
            </a:r>
          </a:p>
          <a:p>
            <a:pPr>
              <a:lnSpc>
                <a:spcPct val="120000"/>
              </a:lnSpc>
            </a:pPr>
            <a:r>
              <a:rPr lang="en-US" dirty="0" smtClean="0"/>
              <a:t>Types of environment</a:t>
            </a:r>
          </a:p>
          <a:p>
            <a:pPr lvl="1">
              <a:lnSpc>
                <a:spcPct val="120000"/>
              </a:lnSpc>
            </a:pPr>
            <a:r>
              <a:rPr lang="en-US" b="1" i="1" dirty="0" smtClean="0">
                <a:solidFill>
                  <a:srgbClr val="CC66FF"/>
                </a:solidFill>
                <a:effectLst>
                  <a:outerShdw blurRad="38100" dist="38100" dir="2700000" algn="tl">
                    <a:srgbClr val="C0C0C0"/>
                  </a:outerShdw>
                </a:effectLst>
              </a:rPr>
              <a:t>Single agent</a:t>
            </a:r>
            <a:r>
              <a:rPr lang="en-US" b="1" dirty="0" smtClean="0"/>
              <a:t> </a:t>
            </a:r>
            <a:r>
              <a:rPr lang="en-US" dirty="0" smtClean="0"/>
              <a:t>environment</a:t>
            </a:r>
          </a:p>
          <a:p>
            <a:pPr lvl="1">
              <a:lnSpc>
                <a:spcPct val="120000"/>
              </a:lnSpc>
            </a:pPr>
            <a:r>
              <a:rPr lang="en-US" b="1" i="1" dirty="0" smtClean="0">
                <a:solidFill>
                  <a:srgbClr val="CC66FF"/>
                </a:solidFill>
                <a:effectLst>
                  <a:outerShdw blurRad="38100" dist="38100" dir="2700000" algn="tl">
                    <a:srgbClr val="C0C0C0"/>
                  </a:outerShdw>
                </a:effectLst>
              </a:rPr>
              <a:t>Multi-agent</a:t>
            </a:r>
            <a:r>
              <a:rPr lang="en-US" dirty="0" smtClean="0"/>
              <a:t> environment</a:t>
            </a:r>
          </a:p>
          <a:p>
            <a:pPr lvl="1">
              <a:lnSpc>
                <a:spcPct val="120000"/>
              </a:lnSpc>
            </a:pPr>
            <a:r>
              <a:rPr lang="en-US" dirty="0" smtClean="0"/>
              <a:t>Competitive environment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Unification </a:t>
            </a:r>
            <a:r>
              <a:rPr lang="en-US" sz="2400" b="0">
                <a:effectLst/>
              </a:rPr>
              <a:t>(cont.)</a:t>
            </a:r>
          </a:p>
        </p:txBody>
      </p:sp>
      <p:sp>
        <p:nvSpPr>
          <p:cNvPr id="571395" name="Rectangle 3"/>
          <p:cNvSpPr>
            <a:spLocks noGrp="1" noChangeArrowheads="1"/>
          </p:cNvSpPr>
          <p:nvPr>
            <p:ph type="body" idx="1"/>
          </p:nvPr>
        </p:nvSpPr>
        <p:spPr/>
        <p:txBody>
          <a:bodyPr/>
          <a:lstStyle/>
          <a:p>
            <a:pPr marL="342900" indent="-342900">
              <a:lnSpc>
                <a:spcPct val="100000"/>
              </a:lnSpc>
            </a:pPr>
            <a:r>
              <a:rPr lang="en-US" dirty="0" smtClean="0"/>
              <a:t>Example 4.18:</a:t>
            </a:r>
            <a:endParaRPr lang="en-US" dirty="0"/>
          </a:p>
          <a:p>
            <a:pPr marL="742950" lvl="1" indent="-285750">
              <a:lnSpc>
                <a:spcPct val="100000"/>
              </a:lnSpc>
            </a:pPr>
            <a:r>
              <a:rPr lang="en-US" dirty="0"/>
              <a:t>Suppose we have a query	</a:t>
            </a:r>
            <a:r>
              <a:rPr lang="en-US" b="0" u="sng" dirty="0"/>
              <a:t>Knows(John, x)</a:t>
            </a:r>
            <a:r>
              <a:rPr lang="en-US" dirty="0"/>
              <a:t>  (whom does John know?)</a:t>
            </a:r>
          </a:p>
          <a:p>
            <a:pPr marL="742950" lvl="1" indent="-285750">
              <a:lnSpc>
                <a:spcPct val="100000"/>
              </a:lnSpc>
            </a:pPr>
            <a:r>
              <a:rPr lang="en-US" dirty="0"/>
              <a:t>We have KB containing the following sentences:</a:t>
            </a:r>
          </a:p>
          <a:p>
            <a:pPr marL="1143000" lvl="2" indent="-228600">
              <a:lnSpc>
                <a:spcPct val="100000"/>
              </a:lnSpc>
              <a:buFont typeface="Symbol" pitchFamily="18" charset="2"/>
              <a:buNone/>
            </a:pPr>
            <a:r>
              <a:rPr lang="en-US" b="0" dirty="0"/>
              <a:t>Knows(John, Jane)</a:t>
            </a:r>
          </a:p>
          <a:p>
            <a:pPr marL="1143000" lvl="2" indent="-228600">
              <a:lnSpc>
                <a:spcPct val="100000"/>
              </a:lnSpc>
              <a:buFont typeface="Symbol" pitchFamily="18" charset="2"/>
              <a:buNone/>
            </a:pPr>
            <a:r>
              <a:rPr lang="en-US" b="0" dirty="0"/>
              <a:t>Knows(y, Bill)		</a:t>
            </a:r>
            <a:r>
              <a:rPr lang="en-US" dirty="0"/>
              <a:t>(i.e., everyone knows Bill)</a:t>
            </a:r>
          </a:p>
          <a:p>
            <a:pPr marL="1143000" lvl="2" indent="-228600">
              <a:lnSpc>
                <a:spcPct val="100000"/>
              </a:lnSpc>
              <a:buFont typeface="Symbol" pitchFamily="18" charset="2"/>
              <a:buNone/>
            </a:pPr>
            <a:r>
              <a:rPr lang="en-US" b="0" dirty="0"/>
              <a:t>Knows(y, Mother(y))     </a:t>
            </a:r>
            <a:r>
              <a:rPr lang="en-US" dirty="0"/>
              <a:t>(i.e., everyone knows own mother)</a:t>
            </a:r>
          </a:p>
          <a:p>
            <a:pPr marL="1143000" lvl="2" indent="-228600">
              <a:lnSpc>
                <a:spcPct val="100000"/>
              </a:lnSpc>
              <a:buFont typeface="Symbol" pitchFamily="18" charset="2"/>
              <a:buNone/>
            </a:pPr>
            <a:r>
              <a:rPr lang="en-US" b="0" dirty="0"/>
              <a:t>Knows(x, Elizabeth)          </a:t>
            </a:r>
            <a:r>
              <a:rPr lang="en-US" dirty="0"/>
              <a:t>(i.e., everyone knows Elizabeth)</a:t>
            </a:r>
          </a:p>
          <a:p>
            <a:pPr marL="742950" lvl="1" indent="-285750">
              <a:lnSpc>
                <a:spcPct val="100000"/>
              </a:lnSpc>
            </a:pPr>
            <a:r>
              <a:rPr lang="en-US" dirty="0"/>
              <a:t>With </a:t>
            </a:r>
            <a:r>
              <a:rPr lang="en-US" dirty="0">
                <a:sym typeface="Symbol" pitchFamily="18" charset="2"/>
              </a:rPr>
              <a:t> = {x/Jane} </a:t>
            </a:r>
          </a:p>
          <a:p>
            <a:pPr marL="1143000" lvl="2" indent="-228600">
              <a:lnSpc>
                <a:spcPct val="100000"/>
              </a:lnSpc>
            </a:pPr>
            <a:r>
              <a:rPr lang="en-US" b="0" dirty="0"/>
              <a:t>Knows(John, x)</a:t>
            </a:r>
            <a:r>
              <a:rPr lang="en-US" dirty="0"/>
              <a:t> matches </a:t>
            </a:r>
            <a:r>
              <a:rPr lang="en-US" b="0" dirty="0">
                <a:solidFill>
                  <a:srgbClr val="008000"/>
                </a:solidFill>
              </a:rPr>
              <a:t>Knows(John, Jane)</a:t>
            </a:r>
          </a:p>
          <a:p>
            <a:pPr marL="742950" lvl="1" indent="-285750">
              <a:lnSpc>
                <a:spcPct val="100000"/>
              </a:lnSpc>
            </a:pPr>
            <a:r>
              <a:rPr lang="en-US" dirty="0"/>
              <a:t>With </a:t>
            </a:r>
            <a:r>
              <a:rPr lang="en-US" dirty="0">
                <a:sym typeface="Symbol" pitchFamily="18" charset="2"/>
              </a:rPr>
              <a:t> = {x/Bill, y/John} </a:t>
            </a:r>
          </a:p>
          <a:p>
            <a:pPr marL="1143000" lvl="2" indent="-228600">
              <a:lnSpc>
                <a:spcPct val="100000"/>
              </a:lnSpc>
            </a:pPr>
            <a:r>
              <a:rPr lang="en-US" b="0" dirty="0"/>
              <a:t>Knows(John, x)</a:t>
            </a:r>
            <a:r>
              <a:rPr lang="en-US" dirty="0"/>
              <a:t> matches </a:t>
            </a:r>
            <a:r>
              <a:rPr lang="en-US" b="0" dirty="0">
                <a:solidFill>
                  <a:srgbClr val="008000"/>
                </a:solidFill>
              </a:rPr>
              <a:t>Knows(y, Bill)</a:t>
            </a:r>
            <a:endParaRPr lang="en-US" dirty="0">
              <a:solidFill>
                <a:srgbClr val="008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t>Unification </a:t>
            </a:r>
            <a:r>
              <a:rPr lang="en-US" sz="2400" b="0">
                <a:effectLst/>
              </a:rPr>
              <a:t>(cont.)</a:t>
            </a:r>
          </a:p>
        </p:txBody>
      </p:sp>
      <p:sp>
        <p:nvSpPr>
          <p:cNvPr id="574467" name="Rectangle 3"/>
          <p:cNvSpPr>
            <a:spLocks noGrp="1" noChangeArrowheads="1"/>
          </p:cNvSpPr>
          <p:nvPr>
            <p:ph type="body" idx="1"/>
          </p:nvPr>
        </p:nvSpPr>
        <p:spPr/>
        <p:txBody>
          <a:bodyPr/>
          <a:lstStyle/>
          <a:p>
            <a:pPr marL="381000" indent="-381000">
              <a:lnSpc>
                <a:spcPct val="130000"/>
              </a:lnSpc>
              <a:buFont typeface="Symbol" pitchFamily="18" charset="2"/>
              <a:buNone/>
            </a:pPr>
            <a:r>
              <a:rPr lang="en-US" sz="2400" b="0" dirty="0" smtClean="0"/>
              <a:t>Example 4.18 </a:t>
            </a:r>
            <a:r>
              <a:rPr lang="en-US" sz="2400" b="0" dirty="0"/>
              <a:t>(cont.)</a:t>
            </a:r>
          </a:p>
          <a:p>
            <a:pPr marL="800100" lvl="1" indent="-342900">
              <a:lnSpc>
                <a:spcPct val="130000"/>
              </a:lnSpc>
            </a:pPr>
            <a:r>
              <a:rPr lang="en-US" dirty="0"/>
              <a:t>With </a:t>
            </a:r>
            <a:r>
              <a:rPr lang="en-US" dirty="0">
                <a:sym typeface="Symbol" pitchFamily="18" charset="2"/>
              </a:rPr>
              <a:t> = {y/John, x/Mother(John)} </a:t>
            </a:r>
          </a:p>
          <a:p>
            <a:pPr marL="1257300" lvl="2">
              <a:lnSpc>
                <a:spcPct val="130000"/>
              </a:lnSpc>
            </a:pPr>
            <a:r>
              <a:rPr lang="en-US" b="0" dirty="0"/>
              <a:t>Knows(John, x)</a:t>
            </a:r>
            <a:r>
              <a:rPr lang="en-US" dirty="0"/>
              <a:t> matches </a:t>
            </a:r>
            <a:r>
              <a:rPr lang="en-US" b="0" dirty="0">
                <a:solidFill>
                  <a:srgbClr val="008000"/>
                </a:solidFill>
              </a:rPr>
              <a:t>Knows(y, Mother(y))</a:t>
            </a:r>
          </a:p>
          <a:p>
            <a:pPr marL="800100" lvl="1" indent="-342900">
              <a:lnSpc>
                <a:spcPct val="130000"/>
              </a:lnSpc>
              <a:buFontTx/>
              <a:buNone/>
            </a:pPr>
            <a:r>
              <a:rPr lang="en-US" b="0" dirty="0"/>
              <a:t>	</a:t>
            </a:r>
            <a:r>
              <a:rPr lang="en-US" b="0" dirty="0">
                <a:solidFill>
                  <a:srgbClr val="008000"/>
                </a:solidFill>
              </a:rPr>
              <a:t>1) </a:t>
            </a:r>
            <a:r>
              <a:rPr lang="en-US" dirty="0"/>
              <a:t>find</a:t>
            </a:r>
            <a:r>
              <a:rPr lang="en-US" b="0" dirty="0">
                <a:solidFill>
                  <a:srgbClr val="008000"/>
                </a:solidFill>
              </a:rPr>
              <a:t> {y/John} </a:t>
            </a:r>
            <a:r>
              <a:rPr lang="en-US" dirty="0"/>
              <a:t>for</a:t>
            </a:r>
            <a:r>
              <a:rPr lang="en-US" b="0" dirty="0">
                <a:solidFill>
                  <a:srgbClr val="008000"/>
                </a:solidFill>
              </a:rPr>
              <a:t> Knows(</a:t>
            </a:r>
            <a:r>
              <a:rPr lang="en-US" u="sng" dirty="0">
                <a:solidFill>
                  <a:schemeClr val="hlink"/>
                </a:solidFill>
                <a:effectLst>
                  <a:outerShdw blurRad="38100" dist="38100" dir="2700000" algn="tl">
                    <a:srgbClr val="C0C0C0"/>
                  </a:outerShdw>
                </a:effectLst>
              </a:rPr>
              <a:t>John</a:t>
            </a:r>
            <a:r>
              <a:rPr lang="en-US" b="0" dirty="0">
                <a:solidFill>
                  <a:srgbClr val="008000"/>
                </a:solidFill>
              </a:rPr>
              <a:t>, x) </a:t>
            </a:r>
            <a:r>
              <a:rPr lang="en-US" dirty="0"/>
              <a:t>and</a:t>
            </a:r>
            <a:r>
              <a:rPr lang="en-US" b="0" dirty="0">
                <a:solidFill>
                  <a:srgbClr val="008000"/>
                </a:solidFill>
              </a:rPr>
              <a:t> Knows(</a:t>
            </a:r>
            <a:r>
              <a:rPr lang="en-US" u="sng" dirty="0">
                <a:solidFill>
                  <a:schemeClr val="hlink"/>
                </a:solidFill>
              </a:rPr>
              <a:t>y</a:t>
            </a:r>
            <a:r>
              <a:rPr lang="en-US" b="0" dirty="0">
                <a:solidFill>
                  <a:srgbClr val="008000"/>
                </a:solidFill>
              </a:rPr>
              <a:t>, Mother(y))</a:t>
            </a:r>
          </a:p>
          <a:p>
            <a:pPr marL="800100" lvl="1" indent="-342900">
              <a:lnSpc>
                <a:spcPct val="130000"/>
              </a:lnSpc>
              <a:buFontTx/>
              <a:buNone/>
            </a:pPr>
            <a:r>
              <a:rPr lang="en-US" b="0" dirty="0">
                <a:solidFill>
                  <a:srgbClr val="008000"/>
                </a:solidFill>
              </a:rPr>
              <a:t>	2) </a:t>
            </a:r>
            <a:r>
              <a:rPr lang="en-US" dirty="0"/>
              <a:t>substitute</a:t>
            </a:r>
            <a:r>
              <a:rPr lang="en-US" b="0" dirty="0">
                <a:solidFill>
                  <a:srgbClr val="008000"/>
                </a:solidFill>
              </a:rPr>
              <a:t> </a:t>
            </a:r>
            <a:r>
              <a:rPr lang="en-US" u="sng" dirty="0">
                <a:solidFill>
                  <a:schemeClr val="hlink"/>
                </a:solidFill>
                <a:effectLst>
                  <a:outerShdw blurRad="38100" dist="38100" dir="2700000" algn="tl">
                    <a:srgbClr val="C0C0C0"/>
                  </a:outerShdw>
                </a:effectLst>
              </a:rPr>
              <a:t>y</a:t>
            </a:r>
            <a:r>
              <a:rPr lang="en-US" b="0" dirty="0">
                <a:solidFill>
                  <a:srgbClr val="008000"/>
                </a:solidFill>
              </a:rPr>
              <a:t> in Knows(</a:t>
            </a:r>
            <a:r>
              <a:rPr lang="en-US" u="sng" dirty="0">
                <a:solidFill>
                  <a:schemeClr val="hlink"/>
                </a:solidFill>
                <a:effectLst>
                  <a:outerShdw blurRad="38100" dist="38100" dir="2700000" algn="tl">
                    <a:srgbClr val="C0C0C0"/>
                  </a:outerShdw>
                </a:effectLst>
              </a:rPr>
              <a:t>y</a:t>
            </a:r>
            <a:r>
              <a:rPr lang="en-US" b="0" dirty="0">
                <a:solidFill>
                  <a:srgbClr val="008000"/>
                </a:solidFill>
              </a:rPr>
              <a:t>, Mother(</a:t>
            </a:r>
            <a:r>
              <a:rPr lang="en-US" u="sng" dirty="0">
                <a:solidFill>
                  <a:schemeClr val="hlink"/>
                </a:solidFill>
                <a:effectLst>
                  <a:outerShdw blurRad="38100" dist="38100" dir="2700000" algn="tl">
                    <a:srgbClr val="C0C0C0"/>
                  </a:outerShdw>
                </a:effectLst>
              </a:rPr>
              <a:t>y</a:t>
            </a:r>
            <a:r>
              <a:rPr lang="en-US" b="0" dirty="0">
                <a:solidFill>
                  <a:srgbClr val="008000"/>
                </a:solidFill>
              </a:rPr>
              <a:t>)) </a:t>
            </a:r>
            <a:r>
              <a:rPr lang="en-US" dirty="0"/>
              <a:t>by</a:t>
            </a:r>
            <a:r>
              <a:rPr lang="en-US" b="0" dirty="0">
                <a:solidFill>
                  <a:srgbClr val="008000"/>
                </a:solidFill>
              </a:rPr>
              <a:t> </a:t>
            </a:r>
            <a:r>
              <a:rPr lang="en-US" u="sng" dirty="0">
                <a:solidFill>
                  <a:schemeClr val="hlink"/>
                </a:solidFill>
                <a:effectLst>
                  <a:outerShdw blurRad="38100" dist="38100" dir="2700000" algn="tl">
                    <a:srgbClr val="C0C0C0"/>
                  </a:outerShdw>
                </a:effectLst>
              </a:rPr>
              <a:t>John</a:t>
            </a:r>
            <a:r>
              <a:rPr lang="en-US" b="0" dirty="0">
                <a:solidFill>
                  <a:srgbClr val="008000"/>
                </a:solidFill>
              </a:rPr>
              <a:t>, </a:t>
            </a:r>
            <a:r>
              <a:rPr lang="en-US" dirty="0"/>
              <a:t>and get</a:t>
            </a:r>
            <a:r>
              <a:rPr lang="en-US" b="0" dirty="0">
                <a:solidFill>
                  <a:srgbClr val="008000"/>
                </a:solidFill>
              </a:rPr>
              <a:t> </a:t>
            </a:r>
          </a:p>
          <a:p>
            <a:pPr marL="800100" lvl="1" indent="-342900">
              <a:lnSpc>
                <a:spcPct val="130000"/>
              </a:lnSpc>
              <a:buFontTx/>
              <a:buNone/>
            </a:pPr>
            <a:r>
              <a:rPr lang="en-US" b="0" dirty="0">
                <a:solidFill>
                  <a:srgbClr val="008000"/>
                </a:solidFill>
              </a:rPr>
              <a:t>			Knows(</a:t>
            </a:r>
            <a:r>
              <a:rPr lang="en-US" u="sng" dirty="0">
                <a:solidFill>
                  <a:schemeClr val="hlink"/>
                </a:solidFill>
                <a:effectLst>
                  <a:outerShdw blurRad="38100" dist="38100" dir="2700000" algn="tl">
                    <a:srgbClr val="C0C0C0"/>
                  </a:outerShdw>
                </a:effectLst>
              </a:rPr>
              <a:t>John</a:t>
            </a:r>
            <a:r>
              <a:rPr lang="en-US" b="0" dirty="0">
                <a:solidFill>
                  <a:srgbClr val="008000"/>
                </a:solidFill>
              </a:rPr>
              <a:t>, Mother(</a:t>
            </a:r>
            <a:r>
              <a:rPr lang="en-US" u="sng" dirty="0">
                <a:solidFill>
                  <a:schemeClr val="hlink"/>
                </a:solidFill>
                <a:effectLst>
                  <a:outerShdw blurRad="38100" dist="38100" dir="2700000" algn="tl">
                    <a:srgbClr val="C0C0C0"/>
                  </a:outerShdw>
                </a:effectLst>
              </a:rPr>
              <a:t>John</a:t>
            </a:r>
            <a:r>
              <a:rPr lang="en-US" b="0" dirty="0">
                <a:solidFill>
                  <a:srgbClr val="008000"/>
                </a:solidFill>
              </a:rPr>
              <a:t>))</a:t>
            </a:r>
          </a:p>
          <a:p>
            <a:pPr marL="800100" lvl="1" indent="-342900">
              <a:lnSpc>
                <a:spcPct val="130000"/>
              </a:lnSpc>
              <a:buFontTx/>
              <a:buNone/>
            </a:pPr>
            <a:r>
              <a:rPr lang="en-US" b="0" dirty="0">
                <a:solidFill>
                  <a:srgbClr val="008000"/>
                </a:solidFill>
              </a:rPr>
              <a:t>	3) </a:t>
            </a:r>
            <a:r>
              <a:rPr lang="en-US" dirty="0"/>
              <a:t>find</a:t>
            </a:r>
            <a:r>
              <a:rPr lang="en-US" b="0" dirty="0">
                <a:solidFill>
                  <a:srgbClr val="008000"/>
                </a:solidFill>
              </a:rPr>
              <a:t> {x/Mother(John)} </a:t>
            </a:r>
            <a:r>
              <a:rPr lang="en-US" dirty="0"/>
              <a:t>for</a:t>
            </a:r>
            <a:r>
              <a:rPr lang="en-US" b="0" dirty="0">
                <a:solidFill>
                  <a:srgbClr val="008000"/>
                </a:solidFill>
              </a:rPr>
              <a:t> </a:t>
            </a:r>
          </a:p>
          <a:p>
            <a:pPr marL="800100" lvl="1" indent="-342900">
              <a:lnSpc>
                <a:spcPct val="130000"/>
              </a:lnSpc>
              <a:buFontTx/>
              <a:buNone/>
            </a:pPr>
            <a:r>
              <a:rPr lang="en-US" b="0" dirty="0">
                <a:solidFill>
                  <a:srgbClr val="008000"/>
                </a:solidFill>
              </a:rPr>
              <a:t>			Knows(John, </a:t>
            </a:r>
            <a:r>
              <a:rPr lang="en-US" u="sng" dirty="0">
                <a:solidFill>
                  <a:schemeClr val="tx2"/>
                </a:solidFill>
                <a:effectLst>
                  <a:outerShdw blurRad="38100" dist="38100" dir="2700000" algn="tl">
                    <a:srgbClr val="C0C0C0"/>
                  </a:outerShdw>
                </a:effectLst>
              </a:rPr>
              <a:t>x</a:t>
            </a:r>
            <a:r>
              <a:rPr lang="en-US" b="0" dirty="0">
                <a:solidFill>
                  <a:srgbClr val="008000"/>
                </a:solidFill>
              </a:rPr>
              <a:t>) </a:t>
            </a:r>
            <a:r>
              <a:rPr lang="en-US" dirty="0"/>
              <a:t>and</a:t>
            </a:r>
            <a:r>
              <a:rPr lang="en-US" b="0" dirty="0">
                <a:solidFill>
                  <a:srgbClr val="008000"/>
                </a:solidFill>
              </a:rPr>
              <a:t> Knows(John, </a:t>
            </a:r>
            <a:r>
              <a:rPr lang="en-US" u="sng" dirty="0">
                <a:solidFill>
                  <a:schemeClr val="tx2"/>
                </a:solidFill>
                <a:effectLst>
                  <a:outerShdw blurRad="38100" dist="38100" dir="2700000" algn="tl">
                    <a:srgbClr val="C0C0C0"/>
                  </a:outerShdw>
                </a:effectLst>
              </a:rPr>
              <a:t>Mother(John)</a:t>
            </a:r>
            <a:r>
              <a:rPr lang="en-US" b="0" dirty="0">
                <a:solidFill>
                  <a:srgbClr val="008000"/>
                </a:solidFill>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7658100" y="1600200"/>
            <a:ext cx="200025" cy="409575"/>
          </a:xfrm>
          <a:prstGeom prst="ellipse">
            <a:avLst/>
          </a:prstGeom>
          <a:solidFill>
            <a:schemeClr val="bg1"/>
          </a:solidFill>
          <a:ln w="12700" cap="flat" cmpd="sng"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4" name="Oval 3"/>
          <p:cNvSpPr/>
          <p:nvPr/>
        </p:nvSpPr>
        <p:spPr bwMode="auto">
          <a:xfrm>
            <a:off x="5486400" y="1647824"/>
            <a:ext cx="266700" cy="352425"/>
          </a:xfrm>
          <a:prstGeom prst="ellipse">
            <a:avLst/>
          </a:prstGeom>
          <a:solidFill>
            <a:schemeClr val="bg1"/>
          </a:solidFill>
          <a:ln w="12700" cap="flat" cmpd="sng"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575490" name="Rectangle 2"/>
          <p:cNvSpPr>
            <a:spLocks noGrp="1" noChangeArrowheads="1"/>
          </p:cNvSpPr>
          <p:nvPr>
            <p:ph type="title"/>
          </p:nvPr>
        </p:nvSpPr>
        <p:spPr/>
        <p:txBody>
          <a:bodyPr/>
          <a:lstStyle/>
          <a:p>
            <a:r>
              <a:rPr lang="en-US"/>
              <a:t>Unification </a:t>
            </a:r>
            <a:r>
              <a:rPr lang="en-US" sz="2400" b="0">
                <a:effectLst/>
              </a:rPr>
              <a:t>(cont.)</a:t>
            </a:r>
          </a:p>
        </p:txBody>
      </p:sp>
      <p:sp>
        <p:nvSpPr>
          <p:cNvPr id="575491" name="Rectangle 3"/>
          <p:cNvSpPr>
            <a:spLocks noGrp="1" noChangeArrowheads="1"/>
          </p:cNvSpPr>
          <p:nvPr>
            <p:ph type="body" idx="1"/>
          </p:nvPr>
        </p:nvSpPr>
        <p:spPr/>
        <p:txBody>
          <a:bodyPr/>
          <a:lstStyle/>
          <a:p>
            <a:pPr marL="381000" indent="-381000">
              <a:lnSpc>
                <a:spcPct val="100000"/>
              </a:lnSpc>
              <a:buFont typeface="Symbol" pitchFamily="18" charset="2"/>
              <a:buNone/>
            </a:pPr>
            <a:r>
              <a:rPr lang="en-US" sz="2400" b="0" dirty="0" smtClean="0"/>
              <a:t>Example 4.18 </a:t>
            </a:r>
            <a:r>
              <a:rPr lang="en-US" sz="2400" b="0" dirty="0"/>
              <a:t>(cont.)</a:t>
            </a:r>
          </a:p>
          <a:p>
            <a:pPr marL="800100" lvl="1" indent="-342900">
              <a:lnSpc>
                <a:spcPct val="100000"/>
              </a:lnSpc>
            </a:pPr>
            <a:r>
              <a:rPr lang="en-US" dirty="0" smtClean="0"/>
              <a:t>Find  </a:t>
            </a:r>
            <a:r>
              <a:rPr lang="en-US" dirty="0"/>
              <a:t>a match for </a:t>
            </a:r>
            <a:r>
              <a:rPr lang="en-US" dirty="0" smtClean="0"/>
              <a:t>  </a:t>
            </a:r>
            <a:r>
              <a:rPr lang="en-US" b="0" dirty="0" smtClean="0"/>
              <a:t>Knows(John</a:t>
            </a:r>
            <a:r>
              <a:rPr lang="en-US" b="0" dirty="0"/>
              <a:t>, </a:t>
            </a:r>
            <a:r>
              <a:rPr lang="en-US" b="0" dirty="0" smtClean="0"/>
              <a:t>x )</a:t>
            </a:r>
            <a:r>
              <a:rPr lang="en-US" dirty="0" smtClean="0"/>
              <a:t> </a:t>
            </a:r>
            <a:r>
              <a:rPr lang="en-US" dirty="0"/>
              <a:t>and </a:t>
            </a:r>
            <a:r>
              <a:rPr lang="en-US" b="0" dirty="0"/>
              <a:t>Knows</a:t>
            </a:r>
            <a:r>
              <a:rPr lang="en-US" b="0" dirty="0" smtClean="0"/>
              <a:t>( x</a:t>
            </a:r>
            <a:r>
              <a:rPr lang="en-US" b="0" dirty="0"/>
              <a:t>, Elizabeth)</a:t>
            </a:r>
          </a:p>
          <a:p>
            <a:pPr marL="1257300" lvl="2">
              <a:lnSpc>
                <a:spcPct val="100000"/>
              </a:lnSpc>
            </a:pPr>
            <a:r>
              <a:rPr lang="en-US" dirty="0"/>
              <a:t>Not as obvious as the previous cases</a:t>
            </a:r>
          </a:p>
          <a:p>
            <a:pPr marL="1257300" lvl="2">
              <a:lnSpc>
                <a:spcPct val="100000"/>
              </a:lnSpc>
              <a:buFont typeface="Symbol" pitchFamily="18" charset="2"/>
              <a:buNone/>
            </a:pPr>
            <a:r>
              <a:rPr lang="en-US" sz="2800" dirty="0">
                <a:solidFill>
                  <a:schemeClr val="hlink"/>
                </a:solidFill>
                <a:sym typeface="Wingdings" pitchFamily="2" charset="2"/>
              </a:rPr>
              <a:t>?!</a:t>
            </a:r>
            <a:r>
              <a:rPr lang="en-US" dirty="0">
                <a:sym typeface="Wingdings" pitchFamily="2" charset="2"/>
              </a:rPr>
              <a:t>	</a:t>
            </a:r>
            <a:r>
              <a:rPr lang="en-US" dirty="0"/>
              <a:t>If use {x/John}, then cannot use {x/Elizabeth} at the same time</a:t>
            </a:r>
          </a:p>
          <a:p>
            <a:pPr marL="800100" lvl="1" indent="-342900">
              <a:lnSpc>
                <a:spcPct val="100000"/>
              </a:lnSpc>
              <a:buFontTx/>
              <a:buNone/>
            </a:pPr>
            <a:r>
              <a:rPr lang="en-US" sz="2800" b="0" dirty="0">
                <a:solidFill>
                  <a:schemeClr val="hlink"/>
                </a:solidFill>
                <a:sym typeface="Wingdings" pitchFamily="2" charset="2"/>
              </a:rPr>
              <a:t></a:t>
            </a:r>
            <a:r>
              <a:rPr lang="en-US" dirty="0">
                <a:sym typeface="Wingdings" pitchFamily="2" charset="2"/>
              </a:rPr>
              <a:t>	 </a:t>
            </a:r>
            <a:r>
              <a:rPr lang="en-US" dirty="0"/>
              <a:t>Can solve the problem by </a:t>
            </a:r>
            <a:r>
              <a:rPr lang="en-US" b="1" i="1" dirty="0">
                <a:solidFill>
                  <a:srgbClr val="CC66FF"/>
                </a:solidFill>
                <a:effectLst>
                  <a:outerShdw blurRad="38100" dist="38100" dir="2700000" algn="tl">
                    <a:srgbClr val="C0C0C0"/>
                  </a:outerShdw>
                </a:effectLst>
              </a:rPr>
              <a:t>renaming</a:t>
            </a:r>
          </a:p>
          <a:p>
            <a:pPr marL="1257300" lvl="2">
              <a:lnSpc>
                <a:spcPct val="100000"/>
              </a:lnSpc>
            </a:pPr>
            <a:r>
              <a:rPr lang="en-US" dirty="0"/>
              <a:t>E.g.: rename x in </a:t>
            </a:r>
            <a:r>
              <a:rPr lang="en-US" b="0" dirty="0"/>
              <a:t>Knows(x, Elizabeth)</a:t>
            </a:r>
            <a:r>
              <a:rPr lang="en-US" dirty="0"/>
              <a:t> by </a:t>
            </a:r>
            <a:r>
              <a:rPr lang="en-US" b="0" dirty="0">
                <a:solidFill>
                  <a:schemeClr val="hlink"/>
                </a:solidFill>
              </a:rPr>
              <a:t>$x1</a:t>
            </a:r>
            <a:r>
              <a:rPr lang="en-US" dirty="0"/>
              <a:t> (new name)</a:t>
            </a:r>
          </a:p>
          <a:p>
            <a:pPr marL="1714500" lvl="3" indent="-342900">
              <a:lnSpc>
                <a:spcPct val="100000"/>
              </a:lnSpc>
            </a:pPr>
            <a:r>
              <a:rPr lang="en-US" dirty="0"/>
              <a:t>Then can get </a:t>
            </a:r>
            <a:r>
              <a:rPr lang="en-US" dirty="0">
                <a:sym typeface="Symbol" pitchFamily="18" charset="2"/>
              </a:rPr>
              <a:t> = {x/Elizabeth, </a:t>
            </a:r>
            <a:r>
              <a:rPr lang="en-US" b="0" dirty="0">
                <a:solidFill>
                  <a:schemeClr val="hlink"/>
                </a:solidFill>
                <a:sym typeface="Symbol" pitchFamily="18" charset="2"/>
              </a:rPr>
              <a:t>$x1</a:t>
            </a:r>
            <a:r>
              <a:rPr lang="en-US" dirty="0">
                <a:sym typeface="Symbol" pitchFamily="18" charset="2"/>
              </a:rPr>
              <a:t>/John} </a:t>
            </a:r>
          </a:p>
        </p:txBody>
      </p:sp>
      <p:cxnSp>
        <p:nvCxnSpPr>
          <p:cNvPr id="9" name="Straight Arrow Connector 8"/>
          <p:cNvCxnSpPr/>
          <p:nvPr/>
        </p:nvCxnSpPr>
        <p:spPr bwMode="auto">
          <a:xfrm rot="10800000" flipV="1">
            <a:off x="5705475" y="1333499"/>
            <a:ext cx="1009650" cy="352425"/>
          </a:xfrm>
          <a:prstGeom prst="straightConnector1">
            <a:avLst/>
          </a:prstGeom>
          <a:solidFill>
            <a:schemeClr val="bg1"/>
          </a:solidFill>
          <a:ln w="127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6696075" y="1323975"/>
            <a:ext cx="971550" cy="333375"/>
          </a:xfrm>
          <a:prstGeom prst="straightConnector1">
            <a:avLst/>
          </a:prstGeom>
          <a:solidFill>
            <a:schemeClr val="bg1"/>
          </a:solidFill>
          <a:ln w="12700" cap="flat" cmpd="sng" algn="ctr">
            <a:solidFill>
              <a:srgbClr val="FF0000"/>
            </a:solidFill>
            <a:prstDash val="solid"/>
            <a:round/>
            <a:headEnd type="none" w="med" len="med"/>
            <a:tailEnd type="arrow"/>
          </a:ln>
          <a:effectLst/>
        </p:spPr>
      </p:cxnSp>
      <p:sp>
        <p:nvSpPr>
          <p:cNvPr id="12" name="TextBox 11"/>
          <p:cNvSpPr txBox="1"/>
          <p:nvPr/>
        </p:nvSpPr>
        <p:spPr>
          <a:xfrm>
            <a:off x="6477000" y="1066800"/>
            <a:ext cx="2324100" cy="338554"/>
          </a:xfrm>
          <a:prstGeom prst="rect">
            <a:avLst/>
          </a:prstGeom>
          <a:noFill/>
        </p:spPr>
        <p:txBody>
          <a:bodyPr wrap="square" rtlCol="0">
            <a:spAutoFit/>
          </a:bodyPr>
          <a:lstStyle/>
          <a:p>
            <a:r>
              <a:rPr lang="en-US" sz="1600" i="1" dirty="0" smtClean="0">
                <a:solidFill>
                  <a:srgbClr val="FF0000"/>
                </a:solidFill>
              </a:rPr>
              <a:t>Not the same variable</a:t>
            </a:r>
            <a:endParaRPr lang="en-US" sz="1600" i="1" dirty="0">
              <a:solidFill>
                <a:srgbClr val="FF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First-Order Definite Clauses</a:t>
            </a:r>
          </a:p>
        </p:txBody>
      </p:sp>
      <p:sp>
        <p:nvSpPr>
          <p:cNvPr id="577539" name="Rectangle 3"/>
          <p:cNvSpPr>
            <a:spLocks noGrp="1" noChangeArrowheads="1"/>
          </p:cNvSpPr>
          <p:nvPr>
            <p:ph type="body" idx="1"/>
          </p:nvPr>
        </p:nvSpPr>
        <p:spPr>
          <a:xfrm>
            <a:off x="303213" y="1219200"/>
            <a:ext cx="9299575" cy="5016500"/>
          </a:xfrm>
        </p:spPr>
        <p:txBody>
          <a:bodyPr/>
          <a:lstStyle/>
          <a:p>
            <a:pPr>
              <a:lnSpc>
                <a:spcPct val="102000"/>
              </a:lnSpc>
            </a:pPr>
            <a:r>
              <a:rPr lang="en-US" b="1" i="1" dirty="0">
                <a:solidFill>
                  <a:srgbClr val="CC66FF"/>
                </a:solidFill>
                <a:effectLst>
                  <a:outerShdw blurRad="38100" dist="38100" dir="2700000" algn="tl">
                    <a:srgbClr val="C0C0C0"/>
                  </a:outerShdw>
                </a:effectLst>
              </a:rPr>
              <a:t>First-order literals</a:t>
            </a:r>
            <a:r>
              <a:rPr lang="en-US" b="1" dirty="0"/>
              <a:t> </a:t>
            </a:r>
          </a:p>
          <a:p>
            <a:pPr lvl="1">
              <a:lnSpc>
                <a:spcPct val="102000"/>
              </a:lnSpc>
            </a:pPr>
            <a:r>
              <a:rPr lang="en-US" dirty="0"/>
              <a:t>Predicates that can include variables</a:t>
            </a:r>
          </a:p>
          <a:p>
            <a:pPr lvl="2">
              <a:lnSpc>
                <a:spcPct val="102000"/>
              </a:lnSpc>
            </a:pPr>
            <a:r>
              <a:rPr lang="en-US" dirty="0"/>
              <a:t>variables are assumed to be universally quantified</a:t>
            </a:r>
          </a:p>
          <a:p>
            <a:pPr>
              <a:lnSpc>
                <a:spcPct val="102000"/>
              </a:lnSpc>
            </a:pPr>
            <a:r>
              <a:rPr lang="en-US" b="1" i="1" dirty="0">
                <a:solidFill>
                  <a:srgbClr val="CC66FF"/>
                </a:solidFill>
                <a:effectLst>
                  <a:outerShdw blurRad="38100" dist="38100" dir="2700000" algn="tl">
                    <a:srgbClr val="C0C0C0"/>
                  </a:outerShdw>
                </a:effectLst>
              </a:rPr>
              <a:t>First-order definite clauses</a:t>
            </a:r>
          </a:p>
          <a:p>
            <a:pPr lvl="1">
              <a:lnSpc>
                <a:spcPct val="92000"/>
              </a:lnSpc>
            </a:pPr>
            <a:r>
              <a:rPr lang="en-US" dirty="0"/>
              <a:t>Are disjunctions of literals, with exactly one is positive</a:t>
            </a:r>
          </a:p>
          <a:p>
            <a:pPr lvl="2">
              <a:lnSpc>
                <a:spcPct val="92000"/>
              </a:lnSpc>
            </a:pPr>
            <a:r>
              <a:rPr lang="en-US" dirty="0"/>
              <a:t>Can be either </a:t>
            </a:r>
            <a:r>
              <a:rPr lang="en-US" i="1" dirty="0">
                <a:solidFill>
                  <a:schemeClr val="hlink"/>
                </a:solidFill>
              </a:rPr>
              <a:t>atomic</a:t>
            </a:r>
            <a:r>
              <a:rPr lang="en-US" dirty="0"/>
              <a:t> definite clause, or an </a:t>
            </a:r>
            <a:r>
              <a:rPr lang="en-US" i="1" dirty="0">
                <a:solidFill>
                  <a:schemeClr val="hlink"/>
                </a:solidFill>
              </a:rPr>
              <a:t>implication</a:t>
            </a:r>
            <a:r>
              <a:rPr lang="en-US" dirty="0"/>
              <a:t> whose antecedent is a conjunction of positive literal and whose consequent is a </a:t>
            </a:r>
            <a:r>
              <a:rPr lang="en-US" b="0" i="1" dirty="0">
                <a:solidFill>
                  <a:schemeClr val="hlink"/>
                </a:solidFill>
                <a:effectLst>
                  <a:outerShdw blurRad="38100" dist="38100" dir="2700000" algn="tl">
                    <a:srgbClr val="C0C0C0"/>
                  </a:outerShdw>
                </a:effectLst>
              </a:rPr>
              <a:t>single</a:t>
            </a:r>
            <a:r>
              <a:rPr lang="en-US" dirty="0"/>
              <a:t> positive literal</a:t>
            </a:r>
          </a:p>
          <a:p>
            <a:pPr>
              <a:lnSpc>
                <a:spcPct val="102000"/>
              </a:lnSpc>
            </a:pPr>
            <a:r>
              <a:rPr lang="en-US" dirty="0" smtClean="0"/>
              <a:t>Example 4.19:  </a:t>
            </a:r>
            <a:r>
              <a:rPr lang="en-US" sz="2400" dirty="0">
                <a:solidFill>
                  <a:srgbClr val="A50021"/>
                </a:solidFill>
              </a:rPr>
              <a:t>some first-order definite clauses</a:t>
            </a:r>
          </a:p>
          <a:p>
            <a:pPr lvl="2">
              <a:lnSpc>
                <a:spcPct val="102000"/>
              </a:lnSpc>
              <a:buFont typeface="Symbol" pitchFamily="18" charset="2"/>
              <a:buNone/>
            </a:pPr>
            <a:r>
              <a:rPr lang="en-US" b="0" dirty="0"/>
              <a:t>King(x) </a:t>
            </a:r>
            <a:r>
              <a:rPr lang="en-US" b="0" dirty="0">
                <a:sym typeface="Symbol" pitchFamily="18" charset="2"/>
              </a:rPr>
              <a:t></a:t>
            </a:r>
            <a:r>
              <a:rPr lang="en-US" b="0" dirty="0"/>
              <a:t> Greedy(x) </a:t>
            </a:r>
            <a:r>
              <a:rPr lang="en-US" b="0" dirty="0">
                <a:sym typeface="Symbol" pitchFamily="18" charset="2"/>
              </a:rPr>
              <a:t></a:t>
            </a:r>
            <a:r>
              <a:rPr lang="en-US" b="0" dirty="0"/>
              <a:t> Evil(x)</a:t>
            </a:r>
          </a:p>
          <a:p>
            <a:pPr lvl="2">
              <a:lnSpc>
                <a:spcPct val="102000"/>
              </a:lnSpc>
              <a:buFont typeface="Symbol" pitchFamily="18" charset="2"/>
              <a:buNone/>
            </a:pPr>
            <a:r>
              <a:rPr lang="en-US" b="0" dirty="0"/>
              <a:t>King(John)</a:t>
            </a:r>
          </a:p>
          <a:p>
            <a:pPr lvl="2">
              <a:lnSpc>
                <a:spcPct val="102000"/>
              </a:lnSpc>
              <a:buFont typeface="Symbol" pitchFamily="18" charset="2"/>
              <a:buNone/>
            </a:pPr>
            <a:r>
              <a:rPr lang="en-US" b="0" dirty="0"/>
              <a:t>Greedy(y)</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Forward Chaining in FOL</a:t>
            </a:r>
          </a:p>
        </p:txBody>
      </p:sp>
      <p:sp>
        <p:nvSpPr>
          <p:cNvPr id="578563" name="Rectangle 3"/>
          <p:cNvSpPr>
            <a:spLocks noGrp="1" noChangeArrowheads="1"/>
          </p:cNvSpPr>
          <p:nvPr>
            <p:ph type="body" idx="1"/>
          </p:nvPr>
        </p:nvSpPr>
        <p:spPr/>
        <p:txBody>
          <a:bodyPr/>
          <a:lstStyle/>
          <a:p>
            <a:pPr>
              <a:lnSpc>
                <a:spcPct val="100000"/>
              </a:lnSpc>
            </a:pPr>
            <a:r>
              <a:rPr lang="en-US" dirty="0"/>
              <a:t>Basic idea</a:t>
            </a:r>
          </a:p>
          <a:p>
            <a:pPr lvl="1">
              <a:lnSpc>
                <a:spcPct val="100000"/>
              </a:lnSpc>
            </a:pPr>
            <a:r>
              <a:rPr lang="en-US" dirty="0"/>
              <a:t>Start with the atomic sentences in the KB and apply Modus Ponens in the forward direction, adding new atomic sentence, until no further inference can be made</a:t>
            </a:r>
          </a:p>
          <a:p>
            <a:pPr>
              <a:lnSpc>
                <a:spcPct val="100000"/>
              </a:lnSpc>
            </a:pPr>
            <a:r>
              <a:rPr lang="en-US" b="0" i="1" dirty="0">
                <a:solidFill>
                  <a:schemeClr val="hlink"/>
                </a:solidFill>
                <a:effectLst>
                  <a:outerShdw blurRad="38100" dist="38100" dir="2700000" algn="tl">
                    <a:srgbClr val="C0C0C0"/>
                  </a:outerShdw>
                </a:effectLst>
              </a:rPr>
              <a:t>FC is sound and complete for first-order definite clauses</a:t>
            </a:r>
          </a:p>
          <a:p>
            <a:pPr>
              <a:lnSpc>
                <a:spcPct val="100000"/>
              </a:lnSpc>
            </a:pPr>
            <a:r>
              <a:rPr lang="en-US" dirty="0"/>
              <a:t>A simple algorithm</a:t>
            </a:r>
          </a:p>
          <a:p>
            <a:pPr lvl="1">
              <a:lnSpc>
                <a:spcPct val="100000"/>
              </a:lnSpc>
            </a:pPr>
            <a:r>
              <a:rPr lang="en-US" dirty="0"/>
              <a:t>Starting from known facts</a:t>
            </a:r>
          </a:p>
          <a:p>
            <a:pPr lvl="1">
              <a:lnSpc>
                <a:spcPct val="100000"/>
              </a:lnSpc>
            </a:pPr>
            <a:r>
              <a:rPr lang="en-US" dirty="0"/>
              <a:t>Triggers all the rules whose premises are satisfied, adding their conclusions to the known facts</a:t>
            </a:r>
          </a:p>
          <a:p>
            <a:pPr lvl="1">
              <a:lnSpc>
                <a:spcPct val="100000"/>
              </a:lnSpc>
            </a:pPr>
            <a:r>
              <a:rPr lang="en-US" dirty="0"/>
              <a:t>Repeat the process until the query </a:t>
            </a:r>
            <a:r>
              <a:rPr lang="en-US" b="0" i="1" u="sng" dirty="0">
                <a:solidFill>
                  <a:schemeClr val="hlink"/>
                </a:solidFill>
              </a:rPr>
              <a:t>is answered</a:t>
            </a:r>
            <a:r>
              <a:rPr lang="en-US" dirty="0"/>
              <a:t>, or no new facts are added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9" name="Rectangle 5"/>
          <p:cNvSpPr>
            <a:spLocks noChangeArrowheads="1"/>
          </p:cNvSpPr>
          <p:nvPr/>
        </p:nvSpPr>
        <p:spPr bwMode="auto">
          <a:xfrm>
            <a:off x="1092200" y="4522216"/>
            <a:ext cx="4965700" cy="711200"/>
          </a:xfrm>
          <a:prstGeom prst="rect">
            <a:avLst/>
          </a:prstGeom>
          <a:solidFill>
            <a:srgbClr val="FFFF99"/>
          </a:solidFill>
          <a:ln w="28575">
            <a:solidFill>
              <a:schemeClr val="hlink"/>
            </a:solidFill>
            <a:prstDash val="dash"/>
            <a:miter lim="800000"/>
            <a:headEnd/>
            <a:tailEnd type="none" w="med" len="lg"/>
          </a:ln>
          <a:effectLst/>
        </p:spPr>
        <p:txBody>
          <a:bodyPr wrap="none" anchor="ctr"/>
          <a:lstStyle/>
          <a:p>
            <a:endParaRPr lang="en-US"/>
          </a:p>
        </p:txBody>
      </p:sp>
      <p:sp>
        <p:nvSpPr>
          <p:cNvPr id="579586" name="Rectangle 2"/>
          <p:cNvSpPr>
            <a:spLocks noGrp="1" noChangeArrowheads="1"/>
          </p:cNvSpPr>
          <p:nvPr>
            <p:ph type="title"/>
          </p:nvPr>
        </p:nvSpPr>
        <p:spPr/>
        <p:txBody>
          <a:bodyPr/>
          <a:lstStyle/>
          <a:p>
            <a:r>
              <a:rPr lang="en-US" dirty="0"/>
              <a:t>Forward Chaining in FOL: </a:t>
            </a:r>
            <a:r>
              <a:rPr lang="en-US" sz="2800" dirty="0">
                <a:solidFill>
                  <a:srgbClr val="CC3300"/>
                </a:solidFill>
              </a:rPr>
              <a:t>example</a:t>
            </a:r>
            <a:endParaRPr lang="en-US" sz="2800" b="0" dirty="0">
              <a:solidFill>
                <a:srgbClr val="CC3300"/>
              </a:solidFill>
              <a:effectLst/>
            </a:endParaRPr>
          </a:p>
        </p:txBody>
      </p:sp>
      <p:sp>
        <p:nvSpPr>
          <p:cNvPr id="579587" name="Rectangle 3"/>
          <p:cNvSpPr>
            <a:spLocks noGrp="1" noChangeArrowheads="1"/>
          </p:cNvSpPr>
          <p:nvPr>
            <p:ph type="body" idx="1"/>
          </p:nvPr>
        </p:nvSpPr>
        <p:spPr/>
        <p:txBody>
          <a:bodyPr/>
          <a:lstStyle/>
          <a:p>
            <a:pPr>
              <a:lnSpc>
                <a:spcPct val="90000"/>
              </a:lnSpc>
            </a:pPr>
            <a:r>
              <a:rPr lang="en-US" dirty="0" smtClean="0"/>
              <a:t>Example 4.20:</a:t>
            </a:r>
            <a:endParaRPr lang="en-US" dirty="0"/>
          </a:p>
          <a:p>
            <a:pPr lvl="1">
              <a:lnSpc>
                <a:spcPct val="100000"/>
              </a:lnSpc>
              <a:spcBef>
                <a:spcPts val="0"/>
              </a:spcBef>
            </a:pPr>
            <a:r>
              <a:rPr lang="en-US" sz="2000" b="0" dirty="0" smtClean="0"/>
              <a:t>The </a:t>
            </a:r>
            <a:r>
              <a:rPr lang="en-US" sz="2000" b="0" dirty="0"/>
              <a:t>law says that it is a crime for an American to sell weapon to hostile </a:t>
            </a:r>
            <a:r>
              <a:rPr lang="en-US" sz="2000" b="0" dirty="0" smtClean="0"/>
              <a:t>nations</a:t>
            </a:r>
            <a:r>
              <a:rPr lang="en-US" sz="2000" b="0" dirty="0"/>
              <a:t>. The country </a:t>
            </a:r>
            <a:r>
              <a:rPr lang="en-US" sz="2000" b="0" dirty="0" err="1"/>
              <a:t>Nono</a:t>
            </a:r>
            <a:r>
              <a:rPr lang="en-US" sz="2000" b="0" dirty="0"/>
              <a:t>, an enemy of America, has missiles, and all </a:t>
            </a:r>
            <a:r>
              <a:rPr lang="en-US" sz="2000" b="0" dirty="0" smtClean="0"/>
              <a:t>of </a:t>
            </a:r>
            <a:r>
              <a:rPr lang="en-US" sz="2000" b="0" dirty="0"/>
              <a:t>its missiles were sold to it by Colonel West, who is American.</a:t>
            </a:r>
          </a:p>
          <a:p>
            <a:pPr>
              <a:lnSpc>
                <a:spcPct val="50000"/>
              </a:lnSpc>
              <a:buFont typeface="Symbol" pitchFamily="18" charset="2"/>
              <a:buNone/>
            </a:pPr>
            <a:endParaRPr lang="en-US" sz="2000" b="0" dirty="0"/>
          </a:p>
          <a:p>
            <a:pPr>
              <a:lnSpc>
                <a:spcPct val="90000"/>
              </a:lnSpc>
              <a:spcBef>
                <a:spcPts val="0"/>
              </a:spcBef>
              <a:buFont typeface="Symbol" pitchFamily="18" charset="2"/>
              <a:buNone/>
            </a:pPr>
            <a:r>
              <a:rPr lang="en-US" sz="2400" b="0" dirty="0">
                <a:solidFill>
                  <a:schemeClr val="tx1"/>
                </a:solidFill>
              </a:rPr>
              <a:t>		American(x) </a:t>
            </a:r>
            <a:r>
              <a:rPr lang="en-US" sz="2400" b="0" dirty="0">
                <a:solidFill>
                  <a:schemeClr val="tx1"/>
                </a:solidFill>
                <a:sym typeface="Symbol" pitchFamily="18" charset="2"/>
              </a:rPr>
              <a:t></a:t>
            </a:r>
            <a:r>
              <a:rPr lang="en-US" sz="2400" b="0" dirty="0">
                <a:solidFill>
                  <a:schemeClr val="tx1"/>
                </a:solidFill>
              </a:rPr>
              <a:t> Weapon(y) </a:t>
            </a:r>
            <a:r>
              <a:rPr lang="en-US" sz="2400" b="0" dirty="0">
                <a:solidFill>
                  <a:schemeClr val="tx1"/>
                </a:solidFill>
                <a:sym typeface="Symbol" pitchFamily="18" charset="2"/>
              </a:rPr>
              <a:t></a:t>
            </a:r>
            <a:r>
              <a:rPr lang="en-US" sz="2400" b="0" dirty="0">
                <a:solidFill>
                  <a:schemeClr val="tx1"/>
                </a:solidFill>
              </a:rPr>
              <a:t> Sells(x, y, z) </a:t>
            </a:r>
            <a:r>
              <a:rPr lang="en-US" sz="2400" b="0" dirty="0">
                <a:solidFill>
                  <a:schemeClr val="tx1"/>
                </a:solidFill>
                <a:sym typeface="Symbol" pitchFamily="18" charset="2"/>
              </a:rPr>
              <a:t></a:t>
            </a:r>
            <a:r>
              <a:rPr lang="en-US" sz="2400" b="0" dirty="0">
                <a:solidFill>
                  <a:schemeClr val="tx1"/>
                </a:solidFill>
              </a:rPr>
              <a:t> Hostile(z) </a:t>
            </a:r>
          </a:p>
          <a:p>
            <a:pPr>
              <a:lnSpc>
                <a:spcPct val="90000"/>
              </a:lnSpc>
              <a:spcBef>
                <a:spcPts val="0"/>
              </a:spcBef>
              <a:buFont typeface="Symbol" pitchFamily="18" charset="2"/>
              <a:buNone/>
            </a:pPr>
            <a:r>
              <a:rPr lang="en-US" sz="2400" b="0" dirty="0">
                <a:solidFill>
                  <a:schemeClr val="tx1"/>
                </a:solidFill>
                <a:sym typeface="Symbol" pitchFamily="18" charset="2"/>
              </a:rPr>
              <a:t>							</a:t>
            </a:r>
            <a:r>
              <a:rPr lang="en-US" sz="2400" b="0" dirty="0">
                <a:solidFill>
                  <a:schemeClr val="tx1"/>
                </a:solidFill>
              </a:rPr>
              <a:t> Criminal(x)</a:t>
            </a:r>
          </a:p>
          <a:p>
            <a:pPr>
              <a:lnSpc>
                <a:spcPct val="100000"/>
              </a:lnSpc>
              <a:spcBef>
                <a:spcPts val="0"/>
              </a:spcBef>
              <a:buFont typeface="Symbol" pitchFamily="18" charset="2"/>
              <a:buNone/>
            </a:pPr>
            <a:r>
              <a:rPr lang="en-US" sz="2400" b="0" dirty="0">
                <a:solidFill>
                  <a:schemeClr val="tx1"/>
                </a:solidFill>
              </a:rPr>
              <a:t>		Owns(</a:t>
            </a:r>
            <a:r>
              <a:rPr lang="en-US" sz="2400" b="0" dirty="0" err="1">
                <a:solidFill>
                  <a:schemeClr val="tx1"/>
                </a:solidFill>
              </a:rPr>
              <a:t>Nono</a:t>
            </a:r>
            <a:r>
              <a:rPr lang="en-US" sz="2400" b="0" dirty="0">
                <a:solidFill>
                  <a:schemeClr val="tx1"/>
                </a:solidFill>
              </a:rPr>
              <a:t>, M1)</a:t>
            </a:r>
          </a:p>
          <a:p>
            <a:pPr>
              <a:lnSpc>
                <a:spcPct val="100000"/>
              </a:lnSpc>
              <a:spcBef>
                <a:spcPts val="0"/>
              </a:spcBef>
              <a:buFont typeface="Symbol" pitchFamily="18" charset="2"/>
              <a:buNone/>
            </a:pPr>
            <a:r>
              <a:rPr lang="en-US" sz="2400" b="0" dirty="0">
                <a:solidFill>
                  <a:schemeClr val="tx1"/>
                </a:solidFill>
              </a:rPr>
              <a:t>		Missile(M1)</a:t>
            </a:r>
          </a:p>
          <a:p>
            <a:pPr>
              <a:lnSpc>
                <a:spcPct val="100000"/>
              </a:lnSpc>
              <a:spcBef>
                <a:spcPts val="0"/>
              </a:spcBef>
              <a:buFont typeface="Symbol" pitchFamily="18" charset="2"/>
              <a:buNone/>
            </a:pPr>
            <a:r>
              <a:rPr lang="en-US" sz="2400" b="0" dirty="0">
                <a:solidFill>
                  <a:schemeClr val="tx1"/>
                </a:solidFill>
              </a:rPr>
              <a:t>		Missile(x) </a:t>
            </a:r>
            <a:r>
              <a:rPr lang="en-US" sz="2400" b="0" dirty="0">
                <a:solidFill>
                  <a:schemeClr val="tx1"/>
                </a:solidFill>
                <a:sym typeface="Symbol" pitchFamily="18" charset="2"/>
              </a:rPr>
              <a:t></a:t>
            </a:r>
            <a:r>
              <a:rPr lang="en-US" sz="2400" b="0" dirty="0">
                <a:solidFill>
                  <a:schemeClr val="tx1"/>
                </a:solidFill>
              </a:rPr>
              <a:t> Owns(</a:t>
            </a:r>
            <a:r>
              <a:rPr lang="en-US" sz="2400" b="0" dirty="0" err="1">
                <a:solidFill>
                  <a:schemeClr val="tx1"/>
                </a:solidFill>
              </a:rPr>
              <a:t>Nono</a:t>
            </a:r>
            <a:r>
              <a:rPr lang="en-US" sz="2400" b="0" dirty="0">
                <a:solidFill>
                  <a:schemeClr val="tx1"/>
                </a:solidFill>
              </a:rPr>
              <a:t>, x) </a:t>
            </a:r>
            <a:r>
              <a:rPr lang="en-US" sz="2400" b="0" dirty="0">
                <a:solidFill>
                  <a:schemeClr val="tx1"/>
                </a:solidFill>
                <a:sym typeface="Symbol" pitchFamily="18" charset="2"/>
              </a:rPr>
              <a:t></a:t>
            </a:r>
            <a:r>
              <a:rPr lang="en-US" sz="2400" b="0" dirty="0">
                <a:solidFill>
                  <a:schemeClr val="tx1"/>
                </a:solidFill>
              </a:rPr>
              <a:t> Sells(West, x, </a:t>
            </a:r>
            <a:r>
              <a:rPr lang="en-US" sz="2400" b="0" dirty="0" err="1">
                <a:solidFill>
                  <a:schemeClr val="tx1"/>
                </a:solidFill>
              </a:rPr>
              <a:t>Nono</a:t>
            </a:r>
            <a:r>
              <a:rPr lang="en-US" sz="2400" b="0" dirty="0">
                <a:solidFill>
                  <a:schemeClr val="tx1"/>
                </a:solidFill>
              </a:rPr>
              <a:t>)</a:t>
            </a:r>
          </a:p>
          <a:p>
            <a:pPr>
              <a:lnSpc>
                <a:spcPct val="100000"/>
              </a:lnSpc>
              <a:spcBef>
                <a:spcPts val="0"/>
              </a:spcBef>
              <a:buFont typeface="Symbol" pitchFamily="18" charset="2"/>
              <a:buNone/>
            </a:pPr>
            <a:r>
              <a:rPr lang="en-US" sz="2400" b="0" dirty="0">
                <a:solidFill>
                  <a:schemeClr val="tx1"/>
                </a:solidFill>
              </a:rPr>
              <a:t>		Missile(x) </a:t>
            </a:r>
            <a:r>
              <a:rPr lang="en-US" sz="2400" b="0" dirty="0">
                <a:solidFill>
                  <a:schemeClr val="tx1"/>
                </a:solidFill>
                <a:sym typeface="Symbol" pitchFamily="18" charset="2"/>
              </a:rPr>
              <a:t></a:t>
            </a:r>
            <a:r>
              <a:rPr lang="en-US" sz="2400" b="0" dirty="0">
                <a:solidFill>
                  <a:schemeClr val="tx1"/>
                </a:solidFill>
              </a:rPr>
              <a:t> Weapon(x)</a:t>
            </a:r>
          </a:p>
          <a:p>
            <a:pPr>
              <a:lnSpc>
                <a:spcPct val="100000"/>
              </a:lnSpc>
              <a:spcBef>
                <a:spcPts val="0"/>
              </a:spcBef>
              <a:buFont typeface="Symbol" pitchFamily="18" charset="2"/>
              <a:buNone/>
            </a:pPr>
            <a:r>
              <a:rPr lang="en-US" sz="2400" b="0" dirty="0">
                <a:solidFill>
                  <a:schemeClr val="tx1"/>
                </a:solidFill>
              </a:rPr>
              <a:t>		Enemy(x, America) </a:t>
            </a:r>
            <a:r>
              <a:rPr lang="en-US" sz="2400" b="0" dirty="0">
                <a:solidFill>
                  <a:schemeClr val="tx1"/>
                </a:solidFill>
                <a:sym typeface="Symbol" pitchFamily="18" charset="2"/>
              </a:rPr>
              <a:t></a:t>
            </a:r>
            <a:r>
              <a:rPr lang="en-US" sz="2400" b="0" dirty="0">
                <a:solidFill>
                  <a:schemeClr val="tx1"/>
                </a:solidFill>
              </a:rPr>
              <a:t> Hostile(x)</a:t>
            </a:r>
          </a:p>
          <a:p>
            <a:pPr>
              <a:lnSpc>
                <a:spcPct val="100000"/>
              </a:lnSpc>
              <a:spcBef>
                <a:spcPts val="0"/>
              </a:spcBef>
              <a:buFont typeface="Symbol" pitchFamily="18" charset="2"/>
              <a:buNone/>
            </a:pPr>
            <a:r>
              <a:rPr lang="en-US" sz="2400" b="0" dirty="0">
                <a:solidFill>
                  <a:schemeClr val="tx1"/>
                </a:solidFill>
              </a:rPr>
              <a:t>		American(West)</a:t>
            </a:r>
          </a:p>
          <a:p>
            <a:pPr>
              <a:lnSpc>
                <a:spcPct val="100000"/>
              </a:lnSpc>
              <a:spcBef>
                <a:spcPts val="0"/>
              </a:spcBef>
              <a:buFont typeface="Symbol" pitchFamily="18" charset="2"/>
              <a:buNone/>
            </a:pPr>
            <a:r>
              <a:rPr lang="en-US" sz="2400" b="0" dirty="0">
                <a:solidFill>
                  <a:schemeClr val="tx1"/>
                </a:solidFill>
              </a:rPr>
              <a:t>		Enemy(</a:t>
            </a:r>
            <a:r>
              <a:rPr lang="en-US" sz="2400" b="0" dirty="0" err="1">
                <a:solidFill>
                  <a:schemeClr val="tx1"/>
                </a:solidFill>
              </a:rPr>
              <a:t>Nono</a:t>
            </a:r>
            <a:r>
              <a:rPr lang="en-US" sz="2400" b="0" dirty="0">
                <a:solidFill>
                  <a:schemeClr val="tx1"/>
                </a:solidFill>
              </a:rPr>
              <a:t>, America)</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dirty="0"/>
              <a:t>Forward Chaining in FOL: </a:t>
            </a:r>
            <a:r>
              <a:rPr lang="en-US" sz="2800" dirty="0">
                <a:solidFill>
                  <a:srgbClr val="CC3300"/>
                </a:solidFill>
              </a:rPr>
              <a:t>example</a:t>
            </a:r>
            <a:r>
              <a:rPr lang="en-US" dirty="0"/>
              <a:t> </a:t>
            </a:r>
            <a:r>
              <a:rPr lang="en-US" sz="2400" b="0" dirty="0">
                <a:solidFill>
                  <a:srgbClr val="CC3300"/>
                </a:solidFill>
                <a:effectLst/>
              </a:rPr>
              <a:t>(cont.)</a:t>
            </a:r>
          </a:p>
        </p:txBody>
      </p:sp>
      <p:pic>
        <p:nvPicPr>
          <p:cNvPr id="533507" name="Picture 3" descr="crime-fc1c"/>
          <p:cNvPicPr>
            <a:picLocks noChangeAspect="1" noChangeArrowheads="1"/>
          </p:cNvPicPr>
          <p:nvPr/>
        </p:nvPicPr>
        <p:blipFill>
          <a:blip r:embed="rId2" cstate="print"/>
          <a:srcRect/>
          <a:stretch>
            <a:fillRect/>
          </a:stretch>
        </p:blipFill>
        <p:spPr bwMode="auto">
          <a:xfrm>
            <a:off x="476250" y="1295400"/>
            <a:ext cx="9055100" cy="4435475"/>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Forward Chaining in FOL: </a:t>
            </a:r>
            <a:r>
              <a:rPr lang="en-US" sz="2800" dirty="0">
                <a:solidFill>
                  <a:srgbClr val="CC3300"/>
                </a:solidFill>
              </a:rPr>
              <a:t>example</a:t>
            </a:r>
            <a:r>
              <a:rPr lang="en-US" dirty="0"/>
              <a:t> </a:t>
            </a:r>
            <a:r>
              <a:rPr lang="en-US" sz="2400" b="0" dirty="0">
                <a:solidFill>
                  <a:srgbClr val="CC3300"/>
                </a:solidFill>
                <a:effectLst/>
              </a:rPr>
              <a:t>(cont.)</a:t>
            </a:r>
          </a:p>
        </p:txBody>
      </p:sp>
      <p:pic>
        <p:nvPicPr>
          <p:cNvPr id="534531" name="Picture 3" descr="crime-fc2c"/>
          <p:cNvPicPr>
            <a:picLocks noChangeAspect="1" noChangeArrowheads="1"/>
          </p:cNvPicPr>
          <p:nvPr/>
        </p:nvPicPr>
        <p:blipFill>
          <a:blip r:embed="rId2" cstate="print"/>
          <a:srcRect/>
          <a:stretch>
            <a:fillRect/>
          </a:stretch>
        </p:blipFill>
        <p:spPr bwMode="auto">
          <a:xfrm>
            <a:off x="666750" y="1206500"/>
            <a:ext cx="8788400" cy="4498975"/>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dirty="0"/>
              <a:t>Forward Chaining in FOL: </a:t>
            </a:r>
            <a:r>
              <a:rPr lang="en-US" sz="2800" dirty="0">
                <a:solidFill>
                  <a:srgbClr val="CC3300"/>
                </a:solidFill>
              </a:rPr>
              <a:t>example</a:t>
            </a:r>
            <a:r>
              <a:rPr lang="en-US" dirty="0"/>
              <a:t> </a:t>
            </a:r>
            <a:r>
              <a:rPr lang="en-US" sz="2400" b="0" dirty="0">
                <a:solidFill>
                  <a:srgbClr val="CC3300"/>
                </a:solidFill>
                <a:effectLst/>
              </a:rPr>
              <a:t>(cont.)</a:t>
            </a:r>
          </a:p>
        </p:txBody>
      </p:sp>
      <p:pic>
        <p:nvPicPr>
          <p:cNvPr id="535555" name="Picture 3" descr="crime-fc3c"/>
          <p:cNvPicPr>
            <a:picLocks noChangeAspect="1" noChangeArrowheads="1"/>
          </p:cNvPicPr>
          <p:nvPr/>
        </p:nvPicPr>
        <p:blipFill>
          <a:blip r:embed="rId2" cstate="print"/>
          <a:srcRect/>
          <a:stretch>
            <a:fillRect/>
          </a:stretch>
        </p:blipFill>
        <p:spPr bwMode="auto">
          <a:xfrm>
            <a:off x="654050" y="1536700"/>
            <a:ext cx="8839200" cy="4206875"/>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t>Forward Chaining in FOL </a:t>
            </a:r>
            <a:r>
              <a:rPr lang="en-US" sz="2400" b="0">
                <a:effectLst/>
              </a:rPr>
              <a:t>(cont.)</a:t>
            </a:r>
          </a:p>
        </p:txBody>
      </p:sp>
      <p:sp>
        <p:nvSpPr>
          <p:cNvPr id="537603" name="Rectangle 3"/>
          <p:cNvSpPr>
            <a:spLocks noGrp="1" noChangeArrowheads="1"/>
          </p:cNvSpPr>
          <p:nvPr>
            <p:ph type="body" idx="1"/>
          </p:nvPr>
        </p:nvSpPr>
        <p:spPr/>
        <p:txBody>
          <a:bodyPr/>
          <a:lstStyle/>
          <a:p>
            <a:pPr marL="342900" indent="-342900">
              <a:lnSpc>
                <a:spcPct val="130000"/>
              </a:lnSpc>
            </a:pPr>
            <a:r>
              <a:rPr lang="en-US" dirty="0"/>
              <a:t>Forward chaining is widely used in </a:t>
            </a:r>
            <a:r>
              <a:rPr lang="en-US" b="1" i="1" dirty="0">
                <a:solidFill>
                  <a:srgbClr val="CC66FF"/>
                </a:solidFill>
              </a:rPr>
              <a:t>deductive databases</a:t>
            </a:r>
          </a:p>
          <a:p>
            <a:pPr marL="342900" indent="-342900">
              <a:lnSpc>
                <a:spcPct val="130000"/>
              </a:lnSpc>
              <a:buFont typeface="Symbol" pitchFamily="18" charset="2"/>
              <a:buNone/>
            </a:pPr>
            <a:endParaRPr lang="en-US" i="1" dirty="0">
              <a:solidFill>
                <a:srgbClr val="CC66FF"/>
              </a:solidFill>
            </a:endParaRPr>
          </a:p>
          <a:p>
            <a:pPr marL="342900" indent="-342900">
              <a:lnSpc>
                <a:spcPct val="130000"/>
              </a:lnSpc>
            </a:pPr>
            <a:r>
              <a:rPr lang="en-US" b="1" i="1" dirty="0">
                <a:solidFill>
                  <a:srgbClr val="CC66FF"/>
                </a:solidFill>
                <a:effectLst>
                  <a:outerShdw blurRad="38100" dist="38100" dir="2700000" algn="tl">
                    <a:srgbClr val="C0C0C0"/>
                  </a:outerShdw>
                </a:effectLst>
              </a:rPr>
              <a:t>Production </a:t>
            </a:r>
            <a:r>
              <a:rPr lang="en-US" b="1" i="1" dirty="0" smtClean="0">
                <a:solidFill>
                  <a:srgbClr val="CC66FF"/>
                </a:solidFill>
                <a:effectLst>
                  <a:outerShdw blurRad="38100" dist="38100" dir="2700000" algn="tl">
                    <a:srgbClr val="C0C0C0"/>
                  </a:outerShdw>
                </a:effectLst>
              </a:rPr>
              <a:t>system (Rule based system, i.e. CLIPS)</a:t>
            </a:r>
            <a:endParaRPr lang="en-US" b="1" i="1" dirty="0">
              <a:solidFill>
                <a:srgbClr val="CC66FF"/>
              </a:solidFill>
              <a:effectLst>
                <a:outerShdw blurRad="38100" dist="38100" dir="2700000" algn="tl">
                  <a:srgbClr val="C0C0C0"/>
                </a:outerShdw>
              </a:effectLst>
            </a:endParaRPr>
          </a:p>
          <a:p>
            <a:pPr marL="742950" lvl="1" indent="-285750">
              <a:lnSpc>
                <a:spcPct val="130000"/>
              </a:lnSpc>
            </a:pPr>
            <a:r>
              <a:rPr lang="en-US" dirty="0"/>
              <a:t>Were among the earliest forward chaining systems</a:t>
            </a:r>
          </a:p>
          <a:p>
            <a:pPr marL="742950" lvl="1" indent="-285750">
              <a:lnSpc>
                <a:spcPct val="130000"/>
              </a:lnSpc>
            </a:pPr>
            <a:r>
              <a:rPr lang="en-US" b="1" i="1" dirty="0">
                <a:solidFill>
                  <a:srgbClr val="CC66FF"/>
                </a:solidFill>
                <a:effectLst>
                  <a:outerShdw blurRad="38100" dist="38100" dir="2700000" algn="tl">
                    <a:srgbClr val="C0C0C0"/>
                  </a:outerShdw>
                </a:effectLst>
              </a:rPr>
              <a:t>Production</a:t>
            </a:r>
            <a:r>
              <a:rPr lang="en-US" dirty="0"/>
              <a:t>: a condition-action rule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tes">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notes">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25133</TotalTime>
  <Pages>48</Pages>
  <Words>6323</Words>
  <Application>Microsoft Office PowerPoint</Application>
  <PresentationFormat>A4 Paper (210x297 mm)</PresentationFormat>
  <Paragraphs>1270</Paragraphs>
  <Slides>133</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133</vt:i4>
      </vt:variant>
    </vt:vector>
  </HeadingPairs>
  <TitlesOfParts>
    <vt:vector size="146" baseType="lpstr">
      <vt:lpstr>Arial Unicode MS</vt:lpstr>
      <vt:lpstr>新細明體</vt:lpstr>
      <vt:lpstr>宋体</vt:lpstr>
      <vt:lpstr>宋体</vt:lpstr>
      <vt:lpstr>Arial</vt:lpstr>
      <vt:lpstr>Arial Black</vt:lpstr>
      <vt:lpstr>Arial Narrow</vt:lpstr>
      <vt:lpstr>Courier New</vt:lpstr>
      <vt:lpstr>Monotype Corsiva</vt:lpstr>
      <vt:lpstr>Symbol</vt:lpstr>
      <vt:lpstr>Times New Roman</vt:lpstr>
      <vt:lpstr>Wingdings</vt:lpstr>
      <vt:lpstr>notes</vt:lpstr>
      <vt:lpstr>Master of Technology in Knowledge Engineering</vt:lpstr>
      <vt:lpstr>Objective</vt:lpstr>
      <vt:lpstr>Outline</vt:lpstr>
      <vt:lpstr>Knowledge Representation &amp; KBS</vt:lpstr>
      <vt:lpstr>KBS Tasks: related techniques</vt:lpstr>
      <vt:lpstr>KBS Tasks: from KE point of view</vt:lpstr>
      <vt:lpstr>Knowledge &amp; Intelligent Agent</vt:lpstr>
      <vt:lpstr>Agent</vt:lpstr>
      <vt:lpstr>Agents and Environments</vt:lpstr>
      <vt:lpstr>Knowledge Bases</vt:lpstr>
      <vt:lpstr>A Simple Knowledge-based Agent</vt:lpstr>
      <vt:lpstr>Knowledge Representation in KBS</vt:lpstr>
      <vt:lpstr>Knowledge Representation Schemes</vt:lpstr>
      <vt:lpstr>Preparations: Sets, Relations, Functions</vt:lpstr>
      <vt:lpstr>Set and Element</vt:lpstr>
      <vt:lpstr>Description of Membership</vt:lpstr>
      <vt:lpstr>Universal Set and Subset</vt:lpstr>
      <vt:lpstr>Relations between Sets</vt:lpstr>
      <vt:lpstr>What is a Relation</vt:lpstr>
      <vt:lpstr>Relations and Sets</vt:lpstr>
      <vt:lpstr>Composite Relations</vt:lpstr>
      <vt:lpstr>Composite Relations (cont.)</vt:lpstr>
      <vt:lpstr>What is a Function</vt:lpstr>
      <vt:lpstr>Basic Concepts of Function</vt:lpstr>
      <vt:lpstr>Formal Logic</vt:lpstr>
      <vt:lpstr>Logic &amp; Model</vt:lpstr>
      <vt:lpstr>Propositional Logic</vt:lpstr>
      <vt:lpstr>Propositional Logic</vt:lpstr>
      <vt:lpstr>Propositional Logic: Propositions</vt:lpstr>
      <vt:lpstr>Propositional Logic: Connectives</vt:lpstr>
      <vt:lpstr>Propositional Logic: Syntax</vt:lpstr>
      <vt:lpstr>Propositional Logic: Semantics</vt:lpstr>
      <vt:lpstr>Propositional Logic: Semantics (cont.)</vt:lpstr>
      <vt:lpstr>Truth Table</vt:lpstr>
      <vt:lpstr>Logic &amp; Model: examples</vt:lpstr>
      <vt:lpstr>Entailment</vt:lpstr>
      <vt:lpstr>Entailment &amp; Models</vt:lpstr>
      <vt:lpstr>Inference</vt:lpstr>
      <vt:lpstr>Inference by Enumeration</vt:lpstr>
      <vt:lpstr>Equivalence, Validity, and Satisfiability</vt:lpstr>
      <vt:lpstr>Equivalence, Validity, and Satisfiability (cont.)</vt:lpstr>
      <vt:lpstr>Equivalence, Validity, and Satisfiability (cont.)</vt:lpstr>
      <vt:lpstr>Proof Methods</vt:lpstr>
      <vt:lpstr>Reasoning in Propositional Logic</vt:lpstr>
      <vt:lpstr>Rules of Inference: Modus Ponens</vt:lpstr>
      <vt:lpstr>Rules of Inference: Modus Ponens (cont.)</vt:lpstr>
      <vt:lpstr>Rules of Inference in Propositional Logic</vt:lpstr>
      <vt:lpstr>Rules of Inference in Propositional Logic (cont.)</vt:lpstr>
      <vt:lpstr>Rules of Inference in Propositional Logic (cont.)</vt:lpstr>
      <vt:lpstr>Rules of Inference in Propositional Logic (cont.)</vt:lpstr>
      <vt:lpstr>Conjunctive Normal Form (CNF)</vt:lpstr>
      <vt:lpstr>Conversion to CNF</vt:lpstr>
      <vt:lpstr>Resolution</vt:lpstr>
      <vt:lpstr>Resolution (cont.)</vt:lpstr>
      <vt:lpstr>Resolution (cont.)</vt:lpstr>
      <vt:lpstr>Resolution (cont.)</vt:lpstr>
      <vt:lpstr>Resolution Algorithm</vt:lpstr>
      <vt:lpstr>Resolution Algorithm (cont.)</vt:lpstr>
      <vt:lpstr>Resolution Algorithm (cont.)</vt:lpstr>
      <vt:lpstr>* Completeness of Resolution</vt:lpstr>
      <vt:lpstr>Definite Clauses</vt:lpstr>
      <vt:lpstr>Definite Clauses (cont.)</vt:lpstr>
      <vt:lpstr>Forward vs. Backward Chaining</vt:lpstr>
      <vt:lpstr>Summary: inference with propositional logic</vt:lpstr>
      <vt:lpstr>Summary: basic concepts of logic</vt:lpstr>
      <vt:lpstr>Propositional Logic: Pros and Cons</vt:lpstr>
      <vt:lpstr>First Order (Predicate) Logic</vt:lpstr>
      <vt:lpstr>First Order Logic (FOL)</vt:lpstr>
      <vt:lpstr>Syntax of FOL: basic elements</vt:lpstr>
      <vt:lpstr>Sentences in FOL</vt:lpstr>
      <vt:lpstr>Sentences in FOL (cont.)</vt:lpstr>
      <vt:lpstr>Establish Truth of Predicate</vt:lpstr>
      <vt:lpstr>Universal Quantification</vt:lpstr>
      <vt:lpstr>Universal Quantification (cont.)</vt:lpstr>
      <vt:lpstr>Existential Quantification</vt:lpstr>
      <vt:lpstr>Existential Quantification (cont.)</vt:lpstr>
      <vt:lpstr>Properties of Quantifiers</vt:lpstr>
      <vt:lpstr>Properties of Quantifiers (cont.)</vt:lpstr>
      <vt:lpstr>Exercise: FOL</vt:lpstr>
      <vt:lpstr>Important Inference Rules for Quantifiers</vt:lpstr>
      <vt:lpstr>Important Inference Rules for Quantifiers (cont.)</vt:lpstr>
      <vt:lpstr>Important Inference Rules for Quantifiers (cont.)</vt:lpstr>
      <vt:lpstr>Important Inference Rules for Quantifiers (cont.)</vt:lpstr>
      <vt:lpstr>Important Inference Rules for Quantifiers (cont.)</vt:lpstr>
      <vt:lpstr>Reduction to Propositional Inference</vt:lpstr>
      <vt:lpstr>Reduction to Propositional Inference (cont.)</vt:lpstr>
      <vt:lpstr>Problems with Propositionalization</vt:lpstr>
      <vt:lpstr>Finding Substitution</vt:lpstr>
      <vt:lpstr>Unification</vt:lpstr>
      <vt:lpstr>Unification (cont.)</vt:lpstr>
      <vt:lpstr>Unification (cont.)</vt:lpstr>
      <vt:lpstr>Unification (cont.)</vt:lpstr>
      <vt:lpstr>First-Order Definite Clauses</vt:lpstr>
      <vt:lpstr>Forward Chaining in FOL</vt:lpstr>
      <vt:lpstr>Forward Chaining in FOL: example</vt:lpstr>
      <vt:lpstr>Forward Chaining in FOL: example (cont.)</vt:lpstr>
      <vt:lpstr>Forward Chaining in FOL: example (cont.)</vt:lpstr>
      <vt:lpstr>Forward Chaining in FOL: example (cont.)</vt:lpstr>
      <vt:lpstr>Forward Chaining in FOL (cont.)</vt:lpstr>
      <vt:lpstr>Backward Chaining in FOL</vt:lpstr>
      <vt:lpstr>Backward Chaining in FOL (cont.)</vt:lpstr>
      <vt:lpstr>Backward Chaining in FOL (cont.)</vt:lpstr>
      <vt:lpstr>Backward Chaining in FOL: example</vt:lpstr>
      <vt:lpstr>Resolution: brief summary</vt:lpstr>
      <vt:lpstr>Resolution: brief summary (cont.)</vt:lpstr>
      <vt:lpstr>Resolution Proof: simple example</vt:lpstr>
      <vt:lpstr>Semantic Networks, Frame, and Ontology</vt:lpstr>
      <vt:lpstr>Semantic Networks</vt:lpstr>
      <vt:lpstr>Semantic Networks: features</vt:lpstr>
      <vt:lpstr>Semantic Network Example:  representation</vt:lpstr>
      <vt:lpstr>Semantic Network Example: inference</vt:lpstr>
      <vt:lpstr>Semantic Networks: Pros &amp; Cons</vt:lpstr>
      <vt:lpstr>Frames</vt:lpstr>
      <vt:lpstr>Frames (cont.)</vt:lpstr>
      <vt:lpstr>Frames (cont.)</vt:lpstr>
      <vt:lpstr>Frames (cont.)</vt:lpstr>
      <vt:lpstr>From Semantic Nets to Frames</vt:lpstr>
      <vt:lpstr>Frames:  Example</vt:lpstr>
      <vt:lpstr>Frames: Slot Values</vt:lpstr>
      <vt:lpstr>Frames: Classes and Instances</vt:lpstr>
      <vt:lpstr>Frames: Inheritance</vt:lpstr>
      <vt:lpstr>Frames: Pros &amp; Cons </vt:lpstr>
      <vt:lpstr>Ontology for Distributed AI</vt:lpstr>
      <vt:lpstr>What an Ontology Offers</vt:lpstr>
      <vt:lpstr>Ontology: levels of formality</vt:lpstr>
      <vt:lpstr>Further Discussion: Representation, Reasoning and Search</vt:lpstr>
      <vt:lpstr>Knowledge Representation: What is Best</vt:lpstr>
      <vt:lpstr>Properties of Knowledge Representation</vt:lpstr>
      <vt:lpstr>Representation, Reasoning and Search</vt:lpstr>
      <vt:lpstr>Inference and Search</vt:lpstr>
      <vt:lpstr>Inference and Search (cont.)</vt:lpstr>
      <vt:lpstr>Inference and Search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KBS</dc:title>
  <dc:subject>U1</dc:subject>
  <dc:creator>Ding Liya</dc:creator>
  <cp:keywords/>
  <dc:description/>
  <cp:lastModifiedBy>Gu Zhan</cp:lastModifiedBy>
  <cp:revision>417</cp:revision>
  <cp:lastPrinted>2016-01-07T03:45:07Z</cp:lastPrinted>
  <dcterms:created xsi:type="dcterms:W3CDTF">1997-06-26T08:08:46Z</dcterms:created>
  <dcterms:modified xsi:type="dcterms:W3CDTF">2017-12-20T02:38:43Z</dcterms:modified>
</cp:coreProperties>
</file>