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1"/>
  </p:notesMasterIdLst>
  <p:handoutMasterIdLst>
    <p:handoutMasterId r:id="rId92"/>
  </p:handoutMasterIdLst>
  <p:sldIdLst>
    <p:sldId id="272" r:id="rId2"/>
    <p:sldId id="1008" r:id="rId3"/>
    <p:sldId id="346" r:id="rId4"/>
    <p:sldId id="1164" r:id="rId5"/>
    <p:sldId id="1167" r:id="rId6"/>
    <p:sldId id="1199" r:id="rId7"/>
    <p:sldId id="1169" r:id="rId8"/>
    <p:sldId id="1170" r:id="rId9"/>
    <p:sldId id="1171" r:id="rId10"/>
    <p:sldId id="1172" r:id="rId11"/>
    <p:sldId id="1173" r:id="rId12"/>
    <p:sldId id="1174" r:id="rId13"/>
    <p:sldId id="1175" r:id="rId14"/>
    <p:sldId id="1176" r:id="rId15"/>
    <p:sldId id="1177" r:id="rId16"/>
    <p:sldId id="1178" r:id="rId17"/>
    <p:sldId id="1179" r:id="rId18"/>
    <p:sldId id="1180" r:id="rId19"/>
    <p:sldId id="1181" r:id="rId20"/>
    <p:sldId id="1182" r:id="rId21"/>
    <p:sldId id="1183" r:id="rId22"/>
    <p:sldId id="1184" r:id="rId23"/>
    <p:sldId id="1185" r:id="rId24"/>
    <p:sldId id="1186" r:id="rId25"/>
    <p:sldId id="1187" r:id="rId26"/>
    <p:sldId id="1188" r:id="rId27"/>
    <p:sldId id="1189" r:id="rId28"/>
    <p:sldId id="1190" r:id="rId29"/>
    <p:sldId id="1191" r:id="rId30"/>
    <p:sldId id="1192" r:id="rId31"/>
    <p:sldId id="1193" r:id="rId32"/>
    <p:sldId id="1194" r:id="rId33"/>
    <p:sldId id="1195" r:id="rId34"/>
    <p:sldId id="1196" r:id="rId35"/>
    <p:sldId id="1136" r:id="rId36"/>
    <p:sldId id="1138" r:id="rId37"/>
    <p:sldId id="1139" r:id="rId38"/>
    <p:sldId id="1154" r:id="rId39"/>
    <p:sldId id="1155" r:id="rId40"/>
    <p:sldId id="1156" r:id="rId41"/>
    <p:sldId id="1158" r:id="rId42"/>
    <p:sldId id="1159" r:id="rId43"/>
    <p:sldId id="1160" r:id="rId44"/>
    <p:sldId id="1161" r:id="rId45"/>
    <p:sldId id="1197" r:id="rId46"/>
    <p:sldId id="1198" r:id="rId47"/>
    <p:sldId id="1140" r:id="rId48"/>
    <p:sldId id="1141" r:id="rId49"/>
    <p:sldId id="1142" r:id="rId50"/>
    <p:sldId id="1162" r:id="rId51"/>
    <p:sldId id="1163" r:id="rId52"/>
    <p:sldId id="1143" r:id="rId53"/>
    <p:sldId id="1144" r:id="rId54"/>
    <p:sldId id="1146" r:id="rId55"/>
    <p:sldId id="1147" r:id="rId56"/>
    <p:sldId id="1148" r:id="rId57"/>
    <p:sldId id="1149" r:id="rId58"/>
    <p:sldId id="1007" r:id="rId59"/>
    <p:sldId id="1100" r:id="rId60"/>
    <p:sldId id="563" r:id="rId61"/>
    <p:sldId id="1024" r:id="rId62"/>
    <p:sldId id="567" r:id="rId63"/>
    <p:sldId id="1019" r:id="rId64"/>
    <p:sldId id="1022" r:id="rId65"/>
    <p:sldId id="1026" r:id="rId66"/>
    <p:sldId id="1027" r:id="rId67"/>
    <p:sldId id="1028" r:id="rId68"/>
    <p:sldId id="595" r:id="rId69"/>
    <p:sldId id="596" r:id="rId70"/>
    <p:sldId id="745" r:id="rId71"/>
    <p:sldId id="764" r:id="rId72"/>
    <p:sldId id="768" r:id="rId73"/>
    <p:sldId id="770" r:id="rId74"/>
    <p:sldId id="1035" r:id="rId75"/>
    <p:sldId id="1046" r:id="rId76"/>
    <p:sldId id="813" r:id="rId77"/>
    <p:sldId id="1048" r:id="rId78"/>
    <p:sldId id="775" r:id="rId79"/>
    <p:sldId id="792" r:id="rId80"/>
    <p:sldId id="873" r:id="rId81"/>
    <p:sldId id="874" r:id="rId82"/>
    <p:sldId id="875" r:id="rId83"/>
    <p:sldId id="1036" r:id="rId84"/>
    <p:sldId id="848" r:id="rId85"/>
    <p:sldId id="858" r:id="rId86"/>
    <p:sldId id="849" r:id="rId87"/>
    <p:sldId id="850" r:id="rId88"/>
    <p:sldId id="851" r:id="rId89"/>
    <p:sldId id="870" r:id="rId90"/>
  </p:sldIdLst>
  <p:sldSz cx="9906000" cy="6858000" type="A4"/>
  <p:notesSz cx="7099300" cy="10234613"/>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14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itchFamily="34" charset="0"/>
        <a:ea typeface="+mn-ea"/>
        <a:cs typeface="+mn-cs"/>
      </a:defRPr>
    </a:lvl5pPr>
    <a:lvl6pPr marL="2286000" algn="l" defTabSz="914400" rtl="0" eaLnBrk="1" latinLnBrk="0" hangingPunct="1">
      <a:defRPr sz="1400" kern="1200">
        <a:solidFill>
          <a:schemeClr val="tx1"/>
        </a:solidFill>
        <a:latin typeface="Arial" pitchFamily="34" charset="0"/>
        <a:ea typeface="+mn-ea"/>
        <a:cs typeface="+mn-cs"/>
      </a:defRPr>
    </a:lvl6pPr>
    <a:lvl7pPr marL="2743200" algn="l" defTabSz="914400" rtl="0" eaLnBrk="1" latinLnBrk="0" hangingPunct="1">
      <a:defRPr sz="1400" kern="1200">
        <a:solidFill>
          <a:schemeClr val="tx1"/>
        </a:solidFill>
        <a:latin typeface="Arial" pitchFamily="34" charset="0"/>
        <a:ea typeface="+mn-ea"/>
        <a:cs typeface="+mn-cs"/>
      </a:defRPr>
    </a:lvl7pPr>
    <a:lvl8pPr marL="3200400" algn="l" defTabSz="914400" rtl="0" eaLnBrk="1" latinLnBrk="0" hangingPunct="1">
      <a:defRPr sz="1400" kern="1200">
        <a:solidFill>
          <a:schemeClr val="tx1"/>
        </a:solidFill>
        <a:latin typeface="Arial" pitchFamily="34" charset="0"/>
        <a:ea typeface="+mn-ea"/>
        <a:cs typeface="+mn-cs"/>
      </a:defRPr>
    </a:lvl8pPr>
    <a:lvl9pPr marL="3657600" algn="l" defTabSz="914400" rtl="0" eaLnBrk="1" latinLnBrk="0" hangingPunct="1">
      <a:defRPr sz="14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6600"/>
    <a:srgbClr val="CC66FF"/>
    <a:srgbClr val="FFFFCC"/>
    <a:srgbClr val="A50021"/>
    <a:srgbClr val="996633"/>
    <a:srgbClr val="008000"/>
    <a:srgbClr val="CC9900"/>
    <a:srgbClr val="0000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69" autoAdjust="0"/>
    <p:restoredTop sz="91778" autoAdjust="0"/>
  </p:normalViewPr>
  <p:slideViewPr>
    <p:cSldViewPr snapToGrid="0">
      <p:cViewPr varScale="1">
        <p:scale>
          <a:sx n="58" d="100"/>
          <a:sy n="58" d="100"/>
        </p:scale>
        <p:origin x="924" y="4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47" d="100"/>
          <a:sy n="47" d="100"/>
        </p:scale>
        <p:origin x="2724" y="9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083255" y="212188"/>
            <a:ext cx="3989350" cy="383020"/>
          </a:xfrm>
          <a:prstGeom prst="rect">
            <a:avLst/>
          </a:prstGeom>
        </p:spPr>
        <p:txBody>
          <a:bodyPr vert="horz" lIns="95063" tIns="47532" rIns="95063" bIns="47532" rtlCol="0"/>
          <a:lstStyle>
            <a:lvl1pPr algn="l">
              <a:defRPr sz="1200"/>
            </a:lvl1pPr>
          </a:lstStyle>
          <a:p>
            <a:pPr algn="ctr"/>
            <a:r>
              <a:rPr lang="en-US" sz="1500" dirty="0"/>
              <a:t>Knowledge &amp; Data Imperfection</a:t>
            </a:r>
            <a:endParaRPr lang="en-SG" sz="1500" dirty="0"/>
          </a:p>
        </p:txBody>
      </p:sp>
      <p:sp>
        <p:nvSpPr>
          <p:cNvPr id="3" name="Slide Number Placeholder 2"/>
          <p:cNvSpPr>
            <a:spLocks noGrp="1"/>
          </p:cNvSpPr>
          <p:nvPr>
            <p:ph type="sldNum" sz="quarter" idx="3"/>
          </p:nvPr>
        </p:nvSpPr>
        <p:spPr>
          <a:xfrm>
            <a:off x="5715587" y="212190"/>
            <a:ext cx="1068554" cy="383019"/>
          </a:xfrm>
          <a:prstGeom prst="rect">
            <a:avLst/>
          </a:prstGeom>
        </p:spPr>
        <p:txBody>
          <a:bodyPr vert="horz" lIns="95063" tIns="47532" rIns="95063" bIns="47532" rtlCol="0" anchor="b"/>
          <a:lstStyle>
            <a:lvl1pPr algn="r">
              <a:defRPr sz="1200"/>
            </a:lvl1pPr>
          </a:lstStyle>
          <a:p>
            <a:fld id="{108CEBD3-2C4F-4DE9-AC16-503312876D82}" type="slidenum">
              <a:rPr lang="en-SG" smtClean="0"/>
              <a:pPr/>
              <a:t>‹#›</a:t>
            </a:fld>
            <a:endParaRPr lang="en-SG"/>
          </a:p>
        </p:txBody>
      </p:sp>
    </p:spTree>
    <p:extLst>
      <p:ext uri="{BB962C8B-B14F-4D97-AF65-F5344CB8AC3E}">
        <p14:creationId xmlns:p14="http://schemas.microsoft.com/office/powerpoint/2010/main" val="2790658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985838" y="3201988"/>
            <a:ext cx="5556251" cy="3846512"/>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3770328" y="910634"/>
            <a:ext cx="2987388" cy="8413349"/>
          </a:xfrm>
          <a:prstGeom prst="rect">
            <a:avLst/>
          </a:prstGeom>
          <a:noFill/>
          <a:ln w="12700">
            <a:noFill/>
            <a:miter lim="800000"/>
            <a:headEnd/>
            <a:tailEnd/>
          </a:ln>
          <a:effectLst/>
        </p:spPr>
        <p:txBody>
          <a:bodyPr vert="horz" wrap="square" lIns="94101" tIns="46224" rIns="94101" bIns="46224" numCol="1" anchor="t" anchorCtr="0" compatLnSpc="1">
            <a:prstTxWarp prst="textNoShape">
              <a:avLst/>
            </a:prstTxWarp>
          </a:bodyPr>
          <a:lstStyle/>
          <a:p>
            <a:pPr lvl="0"/>
            <a:r>
              <a:rPr lang="en-GB" smtClean="0"/>
              <a:t>Body Text</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123108412"/>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Slide Image Placeholder 1"/>
          <p:cNvSpPr>
            <a:spLocks noGrp="1" noRot="1" noChangeAspect="1" noTextEdit="1"/>
          </p:cNvSpPr>
          <p:nvPr>
            <p:ph type="sldImg"/>
          </p:nvPr>
        </p:nvSpPr>
        <p:spPr>
          <a:xfrm>
            <a:off x="3100388" y="511175"/>
            <a:ext cx="3676650" cy="2546350"/>
          </a:xfrm>
          <a:ln/>
        </p:spPr>
      </p:sp>
      <p:sp>
        <p:nvSpPr>
          <p:cNvPr id="593923" name="Notes Placeholder 2"/>
          <p:cNvSpPr>
            <a:spLocks noGrp="1"/>
          </p:cNvSpPr>
          <p:nvPr>
            <p:ph type="body" idx="1"/>
          </p:nvPr>
        </p:nvSpPr>
        <p:spPr>
          <a:xfrm>
            <a:off x="1316990" y="3228339"/>
            <a:ext cx="7240272" cy="3059430"/>
          </a:xfrm>
        </p:spPr>
        <p:txBody>
          <a:bodyPr lIns="91433" tIns="45716" rIns="91433" bIns="45716"/>
          <a:lstStyle/>
          <a:p>
            <a:endParaRPr lang="en-US"/>
          </a:p>
        </p:txBody>
      </p:sp>
      <p:sp>
        <p:nvSpPr>
          <p:cNvPr id="593924" name="Slide Number Placeholder 3"/>
          <p:cNvSpPr txBox="1">
            <a:spLocks noGrp="1"/>
          </p:cNvSpPr>
          <p:nvPr/>
        </p:nvSpPr>
        <p:spPr bwMode="auto">
          <a:xfrm>
            <a:off x="5595620" y="6458273"/>
            <a:ext cx="4278630" cy="339405"/>
          </a:xfrm>
          <a:prstGeom prst="rect">
            <a:avLst/>
          </a:prstGeom>
          <a:noFill/>
          <a:ln w="9525">
            <a:noFill/>
            <a:miter lim="800000"/>
            <a:headEnd/>
            <a:tailEnd/>
          </a:ln>
        </p:spPr>
        <p:txBody>
          <a:bodyPr lIns="91433" tIns="45716" rIns="91433" bIns="45716" anchor="b"/>
          <a:lstStyle/>
          <a:p>
            <a:pPr algn="r" eaLnBrk="1" hangingPunct="1"/>
            <a:fld id="{85AA29DA-993A-4FC1-8E75-608BC45AC9E9}" type="slidenum">
              <a:rPr lang="en-US" sz="1200">
                <a:latin typeface="Times New Roman" pitchFamily="18" charset="0"/>
              </a:rPr>
              <a:pPr algn="r" eaLnBrk="1" hangingPunct="1"/>
              <a:t>21</a:t>
            </a:fld>
            <a:endParaRPr lang="en-US" sz="1200">
              <a:latin typeface="Times New Roman" pitchFamily="18" charset="0"/>
            </a:endParaRPr>
          </a:p>
        </p:txBody>
      </p:sp>
    </p:spTree>
    <p:extLst>
      <p:ext uri="{BB962C8B-B14F-4D97-AF65-F5344CB8AC3E}">
        <p14:creationId xmlns:p14="http://schemas.microsoft.com/office/powerpoint/2010/main" val="4010014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86895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Slide Image Placeholder 1"/>
          <p:cNvSpPr>
            <a:spLocks noGrp="1" noRot="1" noChangeAspect="1" noTextEdit="1"/>
          </p:cNvSpPr>
          <p:nvPr>
            <p:ph type="sldImg"/>
          </p:nvPr>
        </p:nvSpPr>
        <p:spPr>
          <a:xfrm>
            <a:off x="3100388" y="511175"/>
            <a:ext cx="3676650" cy="2546350"/>
          </a:xfrm>
          <a:ln/>
        </p:spPr>
      </p:sp>
      <p:sp>
        <p:nvSpPr>
          <p:cNvPr id="598019" name="Notes Placeholder 2"/>
          <p:cNvSpPr>
            <a:spLocks noGrp="1"/>
          </p:cNvSpPr>
          <p:nvPr>
            <p:ph type="body" idx="1"/>
          </p:nvPr>
        </p:nvSpPr>
        <p:spPr>
          <a:xfrm>
            <a:off x="1316990" y="3228339"/>
            <a:ext cx="7240272" cy="3059430"/>
          </a:xfrm>
        </p:spPr>
        <p:txBody>
          <a:bodyPr lIns="91433" tIns="45716" rIns="91433" bIns="45716"/>
          <a:lstStyle/>
          <a:p>
            <a:endParaRPr lang="en-US"/>
          </a:p>
        </p:txBody>
      </p:sp>
      <p:sp>
        <p:nvSpPr>
          <p:cNvPr id="598020" name="Slide Number Placeholder 3"/>
          <p:cNvSpPr txBox="1">
            <a:spLocks noGrp="1"/>
          </p:cNvSpPr>
          <p:nvPr/>
        </p:nvSpPr>
        <p:spPr bwMode="auto">
          <a:xfrm>
            <a:off x="5595620" y="6458273"/>
            <a:ext cx="4278630" cy="339405"/>
          </a:xfrm>
          <a:prstGeom prst="rect">
            <a:avLst/>
          </a:prstGeom>
          <a:noFill/>
          <a:ln w="9525">
            <a:noFill/>
            <a:miter lim="800000"/>
            <a:headEnd/>
            <a:tailEnd/>
          </a:ln>
        </p:spPr>
        <p:txBody>
          <a:bodyPr lIns="91433" tIns="45716" rIns="91433" bIns="45716" anchor="b"/>
          <a:lstStyle/>
          <a:p>
            <a:pPr algn="r" eaLnBrk="1" hangingPunct="1"/>
            <a:fld id="{8E620CA6-03B1-46DF-A60A-2FF53302613B}" type="slidenum">
              <a:rPr lang="en-US" sz="1200">
                <a:latin typeface="Times New Roman" pitchFamily="18" charset="0"/>
              </a:rPr>
              <a:pPr algn="r" eaLnBrk="1" hangingPunct="1"/>
              <a:t>23</a:t>
            </a:fld>
            <a:endParaRPr lang="en-US" sz="1200">
              <a:latin typeface="Times New Roman" pitchFamily="18" charset="0"/>
            </a:endParaRPr>
          </a:p>
        </p:txBody>
      </p:sp>
    </p:spTree>
    <p:extLst>
      <p:ext uri="{BB962C8B-B14F-4D97-AF65-F5344CB8AC3E}">
        <p14:creationId xmlns:p14="http://schemas.microsoft.com/office/powerpoint/2010/main" val="392303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19228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9720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26565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420876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2758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858887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11326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10000"/>
              </a:lnSpc>
              <a:spcBef>
                <a:spcPts val="300"/>
              </a:spcBef>
              <a:defRPr/>
            </a:lvl1pPr>
            <a:lvl2pPr>
              <a:lnSpc>
                <a:spcPct val="110000"/>
              </a:lnSpc>
              <a:spcBef>
                <a:spcPts val="300"/>
              </a:spcBef>
              <a:defRPr/>
            </a:lvl2pPr>
            <a:lvl3pPr>
              <a:lnSpc>
                <a:spcPct val="110000"/>
              </a:lnSpc>
              <a:spcBef>
                <a:spcPts val="300"/>
              </a:spcBef>
              <a:defRPr/>
            </a:lvl3pPr>
            <a:lvl4pPr>
              <a:lnSpc>
                <a:spcPct val="110000"/>
              </a:lnSpc>
              <a:spcBef>
                <a:spcPts val="300"/>
              </a:spcBef>
              <a:defRPr/>
            </a:lvl4pPr>
            <a:lvl5pPr>
              <a:lnSpc>
                <a:spcPct val="110000"/>
              </a:lnSpc>
              <a:spcBef>
                <a:spcPts val="3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lvl1pPr>
              <a:defRPr sz="3600" b="0" i="1">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56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39884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0511" y="596900"/>
            <a:ext cx="9261639" cy="546100"/>
          </a:xfrm>
          <a:prstGeom prst="rect">
            <a:avLst/>
          </a:prstGeom>
          <a:solidFill>
            <a:srgbClr val="FBF8C5"/>
          </a:solid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GB" smtClean="0"/>
              <a:t>Slide Title</a:t>
            </a:r>
          </a:p>
        </p:txBody>
      </p:sp>
      <p:sp>
        <p:nvSpPr>
          <p:cNvPr id="1027" name="Rectangle 3"/>
          <p:cNvSpPr>
            <a:spLocks noGrp="1" noChangeArrowheads="1"/>
          </p:cNvSpPr>
          <p:nvPr>
            <p:ph type="body" idx="1"/>
          </p:nvPr>
        </p:nvSpPr>
        <p:spPr bwMode="auto">
          <a:xfrm>
            <a:off x="386499" y="1219200"/>
            <a:ext cx="9216289" cy="4800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dirty="0" smtClean="0"/>
              <a:t>Body Text</a:t>
            </a:r>
          </a:p>
          <a:p>
            <a:pPr lvl="1"/>
            <a:r>
              <a:rPr lang="en-GB" dirty="0" smtClean="0"/>
              <a:t>Second</a:t>
            </a:r>
          </a:p>
          <a:p>
            <a:pPr lvl="2"/>
            <a:r>
              <a:rPr lang="en-GB" dirty="0" smtClean="0"/>
              <a:t>Third Level</a:t>
            </a:r>
          </a:p>
          <a:p>
            <a:pPr lvl="3"/>
            <a:r>
              <a:rPr lang="en-GB" dirty="0" smtClean="0"/>
              <a:t>Fourth Level</a:t>
            </a:r>
          </a:p>
        </p:txBody>
      </p:sp>
      <p:sp>
        <p:nvSpPr>
          <p:cNvPr id="1028" name="Line 4"/>
          <p:cNvSpPr>
            <a:spLocks noChangeShapeType="1"/>
          </p:cNvSpPr>
          <p:nvPr/>
        </p:nvSpPr>
        <p:spPr bwMode="auto">
          <a:xfrm>
            <a:off x="914400" y="6172200"/>
            <a:ext cx="7402513" cy="0"/>
          </a:xfrm>
          <a:prstGeom prst="line">
            <a:avLst/>
          </a:prstGeom>
          <a:noFill/>
          <a:ln w="12700">
            <a:solidFill>
              <a:schemeClr val="tx1"/>
            </a:solidFill>
            <a:round/>
            <a:headEnd/>
            <a:tailEnd/>
          </a:ln>
          <a:effectLst/>
        </p:spPr>
        <p:txBody>
          <a:bodyPr wrap="none" anchor="ctr"/>
          <a:lstStyle/>
          <a:p>
            <a:endParaRPr lang="en-US"/>
          </a:p>
        </p:txBody>
      </p:sp>
      <p:sp>
        <p:nvSpPr>
          <p:cNvPr id="1031" name="Rectangle 7"/>
          <p:cNvSpPr>
            <a:spLocks noChangeArrowheads="1"/>
          </p:cNvSpPr>
          <p:nvPr/>
        </p:nvSpPr>
        <p:spPr bwMode="auto">
          <a:xfrm>
            <a:off x="8229600" y="277813"/>
            <a:ext cx="1352550" cy="274434"/>
          </a:xfrm>
          <a:prstGeom prst="rect">
            <a:avLst/>
          </a:prstGeom>
          <a:noFill/>
          <a:ln w="12700">
            <a:noFill/>
            <a:miter lim="800000"/>
            <a:headEnd/>
            <a:tailEnd/>
          </a:ln>
          <a:effectLst/>
        </p:spPr>
        <p:txBody>
          <a:bodyPr wrap="square" lIns="90488" tIns="44450" rIns="90488" bIns="44450">
            <a:spAutoFit/>
          </a:bodyPr>
          <a:lstStyle/>
          <a:p>
            <a:r>
              <a:rPr lang="en-GB" sz="1200" b="1" dirty="0">
                <a:latin typeface="Times New Roman" pitchFamily="18" charset="0"/>
              </a:rPr>
              <a:t>Page: </a:t>
            </a:r>
            <a:fld id="{70B6DDF5-F312-4E67-92BB-53303CD4133F}" type="slidenum">
              <a:rPr lang="en-GB" sz="1200" b="1" smtClean="0">
                <a:latin typeface="Times New Roman" pitchFamily="18" charset="0"/>
              </a:rPr>
              <a:pPr/>
              <a:t>‹#›</a:t>
            </a:fld>
            <a:r>
              <a:rPr lang="en-GB" sz="1200" b="1" dirty="0" smtClean="0">
                <a:latin typeface="Times New Roman" pitchFamily="18" charset="0"/>
              </a:rPr>
              <a:t> of 90</a:t>
            </a:r>
            <a:endParaRPr lang="en-GB" sz="1200" b="1" dirty="0">
              <a:latin typeface="Times New Roman" pitchFamily="18" charset="0"/>
            </a:endParaRPr>
          </a:p>
        </p:txBody>
      </p:sp>
      <p:sp>
        <p:nvSpPr>
          <p:cNvPr id="7" name="Rectangle 5"/>
          <p:cNvSpPr>
            <a:spLocks noChangeArrowheads="1"/>
          </p:cNvSpPr>
          <p:nvPr userDrawn="1"/>
        </p:nvSpPr>
        <p:spPr bwMode="auto">
          <a:xfrm>
            <a:off x="593725" y="6267450"/>
            <a:ext cx="3023265" cy="259045"/>
          </a:xfrm>
          <a:prstGeom prst="rect">
            <a:avLst/>
          </a:prstGeom>
          <a:noFill/>
          <a:ln w="12700">
            <a:noFill/>
            <a:miter lim="800000"/>
            <a:headEnd/>
            <a:tailEnd/>
          </a:ln>
          <a:effectLst/>
        </p:spPr>
        <p:txBody>
          <a:bodyPr wrap="none" lIns="90488" tIns="44450" rIns="90488" bIns="44450">
            <a:spAutoFit/>
          </a:bodyPr>
          <a:lstStyle/>
          <a:p>
            <a:pPr algn="l"/>
            <a:r>
              <a:rPr lang="en-GB" altLang="zh-CN" sz="1100" i="1" dirty="0" smtClean="0">
                <a:latin typeface="Times New Roman" pitchFamily="18" charset="0"/>
                <a:cs typeface="Times New Roman" pitchFamily="18" charset="0"/>
              </a:rPr>
              <a:t>ATA/KE-ISBA/ISBA05b-ReasonImperfect</a:t>
            </a:r>
            <a:r>
              <a:rPr lang="en-GB" altLang="zh-CN" sz="1100" i="1" baseline="0" dirty="0" smtClean="0">
                <a:latin typeface="Times New Roman" pitchFamily="18" charset="0"/>
                <a:cs typeface="Times New Roman" pitchFamily="18" charset="0"/>
              </a:rPr>
              <a:t>.</a:t>
            </a:r>
            <a:r>
              <a:rPr lang="en-GB" altLang="zh-CN" sz="1100" i="1" dirty="0" smtClean="0">
                <a:latin typeface="Times New Roman" pitchFamily="18" charset="0"/>
                <a:cs typeface="Times New Roman" pitchFamily="18" charset="0"/>
              </a:rPr>
              <a:t>ppt/v3.0</a:t>
            </a:r>
            <a:endParaRPr lang="en-GB" altLang="zh-CN" sz="1100" i="1" dirty="0">
              <a:latin typeface="Times New Roman" pitchFamily="18" charset="0"/>
              <a:cs typeface="Times New Roman" pitchFamily="18" charset="0"/>
            </a:endParaRPr>
          </a:p>
        </p:txBody>
      </p:sp>
      <p:sp>
        <p:nvSpPr>
          <p:cNvPr id="8" name="Rectangle 7"/>
          <p:cNvSpPr>
            <a:spLocks noChangeArrowheads="1"/>
          </p:cNvSpPr>
          <p:nvPr userDrawn="1"/>
        </p:nvSpPr>
        <p:spPr bwMode="auto">
          <a:xfrm>
            <a:off x="3787140" y="6298227"/>
            <a:ext cx="2005358" cy="228268"/>
          </a:xfrm>
          <a:prstGeom prst="rect">
            <a:avLst/>
          </a:prstGeom>
          <a:noFill/>
          <a:ln w="12700">
            <a:noFill/>
            <a:miter lim="800000"/>
            <a:headEnd/>
            <a:tailEnd/>
          </a:ln>
          <a:effectLst/>
        </p:spPr>
        <p:txBody>
          <a:bodyPr wrap="none" lIns="90488" tIns="44450" rIns="90488" bIns="44450">
            <a:spAutoFit/>
          </a:bodyPr>
          <a:lstStyle/>
          <a:p>
            <a:pPr algn="l"/>
            <a:r>
              <a:rPr lang="zh-CN" altLang="en-GB" sz="900" i="0" dirty="0"/>
              <a:t>© 20</a:t>
            </a:r>
            <a:r>
              <a:rPr lang="en-GB" altLang="zh-CN" sz="900" i="0" dirty="0" smtClean="0"/>
              <a:t>17, </a:t>
            </a:r>
            <a:r>
              <a:rPr lang="en-GB" altLang="zh-CN" sz="900" i="0" dirty="0"/>
              <a:t>NUS.  All Rights Reserved.</a:t>
            </a:r>
          </a:p>
        </p:txBody>
      </p:sp>
      <p:pic>
        <p:nvPicPr>
          <p:cNvPr id="10" name="Picture 10"/>
          <p:cNvPicPr>
            <a:picLocks noChangeAspect="1" noChangeArrowheads="1"/>
          </p:cNvPicPr>
          <p:nvPr userDrawn="1"/>
        </p:nvPicPr>
        <p:blipFill>
          <a:blip r:embed="rId6" cstate="print"/>
          <a:srcRect/>
          <a:stretch>
            <a:fillRect/>
          </a:stretch>
        </p:blipFill>
        <p:spPr bwMode="auto">
          <a:xfrm>
            <a:off x="8162925" y="6176963"/>
            <a:ext cx="1495425" cy="338137"/>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txStyles>
    <p:titleStyle>
      <a:lvl1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mj-lt"/>
          <a:ea typeface="+mj-ea"/>
          <a:cs typeface="+mj-cs"/>
        </a:defRPr>
      </a:lvl1pPr>
      <a:lvl2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2pPr>
      <a:lvl3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3pPr>
      <a:lvl4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4pPr>
      <a:lvl5pPr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5pPr>
      <a:lvl6pPr marL="4572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6pPr>
      <a:lvl7pPr marL="9144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7pPr>
      <a:lvl8pPr marL="13716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8pPr>
      <a:lvl9pPr marL="1828800" algn="ctr" rtl="0" eaLnBrk="0" fontAlgn="base" hangingPunct="0">
        <a:lnSpc>
          <a:spcPct val="90000"/>
        </a:lnSpc>
        <a:spcBef>
          <a:spcPct val="0"/>
        </a:spcBef>
        <a:spcAft>
          <a:spcPct val="0"/>
        </a:spcAft>
        <a:defRPr sz="3200" b="1">
          <a:solidFill>
            <a:srgbClr val="008000"/>
          </a:solidFill>
          <a:effectLst>
            <a:outerShdw blurRad="38100" dist="38100" dir="2700000" algn="tl">
              <a:srgbClr val="000000"/>
            </a:outerShdw>
          </a:effectLst>
          <a:latin typeface="Arial" pitchFamily="34" charset="0"/>
          <a:ea typeface="Arial Unicode MS" pitchFamily="34" charset="-128"/>
          <a:cs typeface="Arial Unicode MS" pitchFamily="34" charset="-128"/>
        </a:defRPr>
      </a:lvl9pPr>
    </p:titleStyle>
    <p:bodyStyle>
      <a:lvl1pPr marL="457200" indent="-457200" algn="l" rtl="0" eaLnBrk="0" fontAlgn="base" hangingPunct="0">
        <a:lnSpc>
          <a:spcPct val="110000"/>
        </a:lnSpc>
        <a:spcBef>
          <a:spcPts val="300"/>
        </a:spcBef>
        <a:spcAft>
          <a:spcPct val="0"/>
        </a:spcAft>
        <a:buSzPct val="100000"/>
        <a:buFont typeface="Symbol" pitchFamily="18" charset="2"/>
        <a:buChar char="·"/>
        <a:defRPr sz="2800" b="0">
          <a:solidFill>
            <a:srgbClr val="0000CC"/>
          </a:solidFill>
          <a:latin typeface="+mn-lt"/>
          <a:ea typeface="+mn-ea"/>
          <a:cs typeface="+mn-cs"/>
        </a:defRPr>
      </a:lvl1pPr>
      <a:lvl2pPr marL="971550" indent="-400050" algn="l" rtl="0" eaLnBrk="0" fontAlgn="base" hangingPunct="0">
        <a:lnSpc>
          <a:spcPct val="110000"/>
        </a:lnSpc>
        <a:spcBef>
          <a:spcPts val="300"/>
        </a:spcBef>
        <a:spcAft>
          <a:spcPct val="0"/>
        </a:spcAft>
        <a:buSzPct val="100000"/>
        <a:buChar char="»"/>
        <a:defRPr sz="2400" b="0">
          <a:solidFill>
            <a:srgbClr val="A50021"/>
          </a:solidFill>
          <a:latin typeface="+mn-lt"/>
          <a:ea typeface="+mn-ea"/>
          <a:cs typeface="+mn-cs"/>
        </a:defRPr>
      </a:lvl2pPr>
      <a:lvl3pPr marL="1428750" indent="-342900" algn="l" rtl="0" eaLnBrk="0" fontAlgn="base" hangingPunct="0">
        <a:lnSpc>
          <a:spcPct val="110000"/>
        </a:lnSpc>
        <a:spcBef>
          <a:spcPts val="300"/>
        </a:spcBef>
        <a:spcAft>
          <a:spcPct val="0"/>
        </a:spcAft>
        <a:buClr>
          <a:schemeClr val="hlink"/>
        </a:buClr>
        <a:buSzPct val="100000"/>
        <a:buFont typeface="Symbol" pitchFamily="18" charset="2"/>
        <a:buChar char="¨"/>
        <a:defRPr sz="2400" b="0">
          <a:solidFill>
            <a:schemeClr val="tx1"/>
          </a:solidFill>
          <a:latin typeface="+mn-lt"/>
          <a:ea typeface="+mn-ea"/>
          <a:cs typeface="+mn-cs"/>
        </a:defRPr>
      </a:lvl3pPr>
      <a:lvl4pPr marL="1828800" indent="-285750" algn="l" rtl="0" eaLnBrk="0" fontAlgn="base" hangingPunct="0">
        <a:lnSpc>
          <a:spcPct val="110000"/>
        </a:lnSpc>
        <a:spcBef>
          <a:spcPts val="300"/>
        </a:spcBef>
        <a:spcAft>
          <a:spcPct val="0"/>
        </a:spcAft>
        <a:buClr>
          <a:schemeClr val="hlink"/>
        </a:buClr>
        <a:buSzPct val="100000"/>
        <a:buChar char="•"/>
        <a:defRPr sz="2400" b="0">
          <a:solidFill>
            <a:srgbClr val="006600"/>
          </a:solidFill>
          <a:latin typeface="+mn-lt"/>
          <a:ea typeface="+mn-ea"/>
          <a:cs typeface="+mn-cs"/>
        </a:defRPr>
      </a:lvl4pPr>
      <a:lvl5pPr marL="22860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5pPr>
      <a:lvl6pPr marL="27432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6pPr>
      <a:lvl7pPr marL="32004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7pPr>
      <a:lvl8pPr marL="36576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8pPr>
      <a:lvl9pPr marL="4114800" indent="-342900" algn="l" rtl="0" eaLnBrk="0" fontAlgn="base" hangingPunct="0">
        <a:spcBef>
          <a:spcPct val="20000"/>
        </a:spcBef>
        <a:spcAft>
          <a:spcPct val="0"/>
        </a:spcAft>
        <a:buChar char="»"/>
        <a:defRPr sz="2000">
          <a:solidFill>
            <a:schemeClr val="tx1"/>
          </a:solidFill>
          <a:latin typeface="Times New Roman"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u@nus.edu.s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www.cra.com/work/case-studies/bnetbuilder" TargetMode="External"/><Relationship Id="rId2" Type="http://schemas.openxmlformats.org/officeDocument/2006/relationships/hyperlink" Target="http://www.bayesialab.com/" TargetMode="External"/><Relationship Id="rId1" Type="http://schemas.openxmlformats.org/officeDocument/2006/relationships/slideLayout" Target="../slideLayouts/slideLayout1.xml"/><Relationship Id="rId4" Type="http://schemas.openxmlformats.org/officeDocument/2006/relationships/hyperlink" Target="https://github.com/bayespy/bayespy"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4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6.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hyperlink" Target="https://philosophy.stackexchange.com/questions/28413/what-is-the-difference-between-a-probability-and-a-possibility"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Thinking,_Fast_and_Slow" TargetMode="External"/><Relationship Id="rId2" Type="http://schemas.openxmlformats.org/officeDocument/2006/relationships/hyperlink" Target="https://www.newyorker.com/books/page-turner/the-two-friends-who-changed-how-we-think-about-how-we-think"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samsung.com/in/support/skp/faq/138486" TargetMode="Externa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hyperlink" Target="https://scholar.google.com.sg/scholar?q=Rule+extraction+from+neural+net&amp;hl=en&amp;as_sdt=0&amp;as_vis=1&amp;oi=scholart&amp;sa=X&amp;ved=0ahUKEwi0u4WNhe7XAhVMq48KHQ5EDTUQgQMIIzAA" TargetMode="Externa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stats.stackexchange.com/questions/140148/how-can-an-artificial-neural-network-ann-be-used-for-unsupervised-clusteri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ln/>
        </p:spPr>
        <p:txBody>
          <a:bodyPr/>
          <a:lstStyle/>
          <a:p>
            <a:r>
              <a:rPr lang="en-GB" sz="2800" dirty="0" smtClean="0"/>
              <a:t>Master of Technology in Knowledge Engineering</a:t>
            </a:r>
            <a:endParaRPr lang="en-GB" sz="2800" dirty="0"/>
          </a:p>
        </p:txBody>
      </p:sp>
      <p:sp>
        <p:nvSpPr>
          <p:cNvPr id="104451" name="Rectangle 3"/>
          <p:cNvSpPr>
            <a:spLocks noChangeArrowheads="1"/>
          </p:cNvSpPr>
          <p:nvPr/>
        </p:nvSpPr>
        <p:spPr bwMode="auto">
          <a:xfrm>
            <a:off x="1143000" y="3054350"/>
            <a:ext cx="7953375" cy="582211"/>
          </a:xfrm>
          <a:prstGeom prst="rect">
            <a:avLst/>
          </a:prstGeom>
          <a:noFill/>
          <a:ln w="57150" cmpd="thinThick">
            <a:solidFill>
              <a:schemeClr val="tx1"/>
            </a:solidFill>
            <a:miter lim="800000"/>
            <a:headEnd/>
            <a:tailEnd/>
          </a:ln>
          <a:effectLst/>
        </p:spPr>
        <p:txBody>
          <a:bodyPr lIns="90488" tIns="44450" rIns="90488" bIns="44450">
            <a:spAutoFit/>
          </a:bodyPr>
          <a:lstStyle/>
          <a:p>
            <a:pPr algn="ctr"/>
            <a:r>
              <a:rPr lang="en-US" altLang="zh-CN" sz="3200" b="1" dirty="0" smtClean="0">
                <a:solidFill>
                  <a:srgbClr val="0000CC"/>
                </a:solidFill>
                <a:latin typeface="Times New Roman" pitchFamily="18" charset="0"/>
                <a:ea typeface="SimSun" pitchFamily="2" charset="-122"/>
              </a:rPr>
              <a:t>Reasoning with Knowledge Imperfection</a:t>
            </a:r>
          </a:p>
        </p:txBody>
      </p:sp>
      <p:sp>
        <p:nvSpPr>
          <p:cNvPr id="104452" name="Rectangle 4"/>
          <p:cNvSpPr>
            <a:spLocks noChangeArrowheads="1"/>
          </p:cNvSpPr>
          <p:nvPr/>
        </p:nvSpPr>
        <p:spPr bwMode="auto">
          <a:xfrm>
            <a:off x="874063" y="1743075"/>
            <a:ext cx="8734764" cy="951543"/>
          </a:xfrm>
          <a:prstGeom prst="rect">
            <a:avLst/>
          </a:prstGeom>
          <a:noFill/>
          <a:ln w="12700">
            <a:noFill/>
            <a:miter lim="800000"/>
            <a:headEnd/>
            <a:tailEnd/>
          </a:ln>
          <a:effectLst/>
        </p:spPr>
        <p:txBody>
          <a:bodyPr wrap="none" lIns="90488" tIns="44450" rIns="90488" bIns="44450">
            <a:spAutoFit/>
          </a:bodyPr>
          <a:lstStyle/>
          <a:p>
            <a:pPr algn="ctr"/>
            <a:r>
              <a:rPr lang="en-GB" sz="2800" dirty="0" smtClean="0">
                <a:latin typeface="Times New Roman" pitchFamily="18" charset="0"/>
              </a:rPr>
              <a:t>Unit 1</a:t>
            </a:r>
            <a:endParaRPr lang="en-GB" sz="2800" b="1" dirty="0">
              <a:latin typeface="Times New Roman" pitchFamily="18" charset="0"/>
              <a:ea typeface="SimSun" pitchFamily="2" charset="-122"/>
            </a:endParaRPr>
          </a:p>
          <a:p>
            <a:pPr algn="ctr"/>
            <a:r>
              <a:rPr lang="en-GB" altLang="zh-CN" sz="2800" b="1" dirty="0" smtClean="0">
                <a:solidFill>
                  <a:srgbClr val="A50021"/>
                </a:solidFill>
                <a:latin typeface="Times New Roman" pitchFamily="18" charset="0"/>
                <a:ea typeface="SimSun" pitchFamily="2" charset="-122"/>
              </a:rPr>
              <a:t>Intelligent Systems &amp; Techniques for Business Analytics</a:t>
            </a:r>
            <a:endParaRPr lang="en-GB" altLang="zh-CN" sz="2800" b="1" dirty="0">
              <a:solidFill>
                <a:srgbClr val="A50021"/>
              </a:solidFill>
              <a:latin typeface="Times New Roman" pitchFamily="18" charset="0"/>
              <a:ea typeface="SimSun" pitchFamily="2" charset="-122"/>
            </a:endParaRPr>
          </a:p>
        </p:txBody>
      </p:sp>
      <p:sp>
        <p:nvSpPr>
          <p:cNvPr id="104453" name="Rectangle 5"/>
          <p:cNvSpPr>
            <a:spLocks noChangeArrowheads="1"/>
          </p:cNvSpPr>
          <p:nvPr/>
        </p:nvSpPr>
        <p:spPr bwMode="auto">
          <a:xfrm>
            <a:off x="1181100" y="4171950"/>
            <a:ext cx="7915275" cy="828432"/>
          </a:xfrm>
          <a:prstGeom prst="rect">
            <a:avLst/>
          </a:prstGeom>
          <a:noFill/>
          <a:ln w="12700">
            <a:noFill/>
            <a:miter lim="800000"/>
            <a:headEnd/>
            <a:tailEnd/>
          </a:ln>
          <a:effectLst/>
        </p:spPr>
        <p:txBody>
          <a:bodyPr wrap="square" lIns="90488" tIns="44450" rIns="90488" bIns="44450">
            <a:spAutoFit/>
          </a:bodyPr>
          <a:lstStyle/>
          <a:p>
            <a:pPr algn="ctr"/>
            <a:r>
              <a:rPr lang="en-GB" sz="2400" b="1" dirty="0">
                <a:latin typeface="Times New Roman" pitchFamily="18" charset="0"/>
              </a:rPr>
              <a:t>Sam GU Zhan  </a:t>
            </a:r>
            <a:r>
              <a:rPr lang="zh-CN" altLang="en-US" sz="2400" b="1" dirty="0">
                <a:latin typeface="Times New Roman" pitchFamily="18" charset="0"/>
              </a:rPr>
              <a:t>顾 瞻</a:t>
            </a:r>
            <a:endParaRPr lang="en-US" altLang="zh-CN" sz="2400" b="1" dirty="0">
              <a:latin typeface="Times New Roman" pitchFamily="18" charset="0"/>
            </a:endParaRPr>
          </a:p>
          <a:p>
            <a:pPr algn="ctr"/>
            <a:r>
              <a:rPr lang="en-SG" sz="2400" dirty="0">
                <a:latin typeface="Times New Roman" pitchFamily="18" charset="0"/>
                <a:hlinkClick r:id="rId2"/>
              </a:rPr>
              <a:t>zhan.gu@nus.edu.sg</a:t>
            </a:r>
            <a:endParaRPr lang="en-SG" sz="2400" dirty="0">
              <a:latin typeface="Times New Roman" pitchFamily="18" charset="0"/>
            </a:endParaRPr>
          </a:p>
        </p:txBody>
      </p:sp>
      <p:sp>
        <p:nvSpPr>
          <p:cNvPr id="104458" name="Rectangle 10"/>
          <p:cNvSpPr>
            <a:spLocks noChangeArrowheads="1"/>
          </p:cNvSpPr>
          <p:nvPr/>
        </p:nvSpPr>
        <p:spPr bwMode="auto">
          <a:xfrm>
            <a:off x="0" y="3152775"/>
            <a:ext cx="9906000" cy="0"/>
          </a:xfrm>
          <a:prstGeom prst="rect">
            <a:avLst/>
          </a:prstGeom>
          <a:noFill/>
          <a:ln w="12700">
            <a:noFill/>
            <a:miter lim="800000"/>
            <a:headEnd/>
            <a:tailEnd/>
          </a:ln>
          <a:effectLst/>
        </p:spPr>
        <p:txBody>
          <a:bodyPr wrap="none" anchor="ctr">
            <a:spAutoFit/>
          </a:bodyPr>
          <a:lstStyle/>
          <a:p>
            <a:endParaRPr lang="en-US" dirty="0"/>
          </a:p>
        </p:txBody>
      </p:sp>
      <p:sp>
        <p:nvSpPr>
          <p:cNvPr id="7" name="Rectangle 6"/>
          <p:cNvSpPr>
            <a:spLocks noChangeArrowheads="1"/>
          </p:cNvSpPr>
          <p:nvPr/>
        </p:nvSpPr>
        <p:spPr bwMode="auto">
          <a:xfrm>
            <a:off x="1543050" y="5718175"/>
            <a:ext cx="6781800" cy="428322"/>
          </a:xfrm>
          <a:prstGeom prst="rect">
            <a:avLst/>
          </a:prstGeom>
          <a:noFill/>
          <a:ln w="12700">
            <a:noFill/>
            <a:miter lim="800000"/>
            <a:headEnd/>
            <a:tailEnd/>
          </a:ln>
          <a:effectLst/>
        </p:spPr>
        <p:txBody>
          <a:bodyPr wrap="square" lIns="90488" tIns="44450" rIns="90488" bIns="44450">
            <a:spAutoFit/>
          </a:bodyPr>
          <a:lstStyle>
            <a:defPPr>
              <a:defRPr lang="en-GB"/>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r>
              <a:rPr lang="en-GB" sz="1100" dirty="0">
                <a:latin typeface="Times New Roman" pitchFamily="18" charset="0"/>
              </a:rPr>
              <a:t>© </a:t>
            </a:r>
            <a:r>
              <a:rPr lang="en-GB" sz="1100" dirty="0" smtClean="0">
                <a:latin typeface="Times New Roman" pitchFamily="18" charset="0"/>
              </a:rPr>
              <a:t>2017 </a:t>
            </a:r>
            <a:r>
              <a:rPr lang="en-GB" sz="1100" dirty="0">
                <a:latin typeface="Times New Roman" pitchFamily="18" charset="0"/>
              </a:rPr>
              <a:t>NUS.  The contents contained in this document may not be reproduced in any form or by any means,</a:t>
            </a:r>
          </a:p>
          <a:p>
            <a:r>
              <a:rPr lang="en-GB" sz="1100" dirty="0">
                <a:latin typeface="Times New Roman" pitchFamily="18" charset="0"/>
              </a:rPr>
              <a:t>                      without the written permission of ISS, NUS other than for the purpose for which it has been supplied.</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Joint Distributions for Bayesian Nets</a:t>
            </a:r>
            <a:endParaRPr lang="en-US" dirty="0"/>
          </a:p>
        </p:txBody>
      </p:sp>
      <p:sp>
        <p:nvSpPr>
          <p:cNvPr id="19463" name="Content Placeholder 2"/>
          <p:cNvSpPr>
            <a:spLocks noGrp="1"/>
          </p:cNvSpPr>
          <p:nvPr>
            <p:ph idx="1"/>
          </p:nvPr>
        </p:nvSpPr>
        <p:spPr/>
        <p:txBody>
          <a:bodyPr/>
          <a:lstStyle/>
          <a:p>
            <a:pPr>
              <a:lnSpc>
                <a:spcPct val="100000"/>
              </a:lnSpc>
              <a:spcBef>
                <a:spcPts val="0"/>
              </a:spcBef>
            </a:pPr>
            <a:r>
              <a:rPr lang="en-US" dirty="0" smtClean="0"/>
              <a:t>A Bayesian Network implicitly defines a joint distribution</a:t>
            </a:r>
          </a:p>
          <a:p>
            <a:pPr lvl="1">
              <a:lnSpc>
                <a:spcPct val="100000"/>
              </a:lnSpc>
              <a:buNone/>
            </a:pPr>
            <a:endParaRPr lang="en-US" dirty="0" smtClean="0"/>
          </a:p>
          <a:p>
            <a:pPr lvl="1">
              <a:lnSpc>
                <a:spcPct val="100000"/>
              </a:lnSpc>
              <a:spcBef>
                <a:spcPts val="1800"/>
              </a:spcBef>
            </a:pPr>
            <a:endParaRPr lang="en-US" dirty="0" smtClean="0"/>
          </a:p>
          <a:p>
            <a:pPr lvl="1">
              <a:lnSpc>
                <a:spcPct val="100000"/>
              </a:lnSpc>
              <a:spcBef>
                <a:spcPts val="1800"/>
              </a:spcBef>
            </a:pPr>
            <a:r>
              <a:rPr lang="en-US" dirty="0" smtClean="0"/>
              <a:t>Example: 	</a:t>
            </a:r>
            <a:r>
              <a:rPr lang="en-US" dirty="0" smtClean="0">
                <a:solidFill>
                  <a:srgbClr val="006600"/>
                </a:solidFill>
              </a:rPr>
              <a:t>both John and Mary call; alarm is heard; </a:t>
            </a:r>
            <a:r>
              <a:rPr lang="en-US" dirty="0" smtClean="0">
                <a:solidFill>
                  <a:srgbClr val="006600"/>
                </a:solidFill>
                <a:cs typeface="Times New Roman" pitchFamily="18" charset="0"/>
              </a:rPr>
              <a:t>neither burglar nor earthquake</a:t>
            </a:r>
          </a:p>
          <a:p>
            <a:pPr lvl="1">
              <a:lnSpc>
                <a:spcPct val="100000"/>
              </a:lnSpc>
            </a:pPr>
            <a:endParaRPr lang="en-US" dirty="0" smtClean="0">
              <a:solidFill>
                <a:srgbClr val="006600"/>
              </a:solidFill>
              <a:cs typeface="Times New Roman" pitchFamily="18" charset="0"/>
            </a:endParaRPr>
          </a:p>
          <a:p>
            <a:pPr lvl="1">
              <a:lnSpc>
                <a:spcPct val="100000"/>
              </a:lnSpc>
            </a:pPr>
            <a:endParaRPr lang="en-US" dirty="0" smtClean="0">
              <a:solidFill>
                <a:srgbClr val="006600"/>
              </a:solidFill>
              <a:cs typeface="Times New Roman" pitchFamily="18" charset="0"/>
            </a:endParaRPr>
          </a:p>
          <a:p>
            <a:pPr lvl="1">
              <a:lnSpc>
                <a:spcPct val="100000"/>
              </a:lnSpc>
            </a:pPr>
            <a:endParaRPr lang="en-US" dirty="0" smtClean="0">
              <a:solidFill>
                <a:srgbClr val="006600"/>
              </a:solidFill>
              <a:cs typeface="Times New Roman" pitchFamily="18" charset="0"/>
            </a:endParaRPr>
          </a:p>
          <a:p>
            <a:pPr lvl="1">
              <a:lnSpc>
                <a:spcPct val="120000"/>
              </a:lnSpc>
              <a:buNone/>
            </a:pPr>
            <a:endParaRPr lang="en-US" dirty="0" smtClean="0">
              <a:solidFill>
                <a:srgbClr val="006600"/>
              </a:solidFill>
              <a:cs typeface="Times New Roman" pitchFamily="18" charset="0"/>
            </a:endParaRPr>
          </a:p>
          <a:p>
            <a:pPr lvl="1">
              <a:lnSpc>
                <a:spcPct val="150000"/>
              </a:lnSpc>
            </a:pPr>
            <a:endParaRPr lang="en-US" dirty="0" smtClean="0">
              <a:cs typeface="Times New Roman" pitchFamily="18" charset="0"/>
            </a:endParaRPr>
          </a:p>
          <a:p>
            <a:pPr lvl="1">
              <a:lnSpc>
                <a:spcPct val="150000"/>
              </a:lnSpc>
            </a:pPr>
            <a:endParaRPr lang="en-US" dirty="0" smtClean="0">
              <a:cs typeface="Times New Roman" pitchFamily="18" charset="0"/>
            </a:endParaRPr>
          </a:p>
          <a:p>
            <a:pPr lvl="1">
              <a:lnSpc>
                <a:spcPct val="150000"/>
              </a:lnSpc>
            </a:pPr>
            <a:endParaRPr lang="en-US" sz="1800" dirty="0" smtClean="0">
              <a:cs typeface="Times New Roman" pitchFamily="18" charset="0"/>
            </a:endParaRPr>
          </a:p>
        </p:txBody>
      </p:sp>
      <p:graphicFrame>
        <p:nvGraphicFramePr>
          <p:cNvPr id="19458" name="Object 2"/>
          <p:cNvGraphicFramePr>
            <a:graphicFrameLocks noChangeAspect="1"/>
          </p:cNvGraphicFramePr>
          <p:nvPr/>
        </p:nvGraphicFramePr>
        <p:xfrm>
          <a:off x="2486025" y="2190750"/>
          <a:ext cx="4838701" cy="885825"/>
        </p:xfrm>
        <a:graphic>
          <a:graphicData uri="http://schemas.openxmlformats.org/presentationml/2006/ole">
            <mc:AlternateContent xmlns:mc="http://schemas.openxmlformats.org/markup-compatibility/2006">
              <mc:Choice xmlns:v="urn:schemas-microsoft-com:vml" Requires="v">
                <p:oleObj spid="_x0000_s738342" name="Equation" r:id="rId3" imgW="2336800" imgH="431800" progId="Equation.3">
                  <p:embed/>
                </p:oleObj>
              </mc:Choice>
              <mc:Fallback>
                <p:oleObj name="Equation" r:id="rId3" imgW="2336800" imgH="431800"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025" y="2190750"/>
                        <a:ext cx="4838701"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1550865" y="4152900"/>
            <a:ext cx="6802560" cy="1371598"/>
            <a:chOff x="1541079" y="3586463"/>
            <a:chExt cx="7077075" cy="1565729"/>
          </a:xfrm>
        </p:grpSpPr>
        <p:graphicFrame>
          <p:nvGraphicFramePr>
            <p:cNvPr id="19459" name="Object 3"/>
            <p:cNvGraphicFramePr>
              <a:graphicFrameLocks noChangeAspect="1"/>
            </p:cNvGraphicFramePr>
            <p:nvPr/>
          </p:nvGraphicFramePr>
          <p:xfrm>
            <a:off x="1892301" y="3586463"/>
            <a:ext cx="3778250" cy="442913"/>
          </p:xfrm>
          <a:graphic>
            <a:graphicData uri="http://schemas.openxmlformats.org/presentationml/2006/ole">
              <mc:AlternateContent xmlns:mc="http://schemas.openxmlformats.org/markup-compatibility/2006">
                <mc:Choice xmlns:v="urn:schemas-microsoft-com:vml" Requires="v">
                  <p:oleObj spid="_x0000_s738343" name="Equation" r:id="rId5" imgW="1600200" imgH="203200" progId="Equation.3">
                    <p:embed/>
                  </p:oleObj>
                </mc:Choice>
                <mc:Fallback>
                  <p:oleObj name="Equation" r:id="rId5" imgW="1600200" imgH="20320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2301" y="3586463"/>
                          <a:ext cx="37782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p:cNvGraphicFramePr>
              <a:graphicFrameLocks noChangeAspect="1"/>
            </p:cNvGraphicFramePr>
            <p:nvPr/>
          </p:nvGraphicFramePr>
          <p:xfrm>
            <a:off x="1541079" y="4158983"/>
            <a:ext cx="7077075" cy="471300"/>
          </p:xfrm>
          <a:graphic>
            <a:graphicData uri="http://schemas.openxmlformats.org/presentationml/2006/ole">
              <mc:AlternateContent xmlns:mc="http://schemas.openxmlformats.org/markup-compatibility/2006">
                <mc:Choice xmlns:v="urn:schemas-microsoft-com:vml" Requires="v">
                  <p:oleObj spid="_x0000_s738344" name="Equation" r:id="rId7" imgW="2997200" imgH="203200" progId="Equation.3">
                    <p:embed/>
                  </p:oleObj>
                </mc:Choice>
                <mc:Fallback>
                  <p:oleObj name="Equation" r:id="rId7" imgW="2997200" imgH="203200" progId="Equation.3">
                    <p:embed/>
                    <p:pic>
                      <p:nvPicPr>
                        <p:cNvPr id="0" name="Picture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079" y="4158983"/>
                          <a:ext cx="7077075" cy="47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p:cNvGraphicFramePr>
              <a:graphicFrameLocks noChangeAspect="1"/>
            </p:cNvGraphicFramePr>
            <p:nvPr/>
          </p:nvGraphicFramePr>
          <p:xfrm>
            <a:off x="1547813" y="4764843"/>
            <a:ext cx="6329362" cy="387349"/>
          </p:xfrm>
          <a:graphic>
            <a:graphicData uri="http://schemas.openxmlformats.org/presentationml/2006/ole">
              <mc:AlternateContent xmlns:mc="http://schemas.openxmlformats.org/markup-compatibility/2006">
                <mc:Choice xmlns:v="urn:schemas-microsoft-com:vml" Requires="v">
                  <p:oleObj spid="_x0000_s738345" name="Equation" r:id="rId9" imgW="2679700" imgH="177800" progId="Equation.3">
                    <p:embed/>
                  </p:oleObj>
                </mc:Choice>
                <mc:Fallback>
                  <p:oleObj name="Equation" r:id="rId9" imgW="2679700" imgH="177800" progId="Equation.3">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764843"/>
                          <a:ext cx="6329362" cy="387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7454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Construction of Bayesian Network</a:t>
            </a:r>
            <a:endParaRPr lang="en-US" dirty="0"/>
          </a:p>
        </p:txBody>
      </p:sp>
      <p:sp>
        <p:nvSpPr>
          <p:cNvPr id="3" name="Content Placeholder 2"/>
          <p:cNvSpPr>
            <a:spLocks noGrp="1"/>
          </p:cNvSpPr>
          <p:nvPr>
            <p:ph idx="1"/>
          </p:nvPr>
        </p:nvSpPr>
        <p:spPr/>
        <p:txBody>
          <a:bodyPr/>
          <a:lstStyle/>
          <a:p>
            <a:pPr>
              <a:lnSpc>
                <a:spcPct val="100000"/>
              </a:lnSpc>
              <a:defRPr/>
            </a:pPr>
            <a:r>
              <a:rPr lang="en-US" dirty="0" smtClean="0"/>
              <a:t>In order to make Bayesian network a correct representation of the domain</a:t>
            </a:r>
          </a:p>
          <a:p>
            <a:pPr lvl="1">
              <a:lnSpc>
                <a:spcPct val="100000"/>
              </a:lnSpc>
              <a:defRPr/>
            </a:pPr>
            <a:r>
              <a:rPr lang="en-US" dirty="0" smtClean="0"/>
              <a:t>Each node is conditionally independent of its predecessors in the node ordering, given its parents</a:t>
            </a:r>
          </a:p>
          <a:p>
            <a:pPr lvl="1">
              <a:lnSpc>
                <a:spcPct val="100000"/>
              </a:lnSpc>
              <a:defRPr/>
            </a:pPr>
            <a:r>
              <a:rPr lang="en-US" dirty="0" smtClean="0"/>
              <a:t>Intuitively, the parents of node X</a:t>
            </a:r>
            <a:r>
              <a:rPr lang="en-US" baseline="-25000" dirty="0" smtClean="0"/>
              <a:t>i</a:t>
            </a:r>
            <a:r>
              <a:rPr lang="en-US" dirty="0" smtClean="0"/>
              <a:t> should contain all those nodes that </a:t>
            </a:r>
            <a:r>
              <a:rPr lang="en-US" b="0" i="1" dirty="0" smtClean="0">
                <a:solidFill>
                  <a:srgbClr val="FF0000"/>
                </a:solidFill>
                <a:effectLst>
                  <a:outerShdw blurRad="38100" dist="38100" dir="2700000" algn="tl">
                    <a:srgbClr val="000000">
                      <a:alpha val="43137"/>
                    </a:srgbClr>
                  </a:outerShdw>
                </a:effectLst>
              </a:rPr>
              <a:t>directly</a:t>
            </a:r>
            <a:r>
              <a:rPr lang="en-US" dirty="0" smtClean="0"/>
              <a:t> influence X</a:t>
            </a:r>
            <a:r>
              <a:rPr lang="en-US" baseline="-25000" dirty="0" smtClean="0"/>
              <a:t>i</a:t>
            </a:r>
          </a:p>
          <a:p>
            <a:pPr lvl="1">
              <a:lnSpc>
                <a:spcPct val="100000"/>
              </a:lnSpc>
              <a:spcBef>
                <a:spcPts val="1200"/>
              </a:spcBef>
              <a:defRPr/>
            </a:pPr>
            <a:r>
              <a:rPr lang="en-US" dirty="0" smtClean="0"/>
              <a:t>E.g.: </a:t>
            </a:r>
          </a:p>
          <a:p>
            <a:pPr lvl="2">
              <a:lnSpc>
                <a:spcPct val="100000"/>
              </a:lnSpc>
              <a:defRPr/>
            </a:pPr>
            <a:r>
              <a:rPr lang="en-US" b="0" i="1" dirty="0" err="1" smtClean="0">
                <a:solidFill>
                  <a:srgbClr val="006600"/>
                </a:solidFill>
              </a:rPr>
              <a:t>MaryCalls</a:t>
            </a:r>
            <a:r>
              <a:rPr lang="en-US" dirty="0" smtClean="0"/>
              <a:t> is only </a:t>
            </a:r>
            <a:r>
              <a:rPr lang="en-US" b="0" i="1" dirty="0" smtClean="0">
                <a:solidFill>
                  <a:srgbClr val="FF0000"/>
                </a:solidFill>
                <a:effectLst>
                  <a:outerShdw blurRad="38100" dist="38100" dir="2700000" algn="tl">
                    <a:srgbClr val="000000">
                      <a:alpha val="43137"/>
                    </a:srgbClr>
                  </a:outerShdw>
                </a:effectLst>
              </a:rPr>
              <a:t>indirectly</a:t>
            </a:r>
            <a:r>
              <a:rPr lang="en-US" dirty="0" smtClean="0"/>
              <a:t> influenced by </a:t>
            </a:r>
            <a:r>
              <a:rPr lang="en-US" b="0" i="1" dirty="0" smtClean="0">
                <a:solidFill>
                  <a:srgbClr val="006600"/>
                </a:solidFill>
              </a:rPr>
              <a:t>Burglary</a:t>
            </a:r>
            <a:r>
              <a:rPr lang="en-US" dirty="0" smtClean="0"/>
              <a:t> or an </a:t>
            </a:r>
            <a:r>
              <a:rPr lang="en-US" b="0" i="1" dirty="0" smtClean="0">
                <a:solidFill>
                  <a:srgbClr val="006600"/>
                </a:solidFill>
              </a:rPr>
              <a:t>Earthquake</a:t>
            </a:r>
            <a:r>
              <a:rPr lang="en-US" dirty="0" smtClean="0"/>
              <a:t> through their effect on the alarm</a:t>
            </a:r>
          </a:p>
          <a:p>
            <a:pPr lvl="2">
              <a:lnSpc>
                <a:spcPct val="100000"/>
              </a:lnSpc>
              <a:defRPr/>
            </a:pPr>
            <a:r>
              <a:rPr lang="en-US" dirty="0" smtClean="0"/>
              <a:t>Given the state of the alarm, whether John calls has no influence on Mary’s calling</a:t>
            </a:r>
          </a:p>
          <a:p>
            <a:pPr lvl="1">
              <a:lnSpc>
                <a:spcPct val="100000"/>
              </a:lnSpc>
              <a:defRPr/>
            </a:pPr>
            <a:endParaRPr lang="en-US" dirty="0" smtClean="0"/>
          </a:p>
          <a:p>
            <a:pPr lvl="1">
              <a:lnSpc>
                <a:spcPct val="100000"/>
              </a:lnSpc>
              <a:defRPr/>
            </a:pPr>
            <a:endParaRPr lang="en-US" dirty="0"/>
          </a:p>
        </p:txBody>
      </p:sp>
    </p:spTree>
    <p:extLst>
      <p:ext uri="{BB962C8B-B14F-4D97-AF65-F5344CB8AC3E}">
        <p14:creationId xmlns:p14="http://schemas.microsoft.com/office/powerpoint/2010/main" val="2072218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a:defRPr/>
            </a:pPr>
            <a:r>
              <a:rPr lang="en-US" sz="2800" dirty="0" smtClean="0"/>
              <a:t>Conditional Independencies in Bayesian Nets</a:t>
            </a:r>
            <a:endParaRPr lang="en-US" sz="2800" dirty="0"/>
          </a:p>
        </p:txBody>
      </p:sp>
      <p:sp>
        <p:nvSpPr>
          <p:cNvPr id="78852" name="Rectangle 3"/>
          <p:cNvSpPr>
            <a:spLocks noGrp="1" noChangeArrowheads="1"/>
          </p:cNvSpPr>
          <p:nvPr>
            <p:ph type="body" idx="1"/>
          </p:nvPr>
        </p:nvSpPr>
        <p:spPr/>
        <p:txBody>
          <a:bodyPr/>
          <a:lstStyle/>
          <a:p>
            <a:pPr>
              <a:lnSpc>
                <a:spcPct val="130000"/>
              </a:lnSpc>
              <a:spcBef>
                <a:spcPts val="0"/>
              </a:spcBef>
            </a:pPr>
            <a:r>
              <a:rPr lang="en-US" dirty="0" smtClean="0"/>
              <a:t>E.g.:</a:t>
            </a:r>
          </a:p>
          <a:p>
            <a:pPr lvl="1">
              <a:lnSpc>
                <a:spcPct val="130000"/>
              </a:lnSpc>
            </a:pPr>
            <a:r>
              <a:rPr lang="en-US" dirty="0" smtClean="0"/>
              <a:t>if we know nothing else, </a:t>
            </a:r>
            <a:r>
              <a:rPr lang="en-US" b="0" i="1" dirty="0" smtClean="0">
                <a:solidFill>
                  <a:srgbClr val="006600"/>
                </a:solidFill>
              </a:rPr>
              <a:t>Earthquake</a:t>
            </a:r>
            <a:r>
              <a:rPr lang="en-US" dirty="0" smtClean="0"/>
              <a:t> and </a:t>
            </a:r>
            <a:r>
              <a:rPr lang="en-US" b="0" i="1" dirty="0" smtClean="0">
                <a:solidFill>
                  <a:srgbClr val="006600"/>
                </a:solidFill>
              </a:rPr>
              <a:t>Burglary</a:t>
            </a:r>
            <a:r>
              <a:rPr lang="en-US" dirty="0" smtClean="0"/>
              <a:t> are independent even they both cause </a:t>
            </a:r>
            <a:r>
              <a:rPr lang="en-US" b="0" i="1" dirty="0" smtClean="0">
                <a:solidFill>
                  <a:srgbClr val="006600"/>
                </a:solidFill>
              </a:rPr>
              <a:t>Alarm</a:t>
            </a:r>
          </a:p>
          <a:p>
            <a:pPr lvl="1">
              <a:lnSpc>
                <a:spcPct val="130000"/>
              </a:lnSpc>
              <a:spcBef>
                <a:spcPts val="600"/>
              </a:spcBef>
            </a:pPr>
            <a:r>
              <a:rPr lang="en-US" dirty="0"/>
              <a:t>i</a:t>
            </a:r>
            <a:r>
              <a:rPr lang="en-US" dirty="0" smtClean="0"/>
              <a:t>f we have evidence for earthquake decreases belief in burglary and vice versa, then the two “independent” causes become probabilistically linked </a:t>
            </a:r>
          </a:p>
          <a:p>
            <a:pPr lvl="2">
              <a:lnSpc>
                <a:spcPct val="130000"/>
              </a:lnSpc>
            </a:pPr>
            <a:r>
              <a:rPr lang="en-US" dirty="0" smtClean="0"/>
              <a:t>since evidence for one cause can “explain away” the other.</a:t>
            </a:r>
          </a:p>
          <a:p>
            <a:pPr>
              <a:lnSpc>
                <a:spcPct val="90000"/>
              </a:lnSpc>
            </a:pPr>
            <a:endParaRPr lang="en-US" sz="2400" dirty="0" smtClean="0"/>
          </a:p>
        </p:txBody>
      </p:sp>
    </p:spTree>
    <p:extLst>
      <p:ext uri="{BB962C8B-B14F-4D97-AF65-F5344CB8AC3E}">
        <p14:creationId xmlns:p14="http://schemas.microsoft.com/office/powerpoint/2010/main" val="1736403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Bayesian Networks Useful for?</a:t>
            </a:r>
            <a:endParaRPr lang="en-US" dirty="0"/>
          </a:p>
        </p:txBody>
      </p:sp>
      <p:sp>
        <p:nvSpPr>
          <p:cNvPr id="3" name="Content Placeholder 2"/>
          <p:cNvSpPr>
            <a:spLocks noGrp="1"/>
          </p:cNvSpPr>
          <p:nvPr>
            <p:ph idx="1"/>
          </p:nvPr>
        </p:nvSpPr>
        <p:spPr/>
        <p:txBody>
          <a:bodyPr/>
          <a:lstStyle/>
          <a:p>
            <a:pPr>
              <a:lnSpc>
                <a:spcPct val="150000"/>
              </a:lnSpc>
            </a:pPr>
            <a:r>
              <a:rPr lang="en-US" dirty="0" smtClean="0"/>
              <a:t>Diagnosis:			        = ?</a:t>
            </a:r>
          </a:p>
          <a:p>
            <a:pPr>
              <a:lnSpc>
                <a:spcPct val="150000"/>
              </a:lnSpc>
            </a:pPr>
            <a:r>
              <a:rPr lang="en-US" dirty="0" smtClean="0"/>
              <a:t>Prediction:				= ?</a:t>
            </a:r>
          </a:p>
          <a:p>
            <a:pPr>
              <a:lnSpc>
                <a:spcPct val="150000"/>
              </a:lnSpc>
            </a:pPr>
            <a:r>
              <a:rPr lang="en-US" dirty="0" smtClean="0"/>
              <a:t>Classification: 				</a:t>
            </a:r>
          </a:p>
          <a:p>
            <a:pPr>
              <a:lnSpc>
                <a:spcPct val="150000"/>
              </a:lnSpc>
            </a:pPr>
            <a:r>
              <a:rPr lang="en-US" dirty="0" smtClean="0"/>
              <a:t>Decision-making (given a cost function)</a:t>
            </a:r>
          </a:p>
          <a:p>
            <a:pPr>
              <a:lnSpc>
                <a:spcPct val="150000"/>
              </a:lnSpc>
              <a:spcBef>
                <a:spcPts val="0"/>
              </a:spcBef>
            </a:pPr>
            <a:r>
              <a:rPr lang="en-US" dirty="0" smtClean="0"/>
              <a:t>Key ideas in common with these applications:</a:t>
            </a:r>
          </a:p>
          <a:p>
            <a:pPr lvl="1">
              <a:lnSpc>
                <a:spcPct val="100000"/>
              </a:lnSpc>
              <a:spcBef>
                <a:spcPts val="0"/>
              </a:spcBef>
            </a:pPr>
            <a:r>
              <a:rPr lang="en-US" dirty="0" smtClean="0"/>
              <a:t>Find a conclusion (not 100% certain) based on some uncertain relations (dependencies)</a:t>
            </a:r>
          </a:p>
          <a:p>
            <a:pPr lvl="1">
              <a:lnSpc>
                <a:spcPct val="100000"/>
              </a:lnSpc>
              <a:spcBef>
                <a:spcPts val="0"/>
              </a:spcBef>
            </a:pPr>
            <a:r>
              <a:rPr lang="en-US" dirty="0" smtClean="0"/>
              <a:t>Among all possible conclusions, choose the one with the highest probability</a:t>
            </a:r>
          </a:p>
          <a:p>
            <a:pPr lvl="1">
              <a:lnSpc>
                <a:spcPct val="150000"/>
              </a:lnSpc>
            </a:pPr>
            <a:endParaRPr lang="en-US" dirty="0"/>
          </a:p>
        </p:txBody>
      </p:sp>
      <p:graphicFrame>
        <p:nvGraphicFramePr>
          <p:cNvPr id="4" name="Object 3"/>
          <p:cNvGraphicFramePr>
            <a:graphicFrameLocks noChangeAspect="1"/>
          </p:cNvGraphicFramePr>
          <p:nvPr/>
        </p:nvGraphicFramePr>
        <p:xfrm>
          <a:off x="3463634" y="2724150"/>
          <a:ext cx="2880016" cy="623889"/>
        </p:xfrm>
        <a:graphic>
          <a:graphicData uri="http://schemas.openxmlformats.org/presentationml/2006/ole">
            <mc:AlternateContent xmlns:mc="http://schemas.openxmlformats.org/markup-compatibility/2006">
              <mc:Choice xmlns:v="urn:schemas-microsoft-com:vml" Requires="v">
                <p:oleObj spid="_x0000_s739357" name="Equation" r:id="rId3" imgW="1219200" imgH="279400" progId="Equation.3">
                  <p:embed/>
                </p:oleObj>
              </mc:Choice>
              <mc:Fallback>
                <p:oleObj name="Equation" r:id="rId3" imgW="1219200" imgH="27940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3634" y="2724150"/>
                        <a:ext cx="2880016" cy="6238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3"/>
          <p:cNvGraphicFramePr>
            <a:graphicFrameLocks noChangeAspect="1"/>
          </p:cNvGraphicFramePr>
          <p:nvPr/>
        </p:nvGraphicFramePr>
        <p:xfrm>
          <a:off x="3045948" y="2076450"/>
          <a:ext cx="2689690" cy="442913"/>
        </p:xfrm>
        <a:graphic>
          <a:graphicData uri="http://schemas.openxmlformats.org/presentationml/2006/ole">
            <mc:AlternateContent xmlns:mc="http://schemas.openxmlformats.org/markup-compatibility/2006">
              <mc:Choice xmlns:v="urn:schemas-microsoft-com:vml" Requires="v">
                <p:oleObj spid="_x0000_s739358" name="Equation" r:id="rId5" imgW="1231366" imgH="203112" progId="Equation.3">
                  <p:embed/>
                </p:oleObj>
              </mc:Choice>
              <mc:Fallback>
                <p:oleObj name="Equation" r:id="rId5" imgW="1231366" imgH="203112" progId="Equation.3">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948" y="2076450"/>
                        <a:ext cx="268969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6"/>
          <p:cNvGraphicFramePr>
            <a:graphicFrameLocks noChangeAspect="1"/>
          </p:cNvGraphicFramePr>
          <p:nvPr/>
        </p:nvGraphicFramePr>
        <p:xfrm>
          <a:off x="2968625" y="1438274"/>
          <a:ext cx="2690813" cy="447675"/>
        </p:xfrm>
        <a:graphic>
          <a:graphicData uri="http://schemas.openxmlformats.org/presentationml/2006/ole">
            <mc:AlternateContent xmlns:mc="http://schemas.openxmlformats.org/markup-compatibility/2006">
              <mc:Choice xmlns:v="urn:schemas-microsoft-com:vml" Requires="v">
                <p:oleObj spid="_x0000_s739359" name="Equation" r:id="rId7" imgW="1231366" imgH="203112" progId="Equation.3">
                  <p:embed/>
                </p:oleObj>
              </mc:Choice>
              <mc:Fallback>
                <p:oleObj name="Equation" r:id="rId7" imgW="1231366" imgH="203112"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1438274"/>
                        <a:ext cx="2690813"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Group 26"/>
          <p:cNvGrpSpPr/>
          <p:nvPr/>
        </p:nvGrpSpPr>
        <p:grpSpPr>
          <a:xfrm>
            <a:off x="7115176" y="1343025"/>
            <a:ext cx="2438399" cy="1781174"/>
            <a:chOff x="7115176" y="1343025"/>
            <a:chExt cx="2438399" cy="1781174"/>
          </a:xfrm>
        </p:grpSpPr>
        <p:sp>
          <p:nvSpPr>
            <p:cNvPr id="10" name="Oval 9"/>
            <p:cNvSpPr/>
            <p:nvPr/>
          </p:nvSpPr>
          <p:spPr bwMode="auto">
            <a:xfrm>
              <a:off x="7867650" y="1343025"/>
              <a:ext cx="1095375" cy="400050"/>
            </a:xfrm>
            <a:prstGeom prst="ellipse">
              <a:avLst/>
            </a:prstGeom>
            <a:solidFill>
              <a:srgbClr val="92D05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cause</a:t>
              </a:r>
            </a:p>
          </p:txBody>
        </p:sp>
        <p:sp>
          <p:nvSpPr>
            <p:cNvPr id="11" name="Oval 10"/>
            <p:cNvSpPr/>
            <p:nvPr/>
          </p:nvSpPr>
          <p:spPr bwMode="auto">
            <a:xfrm>
              <a:off x="8763001" y="1990725"/>
              <a:ext cx="647700" cy="400050"/>
            </a:xfrm>
            <a:prstGeom prst="ellipse">
              <a:avLst/>
            </a:prstGeom>
            <a:solidFill>
              <a:srgbClr val="FFFF0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C2</a:t>
              </a:r>
            </a:p>
          </p:txBody>
        </p:sp>
        <p:sp>
          <p:nvSpPr>
            <p:cNvPr id="12" name="Oval 11"/>
            <p:cNvSpPr/>
            <p:nvPr/>
          </p:nvSpPr>
          <p:spPr bwMode="auto">
            <a:xfrm>
              <a:off x="7115176" y="1933575"/>
              <a:ext cx="704849" cy="400050"/>
            </a:xfrm>
            <a:prstGeom prst="ellipse">
              <a:avLst/>
            </a:prstGeom>
            <a:solidFill>
              <a:srgbClr val="00B0F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C1</a:t>
              </a:r>
            </a:p>
          </p:txBody>
        </p:sp>
        <p:sp>
          <p:nvSpPr>
            <p:cNvPr id="13" name="Oval 12"/>
            <p:cNvSpPr/>
            <p:nvPr/>
          </p:nvSpPr>
          <p:spPr bwMode="auto">
            <a:xfrm>
              <a:off x="7143751" y="2771775"/>
              <a:ext cx="857250" cy="276224"/>
            </a:xfrm>
            <a:prstGeom prst="ellipse">
              <a:avLst/>
            </a:prstGeom>
            <a:solidFill>
              <a:srgbClr val="FFC00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p:txBody>
        </p:sp>
        <p:sp>
          <p:nvSpPr>
            <p:cNvPr id="14" name="Oval 13"/>
            <p:cNvSpPr/>
            <p:nvPr/>
          </p:nvSpPr>
          <p:spPr bwMode="auto">
            <a:xfrm>
              <a:off x="8210550" y="2676524"/>
              <a:ext cx="1343025" cy="447675"/>
            </a:xfrm>
            <a:prstGeom prst="ellipse">
              <a:avLst/>
            </a:prstGeom>
            <a:solidFill>
              <a:srgbClr val="FFC00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symptom</a:t>
              </a:r>
            </a:p>
          </p:txBody>
        </p:sp>
        <p:cxnSp>
          <p:nvCxnSpPr>
            <p:cNvPr id="16" name="Straight Arrow Connector 15"/>
            <p:cNvCxnSpPr>
              <a:stCxn id="10" idx="3"/>
            </p:cNvCxnSpPr>
            <p:nvPr/>
          </p:nvCxnSpPr>
          <p:spPr bwMode="auto">
            <a:xfrm flipH="1">
              <a:off x="7562850" y="1684489"/>
              <a:ext cx="465214" cy="239561"/>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8" name="Straight Arrow Connector 17"/>
            <p:cNvCxnSpPr>
              <a:stCxn id="10" idx="4"/>
              <a:endCxn id="11" idx="0"/>
            </p:cNvCxnSpPr>
            <p:nvPr/>
          </p:nvCxnSpPr>
          <p:spPr bwMode="auto">
            <a:xfrm>
              <a:off x="8415338" y="1743075"/>
              <a:ext cx="671513" cy="2476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flipH="1">
              <a:off x="7705725" y="1752600"/>
              <a:ext cx="542925" cy="10287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7648575" y="2333625"/>
              <a:ext cx="857250" cy="3619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4" name="Straight Arrow Connector 23"/>
            <p:cNvCxnSpPr>
              <a:stCxn id="11" idx="4"/>
              <a:endCxn id="14" idx="0"/>
            </p:cNvCxnSpPr>
            <p:nvPr/>
          </p:nvCxnSpPr>
          <p:spPr bwMode="auto">
            <a:xfrm flipH="1">
              <a:off x="8882063" y="2390775"/>
              <a:ext cx="204788" cy="285749"/>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6" name="Straight Arrow Connector 25"/>
            <p:cNvCxnSpPr>
              <a:stCxn id="12" idx="4"/>
            </p:cNvCxnSpPr>
            <p:nvPr/>
          </p:nvCxnSpPr>
          <p:spPr bwMode="auto">
            <a:xfrm flipH="1">
              <a:off x="7439025" y="2333625"/>
              <a:ext cx="28576" cy="457200"/>
            </a:xfrm>
            <a:prstGeom prst="straightConnector1">
              <a:avLst/>
            </a:prstGeom>
            <a:solidFill>
              <a:schemeClr val="bg1"/>
            </a:solidFill>
            <a:ln w="127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2314862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dirty="0" smtClean="0"/>
              <a:t>Bayesian Network </a:t>
            </a:r>
            <a:r>
              <a:rPr lang="en-US" dirty="0"/>
              <a:t>Inference</a:t>
            </a:r>
          </a:p>
        </p:txBody>
      </p:sp>
      <p:sp>
        <p:nvSpPr>
          <p:cNvPr id="65540" name="Rectangle 3"/>
          <p:cNvSpPr>
            <a:spLocks noGrp="1" noChangeArrowheads="1"/>
          </p:cNvSpPr>
          <p:nvPr>
            <p:ph type="body" idx="1"/>
          </p:nvPr>
        </p:nvSpPr>
        <p:spPr/>
        <p:txBody>
          <a:bodyPr/>
          <a:lstStyle/>
          <a:p>
            <a:pPr>
              <a:lnSpc>
                <a:spcPct val="100000"/>
              </a:lnSpc>
              <a:defRPr/>
            </a:pPr>
            <a:r>
              <a:rPr lang="en-US" dirty="0" smtClean="0"/>
              <a:t>Given known values for some </a:t>
            </a:r>
            <a:r>
              <a:rPr lang="en-US" i="1" dirty="0" smtClean="0">
                <a:solidFill>
                  <a:srgbClr val="CC66FF"/>
                </a:solidFill>
                <a:effectLst>
                  <a:outerShdw blurRad="38100" dist="38100" dir="2700000" algn="tl">
                    <a:srgbClr val="000000">
                      <a:alpha val="43137"/>
                    </a:srgbClr>
                  </a:outerShdw>
                </a:effectLst>
              </a:rPr>
              <a:t>evidence variables</a:t>
            </a:r>
            <a:r>
              <a:rPr lang="en-US" dirty="0" smtClean="0"/>
              <a:t>, determine the posterior probability of some </a:t>
            </a:r>
            <a:r>
              <a:rPr lang="en-US" i="1" dirty="0" smtClean="0">
                <a:solidFill>
                  <a:srgbClr val="CC66FF"/>
                </a:solidFill>
                <a:effectLst>
                  <a:outerShdw blurRad="38100" dist="38100" dir="2700000" algn="tl">
                    <a:srgbClr val="000000">
                      <a:alpha val="43137"/>
                    </a:srgbClr>
                  </a:outerShdw>
                </a:effectLst>
              </a:rPr>
              <a:t>query variables</a:t>
            </a:r>
            <a:r>
              <a:rPr lang="en-US" dirty="0" smtClean="0"/>
              <a:t>.</a:t>
            </a:r>
          </a:p>
          <a:p>
            <a:pPr lvl="1">
              <a:lnSpc>
                <a:spcPct val="100000"/>
              </a:lnSpc>
              <a:defRPr/>
            </a:pPr>
            <a:r>
              <a:rPr lang="en-US" dirty="0" smtClean="0"/>
              <a:t>Example: Given that John calls, what is the probability that there is a Burglary?</a:t>
            </a:r>
          </a:p>
        </p:txBody>
      </p:sp>
      <p:sp>
        <p:nvSpPr>
          <p:cNvPr id="221199" name="Text Box 15"/>
          <p:cNvSpPr txBox="1">
            <a:spLocks noChangeArrowheads="1"/>
          </p:cNvSpPr>
          <p:nvPr/>
        </p:nvSpPr>
        <p:spPr bwMode="auto">
          <a:xfrm>
            <a:off x="5856288" y="3051175"/>
            <a:ext cx="3230562" cy="2864503"/>
          </a:xfrm>
          <a:prstGeom prst="rect">
            <a:avLst/>
          </a:prstGeom>
          <a:noFill/>
          <a:ln w="12700">
            <a:noFill/>
            <a:miter lim="800000"/>
            <a:headEnd/>
            <a:tailEnd/>
          </a:ln>
        </p:spPr>
        <p:txBody>
          <a:bodyPr lIns="90000" tIns="46800" rIns="90000" bIns="46800">
            <a:spAutoFit/>
          </a:bodyPr>
          <a:lstStyle/>
          <a:p>
            <a:pPr>
              <a:buFont typeface="Wingdings" pitchFamily="2" charset="2"/>
              <a:buChar char="ü"/>
            </a:pPr>
            <a:r>
              <a:rPr lang="en-US" sz="2000" dirty="0"/>
              <a:t>John calls 90% of the time there is an Alarm and the Alarm detects 94% of Burglaries so people generally think it should be fairly </a:t>
            </a:r>
            <a:r>
              <a:rPr lang="en-US" sz="2000" dirty="0" smtClean="0"/>
              <a:t>high.</a:t>
            </a:r>
          </a:p>
          <a:p>
            <a:pPr>
              <a:buFont typeface="Wingdings" pitchFamily="2" charset="2"/>
              <a:buChar char="ü"/>
            </a:pPr>
            <a:r>
              <a:rPr lang="en-US" sz="2000" dirty="0" smtClean="0"/>
              <a:t>However</a:t>
            </a:r>
            <a:r>
              <a:rPr lang="en-US" sz="2000" dirty="0"/>
              <a:t>, this ignores the prior probability of John calling. </a:t>
            </a:r>
          </a:p>
        </p:txBody>
      </p:sp>
      <p:grpSp>
        <p:nvGrpSpPr>
          <p:cNvPr id="2" name="Group 38"/>
          <p:cNvGrpSpPr>
            <a:grpSpLocks/>
          </p:cNvGrpSpPr>
          <p:nvPr/>
        </p:nvGrpSpPr>
        <p:grpSpPr bwMode="auto">
          <a:xfrm>
            <a:off x="971550" y="3419475"/>
            <a:ext cx="3892550" cy="2328863"/>
            <a:chOff x="304800" y="2514600"/>
            <a:chExt cx="4899789" cy="2503800"/>
          </a:xfrm>
        </p:grpSpPr>
        <p:sp>
          <p:nvSpPr>
            <p:cNvPr id="79880" name="Oval 4"/>
            <p:cNvSpPr>
              <a:spLocks noChangeArrowheads="1"/>
            </p:cNvSpPr>
            <p:nvPr/>
          </p:nvSpPr>
          <p:spPr bwMode="auto">
            <a:xfrm>
              <a:off x="349250" y="2850838"/>
              <a:ext cx="1672205" cy="514974"/>
            </a:xfrm>
            <a:prstGeom prst="ellipse">
              <a:avLst/>
            </a:prstGeom>
            <a:noFill/>
            <a:ln w="12700">
              <a:solidFill>
                <a:schemeClr val="tx1"/>
              </a:solidFill>
              <a:round/>
              <a:headEnd/>
              <a:tailEnd/>
            </a:ln>
          </p:spPr>
          <p:txBody>
            <a:bodyPr wrap="none" lIns="90000" tIns="46800" rIns="90000" bIns="46800" anchor="ctr">
              <a:spAutoFit/>
            </a:bodyPr>
            <a:lstStyle/>
            <a:p>
              <a:r>
                <a:rPr lang="en-US" sz="1600"/>
                <a:t>Burglary</a:t>
              </a:r>
            </a:p>
          </p:txBody>
        </p:sp>
        <p:sp>
          <p:nvSpPr>
            <p:cNvPr id="79881" name="Oval 5"/>
            <p:cNvSpPr>
              <a:spLocks noChangeArrowheads="1"/>
            </p:cNvSpPr>
            <p:nvPr/>
          </p:nvSpPr>
          <p:spPr bwMode="auto">
            <a:xfrm>
              <a:off x="3027363" y="2844488"/>
              <a:ext cx="2177226" cy="514974"/>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Earthquake</a:t>
              </a:r>
            </a:p>
          </p:txBody>
        </p:sp>
        <p:sp>
          <p:nvSpPr>
            <p:cNvPr id="79882" name="Oval 6"/>
            <p:cNvSpPr>
              <a:spLocks noChangeArrowheads="1"/>
            </p:cNvSpPr>
            <p:nvPr/>
          </p:nvSpPr>
          <p:spPr bwMode="auto">
            <a:xfrm>
              <a:off x="1993900" y="3644588"/>
              <a:ext cx="1269323" cy="514974"/>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Alarm</a:t>
              </a:r>
            </a:p>
          </p:txBody>
        </p:sp>
        <p:sp>
          <p:nvSpPr>
            <p:cNvPr id="79883" name="Oval 7"/>
            <p:cNvSpPr>
              <a:spLocks noChangeArrowheads="1"/>
            </p:cNvSpPr>
            <p:nvPr/>
          </p:nvSpPr>
          <p:spPr bwMode="auto">
            <a:xfrm>
              <a:off x="304800" y="4503426"/>
              <a:ext cx="1910529" cy="514974"/>
            </a:xfrm>
            <a:prstGeom prst="ellipse">
              <a:avLst/>
            </a:prstGeom>
            <a:solidFill>
              <a:srgbClr val="FF3F3F"/>
            </a:solidFill>
            <a:ln w="12700">
              <a:solidFill>
                <a:schemeClr val="tx1"/>
              </a:solidFill>
              <a:round/>
              <a:headEnd/>
              <a:tailEnd/>
            </a:ln>
          </p:spPr>
          <p:txBody>
            <a:bodyPr wrap="none" lIns="90000" tIns="46800" rIns="90000" bIns="46800" anchor="ctr">
              <a:spAutoFit/>
            </a:bodyPr>
            <a:lstStyle/>
            <a:p>
              <a:r>
                <a:rPr lang="en-US" sz="1600"/>
                <a:t>JohnCalls</a:t>
              </a:r>
            </a:p>
          </p:txBody>
        </p:sp>
        <p:sp>
          <p:nvSpPr>
            <p:cNvPr id="79884" name="Oval 8"/>
            <p:cNvSpPr>
              <a:spLocks noChangeArrowheads="1"/>
            </p:cNvSpPr>
            <p:nvPr/>
          </p:nvSpPr>
          <p:spPr bwMode="auto">
            <a:xfrm>
              <a:off x="3086100" y="4484376"/>
              <a:ext cx="1933227" cy="514974"/>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MaryCalls</a:t>
              </a:r>
            </a:p>
          </p:txBody>
        </p:sp>
        <p:sp>
          <p:nvSpPr>
            <p:cNvPr id="79885" name="Line 9"/>
            <p:cNvSpPr>
              <a:spLocks noChangeShapeType="1"/>
            </p:cNvSpPr>
            <p:nvPr/>
          </p:nvSpPr>
          <p:spPr bwMode="auto">
            <a:xfrm>
              <a:off x="1636713" y="3316288"/>
              <a:ext cx="503237" cy="403225"/>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sp>
          <p:nvSpPr>
            <p:cNvPr id="79886" name="Line 10"/>
            <p:cNvSpPr>
              <a:spLocks noChangeShapeType="1"/>
            </p:cNvSpPr>
            <p:nvPr/>
          </p:nvSpPr>
          <p:spPr bwMode="auto">
            <a:xfrm flipH="1">
              <a:off x="3049588" y="3328988"/>
              <a:ext cx="476250" cy="414337"/>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79887" name="Line 11"/>
            <p:cNvSpPr>
              <a:spLocks noChangeShapeType="1"/>
            </p:cNvSpPr>
            <p:nvPr/>
          </p:nvSpPr>
          <p:spPr bwMode="auto">
            <a:xfrm flipH="1">
              <a:off x="1774825" y="4103688"/>
              <a:ext cx="476250" cy="463550"/>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79888" name="Line 12"/>
            <p:cNvSpPr>
              <a:spLocks noChangeShapeType="1"/>
            </p:cNvSpPr>
            <p:nvPr/>
          </p:nvSpPr>
          <p:spPr bwMode="auto">
            <a:xfrm>
              <a:off x="2965450" y="4114800"/>
              <a:ext cx="501650" cy="403225"/>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sp>
          <p:nvSpPr>
            <p:cNvPr id="79889" name="Text Box 13"/>
            <p:cNvSpPr txBox="1">
              <a:spLocks noChangeArrowheads="1"/>
            </p:cNvSpPr>
            <p:nvPr/>
          </p:nvSpPr>
          <p:spPr bwMode="auto">
            <a:xfrm>
              <a:off x="472644" y="2514600"/>
              <a:ext cx="1306782" cy="564697"/>
            </a:xfrm>
            <a:prstGeom prst="rect">
              <a:avLst/>
            </a:prstGeom>
            <a:noFill/>
            <a:ln w="12700">
              <a:noFill/>
              <a:miter lim="800000"/>
              <a:headEnd/>
              <a:tailEnd/>
            </a:ln>
          </p:spPr>
          <p:txBody>
            <a:bodyPr lIns="90000" tIns="46800" rIns="90000" bIns="46800">
              <a:spAutoFit/>
            </a:bodyPr>
            <a:lstStyle/>
            <a:p>
              <a:r>
                <a:rPr lang="en-US" sz="2800" b="1">
                  <a:solidFill>
                    <a:srgbClr val="CC0000"/>
                  </a:solidFill>
                </a:rPr>
                <a:t>???</a:t>
              </a:r>
            </a:p>
          </p:txBody>
        </p:sp>
      </p:grpSp>
    </p:spTree>
    <p:extLst>
      <p:ext uri="{BB962C8B-B14F-4D97-AF65-F5344CB8AC3E}">
        <p14:creationId xmlns:p14="http://schemas.microsoft.com/office/powerpoint/2010/main" val="114649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dirty="0" smtClean="0"/>
              <a:t>Bayesian </a:t>
            </a:r>
            <a:r>
              <a:rPr lang="en-US" dirty="0"/>
              <a:t>Net </a:t>
            </a:r>
            <a:r>
              <a:rPr lang="en-US" dirty="0" smtClean="0"/>
              <a:t>Inference </a:t>
            </a:r>
            <a:r>
              <a:rPr lang="en-US" sz="2400" b="0" dirty="0" smtClean="0">
                <a:effectLst/>
              </a:rPr>
              <a:t>(cont.)</a:t>
            </a:r>
            <a:endParaRPr lang="en-US" sz="2400" b="0" dirty="0">
              <a:effectLst/>
            </a:endParaRPr>
          </a:p>
        </p:txBody>
      </p:sp>
      <p:sp>
        <p:nvSpPr>
          <p:cNvPr id="80900" name="Rectangle 3"/>
          <p:cNvSpPr>
            <a:spLocks noGrp="1" noChangeArrowheads="1"/>
          </p:cNvSpPr>
          <p:nvPr>
            <p:ph type="body" idx="1"/>
          </p:nvPr>
        </p:nvSpPr>
        <p:spPr/>
        <p:txBody>
          <a:bodyPr/>
          <a:lstStyle/>
          <a:p>
            <a:pPr>
              <a:lnSpc>
                <a:spcPct val="100000"/>
              </a:lnSpc>
              <a:spcBef>
                <a:spcPts val="600"/>
              </a:spcBef>
              <a:buNone/>
            </a:pPr>
            <a:r>
              <a:rPr lang="en-US" sz="2400" b="0" dirty="0" smtClean="0"/>
              <a:t>Example 6 (cont.)</a:t>
            </a:r>
          </a:p>
          <a:p>
            <a:pPr>
              <a:lnSpc>
                <a:spcPct val="100000"/>
              </a:lnSpc>
              <a:spcBef>
                <a:spcPts val="600"/>
              </a:spcBef>
            </a:pPr>
            <a:r>
              <a:rPr lang="en-US" sz="2400" b="0" dirty="0" smtClean="0">
                <a:solidFill>
                  <a:srgbClr val="A50021"/>
                </a:solidFill>
              </a:rPr>
              <a:t>Over 1,000 days we expect 1 Burglary and John will probably call. </a:t>
            </a:r>
          </a:p>
          <a:p>
            <a:pPr lvl="1">
              <a:lnSpc>
                <a:spcPct val="100000"/>
              </a:lnSpc>
              <a:spcBef>
                <a:spcPts val="600"/>
              </a:spcBef>
              <a:buFont typeface="Wingdings" pitchFamily="2" charset="2"/>
              <a:buChar char="ü"/>
            </a:pPr>
            <a:r>
              <a:rPr lang="en-US" sz="2000" b="0" dirty="0" smtClean="0">
                <a:solidFill>
                  <a:schemeClr val="tx1"/>
                </a:solidFill>
              </a:rPr>
              <a:t>However, John also calls 5% of the time when there is no Alarm, and so he will make a false report 50 times on average. </a:t>
            </a:r>
          </a:p>
          <a:p>
            <a:pPr lvl="1">
              <a:lnSpc>
                <a:spcPct val="100000"/>
              </a:lnSpc>
              <a:spcBef>
                <a:spcPts val="600"/>
              </a:spcBef>
              <a:buFont typeface="Wingdings" pitchFamily="2" charset="2"/>
              <a:buChar char="ü"/>
            </a:pPr>
            <a:r>
              <a:rPr lang="en-US" sz="2000" b="0" dirty="0" smtClean="0">
                <a:solidFill>
                  <a:schemeClr val="tx1"/>
                </a:solidFill>
              </a:rPr>
              <a:t>So the call is about 50 times more likely a false report: </a:t>
            </a:r>
          </a:p>
          <a:p>
            <a:pPr>
              <a:lnSpc>
                <a:spcPct val="100000"/>
              </a:lnSpc>
              <a:spcBef>
                <a:spcPts val="600"/>
              </a:spcBef>
              <a:buNone/>
            </a:pPr>
            <a:r>
              <a:rPr lang="en-US" sz="2400" b="0" dirty="0" smtClean="0">
                <a:solidFill>
                  <a:schemeClr val="tx1"/>
                </a:solidFill>
              </a:rPr>
              <a:t>			</a:t>
            </a:r>
            <a:r>
              <a:rPr lang="en-US" sz="2000" b="0" dirty="0" smtClean="0">
                <a:solidFill>
                  <a:srgbClr val="FF0000"/>
                </a:solidFill>
              </a:rPr>
              <a:t>P(Burglary | </a:t>
            </a:r>
            <a:r>
              <a:rPr lang="en-US" sz="2000" b="0" dirty="0" err="1" smtClean="0">
                <a:solidFill>
                  <a:srgbClr val="FF0000"/>
                </a:solidFill>
              </a:rPr>
              <a:t>JohnCalls</a:t>
            </a:r>
            <a:r>
              <a:rPr lang="en-US" sz="2000" b="0" dirty="0" smtClean="0">
                <a:solidFill>
                  <a:srgbClr val="FF0000"/>
                </a:solidFill>
              </a:rPr>
              <a:t>) </a:t>
            </a:r>
            <a:r>
              <a:rPr lang="en-US" sz="2000" b="0" dirty="0" smtClean="0">
                <a:solidFill>
                  <a:srgbClr val="FF0000"/>
                </a:solidFill>
                <a:cs typeface="Times New Roman" pitchFamily="18" charset="0"/>
              </a:rPr>
              <a:t>≈ 0.02</a:t>
            </a:r>
            <a:endParaRPr lang="en-US" sz="2000" b="0" dirty="0" smtClean="0">
              <a:solidFill>
                <a:schemeClr val="tx1"/>
              </a:solidFill>
            </a:endParaRPr>
          </a:p>
          <a:p>
            <a:pPr lvl="1">
              <a:lnSpc>
                <a:spcPct val="100000"/>
              </a:lnSpc>
              <a:spcBef>
                <a:spcPts val="600"/>
              </a:spcBef>
              <a:buFont typeface="Wingdings" pitchFamily="2" charset="2"/>
              <a:buChar char="ü"/>
            </a:pPr>
            <a:r>
              <a:rPr lang="en-US" sz="2000" b="0" dirty="0" smtClean="0">
                <a:solidFill>
                  <a:schemeClr val="tx1"/>
                </a:solidFill>
              </a:rPr>
              <a:t>Actual probability of Burglary is </a:t>
            </a:r>
            <a:r>
              <a:rPr lang="en-US" sz="2000" u="sng" dirty="0" smtClean="0">
                <a:solidFill>
                  <a:srgbClr val="FF0000"/>
                </a:solidFill>
              </a:rPr>
              <a:t>0.01628373</a:t>
            </a:r>
            <a:r>
              <a:rPr lang="en-US" sz="2000" b="0" dirty="0" smtClean="0">
                <a:solidFill>
                  <a:schemeClr val="tx1"/>
                </a:solidFill>
              </a:rPr>
              <a:t> since the alarm is not perfect (an Earthquake could have set it off or it could have gone off on its own). </a:t>
            </a:r>
          </a:p>
          <a:p>
            <a:pPr lvl="1">
              <a:lnSpc>
                <a:spcPct val="100000"/>
              </a:lnSpc>
              <a:spcBef>
                <a:spcPts val="600"/>
              </a:spcBef>
              <a:buFont typeface="Wingdings" pitchFamily="2" charset="2"/>
              <a:buChar char="ü"/>
            </a:pPr>
            <a:r>
              <a:rPr lang="en-US" sz="2000" b="0" dirty="0" smtClean="0">
                <a:solidFill>
                  <a:schemeClr val="tx1"/>
                </a:solidFill>
              </a:rPr>
              <a:t>On the other side, even if there was not an alarm and John called incorrectly, there could have been an undetected Burglary anyway, though this is very unlikely.          </a:t>
            </a:r>
            <a:endParaRPr lang="en-US" sz="2000" b="0" dirty="0" smtClean="0">
              <a:solidFill>
                <a:schemeClr val="tx1"/>
              </a:solidFill>
              <a:cs typeface="Times New Roman" pitchFamily="18" charset="0"/>
            </a:endParaRPr>
          </a:p>
          <a:p>
            <a:pPr>
              <a:lnSpc>
                <a:spcPct val="100000"/>
              </a:lnSpc>
            </a:pPr>
            <a:endParaRPr lang="en-US" sz="2400" b="0" dirty="0" smtClean="0">
              <a:solidFill>
                <a:schemeClr val="tx1"/>
              </a:solidFill>
              <a:cs typeface="Times New Roman" pitchFamily="18" charset="0"/>
            </a:endParaRPr>
          </a:p>
          <a:p>
            <a:pPr>
              <a:lnSpc>
                <a:spcPct val="100000"/>
              </a:lnSpc>
              <a:buNone/>
            </a:pPr>
            <a:endParaRPr lang="en-US" sz="2400" dirty="0" smtClean="0"/>
          </a:p>
        </p:txBody>
      </p:sp>
    </p:spTree>
    <p:extLst>
      <p:ext uri="{BB962C8B-B14F-4D97-AF65-F5344CB8AC3E}">
        <p14:creationId xmlns:p14="http://schemas.microsoft.com/office/powerpoint/2010/main" val="2211787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Sample Inferences</a:t>
            </a:r>
            <a:endParaRPr lang="en-US" dirty="0"/>
          </a:p>
        </p:txBody>
      </p:sp>
      <p:sp>
        <p:nvSpPr>
          <p:cNvPr id="83971" name="Content Placeholder 2"/>
          <p:cNvSpPr>
            <a:spLocks noGrp="1"/>
          </p:cNvSpPr>
          <p:nvPr>
            <p:ph idx="1"/>
          </p:nvPr>
        </p:nvSpPr>
        <p:spPr/>
        <p:txBody>
          <a:bodyPr/>
          <a:lstStyle/>
          <a:p>
            <a:pPr>
              <a:lnSpc>
                <a:spcPct val="110000"/>
              </a:lnSpc>
            </a:pPr>
            <a:r>
              <a:rPr lang="en-US" dirty="0" smtClean="0"/>
              <a:t>Causal (predictive): </a:t>
            </a:r>
          </a:p>
          <a:p>
            <a:pPr lvl="1">
              <a:lnSpc>
                <a:spcPct val="150000"/>
              </a:lnSpc>
            </a:pPr>
            <a:r>
              <a:rPr lang="en-US" dirty="0" smtClean="0"/>
              <a:t>From cause to effect</a:t>
            </a:r>
          </a:p>
          <a:p>
            <a:pPr lvl="2">
              <a:lnSpc>
                <a:spcPct val="150000"/>
              </a:lnSpc>
            </a:pPr>
            <a:r>
              <a:rPr lang="en-US" dirty="0" smtClean="0"/>
              <a:t>P(</a:t>
            </a:r>
            <a:r>
              <a:rPr lang="en-US" dirty="0" err="1" smtClean="0"/>
              <a:t>JohnCalls</a:t>
            </a:r>
            <a:r>
              <a:rPr lang="en-US" dirty="0" smtClean="0"/>
              <a:t> | Burglary) </a:t>
            </a:r>
            <a:r>
              <a:rPr lang="en-US" dirty="0" smtClean="0">
                <a:sym typeface="Symbol"/>
              </a:rPr>
              <a:t></a:t>
            </a:r>
            <a:r>
              <a:rPr lang="en-US" dirty="0" smtClean="0"/>
              <a:t> 0.85</a:t>
            </a:r>
          </a:p>
          <a:p>
            <a:pPr lvl="3">
              <a:lnSpc>
                <a:spcPct val="150000"/>
              </a:lnSpc>
              <a:buNone/>
            </a:pPr>
            <a:r>
              <a:rPr lang="en-US" sz="2000" b="0" dirty="0" smtClean="0"/>
              <a:t>P(J|B) = P(J|A)</a:t>
            </a:r>
            <a:r>
              <a:rPr lang="en-US" sz="2000" b="0" dirty="0" smtClean="0">
                <a:sym typeface="Symbol"/>
              </a:rPr>
              <a:t></a:t>
            </a:r>
            <a:r>
              <a:rPr lang="en-US" sz="2000" b="0" u="sng" dirty="0" smtClean="0">
                <a:sym typeface="Symbol"/>
              </a:rPr>
              <a:t>P(A|B)</a:t>
            </a:r>
            <a:r>
              <a:rPr lang="en-US" sz="2000" b="0" dirty="0" smtClean="0">
                <a:sym typeface="Symbol"/>
              </a:rPr>
              <a:t> + P(J|A)P(A|B)</a:t>
            </a:r>
          </a:p>
          <a:p>
            <a:pPr lvl="3">
              <a:lnSpc>
                <a:spcPct val="150000"/>
              </a:lnSpc>
              <a:buNone/>
            </a:pPr>
            <a:r>
              <a:rPr lang="en-US" sz="2000" b="0" dirty="0" smtClean="0">
                <a:sym typeface="Symbol"/>
              </a:rPr>
              <a:t>		= 0.90  0.94002 + 0.05 0.05998 = 0.849017</a:t>
            </a:r>
            <a:endParaRPr lang="en-US" b="0" dirty="0" smtClean="0">
              <a:sym typeface="Symbol"/>
            </a:endParaRPr>
          </a:p>
          <a:p>
            <a:pPr lvl="4">
              <a:lnSpc>
                <a:spcPct val="150000"/>
              </a:lnSpc>
              <a:buNone/>
            </a:pPr>
            <a:r>
              <a:rPr lang="en-US" sz="1800" b="0" dirty="0" smtClean="0">
                <a:sym typeface="Symbol"/>
              </a:rPr>
              <a:t>P(A|B) = P(A|B</a:t>
            </a:r>
            <a:r>
              <a:rPr lang="en-US" sz="1800" dirty="0" smtClean="0">
                <a:sym typeface="Symbol" pitchFamily="18" charset="2"/>
              </a:rPr>
              <a:t></a:t>
            </a:r>
            <a:r>
              <a:rPr lang="en-US" sz="1800" b="0" dirty="0" smtClean="0">
                <a:sym typeface="Symbol"/>
              </a:rPr>
              <a:t>E)</a:t>
            </a:r>
            <a:r>
              <a:rPr lang="en-US" sz="1800" dirty="0" smtClean="0">
                <a:sym typeface="Symbol"/>
              </a:rPr>
              <a:t>P(E</a:t>
            </a:r>
            <a:r>
              <a:rPr lang="en-US" sz="1800" b="0" dirty="0" smtClean="0">
                <a:sym typeface="Symbol"/>
              </a:rPr>
              <a:t>) + P(A|B</a:t>
            </a:r>
            <a:r>
              <a:rPr lang="en-US" sz="1800" dirty="0" smtClean="0">
                <a:sym typeface="Symbol" pitchFamily="18" charset="2"/>
              </a:rPr>
              <a:t></a:t>
            </a:r>
            <a:r>
              <a:rPr lang="en-US" sz="1800" b="0" dirty="0" smtClean="0">
                <a:sym typeface="Symbol"/>
              </a:rPr>
              <a:t>E)</a:t>
            </a:r>
            <a:r>
              <a:rPr lang="en-US" sz="1800" dirty="0" smtClean="0">
                <a:sym typeface="Symbol"/>
              </a:rPr>
              <a:t></a:t>
            </a:r>
            <a:r>
              <a:rPr lang="en-US" sz="1800" b="0" dirty="0" smtClean="0">
                <a:sym typeface="Symbol"/>
              </a:rPr>
              <a:t>P(E) = 0.94002</a:t>
            </a:r>
          </a:p>
          <a:p>
            <a:pPr lvl="2">
              <a:lnSpc>
                <a:spcPct val="150000"/>
              </a:lnSpc>
            </a:pPr>
            <a:r>
              <a:rPr lang="en-US" dirty="0" smtClean="0"/>
              <a:t>P(</a:t>
            </a:r>
            <a:r>
              <a:rPr lang="en-US" dirty="0" err="1" smtClean="0"/>
              <a:t>MaryCalls</a:t>
            </a:r>
            <a:r>
              <a:rPr lang="en-US" dirty="0" smtClean="0"/>
              <a:t> | Burglary) </a:t>
            </a:r>
            <a:r>
              <a:rPr lang="en-US" dirty="0" smtClean="0">
                <a:sym typeface="Symbol"/>
              </a:rPr>
              <a:t></a:t>
            </a:r>
            <a:r>
              <a:rPr lang="en-US" dirty="0" smtClean="0"/>
              <a:t> 0.66</a:t>
            </a:r>
          </a:p>
        </p:txBody>
      </p:sp>
      <p:sp>
        <p:nvSpPr>
          <p:cNvPr id="5" name="Rectangle 3"/>
          <p:cNvSpPr txBox="1">
            <a:spLocks noChangeArrowheads="1"/>
          </p:cNvSpPr>
          <p:nvPr/>
        </p:nvSpPr>
        <p:spPr bwMode="auto">
          <a:xfrm>
            <a:off x="876300" y="5086350"/>
            <a:ext cx="4886325" cy="428625"/>
          </a:xfrm>
          <a:prstGeom prst="rect">
            <a:avLst/>
          </a:prstGeom>
          <a:noFill/>
          <a:ln w="12700">
            <a:noFill/>
            <a:miter lim="800000"/>
            <a:headEnd/>
            <a:tailEnd/>
          </a:ln>
        </p:spPr>
        <p:txBody>
          <a:bodyPr lIns="90488" tIns="44450" rIns="90488" bIns="44450"/>
          <a:lstStyle/>
          <a:p>
            <a:pPr marL="0" lvl="2">
              <a:lnSpc>
                <a:spcPct val="90000"/>
              </a:lnSpc>
              <a:defRPr/>
            </a:pPr>
            <a:r>
              <a:rPr lang="en-US" sz="1200" kern="0" dirty="0">
                <a:solidFill>
                  <a:srgbClr val="008000"/>
                </a:solidFill>
                <a:latin typeface="+mj-lt"/>
              </a:rPr>
              <a:t>(Raymond J. Mooney, lecture notes, </a:t>
            </a:r>
            <a:r>
              <a:rPr lang="en-US" sz="1200" kern="0" dirty="0">
                <a:solidFill>
                  <a:srgbClr val="008000"/>
                </a:solidFill>
                <a:latin typeface="+mj-lt"/>
                <a:ea typeface="+mn-ea"/>
                <a:cs typeface="+mn-cs"/>
              </a:rPr>
              <a:t>CS 343: Artificial Intelligence, “Bayesian Networks”, </a:t>
            </a:r>
            <a:r>
              <a:rPr lang="en-US" sz="1200" dirty="0">
                <a:solidFill>
                  <a:srgbClr val="008000"/>
                </a:solidFill>
              </a:rPr>
              <a:t> </a:t>
            </a:r>
            <a:r>
              <a:rPr lang="en-US" sz="1200" kern="0" dirty="0">
                <a:solidFill>
                  <a:srgbClr val="008000"/>
                </a:solidFill>
                <a:latin typeface="+mj-lt"/>
                <a:ea typeface="+mn-ea"/>
                <a:cs typeface="+mn-cs"/>
              </a:rPr>
              <a:t>Univ. Texas at Austin)</a:t>
            </a:r>
            <a:endParaRPr lang="en-US" sz="1200" dirty="0">
              <a:solidFill>
                <a:srgbClr val="008000"/>
              </a:solidFill>
            </a:endParaRPr>
          </a:p>
          <a:p>
            <a:pPr marL="514350" indent="114300" eaLnBrk="0" hangingPunct="0">
              <a:lnSpc>
                <a:spcPct val="90000"/>
              </a:lnSpc>
              <a:buSzPct val="100000"/>
              <a:defRPr/>
            </a:pPr>
            <a:endParaRPr lang="en-US" sz="1200" kern="0" dirty="0">
              <a:solidFill>
                <a:srgbClr val="008000"/>
              </a:solidFill>
              <a:latin typeface="+mj-lt"/>
              <a:ea typeface="+mn-ea"/>
              <a:cs typeface="+mn-cs"/>
            </a:endParaRPr>
          </a:p>
          <a:p>
            <a:pPr marL="514350" indent="114300" eaLnBrk="0" hangingPunct="0">
              <a:lnSpc>
                <a:spcPct val="90000"/>
              </a:lnSpc>
              <a:buSzPct val="100000"/>
              <a:defRPr/>
            </a:pPr>
            <a:endParaRPr lang="en-US" altLang="zh-TW" sz="1200" kern="0" dirty="0">
              <a:solidFill>
                <a:srgbClr val="008000"/>
              </a:solidFill>
              <a:latin typeface="+mj-lt"/>
              <a:ea typeface="+mn-ea"/>
              <a:cs typeface="+mn-cs"/>
            </a:endParaRPr>
          </a:p>
          <a:p>
            <a:pPr marL="514350" indent="114300" eaLnBrk="0" hangingPunct="0">
              <a:lnSpc>
                <a:spcPct val="90000"/>
              </a:lnSpc>
              <a:buSzPct val="100000"/>
              <a:defRPr/>
            </a:pPr>
            <a:endParaRPr lang="zh-TW" altLang="en-US" sz="1200" kern="0" dirty="0">
              <a:solidFill>
                <a:srgbClr val="008000"/>
              </a:solidFill>
              <a:latin typeface="+mj-lt"/>
              <a:ea typeface="+mn-ea"/>
              <a:cs typeface="+mn-cs"/>
            </a:endParaRPr>
          </a:p>
        </p:txBody>
      </p:sp>
    </p:spTree>
    <p:extLst>
      <p:ext uri="{BB962C8B-B14F-4D97-AF65-F5344CB8AC3E}">
        <p14:creationId xmlns:p14="http://schemas.microsoft.com/office/powerpoint/2010/main" val="73581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Sample Inferences </a:t>
            </a:r>
            <a:r>
              <a:rPr lang="en-US" sz="2400" dirty="0" smtClean="0">
                <a:effectLst/>
              </a:rPr>
              <a:t>(cont.)</a:t>
            </a:r>
            <a:endParaRPr lang="en-US" dirty="0">
              <a:effectLst/>
            </a:endParaRPr>
          </a:p>
        </p:txBody>
      </p:sp>
      <p:sp>
        <p:nvSpPr>
          <p:cNvPr id="83971" name="Content Placeholder 2"/>
          <p:cNvSpPr>
            <a:spLocks noGrp="1"/>
          </p:cNvSpPr>
          <p:nvPr>
            <p:ph idx="1"/>
          </p:nvPr>
        </p:nvSpPr>
        <p:spPr/>
        <p:txBody>
          <a:bodyPr/>
          <a:lstStyle/>
          <a:p>
            <a:pPr>
              <a:lnSpc>
                <a:spcPct val="100000"/>
              </a:lnSpc>
              <a:spcBef>
                <a:spcPts val="0"/>
              </a:spcBef>
            </a:pPr>
            <a:r>
              <a:rPr lang="en-US" dirty="0" smtClean="0"/>
              <a:t>Diagnostic (evidential, </a:t>
            </a:r>
            <a:r>
              <a:rPr lang="en-US" dirty="0" err="1" smtClean="0"/>
              <a:t>abductive</a:t>
            </a:r>
            <a:r>
              <a:rPr lang="en-US" dirty="0" smtClean="0"/>
              <a:t>): </a:t>
            </a:r>
          </a:p>
          <a:p>
            <a:pPr lvl="1">
              <a:lnSpc>
                <a:spcPct val="100000"/>
              </a:lnSpc>
            </a:pPr>
            <a:r>
              <a:rPr lang="en-US" dirty="0" smtClean="0"/>
              <a:t>From effect to cause</a:t>
            </a:r>
          </a:p>
          <a:p>
            <a:pPr lvl="2">
              <a:lnSpc>
                <a:spcPct val="100000"/>
              </a:lnSpc>
            </a:pPr>
            <a:r>
              <a:rPr lang="en-US" dirty="0" smtClean="0"/>
              <a:t>P(Burglary | </a:t>
            </a:r>
            <a:r>
              <a:rPr lang="en-US" dirty="0" err="1" smtClean="0"/>
              <a:t>JohnCalls</a:t>
            </a:r>
            <a:r>
              <a:rPr lang="en-US" dirty="0" smtClean="0"/>
              <a:t>) </a:t>
            </a:r>
            <a:r>
              <a:rPr lang="en-US" dirty="0" smtClean="0">
                <a:sym typeface="Symbol"/>
              </a:rPr>
              <a:t></a:t>
            </a:r>
            <a:r>
              <a:rPr lang="en-US" dirty="0" smtClean="0"/>
              <a:t> 0.016</a:t>
            </a:r>
          </a:p>
          <a:p>
            <a:pPr lvl="3">
              <a:lnSpc>
                <a:spcPct val="100000"/>
              </a:lnSpc>
              <a:buNone/>
            </a:pPr>
            <a:r>
              <a:rPr lang="en-US" sz="2000" b="0" dirty="0" smtClean="0"/>
              <a:t>P(B|J) = p(J|B)</a:t>
            </a:r>
            <a:r>
              <a:rPr lang="en-US" sz="2000" b="0" dirty="0" smtClean="0">
                <a:sym typeface="Symbol"/>
              </a:rPr>
              <a:t></a:t>
            </a:r>
            <a:r>
              <a:rPr lang="en-US" sz="2000" b="0" dirty="0" smtClean="0"/>
              <a:t>P(B) / </a:t>
            </a:r>
            <a:r>
              <a:rPr lang="en-US" sz="2000" b="0" u="sng" dirty="0" smtClean="0"/>
              <a:t>P(J)</a:t>
            </a:r>
          </a:p>
          <a:p>
            <a:pPr lvl="4">
              <a:lnSpc>
                <a:spcPct val="100000"/>
              </a:lnSpc>
              <a:buNone/>
            </a:pPr>
            <a:r>
              <a:rPr lang="en-US" sz="1800" b="0" dirty="0" smtClean="0"/>
              <a:t>P(J) = P(J|A)</a:t>
            </a:r>
            <a:r>
              <a:rPr lang="en-US" sz="1800" dirty="0" smtClean="0">
                <a:sym typeface="Symbol"/>
              </a:rPr>
              <a:t></a:t>
            </a:r>
            <a:r>
              <a:rPr lang="en-US" sz="1800" b="0" u="sng" dirty="0" smtClean="0"/>
              <a:t>P(A)</a:t>
            </a:r>
            <a:r>
              <a:rPr lang="en-US" sz="1800" b="0" dirty="0" smtClean="0"/>
              <a:t> + P(J|</a:t>
            </a:r>
            <a:r>
              <a:rPr lang="en-US" sz="1800" dirty="0" smtClean="0">
                <a:sym typeface="Symbol"/>
              </a:rPr>
              <a:t></a:t>
            </a:r>
            <a:r>
              <a:rPr lang="en-US" sz="1800" b="0" dirty="0" smtClean="0"/>
              <a:t>A)</a:t>
            </a:r>
            <a:r>
              <a:rPr lang="en-US" sz="1800" dirty="0" smtClean="0">
                <a:sym typeface="Symbol"/>
              </a:rPr>
              <a:t></a:t>
            </a:r>
            <a:r>
              <a:rPr lang="en-US" sz="1800" b="0" dirty="0" smtClean="0"/>
              <a:t>P(</a:t>
            </a:r>
            <a:r>
              <a:rPr lang="en-US" sz="1800" dirty="0" smtClean="0">
                <a:sym typeface="Symbol"/>
              </a:rPr>
              <a:t></a:t>
            </a:r>
            <a:r>
              <a:rPr lang="en-US" sz="1800" b="0" dirty="0" smtClean="0"/>
              <a:t>A) </a:t>
            </a:r>
            <a:r>
              <a:rPr lang="en-US" sz="1800" dirty="0" smtClean="0">
                <a:sym typeface="Symbol"/>
              </a:rPr>
              <a:t>=</a:t>
            </a:r>
            <a:r>
              <a:rPr lang="en-US" sz="1800" b="0" dirty="0" smtClean="0"/>
              <a:t> 0.052139</a:t>
            </a:r>
          </a:p>
          <a:p>
            <a:pPr lvl="4">
              <a:lnSpc>
                <a:spcPct val="100000"/>
              </a:lnSpc>
              <a:buNone/>
            </a:pPr>
            <a:r>
              <a:rPr lang="en-US" sz="1800" dirty="0" smtClean="0">
                <a:sym typeface="Symbol"/>
              </a:rPr>
              <a:t>P(A) = P(A|B</a:t>
            </a:r>
            <a:r>
              <a:rPr lang="en-US" sz="1800" dirty="0" smtClean="0">
                <a:sym typeface="Symbol" pitchFamily="18" charset="2"/>
              </a:rPr>
              <a:t>E)</a:t>
            </a:r>
            <a:r>
              <a:rPr lang="en-US" sz="1800" dirty="0" smtClean="0">
                <a:sym typeface="Symbol"/>
              </a:rPr>
              <a:t>P(B)P(E) + </a:t>
            </a:r>
          </a:p>
          <a:p>
            <a:pPr lvl="4">
              <a:lnSpc>
                <a:spcPct val="100000"/>
              </a:lnSpc>
              <a:buNone/>
            </a:pPr>
            <a:r>
              <a:rPr lang="en-US" sz="1800" dirty="0" smtClean="0">
                <a:sym typeface="Symbol"/>
              </a:rPr>
              <a:t>		P(A|B</a:t>
            </a:r>
            <a:r>
              <a:rPr lang="en-US" sz="1800" dirty="0" smtClean="0">
                <a:sym typeface="Symbol" pitchFamily="18" charset="2"/>
              </a:rPr>
              <a:t></a:t>
            </a:r>
            <a:r>
              <a:rPr lang="en-US" sz="1800" dirty="0" smtClean="0">
                <a:sym typeface="Symbol"/>
              </a:rPr>
              <a:t></a:t>
            </a:r>
            <a:r>
              <a:rPr lang="en-US" sz="1800" dirty="0" smtClean="0">
                <a:sym typeface="Symbol" pitchFamily="18" charset="2"/>
              </a:rPr>
              <a:t>E)</a:t>
            </a:r>
            <a:r>
              <a:rPr lang="en-US" sz="1800" dirty="0" smtClean="0">
                <a:sym typeface="Symbol"/>
              </a:rPr>
              <a:t>P(B)P(E) + </a:t>
            </a:r>
          </a:p>
          <a:p>
            <a:pPr lvl="4">
              <a:lnSpc>
                <a:spcPct val="100000"/>
              </a:lnSpc>
              <a:buNone/>
            </a:pPr>
            <a:r>
              <a:rPr lang="en-US" sz="1800" dirty="0" smtClean="0">
                <a:sym typeface="Symbol"/>
              </a:rPr>
              <a:t>		P(A|B</a:t>
            </a:r>
            <a:r>
              <a:rPr lang="en-US" sz="1800" dirty="0" smtClean="0">
                <a:sym typeface="Symbol" pitchFamily="18" charset="2"/>
              </a:rPr>
              <a:t>E)</a:t>
            </a:r>
            <a:r>
              <a:rPr lang="en-US" sz="1800" dirty="0" smtClean="0">
                <a:sym typeface="Symbol"/>
              </a:rPr>
              <a:t>P(B)P(E) + </a:t>
            </a:r>
          </a:p>
          <a:p>
            <a:pPr lvl="4">
              <a:lnSpc>
                <a:spcPct val="100000"/>
              </a:lnSpc>
              <a:buNone/>
            </a:pPr>
            <a:r>
              <a:rPr lang="en-US" sz="1800" dirty="0" smtClean="0">
                <a:sym typeface="Symbol"/>
              </a:rPr>
              <a:t>		P(A|B</a:t>
            </a:r>
            <a:r>
              <a:rPr lang="en-US" sz="1800" dirty="0" smtClean="0">
                <a:sym typeface="Symbol" pitchFamily="18" charset="2"/>
              </a:rPr>
              <a:t></a:t>
            </a:r>
            <a:r>
              <a:rPr lang="en-US" sz="1800" dirty="0" smtClean="0">
                <a:sym typeface="Symbol"/>
              </a:rPr>
              <a:t></a:t>
            </a:r>
            <a:r>
              <a:rPr lang="en-US" sz="1800" dirty="0" smtClean="0">
                <a:sym typeface="Symbol" pitchFamily="18" charset="2"/>
              </a:rPr>
              <a:t>E)</a:t>
            </a:r>
            <a:r>
              <a:rPr lang="en-US" sz="1800" dirty="0" smtClean="0">
                <a:sym typeface="Symbol"/>
              </a:rPr>
              <a:t>P(B)P(E) = 0.0025164</a:t>
            </a:r>
          </a:p>
          <a:p>
            <a:pPr lvl="1">
              <a:lnSpc>
                <a:spcPct val="100000"/>
              </a:lnSpc>
            </a:pPr>
            <a:r>
              <a:rPr lang="en-US"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Belief updating</a:t>
            </a:r>
            <a:r>
              <a:rPr lang="en-US" dirty="0" smtClean="0">
                <a:latin typeface="Arial" pitchFamily="34" charset="0"/>
                <a:cs typeface="Arial" pitchFamily="34" charset="0"/>
              </a:rPr>
              <a:t>: 	</a:t>
            </a:r>
          </a:p>
          <a:p>
            <a:pPr lvl="2">
              <a:lnSpc>
                <a:spcPct val="100000"/>
              </a:lnSpc>
            </a:pPr>
            <a:r>
              <a:rPr lang="en-US" b="0" dirty="0" smtClean="0">
                <a:latin typeface="Arial" pitchFamily="34" charset="0"/>
                <a:cs typeface="Arial" pitchFamily="34" charset="0"/>
              </a:rPr>
              <a:t>BEL(B) = P(B|J) with evidence “</a:t>
            </a:r>
            <a:r>
              <a:rPr lang="en-US" b="0" dirty="0" err="1" smtClean="0">
                <a:latin typeface="Arial" pitchFamily="34" charset="0"/>
                <a:cs typeface="Arial" pitchFamily="34" charset="0"/>
              </a:rPr>
              <a:t>JohnCalls</a:t>
            </a:r>
            <a:r>
              <a:rPr lang="en-US" b="0" dirty="0" smtClean="0">
                <a:latin typeface="Arial" pitchFamily="34" charset="0"/>
                <a:cs typeface="Arial" pitchFamily="34" charset="0"/>
              </a:rPr>
              <a:t>”</a:t>
            </a:r>
          </a:p>
          <a:p>
            <a:pPr lvl="2">
              <a:lnSpc>
                <a:spcPct val="100000"/>
              </a:lnSpc>
            </a:pPr>
            <a:r>
              <a:rPr lang="en-US" dirty="0" smtClean="0">
                <a:solidFill>
                  <a:srgbClr val="7030A0"/>
                </a:solidFill>
                <a:latin typeface="Arial" pitchFamily="34" charset="0"/>
                <a:cs typeface="Arial" pitchFamily="34" charset="0"/>
              </a:rPr>
              <a:t>P(B) = 0.001 </a:t>
            </a:r>
            <a:r>
              <a:rPr lang="en-US" dirty="0" smtClean="0">
                <a:solidFill>
                  <a:srgbClr val="7030A0"/>
                </a:solidFill>
                <a:latin typeface="Arial" pitchFamily="34" charset="0"/>
                <a:cs typeface="Arial" pitchFamily="34" charset="0"/>
                <a:sym typeface="Wingdings 3"/>
              </a:rPr>
              <a:t> P(B|J) = 0.016  </a:t>
            </a:r>
            <a:r>
              <a:rPr lang="en-US" sz="2000" b="0" dirty="0" smtClean="0">
                <a:solidFill>
                  <a:srgbClr val="FF0000"/>
                </a:solidFill>
                <a:latin typeface="Arial" pitchFamily="34" charset="0"/>
                <a:cs typeface="Arial" pitchFamily="34" charset="0"/>
                <a:sym typeface="Wingdings 3"/>
              </a:rPr>
              <a:t>(16 times of prior prob.!)</a:t>
            </a:r>
            <a:endParaRPr lang="en-US" b="0" dirty="0" smtClean="0">
              <a:solidFill>
                <a:srgbClr val="FF0000"/>
              </a:solidFill>
              <a:latin typeface="Arial" pitchFamily="34" charset="0"/>
              <a:cs typeface="Arial" pitchFamily="34" charset="0"/>
            </a:endParaRPr>
          </a:p>
        </p:txBody>
      </p:sp>
      <p:sp>
        <p:nvSpPr>
          <p:cNvPr id="4" name="TextBox 3"/>
          <p:cNvSpPr txBox="1"/>
          <p:nvPr/>
        </p:nvSpPr>
        <p:spPr>
          <a:xfrm>
            <a:off x="1971676" y="5591175"/>
            <a:ext cx="3219450" cy="307777"/>
          </a:xfrm>
          <a:prstGeom prst="rect">
            <a:avLst/>
          </a:prstGeom>
          <a:noFill/>
        </p:spPr>
        <p:txBody>
          <a:bodyPr wrap="square" rtlCol="0">
            <a:spAutoFit/>
          </a:bodyPr>
          <a:lstStyle/>
          <a:p>
            <a:r>
              <a:rPr lang="en-US" i="1" dirty="0" smtClean="0">
                <a:latin typeface="Times New Roman" pitchFamily="18" charset="0"/>
                <a:cs typeface="Times New Roman" pitchFamily="18" charset="0"/>
              </a:rPr>
              <a:t>Prior prob.		Posterior prob.</a:t>
            </a:r>
            <a:endParaRPr lang="en-US" i="1" dirty="0">
              <a:latin typeface="Times New Roman" pitchFamily="18" charset="0"/>
              <a:cs typeface="Times New Roman" pitchFamily="18" charset="0"/>
            </a:endParaRPr>
          </a:p>
        </p:txBody>
      </p:sp>
    </p:spTree>
    <p:extLst>
      <p:ext uri="{BB962C8B-B14F-4D97-AF65-F5344CB8AC3E}">
        <p14:creationId xmlns:p14="http://schemas.microsoft.com/office/powerpoint/2010/main" val="519522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Sample Inferences </a:t>
            </a:r>
            <a:r>
              <a:rPr lang="en-US" sz="2400" dirty="0" smtClean="0">
                <a:effectLst/>
              </a:rPr>
              <a:t>(cont.)</a:t>
            </a:r>
            <a:endParaRPr lang="en-US" dirty="0">
              <a:effectLst/>
            </a:endParaRPr>
          </a:p>
        </p:txBody>
      </p:sp>
      <p:sp>
        <p:nvSpPr>
          <p:cNvPr id="83971" name="Content Placeholder 2"/>
          <p:cNvSpPr>
            <a:spLocks noGrp="1"/>
          </p:cNvSpPr>
          <p:nvPr>
            <p:ph idx="1"/>
          </p:nvPr>
        </p:nvSpPr>
        <p:spPr/>
        <p:txBody>
          <a:bodyPr/>
          <a:lstStyle/>
          <a:p>
            <a:pPr lvl="1">
              <a:lnSpc>
                <a:spcPct val="110000"/>
              </a:lnSpc>
            </a:pPr>
            <a:r>
              <a:rPr lang="en-US" dirty="0" smtClean="0"/>
              <a:t>From effect to cause </a:t>
            </a:r>
            <a:r>
              <a:rPr lang="en-US" b="0" dirty="0" smtClean="0"/>
              <a:t>(cont.)</a:t>
            </a:r>
          </a:p>
          <a:p>
            <a:pPr lvl="2">
              <a:lnSpc>
                <a:spcPct val="150000"/>
              </a:lnSpc>
            </a:pPr>
            <a:r>
              <a:rPr lang="en-US" dirty="0" smtClean="0"/>
              <a:t>P(Burglary | </a:t>
            </a:r>
            <a:r>
              <a:rPr lang="en-US" dirty="0" err="1" smtClean="0"/>
              <a:t>JohnCalls</a:t>
            </a:r>
            <a:r>
              <a:rPr lang="en-US" dirty="0" smtClean="0"/>
              <a:t> </a:t>
            </a:r>
            <a:r>
              <a:rPr lang="en-US" dirty="0" smtClean="0">
                <a:sym typeface="Symbol" pitchFamily="18" charset="2"/>
              </a:rPr>
              <a:t></a:t>
            </a:r>
            <a:r>
              <a:rPr lang="en-US" dirty="0" smtClean="0"/>
              <a:t> </a:t>
            </a:r>
            <a:r>
              <a:rPr lang="en-US" dirty="0" err="1" smtClean="0"/>
              <a:t>MaryCalls</a:t>
            </a:r>
            <a:r>
              <a:rPr lang="en-US" dirty="0" smtClean="0"/>
              <a:t>) </a:t>
            </a:r>
            <a:r>
              <a:rPr lang="en-US" dirty="0" smtClean="0">
                <a:sym typeface="Symbol"/>
              </a:rPr>
              <a:t></a:t>
            </a:r>
            <a:r>
              <a:rPr lang="en-US" dirty="0" smtClean="0"/>
              <a:t> 0.28</a:t>
            </a:r>
          </a:p>
          <a:p>
            <a:pPr lvl="3">
              <a:lnSpc>
                <a:spcPct val="150000"/>
              </a:lnSpc>
              <a:buNone/>
            </a:pPr>
            <a:r>
              <a:rPr lang="en-US" sz="2000" b="0" dirty="0" smtClean="0">
                <a:solidFill>
                  <a:srgbClr val="008000"/>
                </a:solidFill>
              </a:rPr>
              <a:t>P(B|J</a:t>
            </a:r>
            <a:r>
              <a:rPr lang="en-US" sz="2000" b="0" dirty="0" smtClean="0">
                <a:solidFill>
                  <a:srgbClr val="008000"/>
                </a:solidFill>
                <a:sym typeface="Symbol" pitchFamily="18" charset="2"/>
              </a:rPr>
              <a:t></a:t>
            </a:r>
            <a:r>
              <a:rPr lang="en-US" sz="2000" b="0" dirty="0" smtClean="0">
                <a:solidFill>
                  <a:srgbClr val="008000"/>
                </a:solidFill>
              </a:rPr>
              <a:t>M) 	= P(J</a:t>
            </a:r>
            <a:r>
              <a:rPr lang="en-US" sz="2000" b="0" dirty="0" smtClean="0">
                <a:solidFill>
                  <a:srgbClr val="008000"/>
                </a:solidFill>
                <a:sym typeface="Symbol" pitchFamily="18" charset="2"/>
              </a:rPr>
              <a:t></a:t>
            </a:r>
            <a:r>
              <a:rPr lang="en-US" sz="2000" b="0" dirty="0" smtClean="0">
                <a:solidFill>
                  <a:srgbClr val="008000"/>
                </a:solidFill>
              </a:rPr>
              <a:t>M|B)</a:t>
            </a:r>
            <a:r>
              <a:rPr lang="en-US" sz="2000" b="0" dirty="0" smtClean="0">
                <a:solidFill>
                  <a:srgbClr val="008000"/>
                </a:solidFill>
                <a:sym typeface="Symbol"/>
              </a:rPr>
              <a:t></a:t>
            </a:r>
            <a:r>
              <a:rPr lang="en-US" sz="2000" b="0" dirty="0" smtClean="0">
                <a:solidFill>
                  <a:srgbClr val="008000"/>
                </a:solidFill>
              </a:rPr>
              <a:t>P(B) / P(J</a:t>
            </a:r>
            <a:r>
              <a:rPr lang="en-US" sz="2000" b="0" dirty="0" smtClean="0">
                <a:solidFill>
                  <a:srgbClr val="008000"/>
                </a:solidFill>
                <a:sym typeface="Symbol" pitchFamily="18" charset="2"/>
              </a:rPr>
              <a:t></a:t>
            </a:r>
            <a:r>
              <a:rPr lang="en-US" sz="2000" b="0" dirty="0" smtClean="0">
                <a:solidFill>
                  <a:srgbClr val="008000"/>
                </a:solidFill>
              </a:rPr>
              <a:t>M)</a:t>
            </a:r>
          </a:p>
          <a:p>
            <a:pPr lvl="3">
              <a:lnSpc>
                <a:spcPct val="150000"/>
              </a:lnSpc>
              <a:buNone/>
            </a:pPr>
            <a:r>
              <a:rPr lang="en-US" sz="2000" b="0" dirty="0" smtClean="0">
                <a:solidFill>
                  <a:srgbClr val="008000"/>
                </a:solidFill>
              </a:rPr>
              <a:t>		= P(J|B)</a:t>
            </a:r>
            <a:r>
              <a:rPr lang="en-US" sz="2000" b="0" dirty="0" smtClean="0">
                <a:solidFill>
                  <a:srgbClr val="008000"/>
                </a:solidFill>
                <a:sym typeface="Symbol"/>
              </a:rPr>
              <a:t></a:t>
            </a:r>
            <a:r>
              <a:rPr lang="en-US" sz="2000" b="0" dirty="0" smtClean="0">
                <a:solidFill>
                  <a:srgbClr val="008000"/>
                </a:solidFill>
              </a:rPr>
              <a:t>P(M|B)</a:t>
            </a:r>
            <a:r>
              <a:rPr lang="en-US" sz="2000" b="0" dirty="0" smtClean="0">
                <a:solidFill>
                  <a:srgbClr val="008000"/>
                </a:solidFill>
                <a:sym typeface="Symbol"/>
              </a:rPr>
              <a:t></a:t>
            </a:r>
            <a:r>
              <a:rPr lang="en-US" sz="2000" b="0" dirty="0" smtClean="0">
                <a:solidFill>
                  <a:srgbClr val="008000"/>
                </a:solidFill>
              </a:rPr>
              <a:t>P(B) / </a:t>
            </a:r>
            <a:r>
              <a:rPr lang="en-US" sz="2000" b="0" u="sng" dirty="0" smtClean="0">
                <a:solidFill>
                  <a:srgbClr val="008000"/>
                </a:solidFill>
              </a:rPr>
              <a:t>P(J</a:t>
            </a:r>
            <a:r>
              <a:rPr lang="en-US" sz="2000" b="0" u="sng" dirty="0" smtClean="0">
                <a:solidFill>
                  <a:srgbClr val="008000"/>
                </a:solidFill>
                <a:sym typeface="Symbol" pitchFamily="18" charset="2"/>
              </a:rPr>
              <a:t></a:t>
            </a:r>
            <a:r>
              <a:rPr lang="en-US" sz="2000" b="0" u="sng" dirty="0" smtClean="0">
                <a:solidFill>
                  <a:srgbClr val="008000"/>
                </a:solidFill>
              </a:rPr>
              <a:t>M)</a:t>
            </a:r>
          </a:p>
          <a:p>
            <a:pPr lvl="4">
              <a:lnSpc>
                <a:spcPct val="150000"/>
              </a:lnSpc>
              <a:buNone/>
            </a:pPr>
            <a:r>
              <a:rPr lang="en-US" sz="1800" b="0" dirty="0" smtClean="0"/>
              <a:t>P(J</a:t>
            </a:r>
            <a:r>
              <a:rPr lang="en-US" sz="1800" b="0" dirty="0" smtClean="0">
                <a:sym typeface="Symbol" pitchFamily="18" charset="2"/>
              </a:rPr>
              <a:t></a:t>
            </a:r>
            <a:r>
              <a:rPr lang="en-US" sz="1800" b="0" dirty="0" smtClean="0"/>
              <a:t>M) = P(J|A)</a:t>
            </a:r>
            <a:r>
              <a:rPr lang="en-US" sz="1800" b="0" dirty="0" smtClean="0">
                <a:sym typeface="Symbol"/>
              </a:rPr>
              <a:t></a:t>
            </a:r>
            <a:r>
              <a:rPr lang="en-US" sz="1800" b="0" dirty="0" smtClean="0"/>
              <a:t>P(M|A)</a:t>
            </a:r>
            <a:r>
              <a:rPr lang="en-US" sz="1800" b="0" dirty="0" smtClean="0">
                <a:sym typeface="Symbol"/>
              </a:rPr>
              <a:t></a:t>
            </a:r>
            <a:r>
              <a:rPr lang="en-US" sz="1800" b="0" dirty="0" smtClean="0"/>
              <a:t>P(A) + P(J|</a:t>
            </a:r>
            <a:r>
              <a:rPr lang="en-US" sz="1800" dirty="0" smtClean="0">
                <a:sym typeface="Symbol"/>
              </a:rPr>
              <a:t></a:t>
            </a:r>
            <a:r>
              <a:rPr lang="en-US" sz="1800" b="0" dirty="0" smtClean="0"/>
              <a:t>A)</a:t>
            </a:r>
            <a:r>
              <a:rPr lang="en-US" sz="1800" b="0" dirty="0" smtClean="0">
                <a:sym typeface="Symbol"/>
              </a:rPr>
              <a:t></a:t>
            </a:r>
            <a:r>
              <a:rPr lang="en-US" sz="1800" b="0" dirty="0" smtClean="0"/>
              <a:t>P(M|</a:t>
            </a:r>
            <a:r>
              <a:rPr lang="en-US" sz="1800" dirty="0" smtClean="0">
                <a:sym typeface="Symbol"/>
              </a:rPr>
              <a:t></a:t>
            </a:r>
            <a:r>
              <a:rPr lang="en-US" sz="1800" b="0" dirty="0" smtClean="0"/>
              <a:t>A)</a:t>
            </a:r>
            <a:r>
              <a:rPr lang="en-US" sz="1800" b="0" dirty="0" smtClean="0">
                <a:sym typeface="Symbol"/>
              </a:rPr>
              <a:t></a:t>
            </a:r>
            <a:r>
              <a:rPr lang="en-US" sz="1800" b="0" dirty="0" smtClean="0"/>
              <a:t>P(</a:t>
            </a:r>
            <a:r>
              <a:rPr lang="en-US" sz="1800" dirty="0" smtClean="0">
                <a:sym typeface="Symbol"/>
              </a:rPr>
              <a:t></a:t>
            </a:r>
            <a:r>
              <a:rPr lang="en-US" sz="1800" b="0" dirty="0" smtClean="0"/>
              <a:t>A) = 0.0020</a:t>
            </a:r>
            <a:endParaRPr lang="en-US" sz="1800" dirty="0" smtClean="0"/>
          </a:p>
          <a:p>
            <a:pPr lvl="2">
              <a:lnSpc>
                <a:spcPct val="150000"/>
              </a:lnSpc>
            </a:pPr>
            <a:r>
              <a:rPr lang="en-US" dirty="0" smtClean="0"/>
              <a:t>P(Alarm | </a:t>
            </a:r>
            <a:r>
              <a:rPr lang="en-US" dirty="0" err="1" smtClean="0"/>
              <a:t>JohnCalls</a:t>
            </a:r>
            <a:r>
              <a:rPr lang="en-US" dirty="0" smtClean="0"/>
              <a:t> </a:t>
            </a:r>
            <a:r>
              <a:rPr lang="en-US" dirty="0" smtClean="0">
                <a:sym typeface="Symbol" pitchFamily="18" charset="2"/>
              </a:rPr>
              <a:t></a:t>
            </a:r>
            <a:r>
              <a:rPr lang="en-US" dirty="0" smtClean="0"/>
              <a:t> </a:t>
            </a:r>
            <a:r>
              <a:rPr lang="en-US" dirty="0" err="1" smtClean="0"/>
              <a:t>MaryCalls</a:t>
            </a:r>
            <a:r>
              <a:rPr lang="en-US" dirty="0" smtClean="0"/>
              <a:t>) </a:t>
            </a:r>
            <a:r>
              <a:rPr lang="en-US" dirty="0" smtClean="0">
                <a:sym typeface="Symbol"/>
              </a:rPr>
              <a:t></a:t>
            </a:r>
            <a:r>
              <a:rPr lang="en-US" dirty="0" smtClean="0"/>
              <a:t> 0.76</a:t>
            </a:r>
          </a:p>
          <a:p>
            <a:pPr lvl="2">
              <a:lnSpc>
                <a:spcPct val="150000"/>
              </a:lnSpc>
            </a:pPr>
            <a:r>
              <a:rPr lang="en-US" dirty="0" smtClean="0"/>
              <a:t>P(Burglary | Alarm) </a:t>
            </a:r>
            <a:r>
              <a:rPr lang="en-US" dirty="0" smtClean="0">
                <a:sym typeface="Symbol"/>
              </a:rPr>
              <a:t></a:t>
            </a:r>
            <a:r>
              <a:rPr lang="en-US" dirty="0" smtClean="0"/>
              <a:t> 0.37</a:t>
            </a:r>
          </a:p>
          <a:p>
            <a:pPr lvl="3">
              <a:lnSpc>
                <a:spcPct val="150000"/>
              </a:lnSpc>
              <a:buNone/>
            </a:pPr>
            <a:r>
              <a:rPr lang="en-US" sz="2000" dirty="0" smtClean="0">
                <a:solidFill>
                  <a:srgbClr val="008000"/>
                </a:solidFill>
              </a:rPr>
              <a:t>P(B|A) = P(A|B)</a:t>
            </a:r>
            <a:r>
              <a:rPr lang="en-US" sz="2000" dirty="0" smtClean="0">
                <a:solidFill>
                  <a:srgbClr val="008000"/>
                </a:solidFill>
                <a:sym typeface="Symbol"/>
              </a:rPr>
              <a:t></a:t>
            </a:r>
            <a:r>
              <a:rPr lang="en-US" sz="2000" dirty="0" smtClean="0">
                <a:solidFill>
                  <a:srgbClr val="008000"/>
                </a:solidFill>
              </a:rPr>
              <a:t>P(B) / P(A) </a:t>
            </a:r>
          </a:p>
          <a:p>
            <a:pPr lvl="3">
              <a:lnSpc>
                <a:spcPct val="150000"/>
              </a:lnSpc>
              <a:buNone/>
            </a:pPr>
            <a:r>
              <a:rPr lang="en-US" sz="2000" dirty="0" smtClean="0">
                <a:solidFill>
                  <a:srgbClr val="008000"/>
                </a:solidFill>
              </a:rPr>
              <a:t>= </a:t>
            </a:r>
            <a:r>
              <a:rPr lang="en-US" sz="2000" dirty="0" smtClean="0">
                <a:solidFill>
                  <a:srgbClr val="008000"/>
                </a:solidFill>
                <a:sym typeface="Symbol"/>
              </a:rPr>
              <a:t>0.94002 * 0.001 /</a:t>
            </a:r>
            <a:r>
              <a:rPr lang="en-US" sz="2000" dirty="0" smtClean="0">
                <a:solidFill>
                  <a:srgbClr val="008000"/>
                </a:solidFill>
              </a:rPr>
              <a:t> 0.0025164 = 0.373557</a:t>
            </a:r>
          </a:p>
          <a:p>
            <a:pPr lvl="2">
              <a:lnSpc>
                <a:spcPct val="110000"/>
              </a:lnSpc>
            </a:pPr>
            <a:endParaRPr lang="en-US" dirty="0" smtClean="0"/>
          </a:p>
        </p:txBody>
      </p:sp>
    </p:spTree>
    <p:extLst>
      <p:ext uri="{BB962C8B-B14F-4D97-AF65-F5344CB8AC3E}">
        <p14:creationId xmlns:p14="http://schemas.microsoft.com/office/powerpoint/2010/main" val="1640179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Naïve </a:t>
            </a:r>
            <a:r>
              <a:rPr lang="en-US" dirty="0" err="1" smtClean="0"/>
              <a:t>Bayes</a:t>
            </a:r>
            <a:r>
              <a:rPr lang="en-US" dirty="0" smtClean="0"/>
              <a:t> as a Bayesian Network</a:t>
            </a:r>
            <a:endParaRPr lang="en-US" dirty="0"/>
          </a:p>
        </p:txBody>
      </p:sp>
      <p:sp>
        <p:nvSpPr>
          <p:cNvPr id="74755" name="Content Placeholder 2"/>
          <p:cNvSpPr>
            <a:spLocks noGrp="1"/>
          </p:cNvSpPr>
          <p:nvPr>
            <p:ph idx="1"/>
          </p:nvPr>
        </p:nvSpPr>
        <p:spPr/>
        <p:txBody>
          <a:bodyPr/>
          <a:lstStyle/>
          <a:p>
            <a:pPr>
              <a:lnSpc>
                <a:spcPct val="100000"/>
              </a:lnSpc>
            </a:pPr>
            <a:r>
              <a:rPr lang="en-US" dirty="0" smtClean="0"/>
              <a:t>Naïve Bayesian network is a simple Bayesian network</a:t>
            </a:r>
          </a:p>
          <a:p>
            <a:pPr>
              <a:lnSpc>
                <a:spcPct val="100000"/>
              </a:lnSpc>
            </a:pPr>
            <a:endParaRPr lang="en-US" dirty="0" smtClean="0"/>
          </a:p>
          <a:p>
            <a:pPr>
              <a:lnSpc>
                <a:spcPct val="100000"/>
              </a:lnSpc>
              <a:buNone/>
            </a:pPr>
            <a:endParaRPr lang="en-US" dirty="0" smtClean="0"/>
          </a:p>
          <a:p>
            <a:pPr lvl="1">
              <a:lnSpc>
                <a:spcPct val="100000"/>
              </a:lnSpc>
              <a:buNone/>
            </a:pPr>
            <a:endParaRPr lang="en-US" dirty="0" smtClean="0"/>
          </a:p>
          <a:p>
            <a:pPr lvl="1">
              <a:lnSpc>
                <a:spcPct val="100000"/>
              </a:lnSpc>
              <a:buNone/>
            </a:pPr>
            <a:endParaRPr lang="en-US" dirty="0" smtClean="0"/>
          </a:p>
          <a:p>
            <a:pPr lvl="1">
              <a:lnSpc>
                <a:spcPct val="100000"/>
              </a:lnSpc>
            </a:pPr>
            <a:endParaRPr lang="en-US" dirty="0" smtClean="0"/>
          </a:p>
          <a:p>
            <a:pPr lvl="1">
              <a:lnSpc>
                <a:spcPct val="100000"/>
              </a:lnSpc>
            </a:pPr>
            <a:r>
              <a:rPr lang="en-US" dirty="0" smtClean="0"/>
              <a:t>A strong assumption of conditional independence between X</a:t>
            </a:r>
            <a:r>
              <a:rPr lang="en-US" i="1" baseline="-25000" dirty="0" smtClean="0">
                <a:latin typeface="Times New Roman" pitchFamily="18" charset="0"/>
                <a:cs typeface="Times New Roman" pitchFamily="18" charset="0"/>
              </a:rPr>
              <a:t>i</a:t>
            </a:r>
            <a:r>
              <a:rPr lang="en-US" dirty="0" smtClean="0"/>
              <a:t> and </a:t>
            </a:r>
            <a:r>
              <a:rPr lang="en-US" dirty="0" err="1" smtClean="0"/>
              <a:t>X</a:t>
            </a:r>
            <a:r>
              <a:rPr lang="en-US" i="1" baseline="-25000" dirty="0" err="1" smtClean="0">
                <a:latin typeface="Times New Roman" pitchFamily="18" charset="0"/>
                <a:cs typeface="Times New Roman" pitchFamily="18" charset="0"/>
              </a:rPr>
              <a:t>j</a:t>
            </a:r>
            <a:r>
              <a:rPr lang="en-US" dirty="0" smtClean="0"/>
              <a:t>, </a:t>
            </a:r>
            <a:r>
              <a:rPr lang="en-US" b="0" i="1" dirty="0" err="1" smtClean="0">
                <a:latin typeface="Times New Roman" pitchFamily="18" charset="0"/>
                <a:cs typeface="Times New Roman" pitchFamily="18" charset="0"/>
              </a:rPr>
              <a:t>i</a:t>
            </a:r>
            <a:r>
              <a:rPr lang="en-US" b="0" i="1" dirty="0" smtClean="0">
                <a:latin typeface="Times New Roman" pitchFamily="18" charset="0"/>
                <a:cs typeface="Times New Roman" pitchFamily="18" charset="0"/>
              </a:rPr>
              <a:t>, j </a:t>
            </a:r>
            <a:r>
              <a:rPr lang="en-US" b="0" dirty="0" smtClean="0">
                <a:latin typeface="Times New Roman" pitchFamily="18" charset="0"/>
                <a:cs typeface="Times New Roman" pitchFamily="18" charset="0"/>
              </a:rPr>
              <a:t>= 1, 2, …, </a:t>
            </a:r>
            <a:r>
              <a:rPr lang="en-US" i="1" dirty="0" smtClean="0">
                <a:latin typeface="Times New Roman" pitchFamily="18" charset="0"/>
                <a:cs typeface="Times New Roman" pitchFamily="18" charset="0"/>
              </a:rPr>
              <a:t>n</a:t>
            </a:r>
          </a:p>
          <a:p>
            <a:pPr lvl="1">
              <a:lnSpc>
                <a:spcPct val="100000"/>
              </a:lnSpc>
              <a:spcBef>
                <a:spcPts val="1200"/>
              </a:spcBef>
            </a:pPr>
            <a:r>
              <a:rPr lang="en-US" dirty="0" smtClean="0"/>
              <a:t>Priors P(</a:t>
            </a:r>
            <a:r>
              <a:rPr lang="en-US" i="1" dirty="0" smtClean="0"/>
              <a:t>Y</a:t>
            </a:r>
            <a:r>
              <a:rPr lang="en-US" dirty="0" smtClean="0"/>
              <a:t>) and conditionals P(</a:t>
            </a:r>
            <a:r>
              <a:rPr lang="en-US" i="1" dirty="0" smtClean="0"/>
              <a:t>X</a:t>
            </a:r>
            <a:r>
              <a:rPr lang="en-US" i="1" baseline="-25000" dirty="0" smtClean="0">
                <a:latin typeface="Times New Roman" pitchFamily="18" charset="0"/>
                <a:cs typeface="Times New Roman" pitchFamily="18" charset="0"/>
              </a:rPr>
              <a:t>i </a:t>
            </a:r>
            <a:r>
              <a:rPr lang="en-US" dirty="0" smtClean="0"/>
              <a:t>|</a:t>
            </a:r>
            <a:r>
              <a:rPr lang="en-US" i="1" dirty="0" smtClean="0"/>
              <a:t>Y</a:t>
            </a:r>
            <a:r>
              <a:rPr lang="en-US" dirty="0" smtClean="0"/>
              <a:t>) for Naïve </a:t>
            </a:r>
            <a:r>
              <a:rPr lang="en-US" dirty="0" err="1" smtClean="0"/>
              <a:t>Bayes</a:t>
            </a:r>
            <a:r>
              <a:rPr lang="en-US" dirty="0" smtClean="0"/>
              <a:t> provide CPTs for the network. </a:t>
            </a:r>
          </a:p>
        </p:txBody>
      </p:sp>
      <p:grpSp>
        <p:nvGrpSpPr>
          <p:cNvPr id="3" name="Group 3"/>
          <p:cNvGrpSpPr>
            <a:grpSpLocks/>
          </p:cNvGrpSpPr>
          <p:nvPr/>
        </p:nvGrpSpPr>
        <p:grpSpPr bwMode="auto">
          <a:xfrm>
            <a:off x="3248025" y="1800225"/>
            <a:ext cx="2790825" cy="1638300"/>
            <a:chOff x="3262313" y="2120527"/>
            <a:chExt cx="2837763" cy="1459023"/>
          </a:xfrm>
        </p:grpSpPr>
        <p:sp>
          <p:nvSpPr>
            <p:cNvPr id="74757" name="Oval 4"/>
            <p:cNvSpPr>
              <a:spLocks noChangeArrowheads="1"/>
            </p:cNvSpPr>
            <p:nvPr/>
          </p:nvSpPr>
          <p:spPr bwMode="auto">
            <a:xfrm>
              <a:off x="4410617" y="2120527"/>
              <a:ext cx="466361" cy="407144"/>
            </a:xfrm>
            <a:prstGeom prst="ellipse">
              <a:avLst/>
            </a:prstGeom>
            <a:solidFill>
              <a:srgbClr val="FFFF66"/>
            </a:solidFill>
            <a:ln w="12700">
              <a:solidFill>
                <a:schemeClr val="tx1"/>
              </a:solidFill>
              <a:round/>
              <a:headEnd/>
              <a:tailEnd/>
            </a:ln>
          </p:spPr>
          <p:txBody>
            <a:bodyPr lIns="90000" tIns="46800" rIns="90000" bIns="46800" anchor="ctr">
              <a:spAutoFit/>
            </a:bodyPr>
            <a:lstStyle/>
            <a:p>
              <a:r>
                <a:rPr lang="en-US" sz="1800"/>
                <a:t>Y</a:t>
              </a:r>
            </a:p>
          </p:txBody>
        </p:sp>
        <p:sp>
          <p:nvSpPr>
            <p:cNvPr id="74758" name="Oval 6"/>
            <p:cNvSpPr>
              <a:spLocks noChangeArrowheads="1"/>
            </p:cNvSpPr>
            <p:nvPr/>
          </p:nvSpPr>
          <p:spPr bwMode="auto">
            <a:xfrm>
              <a:off x="3262313" y="3103823"/>
              <a:ext cx="591451" cy="475727"/>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800"/>
                <a:t>X</a:t>
              </a:r>
              <a:r>
                <a:rPr lang="en-US" sz="1800" baseline="-25000"/>
                <a:t>1</a:t>
              </a:r>
            </a:p>
          </p:txBody>
        </p:sp>
        <p:sp>
          <p:nvSpPr>
            <p:cNvPr id="74759" name="Oval 7"/>
            <p:cNvSpPr>
              <a:spLocks noChangeArrowheads="1"/>
            </p:cNvSpPr>
            <p:nvPr/>
          </p:nvSpPr>
          <p:spPr bwMode="auto">
            <a:xfrm>
              <a:off x="4102100" y="3097473"/>
              <a:ext cx="591451" cy="475727"/>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800" dirty="0"/>
                <a:t>X</a:t>
              </a:r>
              <a:r>
                <a:rPr lang="en-US" sz="1800" baseline="-25000" dirty="0"/>
                <a:t>2</a:t>
              </a:r>
            </a:p>
          </p:txBody>
        </p:sp>
        <p:sp>
          <p:nvSpPr>
            <p:cNvPr id="74760" name="Text Box 8"/>
            <p:cNvSpPr txBox="1">
              <a:spLocks noChangeArrowheads="1"/>
            </p:cNvSpPr>
            <p:nvPr/>
          </p:nvSpPr>
          <p:spPr bwMode="auto">
            <a:xfrm>
              <a:off x="4740275" y="2790824"/>
              <a:ext cx="412590" cy="338309"/>
            </a:xfrm>
            <a:prstGeom prst="rect">
              <a:avLst/>
            </a:prstGeom>
            <a:noFill/>
            <a:ln w="12700">
              <a:noFill/>
              <a:miter lim="800000"/>
              <a:headEnd/>
              <a:tailEnd/>
            </a:ln>
          </p:spPr>
          <p:txBody>
            <a:bodyPr wrap="none" lIns="90000" tIns="46800" rIns="90000" bIns="46800">
              <a:spAutoFit/>
            </a:bodyPr>
            <a:lstStyle/>
            <a:p>
              <a:r>
                <a:rPr lang="en-US" sz="1800" b="1"/>
                <a:t>…</a:t>
              </a:r>
            </a:p>
          </p:txBody>
        </p:sp>
        <p:sp>
          <p:nvSpPr>
            <p:cNvPr id="74761" name="Oval 9"/>
            <p:cNvSpPr>
              <a:spLocks noChangeArrowheads="1"/>
            </p:cNvSpPr>
            <p:nvPr/>
          </p:nvSpPr>
          <p:spPr bwMode="auto">
            <a:xfrm>
              <a:off x="5508625" y="3078423"/>
              <a:ext cx="591451" cy="475727"/>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800"/>
                <a:t>X</a:t>
              </a:r>
              <a:r>
                <a:rPr lang="en-US" sz="1800" baseline="-25000"/>
                <a:t>n</a:t>
              </a:r>
            </a:p>
          </p:txBody>
        </p:sp>
        <p:sp>
          <p:nvSpPr>
            <p:cNvPr id="74762" name="Line 10"/>
            <p:cNvSpPr>
              <a:spLocks noChangeShapeType="1"/>
            </p:cNvSpPr>
            <p:nvPr/>
          </p:nvSpPr>
          <p:spPr bwMode="auto">
            <a:xfrm flipH="1">
              <a:off x="3725863" y="2487613"/>
              <a:ext cx="806450" cy="622300"/>
            </a:xfrm>
            <a:prstGeom prst="line">
              <a:avLst/>
            </a:prstGeom>
            <a:noFill/>
            <a:ln w="38100">
              <a:solidFill>
                <a:schemeClr val="tx1"/>
              </a:solidFill>
              <a:round/>
              <a:headEnd/>
              <a:tailEnd type="triangle" w="med" len="med"/>
            </a:ln>
          </p:spPr>
          <p:txBody>
            <a:bodyPr wrap="none" lIns="90000" tIns="46800" rIns="90000" bIns="46800">
              <a:spAutoFit/>
            </a:bodyPr>
            <a:lstStyle/>
            <a:p>
              <a:endParaRPr lang="en-US"/>
            </a:p>
          </p:txBody>
        </p:sp>
        <p:sp>
          <p:nvSpPr>
            <p:cNvPr id="74763" name="Line 11"/>
            <p:cNvSpPr>
              <a:spLocks noChangeShapeType="1"/>
            </p:cNvSpPr>
            <p:nvPr/>
          </p:nvSpPr>
          <p:spPr bwMode="auto">
            <a:xfrm flipH="1">
              <a:off x="4452938" y="2560638"/>
              <a:ext cx="157162" cy="512762"/>
            </a:xfrm>
            <a:prstGeom prst="line">
              <a:avLst/>
            </a:prstGeom>
            <a:noFill/>
            <a:ln w="38100">
              <a:solidFill>
                <a:schemeClr val="tx1"/>
              </a:solidFill>
              <a:round/>
              <a:headEnd/>
              <a:tailEnd type="triangle" w="med" len="med"/>
            </a:ln>
          </p:spPr>
          <p:txBody>
            <a:bodyPr wrap="none" lIns="90000" tIns="46800" rIns="90000" bIns="46800">
              <a:spAutoFit/>
            </a:bodyPr>
            <a:lstStyle/>
            <a:p>
              <a:endParaRPr lang="en-US"/>
            </a:p>
          </p:txBody>
        </p:sp>
        <p:sp>
          <p:nvSpPr>
            <p:cNvPr id="74764" name="Line 12"/>
            <p:cNvSpPr>
              <a:spLocks noChangeShapeType="1"/>
            </p:cNvSpPr>
            <p:nvPr/>
          </p:nvSpPr>
          <p:spPr bwMode="auto">
            <a:xfrm>
              <a:off x="4803076" y="2473483"/>
              <a:ext cx="850013" cy="636430"/>
            </a:xfrm>
            <a:prstGeom prst="line">
              <a:avLst/>
            </a:prstGeom>
            <a:noFill/>
            <a:ln w="38100">
              <a:solidFill>
                <a:schemeClr val="tx1"/>
              </a:solidFill>
              <a:round/>
              <a:headEnd/>
              <a:tailEnd type="triangle" w="med" len="med"/>
            </a:ln>
          </p:spPr>
          <p:txBody>
            <a:bodyPr lIns="90000" tIns="46800" rIns="90000" bIns="46800">
              <a:spAutoFit/>
            </a:bodyPr>
            <a:lstStyle/>
            <a:p>
              <a:endParaRPr lang="en-US"/>
            </a:p>
          </p:txBody>
        </p:sp>
      </p:grpSp>
    </p:spTree>
    <p:extLst>
      <p:ext uri="{BB962C8B-B14F-4D97-AF65-F5344CB8AC3E}">
        <p14:creationId xmlns:p14="http://schemas.microsoft.com/office/powerpoint/2010/main" val="1796735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SG" dirty="0"/>
          </a:p>
        </p:txBody>
      </p:sp>
      <p:sp>
        <p:nvSpPr>
          <p:cNvPr id="3" name="Content Placeholder 2"/>
          <p:cNvSpPr>
            <a:spLocks noGrp="1"/>
          </p:cNvSpPr>
          <p:nvPr>
            <p:ph idx="1"/>
          </p:nvPr>
        </p:nvSpPr>
        <p:spPr/>
        <p:txBody>
          <a:bodyPr/>
          <a:lstStyle/>
          <a:p>
            <a:pPr>
              <a:lnSpc>
                <a:spcPct val="150000"/>
              </a:lnSpc>
              <a:spcBef>
                <a:spcPts val="2400"/>
              </a:spcBef>
            </a:pPr>
            <a:r>
              <a:rPr lang="en-US" dirty="0"/>
              <a:t>To introduce </a:t>
            </a:r>
            <a:r>
              <a:rPr lang="en-SG" dirty="0" smtClean="0"/>
              <a:t>probabilistic reasoning: Bayesian </a:t>
            </a:r>
            <a:r>
              <a:rPr lang="en-SG" dirty="0"/>
              <a:t>Networks</a:t>
            </a:r>
            <a:endParaRPr lang="en-US" dirty="0"/>
          </a:p>
          <a:p>
            <a:pPr>
              <a:lnSpc>
                <a:spcPct val="150000"/>
              </a:lnSpc>
              <a:spcBef>
                <a:spcPts val="2400"/>
              </a:spcBef>
            </a:pPr>
            <a:r>
              <a:rPr lang="en-US" dirty="0" smtClean="0"/>
              <a:t>To introduce types and measures of knowledge imperfection</a:t>
            </a:r>
          </a:p>
          <a:p>
            <a:pPr>
              <a:lnSpc>
                <a:spcPct val="150000"/>
              </a:lnSpc>
              <a:spcBef>
                <a:spcPts val="2400"/>
              </a:spcBef>
            </a:pPr>
            <a:r>
              <a:rPr lang="en-US" dirty="0" smtClean="0"/>
              <a:t>To introduce more reasoning approaches: similarity-based reasoning, and soft computing</a:t>
            </a:r>
          </a:p>
        </p:txBody>
      </p:sp>
    </p:spTree>
    <p:extLst>
      <p:ext uri="{BB962C8B-B14F-4D97-AF65-F5344CB8AC3E}">
        <p14:creationId xmlns:p14="http://schemas.microsoft.com/office/powerpoint/2010/main" val="1084800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Naïve </a:t>
            </a:r>
            <a:r>
              <a:rPr lang="en-US" dirty="0" err="1" smtClean="0"/>
              <a:t>Bayes</a:t>
            </a:r>
            <a:endParaRPr lang="en-US" dirty="0"/>
          </a:p>
        </p:txBody>
      </p:sp>
      <p:sp>
        <p:nvSpPr>
          <p:cNvPr id="3" name="Content Placeholder 2"/>
          <p:cNvSpPr>
            <a:spLocks noGrp="1"/>
          </p:cNvSpPr>
          <p:nvPr>
            <p:ph idx="1"/>
          </p:nvPr>
        </p:nvSpPr>
        <p:spPr/>
        <p:txBody>
          <a:bodyPr/>
          <a:lstStyle/>
          <a:p>
            <a:pPr marL="342900" indent="-342900" eaLnBrk="1" hangingPunct="1">
              <a:spcBef>
                <a:spcPts val="600"/>
              </a:spcBef>
            </a:pPr>
            <a:r>
              <a:rPr lang="en-US" dirty="0" smtClean="0"/>
              <a:t>Makes probabilistic inference tractable by making a </a:t>
            </a:r>
            <a:r>
              <a:rPr lang="en-US" i="1" dirty="0" smtClean="0">
                <a:solidFill>
                  <a:srgbClr val="FF0000"/>
                </a:solidFill>
                <a:effectLst>
                  <a:outerShdw blurRad="38100" dist="38100" dir="2700000" algn="tl">
                    <a:srgbClr val="000000">
                      <a:alpha val="43137"/>
                    </a:srgbClr>
                  </a:outerShdw>
                </a:effectLst>
              </a:rPr>
              <a:t>strong assumption </a:t>
            </a:r>
            <a:r>
              <a:rPr lang="en-US" dirty="0" smtClean="0"/>
              <a:t>of conditional independence.</a:t>
            </a:r>
          </a:p>
          <a:p>
            <a:pPr marL="857250" lvl="1" indent="-342900" eaLnBrk="1" hangingPunct="1">
              <a:spcBef>
                <a:spcPts val="600"/>
              </a:spcBef>
            </a:pPr>
            <a:r>
              <a:rPr lang="en-US" dirty="0" smtClean="0"/>
              <a:t>Tends to work fairly well despite this strong assumption.</a:t>
            </a:r>
          </a:p>
          <a:p>
            <a:pPr marL="342900" indent="-342900" eaLnBrk="1" hangingPunct="1">
              <a:spcBef>
                <a:spcPts val="1200"/>
              </a:spcBef>
            </a:pPr>
            <a:r>
              <a:rPr lang="en-US" dirty="0" smtClean="0"/>
              <a:t>Experiments show Naïve </a:t>
            </a:r>
            <a:r>
              <a:rPr lang="en-US" dirty="0" err="1" smtClean="0"/>
              <a:t>Bayes</a:t>
            </a:r>
            <a:r>
              <a:rPr lang="en-US" dirty="0" smtClean="0"/>
              <a:t> to be quite competitive with other classification methods on standard datasets.</a:t>
            </a:r>
          </a:p>
          <a:p>
            <a:pPr marL="857250" lvl="1" indent="-342900" eaLnBrk="1" hangingPunct="1">
              <a:spcBef>
                <a:spcPts val="600"/>
              </a:spcBef>
            </a:pPr>
            <a:r>
              <a:rPr lang="en-US" dirty="0" smtClean="0"/>
              <a:t>Particularly popular for text categorization, e.g. spam filtering.</a:t>
            </a:r>
          </a:p>
          <a:p>
            <a:pPr>
              <a:buNone/>
            </a:pPr>
            <a:endParaRPr lang="en-US" dirty="0"/>
          </a:p>
        </p:txBody>
      </p:sp>
    </p:spTree>
    <p:extLst>
      <p:ext uri="{BB962C8B-B14F-4D97-AF65-F5344CB8AC3E}">
        <p14:creationId xmlns:p14="http://schemas.microsoft.com/office/powerpoint/2010/main" val="743799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Rectangle 2"/>
          <p:cNvSpPr>
            <a:spLocks noGrp="1" noChangeArrowheads="1"/>
          </p:cNvSpPr>
          <p:nvPr>
            <p:ph type="title" idx="4294967295"/>
          </p:nvPr>
        </p:nvSpPr>
        <p:spPr/>
        <p:txBody>
          <a:bodyPr lIns="91440" tIns="45720" rIns="91440" bIns="45720"/>
          <a:lstStyle/>
          <a:p>
            <a:pPr eaLnBrk="1" hangingPunct="1"/>
            <a:r>
              <a:rPr lang="en-US" dirty="0" smtClean="0"/>
              <a:t>Naïve </a:t>
            </a:r>
            <a:r>
              <a:rPr lang="en-US" dirty="0"/>
              <a:t>Bayesian Categorization</a:t>
            </a:r>
          </a:p>
        </p:txBody>
      </p:sp>
      <p:sp>
        <p:nvSpPr>
          <p:cNvPr id="592900" name="Rectangle 3"/>
          <p:cNvSpPr>
            <a:spLocks noGrp="1" noChangeArrowheads="1"/>
          </p:cNvSpPr>
          <p:nvPr>
            <p:ph type="body" idx="4294967295"/>
          </p:nvPr>
        </p:nvSpPr>
        <p:spPr>
          <a:xfrm>
            <a:off x="314325" y="1193800"/>
            <a:ext cx="9305925" cy="4899025"/>
          </a:xfrm>
        </p:spPr>
        <p:txBody>
          <a:bodyPr lIns="91440" tIns="45720" rIns="91440" bIns="45720"/>
          <a:lstStyle/>
          <a:p>
            <a:pPr marL="342900" indent="-342900" eaLnBrk="1" hangingPunct="1">
              <a:lnSpc>
                <a:spcPct val="120000"/>
              </a:lnSpc>
              <a:spcBef>
                <a:spcPts val="600"/>
              </a:spcBef>
            </a:pPr>
            <a:r>
              <a:rPr lang="en-US" dirty="0" smtClean="0"/>
              <a:t>If </a:t>
            </a:r>
            <a:r>
              <a:rPr lang="en-US" dirty="0"/>
              <a:t>we assume </a:t>
            </a:r>
            <a:r>
              <a:rPr lang="en-US" dirty="0" smtClean="0"/>
              <a:t>features </a:t>
            </a:r>
            <a:r>
              <a:rPr lang="en-US" dirty="0"/>
              <a:t>of an instance are independent given the category (</a:t>
            </a:r>
            <a:r>
              <a:rPr lang="en-US" b="0" i="1" dirty="0">
                <a:solidFill>
                  <a:srgbClr val="FF0000"/>
                </a:solidFill>
              </a:rPr>
              <a:t>conditionally independent</a:t>
            </a:r>
            <a:r>
              <a:rPr lang="en-US" dirty="0"/>
              <a:t>).</a:t>
            </a:r>
          </a:p>
          <a:p>
            <a:pPr marL="742950" lvl="1" indent="-285750" eaLnBrk="1" hangingPunct="1">
              <a:lnSpc>
                <a:spcPct val="120000"/>
              </a:lnSpc>
              <a:spcBef>
                <a:spcPts val="600"/>
              </a:spcBef>
              <a:buNone/>
            </a:pPr>
            <a:endParaRPr lang="en-US" dirty="0" smtClean="0"/>
          </a:p>
          <a:p>
            <a:pPr marL="742950" lvl="1" indent="-285750" eaLnBrk="1" hangingPunct="1">
              <a:lnSpc>
                <a:spcPct val="120000"/>
              </a:lnSpc>
              <a:spcBef>
                <a:spcPts val="1800"/>
              </a:spcBef>
            </a:pPr>
            <a:endParaRPr lang="en-US" dirty="0" smtClean="0"/>
          </a:p>
          <a:p>
            <a:pPr marL="742950" lvl="1" indent="-285750" eaLnBrk="1" hangingPunct="1">
              <a:lnSpc>
                <a:spcPct val="120000"/>
              </a:lnSpc>
              <a:spcBef>
                <a:spcPts val="0"/>
              </a:spcBef>
            </a:pPr>
            <a:r>
              <a:rPr lang="en-US" dirty="0" smtClean="0"/>
              <a:t>we </a:t>
            </a:r>
            <a:r>
              <a:rPr lang="en-US" dirty="0"/>
              <a:t>then only need to know P(</a:t>
            </a:r>
            <a:r>
              <a:rPr lang="en-US" i="1" dirty="0"/>
              <a:t>X</a:t>
            </a:r>
            <a:r>
              <a:rPr lang="en-US" i="1" baseline="-25000" dirty="0">
                <a:latin typeface="Times New Roman" pitchFamily="18" charset="0"/>
                <a:cs typeface="Times New Roman" pitchFamily="18" charset="0"/>
              </a:rPr>
              <a:t>i</a:t>
            </a:r>
            <a:r>
              <a:rPr lang="en-US" i="1" baseline="-25000" dirty="0"/>
              <a:t> </a:t>
            </a:r>
            <a:r>
              <a:rPr lang="en-US" dirty="0" smtClean="0"/>
              <a:t>|</a:t>
            </a:r>
            <a:r>
              <a:rPr lang="en-US" i="1" dirty="0" smtClean="0"/>
              <a:t>Y</a:t>
            </a:r>
            <a:r>
              <a:rPr lang="en-US" dirty="0"/>
              <a:t>) for each possible pair of a feature-value and a category</a:t>
            </a:r>
            <a:r>
              <a:rPr lang="en-US" dirty="0" smtClean="0"/>
              <a:t>.</a:t>
            </a:r>
          </a:p>
          <a:p>
            <a:pPr marL="342900" indent="-342900" eaLnBrk="1" hangingPunct="1">
              <a:lnSpc>
                <a:spcPct val="120000"/>
              </a:lnSpc>
              <a:spcBef>
                <a:spcPts val="600"/>
              </a:spcBef>
            </a:pPr>
            <a:r>
              <a:rPr lang="en-US" dirty="0" smtClean="0"/>
              <a:t>P(</a:t>
            </a:r>
            <a:r>
              <a:rPr lang="en-US" i="1" dirty="0" smtClean="0"/>
              <a:t>Y </a:t>
            </a:r>
            <a:r>
              <a:rPr lang="en-US" dirty="0" smtClean="0"/>
              <a:t>= </a:t>
            </a:r>
            <a:r>
              <a:rPr lang="en-US" i="1" dirty="0" err="1" smtClean="0"/>
              <a:t>y</a:t>
            </a:r>
            <a:r>
              <a:rPr lang="en-US" i="1" baseline="-25000" dirty="0" err="1" smtClean="0">
                <a:latin typeface="Times New Roman" pitchFamily="18" charset="0"/>
                <a:cs typeface="Times New Roman" pitchFamily="18" charset="0"/>
              </a:rPr>
              <a:t>j</a:t>
            </a:r>
            <a:r>
              <a:rPr lang="en-US" dirty="0" smtClean="0"/>
              <a:t>) are estimated from data. </a:t>
            </a:r>
          </a:p>
          <a:p>
            <a:pPr marL="742950" lvl="1" indent="-285750" eaLnBrk="1" hangingPunct="1">
              <a:lnSpc>
                <a:spcPct val="120000"/>
              </a:lnSpc>
              <a:spcBef>
                <a:spcPts val="600"/>
              </a:spcBef>
            </a:pPr>
            <a:r>
              <a:rPr lang="en-US" dirty="0" smtClean="0"/>
              <a:t>If </a:t>
            </a:r>
            <a:r>
              <a:rPr lang="en-US" i="1" dirty="0" err="1" smtClean="0"/>
              <a:t>n</a:t>
            </a:r>
            <a:r>
              <a:rPr lang="en-US" i="1" baseline="-25000" dirty="0" err="1" smtClean="0">
                <a:latin typeface="Times New Roman" pitchFamily="18" charset="0"/>
                <a:cs typeface="Times New Roman" pitchFamily="18" charset="0"/>
              </a:rPr>
              <a:t>j</a:t>
            </a:r>
            <a:r>
              <a:rPr lang="en-US" dirty="0" smtClean="0"/>
              <a:t> of the examples in </a:t>
            </a:r>
            <a:r>
              <a:rPr lang="en-US" i="1" dirty="0" smtClean="0"/>
              <a:t>D</a:t>
            </a:r>
            <a:r>
              <a:rPr lang="en-US" dirty="0" smtClean="0"/>
              <a:t> are in </a:t>
            </a:r>
            <a:r>
              <a:rPr lang="en-US" dirty="0" err="1" smtClean="0"/>
              <a:t>y</a:t>
            </a:r>
            <a:r>
              <a:rPr lang="en-US" i="1" baseline="-25000" dirty="0" err="1" smtClean="0">
                <a:latin typeface="Times New Roman" pitchFamily="18" charset="0"/>
                <a:cs typeface="Times New Roman" pitchFamily="18" charset="0"/>
              </a:rPr>
              <a:t>j</a:t>
            </a:r>
            <a:r>
              <a:rPr lang="en-US" i="1" baseline="-25000" dirty="0" smtClean="0"/>
              <a:t> </a:t>
            </a:r>
            <a:r>
              <a:rPr lang="en-US" dirty="0" smtClean="0"/>
              <a:t>then P(</a:t>
            </a:r>
            <a:r>
              <a:rPr lang="en-US" i="1" dirty="0" smtClean="0"/>
              <a:t>Y</a:t>
            </a:r>
            <a:r>
              <a:rPr lang="en-US" dirty="0" smtClean="0"/>
              <a:t>=</a:t>
            </a:r>
            <a:r>
              <a:rPr lang="en-US" i="1" dirty="0" err="1" smtClean="0"/>
              <a:t>y</a:t>
            </a:r>
            <a:r>
              <a:rPr lang="en-US" i="1" baseline="-25000" dirty="0" err="1" smtClean="0">
                <a:latin typeface="Times New Roman" pitchFamily="18" charset="0"/>
                <a:cs typeface="Times New Roman" pitchFamily="18" charset="0"/>
              </a:rPr>
              <a:t>j</a:t>
            </a:r>
            <a:r>
              <a:rPr lang="en-US" dirty="0" smtClean="0"/>
              <a:t>) =  </a:t>
            </a:r>
            <a:r>
              <a:rPr lang="en-US" i="1" dirty="0" err="1" smtClean="0"/>
              <a:t>n</a:t>
            </a:r>
            <a:r>
              <a:rPr lang="en-US" i="1" baseline="-25000" dirty="0" err="1" smtClean="0">
                <a:latin typeface="Times New Roman" pitchFamily="18" charset="0"/>
                <a:cs typeface="Times New Roman" pitchFamily="18" charset="0"/>
              </a:rPr>
              <a:t>j</a:t>
            </a:r>
            <a:r>
              <a:rPr lang="en-US" i="1" baseline="-25000" dirty="0" smtClean="0">
                <a:latin typeface="Times New Roman" pitchFamily="18" charset="0"/>
                <a:cs typeface="Times New Roman" pitchFamily="18" charset="0"/>
              </a:rPr>
              <a:t> </a:t>
            </a:r>
            <a:r>
              <a:rPr lang="en-US" dirty="0" smtClean="0"/>
              <a:t>/ |</a:t>
            </a:r>
            <a:r>
              <a:rPr lang="en-US" i="1" dirty="0" smtClean="0"/>
              <a:t>D|</a:t>
            </a:r>
            <a:endParaRPr lang="en-US" dirty="0" smtClean="0"/>
          </a:p>
        </p:txBody>
      </p:sp>
      <p:graphicFrame>
        <p:nvGraphicFramePr>
          <p:cNvPr id="592901" name="Object 4"/>
          <p:cNvGraphicFramePr>
            <a:graphicFrameLocks noChangeAspect="1"/>
          </p:cNvGraphicFramePr>
          <p:nvPr>
            <p:extLst/>
          </p:nvPr>
        </p:nvGraphicFramePr>
        <p:xfrm>
          <a:off x="1598295" y="2479676"/>
          <a:ext cx="6362700" cy="838200"/>
        </p:xfrm>
        <a:graphic>
          <a:graphicData uri="http://schemas.openxmlformats.org/presentationml/2006/ole">
            <mc:AlternateContent xmlns:mc="http://schemas.openxmlformats.org/markup-compatibility/2006">
              <mc:Choice xmlns:v="urn:schemas-microsoft-com:vml" Requires="v">
                <p:oleObj spid="_x0000_s740363" name="Equation" r:id="rId4" imgW="2819400" imgH="431800" progId="Equation.3">
                  <p:embed/>
                </p:oleObj>
              </mc:Choice>
              <mc:Fallback>
                <p:oleObj name="Equation" r:id="rId4" imgW="2819400" imgH="4318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295" y="2479676"/>
                        <a:ext cx="63627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55093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Categorization: </a:t>
            </a:r>
            <a:r>
              <a:rPr lang="en-US" sz="2800" dirty="0">
                <a:solidFill>
                  <a:srgbClr val="CC3300"/>
                </a:solidFill>
              </a:rPr>
              <a:t>Example</a:t>
            </a:r>
            <a:endParaRPr lang="en-SG" dirty="0"/>
          </a:p>
        </p:txBody>
      </p:sp>
      <p:sp>
        <p:nvSpPr>
          <p:cNvPr id="3" name="Content Placeholder 2"/>
          <p:cNvSpPr>
            <a:spLocks noGrp="1"/>
          </p:cNvSpPr>
          <p:nvPr>
            <p:ph idx="1"/>
          </p:nvPr>
        </p:nvSpPr>
        <p:spPr/>
        <p:txBody>
          <a:bodyPr/>
          <a:lstStyle/>
          <a:p>
            <a:r>
              <a:rPr lang="en-US" dirty="0" smtClean="0"/>
              <a:t>Example 7:</a:t>
            </a:r>
          </a:p>
          <a:p>
            <a:pPr>
              <a:buNone/>
            </a:pPr>
            <a:r>
              <a:rPr lang="en-US" sz="2000" dirty="0" smtClean="0"/>
              <a:t>Y is customer’s feedback </a:t>
            </a:r>
          </a:p>
          <a:p>
            <a:pPr>
              <a:buNone/>
            </a:pPr>
            <a:r>
              <a:rPr lang="en-US" sz="2000" dirty="0" smtClean="0"/>
              <a:t>types:</a:t>
            </a:r>
          </a:p>
          <a:p>
            <a:pPr>
              <a:buFont typeface="Arial" pitchFamily="34" charset="0"/>
              <a:buChar char="•"/>
            </a:pPr>
            <a:r>
              <a:rPr lang="en-US" sz="2000" dirty="0" smtClean="0"/>
              <a:t>Positive feedback</a:t>
            </a:r>
          </a:p>
          <a:p>
            <a:pPr>
              <a:buFont typeface="Arial" pitchFamily="34" charset="0"/>
              <a:buChar char="•"/>
            </a:pPr>
            <a:r>
              <a:rPr lang="en-US" sz="2000" dirty="0" smtClean="0"/>
              <a:t>Negative feedback</a:t>
            </a:r>
          </a:p>
          <a:p>
            <a:pPr>
              <a:buNone/>
            </a:pPr>
            <a:r>
              <a:rPr lang="en-US" sz="2000" dirty="0" smtClean="0"/>
              <a:t>Assuming we have 200 </a:t>
            </a:r>
          </a:p>
          <a:p>
            <a:pPr>
              <a:buNone/>
            </a:pPr>
            <a:r>
              <a:rPr lang="en-US" sz="2000" dirty="0" smtClean="0"/>
              <a:t>product feedbacks, half are</a:t>
            </a:r>
          </a:p>
          <a:p>
            <a:pPr>
              <a:buNone/>
            </a:pPr>
            <a:r>
              <a:rPr lang="en-US" sz="2000" dirty="0" smtClean="0"/>
              <a:t>positive, half negative.</a:t>
            </a:r>
          </a:p>
          <a:p>
            <a:pPr>
              <a:buNone/>
            </a:pPr>
            <a:endParaRPr lang="en-US" sz="2000" dirty="0" smtClean="0"/>
          </a:p>
          <a:p>
            <a:pPr>
              <a:buNone/>
            </a:pPr>
            <a:endParaRPr lang="en-US" sz="2000" dirty="0" smtClean="0"/>
          </a:p>
          <a:p>
            <a:pPr>
              <a:buNone/>
            </a:pPr>
            <a:endParaRPr lang="en-US" sz="2000" dirty="0" smtClean="0"/>
          </a:p>
          <a:p>
            <a:pPr>
              <a:buNone/>
            </a:pPr>
            <a:endParaRPr lang="en-SG" dirty="0"/>
          </a:p>
        </p:txBody>
      </p:sp>
      <p:graphicFrame>
        <p:nvGraphicFramePr>
          <p:cNvPr id="4" name="Group 61"/>
          <p:cNvGraphicFramePr>
            <a:graphicFrameLocks/>
          </p:cNvGraphicFramePr>
          <p:nvPr>
            <p:extLst/>
          </p:nvPr>
        </p:nvGraphicFramePr>
        <p:xfrm>
          <a:off x="4401800" y="1361244"/>
          <a:ext cx="4480560" cy="4694820"/>
        </p:xfrm>
        <a:graphic>
          <a:graphicData uri="http://schemas.openxmlformats.org/drawingml/2006/table">
            <a:tbl>
              <a:tblPr/>
              <a:tblGrid>
                <a:gridCol w="1554480">
                  <a:extLst>
                    <a:ext uri="{9D8B030D-6E8A-4147-A177-3AD203B41FA5}">
                      <a16:colId xmlns:a16="http://schemas.microsoft.com/office/drawing/2014/main" val="20000"/>
                    </a:ext>
                  </a:extLst>
                </a:gridCol>
                <a:gridCol w="1412240">
                  <a:extLst>
                    <a:ext uri="{9D8B030D-6E8A-4147-A177-3AD203B41FA5}">
                      <a16:colId xmlns:a16="http://schemas.microsoft.com/office/drawing/2014/main" val="20001"/>
                    </a:ext>
                  </a:extLst>
                </a:gridCol>
                <a:gridCol w="1513840">
                  <a:extLst>
                    <a:ext uri="{9D8B030D-6E8A-4147-A177-3AD203B41FA5}">
                      <a16:colId xmlns:a16="http://schemas.microsoft.com/office/drawing/2014/main" val="20002"/>
                    </a:ext>
                  </a:extLst>
                </a:gridCol>
              </a:tblGrid>
              <a:tr h="280988">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6600"/>
                          </a:solidFill>
                          <a:effectLst/>
                          <a:latin typeface="Arial" pitchFamily="34" charset="0"/>
                          <a:ea typeface="Arial Unicode MS" pitchFamily="34" charset="-128"/>
                          <a:cs typeface="Arial Unicode MS" pitchFamily="34" charset="-128"/>
                        </a:rPr>
                        <a:t>Probability</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chemeClr val="tx2"/>
                          </a:solidFill>
                          <a:effectLst/>
                          <a:latin typeface="Arial" pitchFamily="34" charset="0"/>
                          <a:ea typeface="Arial Unicode MS" pitchFamily="34" charset="-128"/>
                          <a:cs typeface="Arial Unicode MS" pitchFamily="34" charset="-128"/>
                        </a:rPr>
                        <a:t>positive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chemeClr val="tx2"/>
                          </a:solidFill>
                          <a:effectLst/>
                          <a:latin typeface="Arial" pitchFamily="34" charset="0"/>
                          <a:ea typeface="Arial Unicode MS" pitchFamily="34" charset="-128"/>
                          <a:cs typeface="Arial Unicode MS" pitchFamily="34" charset="-128"/>
                        </a:rPr>
                        <a:t>negative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P(small | </a:t>
                      </a:r>
                      <a:r>
                        <a:rPr kumimoji="0" lang="en-US" sz="1600" b="1" i="1"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defRPr/>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0.4 </a:t>
                      </a:r>
                    </a:p>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defRPr/>
                      </a:pPr>
                      <a:r>
                        <a:rPr kumimoji="0" lang="en-US" sz="9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P(small | </a:t>
                      </a:r>
                      <a:r>
                        <a:rPr kumimoji="0" lang="en-US" sz="900" b="1" i="1"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Y=positive</a:t>
                      </a:r>
                      <a:r>
                        <a:rPr kumimoji="0" lang="en-US" sz="9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0.4</a:t>
                      </a:r>
                    </a:p>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defRPr/>
                      </a:pPr>
                      <a:r>
                        <a:rPr kumimoji="0" lang="en-US" sz="9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P(small | </a:t>
                      </a:r>
                      <a:r>
                        <a:rPr kumimoji="0" lang="en-US" sz="900" b="1" i="1"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Y=negative</a:t>
                      </a:r>
                      <a:r>
                        <a:rPr kumimoji="0" lang="en-US" sz="9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P(medium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P(large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2575">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P(red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0988">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P(blue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2575">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P(green | </a:t>
                      </a:r>
                      <a:r>
                        <a:rPr kumimoji="0" lang="en-US" sz="1600" b="1" i="1"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P(square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P(triangle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0988">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P(circle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5" name="Group 4"/>
          <p:cNvGrpSpPr/>
          <p:nvPr/>
        </p:nvGrpSpPr>
        <p:grpSpPr>
          <a:xfrm>
            <a:off x="4397888" y="2180492"/>
            <a:ext cx="4503421" cy="2637694"/>
            <a:chOff x="2059939" y="2135188"/>
            <a:chExt cx="5054601" cy="2529462"/>
          </a:xfrm>
        </p:grpSpPr>
        <p:sp>
          <p:nvSpPr>
            <p:cNvPr id="6" name="Line 249"/>
            <p:cNvSpPr>
              <a:spLocks noChangeShapeType="1"/>
            </p:cNvSpPr>
            <p:nvPr/>
          </p:nvSpPr>
          <p:spPr bwMode="auto">
            <a:xfrm>
              <a:off x="2059940" y="2135188"/>
              <a:ext cx="5035550" cy="1587"/>
            </a:xfrm>
            <a:prstGeom prst="line">
              <a:avLst/>
            </a:prstGeom>
            <a:noFill/>
            <a:ln w="38100">
              <a:solidFill>
                <a:schemeClr val="tx1"/>
              </a:solidFill>
              <a:round/>
              <a:headEnd/>
              <a:tailEnd/>
            </a:ln>
          </p:spPr>
          <p:txBody>
            <a:bodyPr wrap="none" lIns="90000" tIns="46800" rIns="90000" bIns="46800">
              <a:spAutoFit/>
            </a:bodyPr>
            <a:lstStyle/>
            <a:p>
              <a:endParaRPr lang="en-US"/>
            </a:p>
          </p:txBody>
        </p:sp>
        <p:sp>
          <p:nvSpPr>
            <p:cNvPr id="7" name="Line 250"/>
            <p:cNvSpPr>
              <a:spLocks noChangeShapeType="1"/>
            </p:cNvSpPr>
            <p:nvPr/>
          </p:nvSpPr>
          <p:spPr bwMode="auto">
            <a:xfrm>
              <a:off x="2059939" y="3470514"/>
              <a:ext cx="5035550" cy="1588"/>
            </a:xfrm>
            <a:prstGeom prst="line">
              <a:avLst/>
            </a:prstGeom>
            <a:noFill/>
            <a:ln w="38100">
              <a:solidFill>
                <a:schemeClr val="tx1"/>
              </a:solidFill>
              <a:round/>
              <a:headEnd/>
              <a:tailEnd/>
            </a:ln>
          </p:spPr>
          <p:txBody>
            <a:bodyPr wrap="none" lIns="90000" tIns="46800" rIns="90000" bIns="46800">
              <a:spAutoFit/>
            </a:bodyPr>
            <a:lstStyle/>
            <a:p>
              <a:endParaRPr lang="en-US"/>
            </a:p>
          </p:txBody>
        </p:sp>
        <p:sp>
          <p:nvSpPr>
            <p:cNvPr id="8" name="Line 251"/>
            <p:cNvSpPr>
              <a:spLocks noChangeShapeType="1"/>
            </p:cNvSpPr>
            <p:nvPr/>
          </p:nvSpPr>
          <p:spPr bwMode="auto">
            <a:xfrm>
              <a:off x="2078991" y="4663063"/>
              <a:ext cx="5035549" cy="1587"/>
            </a:xfrm>
            <a:prstGeom prst="line">
              <a:avLst/>
            </a:prstGeom>
            <a:noFill/>
            <a:ln w="38100">
              <a:solidFill>
                <a:schemeClr val="tx1"/>
              </a:solidFill>
              <a:round/>
              <a:headEnd/>
              <a:tailEnd/>
            </a:ln>
          </p:spPr>
          <p:txBody>
            <a:bodyPr wrap="none" lIns="90000" tIns="46800" rIns="90000" bIns="46800">
              <a:spAutoFit/>
            </a:bodyPr>
            <a:lstStyle/>
            <a:p>
              <a:endParaRPr lang="en-US"/>
            </a:p>
          </p:txBody>
        </p:sp>
      </p:grpSp>
      <p:sp>
        <p:nvSpPr>
          <p:cNvPr id="9" name="Text Box 312"/>
          <p:cNvSpPr txBox="1">
            <a:spLocks noChangeArrowheads="1"/>
          </p:cNvSpPr>
          <p:nvPr/>
        </p:nvSpPr>
        <p:spPr bwMode="auto">
          <a:xfrm>
            <a:off x="413238" y="4585247"/>
            <a:ext cx="3481754" cy="1325620"/>
          </a:xfrm>
          <a:prstGeom prst="rect">
            <a:avLst/>
          </a:prstGeom>
          <a:noFill/>
          <a:ln w="12700">
            <a:noFill/>
            <a:miter lim="800000"/>
            <a:headEnd/>
            <a:tailEnd/>
          </a:ln>
        </p:spPr>
        <p:txBody>
          <a:bodyPr wrap="square" lIns="90000" tIns="46800" rIns="90000" bIns="46800">
            <a:spAutoFit/>
          </a:bodyPr>
          <a:lstStyle/>
          <a:p>
            <a:pPr algn="ctr" eaLnBrk="1" hangingPunct="1"/>
            <a:r>
              <a:rPr lang="en-US" altLang="zh-TW" sz="2000" dirty="0" smtClean="0">
                <a:latin typeface="Times New Roman" pitchFamily="18" charset="0"/>
                <a:ea typeface="新細明體" pitchFamily="18" charset="-120"/>
              </a:rPr>
              <a:t>Now we designed a new product X with</a:t>
            </a:r>
            <a:r>
              <a:rPr lang="en-US" sz="2000" dirty="0" smtClean="0">
                <a:latin typeface="Times New Roman" pitchFamily="18" charset="0"/>
              </a:rPr>
              <a:t>:</a:t>
            </a:r>
            <a:endParaRPr lang="en-US" sz="2000" dirty="0">
              <a:latin typeface="Times New Roman" pitchFamily="18" charset="0"/>
            </a:endParaRPr>
          </a:p>
          <a:p>
            <a:pPr algn="ctr" eaLnBrk="1" hangingPunct="1"/>
            <a:r>
              <a:rPr lang="en-US" sz="2000" dirty="0">
                <a:latin typeface="Times New Roman" pitchFamily="18" charset="0"/>
              </a:rPr>
              <a:t>&lt;</a:t>
            </a:r>
            <a:r>
              <a:rPr lang="en-US" sz="2000" b="1" i="1" dirty="0" smtClean="0">
                <a:solidFill>
                  <a:srgbClr val="C00000"/>
                </a:solidFill>
                <a:latin typeface="Times New Roman" pitchFamily="18" charset="0"/>
              </a:rPr>
              <a:t>medium</a:t>
            </a:r>
            <a:r>
              <a:rPr lang="en-US" sz="2000" b="1" i="1" dirty="0" smtClean="0">
                <a:solidFill>
                  <a:srgbClr val="C00000"/>
                </a:solidFill>
                <a:latin typeface="Times New Roman" pitchFamily="18" charset="0"/>
                <a:sym typeface="Symbol" pitchFamily="18" charset="2"/>
              </a:rPr>
              <a:t>, red</a:t>
            </a:r>
            <a:r>
              <a:rPr lang="en-US" sz="2000" b="1" i="1" dirty="0">
                <a:solidFill>
                  <a:srgbClr val="C00000"/>
                </a:solidFill>
                <a:latin typeface="Times New Roman" pitchFamily="18" charset="0"/>
                <a:sym typeface="Symbol" pitchFamily="18" charset="2"/>
              </a:rPr>
              <a:t>, circle</a:t>
            </a:r>
            <a:r>
              <a:rPr lang="en-US" sz="2000" dirty="0" smtClean="0">
                <a:latin typeface="Times New Roman" pitchFamily="18" charset="0"/>
                <a:sym typeface="Symbol" pitchFamily="18" charset="2"/>
              </a:rPr>
              <a:t>&gt;</a:t>
            </a:r>
          </a:p>
          <a:p>
            <a:pPr algn="ctr" eaLnBrk="1" hangingPunct="1"/>
            <a:r>
              <a:rPr lang="en-US" sz="2000" dirty="0" smtClean="0">
                <a:latin typeface="Times New Roman" pitchFamily="18" charset="0"/>
                <a:sym typeface="Symbol" pitchFamily="18" charset="2"/>
              </a:rPr>
              <a:t>Will customer like it?</a:t>
            </a:r>
            <a:endParaRPr lang="en-US" sz="2000" dirty="0">
              <a:latin typeface="Times New Roman" pitchFamily="18" charset="0"/>
              <a:sym typeface="Symbol" pitchFamily="18" charset="2"/>
            </a:endParaRPr>
          </a:p>
        </p:txBody>
      </p:sp>
    </p:spTree>
    <p:extLst>
      <p:ext uri="{BB962C8B-B14F-4D97-AF65-F5344CB8AC3E}">
        <p14:creationId xmlns:p14="http://schemas.microsoft.com/office/powerpoint/2010/main" val="4004718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2"/>
          <p:cNvSpPr>
            <a:spLocks noGrp="1" noChangeArrowheads="1"/>
          </p:cNvSpPr>
          <p:nvPr>
            <p:ph type="title" idx="4294967295"/>
          </p:nvPr>
        </p:nvSpPr>
        <p:spPr/>
        <p:txBody>
          <a:bodyPr lIns="91440" tIns="45720" rIns="91440" bIns="45720"/>
          <a:lstStyle/>
          <a:p>
            <a:pPr eaLnBrk="1" hangingPunct="1"/>
            <a:r>
              <a:rPr lang="en-US" dirty="0" smtClean="0"/>
              <a:t>Naïve </a:t>
            </a:r>
            <a:r>
              <a:rPr lang="en-US" dirty="0" err="1"/>
              <a:t>Bayes</a:t>
            </a:r>
            <a:r>
              <a:rPr lang="en-US" dirty="0"/>
              <a:t> Categorization: </a:t>
            </a:r>
            <a:r>
              <a:rPr lang="en-US" sz="2800" dirty="0">
                <a:solidFill>
                  <a:srgbClr val="CC3300"/>
                </a:solidFill>
              </a:rPr>
              <a:t>Example </a:t>
            </a:r>
            <a:r>
              <a:rPr lang="en-US" sz="2400" b="0" dirty="0">
                <a:solidFill>
                  <a:srgbClr val="CC3300"/>
                </a:solidFill>
                <a:effectLst/>
              </a:rPr>
              <a:t>(cont.)</a:t>
            </a:r>
          </a:p>
        </p:txBody>
      </p:sp>
      <p:graphicFrame>
        <p:nvGraphicFramePr>
          <p:cNvPr id="150590" name="Group 62"/>
          <p:cNvGraphicFramePr>
            <a:graphicFrameLocks noGrp="1"/>
          </p:cNvGraphicFramePr>
          <p:nvPr>
            <p:ph idx="4294967295"/>
          </p:nvPr>
        </p:nvGraphicFramePr>
        <p:xfrm>
          <a:off x="514350" y="1543050"/>
          <a:ext cx="5745772" cy="1721235"/>
        </p:xfrm>
        <a:graphic>
          <a:graphicData uri="http://schemas.openxmlformats.org/drawingml/2006/table">
            <a:tbl>
              <a:tblPr/>
              <a:tblGrid>
                <a:gridCol w="1914654">
                  <a:extLst>
                    <a:ext uri="{9D8B030D-6E8A-4147-A177-3AD203B41FA5}">
                      <a16:colId xmlns:a16="http://schemas.microsoft.com/office/drawing/2014/main" val="20000"/>
                    </a:ext>
                  </a:extLst>
                </a:gridCol>
                <a:gridCol w="1916465">
                  <a:extLst>
                    <a:ext uri="{9D8B030D-6E8A-4147-A177-3AD203B41FA5}">
                      <a16:colId xmlns:a16="http://schemas.microsoft.com/office/drawing/2014/main" val="20001"/>
                    </a:ext>
                  </a:extLst>
                </a:gridCol>
                <a:gridCol w="1914653">
                  <a:extLst>
                    <a:ext uri="{9D8B030D-6E8A-4147-A177-3AD203B41FA5}">
                      <a16:colId xmlns:a16="http://schemas.microsoft.com/office/drawing/2014/main" val="20002"/>
                    </a:ext>
                  </a:extLst>
                </a:gridCol>
              </a:tblGrid>
              <a:tr h="280988">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6600"/>
                          </a:solidFill>
                          <a:effectLst/>
                          <a:latin typeface="Arial" pitchFamily="34" charset="0"/>
                          <a:ea typeface="Arial Unicode MS" pitchFamily="34" charset="-128"/>
                          <a:cs typeface="Arial Unicode MS" pitchFamily="34" charset="-128"/>
                        </a:rPr>
                        <a:t>Probability</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chemeClr val="tx2"/>
                          </a:solidFill>
                          <a:effectLst/>
                          <a:latin typeface="Arial" pitchFamily="34" charset="0"/>
                          <a:ea typeface="Arial Unicode MS" pitchFamily="34" charset="-128"/>
                          <a:cs typeface="Arial Unicode MS" pitchFamily="34" charset="-128"/>
                        </a:rPr>
                        <a:t>positive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chemeClr val="tx2"/>
                          </a:solidFill>
                          <a:effectLst/>
                          <a:latin typeface="Arial" pitchFamily="34" charset="0"/>
                          <a:ea typeface="Arial Unicode MS" pitchFamily="34" charset="-128"/>
                          <a:cs typeface="Arial Unicode MS" pitchFamily="34" charset="-128"/>
                        </a:rPr>
                        <a:t>negative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P(</a:t>
                      </a:r>
                      <a:r>
                        <a:rPr kumimoji="0" lang="en-US" sz="1600" b="1" i="1"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P(medium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0.1</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P(red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P(circle | </a:t>
                      </a:r>
                      <a:r>
                        <a:rPr kumimoji="0" lang="en-US" sz="1600" b="1" i="1"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Y</a:t>
                      </a: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smtClean="0">
                          <a:ln>
                            <a:noFill/>
                          </a:ln>
                          <a:solidFill>
                            <a:srgbClr val="0000CC"/>
                          </a:solidFill>
                          <a:effectLst/>
                          <a:latin typeface="Arial" pitchFamily="34" charset="0"/>
                          <a:ea typeface="Arial Unicode MS" pitchFamily="34" charset="-128"/>
                          <a:cs typeface="Arial Unicode MS" pitchFamily="34" charset="-128"/>
                        </a:rPr>
                        <a:t>0.9</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Symbol" pitchFamily="18" charset="2"/>
                        <a:buNone/>
                        <a:tabLst/>
                      </a:pPr>
                      <a:r>
                        <a:rPr kumimoji="0" lang="en-US" sz="1600" b="1" i="0" u="none" strike="noStrike" cap="none" normalizeH="0" baseline="0" dirty="0" smtClean="0">
                          <a:ln>
                            <a:noFill/>
                          </a:ln>
                          <a:solidFill>
                            <a:srgbClr val="0000CC"/>
                          </a:solidFill>
                          <a:effectLst/>
                          <a:latin typeface="Arial" pitchFamily="34" charset="0"/>
                          <a:ea typeface="Arial Unicode MS" pitchFamily="34" charset="-128"/>
                          <a:cs typeface="Arial Unicode MS" pitchFamily="34" charset="-128"/>
                        </a:rPr>
                        <a:t>0.3</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0591" name="Text Box 63"/>
          <p:cNvSpPr txBox="1">
            <a:spLocks noChangeArrowheads="1"/>
          </p:cNvSpPr>
          <p:nvPr/>
        </p:nvSpPr>
        <p:spPr bwMode="auto">
          <a:xfrm>
            <a:off x="330200" y="3581400"/>
            <a:ext cx="9091248" cy="783934"/>
          </a:xfrm>
          <a:prstGeom prst="rect">
            <a:avLst/>
          </a:prstGeom>
          <a:noFill/>
          <a:ln w="12700">
            <a:noFill/>
            <a:miter lim="800000"/>
            <a:headEnd/>
            <a:tailEnd/>
          </a:ln>
        </p:spPr>
        <p:txBody>
          <a:bodyPr wrap="none" lIns="90000" tIns="46800" rIns="90000" bIns="46800">
            <a:spAutoFit/>
          </a:bodyPr>
          <a:lstStyle/>
          <a:p>
            <a:pPr eaLnBrk="1" hangingPunct="1">
              <a:lnSpc>
                <a:spcPct val="80000"/>
              </a:lnSpc>
            </a:pPr>
            <a:r>
              <a:rPr lang="en-US" sz="1800" dirty="0" smtClean="0">
                <a:latin typeface="Times New Roman" pitchFamily="18" charset="0"/>
              </a:rPr>
              <a:t>P(positive </a:t>
            </a:r>
            <a:r>
              <a:rPr lang="en-US" sz="1800" dirty="0">
                <a:latin typeface="Times New Roman" pitchFamily="18" charset="0"/>
              </a:rPr>
              <a:t>| </a:t>
            </a:r>
            <a:r>
              <a:rPr lang="en-US" sz="1800" i="1" dirty="0">
                <a:latin typeface="Times New Roman" pitchFamily="18" charset="0"/>
              </a:rPr>
              <a:t>X</a:t>
            </a:r>
            <a:r>
              <a:rPr lang="en-US" sz="1800" dirty="0">
                <a:latin typeface="Times New Roman" pitchFamily="18" charset="0"/>
              </a:rPr>
              <a:t>) = P(positive)*P(medium | positive)*P(red | positive)*P(circle | positive) / P(</a:t>
            </a:r>
            <a:r>
              <a:rPr lang="en-US" sz="1800" i="1" dirty="0">
                <a:latin typeface="Times New Roman" pitchFamily="18" charset="0"/>
              </a:rPr>
              <a:t>X</a:t>
            </a:r>
            <a:r>
              <a:rPr lang="en-US" sz="1800" dirty="0">
                <a:latin typeface="Times New Roman" pitchFamily="18" charset="0"/>
              </a:rPr>
              <a:t>)</a:t>
            </a:r>
          </a:p>
          <a:p>
            <a:pPr eaLnBrk="1" hangingPunct="1">
              <a:lnSpc>
                <a:spcPct val="80000"/>
              </a:lnSpc>
            </a:pPr>
            <a:r>
              <a:rPr lang="en-US" sz="2000" dirty="0">
                <a:latin typeface="Times New Roman" pitchFamily="18" charset="0"/>
              </a:rPr>
              <a:t>                            </a:t>
            </a:r>
            <a:r>
              <a:rPr lang="en-US" sz="1800" dirty="0">
                <a:latin typeface="Times New Roman" pitchFamily="18" charset="0"/>
              </a:rPr>
              <a:t>0.5        *               0.1              *        0.9            *        0.9</a:t>
            </a:r>
          </a:p>
          <a:p>
            <a:pPr eaLnBrk="1" hangingPunct="1">
              <a:lnSpc>
                <a:spcPct val="80000"/>
              </a:lnSpc>
            </a:pPr>
            <a:r>
              <a:rPr lang="en-US" sz="1800" dirty="0">
                <a:latin typeface="Times New Roman" pitchFamily="18" charset="0"/>
              </a:rPr>
              <a:t>                        =  0.0405 / P(</a:t>
            </a:r>
            <a:r>
              <a:rPr lang="en-US" sz="1800" i="1" dirty="0">
                <a:latin typeface="Times New Roman" pitchFamily="18" charset="0"/>
              </a:rPr>
              <a:t>X</a:t>
            </a:r>
            <a:r>
              <a:rPr lang="en-US" sz="1800" dirty="0">
                <a:latin typeface="Times New Roman" pitchFamily="18" charset="0"/>
              </a:rPr>
              <a:t>) </a:t>
            </a:r>
          </a:p>
        </p:txBody>
      </p:sp>
      <p:sp>
        <p:nvSpPr>
          <p:cNvPr id="150592" name="Text Box 64"/>
          <p:cNvSpPr txBox="1">
            <a:spLocks noChangeArrowheads="1"/>
          </p:cNvSpPr>
          <p:nvPr/>
        </p:nvSpPr>
        <p:spPr bwMode="auto">
          <a:xfrm>
            <a:off x="267354" y="4522806"/>
            <a:ext cx="9028113" cy="800100"/>
          </a:xfrm>
          <a:prstGeom prst="rect">
            <a:avLst/>
          </a:prstGeom>
          <a:noFill/>
          <a:ln w="12700">
            <a:noFill/>
            <a:miter lim="800000"/>
            <a:headEnd/>
            <a:tailEnd/>
          </a:ln>
        </p:spPr>
        <p:txBody>
          <a:bodyPr wrap="none" lIns="90000" tIns="46800" rIns="90000" bIns="46800">
            <a:spAutoFit/>
          </a:bodyPr>
          <a:lstStyle/>
          <a:p>
            <a:pPr eaLnBrk="1" hangingPunct="1">
              <a:lnSpc>
                <a:spcPct val="80000"/>
              </a:lnSpc>
            </a:pPr>
            <a:r>
              <a:rPr lang="en-US" sz="1800" dirty="0">
                <a:latin typeface="Times New Roman" pitchFamily="18" charset="0"/>
              </a:rPr>
              <a:t>P(negative | </a:t>
            </a:r>
            <a:r>
              <a:rPr lang="en-US" sz="1800" i="1" dirty="0">
                <a:latin typeface="Times New Roman" pitchFamily="18" charset="0"/>
              </a:rPr>
              <a:t>X</a:t>
            </a:r>
            <a:r>
              <a:rPr lang="en-US" sz="1800" dirty="0">
                <a:latin typeface="Times New Roman" pitchFamily="18" charset="0"/>
              </a:rPr>
              <a:t>) = P(negative)*P(medium | negative)*P(red | negative)*P(circle | negative) / P(</a:t>
            </a:r>
            <a:r>
              <a:rPr lang="en-US" sz="1800" i="1" dirty="0">
                <a:latin typeface="Times New Roman" pitchFamily="18" charset="0"/>
              </a:rPr>
              <a:t>X</a:t>
            </a:r>
            <a:r>
              <a:rPr lang="en-US" sz="1800" dirty="0">
                <a:latin typeface="Times New Roman" pitchFamily="18" charset="0"/>
              </a:rPr>
              <a:t>)</a:t>
            </a:r>
            <a:r>
              <a:rPr lang="en-US" sz="2000" dirty="0">
                <a:latin typeface="Times New Roman" pitchFamily="18" charset="0"/>
              </a:rPr>
              <a:t> </a:t>
            </a:r>
          </a:p>
          <a:p>
            <a:pPr eaLnBrk="1" hangingPunct="1">
              <a:lnSpc>
                <a:spcPct val="80000"/>
              </a:lnSpc>
            </a:pPr>
            <a:r>
              <a:rPr lang="en-US" sz="2000" dirty="0">
                <a:latin typeface="Times New Roman" pitchFamily="18" charset="0"/>
              </a:rPr>
              <a:t>                      </a:t>
            </a:r>
            <a:r>
              <a:rPr lang="en-US" sz="1800" dirty="0">
                <a:latin typeface="Times New Roman" pitchFamily="18" charset="0"/>
              </a:rPr>
              <a:t>          0.5       *              0.2               *        0.3             *     0.3</a:t>
            </a:r>
          </a:p>
          <a:p>
            <a:pPr eaLnBrk="1" hangingPunct="1">
              <a:lnSpc>
                <a:spcPct val="80000"/>
              </a:lnSpc>
            </a:pPr>
            <a:r>
              <a:rPr lang="en-US" sz="1800" dirty="0">
                <a:latin typeface="Times New Roman" pitchFamily="18" charset="0"/>
              </a:rPr>
              <a:t>                         =  0.009 / P(</a:t>
            </a:r>
            <a:r>
              <a:rPr lang="en-US" sz="1800" i="1" dirty="0">
                <a:latin typeface="Times New Roman" pitchFamily="18" charset="0"/>
              </a:rPr>
              <a:t>X</a:t>
            </a:r>
            <a:r>
              <a:rPr lang="en-US" sz="1800" dirty="0">
                <a:latin typeface="Times New Roman" pitchFamily="18" charset="0"/>
              </a:rPr>
              <a:t>)</a:t>
            </a:r>
          </a:p>
        </p:txBody>
      </p:sp>
      <p:sp>
        <p:nvSpPr>
          <p:cNvPr id="150629" name="Text Box 101"/>
          <p:cNvSpPr txBox="1">
            <a:spLocks noChangeArrowheads="1"/>
          </p:cNvSpPr>
          <p:nvPr/>
        </p:nvSpPr>
        <p:spPr bwMode="auto">
          <a:xfrm>
            <a:off x="330200" y="5406231"/>
            <a:ext cx="6261100" cy="366713"/>
          </a:xfrm>
          <a:prstGeom prst="rect">
            <a:avLst/>
          </a:prstGeom>
          <a:noFill/>
          <a:ln w="12700">
            <a:noFill/>
            <a:miter lim="800000"/>
            <a:headEnd/>
            <a:tailEnd/>
          </a:ln>
        </p:spPr>
        <p:txBody>
          <a:bodyPr wrap="none" lIns="90000" tIns="46800" rIns="90000" bIns="46800">
            <a:spAutoFit/>
          </a:bodyPr>
          <a:lstStyle/>
          <a:p>
            <a:pPr algn="ctr" eaLnBrk="1" hangingPunct="1"/>
            <a:r>
              <a:rPr lang="en-US" sz="1800" dirty="0">
                <a:latin typeface="Times New Roman" pitchFamily="18" charset="0"/>
              </a:rPr>
              <a:t>P(positive | </a:t>
            </a:r>
            <a:r>
              <a:rPr lang="en-US" sz="1800" i="1" dirty="0">
                <a:latin typeface="Times New Roman" pitchFamily="18" charset="0"/>
              </a:rPr>
              <a:t>X</a:t>
            </a:r>
            <a:r>
              <a:rPr lang="en-US" sz="1800" dirty="0">
                <a:latin typeface="Times New Roman" pitchFamily="18" charset="0"/>
              </a:rPr>
              <a:t>) + P(negative | </a:t>
            </a:r>
            <a:r>
              <a:rPr lang="en-US" sz="1800" i="1" dirty="0">
                <a:latin typeface="Times New Roman" pitchFamily="18" charset="0"/>
              </a:rPr>
              <a:t>X</a:t>
            </a:r>
            <a:r>
              <a:rPr lang="en-US" sz="1800" dirty="0">
                <a:latin typeface="Times New Roman" pitchFamily="18" charset="0"/>
              </a:rPr>
              <a:t>) = 0.0405 / P(</a:t>
            </a:r>
            <a:r>
              <a:rPr lang="en-US" sz="1800" i="1" dirty="0">
                <a:latin typeface="Times New Roman" pitchFamily="18" charset="0"/>
              </a:rPr>
              <a:t>X</a:t>
            </a:r>
            <a:r>
              <a:rPr lang="en-US" sz="1800" dirty="0">
                <a:latin typeface="Times New Roman" pitchFamily="18" charset="0"/>
              </a:rPr>
              <a:t>) + 0.009 / P(</a:t>
            </a:r>
            <a:r>
              <a:rPr lang="en-US" sz="1800" i="1" dirty="0">
                <a:latin typeface="Times New Roman" pitchFamily="18" charset="0"/>
              </a:rPr>
              <a:t>X</a:t>
            </a:r>
            <a:r>
              <a:rPr lang="en-US" sz="1800" dirty="0">
                <a:latin typeface="Times New Roman" pitchFamily="18" charset="0"/>
              </a:rPr>
              <a:t>) = 1</a:t>
            </a:r>
          </a:p>
        </p:txBody>
      </p:sp>
      <p:sp>
        <p:nvSpPr>
          <p:cNvPr id="150630" name="Text Box 102"/>
          <p:cNvSpPr txBox="1">
            <a:spLocks noChangeArrowheads="1"/>
          </p:cNvSpPr>
          <p:nvPr/>
        </p:nvSpPr>
        <p:spPr bwMode="auto">
          <a:xfrm>
            <a:off x="618173" y="5772944"/>
            <a:ext cx="3341277" cy="371513"/>
          </a:xfrm>
          <a:prstGeom prst="rect">
            <a:avLst/>
          </a:prstGeom>
          <a:noFill/>
          <a:ln w="12700">
            <a:noFill/>
            <a:miter lim="800000"/>
            <a:headEnd/>
            <a:tailEnd/>
          </a:ln>
        </p:spPr>
        <p:txBody>
          <a:bodyPr wrap="none" lIns="90000" tIns="46800" rIns="90000" bIns="46800">
            <a:spAutoFit/>
          </a:bodyPr>
          <a:lstStyle/>
          <a:p>
            <a:pPr algn="ctr" eaLnBrk="1" hangingPunct="1"/>
            <a:r>
              <a:rPr lang="en-US" sz="1800" dirty="0">
                <a:latin typeface="Times New Roman" pitchFamily="18" charset="0"/>
              </a:rPr>
              <a:t>P(</a:t>
            </a:r>
            <a:r>
              <a:rPr lang="en-US" sz="1800" i="1" dirty="0">
                <a:latin typeface="Times New Roman" pitchFamily="18" charset="0"/>
              </a:rPr>
              <a:t>X</a:t>
            </a:r>
            <a:r>
              <a:rPr lang="en-US" sz="1800" dirty="0">
                <a:latin typeface="Times New Roman" pitchFamily="18" charset="0"/>
              </a:rPr>
              <a:t>) = (0.0405 + 0.009) = </a:t>
            </a:r>
            <a:r>
              <a:rPr lang="en-US" sz="1800" dirty="0">
                <a:solidFill>
                  <a:srgbClr val="FF0000"/>
                </a:solidFill>
                <a:latin typeface="Times New Roman" pitchFamily="18" charset="0"/>
              </a:rPr>
              <a:t>0.0495</a:t>
            </a:r>
            <a:r>
              <a:rPr lang="en-US" sz="1800" dirty="0">
                <a:latin typeface="Times New Roman" pitchFamily="18" charset="0"/>
              </a:rPr>
              <a:t> </a:t>
            </a:r>
          </a:p>
        </p:txBody>
      </p:sp>
      <p:sp>
        <p:nvSpPr>
          <p:cNvPr id="150631" name="Text Box 103"/>
          <p:cNvSpPr txBox="1">
            <a:spLocks noChangeArrowheads="1"/>
          </p:cNvSpPr>
          <p:nvPr/>
        </p:nvSpPr>
        <p:spPr bwMode="auto">
          <a:xfrm>
            <a:off x="3432175" y="4013200"/>
            <a:ext cx="2698472" cy="371513"/>
          </a:xfrm>
          <a:prstGeom prst="rect">
            <a:avLst/>
          </a:prstGeom>
          <a:noFill/>
          <a:ln w="12700">
            <a:noFill/>
            <a:miter lim="800000"/>
            <a:headEnd/>
            <a:tailEnd/>
          </a:ln>
        </p:spPr>
        <p:txBody>
          <a:bodyPr wrap="none" lIns="90000" tIns="46800" rIns="90000" bIns="46800">
            <a:spAutoFit/>
          </a:bodyPr>
          <a:lstStyle/>
          <a:p>
            <a:pPr algn="ctr" eaLnBrk="1" hangingPunct="1"/>
            <a:r>
              <a:rPr lang="en-US" sz="1800" dirty="0">
                <a:solidFill>
                  <a:srgbClr val="FF0000"/>
                </a:solidFill>
                <a:latin typeface="Times New Roman" pitchFamily="18" charset="0"/>
              </a:rPr>
              <a:t>= 0.0405 / 0.0495 = 0.8181</a:t>
            </a:r>
          </a:p>
        </p:txBody>
      </p:sp>
      <p:sp>
        <p:nvSpPr>
          <p:cNvPr id="150632" name="Text Box 104"/>
          <p:cNvSpPr txBox="1">
            <a:spLocks noChangeArrowheads="1"/>
          </p:cNvSpPr>
          <p:nvPr/>
        </p:nvSpPr>
        <p:spPr bwMode="auto">
          <a:xfrm>
            <a:off x="3393978" y="4933137"/>
            <a:ext cx="2583056" cy="371513"/>
          </a:xfrm>
          <a:prstGeom prst="rect">
            <a:avLst/>
          </a:prstGeom>
          <a:noFill/>
          <a:ln w="12700">
            <a:noFill/>
            <a:miter lim="800000"/>
            <a:headEnd/>
            <a:tailEnd/>
          </a:ln>
        </p:spPr>
        <p:txBody>
          <a:bodyPr wrap="none" lIns="90000" tIns="46800" rIns="90000" bIns="46800">
            <a:spAutoFit/>
          </a:bodyPr>
          <a:lstStyle/>
          <a:p>
            <a:pPr algn="ctr" eaLnBrk="1" hangingPunct="1"/>
            <a:r>
              <a:rPr lang="en-US" sz="1800" dirty="0">
                <a:solidFill>
                  <a:srgbClr val="FF0000"/>
                </a:solidFill>
                <a:latin typeface="Times New Roman" pitchFamily="18" charset="0"/>
              </a:rPr>
              <a:t>= 0.009 / 0.0495 = 0.1818</a:t>
            </a:r>
          </a:p>
        </p:txBody>
      </p:sp>
      <p:sp>
        <p:nvSpPr>
          <p:cNvPr id="597031" name="Text Box 105"/>
          <p:cNvSpPr txBox="1">
            <a:spLocks noChangeArrowheads="1"/>
          </p:cNvSpPr>
          <p:nvPr/>
        </p:nvSpPr>
        <p:spPr bwMode="auto">
          <a:xfrm>
            <a:off x="6098930" y="2508494"/>
            <a:ext cx="3511062" cy="710067"/>
          </a:xfrm>
          <a:prstGeom prst="rect">
            <a:avLst/>
          </a:prstGeom>
          <a:noFill/>
          <a:ln w="12700">
            <a:noFill/>
            <a:miter lim="800000"/>
            <a:headEnd/>
            <a:tailEnd/>
          </a:ln>
        </p:spPr>
        <p:txBody>
          <a:bodyPr wrap="square" lIns="90000" tIns="46800" rIns="90000" bIns="46800">
            <a:spAutoFit/>
          </a:bodyPr>
          <a:lstStyle/>
          <a:p>
            <a:pPr algn="ctr" eaLnBrk="1" hangingPunct="1"/>
            <a:r>
              <a:rPr lang="en-US" sz="2000" dirty="0" smtClean="0">
                <a:latin typeface="Times New Roman" pitchFamily="18" charset="0"/>
              </a:rPr>
              <a:t>Product / Instance</a:t>
            </a:r>
            <a:r>
              <a:rPr lang="en-US" altLang="zh-TW" sz="2000" dirty="0" smtClean="0">
                <a:latin typeface="Times New Roman" pitchFamily="18" charset="0"/>
                <a:ea typeface="新細明體" pitchFamily="18" charset="-120"/>
              </a:rPr>
              <a:t> </a:t>
            </a:r>
            <a:r>
              <a:rPr lang="en-US" altLang="zh-TW" sz="2000" dirty="0">
                <a:latin typeface="Times New Roman" pitchFamily="18" charset="0"/>
                <a:ea typeface="新細明體" pitchFamily="18" charset="-120"/>
              </a:rPr>
              <a:t>X</a:t>
            </a:r>
            <a:r>
              <a:rPr lang="en-US" sz="2000" dirty="0">
                <a:latin typeface="Times New Roman" pitchFamily="18" charset="0"/>
              </a:rPr>
              <a:t>:</a:t>
            </a:r>
          </a:p>
          <a:p>
            <a:pPr algn="ctr" eaLnBrk="1" hangingPunct="1"/>
            <a:r>
              <a:rPr lang="en-US" sz="2000" dirty="0">
                <a:latin typeface="Times New Roman" pitchFamily="18" charset="0"/>
              </a:rPr>
              <a:t>&lt;medium</a:t>
            </a:r>
            <a:r>
              <a:rPr lang="en-US" sz="2000" dirty="0">
                <a:latin typeface="Times New Roman" pitchFamily="18" charset="0"/>
                <a:sym typeface="Symbol" pitchFamily="18" charset="2"/>
              </a:rPr>
              <a:t>,</a:t>
            </a:r>
            <a:r>
              <a:rPr lang="en-US" altLang="zh-TW" sz="2000" dirty="0">
                <a:latin typeface="Times New Roman" pitchFamily="18" charset="0"/>
                <a:ea typeface="新細明體" pitchFamily="18" charset="-120"/>
                <a:sym typeface="Symbol" pitchFamily="18" charset="2"/>
              </a:rPr>
              <a:t> </a:t>
            </a:r>
            <a:r>
              <a:rPr lang="en-US" sz="2000" dirty="0">
                <a:latin typeface="Times New Roman" pitchFamily="18" charset="0"/>
                <a:sym typeface="Symbol" pitchFamily="18" charset="2"/>
              </a:rPr>
              <a:t>red, circle&gt;</a:t>
            </a:r>
          </a:p>
        </p:txBody>
      </p:sp>
    </p:spTree>
    <p:extLst>
      <p:ext uri="{BB962C8B-B14F-4D97-AF65-F5344CB8AC3E}">
        <p14:creationId xmlns:p14="http://schemas.microsoft.com/office/powerpoint/2010/main" val="335927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06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6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91" grpId="0"/>
      <p:bldP spid="150592" grpId="0"/>
      <p:bldP spid="150629" grpId="0"/>
      <p:bldP spid="150630" grpId="0"/>
      <p:bldP spid="150631" grpId="0"/>
      <p:bldP spid="1506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 </a:t>
            </a:r>
            <a:r>
              <a:rPr lang="en-US" sz="2800" dirty="0" smtClean="0">
                <a:solidFill>
                  <a:srgbClr val="C00000"/>
                </a:solidFill>
              </a:rPr>
              <a:t>Bayesian Nets Construction</a:t>
            </a:r>
            <a:endParaRPr lang="en-US" sz="2800" dirty="0">
              <a:solidFill>
                <a:srgbClr val="C00000"/>
              </a:solidFill>
            </a:endParaRPr>
          </a:p>
        </p:txBody>
      </p:sp>
      <p:sp>
        <p:nvSpPr>
          <p:cNvPr id="87043" name="Content Placeholder 2"/>
          <p:cNvSpPr>
            <a:spLocks noGrp="1"/>
          </p:cNvSpPr>
          <p:nvPr>
            <p:ph idx="1"/>
          </p:nvPr>
        </p:nvSpPr>
        <p:spPr/>
        <p:txBody>
          <a:bodyPr/>
          <a:lstStyle/>
          <a:p>
            <a:pPr>
              <a:lnSpc>
                <a:spcPct val="100000"/>
              </a:lnSpc>
              <a:spcBef>
                <a:spcPts val="0"/>
              </a:spcBef>
              <a:spcAft>
                <a:spcPts val="0"/>
              </a:spcAft>
            </a:pPr>
            <a:r>
              <a:rPr lang="en-US" dirty="0" smtClean="0"/>
              <a:t>Specifying a limited set of dependencies </a:t>
            </a:r>
          </a:p>
          <a:p>
            <a:pPr lvl="1">
              <a:lnSpc>
                <a:spcPct val="100000"/>
              </a:lnSpc>
              <a:spcAft>
                <a:spcPts val="0"/>
              </a:spcAft>
            </a:pPr>
            <a:r>
              <a:rPr lang="en-US" dirty="0" smtClean="0"/>
              <a:t>using a directed graph.</a:t>
            </a:r>
          </a:p>
          <a:p>
            <a:pPr>
              <a:lnSpc>
                <a:spcPct val="100000"/>
              </a:lnSpc>
              <a:spcBef>
                <a:spcPts val="600"/>
              </a:spcBef>
              <a:spcAft>
                <a:spcPts val="0"/>
              </a:spcAft>
            </a:pPr>
            <a:r>
              <a:rPr lang="en-US" dirty="0" smtClean="0"/>
              <a:t>Assumptions</a:t>
            </a:r>
          </a:p>
          <a:p>
            <a:pPr lvl="1">
              <a:lnSpc>
                <a:spcPct val="100000"/>
              </a:lnSpc>
              <a:spcAft>
                <a:spcPts val="0"/>
              </a:spcAft>
            </a:pPr>
            <a:r>
              <a:rPr lang="en-US" dirty="0" smtClean="0"/>
              <a:t>Hypotheses are mutually exclusive  </a:t>
            </a:r>
          </a:p>
          <a:p>
            <a:pPr lvl="1">
              <a:lnSpc>
                <a:spcPct val="100000"/>
              </a:lnSpc>
              <a:spcAft>
                <a:spcPts val="0"/>
              </a:spcAft>
            </a:pPr>
            <a:r>
              <a:rPr lang="en-US" dirty="0" smtClean="0"/>
              <a:t>Hypotheses are exhaustive</a:t>
            </a:r>
          </a:p>
          <a:p>
            <a:pPr lvl="1">
              <a:lnSpc>
                <a:spcPct val="100000"/>
              </a:lnSpc>
              <a:spcAft>
                <a:spcPts val="0"/>
              </a:spcAft>
            </a:pPr>
            <a:r>
              <a:rPr lang="en-US" dirty="0" smtClean="0"/>
              <a:t>Conditional independence of evidence under both hypothesis and its negation</a:t>
            </a:r>
          </a:p>
          <a:p>
            <a:pPr lvl="1">
              <a:lnSpc>
                <a:spcPct val="100000"/>
              </a:lnSpc>
              <a:spcAft>
                <a:spcPts val="0"/>
              </a:spcAft>
              <a:buNone/>
            </a:pPr>
            <a:r>
              <a:rPr lang="en-US" b="0" dirty="0" smtClean="0">
                <a:solidFill>
                  <a:schemeClr val="tx1"/>
                </a:solidFill>
              </a:rPr>
              <a:t>	(However often these assumptions do not hold)</a:t>
            </a:r>
          </a:p>
          <a:p>
            <a:pPr>
              <a:lnSpc>
                <a:spcPct val="100000"/>
              </a:lnSpc>
              <a:spcBef>
                <a:spcPts val="600"/>
              </a:spcBef>
              <a:spcAft>
                <a:spcPts val="0"/>
              </a:spcAft>
            </a:pPr>
            <a:r>
              <a:rPr lang="en-US" dirty="0" smtClean="0"/>
              <a:t>Need of prior probabilities </a:t>
            </a:r>
            <a:r>
              <a:rPr lang="en-US" sz="2400" b="0" dirty="0" smtClean="0">
                <a:solidFill>
                  <a:schemeClr val="tx1"/>
                </a:solidFill>
              </a:rPr>
              <a:t>(It is often difficult to get)</a:t>
            </a:r>
            <a:endParaRPr lang="en-US" b="0" dirty="0" smtClean="0">
              <a:solidFill>
                <a:schemeClr val="tx1"/>
              </a:solidFill>
            </a:endParaRPr>
          </a:p>
          <a:p>
            <a:pPr>
              <a:lnSpc>
                <a:spcPct val="100000"/>
              </a:lnSpc>
              <a:spcBef>
                <a:spcPts val="600"/>
              </a:spcBef>
              <a:spcAft>
                <a:spcPts val="0"/>
              </a:spcAft>
            </a:pPr>
            <a:r>
              <a:rPr lang="en-US" dirty="0" smtClean="0"/>
              <a:t>Total ignorance </a:t>
            </a:r>
            <a:r>
              <a:rPr lang="en-US" sz="2400" dirty="0" smtClean="0"/>
              <a:t>(= </a:t>
            </a:r>
            <a:r>
              <a:rPr lang="en-US" sz="2400" b="0" i="1" dirty="0" smtClean="0">
                <a:solidFill>
                  <a:schemeClr val="tx1"/>
                </a:solidFill>
              </a:rPr>
              <a:t>full uncertainty</a:t>
            </a:r>
            <a:r>
              <a:rPr lang="en-US" sz="2400" dirty="0" smtClean="0"/>
              <a:t>)</a:t>
            </a:r>
            <a:endParaRPr lang="en-US" dirty="0" smtClean="0"/>
          </a:p>
          <a:p>
            <a:pPr lvl="1">
              <a:lnSpc>
                <a:spcPct val="100000"/>
              </a:lnSpc>
              <a:spcAft>
                <a:spcPts val="0"/>
              </a:spcAft>
            </a:pPr>
            <a:r>
              <a:rPr lang="en-US" dirty="0" smtClean="0"/>
              <a:t>It is not taken into account </a:t>
            </a:r>
          </a:p>
          <a:p>
            <a:pPr lvl="1">
              <a:lnSpc>
                <a:spcPct val="100000"/>
              </a:lnSpc>
              <a:spcAft>
                <a:spcPts val="0"/>
              </a:spcAft>
              <a:buNone/>
            </a:pPr>
            <a:endParaRPr lang="en-US" dirty="0" smtClean="0"/>
          </a:p>
        </p:txBody>
      </p:sp>
    </p:spTree>
    <p:extLst>
      <p:ext uri="{BB962C8B-B14F-4D97-AF65-F5344CB8AC3E}">
        <p14:creationId xmlns:p14="http://schemas.microsoft.com/office/powerpoint/2010/main" val="3637569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Summary: </a:t>
            </a:r>
            <a:r>
              <a:rPr lang="en-US" sz="2800" dirty="0">
                <a:solidFill>
                  <a:srgbClr val="C00000"/>
                </a:solidFill>
              </a:rPr>
              <a:t>Bayesian Nets </a:t>
            </a:r>
            <a:r>
              <a:rPr lang="en-US" sz="2800" dirty="0" smtClean="0">
                <a:solidFill>
                  <a:srgbClr val="C00000"/>
                </a:solidFill>
              </a:rPr>
              <a:t>Inference</a:t>
            </a:r>
            <a:endParaRPr lang="en-US" sz="2800" b="0" dirty="0">
              <a:solidFill>
                <a:srgbClr val="C00000"/>
              </a:solidFill>
              <a:effectLst/>
            </a:endParaRPr>
          </a:p>
        </p:txBody>
      </p:sp>
      <p:sp>
        <p:nvSpPr>
          <p:cNvPr id="90115" name="Content Placeholder 2"/>
          <p:cNvSpPr>
            <a:spLocks noGrp="1"/>
          </p:cNvSpPr>
          <p:nvPr>
            <p:ph idx="1"/>
          </p:nvPr>
        </p:nvSpPr>
        <p:spPr/>
        <p:txBody>
          <a:bodyPr/>
          <a:lstStyle/>
          <a:p>
            <a:pPr>
              <a:lnSpc>
                <a:spcPct val="100000"/>
              </a:lnSpc>
              <a:spcBef>
                <a:spcPts val="300"/>
              </a:spcBef>
              <a:spcAft>
                <a:spcPts val="0"/>
              </a:spcAft>
            </a:pPr>
            <a:r>
              <a:rPr lang="en-US" dirty="0" smtClean="0"/>
              <a:t>Inference algorithms </a:t>
            </a:r>
          </a:p>
          <a:p>
            <a:pPr lvl="1">
              <a:lnSpc>
                <a:spcPct val="100000"/>
              </a:lnSpc>
              <a:spcBef>
                <a:spcPts val="300"/>
              </a:spcBef>
              <a:spcAft>
                <a:spcPts val="0"/>
              </a:spcAft>
            </a:pPr>
            <a:r>
              <a:rPr lang="en-US" dirty="0" smtClean="0"/>
              <a:t>Allow to determine the probability of values for query variables given values for evidence variables.</a:t>
            </a:r>
          </a:p>
          <a:p>
            <a:pPr lvl="1">
              <a:lnSpc>
                <a:spcPct val="100000"/>
              </a:lnSpc>
              <a:spcAft>
                <a:spcPts val="0"/>
              </a:spcAft>
            </a:pPr>
            <a:r>
              <a:rPr lang="en-US" dirty="0" smtClean="0"/>
              <a:t>Cause </a:t>
            </a:r>
            <a:r>
              <a:rPr lang="en-US" dirty="0" smtClean="0">
                <a:sym typeface="Wingdings" pitchFamily="2" charset="2"/>
              </a:rPr>
              <a:t> Effect &amp; Effect/Symptom</a:t>
            </a:r>
            <a:r>
              <a:rPr lang="en-US" dirty="0" smtClean="0"/>
              <a:t> </a:t>
            </a:r>
            <a:r>
              <a:rPr lang="en-US" dirty="0" smtClean="0">
                <a:sym typeface="Wingdings" pitchFamily="2" charset="2"/>
              </a:rPr>
              <a:t> </a:t>
            </a:r>
            <a:r>
              <a:rPr lang="en-US" dirty="0" smtClean="0"/>
              <a:t>Cause</a:t>
            </a:r>
          </a:p>
          <a:p>
            <a:pPr>
              <a:lnSpc>
                <a:spcPct val="100000"/>
              </a:lnSpc>
            </a:pPr>
            <a:endParaRPr lang="en-US" dirty="0" smtClean="0"/>
          </a:p>
          <a:p>
            <a:pPr>
              <a:lnSpc>
                <a:spcPct val="100000"/>
              </a:lnSpc>
            </a:pPr>
            <a:r>
              <a:rPr lang="en-US" dirty="0" smtClean="0"/>
              <a:t>Efficiency</a:t>
            </a:r>
          </a:p>
          <a:p>
            <a:pPr lvl="1">
              <a:lnSpc>
                <a:spcPct val="120000"/>
              </a:lnSpc>
            </a:pPr>
            <a:r>
              <a:rPr lang="en-US" dirty="0" smtClean="0"/>
              <a:t>The computation of all intermediate values is mandatory. </a:t>
            </a:r>
          </a:p>
          <a:p>
            <a:pPr lvl="1">
              <a:lnSpc>
                <a:spcPct val="120000"/>
              </a:lnSpc>
            </a:pPr>
            <a:r>
              <a:rPr lang="en-US" dirty="0" smtClean="0"/>
              <a:t>However the majority of these coefficients have minor influences on the final result. </a:t>
            </a:r>
          </a:p>
          <a:p>
            <a:pPr lvl="2">
              <a:lnSpc>
                <a:spcPct val="120000"/>
              </a:lnSpc>
            </a:pPr>
            <a:r>
              <a:rPr lang="en-US" dirty="0" smtClean="0"/>
              <a:t>Thus, inefficiency is present</a:t>
            </a:r>
          </a:p>
          <a:p>
            <a:pPr>
              <a:lnSpc>
                <a:spcPct val="100000"/>
              </a:lnSpc>
            </a:pPr>
            <a:endParaRPr lang="en-US" dirty="0" smtClean="0"/>
          </a:p>
          <a:p>
            <a:pPr lvl="2">
              <a:lnSpc>
                <a:spcPct val="100000"/>
              </a:lnSpc>
            </a:pPr>
            <a:endParaRPr lang="en-US" dirty="0" smtClean="0"/>
          </a:p>
        </p:txBody>
      </p:sp>
    </p:spTree>
    <p:extLst>
      <p:ext uri="{BB962C8B-B14F-4D97-AF65-F5344CB8AC3E}">
        <p14:creationId xmlns:p14="http://schemas.microsoft.com/office/powerpoint/2010/main" val="2704818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76675" y="4276769"/>
            <a:ext cx="5705475" cy="1647825"/>
            <a:chOff x="3705225" y="4057650"/>
            <a:chExt cx="5705475" cy="1647825"/>
          </a:xfrm>
        </p:grpSpPr>
        <p:sp>
          <p:nvSpPr>
            <p:cNvPr id="6" name="Oval 5"/>
            <p:cNvSpPr/>
            <p:nvPr/>
          </p:nvSpPr>
          <p:spPr bwMode="auto">
            <a:xfrm>
              <a:off x="7334250" y="4448175"/>
              <a:ext cx="2076450" cy="466725"/>
            </a:xfrm>
            <a:prstGeom prst="ellipse">
              <a:avLst/>
            </a:prstGeom>
            <a:solidFill>
              <a:srgbClr val="FFFF00"/>
            </a:solidFill>
            <a:ln w="127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5" name="Oval 4"/>
            <p:cNvSpPr/>
            <p:nvPr/>
          </p:nvSpPr>
          <p:spPr bwMode="auto">
            <a:xfrm>
              <a:off x="3705225" y="4467225"/>
              <a:ext cx="2085975" cy="466725"/>
            </a:xfrm>
            <a:prstGeom prst="ellipse">
              <a:avLst/>
            </a:prstGeom>
            <a:solidFill>
              <a:srgbClr val="FFFF00"/>
            </a:solidFill>
            <a:ln w="127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4" name="Oval 3"/>
            <p:cNvSpPr/>
            <p:nvPr/>
          </p:nvSpPr>
          <p:spPr bwMode="auto">
            <a:xfrm>
              <a:off x="5686426" y="4057650"/>
              <a:ext cx="1524000" cy="466725"/>
            </a:xfrm>
            <a:prstGeom prst="ellipse">
              <a:avLst/>
            </a:prstGeom>
            <a:solidFill>
              <a:srgbClr val="FFFF00"/>
            </a:solidFill>
            <a:ln w="127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9" name="Freeform 8"/>
            <p:cNvSpPr/>
            <p:nvPr/>
          </p:nvSpPr>
          <p:spPr bwMode="auto">
            <a:xfrm>
              <a:off x="6329363" y="4524375"/>
              <a:ext cx="1543049" cy="1066800"/>
            </a:xfrm>
            <a:custGeom>
              <a:avLst/>
              <a:gdLst>
                <a:gd name="connsiteX0" fmla="*/ 0 w 1792287"/>
                <a:gd name="connsiteY0" fmla="*/ 0 h 1047750"/>
                <a:gd name="connsiteX1" fmla="*/ 1504950 w 1792287"/>
                <a:gd name="connsiteY1" fmla="*/ 523875 h 1047750"/>
                <a:gd name="connsiteX2" fmla="*/ 1724025 w 1792287"/>
                <a:gd name="connsiteY2" fmla="*/ 1047750 h 1047750"/>
              </a:gdLst>
              <a:ahLst/>
              <a:cxnLst>
                <a:cxn ang="0">
                  <a:pos x="connsiteX0" y="connsiteY0"/>
                </a:cxn>
                <a:cxn ang="0">
                  <a:pos x="connsiteX1" y="connsiteY1"/>
                </a:cxn>
                <a:cxn ang="0">
                  <a:pos x="connsiteX2" y="connsiteY2"/>
                </a:cxn>
              </a:cxnLst>
              <a:rect l="l" t="t" r="r" b="b"/>
              <a:pathLst>
                <a:path w="1792287" h="1047750">
                  <a:moveTo>
                    <a:pt x="0" y="0"/>
                  </a:moveTo>
                  <a:cubicBezTo>
                    <a:pt x="608806" y="174625"/>
                    <a:pt x="1217613" y="349250"/>
                    <a:pt x="1504950" y="523875"/>
                  </a:cubicBezTo>
                  <a:cubicBezTo>
                    <a:pt x="1792287" y="698500"/>
                    <a:pt x="1758156" y="873125"/>
                    <a:pt x="1724025" y="1047750"/>
                  </a:cubicBezTo>
                </a:path>
              </a:pathLst>
            </a:custGeom>
            <a:noFill/>
            <a:ln w="12700" cap="flat" cmpd="sng" algn="ctr">
              <a:solidFill>
                <a:srgbClr val="FF0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10" name="Freeform 9"/>
            <p:cNvSpPr/>
            <p:nvPr/>
          </p:nvSpPr>
          <p:spPr bwMode="auto">
            <a:xfrm>
              <a:off x="5059680" y="4991100"/>
              <a:ext cx="1979295" cy="714375"/>
            </a:xfrm>
            <a:custGeom>
              <a:avLst/>
              <a:gdLst>
                <a:gd name="connsiteX0" fmla="*/ 0 w 1819275"/>
                <a:gd name="connsiteY0" fmla="*/ 0 h 430212"/>
                <a:gd name="connsiteX1" fmla="*/ 733425 w 1819275"/>
                <a:gd name="connsiteY1" fmla="*/ 361950 h 430212"/>
                <a:gd name="connsiteX2" fmla="*/ 1819275 w 1819275"/>
                <a:gd name="connsiteY2" fmla="*/ 409575 h 430212"/>
              </a:gdLst>
              <a:ahLst/>
              <a:cxnLst>
                <a:cxn ang="0">
                  <a:pos x="connsiteX0" y="connsiteY0"/>
                </a:cxn>
                <a:cxn ang="0">
                  <a:pos x="connsiteX1" y="connsiteY1"/>
                </a:cxn>
                <a:cxn ang="0">
                  <a:pos x="connsiteX2" y="connsiteY2"/>
                </a:cxn>
              </a:cxnLst>
              <a:rect l="l" t="t" r="r" b="b"/>
              <a:pathLst>
                <a:path w="1819275" h="430212">
                  <a:moveTo>
                    <a:pt x="0" y="0"/>
                  </a:moveTo>
                  <a:cubicBezTo>
                    <a:pt x="215106" y="146844"/>
                    <a:pt x="430213" y="293688"/>
                    <a:pt x="733425" y="361950"/>
                  </a:cubicBezTo>
                  <a:cubicBezTo>
                    <a:pt x="1036637" y="430212"/>
                    <a:pt x="1427956" y="419893"/>
                    <a:pt x="1819275" y="409575"/>
                  </a:cubicBezTo>
                </a:path>
              </a:pathLst>
            </a:custGeom>
            <a:noFill/>
            <a:ln w="12700" cap="flat" cmpd="sng" algn="ctr">
              <a:solidFill>
                <a:srgbClr val="0000CC"/>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
          <p:nvSpPr>
            <p:cNvPr id="8" name="Freeform 7"/>
            <p:cNvSpPr/>
            <p:nvPr/>
          </p:nvSpPr>
          <p:spPr bwMode="auto">
            <a:xfrm>
              <a:off x="8453120" y="4927600"/>
              <a:ext cx="645221" cy="619760"/>
            </a:xfrm>
            <a:custGeom>
              <a:avLst/>
              <a:gdLst>
                <a:gd name="connsiteX0" fmla="*/ 467360 w 645221"/>
                <a:gd name="connsiteY0" fmla="*/ 0 h 619760"/>
                <a:gd name="connsiteX1" fmla="*/ 619760 w 645221"/>
                <a:gd name="connsiteY1" fmla="*/ 335280 h 619760"/>
                <a:gd name="connsiteX2" fmla="*/ 0 w 645221"/>
                <a:gd name="connsiteY2" fmla="*/ 619760 h 619760"/>
              </a:gdLst>
              <a:ahLst/>
              <a:cxnLst>
                <a:cxn ang="0">
                  <a:pos x="connsiteX0" y="connsiteY0"/>
                </a:cxn>
                <a:cxn ang="0">
                  <a:pos x="connsiteX1" y="connsiteY1"/>
                </a:cxn>
                <a:cxn ang="0">
                  <a:pos x="connsiteX2" y="connsiteY2"/>
                </a:cxn>
              </a:cxnLst>
              <a:rect l="l" t="t" r="r" b="b"/>
              <a:pathLst>
                <a:path w="645221" h="619760">
                  <a:moveTo>
                    <a:pt x="467360" y="0"/>
                  </a:moveTo>
                  <a:cubicBezTo>
                    <a:pt x="582506" y="115993"/>
                    <a:pt x="697653" y="231987"/>
                    <a:pt x="619760" y="335280"/>
                  </a:cubicBezTo>
                  <a:cubicBezTo>
                    <a:pt x="541867" y="438573"/>
                    <a:pt x="270933" y="529166"/>
                    <a:pt x="0" y="619760"/>
                  </a:cubicBezTo>
                </a:path>
              </a:pathLst>
            </a:custGeom>
            <a:noFill/>
            <a:ln w="12700" cap="flat" cmpd="sng" algn="ctr">
              <a:solidFill>
                <a:srgbClr val="008000"/>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grpSp>
      <p:sp>
        <p:nvSpPr>
          <p:cNvPr id="88067" name="Content Placeholder 2"/>
          <p:cNvSpPr>
            <a:spLocks noGrp="1"/>
          </p:cNvSpPr>
          <p:nvPr>
            <p:ph idx="1"/>
          </p:nvPr>
        </p:nvSpPr>
        <p:spPr>
          <a:xfrm>
            <a:off x="386499" y="1219200"/>
            <a:ext cx="9519501" cy="4800600"/>
          </a:xfrm>
        </p:spPr>
        <p:txBody>
          <a:bodyPr/>
          <a:lstStyle/>
          <a:p>
            <a:pPr>
              <a:lnSpc>
                <a:spcPct val="110000"/>
              </a:lnSpc>
            </a:pPr>
            <a:r>
              <a:rPr lang="en-US" dirty="0" smtClean="0"/>
              <a:t>Knowledge representation </a:t>
            </a:r>
          </a:p>
          <a:p>
            <a:pPr lvl="1">
              <a:lnSpc>
                <a:spcPct val="110000"/>
              </a:lnSpc>
            </a:pPr>
            <a:r>
              <a:rPr lang="en-US" dirty="0" smtClean="0"/>
              <a:t>The knowledge (about effects and their probable causes) is embodied in Bayesian network in a more compact form than that in rule-based expert system</a:t>
            </a:r>
          </a:p>
          <a:p>
            <a:pPr lvl="1">
              <a:lnSpc>
                <a:spcPct val="110000"/>
              </a:lnSpc>
            </a:pPr>
            <a:endParaRPr lang="en-US" dirty="0" smtClean="0"/>
          </a:p>
          <a:p>
            <a:pPr>
              <a:lnSpc>
                <a:spcPct val="100000"/>
              </a:lnSpc>
            </a:pPr>
            <a:r>
              <a:rPr lang="en-US" dirty="0" smtClean="0"/>
              <a:t>Knowledge-based inference</a:t>
            </a:r>
          </a:p>
          <a:p>
            <a:pPr lvl="1">
              <a:lnSpc>
                <a:spcPct val="100000"/>
              </a:lnSpc>
            </a:pPr>
            <a:r>
              <a:rPr lang="en-US" dirty="0" smtClean="0"/>
              <a:t>The conditional probabilities “recorded” in a Bayesian network </a:t>
            </a:r>
          </a:p>
          <a:p>
            <a:pPr lvl="2">
              <a:lnSpc>
                <a:spcPct val="100000"/>
              </a:lnSpc>
            </a:pPr>
            <a:r>
              <a:rPr lang="en-US" dirty="0" smtClean="0"/>
              <a:t>are estimated on the basis of “historical” information/data</a:t>
            </a:r>
          </a:p>
          <a:p>
            <a:pPr lvl="2">
              <a:lnSpc>
                <a:spcPct val="100000"/>
              </a:lnSpc>
            </a:pPr>
            <a:r>
              <a:rPr lang="en-US" dirty="0" smtClean="0"/>
              <a:t>can be used to predict future behavior in a probabilistic way</a:t>
            </a:r>
          </a:p>
          <a:p>
            <a:pPr lvl="1">
              <a:lnSpc>
                <a:spcPct val="100000"/>
              </a:lnSpc>
            </a:pPr>
            <a:endParaRPr lang="en-US" dirty="0" smtClean="0"/>
          </a:p>
        </p:txBody>
      </p:sp>
      <p:sp>
        <p:nvSpPr>
          <p:cNvPr id="2" name="Title 1"/>
          <p:cNvSpPr>
            <a:spLocks noGrp="1"/>
          </p:cNvSpPr>
          <p:nvPr>
            <p:ph type="title"/>
          </p:nvPr>
        </p:nvSpPr>
        <p:spPr/>
        <p:txBody>
          <a:bodyPr/>
          <a:lstStyle/>
          <a:p>
            <a:pPr>
              <a:defRPr/>
            </a:pPr>
            <a:r>
              <a:rPr lang="en-US" dirty="0"/>
              <a:t>Summary:</a:t>
            </a:r>
            <a:r>
              <a:rPr lang="en-US" sz="2800" dirty="0"/>
              <a:t> </a:t>
            </a:r>
            <a:r>
              <a:rPr lang="en-US" sz="2800" dirty="0" smtClean="0">
                <a:solidFill>
                  <a:srgbClr val="C00000"/>
                </a:solidFill>
              </a:rPr>
              <a:t>BNs </a:t>
            </a:r>
            <a:r>
              <a:rPr lang="en-US" sz="2800" dirty="0">
                <a:solidFill>
                  <a:srgbClr val="C00000"/>
                </a:solidFill>
              </a:rPr>
              <a:t>Knowledge </a:t>
            </a:r>
            <a:r>
              <a:rPr lang="en-US" sz="2800" dirty="0" smtClean="0">
                <a:solidFill>
                  <a:srgbClr val="C00000"/>
                </a:solidFill>
              </a:rPr>
              <a:t>Representation</a:t>
            </a:r>
            <a:endParaRPr lang="en-US" b="0" dirty="0">
              <a:solidFill>
                <a:srgbClr val="C00000"/>
              </a:solidFill>
              <a:effectLst/>
            </a:endParaRPr>
          </a:p>
        </p:txBody>
      </p:sp>
      <p:sp>
        <p:nvSpPr>
          <p:cNvPr id="7" name="TextBox 6"/>
          <p:cNvSpPr txBox="1"/>
          <p:nvPr/>
        </p:nvSpPr>
        <p:spPr>
          <a:xfrm>
            <a:off x="6904163" y="5575053"/>
            <a:ext cx="2295525" cy="646331"/>
          </a:xfrm>
          <a:prstGeom prst="rect">
            <a:avLst/>
          </a:prstGeom>
          <a:noFill/>
        </p:spPr>
        <p:txBody>
          <a:bodyPr wrap="square" rtlCol="0">
            <a:spAutoFit/>
          </a:bodyPr>
          <a:lstStyle/>
          <a:p>
            <a:r>
              <a:rPr lang="en-US" sz="1800" i="1" dirty="0" smtClean="0">
                <a:solidFill>
                  <a:srgbClr val="7030A0"/>
                </a:solidFill>
              </a:rPr>
              <a:t>Statistical learning &amp; Inductive reasoning</a:t>
            </a:r>
            <a:endParaRPr lang="en-US" sz="1800" i="1" dirty="0">
              <a:solidFill>
                <a:srgbClr val="7030A0"/>
              </a:solidFill>
            </a:endParaRPr>
          </a:p>
        </p:txBody>
      </p:sp>
    </p:spTree>
    <p:extLst>
      <p:ext uri="{BB962C8B-B14F-4D97-AF65-F5344CB8AC3E}">
        <p14:creationId xmlns:p14="http://schemas.microsoft.com/office/powerpoint/2010/main" val="36857857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a:defRPr/>
            </a:pPr>
            <a:r>
              <a:rPr lang="en-US" dirty="0" err="1"/>
              <a:t>Bayes</a:t>
            </a:r>
            <a:r>
              <a:rPr lang="en-US" dirty="0"/>
              <a:t> Nets Applications</a:t>
            </a:r>
          </a:p>
        </p:txBody>
      </p:sp>
      <p:sp>
        <p:nvSpPr>
          <p:cNvPr id="86019" name="Rectangle 3"/>
          <p:cNvSpPr>
            <a:spLocks noGrp="1" noChangeArrowheads="1"/>
          </p:cNvSpPr>
          <p:nvPr>
            <p:ph type="body" idx="1"/>
          </p:nvPr>
        </p:nvSpPr>
        <p:spPr/>
        <p:txBody>
          <a:bodyPr/>
          <a:lstStyle/>
          <a:p>
            <a:pPr>
              <a:lnSpc>
                <a:spcPct val="100000"/>
              </a:lnSpc>
            </a:pPr>
            <a:r>
              <a:rPr lang="en-US" dirty="0" smtClean="0"/>
              <a:t>Medical diagnosis</a:t>
            </a:r>
          </a:p>
          <a:p>
            <a:pPr lvl="1">
              <a:lnSpc>
                <a:spcPct val="100000"/>
              </a:lnSpc>
              <a:spcAft>
                <a:spcPts val="1200"/>
              </a:spcAft>
            </a:pPr>
            <a:r>
              <a:rPr lang="en-US" dirty="0" smtClean="0"/>
              <a:t>Pathfinder system outperforms leading experts in diagnosis of lymph-node disease.</a:t>
            </a:r>
          </a:p>
          <a:p>
            <a:pPr>
              <a:lnSpc>
                <a:spcPct val="100000"/>
              </a:lnSpc>
            </a:pPr>
            <a:r>
              <a:rPr lang="en-US" dirty="0" smtClean="0"/>
              <a:t>Microsoft applications</a:t>
            </a:r>
          </a:p>
          <a:p>
            <a:pPr lvl="1">
              <a:lnSpc>
                <a:spcPct val="100000"/>
              </a:lnSpc>
            </a:pPr>
            <a:r>
              <a:rPr lang="en-US" dirty="0" smtClean="0"/>
              <a:t>Problem diagnosis: printer problems</a:t>
            </a:r>
          </a:p>
          <a:p>
            <a:pPr lvl="1">
              <a:lnSpc>
                <a:spcPct val="100000"/>
              </a:lnSpc>
              <a:spcAft>
                <a:spcPts val="1200"/>
              </a:spcAft>
            </a:pPr>
            <a:r>
              <a:rPr lang="en-US" dirty="0" smtClean="0"/>
              <a:t>Recognizing user intents for human computer interface HCI</a:t>
            </a:r>
          </a:p>
          <a:p>
            <a:pPr>
              <a:lnSpc>
                <a:spcPct val="100000"/>
              </a:lnSpc>
              <a:spcAft>
                <a:spcPts val="1200"/>
              </a:spcAft>
            </a:pPr>
            <a:r>
              <a:rPr lang="en-US" dirty="0" smtClean="0"/>
              <a:t>Text categorization and spam filtering</a:t>
            </a:r>
          </a:p>
          <a:p>
            <a:pPr>
              <a:lnSpc>
                <a:spcPct val="100000"/>
              </a:lnSpc>
              <a:spcAft>
                <a:spcPts val="1200"/>
              </a:spcAft>
            </a:pPr>
            <a:r>
              <a:rPr lang="en-US" dirty="0" smtClean="0"/>
              <a:t>Intelligent tutoring systems.</a:t>
            </a:r>
          </a:p>
        </p:txBody>
      </p:sp>
    </p:spTree>
    <p:extLst>
      <p:ext uri="{BB962C8B-B14F-4D97-AF65-F5344CB8AC3E}">
        <p14:creationId xmlns:p14="http://schemas.microsoft.com/office/powerpoint/2010/main" val="546298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Application Examples</a:t>
            </a:r>
            <a:endParaRPr lang="en-US" dirty="0"/>
          </a:p>
        </p:txBody>
      </p:sp>
      <p:sp>
        <p:nvSpPr>
          <p:cNvPr id="3" name="Content Placeholder 2"/>
          <p:cNvSpPr>
            <a:spLocks noGrp="1"/>
          </p:cNvSpPr>
          <p:nvPr>
            <p:ph idx="1"/>
          </p:nvPr>
        </p:nvSpPr>
        <p:spPr/>
        <p:txBody>
          <a:bodyPr/>
          <a:lstStyle/>
          <a:p>
            <a:r>
              <a:rPr lang="en-US" dirty="0" smtClean="0"/>
              <a:t>APRI systems developed at AT&amp;T Bell Labs</a:t>
            </a:r>
          </a:p>
          <a:p>
            <a:pPr lvl="1"/>
            <a:r>
              <a:rPr lang="en-US" dirty="0" smtClean="0"/>
              <a:t>Learns from data and uses Bayesian nets to identify customers liable to default on bill payment</a:t>
            </a:r>
          </a:p>
          <a:p>
            <a:r>
              <a:rPr lang="en-US" dirty="0" smtClean="0"/>
              <a:t>NASA Vista system</a:t>
            </a:r>
          </a:p>
          <a:p>
            <a:pPr lvl="1"/>
            <a:r>
              <a:rPr lang="en-US" dirty="0" smtClean="0"/>
              <a:t>Predicts failure in propulsion system</a:t>
            </a:r>
          </a:p>
          <a:p>
            <a:pPr lvl="1"/>
            <a:r>
              <a:rPr lang="en-US" dirty="0" smtClean="0"/>
              <a:t>Considers time criticality and suggests highest utility action</a:t>
            </a:r>
          </a:p>
          <a:p>
            <a:pPr lvl="1"/>
            <a:r>
              <a:rPr lang="en-US" dirty="0" smtClean="0"/>
              <a:t>Dynamically decides what information to show</a:t>
            </a:r>
          </a:p>
        </p:txBody>
      </p:sp>
    </p:spTree>
    <p:extLst>
      <p:ext uri="{BB962C8B-B14F-4D97-AF65-F5344CB8AC3E}">
        <p14:creationId xmlns:p14="http://schemas.microsoft.com/office/powerpoint/2010/main" val="593831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Application Examples </a:t>
            </a:r>
            <a:r>
              <a:rPr lang="en-US" sz="2400" b="0" dirty="0" smtClean="0">
                <a:effectLst/>
              </a:rPr>
              <a:t>(cont.)</a:t>
            </a:r>
            <a:endParaRPr lang="en-US" sz="2400" b="0" dirty="0">
              <a:effectLst/>
            </a:endParaRPr>
          </a:p>
        </p:txBody>
      </p:sp>
      <p:sp>
        <p:nvSpPr>
          <p:cNvPr id="3" name="Content Placeholder 2"/>
          <p:cNvSpPr>
            <a:spLocks noGrp="1"/>
          </p:cNvSpPr>
          <p:nvPr>
            <p:ph idx="1"/>
          </p:nvPr>
        </p:nvSpPr>
        <p:spPr/>
        <p:txBody>
          <a:bodyPr/>
          <a:lstStyle/>
          <a:p>
            <a:pPr>
              <a:lnSpc>
                <a:spcPct val="150000"/>
              </a:lnSpc>
            </a:pPr>
            <a:r>
              <a:rPr lang="en-US" dirty="0" smtClean="0"/>
              <a:t>Office assistant in MS Office</a:t>
            </a:r>
          </a:p>
          <a:p>
            <a:pPr lvl="1">
              <a:lnSpc>
                <a:spcPct val="150000"/>
              </a:lnSpc>
              <a:spcBef>
                <a:spcPts val="1200"/>
              </a:spcBef>
            </a:pPr>
            <a:r>
              <a:rPr lang="en-US" dirty="0" smtClean="0"/>
              <a:t>Extension of answer wizard</a:t>
            </a:r>
          </a:p>
          <a:p>
            <a:pPr lvl="1">
              <a:lnSpc>
                <a:spcPct val="150000"/>
              </a:lnSpc>
              <a:spcBef>
                <a:spcPts val="1200"/>
              </a:spcBef>
            </a:pPr>
            <a:r>
              <a:rPr lang="en-US" dirty="0" smtClean="0"/>
              <a:t>Uses naïve Bayesian networks</a:t>
            </a:r>
          </a:p>
          <a:p>
            <a:pPr lvl="1">
              <a:lnSpc>
                <a:spcPct val="150000"/>
              </a:lnSpc>
              <a:spcBef>
                <a:spcPts val="1200"/>
              </a:spcBef>
            </a:pPr>
            <a:r>
              <a:rPr lang="en-US" dirty="0" smtClean="0"/>
              <a:t>Help based on past experience (keyboard/mouse use) and the task user is doing currently</a:t>
            </a:r>
          </a:p>
        </p:txBody>
      </p:sp>
    </p:spTree>
    <p:extLst>
      <p:ext uri="{BB962C8B-B14F-4D97-AF65-F5344CB8AC3E}">
        <p14:creationId xmlns:p14="http://schemas.microsoft.com/office/powerpoint/2010/main" val="1156499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sz="2400" b="0" dirty="0">
              <a:solidFill>
                <a:srgbClr val="C00000"/>
              </a:solidFill>
              <a:effectLst/>
            </a:endParaRPr>
          </a:p>
        </p:txBody>
      </p:sp>
      <p:sp>
        <p:nvSpPr>
          <p:cNvPr id="3" name="Content Placeholder 2"/>
          <p:cNvSpPr>
            <a:spLocks noGrp="1"/>
          </p:cNvSpPr>
          <p:nvPr>
            <p:ph idx="1"/>
          </p:nvPr>
        </p:nvSpPr>
        <p:spPr/>
        <p:txBody>
          <a:bodyPr/>
          <a:lstStyle/>
          <a:p>
            <a:pPr>
              <a:lnSpc>
                <a:spcPct val="100000"/>
              </a:lnSpc>
            </a:pPr>
            <a:r>
              <a:rPr lang="en-US" altLang="zh-CN" dirty="0" smtClean="0"/>
              <a:t>Types and measures of knowledge imperfection</a:t>
            </a:r>
          </a:p>
          <a:p>
            <a:pPr lvl="1">
              <a:lnSpc>
                <a:spcPct val="100000"/>
              </a:lnSpc>
            </a:pPr>
            <a:r>
              <a:rPr lang="en-US" altLang="zh-CN" dirty="0" smtClean="0"/>
              <a:t>Fuzziness, Randomness</a:t>
            </a:r>
            <a:r>
              <a:rPr lang="en-US" altLang="zh-CN" dirty="0"/>
              <a:t>, Belief approach, </a:t>
            </a:r>
            <a:r>
              <a:rPr lang="en-US" altLang="zh-CN" dirty="0" smtClean="0"/>
              <a:t>Certainty factor</a:t>
            </a:r>
            <a:endParaRPr lang="en-US" altLang="zh-CN" dirty="0"/>
          </a:p>
          <a:p>
            <a:pPr>
              <a:lnSpc>
                <a:spcPct val="100000"/>
              </a:lnSpc>
              <a:spcBef>
                <a:spcPts val="1200"/>
              </a:spcBef>
            </a:pPr>
            <a:r>
              <a:rPr lang="en-US" altLang="zh-CN" dirty="0" smtClean="0"/>
              <a:t>Reasoning with uncertainty and imprecision</a:t>
            </a:r>
          </a:p>
          <a:p>
            <a:pPr lvl="1">
              <a:lnSpc>
                <a:spcPct val="100000"/>
              </a:lnSpc>
            </a:pPr>
            <a:r>
              <a:rPr lang="en-US" altLang="zh-CN" dirty="0" smtClean="0"/>
              <a:t>Probabilistic reasoning</a:t>
            </a:r>
          </a:p>
          <a:p>
            <a:pPr lvl="2">
              <a:lnSpc>
                <a:spcPct val="100000"/>
              </a:lnSpc>
            </a:pPr>
            <a:r>
              <a:rPr lang="en-US" altLang="zh-CN" dirty="0" smtClean="0"/>
              <a:t>Bayesian networks</a:t>
            </a:r>
          </a:p>
          <a:p>
            <a:pPr lvl="1">
              <a:lnSpc>
                <a:spcPct val="100000"/>
              </a:lnSpc>
            </a:pPr>
            <a:r>
              <a:rPr lang="en-US" altLang="zh-CN" dirty="0" smtClean="0"/>
              <a:t>Similarity / approximation-based reasoning</a:t>
            </a:r>
          </a:p>
          <a:p>
            <a:pPr lvl="2">
              <a:lnSpc>
                <a:spcPct val="100000"/>
              </a:lnSpc>
            </a:pPr>
            <a:r>
              <a:rPr lang="en-US" altLang="zh-CN" b="0" dirty="0" smtClean="0"/>
              <a:t>Case-based reasoning, Fuzzy systems, Neural nets</a:t>
            </a:r>
          </a:p>
          <a:p>
            <a:pPr>
              <a:lnSpc>
                <a:spcPct val="100000"/>
              </a:lnSpc>
              <a:spcBef>
                <a:spcPts val="1200"/>
              </a:spcBef>
            </a:pPr>
            <a:r>
              <a:rPr lang="en-US" altLang="zh-CN" b="0" dirty="0" smtClean="0"/>
              <a:t>Soft computing and computing with words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Application Examples </a:t>
            </a:r>
            <a:r>
              <a:rPr lang="en-US" sz="2400" b="0" dirty="0" smtClean="0">
                <a:effectLst/>
              </a:rPr>
              <a:t>(cont.)</a:t>
            </a:r>
            <a:endParaRPr lang="en-US" sz="2400" b="0" dirty="0">
              <a:effectLst/>
            </a:endParaRPr>
          </a:p>
        </p:txBody>
      </p:sp>
      <p:sp>
        <p:nvSpPr>
          <p:cNvPr id="3" name="Content Placeholder 2"/>
          <p:cNvSpPr>
            <a:spLocks noGrp="1"/>
          </p:cNvSpPr>
          <p:nvPr>
            <p:ph idx="1"/>
          </p:nvPr>
        </p:nvSpPr>
        <p:spPr/>
        <p:txBody>
          <a:bodyPr/>
          <a:lstStyle/>
          <a:p>
            <a:pPr>
              <a:lnSpc>
                <a:spcPct val="90000"/>
              </a:lnSpc>
            </a:pPr>
            <a:r>
              <a:rPr lang="en-US" sz="2400" dirty="0" smtClean="0"/>
              <a:t>printer troubleshooting </a:t>
            </a:r>
            <a:r>
              <a:rPr lang="en-US" sz="1600" b="0" dirty="0" smtClean="0">
                <a:solidFill>
                  <a:srgbClr val="A50021"/>
                </a:solidFill>
              </a:rPr>
              <a:t>[source: “A tutorial on Inference and Learning in Bayesian Networks”, Irina </a:t>
            </a:r>
            <a:r>
              <a:rPr lang="en-US" sz="1600" b="0" dirty="0" err="1" smtClean="0">
                <a:solidFill>
                  <a:srgbClr val="A50021"/>
                </a:solidFill>
              </a:rPr>
              <a:t>Rish</a:t>
            </a:r>
            <a:r>
              <a:rPr lang="en-US" sz="1600" b="0" dirty="0" smtClean="0">
                <a:solidFill>
                  <a:srgbClr val="A50021"/>
                </a:solidFill>
              </a:rPr>
              <a:t>, IBM </a:t>
            </a:r>
            <a:r>
              <a:rPr lang="en-US" sz="1600" b="0" dirty="0" err="1" smtClean="0">
                <a:solidFill>
                  <a:srgbClr val="A50021"/>
                </a:solidFill>
              </a:rPr>
              <a:t>T.J.Watson</a:t>
            </a:r>
            <a:r>
              <a:rPr lang="en-US" sz="1600" b="0" dirty="0" smtClean="0">
                <a:solidFill>
                  <a:srgbClr val="A50021"/>
                </a:solidFill>
              </a:rPr>
              <a:t> Research Center]</a:t>
            </a:r>
            <a:endParaRPr lang="en-US" b="0" dirty="0" smtClean="0">
              <a:solidFill>
                <a:srgbClr val="A50021"/>
              </a:solidFill>
            </a:endParaRP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lnSpc>
                <a:spcPct val="100000"/>
              </a:lnSpc>
              <a:buNone/>
            </a:pPr>
            <a:r>
              <a:rPr lang="en-US" sz="1800" b="0" dirty="0" smtClean="0"/>
              <a:t>	</a:t>
            </a:r>
            <a:endParaRPr lang="en-US" b="0" dirty="0"/>
          </a:p>
        </p:txBody>
      </p:sp>
      <p:grpSp>
        <p:nvGrpSpPr>
          <p:cNvPr id="133" name="Group 132"/>
          <p:cNvGrpSpPr/>
          <p:nvPr/>
        </p:nvGrpSpPr>
        <p:grpSpPr>
          <a:xfrm>
            <a:off x="485773" y="1914524"/>
            <a:ext cx="8782052" cy="4153603"/>
            <a:chOff x="380998" y="1914524"/>
            <a:chExt cx="8782052" cy="4153603"/>
          </a:xfrm>
        </p:grpSpPr>
        <p:grpSp>
          <p:nvGrpSpPr>
            <p:cNvPr id="83" name="Group 53"/>
            <p:cNvGrpSpPr/>
            <p:nvPr/>
          </p:nvGrpSpPr>
          <p:grpSpPr>
            <a:xfrm>
              <a:off x="4667250" y="5556093"/>
              <a:ext cx="1038225" cy="397032"/>
              <a:chOff x="762000" y="2028825"/>
              <a:chExt cx="1038225" cy="397032"/>
            </a:xfrm>
          </p:grpSpPr>
          <p:sp>
            <p:nvSpPr>
              <p:cNvPr id="90" name="Oval 89"/>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91" name="TextBox 90"/>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Print</a:t>
                </a:r>
              </a:p>
              <a:p>
                <a:pPr algn="ctr">
                  <a:lnSpc>
                    <a:spcPct val="90000"/>
                  </a:lnSpc>
                </a:pPr>
                <a:r>
                  <a:rPr lang="en-US" sz="1100" dirty="0" smtClean="0"/>
                  <a:t>Output OK</a:t>
                </a:r>
                <a:endParaRPr lang="en-US" sz="1100" dirty="0"/>
              </a:p>
            </p:txBody>
          </p:sp>
        </p:grpSp>
        <p:grpSp>
          <p:nvGrpSpPr>
            <p:cNvPr id="229" name="Group 228"/>
            <p:cNvGrpSpPr/>
            <p:nvPr/>
          </p:nvGrpSpPr>
          <p:grpSpPr>
            <a:xfrm>
              <a:off x="647699" y="1914524"/>
              <a:ext cx="8515351" cy="3854607"/>
              <a:chOff x="504825" y="1971675"/>
              <a:chExt cx="9096371" cy="3978432"/>
            </a:xfrm>
          </p:grpSpPr>
          <p:grpSp>
            <p:nvGrpSpPr>
              <p:cNvPr id="63" name="Group 62"/>
              <p:cNvGrpSpPr/>
              <p:nvPr/>
            </p:nvGrpSpPr>
            <p:grpSpPr>
              <a:xfrm>
                <a:off x="504825" y="2028825"/>
                <a:ext cx="1476375" cy="3178332"/>
                <a:chOff x="504825" y="2028825"/>
                <a:chExt cx="1476375" cy="3178332"/>
              </a:xfrm>
            </p:grpSpPr>
            <p:grpSp>
              <p:nvGrpSpPr>
                <p:cNvPr id="47" name="Group 46"/>
                <p:cNvGrpSpPr/>
                <p:nvPr/>
              </p:nvGrpSpPr>
              <p:grpSpPr>
                <a:xfrm>
                  <a:off x="762000" y="2028825"/>
                  <a:ext cx="1038225" cy="397032"/>
                  <a:chOff x="762000" y="2028825"/>
                  <a:chExt cx="1038225" cy="397032"/>
                </a:xfrm>
              </p:grpSpPr>
              <p:sp>
                <p:nvSpPr>
                  <p:cNvPr id="41" name="Oval 40"/>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40" name="TextBox 39"/>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Spool</a:t>
                    </a:r>
                  </a:p>
                  <a:p>
                    <a:pPr algn="ctr">
                      <a:lnSpc>
                        <a:spcPct val="90000"/>
                      </a:lnSpc>
                    </a:pPr>
                    <a:r>
                      <a:rPr lang="en-US" sz="1100" dirty="0" smtClean="0"/>
                      <a:t>Process OK</a:t>
                    </a:r>
                    <a:endParaRPr lang="en-US" sz="1100" dirty="0"/>
                  </a:p>
                </p:txBody>
              </p:sp>
            </p:grpSp>
            <p:grpSp>
              <p:nvGrpSpPr>
                <p:cNvPr id="48" name="Group 47"/>
                <p:cNvGrpSpPr/>
                <p:nvPr/>
              </p:nvGrpSpPr>
              <p:grpSpPr>
                <a:xfrm>
                  <a:off x="504825" y="2571750"/>
                  <a:ext cx="1476375" cy="397032"/>
                  <a:chOff x="762000" y="2028825"/>
                  <a:chExt cx="1038225" cy="397032"/>
                </a:xfrm>
              </p:grpSpPr>
              <p:sp>
                <p:nvSpPr>
                  <p:cNvPr id="49" name="Oval 48"/>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50" name="TextBox 49"/>
                  <p:cNvSpPr txBox="1"/>
                  <p:nvPr/>
                </p:nvSpPr>
                <p:spPr>
                  <a:xfrm>
                    <a:off x="762000" y="2028825"/>
                    <a:ext cx="1024829" cy="397032"/>
                  </a:xfrm>
                  <a:prstGeom prst="rect">
                    <a:avLst/>
                  </a:prstGeom>
                  <a:noFill/>
                </p:spPr>
                <p:txBody>
                  <a:bodyPr wrap="square" rtlCol="0">
                    <a:spAutoFit/>
                  </a:bodyPr>
                  <a:lstStyle/>
                  <a:p>
                    <a:pPr algn="ctr">
                      <a:lnSpc>
                        <a:spcPct val="90000"/>
                      </a:lnSpc>
                    </a:pPr>
                    <a:r>
                      <a:rPr lang="en-US" sz="1100" dirty="0" smtClean="0"/>
                      <a:t>Local Disk</a:t>
                    </a:r>
                  </a:p>
                  <a:p>
                    <a:pPr algn="ctr">
                      <a:lnSpc>
                        <a:spcPct val="90000"/>
                      </a:lnSpc>
                    </a:pPr>
                    <a:r>
                      <a:rPr lang="en-US" sz="1100" dirty="0" smtClean="0"/>
                      <a:t>Space Adequate</a:t>
                    </a:r>
                    <a:endParaRPr lang="en-US" sz="1100" dirty="0"/>
                  </a:p>
                </p:txBody>
              </p:sp>
            </p:grpSp>
            <p:grpSp>
              <p:nvGrpSpPr>
                <p:cNvPr id="54" name="Group 53"/>
                <p:cNvGrpSpPr/>
                <p:nvPr/>
              </p:nvGrpSpPr>
              <p:grpSpPr>
                <a:xfrm>
                  <a:off x="866775" y="4810125"/>
                  <a:ext cx="1038225" cy="397032"/>
                  <a:chOff x="762000" y="2028825"/>
                  <a:chExt cx="1038225" cy="397032"/>
                </a:xfrm>
              </p:grpSpPr>
              <p:sp>
                <p:nvSpPr>
                  <p:cNvPr id="55" name="Oval 54"/>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56" name="TextBox 55"/>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Net Cable</a:t>
                    </a:r>
                  </a:p>
                  <a:p>
                    <a:pPr algn="ctr">
                      <a:lnSpc>
                        <a:spcPct val="90000"/>
                      </a:lnSpc>
                    </a:pPr>
                    <a:r>
                      <a:rPr lang="en-US" sz="1100" dirty="0" smtClean="0"/>
                      <a:t>Connected</a:t>
                    </a:r>
                    <a:endParaRPr lang="en-US" sz="1100" dirty="0"/>
                  </a:p>
                </p:txBody>
              </p:sp>
            </p:grpSp>
            <p:grpSp>
              <p:nvGrpSpPr>
                <p:cNvPr id="57" name="Group 56"/>
                <p:cNvGrpSpPr/>
                <p:nvPr/>
              </p:nvGrpSpPr>
              <p:grpSpPr>
                <a:xfrm>
                  <a:off x="790575" y="3248025"/>
                  <a:ext cx="1038225" cy="397032"/>
                  <a:chOff x="762000" y="2028825"/>
                  <a:chExt cx="1038225" cy="397032"/>
                </a:xfrm>
              </p:grpSpPr>
              <p:sp>
                <p:nvSpPr>
                  <p:cNvPr id="58" name="Oval 57"/>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59" name="TextBox 58"/>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Network</a:t>
                    </a:r>
                  </a:p>
                  <a:p>
                    <a:pPr algn="ctr">
                      <a:lnSpc>
                        <a:spcPct val="90000"/>
                      </a:lnSpc>
                    </a:pPr>
                    <a:r>
                      <a:rPr lang="en-US" sz="1100" dirty="0" smtClean="0"/>
                      <a:t>Up</a:t>
                    </a:r>
                    <a:endParaRPr lang="en-US" sz="1100" dirty="0"/>
                  </a:p>
                </p:txBody>
              </p:sp>
            </p:grpSp>
            <p:grpSp>
              <p:nvGrpSpPr>
                <p:cNvPr id="60" name="Group 59"/>
                <p:cNvGrpSpPr/>
                <p:nvPr/>
              </p:nvGrpSpPr>
              <p:grpSpPr>
                <a:xfrm>
                  <a:off x="838200" y="3933825"/>
                  <a:ext cx="1038225" cy="397032"/>
                  <a:chOff x="762000" y="2028825"/>
                  <a:chExt cx="1038225" cy="397032"/>
                </a:xfrm>
              </p:grpSpPr>
              <p:sp>
                <p:nvSpPr>
                  <p:cNvPr id="61" name="Oval 60"/>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62" name="TextBox 61"/>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Correct</a:t>
                    </a:r>
                  </a:p>
                  <a:p>
                    <a:pPr algn="ctr">
                      <a:lnSpc>
                        <a:spcPct val="90000"/>
                      </a:lnSpc>
                    </a:pPr>
                    <a:r>
                      <a:rPr lang="en-US" sz="1100" dirty="0" smtClean="0"/>
                      <a:t>Printer Path</a:t>
                    </a:r>
                    <a:endParaRPr lang="en-US" sz="1100" dirty="0"/>
                  </a:p>
                </p:txBody>
              </p:sp>
            </p:grpSp>
          </p:grpSp>
          <p:grpSp>
            <p:nvGrpSpPr>
              <p:cNvPr id="65" name="Group 46"/>
              <p:cNvGrpSpPr/>
              <p:nvPr/>
            </p:nvGrpSpPr>
            <p:grpSpPr>
              <a:xfrm>
                <a:off x="2705100" y="2200275"/>
                <a:ext cx="1038224" cy="397032"/>
                <a:chOff x="762000" y="2028825"/>
                <a:chExt cx="1038225" cy="397032"/>
              </a:xfrm>
            </p:grpSpPr>
            <p:sp>
              <p:nvSpPr>
                <p:cNvPr id="78" name="Oval 77"/>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9" name="TextBox 78"/>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Spooled</a:t>
                  </a:r>
                </a:p>
                <a:p>
                  <a:pPr algn="ctr">
                    <a:lnSpc>
                      <a:spcPct val="90000"/>
                    </a:lnSpc>
                  </a:pPr>
                  <a:r>
                    <a:rPr lang="en-US" sz="1100" dirty="0" smtClean="0"/>
                    <a:t>Data OK</a:t>
                  </a:r>
                  <a:endParaRPr lang="en-US" sz="1100" dirty="0"/>
                </a:p>
              </p:txBody>
            </p:sp>
          </p:grpSp>
          <p:grpSp>
            <p:nvGrpSpPr>
              <p:cNvPr id="66" name="Group 47"/>
              <p:cNvGrpSpPr/>
              <p:nvPr/>
            </p:nvGrpSpPr>
            <p:grpSpPr>
              <a:xfrm>
                <a:off x="2638425" y="3505200"/>
                <a:ext cx="1476375" cy="397032"/>
                <a:chOff x="762000" y="2028825"/>
                <a:chExt cx="1038225" cy="397032"/>
              </a:xfrm>
            </p:grpSpPr>
            <p:sp>
              <p:nvSpPr>
                <p:cNvPr id="76" name="Oval 75"/>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7" name="TextBox 76"/>
                <p:cNvSpPr txBox="1"/>
                <p:nvPr/>
              </p:nvSpPr>
              <p:spPr>
                <a:xfrm>
                  <a:off x="762000" y="2028825"/>
                  <a:ext cx="1024829" cy="397032"/>
                </a:xfrm>
                <a:prstGeom prst="rect">
                  <a:avLst/>
                </a:prstGeom>
                <a:noFill/>
              </p:spPr>
              <p:txBody>
                <a:bodyPr wrap="square" rtlCol="0">
                  <a:spAutoFit/>
                </a:bodyPr>
                <a:lstStyle/>
                <a:p>
                  <a:pPr algn="ctr">
                    <a:lnSpc>
                      <a:spcPct val="90000"/>
                    </a:lnSpc>
                  </a:pPr>
                  <a:r>
                    <a:rPr lang="en-US" sz="1100" dirty="0" smtClean="0"/>
                    <a:t>Correct Printer Selected</a:t>
                  </a:r>
                  <a:endParaRPr lang="en-US" sz="1100" dirty="0"/>
                </a:p>
              </p:txBody>
            </p:sp>
          </p:grpSp>
          <p:grpSp>
            <p:nvGrpSpPr>
              <p:cNvPr id="67" name="Group 53"/>
              <p:cNvGrpSpPr/>
              <p:nvPr/>
            </p:nvGrpSpPr>
            <p:grpSpPr>
              <a:xfrm>
                <a:off x="2809875" y="4981575"/>
                <a:ext cx="1038224" cy="397032"/>
                <a:chOff x="762000" y="2028825"/>
                <a:chExt cx="1038225" cy="397032"/>
              </a:xfrm>
            </p:grpSpPr>
            <p:sp>
              <p:nvSpPr>
                <p:cNvPr id="74" name="Oval 73"/>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5" name="TextBox 74"/>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Printer On </a:t>
                  </a:r>
                </a:p>
                <a:p>
                  <a:pPr algn="ctr">
                    <a:lnSpc>
                      <a:spcPct val="90000"/>
                    </a:lnSpc>
                  </a:pPr>
                  <a:r>
                    <a:rPr lang="en-US" sz="1100" dirty="0" smtClean="0"/>
                    <a:t>&amp; online</a:t>
                  </a:r>
                  <a:endParaRPr lang="en-US" sz="1100" dirty="0"/>
                </a:p>
              </p:txBody>
            </p:sp>
          </p:grpSp>
          <p:grpSp>
            <p:nvGrpSpPr>
              <p:cNvPr id="68" name="Group 56"/>
              <p:cNvGrpSpPr/>
              <p:nvPr/>
            </p:nvGrpSpPr>
            <p:grpSpPr>
              <a:xfrm>
                <a:off x="2733674" y="2847975"/>
                <a:ext cx="1038224" cy="397032"/>
                <a:chOff x="762000" y="2028825"/>
                <a:chExt cx="1038225" cy="397032"/>
              </a:xfrm>
            </p:grpSpPr>
            <p:sp>
              <p:nvSpPr>
                <p:cNvPr id="72" name="Oval 71"/>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3" name="TextBox 72"/>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Correct </a:t>
                  </a:r>
                </a:p>
                <a:p>
                  <a:pPr algn="ctr">
                    <a:lnSpc>
                      <a:spcPct val="90000"/>
                    </a:lnSpc>
                  </a:pPr>
                  <a:r>
                    <a:rPr lang="en-US" sz="1100" dirty="0" smtClean="0"/>
                    <a:t>Driver</a:t>
                  </a:r>
                  <a:endParaRPr lang="en-US" sz="1100" dirty="0"/>
                </a:p>
              </p:txBody>
            </p:sp>
          </p:grpSp>
          <p:grpSp>
            <p:nvGrpSpPr>
              <p:cNvPr id="69" name="Group 59"/>
              <p:cNvGrpSpPr/>
              <p:nvPr/>
            </p:nvGrpSpPr>
            <p:grpSpPr>
              <a:xfrm>
                <a:off x="2781300" y="4105275"/>
                <a:ext cx="1038224" cy="397032"/>
                <a:chOff x="762000" y="2028825"/>
                <a:chExt cx="1038225" cy="397032"/>
              </a:xfrm>
            </p:grpSpPr>
            <p:sp>
              <p:nvSpPr>
                <p:cNvPr id="70" name="Oval 69"/>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1" name="TextBox 70"/>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Net Path</a:t>
                  </a:r>
                </a:p>
                <a:p>
                  <a:pPr algn="ctr">
                    <a:lnSpc>
                      <a:spcPct val="90000"/>
                    </a:lnSpc>
                  </a:pPr>
                  <a:r>
                    <a:rPr lang="en-US" sz="1100" dirty="0" smtClean="0"/>
                    <a:t>OK</a:t>
                  </a:r>
                  <a:endParaRPr lang="en-US" sz="1100" dirty="0"/>
                </a:p>
              </p:txBody>
            </p:sp>
          </p:grpSp>
          <p:grpSp>
            <p:nvGrpSpPr>
              <p:cNvPr id="81" name="Group 46"/>
              <p:cNvGrpSpPr/>
              <p:nvPr/>
            </p:nvGrpSpPr>
            <p:grpSpPr>
              <a:xfrm>
                <a:off x="4819648" y="1971675"/>
                <a:ext cx="1038224" cy="397032"/>
                <a:chOff x="762000" y="2028825"/>
                <a:chExt cx="1038225" cy="397032"/>
              </a:xfrm>
            </p:grpSpPr>
            <p:sp>
              <p:nvSpPr>
                <p:cNvPr id="94" name="Oval 93"/>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95" name="TextBox 94"/>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Application </a:t>
                  </a:r>
                </a:p>
                <a:p>
                  <a:pPr algn="ctr">
                    <a:lnSpc>
                      <a:spcPct val="90000"/>
                    </a:lnSpc>
                  </a:pPr>
                  <a:r>
                    <a:rPr lang="en-US" sz="1100" dirty="0" smtClean="0"/>
                    <a:t>Output OK</a:t>
                  </a:r>
                  <a:endParaRPr lang="en-US" sz="1100" dirty="0"/>
                </a:p>
              </p:txBody>
            </p:sp>
          </p:grpSp>
          <p:grpSp>
            <p:nvGrpSpPr>
              <p:cNvPr id="82" name="Group 47"/>
              <p:cNvGrpSpPr/>
              <p:nvPr/>
            </p:nvGrpSpPr>
            <p:grpSpPr>
              <a:xfrm>
                <a:off x="4743448" y="2724150"/>
                <a:ext cx="1095374" cy="397032"/>
                <a:chOff x="762000" y="2028825"/>
                <a:chExt cx="1038225" cy="397032"/>
              </a:xfrm>
            </p:grpSpPr>
            <p:sp>
              <p:nvSpPr>
                <p:cNvPr id="92" name="Oval 91"/>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93" name="TextBox 92"/>
                <p:cNvSpPr txBox="1"/>
                <p:nvPr/>
              </p:nvSpPr>
              <p:spPr>
                <a:xfrm>
                  <a:off x="762000" y="2028825"/>
                  <a:ext cx="1024829" cy="397032"/>
                </a:xfrm>
                <a:prstGeom prst="rect">
                  <a:avLst/>
                </a:prstGeom>
                <a:noFill/>
              </p:spPr>
              <p:txBody>
                <a:bodyPr wrap="square" rtlCol="0">
                  <a:spAutoFit/>
                </a:bodyPr>
                <a:lstStyle/>
                <a:p>
                  <a:pPr algn="ctr">
                    <a:lnSpc>
                      <a:spcPct val="90000"/>
                    </a:lnSpc>
                  </a:pPr>
                  <a:r>
                    <a:rPr lang="en-US" sz="1100" dirty="0" smtClean="0"/>
                    <a:t>GDI Data</a:t>
                  </a:r>
                </a:p>
                <a:p>
                  <a:pPr algn="ctr">
                    <a:lnSpc>
                      <a:spcPct val="90000"/>
                    </a:lnSpc>
                  </a:pPr>
                  <a:r>
                    <a:rPr lang="en-US" sz="1100" dirty="0" smtClean="0"/>
                    <a:t>Input OK</a:t>
                  </a:r>
                  <a:endParaRPr lang="en-US" sz="1100" dirty="0"/>
                </a:p>
              </p:txBody>
            </p:sp>
          </p:grpSp>
          <p:grpSp>
            <p:nvGrpSpPr>
              <p:cNvPr id="84" name="Group 56"/>
              <p:cNvGrpSpPr/>
              <p:nvPr/>
            </p:nvGrpSpPr>
            <p:grpSpPr>
              <a:xfrm>
                <a:off x="4781548" y="3352800"/>
                <a:ext cx="1038224" cy="397032"/>
                <a:chOff x="762000" y="2028825"/>
                <a:chExt cx="1038225" cy="397032"/>
              </a:xfrm>
            </p:grpSpPr>
            <p:sp>
              <p:nvSpPr>
                <p:cNvPr id="88" name="Oval 87"/>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89" name="TextBox 88"/>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GDI Data</a:t>
                  </a:r>
                </a:p>
                <a:p>
                  <a:pPr algn="ctr">
                    <a:lnSpc>
                      <a:spcPct val="90000"/>
                    </a:lnSpc>
                  </a:pPr>
                  <a:r>
                    <a:rPr lang="en-US" sz="1100" dirty="0" smtClean="0"/>
                    <a:t>Output OK</a:t>
                  </a:r>
                  <a:endParaRPr lang="en-US" sz="1100" dirty="0"/>
                </a:p>
              </p:txBody>
            </p:sp>
          </p:grpSp>
          <p:grpSp>
            <p:nvGrpSpPr>
              <p:cNvPr id="130" name="Group 129"/>
              <p:cNvGrpSpPr/>
              <p:nvPr/>
            </p:nvGrpSpPr>
            <p:grpSpPr>
              <a:xfrm>
                <a:off x="4476748" y="4591051"/>
                <a:ext cx="1695449" cy="397032"/>
                <a:chOff x="5095875" y="4467226"/>
                <a:chExt cx="1695450" cy="397032"/>
              </a:xfrm>
            </p:grpSpPr>
            <p:sp>
              <p:nvSpPr>
                <p:cNvPr id="86" name="Oval 85"/>
                <p:cNvSpPr/>
                <p:nvPr/>
              </p:nvSpPr>
              <p:spPr bwMode="auto">
                <a:xfrm>
                  <a:off x="5095875" y="4505325"/>
                  <a:ext cx="1695450"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87" name="TextBox 86"/>
                <p:cNvSpPr txBox="1"/>
                <p:nvPr/>
              </p:nvSpPr>
              <p:spPr>
                <a:xfrm>
                  <a:off x="5095875" y="4467226"/>
                  <a:ext cx="1633232" cy="397032"/>
                </a:xfrm>
                <a:prstGeom prst="rect">
                  <a:avLst/>
                </a:prstGeom>
                <a:noFill/>
              </p:spPr>
              <p:txBody>
                <a:bodyPr wrap="square" rtlCol="0">
                  <a:spAutoFit/>
                </a:bodyPr>
                <a:lstStyle/>
                <a:p>
                  <a:pPr algn="ctr">
                    <a:lnSpc>
                      <a:spcPct val="90000"/>
                    </a:lnSpc>
                  </a:pPr>
                  <a:r>
                    <a:rPr lang="en-US" sz="1100" dirty="0" smtClean="0"/>
                    <a:t>PC to Printer</a:t>
                  </a:r>
                </a:p>
                <a:p>
                  <a:pPr algn="ctr">
                    <a:lnSpc>
                      <a:spcPct val="90000"/>
                    </a:lnSpc>
                  </a:pPr>
                  <a:r>
                    <a:rPr lang="en-US" sz="1100" dirty="0" smtClean="0"/>
                    <a:t>Transport OK</a:t>
                  </a:r>
                  <a:endParaRPr lang="en-US" sz="1100" dirty="0"/>
                </a:p>
              </p:txBody>
            </p:sp>
          </p:grpSp>
          <p:grpSp>
            <p:nvGrpSpPr>
              <p:cNvPr id="97" name="Group 46"/>
              <p:cNvGrpSpPr/>
              <p:nvPr/>
            </p:nvGrpSpPr>
            <p:grpSpPr>
              <a:xfrm>
                <a:off x="6810373" y="2000250"/>
                <a:ext cx="1132312" cy="409786"/>
                <a:chOff x="762000" y="2028825"/>
                <a:chExt cx="1132313" cy="409786"/>
              </a:xfrm>
            </p:grpSpPr>
            <p:sp>
              <p:nvSpPr>
                <p:cNvPr id="110" name="Oval 109"/>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11" name="TextBox 110"/>
                <p:cNvSpPr txBox="1"/>
                <p:nvPr/>
              </p:nvSpPr>
              <p:spPr>
                <a:xfrm>
                  <a:off x="762000" y="2028825"/>
                  <a:ext cx="1132313" cy="409786"/>
                </a:xfrm>
                <a:prstGeom prst="rect">
                  <a:avLst/>
                </a:prstGeom>
                <a:noFill/>
              </p:spPr>
              <p:txBody>
                <a:bodyPr wrap="square" rtlCol="0">
                  <a:spAutoFit/>
                </a:bodyPr>
                <a:lstStyle/>
                <a:p>
                  <a:pPr algn="ctr">
                    <a:lnSpc>
                      <a:spcPct val="90000"/>
                    </a:lnSpc>
                  </a:pPr>
                  <a:r>
                    <a:rPr lang="en-US" sz="1100" dirty="0" smtClean="0"/>
                    <a:t>Print</a:t>
                  </a:r>
                </a:p>
                <a:p>
                  <a:pPr algn="ctr">
                    <a:lnSpc>
                      <a:spcPct val="90000"/>
                    </a:lnSpc>
                  </a:pPr>
                  <a:r>
                    <a:rPr lang="en-US" sz="1100" dirty="0" smtClean="0"/>
                    <a:t>Spooling On</a:t>
                  </a:r>
                  <a:endParaRPr lang="en-US" sz="1100" dirty="0"/>
                </a:p>
              </p:txBody>
            </p:sp>
          </p:grpSp>
          <p:grpSp>
            <p:nvGrpSpPr>
              <p:cNvPr id="98" name="Group 47"/>
              <p:cNvGrpSpPr/>
              <p:nvPr/>
            </p:nvGrpSpPr>
            <p:grpSpPr>
              <a:xfrm>
                <a:off x="6762748" y="2543175"/>
                <a:ext cx="1238249" cy="397032"/>
                <a:chOff x="762000" y="2028825"/>
                <a:chExt cx="1038225" cy="397032"/>
              </a:xfrm>
            </p:grpSpPr>
            <p:sp>
              <p:nvSpPr>
                <p:cNvPr id="108" name="Oval 107"/>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09" name="TextBox 108"/>
                <p:cNvSpPr txBox="1"/>
                <p:nvPr/>
              </p:nvSpPr>
              <p:spPr>
                <a:xfrm>
                  <a:off x="762000" y="2028825"/>
                  <a:ext cx="1024829" cy="397032"/>
                </a:xfrm>
                <a:prstGeom prst="rect">
                  <a:avLst/>
                </a:prstGeom>
                <a:noFill/>
              </p:spPr>
              <p:txBody>
                <a:bodyPr wrap="square" rtlCol="0">
                  <a:spAutoFit/>
                </a:bodyPr>
                <a:lstStyle/>
                <a:p>
                  <a:pPr algn="ctr">
                    <a:lnSpc>
                      <a:spcPct val="90000"/>
                    </a:lnSpc>
                  </a:pPr>
                  <a:r>
                    <a:rPr lang="en-US" sz="1100" dirty="0" smtClean="0"/>
                    <a:t>Uncorrupted </a:t>
                  </a:r>
                </a:p>
                <a:p>
                  <a:pPr algn="ctr">
                    <a:lnSpc>
                      <a:spcPct val="90000"/>
                    </a:lnSpc>
                  </a:pPr>
                  <a:r>
                    <a:rPr lang="en-US" sz="1100" dirty="0" smtClean="0"/>
                    <a:t>Driver</a:t>
                  </a:r>
                  <a:endParaRPr lang="en-US" sz="1100" dirty="0"/>
                </a:p>
              </p:txBody>
            </p:sp>
          </p:grpSp>
          <p:grpSp>
            <p:nvGrpSpPr>
              <p:cNvPr id="99" name="Group 53"/>
              <p:cNvGrpSpPr/>
              <p:nvPr/>
            </p:nvGrpSpPr>
            <p:grpSpPr>
              <a:xfrm>
                <a:off x="6886572" y="4543425"/>
                <a:ext cx="1038224" cy="397032"/>
                <a:chOff x="762000" y="2028825"/>
                <a:chExt cx="1038225" cy="397032"/>
              </a:xfrm>
            </p:grpSpPr>
            <p:sp>
              <p:nvSpPr>
                <p:cNvPr id="106" name="Oval 105"/>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07" name="TextBox 106"/>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Local Path OK</a:t>
                  </a:r>
                  <a:endParaRPr lang="en-US" sz="1100" dirty="0"/>
                </a:p>
              </p:txBody>
            </p:sp>
          </p:grpSp>
          <p:grpSp>
            <p:nvGrpSpPr>
              <p:cNvPr id="100" name="Group 56"/>
              <p:cNvGrpSpPr/>
              <p:nvPr/>
            </p:nvGrpSpPr>
            <p:grpSpPr>
              <a:xfrm>
                <a:off x="6753223" y="3114675"/>
                <a:ext cx="1333499" cy="397032"/>
                <a:chOff x="762000" y="2028825"/>
                <a:chExt cx="1038225" cy="397032"/>
              </a:xfrm>
            </p:grpSpPr>
            <p:sp>
              <p:nvSpPr>
                <p:cNvPr id="104" name="Oval 103"/>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05" name="TextBox 104"/>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Correct Drive Settings</a:t>
                  </a:r>
                  <a:endParaRPr lang="en-US" sz="1100" dirty="0"/>
                </a:p>
              </p:txBody>
            </p:sp>
          </p:grpSp>
          <p:grpSp>
            <p:nvGrpSpPr>
              <p:cNvPr id="101" name="Group 59"/>
              <p:cNvGrpSpPr/>
              <p:nvPr/>
            </p:nvGrpSpPr>
            <p:grpSpPr>
              <a:xfrm>
                <a:off x="6867522" y="3990975"/>
                <a:ext cx="1038224" cy="397032"/>
                <a:chOff x="762000" y="2028825"/>
                <a:chExt cx="1038225" cy="397032"/>
              </a:xfrm>
            </p:grpSpPr>
            <p:sp>
              <p:nvSpPr>
                <p:cNvPr id="102" name="Oval 101"/>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03" name="TextBox 102"/>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Net/Local</a:t>
                  </a:r>
                </a:p>
                <a:p>
                  <a:pPr algn="ctr">
                    <a:lnSpc>
                      <a:spcPct val="90000"/>
                    </a:lnSpc>
                  </a:pPr>
                  <a:r>
                    <a:rPr lang="en-US" sz="1100" dirty="0" smtClean="0"/>
                    <a:t>Printing</a:t>
                  </a:r>
                  <a:endParaRPr lang="en-US" sz="1100" dirty="0"/>
                </a:p>
              </p:txBody>
            </p:sp>
          </p:grpSp>
          <p:grpSp>
            <p:nvGrpSpPr>
              <p:cNvPr id="112" name="Group 53"/>
              <p:cNvGrpSpPr/>
              <p:nvPr/>
            </p:nvGrpSpPr>
            <p:grpSpPr>
              <a:xfrm>
                <a:off x="4791074" y="5124450"/>
                <a:ext cx="1038224" cy="397032"/>
                <a:chOff x="762000" y="2028825"/>
                <a:chExt cx="1038225" cy="397032"/>
              </a:xfrm>
            </p:grpSpPr>
            <p:sp>
              <p:nvSpPr>
                <p:cNvPr id="113" name="Oval 112"/>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14" name="TextBox 113"/>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Printer</a:t>
                  </a:r>
                </a:p>
                <a:p>
                  <a:pPr algn="ctr">
                    <a:lnSpc>
                      <a:spcPct val="90000"/>
                    </a:lnSpc>
                  </a:pPr>
                  <a:r>
                    <a:rPr lang="en-US" sz="1100" dirty="0" smtClean="0"/>
                    <a:t>Data OK</a:t>
                  </a:r>
                  <a:endParaRPr lang="en-US" sz="1100" dirty="0"/>
                </a:p>
              </p:txBody>
            </p:sp>
          </p:grpSp>
          <p:grpSp>
            <p:nvGrpSpPr>
              <p:cNvPr id="115" name="Group 53"/>
              <p:cNvGrpSpPr/>
              <p:nvPr/>
            </p:nvGrpSpPr>
            <p:grpSpPr>
              <a:xfrm>
                <a:off x="4838698" y="3933825"/>
                <a:ext cx="1038224" cy="397032"/>
                <a:chOff x="762000" y="2028825"/>
                <a:chExt cx="1038225" cy="397032"/>
              </a:xfrm>
            </p:grpSpPr>
            <p:sp>
              <p:nvSpPr>
                <p:cNvPr id="116" name="Oval 115"/>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17" name="TextBox 116"/>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Print</a:t>
                  </a:r>
                </a:p>
                <a:p>
                  <a:pPr algn="ctr">
                    <a:lnSpc>
                      <a:spcPct val="90000"/>
                    </a:lnSpc>
                  </a:pPr>
                  <a:r>
                    <a:rPr lang="en-US" sz="1100" dirty="0" smtClean="0"/>
                    <a:t>Data OK</a:t>
                  </a:r>
                  <a:endParaRPr lang="en-US" sz="1100" dirty="0"/>
                </a:p>
              </p:txBody>
            </p:sp>
          </p:grpSp>
          <p:grpSp>
            <p:nvGrpSpPr>
              <p:cNvPr id="118" name="Group 53"/>
              <p:cNvGrpSpPr/>
              <p:nvPr/>
            </p:nvGrpSpPr>
            <p:grpSpPr>
              <a:xfrm>
                <a:off x="6886572" y="5086350"/>
                <a:ext cx="1038224" cy="397032"/>
                <a:chOff x="762000" y="2028825"/>
                <a:chExt cx="1038225" cy="397032"/>
              </a:xfrm>
            </p:grpSpPr>
            <p:sp>
              <p:nvSpPr>
                <p:cNvPr id="119" name="Oval 118"/>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20" name="TextBox 119"/>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Paper</a:t>
                  </a:r>
                </a:p>
                <a:p>
                  <a:pPr algn="ctr">
                    <a:lnSpc>
                      <a:spcPct val="90000"/>
                    </a:lnSpc>
                  </a:pPr>
                  <a:r>
                    <a:rPr lang="en-US" sz="1100" dirty="0" smtClean="0"/>
                    <a:t>Loaded</a:t>
                  </a:r>
                  <a:endParaRPr lang="en-US" sz="1100" dirty="0"/>
                </a:p>
              </p:txBody>
            </p:sp>
          </p:grpSp>
          <p:grpSp>
            <p:nvGrpSpPr>
              <p:cNvPr id="121" name="Group 53"/>
              <p:cNvGrpSpPr/>
              <p:nvPr/>
            </p:nvGrpSpPr>
            <p:grpSpPr>
              <a:xfrm>
                <a:off x="6657974" y="5553075"/>
                <a:ext cx="1558691" cy="397032"/>
                <a:chOff x="676668" y="2028825"/>
                <a:chExt cx="1163681" cy="397032"/>
              </a:xfrm>
            </p:grpSpPr>
            <p:sp>
              <p:nvSpPr>
                <p:cNvPr id="122" name="Oval 121"/>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23" name="TextBox 122"/>
                <p:cNvSpPr txBox="1"/>
                <p:nvPr/>
              </p:nvSpPr>
              <p:spPr>
                <a:xfrm>
                  <a:off x="676668" y="2028825"/>
                  <a:ext cx="1163681" cy="397032"/>
                </a:xfrm>
                <a:prstGeom prst="rect">
                  <a:avLst/>
                </a:prstGeom>
                <a:noFill/>
              </p:spPr>
              <p:txBody>
                <a:bodyPr wrap="square" rtlCol="0">
                  <a:spAutoFit/>
                </a:bodyPr>
                <a:lstStyle/>
                <a:p>
                  <a:pPr algn="ctr">
                    <a:lnSpc>
                      <a:spcPct val="90000"/>
                    </a:lnSpc>
                  </a:pPr>
                  <a:r>
                    <a:rPr lang="en-US" sz="1100" dirty="0" smtClean="0"/>
                    <a:t>Printer Memory</a:t>
                  </a:r>
                </a:p>
                <a:p>
                  <a:pPr algn="ctr">
                    <a:lnSpc>
                      <a:spcPct val="90000"/>
                    </a:lnSpc>
                  </a:pPr>
                  <a:r>
                    <a:rPr lang="en-US" sz="1100" dirty="0" smtClean="0"/>
                    <a:t>Adequate</a:t>
                  </a:r>
                  <a:endParaRPr lang="en-US" sz="1100" dirty="0"/>
                </a:p>
              </p:txBody>
            </p:sp>
          </p:grpSp>
          <p:grpSp>
            <p:nvGrpSpPr>
              <p:cNvPr id="124" name="Group 56"/>
              <p:cNvGrpSpPr/>
              <p:nvPr/>
            </p:nvGrpSpPr>
            <p:grpSpPr>
              <a:xfrm>
                <a:off x="8267697" y="4219575"/>
                <a:ext cx="1333499" cy="397032"/>
                <a:chOff x="762000" y="2028825"/>
                <a:chExt cx="1038225" cy="397032"/>
              </a:xfrm>
            </p:grpSpPr>
            <p:sp>
              <p:nvSpPr>
                <p:cNvPr id="125" name="Oval 124"/>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26" name="TextBox 125"/>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Correct </a:t>
                  </a:r>
                </a:p>
                <a:p>
                  <a:pPr algn="ctr">
                    <a:lnSpc>
                      <a:spcPct val="90000"/>
                    </a:lnSpc>
                  </a:pPr>
                  <a:r>
                    <a:rPr lang="en-US" sz="1100" dirty="0" smtClean="0"/>
                    <a:t>Local Port</a:t>
                  </a:r>
                  <a:endParaRPr lang="en-US" sz="1100" dirty="0"/>
                </a:p>
              </p:txBody>
            </p:sp>
          </p:grpSp>
          <p:grpSp>
            <p:nvGrpSpPr>
              <p:cNvPr id="127" name="Group 56"/>
              <p:cNvGrpSpPr/>
              <p:nvPr/>
            </p:nvGrpSpPr>
            <p:grpSpPr>
              <a:xfrm>
                <a:off x="8239122" y="4752975"/>
                <a:ext cx="1333499" cy="397032"/>
                <a:chOff x="762000" y="2028825"/>
                <a:chExt cx="1038225" cy="397032"/>
              </a:xfrm>
            </p:grpSpPr>
            <p:sp>
              <p:nvSpPr>
                <p:cNvPr id="128" name="Oval 127"/>
                <p:cNvSpPr/>
                <p:nvPr/>
              </p:nvSpPr>
              <p:spPr bwMode="auto">
                <a:xfrm>
                  <a:off x="762000" y="2066925"/>
                  <a:ext cx="1038225" cy="314325"/>
                </a:xfrm>
                <a:prstGeom prst="ellipse">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129" name="TextBox 128"/>
                <p:cNvSpPr txBox="1"/>
                <p:nvPr/>
              </p:nvSpPr>
              <p:spPr>
                <a:xfrm>
                  <a:off x="762000" y="2028825"/>
                  <a:ext cx="1000125" cy="397032"/>
                </a:xfrm>
                <a:prstGeom prst="rect">
                  <a:avLst/>
                </a:prstGeom>
                <a:noFill/>
              </p:spPr>
              <p:txBody>
                <a:bodyPr wrap="square" rtlCol="0">
                  <a:spAutoFit/>
                </a:bodyPr>
                <a:lstStyle/>
                <a:p>
                  <a:pPr algn="ctr">
                    <a:lnSpc>
                      <a:spcPct val="90000"/>
                    </a:lnSpc>
                  </a:pPr>
                  <a:r>
                    <a:rPr lang="en-US" sz="1100" dirty="0" smtClean="0"/>
                    <a:t>Local Cable</a:t>
                  </a:r>
                </a:p>
                <a:p>
                  <a:pPr algn="ctr">
                    <a:lnSpc>
                      <a:spcPct val="90000"/>
                    </a:lnSpc>
                  </a:pPr>
                  <a:r>
                    <a:rPr lang="en-US" sz="1100" dirty="0" smtClean="0"/>
                    <a:t>Connected</a:t>
                  </a:r>
                  <a:endParaRPr lang="en-US" sz="1100" dirty="0"/>
                </a:p>
              </p:txBody>
            </p:sp>
          </p:grpSp>
          <p:cxnSp>
            <p:nvCxnSpPr>
              <p:cNvPr id="132" name="Straight Arrow Connector 131"/>
              <p:cNvCxnSpPr>
                <a:stCxn id="41" idx="6"/>
              </p:cNvCxnSpPr>
              <p:nvPr/>
            </p:nvCxnSpPr>
            <p:spPr bwMode="auto">
              <a:xfrm>
                <a:off x="1800225" y="2224088"/>
                <a:ext cx="971549" cy="80962"/>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34" name="Straight Arrow Connector 133"/>
              <p:cNvCxnSpPr>
                <a:stCxn id="50" idx="3"/>
                <a:endCxn id="79" idx="1"/>
              </p:cNvCxnSpPr>
              <p:nvPr/>
            </p:nvCxnSpPr>
            <p:spPr bwMode="auto">
              <a:xfrm flipV="1">
                <a:off x="1962149" y="2398791"/>
                <a:ext cx="742950" cy="37147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36" name="Straight Arrow Connector 135"/>
              <p:cNvCxnSpPr>
                <a:stCxn id="95" idx="1"/>
              </p:cNvCxnSpPr>
              <p:nvPr/>
            </p:nvCxnSpPr>
            <p:spPr bwMode="auto">
              <a:xfrm flipH="1">
                <a:off x="3609974" y="2170191"/>
                <a:ext cx="1209675" cy="106284"/>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41" name="Straight Arrow Connector 140"/>
              <p:cNvCxnSpPr>
                <a:stCxn id="78" idx="6"/>
              </p:cNvCxnSpPr>
              <p:nvPr/>
            </p:nvCxnSpPr>
            <p:spPr bwMode="auto">
              <a:xfrm>
                <a:off x="3743324" y="2395538"/>
                <a:ext cx="1057275" cy="433387"/>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43" name="Straight Arrow Connector 142"/>
              <p:cNvCxnSpPr>
                <a:endCxn id="89" idx="1"/>
              </p:cNvCxnSpPr>
              <p:nvPr/>
            </p:nvCxnSpPr>
            <p:spPr bwMode="auto">
              <a:xfrm>
                <a:off x="3781424" y="2981325"/>
                <a:ext cx="1000124" cy="569991"/>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45" name="Straight Arrow Connector 144"/>
              <p:cNvCxnSpPr>
                <a:stCxn id="77" idx="3"/>
                <a:endCxn id="117" idx="1"/>
              </p:cNvCxnSpPr>
              <p:nvPr/>
            </p:nvCxnSpPr>
            <p:spPr bwMode="auto">
              <a:xfrm>
                <a:off x="4095750" y="3703716"/>
                <a:ext cx="742948" cy="42862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47" name="Straight Arrow Connector 146"/>
              <p:cNvCxnSpPr>
                <a:stCxn id="70" idx="6"/>
                <a:endCxn id="87" idx="1"/>
              </p:cNvCxnSpPr>
              <p:nvPr/>
            </p:nvCxnSpPr>
            <p:spPr bwMode="auto">
              <a:xfrm>
                <a:off x="3819524" y="4300538"/>
                <a:ext cx="657225" cy="489029"/>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49" name="Straight Arrow Connector 148"/>
              <p:cNvCxnSpPr>
                <a:stCxn id="75" idx="3"/>
                <a:endCxn id="114" idx="1"/>
              </p:cNvCxnSpPr>
              <p:nvPr/>
            </p:nvCxnSpPr>
            <p:spPr bwMode="auto">
              <a:xfrm>
                <a:off x="3809999" y="5180091"/>
                <a:ext cx="981075" cy="14287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51" name="Straight Arrow Connector 150"/>
              <p:cNvCxnSpPr>
                <a:stCxn id="95" idx="2"/>
              </p:cNvCxnSpPr>
              <p:nvPr/>
            </p:nvCxnSpPr>
            <p:spPr bwMode="auto">
              <a:xfrm flipH="1">
                <a:off x="5314948" y="2368707"/>
                <a:ext cx="4763" cy="364968"/>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53" name="Straight Arrow Connector 152"/>
              <p:cNvCxnSpPr>
                <a:endCxn id="89" idx="0"/>
              </p:cNvCxnSpPr>
              <p:nvPr/>
            </p:nvCxnSpPr>
            <p:spPr bwMode="auto">
              <a:xfrm flipH="1">
                <a:off x="5281611" y="3057525"/>
                <a:ext cx="4762" cy="29527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57" name="Straight Arrow Connector 156"/>
              <p:cNvCxnSpPr>
                <a:endCxn id="117" idx="0"/>
              </p:cNvCxnSpPr>
              <p:nvPr/>
            </p:nvCxnSpPr>
            <p:spPr bwMode="auto">
              <a:xfrm flipH="1">
                <a:off x="5338761" y="3648075"/>
                <a:ext cx="4762" cy="2857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60" name="Straight Arrow Connector 159"/>
              <p:cNvCxnSpPr/>
              <p:nvPr/>
            </p:nvCxnSpPr>
            <p:spPr bwMode="auto">
              <a:xfrm>
                <a:off x="5333998" y="4276725"/>
                <a:ext cx="1" cy="3238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62" name="Straight Arrow Connector 161"/>
              <p:cNvCxnSpPr>
                <a:stCxn id="87" idx="2"/>
              </p:cNvCxnSpPr>
              <p:nvPr/>
            </p:nvCxnSpPr>
            <p:spPr bwMode="auto">
              <a:xfrm>
                <a:off x="5293364" y="4988083"/>
                <a:ext cx="2534" cy="174467"/>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64" name="Straight Arrow Connector 163"/>
              <p:cNvCxnSpPr>
                <a:stCxn id="114" idx="2"/>
              </p:cNvCxnSpPr>
              <p:nvPr/>
            </p:nvCxnSpPr>
            <p:spPr bwMode="auto">
              <a:xfrm flipH="1">
                <a:off x="5286374" y="5521482"/>
                <a:ext cx="4763" cy="212568"/>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66" name="Straight Arrow Connector 165"/>
              <p:cNvCxnSpPr/>
              <p:nvPr/>
            </p:nvCxnSpPr>
            <p:spPr bwMode="auto">
              <a:xfrm flipH="1">
                <a:off x="5867398" y="2305050"/>
                <a:ext cx="1019175" cy="5524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68" name="Straight Arrow Connector 167"/>
              <p:cNvCxnSpPr>
                <a:stCxn id="109" idx="1"/>
              </p:cNvCxnSpPr>
              <p:nvPr/>
            </p:nvCxnSpPr>
            <p:spPr bwMode="auto">
              <a:xfrm flipH="1">
                <a:off x="5686423" y="2741691"/>
                <a:ext cx="1076326" cy="706359"/>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70" name="Straight Arrow Connector 169"/>
              <p:cNvCxnSpPr>
                <a:stCxn id="105" idx="1"/>
                <a:endCxn id="89" idx="3"/>
              </p:cNvCxnSpPr>
              <p:nvPr/>
            </p:nvCxnSpPr>
            <p:spPr bwMode="auto">
              <a:xfrm flipH="1">
                <a:off x="5781673" y="3313191"/>
                <a:ext cx="971549" cy="23812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72" name="Straight Arrow Connector 171"/>
              <p:cNvCxnSpPr/>
              <p:nvPr/>
            </p:nvCxnSpPr>
            <p:spPr bwMode="auto">
              <a:xfrm flipH="1">
                <a:off x="6143622" y="4181475"/>
                <a:ext cx="695326" cy="5715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74" name="Straight Arrow Connector 173"/>
              <p:cNvCxnSpPr>
                <a:endCxn id="86" idx="6"/>
              </p:cNvCxnSpPr>
              <p:nvPr/>
            </p:nvCxnSpPr>
            <p:spPr bwMode="auto">
              <a:xfrm flipH="1">
                <a:off x="6172197" y="4648200"/>
                <a:ext cx="676275" cy="138113"/>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80" name="Straight Arrow Connector 179"/>
              <p:cNvCxnSpPr>
                <a:stCxn id="120" idx="1"/>
                <a:endCxn id="114" idx="3"/>
              </p:cNvCxnSpPr>
              <p:nvPr/>
            </p:nvCxnSpPr>
            <p:spPr bwMode="auto">
              <a:xfrm flipH="1">
                <a:off x="5791198" y="5284866"/>
                <a:ext cx="1095374" cy="381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82" name="Straight Arrow Connector 181"/>
              <p:cNvCxnSpPr/>
              <p:nvPr/>
            </p:nvCxnSpPr>
            <p:spPr bwMode="auto">
              <a:xfrm flipH="1" flipV="1">
                <a:off x="5686423" y="5419725"/>
                <a:ext cx="1143001" cy="238125"/>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87" name="Straight Arrow Connector 186"/>
              <p:cNvCxnSpPr>
                <a:stCxn id="126" idx="1"/>
              </p:cNvCxnSpPr>
              <p:nvPr/>
            </p:nvCxnSpPr>
            <p:spPr bwMode="auto">
              <a:xfrm flipH="1">
                <a:off x="7781922" y="4418091"/>
                <a:ext cx="485775" cy="230109"/>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89" name="Straight Arrow Connector 188"/>
              <p:cNvCxnSpPr>
                <a:stCxn id="129" idx="1"/>
                <a:endCxn id="107" idx="3"/>
              </p:cNvCxnSpPr>
              <p:nvPr/>
            </p:nvCxnSpPr>
            <p:spPr bwMode="auto">
              <a:xfrm flipH="1" flipV="1">
                <a:off x="7886697" y="4741941"/>
                <a:ext cx="352425" cy="2095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93" name="Straight Arrow Connector 192"/>
              <p:cNvCxnSpPr>
                <a:stCxn id="59" idx="3"/>
                <a:endCxn id="71" idx="1"/>
              </p:cNvCxnSpPr>
              <p:nvPr/>
            </p:nvCxnSpPr>
            <p:spPr bwMode="auto">
              <a:xfrm>
                <a:off x="1790701" y="3446541"/>
                <a:ext cx="990600" cy="85725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95" name="Straight Arrow Connector 194"/>
              <p:cNvCxnSpPr>
                <a:stCxn id="61" idx="6"/>
              </p:cNvCxnSpPr>
              <p:nvPr/>
            </p:nvCxnSpPr>
            <p:spPr bwMode="auto">
              <a:xfrm>
                <a:off x="1876425" y="4129088"/>
                <a:ext cx="876300" cy="233362"/>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197" name="Straight Arrow Connector 196"/>
              <p:cNvCxnSpPr>
                <a:stCxn id="55" idx="6"/>
              </p:cNvCxnSpPr>
              <p:nvPr/>
            </p:nvCxnSpPr>
            <p:spPr bwMode="auto">
              <a:xfrm flipV="1">
                <a:off x="1905000" y="4410075"/>
                <a:ext cx="962025" cy="595313"/>
              </a:xfrm>
              <a:prstGeom prst="straightConnector1">
                <a:avLst/>
              </a:prstGeom>
              <a:solidFill>
                <a:schemeClr val="bg1"/>
              </a:solidFill>
              <a:ln w="12700" cap="flat" cmpd="sng" algn="ctr">
                <a:solidFill>
                  <a:schemeClr val="tx1"/>
                </a:solidFill>
                <a:prstDash val="solid"/>
                <a:round/>
                <a:headEnd type="none" w="med" len="med"/>
                <a:tailEnd type="arrow"/>
              </a:ln>
              <a:effectLst/>
            </p:spPr>
          </p:cxnSp>
        </p:grpSp>
        <p:sp>
          <p:nvSpPr>
            <p:cNvPr id="230" name="TextBox 229"/>
            <p:cNvSpPr txBox="1"/>
            <p:nvPr/>
          </p:nvSpPr>
          <p:spPr>
            <a:xfrm>
              <a:off x="380998" y="5286375"/>
              <a:ext cx="3248027" cy="781752"/>
            </a:xfrm>
            <a:prstGeom prst="rect">
              <a:avLst/>
            </a:prstGeom>
            <a:solidFill>
              <a:srgbClr val="FFFF00"/>
            </a:solidFill>
          </p:spPr>
          <p:txBody>
            <a:bodyPr wrap="square" rtlCol="0">
              <a:spAutoFit/>
            </a:bodyPr>
            <a:lstStyle/>
            <a:p>
              <a:pPr>
                <a:lnSpc>
                  <a:spcPct val="80000"/>
                </a:lnSpc>
              </a:pPr>
              <a:r>
                <a:rPr lang="en-US" dirty="0" smtClean="0">
                  <a:solidFill>
                    <a:srgbClr val="A50021"/>
                  </a:solidFill>
                </a:rPr>
                <a:t>Total 26 variables</a:t>
              </a:r>
            </a:p>
            <a:p>
              <a:pPr>
                <a:lnSpc>
                  <a:spcPct val="80000"/>
                </a:lnSpc>
              </a:pPr>
              <a:r>
                <a:rPr lang="en-US" dirty="0" smtClean="0">
                  <a:solidFill>
                    <a:srgbClr val="A50021"/>
                  </a:solidFill>
                </a:rPr>
                <a:t>Instead of 2</a:t>
              </a:r>
              <a:r>
                <a:rPr lang="en-US" baseline="30000" dirty="0" smtClean="0">
                  <a:solidFill>
                    <a:srgbClr val="A50021"/>
                  </a:solidFill>
                </a:rPr>
                <a:t>26</a:t>
              </a:r>
              <a:r>
                <a:rPr lang="en-US" dirty="0" smtClean="0">
                  <a:solidFill>
                    <a:srgbClr val="A50021"/>
                  </a:solidFill>
                </a:rPr>
                <a:t> -1 parameters, </a:t>
              </a:r>
            </a:p>
            <a:p>
              <a:pPr>
                <a:lnSpc>
                  <a:spcPct val="80000"/>
                </a:lnSpc>
              </a:pPr>
              <a:r>
                <a:rPr lang="en-US" dirty="0" smtClean="0">
                  <a:solidFill>
                    <a:srgbClr val="A50021"/>
                  </a:solidFill>
                </a:rPr>
                <a:t>they used 99 parameters:</a:t>
              </a:r>
            </a:p>
            <a:p>
              <a:pPr>
                <a:lnSpc>
                  <a:spcPct val="80000"/>
                </a:lnSpc>
              </a:pPr>
              <a:r>
                <a:rPr lang="en-US" dirty="0" smtClean="0">
                  <a:solidFill>
                    <a:srgbClr val="A50021"/>
                  </a:solidFill>
                </a:rPr>
                <a:t>99 = 17x1 + 1x2</a:t>
              </a:r>
              <a:r>
                <a:rPr lang="en-US" baseline="30000" dirty="0" smtClean="0">
                  <a:solidFill>
                    <a:srgbClr val="A50021"/>
                  </a:solidFill>
                </a:rPr>
                <a:t>1 </a:t>
              </a:r>
              <a:r>
                <a:rPr lang="en-US" dirty="0" smtClean="0">
                  <a:solidFill>
                    <a:srgbClr val="A50021"/>
                  </a:solidFill>
                </a:rPr>
                <a:t>+ 2x2</a:t>
              </a:r>
              <a:r>
                <a:rPr lang="en-US" baseline="30000" dirty="0" smtClean="0">
                  <a:solidFill>
                    <a:srgbClr val="A50021"/>
                  </a:solidFill>
                </a:rPr>
                <a:t>2</a:t>
              </a:r>
              <a:r>
                <a:rPr lang="en-US" dirty="0" smtClean="0">
                  <a:solidFill>
                    <a:srgbClr val="A50021"/>
                  </a:solidFill>
                </a:rPr>
                <a:t> + 3x2</a:t>
              </a:r>
              <a:r>
                <a:rPr lang="en-US" baseline="30000" dirty="0" smtClean="0">
                  <a:solidFill>
                    <a:srgbClr val="A50021"/>
                  </a:solidFill>
                </a:rPr>
                <a:t>3</a:t>
              </a:r>
              <a:r>
                <a:rPr lang="en-US" dirty="0" smtClean="0">
                  <a:solidFill>
                    <a:srgbClr val="A50021"/>
                  </a:solidFill>
                </a:rPr>
                <a:t> + 3x2</a:t>
              </a:r>
              <a:r>
                <a:rPr lang="en-US" baseline="30000" dirty="0" smtClean="0">
                  <a:solidFill>
                    <a:srgbClr val="A50021"/>
                  </a:solidFill>
                </a:rPr>
                <a:t>4</a:t>
              </a:r>
              <a:endParaRPr lang="en-US" baseline="30000" dirty="0">
                <a:solidFill>
                  <a:srgbClr val="A50021"/>
                </a:solidFill>
              </a:endParaRPr>
            </a:p>
          </p:txBody>
        </p:sp>
      </p:grpSp>
    </p:spTree>
    <p:extLst>
      <p:ext uri="{BB962C8B-B14F-4D97-AF65-F5344CB8AC3E}">
        <p14:creationId xmlns:p14="http://schemas.microsoft.com/office/powerpoint/2010/main" val="1915306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Some of the Software Tools for Bayesian Nets</a:t>
            </a:r>
            <a:endParaRPr lang="en-US" sz="2800" dirty="0"/>
          </a:p>
        </p:txBody>
      </p:sp>
      <p:sp>
        <p:nvSpPr>
          <p:cNvPr id="3" name="Content Placeholder 2"/>
          <p:cNvSpPr>
            <a:spLocks noGrp="1"/>
          </p:cNvSpPr>
          <p:nvPr>
            <p:ph idx="1"/>
          </p:nvPr>
        </p:nvSpPr>
        <p:spPr/>
        <p:txBody>
          <a:bodyPr/>
          <a:lstStyle/>
          <a:p>
            <a:pPr>
              <a:lnSpc>
                <a:spcPct val="100000"/>
              </a:lnSpc>
              <a:spcBef>
                <a:spcPts val="0"/>
              </a:spcBef>
            </a:pPr>
            <a:r>
              <a:rPr lang="en-US" sz="2400" dirty="0" err="1"/>
              <a:t>BayesiaLab</a:t>
            </a:r>
            <a:endParaRPr lang="en-US" sz="2400" dirty="0"/>
          </a:p>
          <a:p>
            <a:pPr lvl="1">
              <a:lnSpc>
                <a:spcPct val="100000"/>
              </a:lnSpc>
              <a:buNone/>
            </a:pPr>
            <a:r>
              <a:rPr lang="en-US" dirty="0">
                <a:hlinkClick r:id="rId2"/>
              </a:rPr>
              <a:t>www.bayesialab.com</a:t>
            </a:r>
            <a:r>
              <a:rPr lang="en-US" dirty="0" smtClean="0">
                <a:hlinkClick r:id="rId2"/>
              </a:rPr>
              <a:t>/</a:t>
            </a:r>
            <a:endParaRPr lang="en-US" dirty="0" smtClean="0"/>
          </a:p>
          <a:p>
            <a:pPr>
              <a:lnSpc>
                <a:spcPct val="100000"/>
              </a:lnSpc>
              <a:spcBef>
                <a:spcPts val="0"/>
              </a:spcBef>
              <a:buNone/>
            </a:pPr>
            <a:endParaRPr lang="en-US" sz="2400" b="0" dirty="0" smtClean="0"/>
          </a:p>
          <a:p>
            <a:pPr>
              <a:lnSpc>
                <a:spcPct val="100000"/>
              </a:lnSpc>
              <a:spcBef>
                <a:spcPts val="0"/>
              </a:spcBef>
            </a:pPr>
            <a:r>
              <a:rPr lang="en-US" sz="2400" b="0" dirty="0" err="1" smtClean="0"/>
              <a:t>BNet.Builder</a:t>
            </a:r>
            <a:r>
              <a:rPr lang="en-US" sz="2400" b="0" dirty="0" smtClean="0"/>
              <a:t>  (</a:t>
            </a:r>
            <a:r>
              <a:rPr lang="en-SG" sz="2000" i="1" dirty="0" smtClean="0">
                <a:solidFill>
                  <a:schemeClr val="tx1"/>
                </a:solidFill>
              </a:rPr>
              <a:t>Belief </a:t>
            </a:r>
            <a:r>
              <a:rPr lang="en-SG" sz="2000" i="1" dirty="0">
                <a:solidFill>
                  <a:schemeClr val="tx1"/>
                </a:solidFill>
              </a:rPr>
              <a:t>Networks</a:t>
            </a:r>
            <a:r>
              <a:rPr lang="en-US" sz="2400" b="0" dirty="0" smtClean="0"/>
              <a:t>)</a:t>
            </a:r>
          </a:p>
          <a:p>
            <a:pPr lvl="1">
              <a:lnSpc>
                <a:spcPct val="100000"/>
              </a:lnSpc>
              <a:buNone/>
            </a:pPr>
            <a:r>
              <a:rPr lang="en-US" dirty="0" smtClean="0">
                <a:hlinkClick r:id="rId3"/>
              </a:rPr>
              <a:t>https</a:t>
            </a:r>
            <a:r>
              <a:rPr lang="en-US" dirty="0">
                <a:hlinkClick r:id="rId3"/>
              </a:rPr>
              <a:t>://</a:t>
            </a:r>
            <a:r>
              <a:rPr lang="en-US" dirty="0" smtClean="0">
                <a:hlinkClick r:id="rId3"/>
              </a:rPr>
              <a:t>www.cra.com/work/case-studies/bnetbuilder</a:t>
            </a:r>
            <a:endParaRPr lang="en-US" dirty="0" smtClean="0"/>
          </a:p>
          <a:p>
            <a:pPr marL="0" indent="0">
              <a:lnSpc>
                <a:spcPct val="100000"/>
              </a:lnSpc>
              <a:spcBef>
                <a:spcPts val="0"/>
              </a:spcBef>
              <a:buNone/>
            </a:pPr>
            <a:endParaRPr lang="en-US" sz="2400" dirty="0" smtClean="0"/>
          </a:p>
          <a:p>
            <a:pPr>
              <a:lnSpc>
                <a:spcPct val="100000"/>
              </a:lnSpc>
              <a:spcBef>
                <a:spcPts val="0"/>
              </a:spcBef>
            </a:pPr>
            <a:r>
              <a:rPr lang="en-US" sz="2400" dirty="0" err="1" smtClean="0"/>
              <a:t>Netica</a:t>
            </a:r>
            <a:endParaRPr lang="en-US" sz="2400" dirty="0" smtClean="0"/>
          </a:p>
          <a:p>
            <a:pPr lvl="1">
              <a:lnSpc>
                <a:spcPct val="100000"/>
              </a:lnSpc>
            </a:pPr>
            <a:r>
              <a:rPr lang="en-US" dirty="0" smtClean="0"/>
              <a:t>Bayesian network development software</a:t>
            </a:r>
          </a:p>
          <a:p>
            <a:pPr marL="0" indent="0">
              <a:lnSpc>
                <a:spcPct val="100000"/>
              </a:lnSpc>
              <a:spcBef>
                <a:spcPts val="0"/>
              </a:spcBef>
              <a:buNone/>
            </a:pPr>
            <a:endParaRPr lang="en-US" sz="2400" dirty="0" smtClean="0"/>
          </a:p>
          <a:p>
            <a:pPr>
              <a:lnSpc>
                <a:spcPct val="100000"/>
              </a:lnSpc>
              <a:spcBef>
                <a:spcPts val="0"/>
              </a:spcBef>
            </a:pPr>
            <a:r>
              <a:rPr lang="en-US" sz="2400" dirty="0" smtClean="0"/>
              <a:t>Bayesian inference with Python</a:t>
            </a:r>
          </a:p>
          <a:p>
            <a:pPr lvl="1">
              <a:lnSpc>
                <a:spcPct val="100000"/>
              </a:lnSpc>
            </a:pPr>
            <a:r>
              <a:rPr lang="en-US" dirty="0" smtClean="0">
                <a:hlinkClick r:id="rId4"/>
              </a:rPr>
              <a:t>https://github.com/bayespy/bayespy</a:t>
            </a:r>
            <a:endParaRPr lang="en-US" dirty="0" smtClean="0"/>
          </a:p>
          <a:p>
            <a:pPr>
              <a:lnSpc>
                <a:spcPct val="100000"/>
              </a:lnSpc>
              <a:spcBef>
                <a:spcPts val="1200"/>
              </a:spcBef>
              <a:buNone/>
            </a:pPr>
            <a:r>
              <a:rPr lang="en-US" b="0" dirty="0" smtClean="0"/>
              <a:t>	</a:t>
            </a:r>
            <a:r>
              <a:rPr lang="en-US" sz="3200" dirty="0" smtClean="0"/>
              <a:t>…</a:t>
            </a:r>
            <a:r>
              <a:rPr lang="en-US" b="0" dirty="0" smtClean="0"/>
              <a:t>  </a:t>
            </a:r>
          </a:p>
        </p:txBody>
      </p:sp>
    </p:spTree>
    <p:extLst>
      <p:ext uri="{BB962C8B-B14F-4D97-AF65-F5344CB8AC3E}">
        <p14:creationId xmlns:p14="http://schemas.microsoft.com/office/powerpoint/2010/main" val="1108736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579" name="Picture 3" descr="C:\Documents and Settings\liyading\Desktop\PPT\PPT素材\图片素材\幻灯片\幻灯片55.PNG"/>
          <p:cNvPicPr>
            <a:picLocks noChangeAspect="1" noChangeArrowheads="1"/>
          </p:cNvPicPr>
          <p:nvPr/>
        </p:nvPicPr>
        <p:blipFill>
          <a:blip r:embed="rId2" cstate="print"/>
          <a:srcRect/>
          <a:stretch>
            <a:fillRect/>
          </a:stretch>
        </p:blipFill>
        <p:spPr bwMode="auto">
          <a:xfrm>
            <a:off x="1990725" y="933857"/>
            <a:ext cx="5505450" cy="4128849"/>
          </a:xfrm>
          <a:prstGeom prst="rect">
            <a:avLst/>
          </a:prstGeom>
          <a:noFill/>
        </p:spPr>
      </p:pic>
      <p:sp>
        <p:nvSpPr>
          <p:cNvPr id="2" name="Title 1"/>
          <p:cNvSpPr>
            <a:spLocks noGrp="1"/>
          </p:cNvSpPr>
          <p:nvPr>
            <p:ph type="ctrTitle"/>
          </p:nvPr>
        </p:nvSpPr>
        <p:spPr>
          <a:xfrm>
            <a:off x="1019175" y="4371975"/>
            <a:ext cx="7715250" cy="933450"/>
          </a:xfrm>
          <a:noFill/>
        </p:spPr>
        <p:txBody>
          <a:bodyPr/>
          <a:lstStyle/>
          <a:p>
            <a:r>
              <a:rPr lang="en-US" sz="3600" dirty="0" smtClean="0"/>
              <a:t>Exercise: </a:t>
            </a:r>
            <a:br>
              <a:rPr lang="en-US" sz="3600" dirty="0" smtClean="0"/>
            </a:br>
            <a:r>
              <a:rPr lang="en-US" sz="3600" dirty="0" smtClean="0">
                <a:solidFill>
                  <a:srgbClr val="C00000"/>
                </a:solidFill>
              </a:rPr>
              <a:t>Building a Bayesian Nets</a:t>
            </a:r>
            <a:endParaRPr lang="en-US" sz="3600" dirty="0">
              <a:solidFill>
                <a:srgbClr val="C00000"/>
              </a:solidFill>
            </a:endParaRPr>
          </a:p>
        </p:txBody>
      </p:sp>
    </p:spTree>
    <p:extLst>
      <p:ext uri="{BB962C8B-B14F-4D97-AF65-F5344CB8AC3E}">
        <p14:creationId xmlns:p14="http://schemas.microsoft.com/office/powerpoint/2010/main" val="1347318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Exercise </a:t>
            </a:r>
            <a:endParaRPr lang="en-US" dirty="0"/>
          </a:p>
        </p:txBody>
      </p:sp>
      <p:sp>
        <p:nvSpPr>
          <p:cNvPr id="91139" name="Content Placeholder 2"/>
          <p:cNvSpPr>
            <a:spLocks noGrp="1"/>
          </p:cNvSpPr>
          <p:nvPr>
            <p:ph idx="1"/>
          </p:nvPr>
        </p:nvSpPr>
        <p:spPr>
          <a:xfrm>
            <a:off x="303213" y="1114425"/>
            <a:ext cx="9299575" cy="4905375"/>
          </a:xfrm>
        </p:spPr>
        <p:txBody>
          <a:bodyPr/>
          <a:lstStyle/>
          <a:p>
            <a:pPr>
              <a:lnSpc>
                <a:spcPct val="100000"/>
              </a:lnSpc>
              <a:spcAft>
                <a:spcPts val="0"/>
              </a:spcAft>
            </a:pPr>
            <a:r>
              <a:rPr lang="en-US" dirty="0" smtClean="0"/>
              <a:t>An admission committee of a college is trying to determine the probability that </a:t>
            </a:r>
            <a:r>
              <a:rPr lang="en-US" dirty="0" smtClean="0"/>
              <a:t>“an </a:t>
            </a:r>
            <a:r>
              <a:rPr lang="en-US" dirty="0" smtClean="0"/>
              <a:t>admitted applicant is really </a:t>
            </a:r>
            <a:r>
              <a:rPr lang="en-US" dirty="0" smtClean="0"/>
              <a:t>qualified”.</a:t>
            </a:r>
            <a:r>
              <a:rPr lang="en-US" b="0" dirty="0" smtClean="0">
                <a:solidFill>
                  <a:schemeClr val="tx1"/>
                </a:solidFill>
                <a:sym typeface="Symbol"/>
              </a:rPr>
              <a:t> </a:t>
            </a:r>
            <a:r>
              <a:rPr lang="en-US" sz="1600" b="0" dirty="0" smtClean="0">
                <a:solidFill>
                  <a:schemeClr val="tx1"/>
                </a:solidFill>
                <a:sym typeface="Symbol"/>
              </a:rPr>
              <a:t>[</a:t>
            </a:r>
            <a:r>
              <a:rPr lang="en-US" sz="1600" b="0" dirty="0" err="1" smtClean="0">
                <a:solidFill>
                  <a:schemeClr val="tx1"/>
                </a:solidFill>
              </a:rPr>
              <a:t>Roventa</a:t>
            </a:r>
            <a:r>
              <a:rPr lang="en-US" sz="1600" b="0" dirty="0" smtClean="0">
                <a:solidFill>
                  <a:schemeClr val="tx1"/>
                </a:solidFill>
              </a:rPr>
              <a:t> &amp; </a:t>
            </a:r>
            <a:r>
              <a:rPr lang="en-US" sz="1600" b="0" dirty="0" err="1" smtClean="0">
                <a:solidFill>
                  <a:schemeClr val="tx1"/>
                </a:solidFill>
              </a:rPr>
              <a:t>Spircu</a:t>
            </a:r>
            <a:r>
              <a:rPr lang="en-US" sz="1600" b="0" dirty="0" smtClean="0">
                <a:solidFill>
                  <a:schemeClr val="tx1"/>
                </a:solidFill>
              </a:rPr>
              <a:t>, </a:t>
            </a:r>
            <a:r>
              <a:rPr lang="en-US" sz="1600" b="0" i="1" dirty="0" smtClean="0">
                <a:solidFill>
                  <a:schemeClr val="tx1"/>
                </a:solidFill>
              </a:rPr>
              <a:t>Management of Knowledge Imperfection in Building Intelligent Systems</a:t>
            </a:r>
            <a:r>
              <a:rPr lang="en-US" sz="1600" b="0" dirty="0" smtClean="0">
                <a:solidFill>
                  <a:schemeClr val="tx1"/>
                </a:solidFill>
              </a:rPr>
              <a:t>, 2009]</a:t>
            </a:r>
            <a:endParaRPr lang="en-US" sz="1800" dirty="0" smtClean="0"/>
          </a:p>
          <a:p>
            <a:pPr>
              <a:lnSpc>
                <a:spcPct val="100000"/>
              </a:lnSpc>
              <a:spcBef>
                <a:spcPts val="1200"/>
              </a:spcBef>
              <a:spcAft>
                <a:spcPts val="0"/>
              </a:spcAft>
            </a:pPr>
            <a:r>
              <a:rPr lang="en-US" dirty="0" smtClean="0"/>
              <a:t>Your task (given the background information)</a:t>
            </a:r>
          </a:p>
          <a:p>
            <a:pPr lvl="1">
              <a:lnSpc>
                <a:spcPct val="100000"/>
              </a:lnSpc>
              <a:spcAft>
                <a:spcPts val="0"/>
              </a:spcAft>
            </a:pPr>
            <a:r>
              <a:rPr lang="en-US" dirty="0" smtClean="0"/>
              <a:t>Construct a Bayesian network</a:t>
            </a:r>
          </a:p>
          <a:p>
            <a:pPr lvl="1">
              <a:lnSpc>
                <a:spcPct val="100000"/>
              </a:lnSpc>
              <a:spcAft>
                <a:spcPts val="0"/>
              </a:spcAft>
            </a:pPr>
            <a:r>
              <a:rPr lang="en-US" dirty="0" smtClean="0"/>
              <a:t>For each node, determine the conditional probability table</a:t>
            </a:r>
          </a:p>
          <a:p>
            <a:pPr lvl="1">
              <a:lnSpc>
                <a:spcPct val="100000"/>
              </a:lnSpc>
              <a:spcAft>
                <a:spcPts val="0"/>
              </a:spcAft>
            </a:pPr>
            <a:r>
              <a:rPr lang="en-US" dirty="0" smtClean="0"/>
              <a:t>Determine the probability that an admitted applicant is really qualified</a:t>
            </a:r>
          </a:p>
          <a:p>
            <a:pPr lvl="1">
              <a:lnSpc>
                <a:spcPct val="100000"/>
              </a:lnSpc>
              <a:spcAft>
                <a:spcPts val="0"/>
              </a:spcAft>
            </a:pPr>
            <a:r>
              <a:rPr lang="en-US" dirty="0" smtClean="0"/>
              <a:t>Make your assumption if there is any conditions currently missing in the background information given</a:t>
            </a:r>
          </a:p>
          <a:p>
            <a:pPr lvl="1">
              <a:lnSpc>
                <a:spcPct val="100000"/>
              </a:lnSpc>
            </a:pPr>
            <a:endParaRPr lang="en-US" b="0" dirty="0" smtClean="0"/>
          </a:p>
        </p:txBody>
      </p:sp>
    </p:spTree>
    <p:extLst>
      <p:ext uri="{BB962C8B-B14F-4D97-AF65-F5344CB8AC3E}">
        <p14:creationId xmlns:p14="http://schemas.microsoft.com/office/powerpoint/2010/main" val="3555305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Exercise </a:t>
            </a:r>
            <a:r>
              <a:rPr lang="en-US" sz="2400" b="0" dirty="0" smtClean="0">
                <a:effectLst/>
              </a:rPr>
              <a:t>(cont.) </a:t>
            </a:r>
            <a:endParaRPr lang="en-US" b="0" dirty="0">
              <a:effectLst/>
            </a:endParaRPr>
          </a:p>
        </p:txBody>
      </p:sp>
      <p:sp>
        <p:nvSpPr>
          <p:cNvPr id="92163" name="Content Placeholder 2"/>
          <p:cNvSpPr>
            <a:spLocks noGrp="1"/>
          </p:cNvSpPr>
          <p:nvPr>
            <p:ph idx="1"/>
          </p:nvPr>
        </p:nvSpPr>
        <p:spPr/>
        <p:txBody>
          <a:bodyPr/>
          <a:lstStyle/>
          <a:p>
            <a:pPr>
              <a:lnSpc>
                <a:spcPct val="100000"/>
              </a:lnSpc>
            </a:pPr>
            <a:r>
              <a:rPr lang="en-US" dirty="0" smtClean="0"/>
              <a:t>Background information</a:t>
            </a:r>
          </a:p>
          <a:p>
            <a:pPr lvl="1">
              <a:lnSpc>
                <a:spcPct val="100000"/>
              </a:lnSpc>
              <a:spcBef>
                <a:spcPts val="600"/>
              </a:spcBef>
              <a:buFont typeface="Wingdings" pitchFamily="2" charset="2"/>
              <a:buChar char="Ø"/>
            </a:pPr>
            <a:r>
              <a:rPr lang="en-US" b="0" dirty="0" smtClean="0">
                <a:solidFill>
                  <a:srgbClr val="008000"/>
                </a:solidFill>
                <a:latin typeface="Times New Roman" pitchFamily="18" charset="0"/>
                <a:cs typeface="Times New Roman" pitchFamily="18" charset="0"/>
              </a:rPr>
              <a:t>Qualified people have high GPA, however only about 90% of qualified people are able to obtain excellent recommendations.</a:t>
            </a:r>
          </a:p>
          <a:p>
            <a:pPr lvl="1">
              <a:lnSpc>
                <a:spcPct val="100000"/>
              </a:lnSpc>
              <a:spcBef>
                <a:spcPts val="600"/>
              </a:spcBef>
              <a:buFont typeface="Wingdings" pitchFamily="2" charset="2"/>
              <a:buChar char="Ø"/>
            </a:pPr>
            <a:r>
              <a:rPr lang="en-US" b="0" dirty="0" smtClean="0">
                <a:solidFill>
                  <a:srgbClr val="008000"/>
                </a:solidFill>
                <a:latin typeface="Times New Roman" pitchFamily="18" charset="0"/>
                <a:cs typeface="Times New Roman" pitchFamily="18" charset="0"/>
              </a:rPr>
              <a:t>About a half of non-qualified people also possess excellent recommendations and about a quarter of non-qualified people have high GPA.</a:t>
            </a:r>
          </a:p>
          <a:p>
            <a:pPr lvl="1">
              <a:lnSpc>
                <a:spcPct val="100000"/>
              </a:lnSpc>
              <a:spcBef>
                <a:spcPts val="600"/>
              </a:spcBef>
              <a:buFont typeface="Wingdings" pitchFamily="2" charset="2"/>
              <a:buChar char="Ø"/>
            </a:pPr>
            <a:r>
              <a:rPr lang="en-US" b="0" dirty="0" smtClean="0">
                <a:solidFill>
                  <a:srgbClr val="008000"/>
                </a:solidFill>
                <a:latin typeface="Times New Roman" pitchFamily="18" charset="0"/>
                <a:cs typeface="Times New Roman" pitchFamily="18" charset="0"/>
              </a:rPr>
              <a:t>The admission committee “admits” all applicants who have high GPA and possess excellent recommendation. All applicants who have not a GPA </a:t>
            </a:r>
            <a:r>
              <a:rPr lang="en-US" dirty="0" smtClean="0">
                <a:solidFill>
                  <a:schemeClr val="tx1"/>
                </a:solidFill>
                <a:latin typeface="Times New Roman" pitchFamily="18" charset="0"/>
                <a:cs typeface="Times New Roman" pitchFamily="18" charset="0"/>
              </a:rPr>
              <a:t>and</a:t>
            </a:r>
            <a:r>
              <a:rPr lang="en-US" b="0" dirty="0" smtClean="0">
                <a:solidFill>
                  <a:srgbClr val="008000"/>
                </a:solidFill>
                <a:latin typeface="Times New Roman" pitchFamily="18" charset="0"/>
                <a:cs typeface="Times New Roman" pitchFamily="18" charset="0"/>
              </a:rPr>
              <a:t> do not possess excellent recommendation are “rejected”. The committee “admits” half of the rest applicants.</a:t>
            </a:r>
          </a:p>
        </p:txBody>
      </p:sp>
    </p:spTree>
    <p:extLst>
      <p:ext uri="{BB962C8B-B14F-4D97-AF65-F5344CB8AC3E}">
        <p14:creationId xmlns:p14="http://schemas.microsoft.com/office/powerpoint/2010/main" val="1200645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Imperfect Knowledge</a:t>
            </a:r>
            <a:endParaRPr lang="en-SG" dirty="0"/>
          </a:p>
        </p:txBody>
      </p:sp>
    </p:spTree>
    <p:extLst>
      <p:ext uri="{BB962C8B-B14F-4D97-AF65-F5344CB8AC3E}">
        <p14:creationId xmlns:p14="http://schemas.microsoft.com/office/powerpoint/2010/main" val="3692566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GB" altLang="zh-TW" dirty="0" smtClean="0"/>
              <a:t>Fuzziness &amp; Randomness</a:t>
            </a:r>
            <a:endParaRPr lang="en-GB" altLang="zh-TW" sz="2400" b="0" dirty="0">
              <a:effectLst/>
            </a:endParaRPr>
          </a:p>
        </p:txBody>
      </p:sp>
      <p:sp>
        <p:nvSpPr>
          <p:cNvPr id="492547" name="Rectangle 3"/>
          <p:cNvSpPr>
            <a:spLocks noGrp="1" noChangeArrowheads="1"/>
          </p:cNvSpPr>
          <p:nvPr>
            <p:ph type="body" idx="1"/>
          </p:nvPr>
        </p:nvSpPr>
        <p:spPr>
          <a:xfrm>
            <a:off x="303213" y="1295400"/>
            <a:ext cx="9299575" cy="4865688"/>
          </a:xfrm>
        </p:spPr>
        <p:txBody>
          <a:bodyPr/>
          <a:lstStyle/>
          <a:p>
            <a:pPr>
              <a:lnSpc>
                <a:spcPct val="100000"/>
              </a:lnSpc>
            </a:pPr>
            <a:r>
              <a:rPr lang="en-GB" altLang="zh-TW" i="1" dirty="0" smtClean="0">
                <a:solidFill>
                  <a:srgbClr val="CC66FF"/>
                </a:solidFill>
                <a:effectLst>
                  <a:outerShdw blurRad="38100" dist="38100" dir="2700000" algn="tl">
                    <a:srgbClr val="C0C0C0"/>
                  </a:outerShdw>
                </a:effectLst>
              </a:rPr>
              <a:t>fuzziness</a:t>
            </a:r>
            <a:r>
              <a:rPr lang="en-GB" altLang="zh-TW" dirty="0" smtClean="0"/>
              <a:t> </a:t>
            </a:r>
            <a:r>
              <a:rPr lang="en-GB" altLang="zh-TW" dirty="0"/>
              <a:t>— conveys </a:t>
            </a:r>
            <a:r>
              <a:rPr lang="en-GB" altLang="zh-TW" b="0" i="1" dirty="0">
                <a:solidFill>
                  <a:srgbClr val="FF0000"/>
                </a:solidFill>
              </a:rPr>
              <a:t>subjective</a:t>
            </a:r>
            <a:r>
              <a:rPr lang="en-GB" altLang="zh-TW" dirty="0"/>
              <a:t> human thinking, feelings, or language. </a:t>
            </a:r>
            <a:endParaRPr lang="en-GB" altLang="zh-TW" dirty="0" smtClean="0"/>
          </a:p>
          <a:p>
            <a:pPr lvl="1">
              <a:lnSpc>
                <a:spcPct val="100000"/>
              </a:lnSpc>
            </a:pPr>
            <a:r>
              <a:rPr lang="en-GB" altLang="zh-TW" dirty="0" smtClean="0"/>
              <a:t>Represents </a:t>
            </a:r>
            <a:r>
              <a:rPr lang="en-GB" altLang="zh-TW" dirty="0"/>
              <a:t>the uncertainty resulting from the </a:t>
            </a:r>
            <a:r>
              <a:rPr lang="en-GB" altLang="zh-TW" dirty="0" smtClean="0"/>
              <a:t>imprecise </a:t>
            </a:r>
            <a:r>
              <a:rPr lang="en-GB" altLang="zh-TW" dirty="0"/>
              <a:t>meaning of a concept expressed by a linguistic term in natural </a:t>
            </a:r>
            <a:r>
              <a:rPr lang="en-GB" altLang="zh-TW" dirty="0" smtClean="0"/>
              <a:t>language. Vagueness.</a:t>
            </a:r>
            <a:endParaRPr lang="en-GB" altLang="zh-TW" dirty="0"/>
          </a:p>
          <a:p>
            <a:pPr>
              <a:lnSpc>
                <a:spcPct val="100000"/>
              </a:lnSpc>
              <a:spcBef>
                <a:spcPts val="1200"/>
              </a:spcBef>
            </a:pPr>
            <a:r>
              <a:rPr lang="en-GB" altLang="zh-TW" i="1" dirty="0">
                <a:solidFill>
                  <a:srgbClr val="CC66FF"/>
                </a:solidFill>
                <a:effectLst>
                  <a:outerShdw blurRad="38100" dist="38100" dir="2700000" algn="tl">
                    <a:srgbClr val="C0C0C0"/>
                  </a:outerShdw>
                </a:effectLst>
              </a:rPr>
              <a:t>randomness</a:t>
            </a:r>
            <a:r>
              <a:rPr lang="en-GB" altLang="zh-TW" dirty="0"/>
              <a:t> — indicates an </a:t>
            </a:r>
            <a:r>
              <a:rPr lang="en-GB" altLang="zh-TW" b="0" i="1" dirty="0">
                <a:solidFill>
                  <a:srgbClr val="FF0000"/>
                </a:solidFill>
              </a:rPr>
              <a:t>objective</a:t>
            </a:r>
            <a:r>
              <a:rPr lang="en-GB" altLang="zh-TW" dirty="0"/>
              <a:t> statistic in the nature sciences. (</a:t>
            </a:r>
            <a:r>
              <a:rPr lang="en-GB" altLang="zh-TW" sz="2000" dirty="0">
                <a:solidFill>
                  <a:schemeClr val="tx1">
                    <a:lumMod val="50000"/>
                    <a:lumOff val="50000"/>
                  </a:schemeClr>
                </a:solidFill>
              </a:rPr>
              <a:t>i.e. Brownian motion</a:t>
            </a:r>
            <a:r>
              <a:rPr lang="en-GB" altLang="zh-TW" dirty="0"/>
              <a:t>)</a:t>
            </a:r>
            <a:endParaRPr lang="en-GB" altLang="zh-TW" dirty="0" smtClean="0"/>
          </a:p>
          <a:p>
            <a:pPr lvl="1">
              <a:lnSpc>
                <a:spcPct val="100000"/>
              </a:lnSpc>
            </a:pPr>
            <a:r>
              <a:rPr lang="en-GB" altLang="zh-TW" dirty="0" smtClean="0"/>
              <a:t>Deals </a:t>
            </a:r>
            <a:r>
              <a:rPr lang="en-GB" altLang="zh-TW" dirty="0"/>
              <a:t>with the expectation of a future event, based on something </a:t>
            </a:r>
            <a:r>
              <a:rPr lang="en-GB" altLang="zh-TW" dirty="0" smtClean="0"/>
              <a:t>known at present.</a:t>
            </a:r>
            <a:endParaRPr lang="en-GB" altLang="zh-TW" b="0" dirty="0"/>
          </a:p>
        </p:txBody>
      </p:sp>
      <p:pic>
        <p:nvPicPr>
          <p:cNvPr id="738306" name="Picture 2" descr="https://upload.wikimedia.org/wikipedia/commons/thumb/c/c2/Brownian_motion_large.gif/220px-Brownian_motion_larg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5176" y="4969565"/>
            <a:ext cx="1022978" cy="102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19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8306"/>
                                        </p:tgtEl>
                                        <p:attrNameLst>
                                          <p:attrName>style.visibility</p:attrName>
                                        </p:attrNameLst>
                                      </p:cBhvr>
                                      <p:to>
                                        <p:strVal val="visible"/>
                                      </p:to>
                                    </p:set>
                                    <p:animEffect transition="in" filter="fade">
                                      <p:cBhvr>
                                        <p:cTn id="7" dur="500"/>
                                        <p:tgtEl>
                                          <p:spTgt spid="73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smtClean="0"/>
              <a:t>Subjective &amp; Objective Uncertainty</a:t>
            </a:r>
            <a:endParaRPr lang="en-US" sz="1800" b="0" dirty="0">
              <a:solidFill>
                <a:srgbClr val="C00000"/>
              </a:solidFill>
              <a:effectLst/>
            </a:endParaRPr>
          </a:p>
        </p:txBody>
      </p:sp>
      <p:sp>
        <p:nvSpPr>
          <p:cNvPr id="3" name="Content Placeholder 2"/>
          <p:cNvSpPr>
            <a:spLocks noGrp="1"/>
          </p:cNvSpPr>
          <p:nvPr>
            <p:ph idx="1"/>
          </p:nvPr>
        </p:nvSpPr>
        <p:spPr/>
        <p:txBody>
          <a:bodyPr/>
          <a:lstStyle/>
          <a:p>
            <a:pPr>
              <a:lnSpc>
                <a:spcPct val="100000"/>
              </a:lnSpc>
              <a:spcBef>
                <a:spcPts val="600"/>
              </a:spcBef>
            </a:pPr>
            <a:r>
              <a:rPr lang="en-GB" altLang="zh-TW" dirty="0" smtClean="0"/>
              <a:t>Fuzziness and randomness reflect different aspects of human knowledge imperfection</a:t>
            </a:r>
          </a:p>
          <a:p>
            <a:pPr lvl="1">
              <a:lnSpc>
                <a:spcPct val="100000"/>
              </a:lnSpc>
              <a:spcBef>
                <a:spcPts val="0"/>
              </a:spcBef>
            </a:pPr>
            <a:r>
              <a:rPr lang="en-GB" altLang="zh-TW" dirty="0" smtClean="0"/>
              <a:t>Fuzziness </a:t>
            </a:r>
            <a:r>
              <a:rPr lang="en-GB" altLang="zh-TW" dirty="0" smtClean="0">
                <a:sym typeface="Symbol"/>
              </a:rPr>
              <a:t> imprecision</a:t>
            </a:r>
          </a:p>
          <a:p>
            <a:pPr lvl="2">
              <a:lnSpc>
                <a:spcPct val="100000"/>
              </a:lnSpc>
              <a:spcBef>
                <a:spcPts val="0"/>
              </a:spcBef>
            </a:pPr>
            <a:r>
              <a:rPr lang="en-GB" altLang="zh-TW" dirty="0" smtClean="0">
                <a:sym typeface="Symbol"/>
              </a:rPr>
              <a:t>subjective uncertainty</a:t>
            </a:r>
          </a:p>
          <a:p>
            <a:pPr lvl="1">
              <a:lnSpc>
                <a:spcPct val="100000"/>
              </a:lnSpc>
              <a:spcBef>
                <a:spcPts val="0"/>
              </a:spcBef>
            </a:pPr>
            <a:r>
              <a:rPr lang="en-GB" altLang="zh-TW" dirty="0" smtClean="0"/>
              <a:t>Randomness </a:t>
            </a:r>
            <a:r>
              <a:rPr lang="en-GB" altLang="zh-TW" dirty="0" smtClean="0">
                <a:sym typeface="Symbol"/>
              </a:rPr>
              <a:t> uncertainty</a:t>
            </a:r>
            <a:r>
              <a:rPr lang="en-GB" altLang="zh-TW" dirty="0" smtClean="0">
                <a:solidFill>
                  <a:srgbClr val="FF0000"/>
                </a:solidFill>
                <a:sym typeface="Symbol"/>
              </a:rPr>
              <a:t>*</a:t>
            </a:r>
          </a:p>
          <a:p>
            <a:pPr lvl="2">
              <a:lnSpc>
                <a:spcPct val="100000"/>
              </a:lnSpc>
              <a:spcBef>
                <a:spcPts val="0"/>
              </a:spcBef>
            </a:pPr>
            <a:r>
              <a:rPr lang="en-GB" altLang="zh-TW" dirty="0" smtClean="0">
                <a:sym typeface="Symbol"/>
              </a:rPr>
              <a:t>objective uncertainty</a:t>
            </a:r>
          </a:p>
          <a:p>
            <a:pPr lvl="2">
              <a:lnSpc>
                <a:spcPct val="100000"/>
              </a:lnSpc>
              <a:spcBef>
                <a:spcPts val="0"/>
              </a:spcBef>
              <a:buNone/>
            </a:pPr>
            <a:endParaRPr lang="en-US" dirty="0" smtClean="0"/>
          </a:p>
          <a:p>
            <a:pPr>
              <a:lnSpc>
                <a:spcPct val="100000"/>
              </a:lnSpc>
              <a:buNone/>
            </a:pPr>
            <a:r>
              <a:rPr lang="en-US" sz="3200" dirty="0" smtClean="0">
                <a:solidFill>
                  <a:srgbClr val="FF0000"/>
                </a:solidFill>
                <a:sym typeface="Wingdings"/>
              </a:rPr>
              <a:t>	 	“</a:t>
            </a:r>
            <a:r>
              <a:rPr lang="en-US" i="1" dirty="0" smtClean="0">
                <a:solidFill>
                  <a:srgbClr val="CC66FF"/>
                </a:solidFill>
                <a:effectLst>
                  <a:outerShdw blurRad="38100" dist="38100" dir="2700000" algn="tl">
                    <a:srgbClr val="000000">
                      <a:alpha val="43137"/>
                    </a:srgbClr>
                  </a:outerShdw>
                </a:effectLst>
              </a:rPr>
              <a:t>Uncertainty</a:t>
            </a:r>
            <a:r>
              <a:rPr lang="en-US" i="1" dirty="0" smtClean="0">
                <a:solidFill>
                  <a:srgbClr val="FF0000"/>
                </a:solidFill>
              </a:rPr>
              <a:t>”</a:t>
            </a:r>
            <a:r>
              <a:rPr lang="en-US" dirty="0" smtClean="0">
                <a:solidFill>
                  <a:srgbClr val="FF0000"/>
                </a:solidFill>
              </a:rPr>
              <a:t> </a:t>
            </a:r>
            <a:r>
              <a:rPr lang="en-US" dirty="0" smtClean="0"/>
              <a:t>has been used in different ways</a:t>
            </a:r>
          </a:p>
          <a:p>
            <a:pPr lvl="2">
              <a:lnSpc>
                <a:spcPct val="100000"/>
              </a:lnSpc>
            </a:pPr>
            <a:r>
              <a:rPr lang="en-US" dirty="0" smtClean="0"/>
              <a:t>narrow sense </a:t>
            </a:r>
            <a:r>
              <a:rPr lang="en-GB" altLang="zh-TW" dirty="0" smtClean="0">
                <a:sym typeface="Symbol"/>
              </a:rPr>
              <a:t> to mean randomness</a:t>
            </a:r>
          </a:p>
          <a:p>
            <a:pPr lvl="2">
              <a:lnSpc>
                <a:spcPct val="100000"/>
              </a:lnSpc>
            </a:pPr>
            <a:r>
              <a:rPr lang="en-GB" dirty="0" smtClean="0">
                <a:sym typeface="Symbol"/>
              </a:rPr>
              <a:t>broad sense </a:t>
            </a:r>
            <a:r>
              <a:rPr lang="en-GB" altLang="zh-TW" dirty="0" smtClean="0">
                <a:sym typeface="Symbol"/>
              </a:rPr>
              <a:t> to describe everything imprecise</a:t>
            </a:r>
            <a:r>
              <a:rPr lang="en-GB" altLang="zh-TW" dirty="0">
                <a:sym typeface="Symbol"/>
              </a:rPr>
              <a:t>, vague, indefinite, </a:t>
            </a:r>
            <a:r>
              <a:rPr lang="en-GB" altLang="zh-TW" dirty="0" smtClean="0">
                <a:sym typeface="Symbol"/>
              </a:rPr>
              <a:t>unclear, unsure, partially true, …</a:t>
            </a:r>
            <a:endParaRPr lang="en-US" dirty="0"/>
          </a:p>
        </p:txBody>
      </p:sp>
    </p:spTree>
    <p:extLst>
      <p:ext uri="{BB962C8B-B14F-4D97-AF65-F5344CB8AC3E}">
        <p14:creationId xmlns:p14="http://schemas.microsoft.com/office/powerpoint/2010/main" val="37175393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Production Rules</a:t>
            </a:r>
            <a:endParaRPr lang="en-US" dirty="0"/>
          </a:p>
        </p:txBody>
      </p:sp>
      <p:sp>
        <p:nvSpPr>
          <p:cNvPr id="66563" name="Content Placeholder 2"/>
          <p:cNvSpPr>
            <a:spLocks noGrp="1"/>
          </p:cNvSpPr>
          <p:nvPr>
            <p:ph idx="1"/>
          </p:nvPr>
        </p:nvSpPr>
        <p:spPr/>
        <p:txBody>
          <a:bodyPr/>
          <a:lstStyle/>
          <a:p>
            <a:pPr>
              <a:lnSpc>
                <a:spcPct val="100000"/>
              </a:lnSpc>
            </a:pPr>
            <a:r>
              <a:rPr lang="en-US" dirty="0" smtClean="0"/>
              <a:t>A production rule is, simply, an IF-THEN statement</a:t>
            </a:r>
          </a:p>
          <a:p>
            <a:pPr lvl="1">
              <a:lnSpc>
                <a:spcPct val="100000"/>
              </a:lnSpc>
              <a:spcBef>
                <a:spcPts val="1200"/>
              </a:spcBef>
            </a:pPr>
            <a:r>
              <a:rPr lang="en-US" dirty="0" smtClean="0"/>
              <a:t>Example 1: </a:t>
            </a:r>
          </a:p>
          <a:p>
            <a:pPr lvl="2">
              <a:lnSpc>
                <a:spcPct val="100000"/>
              </a:lnSpc>
            </a:pPr>
            <a:r>
              <a:rPr lang="en-US" b="0" dirty="0" smtClean="0">
                <a:solidFill>
                  <a:schemeClr val="tx1"/>
                </a:solidFill>
              </a:rPr>
              <a:t>IF a student gets a mark &lt; 40, THEN the student fails the subject</a:t>
            </a:r>
          </a:p>
          <a:p>
            <a:pPr lvl="1">
              <a:lnSpc>
                <a:spcPct val="100000"/>
              </a:lnSpc>
              <a:spcBef>
                <a:spcPts val="1200"/>
              </a:spcBef>
              <a:defRPr/>
            </a:pPr>
            <a:r>
              <a:rPr lang="en-US" dirty="0" smtClean="0"/>
              <a:t>This rule expresses a simple conditional relation</a:t>
            </a:r>
          </a:p>
          <a:p>
            <a:pPr lvl="2">
              <a:lnSpc>
                <a:spcPct val="100000"/>
              </a:lnSpc>
              <a:defRPr/>
            </a:pPr>
            <a:r>
              <a:rPr lang="en-US" dirty="0" smtClean="0"/>
              <a:t>The rule is </a:t>
            </a:r>
            <a:r>
              <a:rPr lang="en-US" i="1" dirty="0" smtClean="0">
                <a:solidFill>
                  <a:srgbClr val="CC66FF"/>
                </a:solidFill>
                <a:effectLst>
                  <a:outerShdw blurRad="38100" dist="38100" dir="2700000" algn="tl">
                    <a:srgbClr val="000000">
                      <a:alpha val="43137"/>
                    </a:srgbClr>
                  </a:outerShdw>
                </a:effectLst>
              </a:rPr>
              <a:t>certain</a:t>
            </a:r>
            <a:r>
              <a:rPr lang="en-US" dirty="0" smtClean="0"/>
              <a:t>, no doubt, i.e. the implication is with </a:t>
            </a:r>
            <a:r>
              <a:rPr lang="en-US" b="0" i="1" dirty="0" smtClean="0">
                <a:solidFill>
                  <a:srgbClr val="FF0000"/>
                </a:solidFill>
              </a:rPr>
              <a:t>full belief</a:t>
            </a:r>
          </a:p>
          <a:p>
            <a:pPr lvl="2">
              <a:lnSpc>
                <a:spcPct val="100000"/>
              </a:lnSpc>
              <a:defRPr/>
            </a:pPr>
            <a:r>
              <a:rPr lang="en-US" dirty="0" smtClean="0"/>
              <a:t>Both of the antecedent and consequent are considered being </a:t>
            </a:r>
            <a:r>
              <a:rPr lang="en-US" i="1" dirty="0" smtClean="0">
                <a:solidFill>
                  <a:srgbClr val="CC66FF"/>
                </a:solidFill>
                <a:effectLst>
                  <a:outerShdw blurRad="38100" dist="38100" dir="2700000" algn="tl">
                    <a:srgbClr val="000000">
                      <a:alpha val="43137"/>
                    </a:srgbClr>
                  </a:outerShdw>
                </a:effectLst>
              </a:rPr>
              <a:t>precise</a:t>
            </a:r>
          </a:p>
          <a:p>
            <a:pPr lvl="3">
              <a:lnSpc>
                <a:spcPct val="100000"/>
              </a:lnSpc>
              <a:defRPr/>
            </a:pPr>
            <a:r>
              <a:rPr lang="en-US" dirty="0" smtClean="0"/>
              <a:t>“&lt;40”,  “fail” are binary value of Boolean variable</a:t>
            </a:r>
          </a:p>
        </p:txBody>
      </p:sp>
    </p:spTree>
    <p:extLst>
      <p:ext uri="{BB962C8B-B14F-4D97-AF65-F5344CB8AC3E}">
        <p14:creationId xmlns:p14="http://schemas.microsoft.com/office/powerpoint/2010/main" val="13003864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 Production Rules</a:t>
            </a:r>
            <a:endParaRPr lang="en-US" dirty="0"/>
          </a:p>
        </p:txBody>
      </p:sp>
      <p:sp>
        <p:nvSpPr>
          <p:cNvPr id="66563" name="Content Placeholder 2"/>
          <p:cNvSpPr>
            <a:spLocks noGrp="1"/>
          </p:cNvSpPr>
          <p:nvPr>
            <p:ph idx="1"/>
          </p:nvPr>
        </p:nvSpPr>
        <p:spPr/>
        <p:txBody>
          <a:bodyPr/>
          <a:lstStyle/>
          <a:p>
            <a:pPr>
              <a:lnSpc>
                <a:spcPct val="100000"/>
              </a:lnSpc>
            </a:pPr>
            <a:r>
              <a:rPr lang="en-US" dirty="0" smtClean="0"/>
              <a:t>The implication expressed by a production rule may be with uncertainty </a:t>
            </a:r>
          </a:p>
          <a:p>
            <a:pPr lvl="1">
              <a:lnSpc>
                <a:spcPct val="100000"/>
              </a:lnSpc>
            </a:pPr>
            <a:r>
              <a:rPr lang="en-US" dirty="0" smtClean="0"/>
              <a:t>Example 2:	</a:t>
            </a:r>
          </a:p>
          <a:p>
            <a:pPr lvl="2">
              <a:lnSpc>
                <a:spcPct val="100000"/>
              </a:lnSpc>
            </a:pPr>
            <a:r>
              <a:rPr lang="en-US" b="0" dirty="0" smtClean="0">
                <a:solidFill>
                  <a:schemeClr val="tx1"/>
                </a:solidFill>
              </a:rPr>
              <a:t>IF a patient has </a:t>
            </a:r>
            <a:r>
              <a:rPr lang="en-US" b="0" i="1" dirty="0" smtClean="0"/>
              <a:t>cold</a:t>
            </a:r>
            <a:r>
              <a:rPr lang="en-US" b="0" dirty="0" smtClean="0"/>
              <a:t>, </a:t>
            </a:r>
          </a:p>
          <a:p>
            <a:pPr lvl="2">
              <a:lnSpc>
                <a:spcPct val="100000"/>
              </a:lnSpc>
              <a:buNone/>
            </a:pPr>
            <a:r>
              <a:rPr lang="en-US" b="0" dirty="0" smtClean="0">
                <a:solidFill>
                  <a:schemeClr val="tx1"/>
                </a:solidFill>
              </a:rPr>
              <a:t>	THEN </a:t>
            </a:r>
            <a:r>
              <a:rPr lang="en-US" b="0" i="1" dirty="0" smtClean="0">
                <a:solidFill>
                  <a:srgbClr val="FF0000"/>
                </a:solidFill>
                <a:effectLst>
                  <a:outerShdw blurRad="38100" dist="38100" dir="2700000" algn="tl">
                    <a:srgbClr val="000000">
                      <a:alpha val="43137"/>
                    </a:srgbClr>
                  </a:outerShdw>
                </a:effectLst>
              </a:rPr>
              <a:t>usually</a:t>
            </a:r>
            <a:r>
              <a:rPr lang="en-US" b="0" dirty="0" smtClean="0">
                <a:solidFill>
                  <a:schemeClr val="tx1"/>
                </a:solidFill>
              </a:rPr>
              <a:t> he/she gets </a:t>
            </a:r>
            <a:r>
              <a:rPr lang="en-US" b="0" i="1" dirty="0" smtClean="0"/>
              <a:t>headache</a:t>
            </a:r>
            <a:endParaRPr lang="en-US" dirty="0" smtClean="0"/>
          </a:p>
          <a:p>
            <a:pPr lvl="3">
              <a:lnSpc>
                <a:spcPct val="100000"/>
              </a:lnSpc>
            </a:pPr>
            <a:r>
              <a:rPr lang="en-US" b="0" dirty="0" smtClean="0"/>
              <a:t>Assume “cold” and “headache” are treated as binary values: cold, not-cold, headache, not-headache</a:t>
            </a:r>
            <a:endParaRPr lang="en-US" dirty="0" smtClean="0"/>
          </a:p>
          <a:p>
            <a:pPr lvl="1">
              <a:lnSpc>
                <a:spcPct val="100000"/>
              </a:lnSpc>
            </a:pPr>
            <a:r>
              <a:rPr lang="en-US" dirty="0" smtClean="0"/>
              <a:t>This rule is </a:t>
            </a:r>
            <a:r>
              <a:rPr lang="en-US" i="1" dirty="0" smtClean="0">
                <a:solidFill>
                  <a:srgbClr val="CC66FF"/>
                </a:solidFill>
                <a:effectLst>
                  <a:outerShdw blurRad="38100" dist="38100" dir="2700000" algn="tl">
                    <a:srgbClr val="000000">
                      <a:alpha val="43137"/>
                    </a:srgbClr>
                  </a:outerShdw>
                </a:effectLst>
              </a:rPr>
              <a:t>uncertain</a:t>
            </a:r>
            <a:r>
              <a:rPr lang="en-US" dirty="0" smtClean="0"/>
              <a:t>, i.e.: not with full belief</a:t>
            </a:r>
          </a:p>
          <a:p>
            <a:pPr lvl="2">
              <a:lnSpc>
                <a:spcPct val="100000"/>
              </a:lnSpc>
            </a:pPr>
            <a:r>
              <a:rPr lang="en-US" dirty="0" smtClean="0"/>
              <a:t>This implication is not perfect</a:t>
            </a:r>
          </a:p>
          <a:p>
            <a:pPr lvl="3">
              <a:lnSpc>
                <a:spcPct val="100000"/>
              </a:lnSpc>
            </a:pPr>
            <a:r>
              <a:rPr lang="en-US" dirty="0" smtClean="0"/>
              <a:t>There are cases that someone gets cold, but doesn’t get headache</a:t>
            </a:r>
          </a:p>
        </p:txBody>
      </p:sp>
    </p:spTree>
    <p:extLst>
      <p:ext uri="{BB962C8B-B14F-4D97-AF65-F5344CB8AC3E}">
        <p14:creationId xmlns:p14="http://schemas.microsoft.com/office/powerpoint/2010/main" val="2613324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Probabilistic Reasoning &amp; </a:t>
            </a:r>
            <a:br>
              <a:rPr lang="en-US" dirty="0" smtClean="0"/>
            </a:br>
            <a:r>
              <a:rPr lang="en-US" dirty="0" smtClean="0"/>
              <a:t>Bayesian Networks</a:t>
            </a:r>
            <a:endParaRPr lang="en-SG" dirty="0"/>
          </a:p>
        </p:txBody>
      </p:sp>
    </p:spTree>
    <p:extLst>
      <p:ext uri="{BB962C8B-B14F-4D97-AF65-F5344CB8AC3E}">
        <p14:creationId xmlns:p14="http://schemas.microsoft.com/office/powerpoint/2010/main" val="684318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smtClean="0"/>
              <a:t>Uncertain Production Rules: </a:t>
            </a:r>
            <a:r>
              <a:rPr lang="en-US" sz="2800" dirty="0" smtClean="0">
                <a:solidFill>
                  <a:srgbClr val="C00000"/>
                </a:solidFill>
              </a:rPr>
              <a:t>hypothesis &amp; evidence</a:t>
            </a:r>
            <a:endParaRPr lang="en-US" sz="2800" b="0" dirty="0">
              <a:solidFill>
                <a:srgbClr val="C00000"/>
              </a:solidFill>
              <a:effectLst/>
            </a:endParaRPr>
          </a:p>
        </p:txBody>
      </p:sp>
      <p:sp>
        <p:nvSpPr>
          <p:cNvPr id="66563" name="Content Placeholder 2"/>
          <p:cNvSpPr>
            <a:spLocks noGrp="1"/>
          </p:cNvSpPr>
          <p:nvPr>
            <p:ph idx="1"/>
          </p:nvPr>
        </p:nvSpPr>
        <p:spPr/>
        <p:txBody>
          <a:bodyPr/>
          <a:lstStyle/>
          <a:p>
            <a:pPr>
              <a:lnSpc>
                <a:spcPct val="120000"/>
              </a:lnSpc>
              <a:spcBef>
                <a:spcPts val="600"/>
              </a:spcBef>
            </a:pPr>
            <a:r>
              <a:rPr lang="en-US" dirty="0" smtClean="0"/>
              <a:t>Consider a </a:t>
            </a:r>
            <a:r>
              <a:rPr lang="en-US" i="1" dirty="0" smtClean="0">
                <a:solidFill>
                  <a:srgbClr val="CC66FF"/>
                </a:solidFill>
                <a:effectLst>
                  <a:outerShdw blurRad="38100" dist="38100" dir="2700000" algn="tl">
                    <a:srgbClr val="000000">
                      <a:alpha val="43137"/>
                    </a:srgbClr>
                  </a:outerShdw>
                </a:effectLst>
              </a:rPr>
              <a:t>hypothesis</a:t>
            </a:r>
            <a:r>
              <a:rPr lang="en-US" dirty="0" smtClean="0"/>
              <a:t> </a:t>
            </a:r>
            <a:r>
              <a:rPr lang="en-US" i="1" dirty="0" smtClean="0"/>
              <a:t>h</a:t>
            </a:r>
            <a:r>
              <a:rPr lang="en-US" dirty="0" smtClean="0"/>
              <a:t> (e.g.: </a:t>
            </a:r>
            <a:r>
              <a:rPr lang="en-US" b="0" i="1" dirty="0" smtClean="0">
                <a:solidFill>
                  <a:srgbClr val="C00000"/>
                </a:solidFill>
              </a:rPr>
              <a:t>cold</a:t>
            </a:r>
            <a:r>
              <a:rPr lang="en-US" dirty="0" smtClean="0"/>
              <a:t>) that may cause the apparition of the </a:t>
            </a:r>
            <a:r>
              <a:rPr lang="en-US" i="1" dirty="0" smtClean="0">
                <a:solidFill>
                  <a:srgbClr val="CC66FF"/>
                </a:solidFill>
                <a:effectLst>
                  <a:outerShdw blurRad="38100" dist="38100" dir="2700000" algn="tl">
                    <a:srgbClr val="000000">
                      <a:alpha val="43137"/>
                    </a:srgbClr>
                  </a:outerShdw>
                </a:effectLst>
              </a:rPr>
              <a:t>evidence</a:t>
            </a:r>
            <a:r>
              <a:rPr lang="en-US" dirty="0" smtClean="0"/>
              <a:t> </a:t>
            </a:r>
            <a:r>
              <a:rPr lang="en-US" i="1" dirty="0" smtClean="0"/>
              <a:t>e </a:t>
            </a:r>
            <a:r>
              <a:rPr lang="en-US" dirty="0" smtClean="0"/>
              <a:t>(e.g.: </a:t>
            </a:r>
            <a:r>
              <a:rPr lang="en-US" b="0" i="1" dirty="0" smtClean="0">
                <a:solidFill>
                  <a:srgbClr val="C00000"/>
                </a:solidFill>
              </a:rPr>
              <a:t>headache</a:t>
            </a:r>
            <a:r>
              <a:rPr lang="en-US" dirty="0" smtClean="0"/>
              <a:t>)</a:t>
            </a:r>
          </a:p>
          <a:p>
            <a:pPr lvl="2">
              <a:lnSpc>
                <a:spcPct val="120000"/>
              </a:lnSpc>
              <a:spcBef>
                <a:spcPts val="600"/>
              </a:spcBef>
            </a:pPr>
            <a:r>
              <a:rPr lang="en-US" i="1" dirty="0" smtClean="0"/>
              <a:t>h</a:t>
            </a:r>
            <a:r>
              <a:rPr lang="en-US" dirty="0" smtClean="0"/>
              <a:t> </a:t>
            </a:r>
            <a:r>
              <a:rPr lang="en-US" dirty="0" smtClean="0">
                <a:sym typeface="Symbol" pitchFamily="18" charset="2"/>
              </a:rPr>
              <a:t> </a:t>
            </a:r>
            <a:r>
              <a:rPr lang="en-US" dirty="0" smtClean="0"/>
              <a:t>event “H is true”, and 	</a:t>
            </a:r>
            <a:r>
              <a:rPr lang="en-US" dirty="0" smtClean="0">
                <a:sym typeface="Symbol" pitchFamily="18" charset="2"/>
              </a:rPr>
              <a:t></a:t>
            </a:r>
            <a:r>
              <a:rPr lang="en-US" i="1" dirty="0" smtClean="0"/>
              <a:t>h</a:t>
            </a:r>
            <a:r>
              <a:rPr lang="en-US" dirty="0" smtClean="0"/>
              <a:t>  </a:t>
            </a:r>
            <a:r>
              <a:rPr lang="en-US" dirty="0" smtClean="0">
                <a:sym typeface="Symbol" pitchFamily="18" charset="2"/>
              </a:rPr>
              <a:t></a:t>
            </a:r>
            <a:r>
              <a:rPr lang="en-US" dirty="0" smtClean="0"/>
              <a:t>  “H is false”. </a:t>
            </a:r>
          </a:p>
          <a:p>
            <a:pPr lvl="2">
              <a:lnSpc>
                <a:spcPct val="120000"/>
              </a:lnSpc>
              <a:spcBef>
                <a:spcPts val="600"/>
              </a:spcBef>
            </a:pPr>
            <a:r>
              <a:rPr lang="en-US" i="1" dirty="0" smtClean="0"/>
              <a:t>e</a:t>
            </a:r>
            <a:r>
              <a:rPr lang="en-US" dirty="0" smtClean="0"/>
              <a:t> </a:t>
            </a:r>
            <a:r>
              <a:rPr lang="en-US" dirty="0" smtClean="0">
                <a:sym typeface="Symbol" pitchFamily="18" charset="2"/>
              </a:rPr>
              <a:t> </a:t>
            </a:r>
            <a:r>
              <a:rPr lang="en-US" dirty="0" smtClean="0"/>
              <a:t>event “E is true”, and 	</a:t>
            </a:r>
            <a:r>
              <a:rPr lang="en-US" dirty="0" smtClean="0">
                <a:sym typeface="Symbol" pitchFamily="18" charset="2"/>
              </a:rPr>
              <a:t></a:t>
            </a:r>
            <a:r>
              <a:rPr lang="en-US" dirty="0" smtClean="0"/>
              <a:t>e  </a:t>
            </a:r>
            <a:r>
              <a:rPr lang="en-US" dirty="0" smtClean="0">
                <a:sym typeface="Symbol" pitchFamily="18" charset="2"/>
              </a:rPr>
              <a:t> </a:t>
            </a:r>
            <a:r>
              <a:rPr lang="en-US" dirty="0" smtClean="0"/>
              <a:t>“E is false”. </a:t>
            </a:r>
          </a:p>
          <a:p>
            <a:pPr lvl="1">
              <a:lnSpc>
                <a:spcPct val="120000"/>
              </a:lnSpc>
              <a:spcBef>
                <a:spcPts val="600"/>
              </a:spcBef>
            </a:pPr>
            <a:endParaRPr lang="en-US" dirty="0" smtClean="0"/>
          </a:p>
          <a:p>
            <a:pPr lvl="1">
              <a:lnSpc>
                <a:spcPct val="120000"/>
              </a:lnSpc>
              <a:spcBef>
                <a:spcPts val="600"/>
              </a:spcBef>
            </a:pPr>
            <a:r>
              <a:rPr lang="en-US" dirty="0" smtClean="0"/>
              <a:t>The extent of the influence of </a:t>
            </a:r>
            <a:r>
              <a:rPr lang="en-US" i="1" dirty="0" smtClean="0"/>
              <a:t>h</a:t>
            </a:r>
            <a:r>
              <a:rPr lang="en-US" dirty="0" smtClean="0"/>
              <a:t> over </a:t>
            </a:r>
            <a:r>
              <a:rPr lang="en-US" i="1" dirty="0" smtClean="0"/>
              <a:t>e</a:t>
            </a:r>
            <a:r>
              <a:rPr lang="en-US" dirty="0" smtClean="0"/>
              <a:t> is described in probability terms, as </a:t>
            </a:r>
            <a:r>
              <a:rPr lang="en-US" b="0" i="1" dirty="0" smtClean="0">
                <a:solidFill>
                  <a:schemeClr val="tx1"/>
                </a:solidFill>
              </a:rPr>
              <a:t>P</a:t>
            </a:r>
            <a:r>
              <a:rPr lang="en-US" b="0" dirty="0" smtClean="0">
                <a:solidFill>
                  <a:schemeClr val="tx1"/>
                </a:solidFill>
              </a:rPr>
              <a:t>(</a:t>
            </a:r>
            <a:r>
              <a:rPr lang="en-US" b="0" i="1" dirty="0" err="1" smtClean="0">
                <a:solidFill>
                  <a:schemeClr val="tx1"/>
                </a:solidFill>
              </a:rPr>
              <a:t>e</a:t>
            </a:r>
            <a:r>
              <a:rPr lang="en-US" b="0" dirty="0" err="1" smtClean="0">
                <a:solidFill>
                  <a:schemeClr val="tx1"/>
                </a:solidFill>
              </a:rPr>
              <a:t>|</a:t>
            </a:r>
            <a:r>
              <a:rPr lang="en-US" b="0" i="1" dirty="0" err="1" smtClean="0">
                <a:solidFill>
                  <a:schemeClr val="tx1"/>
                </a:solidFill>
              </a:rPr>
              <a:t>h</a:t>
            </a:r>
            <a:r>
              <a:rPr lang="en-US" b="0" dirty="0" smtClean="0">
                <a:solidFill>
                  <a:schemeClr val="tx1"/>
                </a:solidFill>
              </a:rPr>
              <a:t>)</a:t>
            </a:r>
          </a:p>
          <a:p>
            <a:pPr lvl="2">
              <a:lnSpc>
                <a:spcPct val="120000"/>
              </a:lnSpc>
              <a:spcBef>
                <a:spcPts val="600"/>
              </a:spcBef>
            </a:pPr>
            <a:r>
              <a:rPr lang="en-US" dirty="0" smtClean="0"/>
              <a:t>the chance for E to be true when H is true</a:t>
            </a:r>
          </a:p>
          <a:p>
            <a:pPr lvl="3">
              <a:lnSpc>
                <a:spcPct val="120000"/>
              </a:lnSpc>
              <a:spcBef>
                <a:spcPts val="600"/>
              </a:spcBef>
            </a:pPr>
            <a:r>
              <a:rPr lang="en-US" b="0" dirty="0" smtClean="0"/>
              <a:t>e.g.: the chance of headache when cold is true</a:t>
            </a:r>
          </a:p>
        </p:txBody>
      </p:sp>
    </p:spTree>
    <p:extLst>
      <p:ext uri="{BB962C8B-B14F-4D97-AF65-F5344CB8AC3E}">
        <p14:creationId xmlns:p14="http://schemas.microsoft.com/office/powerpoint/2010/main" val="4166858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 Complete Production Rules</a:t>
            </a:r>
            <a:endParaRPr lang="en-US" sz="2400" b="0" dirty="0">
              <a:effectLst/>
            </a:endParaRPr>
          </a:p>
        </p:txBody>
      </p:sp>
      <p:sp>
        <p:nvSpPr>
          <p:cNvPr id="78851" name="Content Placeholder 2"/>
          <p:cNvSpPr>
            <a:spLocks noGrp="1"/>
          </p:cNvSpPr>
          <p:nvPr>
            <p:ph idx="1"/>
          </p:nvPr>
        </p:nvSpPr>
        <p:spPr/>
        <p:txBody>
          <a:bodyPr/>
          <a:lstStyle/>
          <a:p>
            <a:pPr marL="457200" lvl="1" indent="-457200">
              <a:lnSpc>
                <a:spcPct val="100000"/>
              </a:lnSpc>
              <a:buFont typeface="Symbol" pitchFamily="18" charset="2"/>
              <a:buChar char="·"/>
              <a:defRPr/>
            </a:pPr>
            <a:r>
              <a:rPr lang="en-US" sz="2800" dirty="0" smtClean="0">
                <a:solidFill>
                  <a:srgbClr val="0000CC"/>
                </a:solidFill>
              </a:rPr>
              <a:t>The uncertain production rule is an obvious extension of the logical </a:t>
            </a:r>
          </a:p>
          <a:p>
            <a:pPr marL="457200" lvl="1" indent="-457200">
              <a:lnSpc>
                <a:spcPct val="100000"/>
              </a:lnSpc>
              <a:buFontTx/>
              <a:buNone/>
              <a:defRPr/>
            </a:pPr>
            <a:r>
              <a:rPr lang="en-US" sz="2800" dirty="0" smtClean="0">
                <a:solidFill>
                  <a:srgbClr val="0000CC"/>
                </a:solidFill>
              </a:rPr>
              <a:t>	implication (in classical </a:t>
            </a:r>
          </a:p>
          <a:p>
            <a:pPr marL="457200" lvl="1" indent="-457200">
              <a:lnSpc>
                <a:spcPct val="100000"/>
              </a:lnSpc>
              <a:buFontTx/>
              <a:buNone/>
              <a:defRPr/>
            </a:pPr>
            <a:r>
              <a:rPr lang="en-US" sz="2800" dirty="0" smtClean="0">
                <a:solidFill>
                  <a:srgbClr val="0000CC"/>
                </a:solidFill>
              </a:rPr>
              <a:t>	logic) </a:t>
            </a:r>
            <a:r>
              <a:rPr lang="en-US" sz="2800" i="1" dirty="0" smtClean="0">
                <a:solidFill>
                  <a:srgbClr val="0000CC"/>
                </a:solidFill>
              </a:rPr>
              <a:t>h</a:t>
            </a:r>
            <a:r>
              <a:rPr lang="en-US" sz="2800" dirty="0" smtClean="0">
                <a:solidFill>
                  <a:srgbClr val="0000CC"/>
                </a:solidFill>
              </a:rPr>
              <a:t> </a:t>
            </a:r>
            <a:r>
              <a:rPr lang="en-US" sz="2800" dirty="0" smtClean="0">
                <a:solidFill>
                  <a:srgbClr val="0000CC"/>
                </a:solidFill>
                <a:sym typeface="Symbol"/>
              </a:rPr>
              <a:t></a:t>
            </a:r>
            <a:r>
              <a:rPr lang="en-US" sz="2800" dirty="0" smtClean="0">
                <a:solidFill>
                  <a:srgbClr val="0000CC"/>
                </a:solidFill>
              </a:rPr>
              <a:t> </a:t>
            </a:r>
            <a:r>
              <a:rPr lang="en-US" sz="2800" i="1" dirty="0" smtClean="0">
                <a:solidFill>
                  <a:srgbClr val="0000CC"/>
                </a:solidFill>
              </a:rPr>
              <a:t>e</a:t>
            </a:r>
          </a:p>
          <a:p>
            <a:pPr marL="457200" lvl="1" indent="-457200">
              <a:lnSpc>
                <a:spcPct val="100000"/>
              </a:lnSpc>
              <a:buFontTx/>
              <a:buNone/>
              <a:defRPr/>
            </a:pPr>
            <a:endParaRPr lang="en-US" sz="2800" dirty="0" smtClean="0">
              <a:solidFill>
                <a:srgbClr val="0000CC"/>
              </a:solidFill>
            </a:endParaRPr>
          </a:p>
          <a:p>
            <a:pPr marL="457200" lvl="1" indent="-457200">
              <a:lnSpc>
                <a:spcPct val="100000"/>
              </a:lnSpc>
              <a:buFont typeface="Symbol" pitchFamily="18" charset="2"/>
              <a:buChar char="·"/>
              <a:defRPr/>
            </a:pPr>
            <a:r>
              <a:rPr lang="en-US" sz="2800" dirty="0" smtClean="0">
                <a:solidFill>
                  <a:srgbClr val="0000CC"/>
                </a:solidFill>
              </a:rPr>
              <a:t>Consider the “premise” </a:t>
            </a:r>
            <a:r>
              <a:rPr lang="en-US" sz="2800" i="1" dirty="0" smtClean="0">
                <a:solidFill>
                  <a:srgbClr val="0000CC"/>
                </a:solidFill>
              </a:rPr>
              <a:t>h</a:t>
            </a:r>
            <a:r>
              <a:rPr lang="en-US" sz="2800" dirty="0" smtClean="0">
                <a:solidFill>
                  <a:srgbClr val="0000CC"/>
                </a:solidFill>
              </a:rPr>
              <a:t> may also be uncertain and its uncertainty is expressed by </a:t>
            </a:r>
            <a:r>
              <a:rPr lang="en-US" sz="2800" i="1" dirty="0" smtClean="0">
                <a:solidFill>
                  <a:srgbClr val="0000CC"/>
                </a:solidFill>
              </a:rPr>
              <a:t>P</a:t>
            </a:r>
            <a:r>
              <a:rPr lang="en-US" sz="2800" dirty="0" smtClean="0">
                <a:solidFill>
                  <a:srgbClr val="0000CC"/>
                </a:solidFill>
              </a:rPr>
              <a:t>(</a:t>
            </a:r>
            <a:r>
              <a:rPr lang="en-US" sz="2800" b="0" i="1" dirty="0" smtClean="0">
                <a:solidFill>
                  <a:srgbClr val="0000CC"/>
                </a:solidFill>
              </a:rPr>
              <a:t>h</a:t>
            </a:r>
            <a:r>
              <a:rPr lang="en-US" sz="2800" dirty="0" smtClean="0">
                <a:solidFill>
                  <a:srgbClr val="0000CC"/>
                </a:solidFill>
              </a:rPr>
              <a:t>),</a:t>
            </a:r>
          </a:p>
          <a:p>
            <a:pPr lvl="1">
              <a:lnSpc>
                <a:spcPct val="100000"/>
              </a:lnSpc>
              <a:spcAft>
                <a:spcPts val="600"/>
              </a:spcAft>
              <a:defRPr/>
            </a:pPr>
            <a:r>
              <a:rPr lang="en-US" dirty="0" smtClean="0"/>
              <a:t>automatically we have </a:t>
            </a:r>
            <a:r>
              <a:rPr lang="en-US" i="1" dirty="0" smtClean="0"/>
              <a:t>P</a:t>
            </a:r>
            <a:r>
              <a:rPr lang="en-US" dirty="0" smtClean="0"/>
              <a:t>(</a:t>
            </a:r>
            <a:r>
              <a:rPr lang="en-US" dirty="0" smtClean="0">
                <a:sym typeface="Symbol"/>
              </a:rPr>
              <a:t></a:t>
            </a:r>
            <a:r>
              <a:rPr lang="en-US" b="0" i="1" dirty="0" smtClean="0"/>
              <a:t>h</a:t>
            </a:r>
            <a:r>
              <a:rPr lang="en-US" dirty="0" smtClean="0"/>
              <a:t>) = 1 – </a:t>
            </a:r>
            <a:r>
              <a:rPr lang="en-US" i="1" dirty="0" smtClean="0"/>
              <a:t>P</a:t>
            </a:r>
            <a:r>
              <a:rPr lang="en-US" dirty="0" smtClean="0"/>
              <a:t>(</a:t>
            </a:r>
            <a:r>
              <a:rPr lang="en-US" b="0" i="1" dirty="0" smtClean="0"/>
              <a:t>h</a:t>
            </a:r>
            <a:r>
              <a:rPr lang="en-US" dirty="0" smtClean="0"/>
              <a:t>), and </a:t>
            </a:r>
          </a:p>
          <a:p>
            <a:pPr lvl="1">
              <a:lnSpc>
                <a:spcPct val="150000"/>
              </a:lnSpc>
              <a:spcAft>
                <a:spcPts val="600"/>
              </a:spcAft>
              <a:buFontTx/>
              <a:buNone/>
              <a:defRPr/>
            </a:pPr>
            <a:r>
              <a:rPr lang="en-US" dirty="0" smtClean="0"/>
              <a:t>	so deal with a vector 	   that is associated to the random variable </a:t>
            </a:r>
            <a:r>
              <a:rPr lang="en-US" i="1" dirty="0" smtClean="0"/>
              <a:t>H</a:t>
            </a:r>
            <a:endParaRPr lang="en-US" sz="2000" i="1" dirty="0" smtClean="0"/>
          </a:p>
        </p:txBody>
      </p:sp>
      <p:grpSp>
        <p:nvGrpSpPr>
          <p:cNvPr id="3" name="Group 27"/>
          <p:cNvGrpSpPr>
            <a:grpSpLocks/>
          </p:cNvGrpSpPr>
          <p:nvPr/>
        </p:nvGrpSpPr>
        <p:grpSpPr bwMode="auto">
          <a:xfrm>
            <a:off x="5114925" y="1798638"/>
            <a:ext cx="4257675" cy="1266825"/>
            <a:chOff x="1752600" y="2960618"/>
            <a:chExt cx="4333875" cy="1266895"/>
          </a:xfrm>
        </p:grpSpPr>
        <p:graphicFrame>
          <p:nvGraphicFramePr>
            <p:cNvPr id="15363" name="Object 2"/>
            <p:cNvGraphicFramePr>
              <a:graphicFrameLocks noChangeAspect="1"/>
            </p:cNvGraphicFramePr>
            <p:nvPr/>
          </p:nvGraphicFramePr>
          <p:xfrm>
            <a:off x="2508847" y="3333750"/>
            <a:ext cx="2910877" cy="893763"/>
          </p:xfrm>
          <a:graphic>
            <a:graphicData uri="http://schemas.openxmlformats.org/presentationml/2006/ole">
              <mc:AlternateContent xmlns:mc="http://schemas.openxmlformats.org/markup-compatibility/2006">
                <mc:Choice xmlns:v="urn:schemas-microsoft-com:vml" Requires="v">
                  <p:oleObj spid="_x0000_s734270" name="Equation" r:id="rId3" imgW="1536700" imgH="457200" progId="Equation.3">
                    <p:embed/>
                  </p:oleObj>
                </mc:Choice>
                <mc:Fallback>
                  <p:oleObj name="Equation" r:id="rId3" imgW="1536700" imgH="4572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847" y="3333750"/>
                          <a:ext cx="291087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Oval 4"/>
            <p:cNvSpPr>
              <a:spLocks noChangeArrowheads="1"/>
            </p:cNvSpPr>
            <p:nvPr/>
          </p:nvSpPr>
          <p:spPr bwMode="auto">
            <a:xfrm>
              <a:off x="1752600" y="2990850"/>
              <a:ext cx="504825" cy="476250"/>
            </a:xfrm>
            <a:prstGeom prst="ellipse">
              <a:avLst/>
            </a:prstGeom>
            <a:solidFill>
              <a:schemeClr val="bg1"/>
            </a:solidFill>
            <a:ln w="12700" algn="ctr">
              <a:solidFill>
                <a:srgbClr val="A50021"/>
              </a:solidFill>
              <a:round/>
              <a:headEnd/>
              <a:tailEnd type="triangle" w="med" len="lg"/>
            </a:ln>
          </p:spPr>
          <p:txBody>
            <a:bodyPr/>
            <a:lstStyle/>
            <a:p>
              <a:pPr eaLnBrk="0" hangingPunct="0"/>
              <a:r>
                <a:rPr lang="en-US" sz="1800" b="1" i="1">
                  <a:solidFill>
                    <a:srgbClr val="A50021"/>
                  </a:solidFill>
                </a:rPr>
                <a:t>H</a:t>
              </a:r>
            </a:p>
          </p:txBody>
        </p:sp>
        <p:sp>
          <p:nvSpPr>
            <p:cNvPr id="15368" name="Oval 5"/>
            <p:cNvSpPr>
              <a:spLocks noChangeArrowheads="1"/>
            </p:cNvSpPr>
            <p:nvPr/>
          </p:nvSpPr>
          <p:spPr bwMode="auto">
            <a:xfrm>
              <a:off x="5605587" y="2960618"/>
              <a:ext cx="480888" cy="476250"/>
            </a:xfrm>
            <a:prstGeom prst="ellipse">
              <a:avLst/>
            </a:prstGeom>
            <a:solidFill>
              <a:schemeClr val="bg1"/>
            </a:solidFill>
            <a:ln w="12700" algn="ctr">
              <a:solidFill>
                <a:srgbClr val="C00000"/>
              </a:solidFill>
              <a:round/>
              <a:headEnd/>
              <a:tailEnd type="triangle" w="med" len="lg"/>
            </a:ln>
          </p:spPr>
          <p:txBody>
            <a:bodyPr/>
            <a:lstStyle/>
            <a:p>
              <a:pPr eaLnBrk="0" hangingPunct="0"/>
              <a:r>
                <a:rPr lang="en-US" sz="1800" b="1" i="1">
                  <a:solidFill>
                    <a:srgbClr val="A50021"/>
                  </a:solidFill>
                </a:rPr>
                <a:t>E</a:t>
              </a:r>
            </a:p>
          </p:txBody>
        </p:sp>
        <p:cxnSp>
          <p:nvCxnSpPr>
            <p:cNvPr id="15369" name="Straight Arrow Connector 7"/>
            <p:cNvCxnSpPr>
              <a:cxnSpLocks noChangeShapeType="1"/>
              <a:stCxn id="15367" idx="6"/>
              <a:endCxn id="15368" idx="2"/>
            </p:cNvCxnSpPr>
            <p:nvPr/>
          </p:nvCxnSpPr>
          <p:spPr bwMode="auto">
            <a:xfrm flipV="1">
              <a:off x="2257425" y="3198743"/>
              <a:ext cx="3348162" cy="30232"/>
            </a:xfrm>
            <a:prstGeom prst="straightConnector1">
              <a:avLst/>
            </a:prstGeom>
            <a:noFill/>
            <a:ln w="12700" algn="ctr">
              <a:solidFill>
                <a:srgbClr val="C00000"/>
              </a:solidFill>
              <a:round/>
              <a:headEnd/>
              <a:tailEnd type="triangle" w="lg" len="lg"/>
            </a:ln>
          </p:spPr>
        </p:cxnSp>
      </p:grpSp>
      <p:graphicFrame>
        <p:nvGraphicFramePr>
          <p:cNvPr id="15362" name="Object 3"/>
          <p:cNvGraphicFramePr>
            <a:graphicFrameLocks noChangeAspect="1"/>
          </p:cNvGraphicFramePr>
          <p:nvPr>
            <p:extLst/>
          </p:nvPr>
        </p:nvGraphicFramePr>
        <p:xfrm>
          <a:off x="4279900" y="4805680"/>
          <a:ext cx="835025" cy="928370"/>
        </p:xfrm>
        <a:graphic>
          <a:graphicData uri="http://schemas.openxmlformats.org/presentationml/2006/ole">
            <mc:AlternateContent xmlns:mc="http://schemas.openxmlformats.org/markup-compatibility/2006">
              <mc:Choice xmlns:v="urn:schemas-microsoft-com:vml" Requires="v">
                <p:oleObj spid="_x0000_s734271" name="Equation" r:id="rId5" imgW="583947" imgH="457002" progId="Equation.3">
                  <p:embed/>
                </p:oleObj>
              </mc:Choice>
              <mc:Fallback>
                <p:oleObj name="Equation" r:id="rId5" imgW="583947" imgH="457002"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9900" y="4805680"/>
                        <a:ext cx="835025" cy="928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6277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 Complete Production Rules </a:t>
            </a:r>
            <a:r>
              <a:rPr lang="en-US" sz="2400" b="0" dirty="0" smtClean="0">
                <a:effectLst/>
              </a:rPr>
              <a:t>(cont.)</a:t>
            </a:r>
            <a:endParaRPr lang="en-US" sz="2400" b="0" dirty="0">
              <a:effectLst/>
            </a:endParaRPr>
          </a:p>
        </p:txBody>
      </p:sp>
      <p:sp>
        <p:nvSpPr>
          <p:cNvPr id="78851" name="Content Placeholder 2"/>
          <p:cNvSpPr>
            <a:spLocks noGrp="1"/>
          </p:cNvSpPr>
          <p:nvPr>
            <p:ph idx="1"/>
          </p:nvPr>
        </p:nvSpPr>
        <p:spPr/>
        <p:txBody>
          <a:bodyPr/>
          <a:lstStyle/>
          <a:p>
            <a:pPr>
              <a:lnSpc>
                <a:spcPct val="100000"/>
              </a:lnSpc>
              <a:spcAft>
                <a:spcPts val="600"/>
              </a:spcAft>
              <a:defRPr/>
            </a:pPr>
            <a:r>
              <a:rPr lang="en-US" dirty="0" smtClean="0"/>
              <a:t>How do we compute </a:t>
            </a:r>
            <a:r>
              <a:rPr lang="en-US" i="1" dirty="0" smtClean="0"/>
              <a:t>P</a:t>
            </a:r>
            <a:r>
              <a:rPr lang="en-US" dirty="0" smtClean="0"/>
              <a:t>(</a:t>
            </a:r>
            <a:r>
              <a:rPr lang="en-US" b="0" i="1" dirty="0" smtClean="0"/>
              <a:t>e</a:t>
            </a:r>
            <a:r>
              <a:rPr lang="en-US" dirty="0" smtClean="0"/>
              <a:t>)?</a:t>
            </a:r>
          </a:p>
          <a:p>
            <a:pPr lvl="1">
              <a:lnSpc>
                <a:spcPct val="100000"/>
              </a:lnSpc>
              <a:spcBef>
                <a:spcPts val="600"/>
              </a:spcBef>
              <a:spcAft>
                <a:spcPts val="600"/>
              </a:spcAft>
              <a:defRPr/>
            </a:pPr>
            <a:r>
              <a:rPr lang="en-US" dirty="0" smtClean="0"/>
              <a:t>To be consistent with the classical logic </a:t>
            </a:r>
            <a:r>
              <a:rPr lang="en-US" i="1" dirty="0" smtClean="0"/>
              <a:t>Modus ponens </a:t>
            </a:r>
            <a:r>
              <a:rPr lang="en-US" dirty="0" smtClean="0"/>
              <a:t>reasoning rule, the corresponding vector for E is obtained by</a:t>
            </a:r>
          </a:p>
          <a:p>
            <a:pPr lvl="1">
              <a:lnSpc>
                <a:spcPct val="100000"/>
              </a:lnSpc>
              <a:spcBef>
                <a:spcPts val="600"/>
              </a:spcBef>
              <a:spcAft>
                <a:spcPts val="600"/>
              </a:spcAft>
              <a:defRPr/>
            </a:pPr>
            <a:endParaRPr lang="en-US" dirty="0" smtClean="0"/>
          </a:p>
          <a:p>
            <a:pPr lvl="1">
              <a:lnSpc>
                <a:spcPct val="100000"/>
              </a:lnSpc>
              <a:spcBef>
                <a:spcPts val="600"/>
              </a:spcBef>
              <a:spcAft>
                <a:spcPts val="600"/>
              </a:spcAft>
              <a:buFontTx/>
              <a:buNone/>
              <a:defRPr/>
            </a:pPr>
            <a:r>
              <a:rPr lang="en-US" dirty="0" smtClean="0"/>
              <a:t>	through computing of a matrix product. </a:t>
            </a:r>
          </a:p>
          <a:p>
            <a:pPr marL="1028700" lvl="1" indent="-457200">
              <a:lnSpc>
                <a:spcPct val="100000"/>
              </a:lnSpc>
              <a:spcBef>
                <a:spcPts val="600"/>
              </a:spcBef>
              <a:spcAft>
                <a:spcPts val="600"/>
              </a:spcAft>
              <a:defRPr/>
            </a:pPr>
            <a:r>
              <a:rPr lang="en-US" dirty="0" smtClean="0"/>
              <a:t>In fact, what we need is only </a:t>
            </a:r>
          </a:p>
          <a:p>
            <a:pPr lvl="1">
              <a:lnSpc>
                <a:spcPct val="100000"/>
              </a:lnSpc>
              <a:spcBef>
                <a:spcPts val="600"/>
              </a:spcBef>
              <a:spcAft>
                <a:spcPts val="600"/>
              </a:spcAft>
              <a:defRPr/>
            </a:pPr>
            <a:endParaRPr lang="en-US" dirty="0" smtClean="0"/>
          </a:p>
          <a:p>
            <a:pPr lvl="1">
              <a:lnSpc>
                <a:spcPct val="100000"/>
              </a:lnSpc>
              <a:spcBef>
                <a:spcPts val="0"/>
              </a:spcBef>
              <a:spcAft>
                <a:spcPts val="600"/>
              </a:spcAft>
              <a:buFontTx/>
              <a:buNone/>
              <a:defRPr/>
            </a:pPr>
            <a:r>
              <a:rPr lang="en-US" dirty="0" smtClean="0"/>
              <a:t>	but the matrix formula is easily extended to variables </a:t>
            </a:r>
            <a:r>
              <a:rPr lang="en-US" i="1" dirty="0" smtClean="0"/>
              <a:t>H, E </a:t>
            </a:r>
            <a:r>
              <a:rPr lang="en-US" dirty="0" smtClean="0"/>
              <a:t>that have more than two values</a:t>
            </a:r>
          </a:p>
        </p:txBody>
      </p:sp>
      <p:graphicFrame>
        <p:nvGraphicFramePr>
          <p:cNvPr id="16386" name="Object 3"/>
          <p:cNvGraphicFramePr>
            <a:graphicFrameLocks noChangeAspect="1"/>
          </p:cNvGraphicFramePr>
          <p:nvPr>
            <p:extLst/>
          </p:nvPr>
        </p:nvGraphicFramePr>
        <p:xfrm>
          <a:off x="2922111" y="2662238"/>
          <a:ext cx="4471987" cy="847725"/>
        </p:xfrm>
        <a:graphic>
          <a:graphicData uri="http://schemas.openxmlformats.org/presentationml/2006/ole">
            <mc:AlternateContent xmlns:mc="http://schemas.openxmlformats.org/markup-compatibility/2006">
              <mc:Choice xmlns:v="urn:schemas-microsoft-com:vml" Requires="v">
                <p:oleObj spid="_x0000_s735294" name="Equation" r:id="rId3" imgW="2870200" imgH="457200" progId="Equation.3">
                  <p:embed/>
                </p:oleObj>
              </mc:Choice>
              <mc:Fallback>
                <p:oleObj name="Equation" r:id="rId3" imgW="2870200" imgH="4572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111" y="2662238"/>
                        <a:ext cx="4471987"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6"/>
          <p:cNvGraphicFramePr>
            <a:graphicFrameLocks noChangeAspect="1"/>
          </p:cNvGraphicFramePr>
          <p:nvPr>
            <p:extLst/>
          </p:nvPr>
        </p:nvGraphicFramePr>
        <p:xfrm>
          <a:off x="2922111" y="4574381"/>
          <a:ext cx="4251325" cy="381000"/>
        </p:xfrm>
        <a:graphic>
          <a:graphicData uri="http://schemas.openxmlformats.org/presentationml/2006/ole">
            <mc:AlternateContent xmlns:mc="http://schemas.openxmlformats.org/markup-compatibility/2006">
              <mc:Choice xmlns:v="urn:schemas-microsoft-com:vml" Requires="v">
                <p:oleObj spid="_x0000_s735295" name="Equation" r:id="rId5" imgW="2425700" imgH="203200" progId="Equation.3">
                  <p:embed/>
                </p:oleObj>
              </mc:Choice>
              <mc:Fallback>
                <p:oleObj name="Equation" r:id="rId5" imgW="2425700" imgH="203200"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2111" y="4574381"/>
                        <a:ext cx="42513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3634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 Complete Production Rules </a:t>
            </a:r>
            <a:r>
              <a:rPr lang="en-US" sz="2400" b="0" dirty="0" smtClean="0">
                <a:effectLst/>
              </a:rPr>
              <a:t>(cont.)</a:t>
            </a:r>
            <a:endParaRPr lang="en-US" dirty="0"/>
          </a:p>
        </p:txBody>
      </p:sp>
      <p:sp>
        <p:nvSpPr>
          <p:cNvPr id="17414" name="Content Placeholder 2"/>
          <p:cNvSpPr>
            <a:spLocks noGrp="1"/>
          </p:cNvSpPr>
          <p:nvPr>
            <p:ph idx="1"/>
          </p:nvPr>
        </p:nvSpPr>
        <p:spPr/>
        <p:txBody>
          <a:bodyPr/>
          <a:lstStyle/>
          <a:p>
            <a:pPr>
              <a:lnSpc>
                <a:spcPct val="150000"/>
              </a:lnSpc>
              <a:spcBef>
                <a:spcPts val="0"/>
              </a:spcBef>
            </a:pPr>
            <a:r>
              <a:rPr lang="en-US" dirty="0" smtClean="0"/>
              <a:t>Consider uncertain complete production rules corresponding to logical “true” implications </a:t>
            </a:r>
          </a:p>
          <a:p>
            <a:pPr lvl="1">
              <a:lnSpc>
                <a:spcPct val="150000"/>
              </a:lnSpc>
              <a:spcBef>
                <a:spcPts val="0"/>
              </a:spcBef>
            </a:pPr>
            <a:r>
              <a:rPr lang="en-US" i="1" dirty="0" smtClean="0"/>
              <a:t>a </a:t>
            </a:r>
            <a:r>
              <a:rPr lang="en-US" dirty="0" smtClean="0">
                <a:sym typeface="Symbol" pitchFamily="18" charset="2"/>
              </a:rPr>
              <a:t></a:t>
            </a:r>
            <a:r>
              <a:rPr lang="en-US" i="1" dirty="0" smtClean="0"/>
              <a:t> b </a:t>
            </a:r>
            <a:r>
              <a:rPr lang="en-US" dirty="0" smtClean="0"/>
              <a:t>and </a:t>
            </a:r>
            <a:r>
              <a:rPr lang="en-US" i="1" dirty="0" smtClean="0"/>
              <a:t>b</a:t>
            </a:r>
            <a:r>
              <a:rPr lang="en-US" i="1" dirty="0" smtClean="0">
                <a:sym typeface="Symbol" pitchFamily="18" charset="2"/>
              </a:rPr>
              <a:t> </a:t>
            </a:r>
            <a:r>
              <a:rPr lang="en-US" dirty="0" smtClean="0">
                <a:sym typeface="Symbol" pitchFamily="18" charset="2"/>
              </a:rPr>
              <a:t></a:t>
            </a:r>
            <a:r>
              <a:rPr lang="en-US" i="1" dirty="0" smtClean="0"/>
              <a:t> c</a:t>
            </a:r>
          </a:p>
          <a:p>
            <a:pPr lvl="1">
              <a:lnSpc>
                <a:spcPct val="150000"/>
              </a:lnSpc>
              <a:spcBef>
                <a:spcPts val="0"/>
              </a:spcBef>
            </a:pPr>
            <a:endParaRPr lang="en-US" i="1" dirty="0" smtClean="0"/>
          </a:p>
          <a:p>
            <a:pPr lvl="1">
              <a:lnSpc>
                <a:spcPct val="150000"/>
              </a:lnSpc>
              <a:spcBef>
                <a:spcPts val="0"/>
              </a:spcBef>
            </a:pPr>
            <a:endParaRPr lang="en-US" i="1" dirty="0" smtClean="0"/>
          </a:p>
          <a:p>
            <a:pPr lvl="1">
              <a:lnSpc>
                <a:spcPct val="150000"/>
              </a:lnSpc>
              <a:spcBef>
                <a:spcPts val="0"/>
              </a:spcBef>
              <a:buNone/>
            </a:pPr>
            <a:endParaRPr lang="en-US" i="1" dirty="0" smtClean="0"/>
          </a:p>
          <a:p>
            <a:pPr lvl="1">
              <a:lnSpc>
                <a:spcPct val="150000"/>
              </a:lnSpc>
              <a:spcBef>
                <a:spcPts val="0"/>
              </a:spcBef>
            </a:pPr>
            <a:r>
              <a:rPr lang="en-US" dirty="0" smtClean="0"/>
              <a:t>e.g.:</a:t>
            </a:r>
            <a:r>
              <a:rPr lang="en-US" i="1" dirty="0" smtClean="0"/>
              <a:t>	</a:t>
            </a:r>
            <a:r>
              <a:rPr lang="en-US" b="0" i="1" dirty="0" smtClean="0">
                <a:solidFill>
                  <a:srgbClr val="006600"/>
                </a:solidFill>
              </a:rPr>
              <a:t>cold</a:t>
            </a:r>
            <a:r>
              <a:rPr lang="en-US" b="0" dirty="0" smtClean="0">
                <a:solidFill>
                  <a:srgbClr val="006600"/>
                </a:solidFill>
              </a:rPr>
              <a:t> </a:t>
            </a:r>
            <a:r>
              <a:rPr lang="en-US" b="0" dirty="0" smtClean="0">
                <a:solidFill>
                  <a:srgbClr val="006600"/>
                </a:solidFill>
                <a:sym typeface="Symbol" pitchFamily="18" charset="2"/>
              </a:rPr>
              <a:t> </a:t>
            </a:r>
            <a:r>
              <a:rPr lang="en-US" b="0" i="1" dirty="0" smtClean="0">
                <a:solidFill>
                  <a:srgbClr val="006600"/>
                </a:solidFill>
                <a:sym typeface="Symbol" pitchFamily="18" charset="2"/>
              </a:rPr>
              <a:t>fever	</a:t>
            </a:r>
            <a:r>
              <a:rPr lang="en-US" b="0" dirty="0" smtClean="0">
                <a:solidFill>
                  <a:srgbClr val="006600"/>
                </a:solidFill>
                <a:sym typeface="Symbol" pitchFamily="18" charset="2"/>
              </a:rPr>
              <a:t>  </a:t>
            </a:r>
            <a:r>
              <a:rPr lang="en-US" b="0" dirty="0" smtClean="0">
                <a:solidFill>
                  <a:schemeClr val="tx1"/>
                </a:solidFill>
                <a:sym typeface="Symbol" pitchFamily="18" charset="2"/>
              </a:rPr>
              <a:t>and</a:t>
            </a:r>
            <a:r>
              <a:rPr lang="en-US" b="0" dirty="0" smtClean="0">
                <a:solidFill>
                  <a:srgbClr val="006600"/>
                </a:solidFill>
                <a:sym typeface="Symbol" pitchFamily="18" charset="2"/>
              </a:rPr>
              <a:t> 	</a:t>
            </a:r>
            <a:r>
              <a:rPr lang="en-US" b="0" i="1" dirty="0" smtClean="0">
                <a:solidFill>
                  <a:srgbClr val="006600"/>
                </a:solidFill>
                <a:sym typeface="Symbol" pitchFamily="18" charset="2"/>
              </a:rPr>
              <a:t>fever</a:t>
            </a:r>
            <a:r>
              <a:rPr lang="en-US" b="0" dirty="0" smtClean="0">
                <a:solidFill>
                  <a:srgbClr val="006600"/>
                </a:solidFill>
                <a:sym typeface="Symbol" pitchFamily="18" charset="2"/>
              </a:rPr>
              <a:t>  </a:t>
            </a:r>
            <a:r>
              <a:rPr lang="en-US" b="0" i="1" dirty="0" smtClean="0">
                <a:solidFill>
                  <a:srgbClr val="006600"/>
                </a:solidFill>
                <a:sym typeface="Symbol" pitchFamily="18" charset="2"/>
              </a:rPr>
              <a:t>headache</a:t>
            </a:r>
          </a:p>
          <a:p>
            <a:pPr lvl="2">
              <a:lnSpc>
                <a:spcPct val="150000"/>
              </a:lnSpc>
              <a:spcBef>
                <a:spcPts val="0"/>
              </a:spcBef>
              <a:buNone/>
            </a:pPr>
            <a:r>
              <a:rPr lang="en-US" sz="2800" dirty="0" smtClean="0">
                <a:solidFill>
                  <a:srgbClr val="FF0000"/>
                </a:solidFill>
                <a:sym typeface="Wingdings"/>
              </a:rPr>
              <a:t></a:t>
            </a:r>
            <a:r>
              <a:rPr lang="en-US" dirty="0" smtClean="0">
                <a:sym typeface="Wingdings"/>
              </a:rPr>
              <a:t>	</a:t>
            </a:r>
            <a:r>
              <a:rPr lang="en-US" dirty="0" smtClean="0"/>
              <a:t>both implications are not perfect but uncertain</a:t>
            </a:r>
            <a:endParaRPr lang="en-US" b="0" i="1" dirty="0" smtClean="0">
              <a:solidFill>
                <a:schemeClr val="tx1"/>
              </a:solidFill>
            </a:endParaRPr>
          </a:p>
        </p:txBody>
      </p:sp>
      <p:grpSp>
        <p:nvGrpSpPr>
          <p:cNvPr id="3" name="Group 16"/>
          <p:cNvGrpSpPr>
            <a:grpSpLocks/>
          </p:cNvGrpSpPr>
          <p:nvPr/>
        </p:nvGrpSpPr>
        <p:grpSpPr bwMode="auto">
          <a:xfrm>
            <a:off x="1676400" y="3284540"/>
            <a:ext cx="6353175" cy="1220786"/>
            <a:chOff x="1724025" y="2865368"/>
            <a:chExt cx="6353175" cy="1220857"/>
          </a:xfrm>
        </p:grpSpPr>
        <p:graphicFrame>
          <p:nvGraphicFramePr>
            <p:cNvPr id="17411" name="Object 2"/>
            <p:cNvGraphicFramePr>
              <a:graphicFrameLocks noChangeAspect="1"/>
            </p:cNvGraphicFramePr>
            <p:nvPr>
              <p:extLst/>
            </p:nvPr>
          </p:nvGraphicFramePr>
          <p:xfrm>
            <a:off x="2045815" y="3295778"/>
            <a:ext cx="2659062" cy="781095"/>
          </p:xfrm>
          <a:graphic>
            <a:graphicData uri="http://schemas.openxmlformats.org/presentationml/2006/ole">
              <mc:AlternateContent xmlns:mc="http://schemas.openxmlformats.org/markup-compatibility/2006">
                <mc:Choice xmlns:v="urn:schemas-microsoft-com:vml" Requires="v">
                  <p:oleObj spid="_x0000_s736318" name="Equation" r:id="rId3" imgW="1562100" imgH="457200" progId="Equation.3">
                    <p:embed/>
                  </p:oleObj>
                </mc:Choice>
                <mc:Fallback>
                  <p:oleObj name="Equation" r:id="rId3" imgW="1562100" imgH="457200" progId="Equation.3">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815" y="3295778"/>
                          <a:ext cx="2659062" cy="781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Oval 5"/>
            <p:cNvSpPr>
              <a:spLocks noChangeArrowheads="1"/>
            </p:cNvSpPr>
            <p:nvPr/>
          </p:nvSpPr>
          <p:spPr bwMode="auto">
            <a:xfrm>
              <a:off x="1724025" y="2886075"/>
              <a:ext cx="495949" cy="476250"/>
            </a:xfrm>
            <a:prstGeom prst="ellipse">
              <a:avLst/>
            </a:prstGeom>
            <a:solidFill>
              <a:schemeClr val="bg1"/>
            </a:solidFill>
            <a:ln w="12700" algn="ctr">
              <a:solidFill>
                <a:srgbClr val="A50021"/>
              </a:solidFill>
              <a:round/>
              <a:headEnd/>
              <a:tailEnd type="triangle" w="med" len="lg"/>
            </a:ln>
          </p:spPr>
          <p:txBody>
            <a:bodyPr/>
            <a:lstStyle/>
            <a:p>
              <a:pPr eaLnBrk="0" hangingPunct="0"/>
              <a:r>
                <a:rPr lang="en-US" sz="1800" b="1" i="1">
                  <a:solidFill>
                    <a:srgbClr val="A50021"/>
                  </a:solidFill>
                </a:rPr>
                <a:t>A</a:t>
              </a:r>
            </a:p>
          </p:txBody>
        </p:sp>
        <p:sp>
          <p:nvSpPr>
            <p:cNvPr id="17421" name="Oval 6"/>
            <p:cNvSpPr>
              <a:spLocks noChangeArrowheads="1"/>
            </p:cNvSpPr>
            <p:nvPr/>
          </p:nvSpPr>
          <p:spPr bwMode="auto">
            <a:xfrm>
              <a:off x="4671067" y="2865368"/>
              <a:ext cx="472433" cy="476250"/>
            </a:xfrm>
            <a:prstGeom prst="ellipse">
              <a:avLst/>
            </a:prstGeom>
            <a:solidFill>
              <a:schemeClr val="bg1"/>
            </a:solidFill>
            <a:ln w="12700" algn="ctr">
              <a:solidFill>
                <a:srgbClr val="C00000"/>
              </a:solidFill>
              <a:round/>
              <a:headEnd/>
              <a:tailEnd type="triangle" w="med" len="lg"/>
            </a:ln>
          </p:spPr>
          <p:txBody>
            <a:bodyPr/>
            <a:lstStyle/>
            <a:p>
              <a:pPr eaLnBrk="0" hangingPunct="0"/>
              <a:r>
                <a:rPr lang="en-US" sz="1800" b="1" i="1">
                  <a:solidFill>
                    <a:srgbClr val="A50021"/>
                  </a:solidFill>
                </a:rPr>
                <a:t>B</a:t>
              </a:r>
            </a:p>
          </p:txBody>
        </p:sp>
        <p:cxnSp>
          <p:nvCxnSpPr>
            <p:cNvPr id="17422" name="Straight Arrow Connector 7"/>
            <p:cNvCxnSpPr>
              <a:cxnSpLocks noChangeShapeType="1"/>
              <a:stCxn id="17420" idx="6"/>
              <a:endCxn id="17421" idx="2"/>
            </p:cNvCxnSpPr>
            <p:nvPr/>
          </p:nvCxnSpPr>
          <p:spPr bwMode="auto">
            <a:xfrm flipV="1">
              <a:off x="2219974" y="3103493"/>
              <a:ext cx="2451093" cy="20707"/>
            </a:xfrm>
            <a:prstGeom prst="straightConnector1">
              <a:avLst/>
            </a:prstGeom>
            <a:noFill/>
            <a:ln w="12700" algn="ctr">
              <a:solidFill>
                <a:srgbClr val="C00000"/>
              </a:solidFill>
              <a:round/>
              <a:headEnd/>
              <a:tailEnd type="triangle" w="lg" len="lg"/>
            </a:ln>
          </p:spPr>
        </p:cxnSp>
        <p:sp>
          <p:nvSpPr>
            <p:cNvPr id="17423" name="Oval 8"/>
            <p:cNvSpPr>
              <a:spLocks noChangeArrowheads="1"/>
            </p:cNvSpPr>
            <p:nvPr/>
          </p:nvSpPr>
          <p:spPr bwMode="auto">
            <a:xfrm>
              <a:off x="7604767" y="2884418"/>
              <a:ext cx="472433" cy="476250"/>
            </a:xfrm>
            <a:prstGeom prst="ellipse">
              <a:avLst/>
            </a:prstGeom>
            <a:solidFill>
              <a:schemeClr val="bg1"/>
            </a:solidFill>
            <a:ln w="12700" algn="ctr">
              <a:solidFill>
                <a:srgbClr val="C00000"/>
              </a:solidFill>
              <a:round/>
              <a:headEnd/>
              <a:tailEnd type="triangle" w="med" len="lg"/>
            </a:ln>
          </p:spPr>
          <p:txBody>
            <a:bodyPr/>
            <a:lstStyle/>
            <a:p>
              <a:pPr eaLnBrk="0" hangingPunct="0"/>
              <a:r>
                <a:rPr lang="en-US" sz="1800" b="1" i="1">
                  <a:solidFill>
                    <a:srgbClr val="A50021"/>
                  </a:solidFill>
                </a:rPr>
                <a:t>C</a:t>
              </a:r>
            </a:p>
          </p:txBody>
        </p:sp>
        <p:cxnSp>
          <p:nvCxnSpPr>
            <p:cNvPr id="17424" name="Straight Arrow Connector 14"/>
            <p:cNvCxnSpPr>
              <a:cxnSpLocks noChangeShapeType="1"/>
            </p:cNvCxnSpPr>
            <p:nvPr/>
          </p:nvCxnSpPr>
          <p:spPr bwMode="auto">
            <a:xfrm flipV="1">
              <a:off x="5153674" y="3084443"/>
              <a:ext cx="2451093" cy="20707"/>
            </a:xfrm>
            <a:prstGeom prst="straightConnector1">
              <a:avLst/>
            </a:prstGeom>
            <a:noFill/>
            <a:ln w="12700" algn="ctr">
              <a:solidFill>
                <a:srgbClr val="C00000"/>
              </a:solidFill>
              <a:round/>
              <a:headEnd/>
              <a:tailEnd type="triangle" w="lg" len="lg"/>
            </a:ln>
          </p:spPr>
        </p:cxnSp>
        <p:graphicFrame>
          <p:nvGraphicFramePr>
            <p:cNvPr id="17412" name="Object 3"/>
            <p:cNvGraphicFramePr>
              <a:graphicFrameLocks noChangeAspect="1"/>
            </p:cNvGraphicFramePr>
            <p:nvPr/>
          </p:nvGraphicFramePr>
          <p:xfrm>
            <a:off x="5013325" y="3295648"/>
            <a:ext cx="2616200" cy="790577"/>
          </p:xfrm>
          <a:graphic>
            <a:graphicData uri="http://schemas.openxmlformats.org/presentationml/2006/ole">
              <mc:AlternateContent xmlns:mc="http://schemas.openxmlformats.org/markup-compatibility/2006">
                <mc:Choice xmlns:v="urn:schemas-microsoft-com:vml" Requires="v">
                  <p:oleObj spid="_x0000_s736319" name="Equation" r:id="rId5" imgW="1536700" imgH="457200" progId="Equation.3">
                    <p:embed/>
                  </p:oleObj>
                </mc:Choice>
                <mc:Fallback>
                  <p:oleObj name="Equation" r:id="rId5" imgW="1536700" imgH="457200" progId="Equation.3">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3325" y="3295648"/>
                          <a:ext cx="2616200" cy="7905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6128702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 Complete Production Rules </a:t>
            </a:r>
            <a:r>
              <a:rPr lang="en-US" sz="2400" b="0" dirty="0" smtClean="0">
                <a:effectLst/>
              </a:rPr>
              <a:t>(cont.)</a:t>
            </a:r>
            <a:endParaRPr lang="en-US" dirty="0"/>
          </a:p>
        </p:txBody>
      </p:sp>
      <p:sp>
        <p:nvSpPr>
          <p:cNvPr id="3" name="Content Placeholder 2"/>
          <p:cNvSpPr>
            <a:spLocks noGrp="1"/>
          </p:cNvSpPr>
          <p:nvPr>
            <p:ph idx="1"/>
          </p:nvPr>
        </p:nvSpPr>
        <p:spPr/>
        <p:txBody>
          <a:bodyPr/>
          <a:lstStyle/>
          <a:p>
            <a:pPr>
              <a:lnSpc>
                <a:spcPct val="100000"/>
              </a:lnSpc>
              <a:defRPr/>
            </a:pPr>
            <a:r>
              <a:rPr lang="en-US" dirty="0" smtClean="0"/>
              <a:t>With the following matrix equality</a:t>
            </a:r>
          </a:p>
          <a:p>
            <a:pPr>
              <a:lnSpc>
                <a:spcPct val="100000"/>
              </a:lnSpc>
              <a:defRPr/>
            </a:pPr>
            <a:endParaRPr lang="en-US" dirty="0" smtClean="0"/>
          </a:p>
          <a:p>
            <a:pPr>
              <a:lnSpc>
                <a:spcPct val="100000"/>
              </a:lnSpc>
              <a:defRPr/>
            </a:pPr>
            <a:endParaRPr lang="en-US" sz="3600" dirty="0" smtClean="0"/>
          </a:p>
          <a:p>
            <a:pPr lvl="1">
              <a:lnSpc>
                <a:spcPct val="100000"/>
              </a:lnSpc>
              <a:defRPr/>
            </a:pPr>
            <a:r>
              <a:rPr lang="en-US" dirty="0" smtClean="0"/>
              <a:t>it seems natural to have</a:t>
            </a:r>
          </a:p>
          <a:p>
            <a:pPr lvl="1">
              <a:lnSpc>
                <a:spcPct val="100000"/>
              </a:lnSpc>
              <a:defRPr/>
            </a:pPr>
            <a:endParaRPr lang="en-US" sz="3200" dirty="0" smtClean="0"/>
          </a:p>
          <a:p>
            <a:pPr lvl="1">
              <a:lnSpc>
                <a:spcPct val="100000"/>
              </a:lnSpc>
              <a:defRPr/>
            </a:pPr>
            <a:r>
              <a:rPr lang="en-US" dirty="0" smtClean="0"/>
              <a:t>However when assuming independence between </a:t>
            </a:r>
            <a:r>
              <a:rPr lang="en-US" i="1" dirty="0" smtClean="0"/>
              <a:t>c</a:t>
            </a:r>
            <a:r>
              <a:rPr lang="en-US" dirty="0" smtClean="0"/>
              <a:t> and </a:t>
            </a:r>
            <a:r>
              <a:rPr lang="en-US" i="1" dirty="0" smtClean="0"/>
              <a:t>a</a:t>
            </a:r>
          </a:p>
          <a:p>
            <a:pPr lvl="1">
              <a:lnSpc>
                <a:spcPct val="100000"/>
              </a:lnSpc>
              <a:defRPr/>
            </a:pPr>
            <a:endParaRPr lang="en-US" sz="3200" dirty="0" smtClean="0"/>
          </a:p>
          <a:p>
            <a:pPr marL="1028700" lvl="1" indent="-457200">
              <a:lnSpc>
                <a:spcPct val="100000"/>
              </a:lnSpc>
              <a:buFontTx/>
              <a:buNone/>
              <a:defRPr/>
            </a:pPr>
            <a:r>
              <a:rPr lang="en-US" dirty="0" smtClean="0"/>
              <a:t>	we can have</a:t>
            </a:r>
          </a:p>
          <a:p>
            <a:pPr marL="1028700" lvl="1" indent="-457200">
              <a:lnSpc>
                <a:spcPct val="100000"/>
              </a:lnSpc>
              <a:buFontTx/>
              <a:buNone/>
              <a:defRPr/>
            </a:pPr>
            <a:endParaRPr lang="en-US" dirty="0" smtClean="0"/>
          </a:p>
          <a:p>
            <a:pPr marL="1028700" lvl="1" indent="-457200">
              <a:lnSpc>
                <a:spcPct val="100000"/>
              </a:lnSpc>
              <a:spcBef>
                <a:spcPts val="1200"/>
              </a:spcBef>
              <a:buFontTx/>
              <a:buNone/>
              <a:defRPr/>
            </a:pPr>
            <a:r>
              <a:rPr lang="en-US" sz="2800" b="1" dirty="0" smtClean="0">
                <a:solidFill>
                  <a:srgbClr val="FF0000"/>
                </a:solidFill>
                <a:effectLst>
                  <a:outerShdw blurRad="38100" dist="38100" dir="2700000" algn="tl">
                    <a:srgbClr val="000000">
                      <a:alpha val="43137"/>
                    </a:srgbClr>
                  </a:outerShdw>
                </a:effectLst>
                <a:sym typeface="Wingdings" panose="05000000000000000000" pitchFamily="2" charset="2"/>
              </a:rPr>
              <a:t> </a:t>
            </a:r>
            <a:r>
              <a:rPr lang="en-US" sz="2000" i="1" dirty="0" smtClean="0">
                <a:solidFill>
                  <a:srgbClr val="006600"/>
                </a:solidFill>
                <a:effectLst>
                  <a:outerShdw blurRad="38100" dist="38100" dir="2700000" algn="tl">
                    <a:srgbClr val="000000">
                      <a:alpha val="43137"/>
                    </a:srgbClr>
                  </a:outerShdw>
                </a:effectLst>
              </a:rPr>
              <a:t>This is the point leading to Bayesian network</a:t>
            </a:r>
            <a:endParaRPr lang="en-US" i="1" dirty="0" smtClean="0">
              <a:solidFill>
                <a:srgbClr val="006600"/>
              </a:solidFill>
              <a:effectLst>
                <a:outerShdw blurRad="38100" dist="38100" dir="2700000" algn="tl">
                  <a:srgbClr val="000000">
                    <a:alpha val="43137"/>
                  </a:srgbClr>
                </a:outerShdw>
              </a:effectLst>
            </a:endParaRPr>
          </a:p>
        </p:txBody>
      </p:sp>
      <p:graphicFrame>
        <p:nvGraphicFramePr>
          <p:cNvPr id="18434" name="Object 3"/>
          <p:cNvGraphicFramePr>
            <a:graphicFrameLocks noChangeAspect="1"/>
          </p:cNvGraphicFramePr>
          <p:nvPr/>
        </p:nvGraphicFramePr>
        <p:xfrm>
          <a:off x="1219200" y="1847850"/>
          <a:ext cx="7639050" cy="847725"/>
        </p:xfrm>
        <a:graphic>
          <a:graphicData uri="http://schemas.openxmlformats.org/presentationml/2006/ole">
            <mc:AlternateContent xmlns:mc="http://schemas.openxmlformats.org/markup-compatibility/2006">
              <mc:Choice xmlns:v="urn:schemas-microsoft-com:vml" Requires="v">
                <p:oleObj spid="_x0000_s737402" name="Equation" r:id="rId3" imgW="4813300" imgH="457200" progId="Equation.3">
                  <p:embed/>
                </p:oleObj>
              </mc:Choice>
              <mc:Fallback>
                <p:oleObj name="Equation" r:id="rId3" imgW="4813300" imgH="457200"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47850"/>
                        <a:ext cx="763905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3"/>
          <p:cNvGraphicFramePr>
            <a:graphicFrameLocks noChangeAspect="1"/>
          </p:cNvGraphicFramePr>
          <p:nvPr>
            <p:extLst/>
          </p:nvPr>
        </p:nvGraphicFramePr>
        <p:xfrm>
          <a:off x="1939290" y="3190875"/>
          <a:ext cx="6616700" cy="390526"/>
        </p:xfrm>
        <a:graphic>
          <a:graphicData uri="http://schemas.openxmlformats.org/presentationml/2006/ole">
            <mc:AlternateContent xmlns:mc="http://schemas.openxmlformats.org/markup-compatibility/2006">
              <mc:Choice xmlns:v="urn:schemas-microsoft-com:vml" Requires="v">
                <p:oleObj spid="_x0000_s737403" name="Equation" r:id="rId5" imgW="3365500" imgH="203200" progId="Equation.3">
                  <p:embed/>
                </p:oleObj>
              </mc:Choice>
              <mc:Fallback>
                <p:oleObj name="Equation" r:id="rId5" imgW="3365500" imgH="203200" progId="Equation.3">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9290" y="3190875"/>
                        <a:ext cx="6616700" cy="390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6" name="Object 4"/>
          <p:cNvGraphicFramePr>
            <a:graphicFrameLocks noChangeAspect="1"/>
          </p:cNvGraphicFramePr>
          <p:nvPr>
            <p:extLst/>
          </p:nvPr>
        </p:nvGraphicFramePr>
        <p:xfrm>
          <a:off x="2036680" y="4149724"/>
          <a:ext cx="5829300" cy="400050"/>
        </p:xfrm>
        <a:graphic>
          <a:graphicData uri="http://schemas.openxmlformats.org/presentationml/2006/ole">
            <mc:AlternateContent xmlns:mc="http://schemas.openxmlformats.org/markup-compatibility/2006">
              <mc:Choice xmlns:v="urn:schemas-microsoft-com:vml" Requires="v">
                <p:oleObj spid="_x0000_s737404" name="Equation" r:id="rId7" imgW="3276600" imgH="203200" progId="Equation.3">
                  <p:embed/>
                </p:oleObj>
              </mc:Choice>
              <mc:Fallback>
                <p:oleObj name="Equation" r:id="rId7" imgW="3276600" imgH="203200" progId="Equation.3">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6680" y="4149724"/>
                        <a:ext cx="58293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5"/>
          <p:cNvGraphicFramePr>
            <a:graphicFrameLocks noChangeAspect="1"/>
          </p:cNvGraphicFramePr>
          <p:nvPr>
            <p:extLst/>
          </p:nvPr>
        </p:nvGraphicFramePr>
        <p:xfrm>
          <a:off x="2036680" y="5118097"/>
          <a:ext cx="5822950" cy="409575"/>
        </p:xfrm>
        <a:graphic>
          <a:graphicData uri="http://schemas.openxmlformats.org/presentationml/2006/ole">
            <mc:AlternateContent xmlns:mc="http://schemas.openxmlformats.org/markup-compatibility/2006">
              <mc:Choice xmlns:v="urn:schemas-microsoft-com:vml" Requires="v">
                <p:oleObj spid="_x0000_s737405" name="Equation" r:id="rId9" imgW="2921000" imgH="203200" progId="Equation.3">
                  <p:embed/>
                </p:oleObj>
              </mc:Choice>
              <mc:Fallback>
                <p:oleObj name="Equation" r:id="rId9" imgW="2921000" imgH="203200" progId="Equation.3">
                  <p:embed/>
                  <p:pic>
                    <p:nvPicPr>
                      <p:cNvPr id="0" name="Picture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6680" y="5118097"/>
                        <a:ext cx="58229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7902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Theoretic Probabilistic Reasoning</a:t>
            </a:r>
            <a:endParaRPr lang="en-US" dirty="0"/>
          </a:p>
        </p:txBody>
      </p:sp>
      <p:sp>
        <p:nvSpPr>
          <p:cNvPr id="68611" name="Content Placeholder 2"/>
          <p:cNvSpPr>
            <a:spLocks noGrp="1"/>
          </p:cNvSpPr>
          <p:nvPr>
            <p:ph idx="1"/>
          </p:nvPr>
        </p:nvSpPr>
        <p:spPr/>
        <p:txBody>
          <a:bodyPr/>
          <a:lstStyle/>
          <a:p>
            <a:pPr>
              <a:lnSpc>
                <a:spcPct val="120000"/>
              </a:lnSpc>
              <a:spcBef>
                <a:spcPts val="1200"/>
              </a:spcBef>
              <a:spcAft>
                <a:spcPts val="0"/>
              </a:spcAft>
            </a:pPr>
            <a:r>
              <a:rPr lang="en-US" dirty="0" smtClean="0"/>
              <a:t>Straightforward application of probability theory is impractical since the large number of probability parameters required are rarely, if ever, available.</a:t>
            </a:r>
          </a:p>
          <a:p>
            <a:pPr lvl="2">
              <a:lnSpc>
                <a:spcPct val="120000"/>
              </a:lnSpc>
              <a:spcBef>
                <a:spcPts val="1200"/>
              </a:spcBef>
              <a:spcAft>
                <a:spcPts val="0"/>
              </a:spcAft>
            </a:pPr>
            <a:r>
              <a:rPr lang="en-US" dirty="0" smtClean="0"/>
              <a:t>E.g.: for </a:t>
            </a:r>
            <a:r>
              <a:rPr lang="en-US" b="0" i="1" dirty="0" smtClean="0"/>
              <a:t>k</a:t>
            </a:r>
            <a:r>
              <a:rPr lang="en-US" dirty="0" smtClean="0"/>
              <a:t> variables, need 2</a:t>
            </a:r>
            <a:r>
              <a:rPr lang="en-US" baseline="30000" dirty="0" smtClean="0"/>
              <a:t>k</a:t>
            </a:r>
            <a:r>
              <a:rPr lang="en-US" dirty="0" smtClean="0"/>
              <a:t> – 1 parameters</a:t>
            </a:r>
            <a:r>
              <a:rPr lang="en-US" dirty="0" smtClean="0">
                <a:cs typeface="Times New Roman" pitchFamily="18" charset="0"/>
              </a:rPr>
              <a:t> for specifying the full joint distribution</a:t>
            </a:r>
            <a:endParaRPr lang="en-US" dirty="0" smtClean="0"/>
          </a:p>
          <a:p>
            <a:pPr marL="742950" lvl="1" indent="-285750" eaLnBrk="1" hangingPunct="1">
              <a:lnSpc>
                <a:spcPct val="120000"/>
              </a:lnSpc>
              <a:spcBef>
                <a:spcPts val="1200"/>
              </a:spcBef>
              <a:spcAft>
                <a:spcPts val="0"/>
              </a:spcAft>
            </a:pPr>
            <a:r>
              <a:rPr lang="en-US" dirty="0" smtClean="0"/>
              <a:t>Early expert systems employed fairly </a:t>
            </a:r>
            <a:r>
              <a:rPr lang="en-US" i="1" dirty="0" smtClean="0"/>
              <a:t>ad hoc </a:t>
            </a:r>
            <a:r>
              <a:rPr lang="en-US" dirty="0" smtClean="0"/>
              <a:t>methods for reasoning under uncertainty and for combining evidence.</a:t>
            </a:r>
          </a:p>
        </p:txBody>
      </p:sp>
    </p:spTree>
    <p:extLst>
      <p:ext uri="{BB962C8B-B14F-4D97-AF65-F5344CB8AC3E}">
        <p14:creationId xmlns:p14="http://schemas.microsoft.com/office/powerpoint/2010/main" val="37807632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a:defRPr/>
            </a:pPr>
            <a:r>
              <a:rPr lang="en-US" dirty="0" smtClean="0"/>
              <a:t>Assumption of Independence: </a:t>
            </a:r>
            <a:r>
              <a:rPr lang="en-US" sz="2800" dirty="0" smtClean="0">
                <a:solidFill>
                  <a:srgbClr val="C00000"/>
                </a:solidFill>
              </a:rPr>
              <a:t>realistic thinking</a:t>
            </a:r>
            <a:endParaRPr lang="en-US" dirty="0">
              <a:solidFill>
                <a:srgbClr val="C00000"/>
              </a:solidFill>
            </a:endParaRPr>
          </a:p>
        </p:txBody>
      </p:sp>
      <p:sp>
        <p:nvSpPr>
          <p:cNvPr id="67587" name="Rectangle 3"/>
          <p:cNvSpPr>
            <a:spLocks noGrp="1" noChangeArrowheads="1"/>
          </p:cNvSpPr>
          <p:nvPr>
            <p:ph type="body" idx="1"/>
          </p:nvPr>
        </p:nvSpPr>
        <p:spPr>
          <a:xfrm>
            <a:off x="584200" y="1266825"/>
            <a:ext cx="8723313" cy="4600575"/>
          </a:xfrm>
        </p:spPr>
        <p:txBody>
          <a:bodyPr/>
          <a:lstStyle/>
          <a:p>
            <a:pPr>
              <a:spcBef>
                <a:spcPts val="600"/>
              </a:spcBef>
            </a:pPr>
            <a:r>
              <a:rPr lang="en-US" dirty="0" smtClean="0"/>
              <a:t>If no assumption of independence is made, then an exponential number of parameters must be estimated for sound probabilistic inference.</a:t>
            </a:r>
          </a:p>
          <a:p>
            <a:pPr lvl="1">
              <a:spcBef>
                <a:spcPts val="600"/>
              </a:spcBef>
            </a:pPr>
            <a:r>
              <a:rPr lang="en-US" dirty="0" smtClean="0"/>
              <a:t>No realistic amount of training data is sufficient to estimate so many parameters.</a:t>
            </a:r>
          </a:p>
          <a:p>
            <a:pPr>
              <a:spcBef>
                <a:spcPts val="600"/>
              </a:spcBef>
            </a:pPr>
            <a:r>
              <a:rPr lang="en-US" dirty="0" smtClean="0"/>
              <a:t>If a blanket assumption of conditional independence is made, efficient training and inference is possible</a:t>
            </a:r>
          </a:p>
          <a:p>
            <a:pPr lvl="1">
              <a:spcBef>
                <a:spcPts val="600"/>
              </a:spcBef>
            </a:pPr>
            <a:r>
              <a:rPr lang="en-US" dirty="0" smtClean="0"/>
              <a:t>But such a strong assumption is rarely warranted.</a:t>
            </a:r>
          </a:p>
        </p:txBody>
      </p:sp>
    </p:spTree>
    <p:extLst>
      <p:ext uri="{BB962C8B-B14F-4D97-AF65-F5344CB8AC3E}">
        <p14:creationId xmlns:p14="http://schemas.microsoft.com/office/powerpoint/2010/main" val="1665504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smtClean="0"/>
              <a:t>Production Rules with Uncertainty &amp; Imprecision</a:t>
            </a:r>
            <a:endParaRPr lang="en-US" sz="2800" dirty="0"/>
          </a:p>
        </p:txBody>
      </p:sp>
      <p:sp>
        <p:nvSpPr>
          <p:cNvPr id="3" name="Content Placeholder 2"/>
          <p:cNvSpPr>
            <a:spLocks noGrp="1"/>
          </p:cNvSpPr>
          <p:nvPr>
            <p:ph idx="1"/>
          </p:nvPr>
        </p:nvSpPr>
        <p:spPr/>
        <p:txBody>
          <a:bodyPr/>
          <a:lstStyle/>
          <a:p>
            <a:pPr>
              <a:lnSpc>
                <a:spcPct val="100000"/>
              </a:lnSpc>
              <a:spcBef>
                <a:spcPts val="0"/>
              </a:spcBef>
              <a:defRPr/>
            </a:pPr>
            <a:r>
              <a:rPr lang="en-US" dirty="0" smtClean="0"/>
              <a:t>Consider some examples of IF-THEN rules that may appear in an expert system</a:t>
            </a:r>
            <a:endParaRPr lang="en-US" dirty="0"/>
          </a:p>
          <a:p>
            <a:pPr lvl="1">
              <a:lnSpc>
                <a:spcPct val="100000"/>
              </a:lnSpc>
              <a:spcBef>
                <a:spcPts val="0"/>
              </a:spcBef>
              <a:buFontTx/>
              <a:buNone/>
              <a:defRPr/>
            </a:pPr>
            <a:r>
              <a:rPr lang="en-US" dirty="0" smtClean="0"/>
              <a:t>	Example </a:t>
            </a:r>
            <a:r>
              <a:rPr lang="en-US" dirty="0"/>
              <a:t>3</a:t>
            </a:r>
            <a:r>
              <a:rPr lang="en-US" dirty="0" smtClean="0"/>
              <a:t>:	</a:t>
            </a:r>
            <a:r>
              <a:rPr lang="en-US" b="0" dirty="0" smtClean="0">
                <a:solidFill>
                  <a:schemeClr val="tx1"/>
                </a:solidFill>
              </a:rPr>
              <a:t>IF fuel tank is </a:t>
            </a:r>
            <a:r>
              <a:rPr lang="en-US" i="1" dirty="0" smtClean="0">
                <a:solidFill>
                  <a:srgbClr val="006600"/>
                </a:solidFill>
                <a:effectLst>
                  <a:outerShdw blurRad="38100" dist="38100" dir="2700000" algn="tl">
                    <a:srgbClr val="000000">
                      <a:alpha val="43137"/>
                    </a:srgbClr>
                  </a:outerShdw>
                </a:effectLst>
              </a:rPr>
              <a:t>empty</a:t>
            </a:r>
          </a:p>
          <a:p>
            <a:pPr lvl="1">
              <a:lnSpc>
                <a:spcPct val="100000"/>
              </a:lnSpc>
              <a:spcBef>
                <a:spcPts val="0"/>
              </a:spcBef>
              <a:buFontTx/>
              <a:buNone/>
              <a:defRPr/>
            </a:pPr>
            <a:r>
              <a:rPr lang="en-US" dirty="0" smtClean="0"/>
              <a:t>		</a:t>
            </a:r>
            <a:r>
              <a:rPr lang="en-US" b="0" dirty="0" smtClean="0">
                <a:solidFill>
                  <a:schemeClr val="tx1"/>
                </a:solidFill>
              </a:rPr>
              <a:t>THEN engine is dead</a:t>
            </a:r>
          </a:p>
          <a:p>
            <a:pPr lvl="1">
              <a:lnSpc>
                <a:spcPct val="100000"/>
              </a:lnSpc>
              <a:spcBef>
                <a:spcPts val="0"/>
              </a:spcBef>
              <a:defRPr/>
            </a:pPr>
            <a:r>
              <a:rPr lang="en-US" dirty="0" smtClean="0"/>
              <a:t>This rule expresses a simple conditional relation</a:t>
            </a:r>
          </a:p>
          <a:p>
            <a:pPr lvl="2">
              <a:lnSpc>
                <a:spcPct val="100000"/>
              </a:lnSpc>
              <a:spcBef>
                <a:spcPts val="600"/>
              </a:spcBef>
              <a:defRPr/>
            </a:pPr>
            <a:r>
              <a:rPr lang="en-US" dirty="0" smtClean="0"/>
              <a:t>The rule (i.e. the IF-THEN relation) is </a:t>
            </a:r>
            <a:r>
              <a:rPr lang="en-US" i="1" dirty="0" smtClean="0">
                <a:solidFill>
                  <a:srgbClr val="CC66FF"/>
                </a:solidFill>
                <a:effectLst>
                  <a:outerShdw blurRad="38100" dist="38100" dir="2700000" algn="tl">
                    <a:srgbClr val="000000">
                      <a:alpha val="43137"/>
                    </a:srgbClr>
                  </a:outerShdw>
                </a:effectLst>
              </a:rPr>
              <a:t>certain</a:t>
            </a:r>
            <a:r>
              <a:rPr lang="en-US" dirty="0" smtClean="0"/>
              <a:t>, i.e. with </a:t>
            </a:r>
            <a:r>
              <a:rPr lang="en-US" b="0" i="1" dirty="0" smtClean="0">
                <a:solidFill>
                  <a:srgbClr val="FF0000"/>
                </a:solidFill>
              </a:rPr>
              <a:t>full belief</a:t>
            </a:r>
          </a:p>
          <a:p>
            <a:pPr lvl="2">
              <a:lnSpc>
                <a:spcPct val="100000"/>
              </a:lnSpc>
              <a:spcBef>
                <a:spcPts val="600"/>
              </a:spcBef>
              <a:defRPr/>
            </a:pPr>
            <a:r>
              <a:rPr lang="en-US" dirty="0" smtClean="0"/>
              <a:t>The consequent is considered being </a:t>
            </a:r>
            <a:r>
              <a:rPr lang="en-US" i="1" dirty="0" smtClean="0">
                <a:solidFill>
                  <a:srgbClr val="CC66FF"/>
                </a:solidFill>
                <a:effectLst>
                  <a:outerShdw blurRad="38100" dist="38100" dir="2700000" algn="tl">
                    <a:srgbClr val="000000">
                      <a:alpha val="43137"/>
                    </a:srgbClr>
                  </a:outerShdw>
                </a:effectLst>
              </a:rPr>
              <a:t>precise</a:t>
            </a:r>
          </a:p>
          <a:p>
            <a:pPr lvl="3">
              <a:lnSpc>
                <a:spcPct val="100000"/>
              </a:lnSpc>
              <a:spcBef>
                <a:spcPts val="0"/>
              </a:spcBef>
              <a:defRPr/>
            </a:pPr>
            <a:r>
              <a:rPr lang="en-US" dirty="0" smtClean="0"/>
              <a:t>“dead” is a binary value of Boolean variable, the state of the engine (the other value is “running”)</a:t>
            </a:r>
          </a:p>
          <a:p>
            <a:pPr lvl="2">
              <a:lnSpc>
                <a:spcPct val="100000"/>
              </a:lnSpc>
              <a:spcBef>
                <a:spcPts val="600"/>
              </a:spcBef>
              <a:defRPr/>
            </a:pPr>
            <a:r>
              <a:rPr lang="en-US" dirty="0" smtClean="0"/>
              <a:t>The antecedent is, however, </a:t>
            </a:r>
            <a:r>
              <a:rPr lang="en-US" i="1" dirty="0" smtClean="0">
                <a:solidFill>
                  <a:srgbClr val="CC66FF"/>
                </a:solidFill>
                <a:effectLst>
                  <a:outerShdw blurRad="38100" dist="38100" dir="2700000" algn="tl">
                    <a:srgbClr val="000000">
                      <a:alpha val="43137"/>
                    </a:srgbClr>
                  </a:outerShdw>
                </a:effectLst>
              </a:rPr>
              <a:t>imprecise</a:t>
            </a:r>
            <a:r>
              <a:rPr lang="en-US" dirty="0" smtClean="0"/>
              <a:t> as “empty” can be a fuzzy set </a:t>
            </a:r>
          </a:p>
        </p:txBody>
      </p:sp>
    </p:spTree>
    <p:extLst>
      <p:ext uri="{BB962C8B-B14F-4D97-AF65-F5344CB8AC3E}">
        <p14:creationId xmlns:p14="http://schemas.microsoft.com/office/powerpoint/2010/main" val="24983884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596900"/>
            <a:ext cx="9299575" cy="669925"/>
          </a:xfrm>
        </p:spPr>
        <p:txBody>
          <a:bodyPr/>
          <a:lstStyle/>
          <a:p>
            <a:pPr>
              <a:defRPr/>
            </a:pPr>
            <a:r>
              <a:rPr lang="en-US" sz="2800" dirty="0" smtClean="0"/>
              <a:t>Production Rules with Uncertainty &amp; Imprecision </a:t>
            </a:r>
            <a:r>
              <a:rPr lang="en-US" sz="2000" b="0" dirty="0" smtClean="0">
                <a:effectLst/>
              </a:rPr>
              <a:t>(cont.)</a:t>
            </a:r>
            <a:endParaRPr lang="en-US" sz="2800" b="0" dirty="0">
              <a:effectLst/>
            </a:endParaRPr>
          </a:p>
        </p:txBody>
      </p:sp>
      <p:sp>
        <p:nvSpPr>
          <p:cNvPr id="25603" name="Content Placeholder 2"/>
          <p:cNvSpPr>
            <a:spLocks noGrp="1"/>
          </p:cNvSpPr>
          <p:nvPr>
            <p:ph idx="1"/>
          </p:nvPr>
        </p:nvSpPr>
        <p:spPr>
          <a:xfrm>
            <a:off x="303213" y="1352550"/>
            <a:ext cx="9299575" cy="4667250"/>
          </a:xfrm>
        </p:spPr>
        <p:txBody>
          <a:bodyPr/>
          <a:lstStyle/>
          <a:p>
            <a:pPr>
              <a:lnSpc>
                <a:spcPct val="120000"/>
              </a:lnSpc>
              <a:defRPr/>
            </a:pPr>
            <a:r>
              <a:rPr lang="en-US" dirty="0" smtClean="0"/>
              <a:t>Example </a:t>
            </a:r>
            <a:r>
              <a:rPr lang="en-US" dirty="0"/>
              <a:t>4</a:t>
            </a:r>
            <a:r>
              <a:rPr lang="en-US" dirty="0" smtClean="0"/>
              <a:t>:	</a:t>
            </a:r>
          </a:p>
          <a:p>
            <a:pPr lvl="1">
              <a:lnSpc>
                <a:spcPct val="120000"/>
              </a:lnSpc>
              <a:defRPr/>
            </a:pPr>
            <a:r>
              <a:rPr lang="en-US" b="0" dirty="0" smtClean="0">
                <a:solidFill>
                  <a:schemeClr val="tx1"/>
                </a:solidFill>
              </a:rPr>
              <a:t>IF person is </a:t>
            </a:r>
            <a:r>
              <a:rPr lang="en-US" i="1" dirty="0" smtClean="0">
                <a:solidFill>
                  <a:srgbClr val="006600"/>
                </a:solidFill>
                <a:effectLst>
                  <a:outerShdw blurRad="38100" dist="38100" dir="2700000" algn="tl">
                    <a:srgbClr val="000000">
                      <a:alpha val="43137"/>
                    </a:srgbClr>
                  </a:outerShdw>
                </a:effectLst>
              </a:rPr>
              <a:t>old</a:t>
            </a:r>
          </a:p>
          <a:p>
            <a:pPr lvl="1">
              <a:lnSpc>
                <a:spcPct val="120000"/>
              </a:lnSpc>
              <a:buFontTx/>
              <a:buNone/>
              <a:defRPr/>
            </a:pPr>
            <a:r>
              <a:rPr lang="en-US" dirty="0" smtClean="0"/>
              <a:t>		</a:t>
            </a:r>
            <a:r>
              <a:rPr lang="en-US" b="0" dirty="0" smtClean="0">
                <a:solidFill>
                  <a:schemeClr val="tx1"/>
                </a:solidFill>
              </a:rPr>
              <a:t>THEN person is ill</a:t>
            </a:r>
          </a:p>
          <a:p>
            <a:pPr lvl="1">
              <a:lnSpc>
                <a:spcPct val="120000"/>
              </a:lnSpc>
              <a:buFontTx/>
              <a:buNone/>
              <a:defRPr/>
            </a:pPr>
            <a:endParaRPr lang="en-US" sz="800" b="0" dirty="0" smtClean="0">
              <a:solidFill>
                <a:schemeClr val="tx1"/>
              </a:solidFill>
            </a:endParaRPr>
          </a:p>
          <a:p>
            <a:pPr lvl="1">
              <a:lnSpc>
                <a:spcPct val="120000"/>
              </a:lnSpc>
              <a:defRPr/>
            </a:pPr>
            <a:r>
              <a:rPr lang="en-US" b="0" dirty="0" smtClean="0">
                <a:solidFill>
                  <a:schemeClr val="tx1"/>
                </a:solidFill>
              </a:rPr>
              <a:t>IF person is ill</a:t>
            </a:r>
          </a:p>
          <a:p>
            <a:pPr lvl="1">
              <a:lnSpc>
                <a:spcPct val="120000"/>
              </a:lnSpc>
              <a:buFontTx/>
              <a:buNone/>
              <a:defRPr/>
            </a:pPr>
            <a:r>
              <a:rPr lang="en-US" b="0" dirty="0" smtClean="0">
                <a:solidFill>
                  <a:schemeClr val="tx1"/>
                </a:solidFill>
              </a:rPr>
              <a:t>		THEN person is under treatment</a:t>
            </a:r>
          </a:p>
          <a:p>
            <a:pPr lvl="1">
              <a:lnSpc>
                <a:spcPct val="120000"/>
              </a:lnSpc>
              <a:buFontTx/>
              <a:buNone/>
              <a:defRPr/>
            </a:pPr>
            <a:endParaRPr lang="en-US" sz="800" b="0" dirty="0" smtClean="0">
              <a:solidFill>
                <a:schemeClr val="tx1"/>
              </a:solidFill>
            </a:endParaRPr>
          </a:p>
          <a:p>
            <a:pPr lvl="1">
              <a:lnSpc>
                <a:spcPct val="120000"/>
              </a:lnSpc>
              <a:defRPr/>
            </a:pPr>
            <a:r>
              <a:rPr lang="en-US" dirty="0" smtClean="0"/>
              <a:t>Putting apart the fuzziness in the antecedent, the above two rules exhibit another type of incertitude: </a:t>
            </a:r>
          </a:p>
          <a:p>
            <a:pPr lvl="2">
              <a:lnSpc>
                <a:spcPct val="120000"/>
              </a:lnSpc>
              <a:defRPr/>
            </a:pPr>
            <a:r>
              <a:rPr lang="en-US" dirty="0" smtClean="0"/>
              <a:t>they are “generally true”. </a:t>
            </a:r>
          </a:p>
        </p:txBody>
      </p:sp>
    </p:spTree>
    <p:extLst>
      <p:ext uri="{BB962C8B-B14F-4D97-AF65-F5344CB8AC3E}">
        <p14:creationId xmlns:p14="http://schemas.microsoft.com/office/powerpoint/2010/main" val="27884581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3" y="596900"/>
            <a:ext cx="9299575" cy="669925"/>
          </a:xfrm>
        </p:spPr>
        <p:txBody>
          <a:bodyPr/>
          <a:lstStyle/>
          <a:p>
            <a:pPr>
              <a:defRPr/>
            </a:pPr>
            <a:r>
              <a:rPr lang="en-US" sz="2800" dirty="0" smtClean="0"/>
              <a:t>Production Rules with Uncertainty &amp; Imprecision </a:t>
            </a:r>
            <a:r>
              <a:rPr lang="en-US" sz="2000" b="0" dirty="0" smtClean="0">
                <a:effectLst/>
              </a:rPr>
              <a:t>(cont.)</a:t>
            </a:r>
            <a:endParaRPr lang="en-US" sz="2800" b="0" dirty="0">
              <a:effectLst/>
            </a:endParaRPr>
          </a:p>
        </p:txBody>
      </p:sp>
      <p:sp>
        <p:nvSpPr>
          <p:cNvPr id="25603" name="Content Placeholder 2"/>
          <p:cNvSpPr>
            <a:spLocks noGrp="1"/>
          </p:cNvSpPr>
          <p:nvPr>
            <p:ph idx="1"/>
          </p:nvPr>
        </p:nvSpPr>
        <p:spPr>
          <a:xfrm>
            <a:off x="303213" y="1352550"/>
            <a:ext cx="9299575" cy="4667250"/>
          </a:xfrm>
        </p:spPr>
        <p:txBody>
          <a:bodyPr/>
          <a:lstStyle/>
          <a:p>
            <a:pPr>
              <a:lnSpc>
                <a:spcPct val="100000"/>
              </a:lnSpc>
              <a:buNone/>
              <a:defRPr/>
            </a:pPr>
            <a:r>
              <a:rPr lang="en-US" sz="2400" b="0" dirty="0" smtClean="0"/>
              <a:t>Example </a:t>
            </a:r>
            <a:r>
              <a:rPr lang="en-US" sz="2400" dirty="0"/>
              <a:t>4</a:t>
            </a:r>
            <a:r>
              <a:rPr lang="en-US" sz="2400" b="0" dirty="0" smtClean="0"/>
              <a:t> (cont.)</a:t>
            </a:r>
          </a:p>
          <a:p>
            <a:pPr>
              <a:lnSpc>
                <a:spcPct val="100000"/>
              </a:lnSpc>
              <a:defRPr/>
            </a:pPr>
            <a:r>
              <a:rPr lang="en-US" dirty="0" smtClean="0"/>
              <a:t>Two approaches can be considered for this case</a:t>
            </a:r>
          </a:p>
          <a:p>
            <a:pPr marL="1028700" lvl="1" indent="-457200">
              <a:lnSpc>
                <a:spcPct val="100000"/>
              </a:lnSpc>
              <a:buFont typeface="+mj-lt"/>
              <a:buAutoNum type="arabicPeriod"/>
              <a:defRPr/>
            </a:pPr>
            <a:r>
              <a:rPr lang="en-US" dirty="0" smtClean="0"/>
              <a:t>The probability approach, based on </a:t>
            </a:r>
            <a:r>
              <a:rPr lang="en-US" i="1" dirty="0" smtClean="0">
                <a:solidFill>
                  <a:srgbClr val="CC66FF"/>
                </a:solidFill>
                <a:effectLst>
                  <a:outerShdw blurRad="38100" dist="38100" dir="2700000" algn="tl">
                    <a:srgbClr val="000000">
                      <a:alpha val="43137"/>
                    </a:srgbClr>
                  </a:outerShdw>
                </a:effectLst>
              </a:rPr>
              <a:t>conditional probabilities</a:t>
            </a:r>
            <a:r>
              <a:rPr lang="en-US" dirty="0" smtClean="0"/>
              <a:t> </a:t>
            </a:r>
            <a:r>
              <a:rPr lang="en-US" sz="1800" b="0" dirty="0" smtClean="0">
                <a:solidFill>
                  <a:srgbClr val="006600"/>
                </a:solidFill>
              </a:rPr>
              <a:t>(not to be further discussed in this course)</a:t>
            </a:r>
            <a:endParaRPr lang="en-US" sz="2000" b="0" dirty="0" smtClean="0">
              <a:solidFill>
                <a:srgbClr val="006600"/>
              </a:solidFill>
            </a:endParaRPr>
          </a:p>
          <a:p>
            <a:pPr lvl="1">
              <a:lnSpc>
                <a:spcPct val="100000"/>
              </a:lnSpc>
              <a:buFontTx/>
              <a:buNone/>
              <a:defRPr/>
            </a:pPr>
            <a:r>
              <a:rPr lang="en-US" b="0" dirty="0" smtClean="0"/>
              <a:t>		</a:t>
            </a:r>
            <a:r>
              <a:rPr lang="en-US" b="0" dirty="0" smtClean="0">
                <a:latin typeface="Symbol" pitchFamily="18" charset="2"/>
              </a:rPr>
              <a:t>P </a:t>
            </a:r>
            <a:r>
              <a:rPr lang="en-US" b="0" dirty="0" smtClean="0"/>
              <a:t>(</a:t>
            </a:r>
            <a:r>
              <a:rPr lang="en-US" b="0" i="1" dirty="0" smtClean="0">
                <a:solidFill>
                  <a:schemeClr val="tx1"/>
                </a:solidFill>
                <a:latin typeface="Times New Roman" pitchFamily="18" charset="0"/>
                <a:cs typeface="Times New Roman" pitchFamily="18" charset="0"/>
              </a:rPr>
              <a:t>person is ill </a:t>
            </a:r>
            <a:r>
              <a:rPr lang="en-US" b="0" dirty="0" smtClean="0"/>
              <a:t>| </a:t>
            </a:r>
            <a:r>
              <a:rPr lang="en-US" b="0" i="1" dirty="0" smtClean="0">
                <a:solidFill>
                  <a:schemeClr val="tx1"/>
                </a:solidFill>
                <a:latin typeface="Times New Roman" pitchFamily="18" charset="0"/>
                <a:cs typeface="Times New Roman" pitchFamily="18" charset="0"/>
              </a:rPr>
              <a:t>person is old</a:t>
            </a:r>
            <a:r>
              <a:rPr lang="en-US" b="0" dirty="0" smtClean="0"/>
              <a:t>) </a:t>
            </a:r>
            <a:r>
              <a:rPr lang="en-US" dirty="0" smtClean="0">
                <a:sym typeface="Symbol"/>
              </a:rPr>
              <a:t>≤</a:t>
            </a:r>
            <a:r>
              <a:rPr lang="en-US" b="0" dirty="0" smtClean="0"/>
              <a:t> 1, and</a:t>
            </a:r>
          </a:p>
          <a:p>
            <a:pPr lvl="1">
              <a:lnSpc>
                <a:spcPct val="100000"/>
              </a:lnSpc>
              <a:buFontTx/>
              <a:buNone/>
              <a:defRPr/>
            </a:pPr>
            <a:r>
              <a:rPr lang="en-US" b="0" dirty="0" smtClean="0"/>
              <a:t>	</a:t>
            </a:r>
            <a:r>
              <a:rPr lang="en-US" b="0" dirty="0" smtClean="0">
                <a:latin typeface="Symbol" pitchFamily="18" charset="2"/>
              </a:rPr>
              <a:t> 	P </a:t>
            </a:r>
            <a:r>
              <a:rPr lang="en-US" b="0" dirty="0" smtClean="0"/>
              <a:t>(</a:t>
            </a:r>
            <a:r>
              <a:rPr lang="en-US" b="0" i="1" dirty="0" smtClean="0">
                <a:solidFill>
                  <a:schemeClr val="tx1"/>
                </a:solidFill>
                <a:latin typeface="Times New Roman" pitchFamily="18" charset="0"/>
                <a:cs typeface="Times New Roman" pitchFamily="18" charset="0"/>
              </a:rPr>
              <a:t>person is not ill </a:t>
            </a:r>
            <a:r>
              <a:rPr lang="en-US" b="0" dirty="0" smtClean="0"/>
              <a:t>| </a:t>
            </a:r>
            <a:r>
              <a:rPr lang="en-US" b="0" i="1" dirty="0" smtClean="0">
                <a:solidFill>
                  <a:schemeClr val="tx1"/>
                </a:solidFill>
                <a:latin typeface="Times New Roman" pitchFamily="18" charset="0"/>
                <a:cs typeface="Times New Roman" pitchFamily="18" charset="0"/>
              </a:rPr>
              <a:t>person is old</a:t>
            </a:r>
            <a:r>
              <a:rPr lang="en-US" b="0" dirty="0" smtClean="0"/>
              <a:t>) ≥</a:t>
            </a:r>
            <a:r>
              <a:rPr lang="en-US" b="0" dirty="0" smtClean="0">
                <a:sym typeface="Symbol"/>
              </a:rPr>
              <a:t> 0</a:t>
            </a:r>
          </a:p>
          <a:p>
            <a:pPr marL="1028700" lvl="1" indent="-457200">
              <a:lnSpc>
                <a:spcPct val="100000"/>
              </a:lnSpc>
              <a:spcBef>
                <a:spcPts val="1200"/>
              </a:spcBef>
              <a:buNone/>
            </a:pPr>
            <a:r>
              <a:rPr lang="en-US" dirty="0" smtClean="0"/>
              <a:t>2.	The fuzzy approach, using </a:t>
            </a:r>
            <a:r>
              <a:rPr lang="en-US" i="1" dirty="0" smtClean="0">
                <a:solidFill>
                  <a:srgbClr val="CC66FF"/>
                </a:solidFill>
                <a:effectLst>
                  <a:outerShdw blurRad="38100" dist="38100" dir="2700000" algn="tl">
                    <a:srgbClr val="000000">
                      <a:alpha val="43137"/>
                    </a:srgbClr>
                  </a:outerShdw>
                </a:effectLst>
              </a:rPr>
              <a:t>fuzzy quantifiers</a:t>
            </a:r>
          </a:p>
          <a:p>
            <a:pPr lvl="2">
              <a:lnSpc>
                <a:spcPct val="100000"/>
              </a:lnSpc>
            </a:pPr>
            <a:r>
              <a:rPr lang="en-US" dirty="0" smtClean="0"/>
              <a:t>1</a:t>
            </a:r>
            <a:r>
              <a:rPr lang="en-US" baseline="30000" dirty="0" smtClean="0"/>
              <a:t>st</a:t>
            </a:r>
            <a:r>
              <a:rPr lang="en-US" dirty="0" smtClean="0"/>
              <a:t> rule: people have the feeling that “most old persons are ill” </a:t>
            </a:r>
            <a:r>
              <a:rPr lang="en-US" dirty="0" smtClean="0">
                <a:latin typeface="Symbol" pitchFamily="18" charset="2"/>
                <a:sym typeface="Wingdings" pitchFamily="2" charset="2"/>
              </a:rPr>
              <a:t> </a:t>
            </a:r>
            <a:r>
              <a:rPr lang="en-US" dirty="0" smtClean="0">
                <a:latin typeface="Symbol" pitchFamily="18" charset="2"/>
                <a:sym typeface="Symbol" pitchFamily="18" charset="2"/>
              </a:rPr>
              <a:t> </a:t>
            </a:r>
            <a:r>
              <a:rPr lang="en-US" b="0" dirty="0" smtClean="0"/>
              <a:t>“</a:t>
            </a:r>
            <a:r>
              <a:rPr lang="en-US" b="0" i="1" dirty="0" smtClean="0">
                <a:solidFill>
                  <a:srgbClr val="006600"/>
                </a:solidFill>
              </a:rPr>
              <a:t>mostly true</a:t>
            </a:r>
            <a:r>
              <a:rPr lang="en-US" b="0" dirty="0" smtClean="0"/>
              <a:t>” </a:t>
            </a:r>
            <a:r>
              <a:rPr lang="en-US" sz="2000" b="0" dirty="0" smtClean="0"/>
              <a:t>(e.g. 0.8 for numerical truth value)</a:t>
            </a:r>
          </a:p>
          <a:p>
            <a:pPr lvl="2">
              <a:lnSpc>
                <a:spcPct val="100000"/>
              </a:lnSpc>
            </a:pPr>
            <a:r>
              <a:rPr lang="en-US" dirty="0" smtClean="0"/>
              <a:t>2</a:t>
            </a:r>
            <a:r>
              <a:rPr lang="en-US" baseline="30000" dirty="0" smtClean="0"/>
              <a:t>nd</a:t>
            </a:r>
            <a:r>
              <a:rPr lang="en-US" dirty="0" smtClean="0"/>
              <a:t> rule, people feel that “almost all ill persons are under treatment”</a:t>
            </a:r>
            <a:r>
              <a:rPr lang="en-US" dirty="0" smtClean="0">
                <a:latin typeface="Symbol" pitchFamily="18" charset="2"/>
                <a:sym typeface="Symbol" pitchFamily="18" charset="2"/>
              </a:rPr>
              <a:t>  </a:t>
            </a:r>
            <a:r>
              <a:rPr lang="en-US" b="0" dirty="0" smtClean="0"/>
              <a:t>“</a:t>
            </a:r>
            <a:r>
              <a:rPr lang="en-US" b="0" i="1" dirty="0" smtClean="0">
                <a:solidFill>
                  <a:srgbClr val="006600"/>
                </a:solidFill>
              </a:rPr>
              <a:t>almost true</a:t>
            </a:r>
            <a:r>
              <a:rPr lang="en-US" b="0" dirty="0" smtClean="0"/>
              <a:t>” </a:t>
            </a:r>
            <a:r>
              <a:rPr lang="en-US" sz="2000" dirty="0"/>
              <a:t>(</a:t>
            </a:r>
            <a:r>
              <a:rPr lang="en-US" sz="2000" b="0" dirty="0" smtClean="0"/>
              <a:t>e.g. 0.9 </a:t>
            </a:r>
            <a:r>
              <a:rPr lang="en-US" sz="2000" dirty="0" smtClean="0"/>
              <a:t>for numerical truth value</a:t>
            </a:r>
            <a:r>
              <a:rPr lang="en-US" sz="2000" b="0" dirty="0" smtClean="0"/>
              <a:t>)</a:t>
            </a:r>
          </a:p>
          <a:p>
            <a:pPr lvl="1">
              <a:lnSpc>
                <a:spcPct val="100000"/>
              </a:lnSpc>
              <a:buFontTx/>
              <a:buNone/>
              <a:defRPr/>
            </a:pPr>
            <a:endParaRPr lang="en-US" sz="2000" b="0" dirty="0" smtClean="0">
              <a:sym typeface="Symbol"/>
            </a:endParaRPr>
          </a:p>
        </p:txBody>
      </p:sp>
    </p:spTree>
    <p:extLst>
      <p:ext uri="{BB962C8B-B14F-4D97-AF65-F5344CB8AC3E}">
        <p14:creationId xmlns:p14="http://schemas.microsoft.com/office/powerpoint/2010/main" val="144965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Bayesian Network: </a:t>
            </a:r>
            <a:r>
              <a:rPr lang="en-US" sz="2800" dirty="0" smtClean="0">
                <a:solidFill>
                  <a:srgbClr val="C00000"/>
                </a:solidFill>
              </a:rPr>
              <a:t>concepts</a:t>
            </a:r>
            <a:endParaRPr lang="en-US" dirty="0">
              <a:solidFill>
                <a:srgbClr val="C00000"/>
              </a:solidFill>
            </a:endParaRPr>
          </a:p>
        </p:txBody>
      </p:sp>
      <p:sp>
        <p:nvSpPr>
          <p:cNvPr id="87043" name="Content Placeholder 2"/>
          <p:cNvSpPr>
            <a:spLocks noGrp="1"/>
          </p:cNvSpPr>
          <p:nvPr>
            <p:ph idx="1"/>
          </p:nvPr>
        </p:nvSpPr>
        <p:spPr/>
        <p:txBody>
          <a:bodyPr/>
          <a:lstStyle/>
          <a:p>
            <a:pPr>
              <a:lnSpc>
                <a:spcPct val="100000"/>
              </a:lnSpc>
              <a:spcBef>
                <a:spcPts val="0"/>
              </a:spcBef>
              <a:spcAft>
                <a:spcPts val="0"/>
              </a:spcAft>
              <a:defRPr/>
            </a:pPr>
            <a:r>
              <a:rPr lang="en-US" dirty="0" smtClean="0"/>
              <a:t>Specifying a limited set of dependencies </a:t>
            </a:r>
          </a:p>
          <a:p>
            <a:pPr lvl="1">
              <a:lnSpc>
                <a:spcPct val="100000"/>
              </a:lnSpc>
              <a:spcBef>
                <a:spcPts val="0"/>
              </a:spcBef>
              <a:spcAft>
                <a:spcPts val="0"/>
              </a:spcAft>
              <a:defRPr/>
            </a:pPr>
            <a:r>
              <a:rPr lang="en-US" dirty="0" smtClean="0"/>
              <a:t>Use </a:t>
            </a:r>
            <a:r>
              <a:rPr lang="en-US" dirty="0" smtClean="0">
                <a:solidFill>
                  <a:srgbClr val="FF0000"/>
                </a:solidFill>
                <a:effectLst>
                  <a:outerShdw blurRad="38100" dist="38100" dir="2700000" algn="tl">
                    <a:srgbClr val="000000">
                      <a:alpha val="43137"/>
                    </a:srgbClr>
                  </a:outerShdw>
                </a:effectLst>
              </a:rPr>
              <a:t>D</a:t>
            </a:r>
            <a:r>
              <a:rPr lang="en-US" dirty="0" smtClean="0"/>
              <a:t>irected </a:t>
            </a:r>
            <a:r>
              <a:rPr lang="en-US" dirty="0">
                <a:solidFill>
                  <a:srgbClr val="FF0000"/>
                </a:solidFill>
                <a:effectLst>
                  <a:outerShdw blurRad="38100" dist="38100" dir="2700000" algn="tl">
                    <a:srgbClr val="000000">
                      <a:alpha val="43137"/>
                    </a:srgbClr>
                  </a:outerShdw>
                </a:effectLst>
              </a:rPr>
              <a:t>A</a:t>
            </a:r>
            <a:r>
              <a:rPr lang="en-US" dirty="0" smtClean="0"/>
              <a:t>cyclic </a:t>
            </a:r>
            <a:r>
              <a:rPr lang="en-US" dirty="0">
                <a:solidFill>
                  <a:srgbClr val="FF0000"/>
                </a:solidFill>
                <a:effectLst>
                  <a:outerShdw blurRad="38100" dist="38100" dir="2700000" algn="tl">
                    <a:srgbClr val="000000">
                      <a:alpha val="43137"/>
                    </a:srgbClr>
                  </a:outerShdw>
                </a:effectLst>
              </a:rPr>
              <a:t>G</a:t>
            </a:r>
            <a:r>
              <a:rPr lang="en-US" dirty="0" smtClean="0"/>
              <a:t>raphs (DAG) </a:t>
            </a:r>
          </a:p>
          <a:p>
            <a:pPr marL="571500" lvl="1" indent="0">
              <a:lnSpc>
                <a:spcPct val="100000"/>
              </a:lnSpc>
              <a:spcBef>
                <a:spcPts val="0"/>
              </a:spcBef>
              <a:spcAft>
                <a:spcPts val="0"/>
              </a:spcAft>
              <a:buNone/>
              <a:defRPr/>
            </a:pPr>
            <a:r>
              <a:rPr lang="en-US" dirty="0" smtClean="0"/>
              <a:t>	to indicate causal structure </a:t>
            </a:r>
            <a:r>
              <a:rPr lang="en-US" dirty="0" smtClean="0">
                <a:solidFill>
                  <a:schemeClr val="tx1">
                    <a:lumMod val="50000"/>
                    <a:lumOff val="50000"/>
                  </a:schemeClr>
                </a:solidFill>
              </a:rPr>
              <a:t>(</a:t>
            </a:r>
            <a:r>
              <a:rPr lang="en-US" b="0" dirty="0" smtClean="0">
                <a:solidFill>
                  <a:schemeClr val="tx1">
                    <a:lumMod val="50000"/>
                    <a:lumOff val="50000"/>
                  </a:schemeClr>
                </a:solidFill>
              </a:rPr>
              <a:t>no directed cycles)</a:t>
            </a:r>
          </a:p>
          <a:p>
            <a:pPr lvl="1">
              <a:lnSpc>
                <a:spcPct val="100000"/>
              </a:lnSpc>
              <a:spcBef>
                <a:spcPts val="600"/>
              </a:spcBef>
              <a:spcAft>
                <a:spcPts val="0"/>
              </a:spcAft>
              <a:defRPr/>
            </a:pPr>
            <a:r>
              <a:rPr lang="en-US" dirty="0" smtClean="0"/>
              <a:t>Determining the probability of values for query variables given values for evidence variables, through inference algorithms </a:t>
            </a:r>
          </a:p>
          <a:p>
            <a:pPr>
              <a:lnSpc>
                <a:spcPct val="100000"/>
              </a:lnSpc>
              <a:spcBef>
                <a:spcPts val="600"/>
              </a:spcBef>
              <a:spcAft>
                <a:spcPts val="0"/>
              </a:spcAft>
              <a:defRPr/>
            </a:pPr>
            <a:r>
              <a:rPr lang="en-US" b="1"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Bayesian network </a:t>
            </a:r>
            <a:r>
              <a:rPr lang="en-US" b="0" dirty="0" smtClean="0">
                <a:latin typeface="Arial" pitchFamily="34" charset="0"/>
                <a:cs typeface="Arial" pitchFamily="34" charset="0"/>
              </a:rPr>
              <a:t>is the most common name. </a:t>
            </a:r>
            <a:endParaRPr lang="en-US" sz="2000" b="0" dirty="0" smtClean="0">
              <a:latin typeface="Arial" pitchFamily="34" charset="0"/>
              <a:cs typeface="Arial" pitchFamily="34" charset="0"/>
            </a:endParaRPr>
          </a:p>
          <a:p>
            <a:pPr lvl="1">
              <a:lnSpc>
                <a:spcPct val="100000"/>
              </a:lnSpc>
              <a:spcBef>
                <a:spcPts val="0"/>
              </a:spcBef>
              <a:spcAft>
                <a:spcPts val="0"/>
              </a:spcAft>
              <a:defRPr/>
            </a:pPr>
            <a:r>
              <a:rPr lang="en-US" sz="2000" b="0" dirty="0" smtClean="0">
                <a:latin typeface="Arial" pitchFamily="34" charset="0"/>
                <a:cs typeface="Arial" pitchFamily="34" charset="0"/>
              </a:rPr>
              <a:t>Other names include </a:t>
            </a:r>
            <a:r>
              <a:rPr lang="en-US" sz="2000" b="0" i="1" dirty="0" smtClean="0">
                <a:solidFill>
                  <a:srgbClr val="006600"/>
                </a:solidFill>
                <a:effectLst>
                  <a:outerShdw blurRad="38100" dist="38100" dir="2700000" algn="tl">
                    <a:srgbClr val="000000">
                      <a:alpha val="43137"/>
                    </a:srgbClr>
                  </a:outerShdw>
                </a:effectLst>
                <a:latin typeface="Arial" pitchFamily="34" charset="0"/>
                <a:cs typeface="Arial" pitchFamily="34" charset="0"/>
              </a:rPr>
              <a:t>belief network</a:t>
            </a:r>
            <a:r>
              <a:rPr lang="en-US" sz="2000" b="0" dirty="0" smtClean="0">
                <a:latin typeface="Arial" pitchFamily="34" charset="0"/>
                <a:cs typeface="Arial" pitchFamily="34" charset="0"/>
              </a:rPr>
              <a:t>, </a:t>
            </a:r>
            <a:r>
              <a:rPr lang="en-US" sz="2000" b="0" i="1" dirty="0" smtClean="0">
                <a:solidFill>
                  <a:srgbClr val="006600"/>
                </a:solidFill>
                <a:effectLst>
                  <a:outerShdw blurRad="38100" dist="38100" dir="2700000" algn="tl">
                    <a:srgbClr val="000000">
                      <a:alpha val="43137"/>
                    </a:srgbClr>
                  </a:outerShdw>
                </a:effectLst>
                <a:latin typeface="Arial" pitchFamily="34" charset="0"/>
                <a:cs typeface="Arial" pitchFamily="34" charset="0"/>
              </a:rPr>
              <a:t>probabilistic</a:t>
            </a:r>
            <a:r>
              <a:rPr lang="en-US" sz="2000" b="0"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 </a:t>
            </a:r>
            <a:r>
              <a:rPr lang="en-US" sz="2000" b="0" i="1" dirty="0" smtClean="0">
                <a:solidFill>
                  <a:srgbClr val="006600"/>
                </a:solidFill>
                <a:effectLst>
                  <a:outerShdw blurRad="38100" dist="38100" dir="2700000" algn="tl">
                    <a:srgbClr val="000000">
                      <a:alpha val="43137"/>
                    </a:srgbClr>
                  </a:outerShdw>
                </a:effectLst>
                <a:latin typeface="Arial" pitchFamily="34" charset="0"/>
                <a:cs typeface="Arial" pitchFamily="34" charset="0"/>
              </a:rPr>
              <a:t>network</a:t>
            </a:r>
            <a:r>
              <a:rPr lang="en-US" sz="2000" b="0" dirty="0" smtClean="0">
                <a:latin typeface="Arial" pitchFamily="34" charset="0"/>
                <a:cs typeface="Arial" pitchFamily="34" charset="0"/>
              </a:rPr>
              <a:t>, </a:t>
            </a:r>
            <a:r>
              <a:rPr lang="en-US" sz="2000" b="0" i="1" dirty="0" smtClean="0">
                <a:solidFill>
                  <a:srgbClr val="006600"/>
                </a:solidFill>
                <a:effectLst>
                  <a:outerShdw blurRad="38100" dist="38100" dir="2700000" algn="tl">
                    <a:srgbClr val="000000">
                      <a:alpha val="43137"/>
                    </a:srgbClr>
                  </a:outerShdw>
                </a:effectLst>
                <a:latin typeface="Arial" pitchFamily="34" charset="0"/>
                <a:cs typeface="Arial" pitchFamily="34" charset="0"/>
              </a:rPr>
              <a:t>causal network</a:t>
            </a:r>
            <a:r>
              <a:rPr lang="en-US" sz="2000" b="0" dirty="0" smtClean="0">
                <a:latin typeface="Arial" pitchFamily="34" charset="0"/>
                <a:cs typeface="Arial" pitchFamily="34" charset="0"/>
              </a:rPr>
              <a:t>, </a:t>
            </a:r>
            <a:r>
              <a:rPr lang="en-US" sz="2000" b="0" i="1" dirty="0" smtClean="0">
                <a:solidFill>
                  <a:srgbClr val="006600"/>
                </a:solidFill>
                <a:effectLst>
                  <a:outerShdw blurRad="38100" dist="38100" dir="2700000" algn="tl">
                    <a:srgbClr val="000000">
                      <a:alpha val="43137"/>
                    </a:srgbClr>
                  </a:outerShdw>
                </a:effectLst>
                <a:latin typeface="Arial" pitchFamily="34" charset="0"/>
                <a:cs typeface="Arial" pitchFamily="34" charset="0"/>
              </a:rPr>
              <a:t>knowledge map</a:t>
            </a:r>
          </a:p>
          <a:p>
            <a:pPr lvl="1">
              <a:lnSpc>
                <a:spcPct val="100000"/>
              </a:lnSpc>
              <a:spcBef>
                <a:spcPts val="0"/>
              </a:spcBef>
              <a:spcAft>
                <a:spcPts val="0"/>
              </a:spcAft>
              <a:defRPr/>
            </a:pPr>
            <a:r>
              <a:rPr lang="en-US" sz="2000" b="0" dirty="0" smtClean="0">
                <a:latin typeface="Arial" pitchFamily="34" charset="0"/>
                <a:cs typeface="Arial" pitchFamily="34" charset="0"/>
              </a:rPr>
              <a:t>In statistics, </a:t>
            </a:r>
            <a:r>
              <a:rPr lang="en-US" sz="2000" b="0"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graphical model </a:t>
            </a:r>
            <a:r>
              <a:rPr lang="en-US" sz="2000" b="0" dirty="0" smtClean="0">
                <a:latin typeface="Arial" pitchFamily="34" charset="0"/>
                <a:cs typeface="Arial" pitchFamily="34" charset="0"/>
              </a:rPr>
              <a:t>refers to a somewhat broader class that includes Bayesian networks</a:t>
            </a:r>
          </a:p>
          <a:p>
            <a:pPr lvl="1">
              <a:lnSpc>
                <a:spcPct val="100000"/>
              </a:lnSpc>
              <a:spcBef>
                <a:spcPts val="0"/>
              </a:spcBef>
              <a:spcAft>
                <a:spcPts val="0"/>
              </a:spcAft>
              <a:defRPr/>
            </a:pPr>
            <a:r>
              <a:rPr lang="en-US" sz="2000" b="0" dirty="0" smtClean="0">
                <a:latin typeface="Arial" pitchFamily="34" charset="0"/>
                <a:cs typeface="Arial" pitchFamily="34" charset="0"/>
              </a:rPr>
              <a:t>As an extension of Bayesian network, there is </a:t>
            </a:r>
            <a:r>
              <a:rPr lang="en-US" sz="2000" b="0"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decision network </a:t>
            </a:r>
            <a:r>
              <a:rPr lang="en-US" sz="2000" b="0" dirty="0" smtClean="0">
                <a:latin typeface="Arial" pitchFamily="34" charset="0"/>
                <a:cs typeface="Arial" pitchFamily="34" charset="0"/>
              </a:rPr>
              <a:t>or </a:t>
            </a:r>
            <a:r>
              <a:rPr lang="en-US" sz="2000" b="0" i="1" dirty="0" smtClean="0">
                <a:solidFill>
                  <a:srgbClr val="CC66FF"/>
                </a:solidFill>
                <a:effectLst>
                  <a:outerShdw blurRad="38100" dist="38100" dir="2700000" algn="tl">
                    <a:srgbClr val="000000">
                      <a:alpha val="43137"/>
                    </a:srgbClr>
                  </a:outerShdw>
                </a:effectLst>
                <a:latin typeface="Arial" pitchFamily="34" charset="0"/>
                <a:cs typeface="Arial" pitchFamily="34" charset="0"/>
              </a:rPr>
              <a:t>influence diagram </a:t>
            </a:r>
            <a:r>
              <a:rPr lang="en-US" sz="1800" b="0" dirty="0" smtClean="0">
                <a:solidFill>
                  <a:schemeClr val="tx1"/>
                </a:solidFill>
                <a:latin typeface="Arial" pitchFamily="34" charset="0"/>
                <a:cs typeface="Arial" pitchFamily="34" charset="0"/>
              </a:rPr>
              <a:t>(not to further discuss)</a:t>
            </a:r>
          </a:p>
        </p:txBody>
      </p:sp>
      <p:grpSp>
        <p:nvGrpSpPr>
          <p:cNvPr id="14" name="Group 14"/>
          <p:cNvGrpSpPr>
            <a:grpSpLocks/>
          </p:cNvGrpSpPr>
          <p:nvPr/>
        </p:nvGrpSpPr>
        <p:grpSpPr bwMode="auto">
          <a:xfrm>
            <a:off x="7734789" y="1210733"/>
            <a:ext cx="1963778" cy="1308101"/>
            <a:chOff x="1222" y="2148"/>
            <a:chExt cx="3138" cy="1484"/>
          </a:xfrm>
        </p:grpSpPr>
        <p:sp>
          <p:nvSpPr>
            <p:cNvPr id="15" name="Oval 4"/>
            <p:cNvSpPr>
              <a:spLocks noChangeArrowheads="1"/>
            </p:cNvSpPr>
            <p:nvPr/>
          </p:nvSpPr>
          <p:spPr bwMode="auto">
            <a:xfrm>
              <a:off x="1248" y="2152"/>
              <a:ext cx="1137" cy="439"/>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100" dirty="0" smtClean="0"/>
                <a:t>Teach</a:t>
              </a:r>
              <a:endParaRPr lang="en-US" sz="1100" dirty="0"/>
            </a:p>
          </p:txBody>
        </p:sp>
        <p:sp>
          <p:nvSpPr>
            <p:cNvPr id="16" name="Oval 6"/>
            <p:cNvSpPr>
              <a:spLocks noChangeArrowheads="1"/>
            </p:cNvSpPr>
            <p:nvPr/>
          </p:nvSpPr>
          <p:spPr bwMode="auto">
            <a:xfrm>
              <a:off x="3021" y="2148"/>
              <a:ext cx="1074" cy="439"/>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100" dirty="0" smtClean="0"/>
                <a:t>Study</a:t>
              </a:r>
              <a:endParaRPr lang="en-US" sz="1100" dirty="0"/>
            </a:p>
          </p:txBody>
        </p:sp>
        <p:sp>
          <p:nvSpPr>
            <p:cNvPr id="17" name="Oval 7"/>
            <p:cNvSpPr>
              <a:spLocks noChangeArrowheads="1"/>
            </p:cNvSpPr>
            <p:nvPr/>
          </p:nvSpPr>
          <p:spPr bwMode="auto">
            <a:xfrm>
              <a:off x="2204" y="2652"/>
              <a:ext cx="1074" cy="439"/>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100" dirty="0" smtClean="0"/>
                <a:t>Exam</a:t>
              </a:r>
              <a:endParaRPr lang="en-US" sz="1100" dirty="0"/>
            </a:p>
          </p:txBody>
        </p:sp>
        <p:sp>
          <p:nvSpPr>
            <p:cNvPr id="18" name="Oval 8"/>
            <p:cNvSpPr>
              <a:spLocks noChangeArrowheads="1"/>
            </p:cNvSpPr>
            <p:nvPr/>
          </p:nvSpPr>
          <p:spPr bwMode="auto">
            <a:xfrm>
              <a:off x="1222" y="3193"/>
              <a:ext cx="1169" cy="439"/>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100" dirty="0" smtClean="0"/>
                <a:t>Happy</a:t>
              </a:r>
              <a:endParaRPr lang="en-US" sz="1100" dirty="0"/>
            </a:p>
          </p:txBody>
        </p:sp>
        <p:sp>
          <p:nvSpPr>
            <p:cNvPr id="19" name="Oval 9"/>
            <p:cNvSpPr>
              <a:spLocks noChangeArrowheads="1"/>
            </p:cNvSpPr>
            <p:nvPr/>
          </p:nvSpPr>
          <p:spPr bwMode="auto">
            <a:xfrm>
              <a:off x="2839" y="3181"/>
              <a:ext cx="1521" cy="439"/>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100" dirty="0" smtClean="0"/>
                <a:t>Graduate</a:t>
              </a:r>
              <a:endParaRPr lang="en-US" sz="1100" dirty="0"/>
            </a:p>
          </p:txBody>
        </p:sp>
        <p:sp>
          <p:nvSpPr>
            <p:cNvPr id="20" name="Line 10"/>
            <p:cNvSpPr>
              <a:spLocks noChangeShapeType="1"/>
            </p:cNvSpPr>
            <p:nvPr/>
          </p:nvSpPr>
          <p:spPr bwMode="auto">
            <a:xfrm>
              <a:off x="2337" y="2283"/>
              <a:ext cx="704" cy="52"/>
            </a:xfrm>
            <a:prstGeom prst="line">
              <a:avLst/>
            </a:prstGeom>
            <a:noFill/>
            <a:ln w="28575">
              <a:solidFill>
                <a:schemeClr val="tx1"/>
              </a:solidFill>
              <a:round/>
              <a:headEnd/>
              <a:tailEnd type="triangle" w="med" len="med"/>
            </a:ln>
          </p:spPr>
          <p:txBody>
            <a:bodyPr wrap="square" lIns="90000" tIns="46800" rIns="90000" bIns="46800">
              <a:spAutoFit/>
            </a:bodyPr>
            <a:lstStyle/>
            <a:p>
              <a:endParaRPr lang="en-US"/>
            </a:p>
          </p:txBody>
        </p:sp>
        <p:sp>
          <p:nvSpPr>
            <p:cNvPr id="21" name="Line 11"/>
            <p:cNvSpPr>
              <a:spLocks noChangeShapeType="1"/>
            </p:cNvSpPr>
            <p:nvPr/>
          </p:nvSpPr>
          <p:spPr bwMode="auto">
            <a:xfrm flipH="1">
              <a:off x="2879" y="2556"/>
              <a:ext cx="331" cy="132"/>
            </a:xfrm>
            <a:prstGeom prst="line">
              <a:avLst/>
            </a:prstGeom>
            <a:noFill/>
            <a:ln w="28575">
              <a:solidFill>
                <a:schemeClr val="tx1"/>
              </a:solidFill>
              <a:round/>
              <a:headEnd/>
              <a:tailEnd type="triangle" w="med" len="med"/>
            </a:ln>
          </p:spPr>
          <p:txBody>
            <a:bodyPr wrap="square" lIns="90000" tIns="46800" rIns="90000" bIns="46800">
              <a:spAutoFit/>
            </a:bodyPr>
            <a:lstStyle/>
            <a:p>
              <a:endParaRPr lang="en-US"/>
            </a:p>
          </p:txBody>
        </p:sp>
        <p:sp>
          <p:nvSpPr>
            <p:cNvPr id="22" name="Line 12"/>
            <p:cNvSpPr>
              <a:spLocks noChangeShapeType="1"/>
            </p:cNvSpPr>
            <p:nvPr/>
          </p:nvSpPr>
          <p:spPr bwMode="auto">
            <a:xfrm flipH="1">
              <a:off x="2063" y="2963"/>
              <a:ext cx="277" cy="292"/>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23" name="Line 13"/>
            <p:cNvSpPr>
              <a:spLocks noChangeShapeType="1"/>
            </p:cNvSpPr>
            <p:nvPr/>
          </p:nvSpPr>
          <p:spPr bwMode="auto">
            <a:xfrm>
              <a:off x="3141" y="2956"/>
              <a:ext cx="292" cy="254"/>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grpSp>
    </p:spTree>
    <p:extLst>
      <p:ext uri="{BB962C8B-B14F-4D97-AF65-F5344CB8AC3E}">
        <p14:creationId xmlns:p14="http://schemas.microsoft.com/office/powerpoint/2010/main" val="36224758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Imperfect Production Rules</a:t>
            </a:r>
            <a:endParaRPr lang="en-US" dirty="0"/>
          </a:p>
        </p:txBody>
      </p:sp>
      <p:sp>
        <p:nvSpPr>
          <p:cNvPr id="3" name="Content Placeholder 2"/>
          <p:cNvSpPr>
            <a:spLocks noGrp="1"/>
          </p:cNvSpPr>
          <p:nvPr>
            <p:ph idx="1"/>
          </p:nvPr>
        </p:nvSpPr>
        <p:spPr/>
        <p:txBody>
          <a:bodyPr/>
          <a:lstStyle/>
          <a:p>
            <a:pPr>
              <a:lnSpc>
                <a:spcPct val="100000"/>
              </a:lnSpc>
              <a:spcBef>
                <a:spcPts val="300"/>
              </a:spcBef>
              <a:defRPr/>
            </a:pPr>
            <a:r>
              <a:rPr lang="en-US" dirty="0" smtClean="0"/>
              <a:t>Imperfection may appear in different ways and at different levels of production rules</a:t>
            </a:r>
          </a:p>
          <a:p>
            <a:pPr lvl="1">
              <a:lnSpc>
                <a:spcPct val="100000"/>
              </a:lnSpc>
              <a:spcBef>
                <a:spcPts val="0"/>
              </a:spcBef>
              <a:defRPr/>
            </a:pPr>
            <a:r>
              <a:rPr lang="en-US" dirty="0" smtClean="0"/>
              <a:t>Uncertainty</a:t>
            </a:r>
          </a:p>
          <a:p>
            <a:pPr lvl="2">
              <a:lnSpc>
                <a:spcPct val="100000"/>
              </a:lnSpc>
              <a:spcBef>
                <a:spcPts val="0"/>
              </a:spcBef>
              <a:defRPr/>
            </a:pPr>
            <a:r>
              <a:rPr lang="en-US" sz="2000" b="0" dirty="0" smtClean="0"/>
              <a:t>The conditional relationship is with uncertainty, i.e.: no full belief</a:t>
            </a:r>
          </a:p>
          <a:p>
            <a:pPr lvl="1">
              <a:lnSpc>
                <a:spcPct val="100000"/>
              </a:lnSpc>
              <a:spcBef>
                <a:spcPts val="0"/>
              </a:spcBef>
              <a:defRPr/>
            </a:pPr>
            <a:r>
              <a:rPr lang="en-US" dirty="0" smtClean="0"/>
              <a:t>Partial truth</a:t>
            </a:r>
          </a:p>
          <a:p>
            <a:pPr lvl="2">
              <a:lnSpc>
                <a:spcPct val="100000"/>
              </a:lnSpc>
              <a:spcBef>
                <a:spcPts val="0"/>
              </a:spcBef>
              <a:defRPr/>
            </a:pPr>
            <a:r>
              <a:rPr lang="en-US" sz="2000" b="0" dirty="0" smtClean="0"/>
              <a:t>The logic implication is with a truth level less than 1</a:t>
            </a:r>
          </a:p>
          <a:p>
            <a:pPr lvl="2">
              <a:lnSpc>
                <a:spcPct val="100000"/>
              </a:lnSpc>
              <a:spcBef>
                <a:spcPts val="0"/>
              </a:spcBef>
              <a:defRPr/>
            </a:pPr>
            <a:r>
              <a:rPr lang="en-US" sz="2000" dirty="0" smtClean="0">
                <a:solidFill>
                  <a:srgbClr val="FF0000"/>
                </a:solidFill>
              </a:rPr>
              <a:t>(*)</a:t>
            </a:r>
            <a:r>
              <a:rPr lang="en-US" sz="2000" b="0" dirty="0" smtClean="0"/>
              <a:t> Partial truths of rules are often handled through weights of rules</a:t>
            </a:r>
          </a:p>
          <a:p>
            <a:pPr lvl="1">
              <a:lnSpc>
                <a:spcPct val="100000"/>
              </a:lnSpc>
              <a:spcBef>
                <a:spcPts val="0"/>
              </a:spcBef>
              <a:defRPr/>
            </a:pPr>
            <a:r>
              <a:rPr lang="en-US" dirty="0" smtClean="0"/>
              <a:t>Imprecision</a:t>
            </a:r>
          </a:p>
          <a:p>
            <a:pPr lvl="2">
              <a:lnSpc>
                <a:spcPct val="100000"/>
              </a:lnSpc>
              <a:spcBef>
                <a:spcPts val="0"/>
              </a:spcBef>
              <a:defRPr/>
            </a:pPr>
            <a:r>
              <a:rPr lang="en-US" sz="2000" b="0" dirty="0" smtClean="0"/>
              <a:t>Antecedent or consequent involves imprecise terms/values, i.e.: “If I self study </a:t>
            </a:r>
            <a:r>
              <a:rPr lang="en-US" sz="2000" b="1" i="1" dirty="0" smtClean="0">
                <a:solidFill>
                  <a:schemeClr val="accent6"/>
                </a:solidFill>
              </a:rPr>
              <a:t>more</a:t>
            </a:r>
            <a:r>
              <a:rPr lang="en-US" sz="2000" b="0" dirty="0" smtClean="0"/>
              <a:t>, exam will be </a:t>
            </a:r>
            <a:r>
              <a:rPr lang="en-US" sz="2000" b="1" i="1" dirty="0" smtClean="0">
                <a:solidFill>
                  <a:schemeClr val="accent6"/>
                </a:solidFill>
              </a:rPr>
              <a:t>easy</a:t>
            </a:r>
            <a:r>
              <a:rPr lang="en-US" sz="2000" b="0" dirty="0" smtClean="0"/>
              <a:t>.”</a:t>
            </a:r>
          </a:p>
          <a:p>
            <a:pPr lvl="1">
              <a:lnSpc>
                <a:spcPct val="100000"/>
              </a:lnSpc>
              <a:spcBef>
                <a:spcPts val="0"/>
              </a:spcBef>
              <a:defRPr/>
            </a:pPr>
            <a:r>
              <a:rPr lang="en-US" dirty="0" smtClean="0"/>
              <a:t>Incompleteness</a:t>
            </a:r>
          </a:p>
          <a:p>
            <a:pPr lvl="2">
              <a:lnSpc>
                <a:spcPct val="100000"/>
              </a:lnSpc>
              <a:defRPr/>
            </a:pPr>
            <a:r>
              <a:rPr lang="en-US" sz="2000" b="0" dirty="0" smtClean="0"/>
              <a:t>The information about uncertainty is not complete </a:t>
            </a:r>
          </a:p>
          <a:p>
            <a:pPr lvl="3">
              <a:lnSpc>
                <a:spcPct val="100000"/>
              </a:lnSpc>
              <a:defRPr/>
            </a:pPr>
            <a:r>
              <a:rPr lang="en-US" sz="2000" b="0" dirty="0" smtClean="0">
                <a:solidFill>
                  <a:schemeClr val="tx1"/>
                </a:solidFill>
              </a:rPr>
              <a:t>i.e.: Either</a:t>
            </a:r>
            <a:r>
              <a:rPr lang="en-US" sz="2000" b="0" dirty="0" smtClean="0"/>
              <a:t> </a:t>
            </a:r>
            <a:r>
              <a:rPr lang="en-US" sz="2000" b="1" i="1" dirty="0" smtClean="0">
                <a:solidFill>
                  <a:schemeClr val="accent6"/>
                </a:solidFill>
                <a:latin typeface="Times New Roman" pitchFamily="18" charset="0"/>
                <a:cs typeface="Times New Roman" pitchFamily="18" charset="0"/>
              </a:rPr>
              <a:t>P</a:t>
            </a:r>
            <a:r>
              <a:rPr lang="en-US" sz="2000" b="1" dirty="0" smtClean="0">
                <a:solidFill>
                  <a:schemeClr val="accent6"/>
                </a:solidFill>
                <a:latin typeface="Times New Roman" pitchFamily="18" charset="0"/>
                <a:cs typeface="Times New Roman" pitchFamily="18" charset="0"/>
              </a:rPr>
              <a:t>(</a:t>
            </a:r>
            <a:r>
              <a:rPr lang="en-US" sz="2000" b="1" i="1" dirty="0" err="1" smtClean="0">
                <a:solidFill>
                  <a:schemeClr val="accent6"/>
                </a:solidFill>
                <a:latin typeface="Times New Roman" pitchFamily="18" charset="0"/>
                <a:cs typeface="Times New Roman" pitchFamily="18" charset="0"/>
              </a:rPr>
              <a:t>e</a:t>
            </a:r>
            <a:r>
              <a:rPr lang="en-US" sz="2000" b="1" dirty="0" err="1" smtClean="0">
                <a:solidFill>
                  <a:schemeClr val="accent6"/>
                </a:solidFill>
                <a:latin typeface="Times New Roman" pitchFamily="18" charset="0"/>
                <a:cs typeface="Times New Roman" pitchFamily="18" charset="0"/>
              </a:rPr>
              <a:t>|</a:t>
            </a:r>
            <a:r>
              <a:rPr lang="en-US" sz="2000" b="1" i="1" dirty="0" err="1" smtClean="0">
                <a:solidFill>
                  <a:schemeClr val="accent6"/>
                </a:solidFill>
                <a:latin typeface="Times New Roman" pitchFamily="18" charset="0"/>
                <a:cs typeface="Times New Roman" pitchFamily="18" charset="0"/>
              </a:rPr>
              <a:t>h</a:t>
            </a:r>
            <a:r>
              <a:rPr lang="en-US" sz="2000" b="1" dirty="0" smtClean="0">
                <a:solidFill>
                  <a:schemeClr val="accent6"/>
                </a:solidFill>
                <a:latin typeface="Times New Roman" pitchFamily="18" charset="0"/>
                <a:cs typeface="Times New Roman" pitchFamily="18" charset="0"/>
              </a:rPr>
              <a:t>)</a:t>
            </a:r>
            <a:r>
              <a:rPr lang="en-US" sz="2000" b="0" i="1" dirty="0" smtClean="0">
                <a:latin typeface="Times New Roman" pitchFamily="18" charset="0"/>
                <a:cs typeface="Times New Roman" pitchFamily="18" charset="0"/>
              </a:rPr>
              <a:t> </a:t>
            </a:r>
            <a:r>
              <a:rPr lang="en-US" sz="2000" b="0" dirty="0" smtClean="0">
                <a:solidFill>
                  <a:schemeClr val="tx1"/>
                </a:solidFill>
              </a:rPr>
              <a:t>or</a:t>
            </a:r>
            <a:r>
              <a:rPr lang="en-US" sz="2000" b="0" i="1" dirty="0" smtClean="0">
                <a:latin typeface="Times New Roman" pitchFamily="18" charset="0"/>
                <a:cs typeface="Times New Roman" pitchFamily="18" charset="0"/>
              </a:rPr>
              <a:t> </a:t>
            </a:r>
            <a:r>
              <a:rPr lang="en-US" sz="2000" b="1" i="1" dirty="0" smtClean="0">
                <a:solidFill>
                  <a:schemeClr val="accent6"/>
                </a:solidFill>
                <a:latin typeface="Times New Roman" pitchFamily="18" charset="0"/>
                <a:cs typeface="Times New Roman" pitchFamily="18" charset="0"/>
              </a:rPr>
              <a:t>P</a:t>
            </a:r>
            <a:r>
              <a:rPr lang="en-US" sz="2000" b="1" dirty="0" smtClean="0">
                <a:solidFill>
                  <a:schemeClr val="accent6"/>
                </a:solidFill>
                <a:latin typeface="Times New Roman" pitchFamily="18" charset="0"/>
                <a:cs typeface="Times New Roman" pitchFamily="18" charset="0"/>
              </a:rPr>
              <a:t>(</a:t>
            </a:r>
            <a:r>
              <a:rPr lang="en-US" sz="2000" b="1" i="1" dirty="0" smtClean="0">
                <a:solidFill>
                  <a:schemeClr val="accent6"/>
                </a:solidFill>
                <a:latin typeface="Times New Roman" pitchFamily="18" charset="0"/>
                <a:cs typeface="Times New Roman" pitchFamily="18" charset="0"/>
              </a:rPr>
              <a:t>e</a:t>
            </a:r>
            <a:r>
              <a:rPr lang="en-US" sz="2000" b="1" dirty="0" smtClean="0">
                <a:solidFill>
                  <a:schemeClr val="accent6"/>
                </a:solidFill>
                <a:latin typeface="Times New Roman" pitchFamily="18" charset="0"/>
                <a:cs typeface="Times New Roman" pitchFamily="18" charset="0"/>
              </a:rPr>
              <a:t>|</a:t>
            </a:r>
            <a:r>
              <a:rPr lang="en-US" sz="2000" b="1" dirty="0" smtClean="0">
                <a:solidFill>
                  <a:schemeClr val="accent6"/>
                </a:solidFill>
                <a:latin typeface="Times New Roman" pitchFamily="18" charset="0"/>
                <a:cs typeface="Times New Roman" pitchFamily="18" charset="0"/>
                <a:sym typeface="Symbol"/>
              </a:rPr>
              <a:t></a:t>
            </a:r>
            <a:r>
              <a:rPr lang="en-US" sz="2000" b="1" i="1" dirty="0" smtClean="0">
                <a:solidFill>
                  <a:schemeClr val="accent6"/>
                </a:solidFill>
                <a:latin typeface="Times New Roman" pitchFamily="18" charset="0"/>
                <a:cs typeface="Times New Roman" pitchFamily="18" charset="0"/>
              </a:rPr>
              <a:t>h</a:t>
            </a:r>
            <a:r>
              <a:rPr lang="en-US" sz="2000" b="1" dirty="0" smtClean="0">
                <a:solidFill>
                  <a:schemeClr val="accent6"/>
                </a:solidFill>
                <a:latin typeface="Times New Roman" pitchFamily="18" charset="0"/>
                <a:cs typeface="Times New Roman" pitchFamily="18" charset="0"/>
              </a:rPr>
              <a:t>) </a:t>
            </a:r>
            <a:r>
              <a:rPr lang="en-US" sz="2000" b="0" dirty="0" smtClean="0">
                <a:solidFill>
                  <a:schemeClr val="tx1"/>
                </a:solidFill>
              </a:rPr>
              <a:t>is not given.</a:t>
            </a:r>
          </a:p>
          <a:p>
            <a:pPr lvl="2">
              <a:lnSpc>
                <a:spcPct val="100000"/>
              </a:lnSpc>
              <a:defRPr/>
            </a:pPr>
            <a:r>
              <a:rPr lang="en-US" sz="2000" b="0" dirty="0" smtClean="0"/>
              <a:t>The information about truth (possibility) is not complete</a:t>
            </a:r>
          </a:p>
        </p:txBody>
      </p:sp>
    </p:spTree>
    <p:extLst>
      <p:ext uri="{BB962C8B-B14F-4D97-AF65-F5344CB8AC3E}">
        <p14:creationId xmlns:p14="http://schemas.microsoft.com/office/powerpoint/2010/main" val="31285739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Imperfect Production Rules </a:t>
            </a:r>
            <a:r>
              <a:rPr lang="en-US" sz="2400" b="0" dirty="0" smtClean="0">
                <a:effectLst/>
              </a:rPr>
              <a:t>(cont.)</a:t>
            </a:r>
            <a:endParaRPr lang="en-US" sz="2400" b="0" dirty="0">
              <a:effectLst/>
            </a:endParaRPr>
          </a:p>
        </p:txBody>
      </p:sp>
      <p:sp>
        <p:nvSpPr>
          <p:cNvPr id="3" name="Content Placeholder 2"/>
          <p:cNvSpPr>
            <a:spLocks noGrp="1"/>
          </p:cNvSpPr>
          <p:nvPr>
            <p:ph idx="1"/>
          </p:nvPr>
        </p:nvSpPr>
        <p:spPr/>
        <p:txBody>
          <a:bodyPr/>
          <a:lstStyle/>
          <a:p>
            <a:pPr>
              <a:lnSpc>
                <a:spcPct val="150000"/>
              </a:lnSpc>
              <a:defRPr/>
            </a:pPr>
            <a:r>
              <a:rPr lang="en-US" dirty="0" smtClean="0"/>
              <a:t>Possible combination of imperfection in rules</a:t>
            </a:r>
          </a:p>
          <a:p>
            <a:pPr>
              <a:lnSpc>
                <a:spcPct val="150000"/>
              </a:lnSpc>
              <a:defRPr/>
            </a:pPr>
            <a:endParaRPr lang="en-US" dirty="0" smtClean="0"/>
          </a:p>
          <a:p>
            <a:pPr>
              <a:lnSpc>
                <a:spcPct val="150000"/>
              </a:lnSpc>
              <a:defRPr/>
            </a:pPr>
            <a:endParaRPr lang="en-US" dirty="0" smtClean="0"/>
          </a:p>
          <a:p>
            <a:pPr>
              <a:lnSpc>
                <a:spcPct val="150000"/>
              </a:lnSpc>
              <a:defRPr/>
            </a:pPr>
            <a:endParaRPr lang="en-US" dirty="0" smtClean="0"/>
          </a:p>
          <a:p>
            <a:pPr>
              <a:lnSpc>
                <a:spcPct val="150000"/>
              </a:lnSpc>
              <a:defRPr/>
            </a:pPr>
            <a:endParaRPr lang="en-US" dirty="0" smtClean="0"/>
          </a:p>
          <a:p>
            <a:pPr>
              <a:lnSpc>
                <a:spcPct val="150000"/>
              </a:lnSpc>
              <a:defRPr/>
            </a:pPr>
            <a:endParaRPr lang="en-US" dirty="0" smtClean="0"/>
          </a:p>
          <a:p>
            <a:pPr lvl="1">
              <a:lnSpc>
                <a:spcPct val="150000"/>
              </a:lnSpc>
              <a:defRPr/>
            </a:pPr>
            <a:endParaRPr lang="en-US" dirty="0" smtClean="0"/>
          </a:p>
        </p:txBody>
      </p:sp>
      <p:graphicFrame>
        <p:nvGraphicFramePr>
          <p:cNvPr id="4" name="Table 3"/>
          <p:cNvGraphicFramePr>
            <a:graphicFrameLocks noGrp="1"/>
          </p:cNvGraphicFramePr>
          <p:nvPr/>
        </p:nvGraphicFramePr>
        <p:xfrm>
          <a:off x="409576" y="2103966"/>
          <a:ext cx="8953499" cy="3429000"/>
        </p:xfrm>
        <a:graphic>
          <a:graphicData uri="http://schemas.openxmlformats.org/drawingml/2006/table">
            <a:tbl>
              <a:tblPr firstRow="1" bandRow="1">
                <a:tableStyleId>{5C22544A-7EE6-4342-B048-85BDC9FD1C3A}</a:tableStyleId>
              </a:tblPr>
              <a:tblGrid>
                <a:gridCol w="1057774">
                  <a:extLst>
                    <a:ext uri="{9D8B030D-6E8A-4147-A177-3AD203B41FA5}">
                      <a16:colId xmlns:a16="http://schemas.microsoft.com/office/drawing/2014/main" val="20000"/>
                    </a:ext>
                  </a:extLst>
                </a:gridCol>
                <a:gridCol w="1263168">
                  <a:extLst>
                    <a:ext uri="{9D8B030D-6E8A-4147-A177-3AD203B41FA5}">
                      <a16:colId xmlns:a16="http://schemas.microsoft.com/office/drawing/2014/main" val="20001"/>
                    </a:ext>
                  </a:extLst>
                </a:gridCol>
                <a:gridCol w="1098854">
                  <a:extLst>
                    <a:ext uri="{9D8B030D-6E8A-4147-A177-3AD203B41FA5}">
                      <a16:colId xmlns:a16="http://schemas.microsoft.com/office/drawing/2014/main" val="20002"/>
                    </a:ext>
                  </a:extLst>
                </a:gridCol>
                <a:gridCol w="1285553">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gridCol w="2209800">
                  <a:extLst>
                    <a:ext uri="{9D8B030D-6E8A-4147-A177-3AD203B41FA5}">
                      <a16:colId xmlns:a16="http://schemas.microsoft.com/office/drawing/2014/main" val="20006"/>
                    </a:ext>
                  </a:extLst>
                </a:gridCol>
              </a:tblGrid>
              <a:tr h="370840">
                <a:tc>
                  <a:txBody>
                    <a:bodyPr/>
                    <a:lstStyle/>
                    <a:p>
                      <a:pPr algn="ctr"/>
                      <a:r>
                        <a:rPr lang="en-US" sz="1600" b="1" dirty="0" smtClean="0">
                          <a:solidFill>
                            <a:srgbClr val="7030A0"/>
                          </a:solidFill>
                        </a:rPr>
                        <a:t>certain</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1" dirty="0" smtClean="0">
                          <a:solidFill>
                            <a:srgbClr val="7030A0"/>
                          </a:solidFill>
                        </a:rPr>
                        <a:t>uncertain</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1" dirty="0" smtClean="0">
                          <a:solidFill>
                            <a:srgbClr val="7030A0"/>
                          </a:solidFill>
                        </a:rPr>
                        <a:t>complete</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1" dirty="0" smtClean="0">
                          <a:solidFill>
                            <a:srgbClr val="7030A0"/>
                          </a:solidFill>
                        </a:rPr>
                        <a:t>incomplete</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b="1" dirty="0" smtClean="0">
                          <a:solidFill>
                            <a:srgbClr val="7030A0"/>
                          </a:solidFill>
                        </a:rPr>
                        <a:t>precise</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1" dirty="0" smtClean="0">
                          <a:solidFill>
                            <a:srgbClr val="7030A0"/>
                          </a:solidFill>
                        </a:rPr>
                        <a:t>imprecise</a:t>
                      </a:r>
                      <a:endParaRPr lang="en-US" sz="1600"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b="1" dirty="0" smtClean="0">
                          <a:solidFill>
                            <a:srgbClr val="7030A0"/>
                          </a:solidFill>
                        </a:rPr>
                        <a:t>Production</a:t>
                      </a:r>
                      <a:r>
                        <a:rPr lang="en-US" b="1" baseline="0" dirty="0" smtClean="0">
                          <a:solidFill>
                            <a:srgbClr val="7030A0"/>
                          </a:solidFill>
                        </a:rPr>
                        <a:t> rules</a:t>
                      </a:r>
                      <a:endParaRPr lang="en-US" b="1" dirty="0">
                        <a:solidFill>
                          <a:srgbClr val="7030A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pPr algn="ctr"/>
                      <a:r>
                        <a:rPr lang="en-US" b="1" dirty="0" smtClean="0">
                          <a:sym typeface="Symbol"/>
                        </a:rPr>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Perfect rule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b="1" dirty="0" smtClean="0">
                          <a:sym typeface="Symbol"/>
                        </a:rPr>
                        <a:t></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Complete fuzzy rule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Uncertain complete rule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Uncertain complete </a:t>
                      </a:r>
                    </a:p>
                    <a:p>
                      <a:r>
                        <a:rPr lang="en-US" sz="1600" dirty="0" smtClean="0"/>
                        <a:t>fuzzy 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Uncertain incomplete rule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Uncertain incomplete </a:t>
                      </a:r>
                    </a:p>
                    <a:p>
                      <a:r>
                        <a:rPr lang="en-US" sz="1600" dirty="0" smtClean="0"/>
                        <a:t>fuzzy 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422671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Uncertainty &amp; Imprecision: </a:t>
            </a:r>
            <a:r>
              <a:rPr lang="en-US" sz="2800" dirty="0" smtClean="0">
                <a:solidFill>
                  <a:srgbClr val="C00000"/>
                </a:solidFill>
              </a:rPr>
              <a:t>representation</a:t>
            </a:r>
            <a:endParaRPr lang="en-US" sz="2400" b="0" dirty="0">
              <a:solidFill>
                <a:srgbClr val="C00000"/>
              </a:solidFill>
              <a:effectLst/>
            </a:endParaRPr>
          </a:p>
        </p:txBody>
      </p:sp>
      <p:sp>
        <p:nvSpPr>
          <p:cNvPr id="45059" name="Content Placeholder 2"/>
          <p:cNvSpPr>
            <a:spLocks noGrp="1"/>
          </p:cNvSpPr>
          <p:nvPr>
            <p:ph idx="1"/>
          </p:nvPr>
        </p:nvSpPr>
        <p:spPr/>
        <p:txBody>
          <a:bodyPr/>
          <a:lstStyle/>
          <a:p>
            <a:pPr>
              <a:lnSpc>
                <a:spcPct val="100000"/>
              </a:lnSpc>
              <a:spcBef>
                <a:spcPts val="0"/>
              </a:spcBef>
            </a:pPr>
            <a:r>
              <a:rPr lang="en-US" dirty="0" smtClean="0"/>
              <a:t>For representation of uncertainty or imprecision, major tools are either set-based, function-based, or combined with both</a:t>
            </a:r>
          </a:p>
          <a:p>
            <a:pPr lvl="1">
              <a:lnSpc>
                <a:spcPct val="100000"/>
              </a:lnSpc>
              <a:spcBef>
                <a:spcPts val="600"/>
              </a:spcBef>
            </a:pPr>
            <a:r>
              <a:rPr lang="en-US" dirty="0" smtClean="0"/>
              <a:t>Set:	</a:t>
            </a:r>
            <a:r>
              <a:rPr lang="en-US" dirty="0" smtClean="0">
                <a:solidFill>
                  <a:schemeClr val="tx1"/>
                </a:solidFill>
              </a:rPr>
              <a:t>Fuzzy sets, Rough sets, Random sets, …</a:t>
            </a:r>
          </a:p>
          <a:p>
            <a:pPr lvl="2">
              <a:lnSpc>
                <a:spcPct val="100000"/>
              </a:lnSpc>
              <a:spcBef>
                <a:spcPts val="0"/>
              </a:spcBef>
            </a:pPr>
            <a:r>
              <a:rPr lang="en-US" dirty="0" smtClean="0">
                <a:solidFill>
                  <a:srgbClr val="006600"/>
                </a:solidFill>
              </a:rPr>
              <a:t>discussion is based on universal set, reference set, …</a:t>
            </a:r>
          </a:p>
          <a:p>
            <a:pPr lvl="1">
              <a:lnSpc>
                <a:spcPct val="100000"/>
              </a:lnSpc>
              <a:spcBef>
                <a:spcPts val="600"/>
              </a:spcBef>
            </a:pPr>
            <a:r>
              <a:rPr lang="en-US" dirty="0" smtClean="0"/>
              <a:t>Function: </a:t>
            </a:r>
            <a:r>
              <a:rPr lang="en-US" sz="2300" dirty="0" smtClean="0">
                <a:solidFill>
                  <a:schemeClr val="tx1"/>
                </a:solidFill>
              </a:rPr>
              <a:t>Probability, possibility, belief, truth, membership, …</a:t>
            </a:r>
          </a:p>
          <a:p>
            <a:pPr lvl="2">
              <a:lnSpc>
                <a:spcPct val="100000"/>
              </a:lnSpc>
              <a:spcBef>
                <a:spcPts val="0"/>
              </a:spcBef>
            </a:pPr>
            <a:r>
              <a:rPr lang="en-US" i="1" dirty="0" smtClean="0">
                <a:latin typeface="Times New Roman" pitchFamily="18" charset="0"/>
                <a:cs typeface="Times New Roman" pitchFamily="18" charset="0"/>
              </a:rPr>
              <a:t> f</a:t>
            </a:r>
            <a:r>
              <a:rPr lang="en-US" dirty="0" smtClean="0"/>
              <a:t>:	</a:t>
            </a:r>
            <a:r>
              <a:rPr lang="en-US" dirty="0" smtClean="0">
                <a:latin typeface="Times New Roman" pitchFamily="18" charset="0"/>
                <a:cs typeface="Times New Roman" pitchFamily="18" charset="0"/>
              </a:rPr>
              <a:t>X</a:t>
            </a:r>
            <a:r>
              <a:rPr lang="en-US" dirty="0" smtClean="0"/>
              <a:t> </a:t>
            </a:r>
            <a:r>
              <a:rPr lang="en-US" dirty="0" smtClean="0">
                <a:sym typeface="Symbol" pitchFamily="18" charset="2"/>
              </a:rPr>
              <a:t> [0, 100%]	</a:t>
            </a:r>
            <a:r>
              <a:rPr lang="en-US" sz="2000" dirty="0" smtClean="0">
                <a:solidFill>
                  <a:srgbClr val="7030A0"/>
                </a:solidFill>
                <a:sym typeface="Symbol" pitchFamily="18" charset="2"/>
              </a:rPr>
              <a:t>(uncertainty factor [-1, 1])</a:t>
            </a:r>
          </a:p>
          <a:p>
            <a:pPr>
              <a:lnSpc>
                <a:spcPct val="100000"/>
              </a:lnSpc>
              <a:spcBef>
                <a:spcPts val="600"/>
              </a:spcBef>
            </a:pPr>
            <a:r>
              <a:rPr lang="en-US" dirty="0" smtClean="0">
                <a:sym typeface="Symbol" pitchFamily="18" charset="2"/>
              </a:rPr>
              <a:t>Basic measures</a:t>
            </a:r>
          </a:p>
          <a:p>
            <a:pPr lvl="1">
              <a:lnSpc>
                <a:spcPct val="90000"/>
              </a:lnSpc>
              <a:spcBef>
                <a:spcPts val="0"/>
              </a:spcBef>
            </a:pPr>
            <a:r>
              <a:rPr lang="en-US" dirty="0" smtClean="0">
                <a:sym typeface="Symbol" pitchFamily="18" charset="2"/>
              </a:rPr>
              <a:t>Probability &amp; Possibility (difference? </a:t>
            </a:r>
            <a:r>
              <a:rPr lang="en-US" dirty="0" smtClean="0">
                <a:sym typeface="Symbol" pitchFamily="18" charset="2"/>
                <a:hlinkClick r:id="rId2"/>
              </a:rPr>
              <a:t>here</a:t>
            </a:r>
            <a:r>
              <a:rPr lang="en-US" dirty="0" smtClean="0">
                <a:sym typeface="Symbol" pitchFamily="18" charset="2"/>
              </a:rPr>
              <a:t>)</a:t>
            </a:r>
          </a:p>
          <a:p>
            <a:pPr lvl="1">
              <a:lnSpc>
                <a:spcPct val="90000"/>
              </a:lnSpc>
              <a:spcBef>
                <a:spcPts val="0"/>
              </a:spcBef>
            </a:pPr>
            <a:r>
              <a:rPr lang="en-US" dirty="0" smtClean="0">
                <a:sym typeface="Symbol" pitchFamily="18" charset="2"/>
              </a:rPr>
              <a:t>Basic belief assignment</a:t>
            </a:r>
          </a:p>
          <a:p>
            <a:pPr lvl="1">
              <a:lnSpc>
                <a:spcPct val="90000"/>
              </a:lnSpc>
              <a:spcBef>
                <a:spcPts val="0"/>
              </a:spcBef>
            </a:pPr>
            <a:r>
              <a:rPr lang="en-US" dirty="0" smtClean="0">
                <a:sym typeface="Symbol" pitchFamily="18" charset="2"/>
              </a:rPr>
              <a:t>Fuzzy sets</a:t>
            </a:r>
            <a:endParaRPr lang="en-US" dirty="0" smtClean="0"/>
          </a:p>
        </p:txBody>
      </p:sp>
    </p:spTree>
    <p:extLst>
      <p:ext uri="{BB962C8B-B14F-4D97-AF65-F5344CB8AC3E}">
        <p14:creationId xmlns:p14="http://schemas.microsoft.com/office/powerpoint/2010/main" val="16687458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Rational Decision: </a:t>
            </a:r>
            <a:r>
              <a:rPr lang="en-US" sz="2800" dirty="0" smtClean="0">
                <a:solidFill>
                  <a:srgbClr val="C00000"/>
                </a:solidFill>
              </a:rPr>
              <a:t>probability</a:t>
            </a:r>
            <a:endParaRPr lang="en-US" dirty="0">
              <a:solidFill>
                <a:srgbClr val="C00000"/>
              </a:solidFill>
            </a:endParaRPr>
          </a:p>
        </p:txBody>
      </p:sp>
      <p:sp>
        <p:nvSpPr>
          <p:cNvPr id="3" name="Content Placeholder 2"/>
          <p:cNvSpPr>
            <a:spLocks noGrp="1"/>
          </p:cNvSpPr>
          <p:nvPr>
            <p:ph idx="1"/>
          </p:nvPr>
        </p:nvSpPr>
        <p:spPr/>
        <p:txBody>
          <a:bodyPr/>
          <a:lstStyle/>
          <a:p>
            <a:pPr>
              <a:lnSpc>
                <a:spcPct val="100000"/>
              </a:lnSpc>
              <a:spcBef>
                <a:spcPts val="0"/>
              </a:spcBef>
              <a:defRPr/>
            </a:pPr>
            <a:r>
              <a:rPr lang="en-US" dirty="0" smtClean="0"/>
              <a:t>The motivation for the use of probabilities is usually linked to “rational” behavior in making decisions. </a:t>
            </a:r>
          </a:p>
          <a:p>
            <a:pPr>
              <a:lnSpc>
                <a:spcPct val="100000"/>
              </a:lnSpc>
              <a:spcBef>
                <a:spcPts val="1200"/>
              </a:spcBef>
            </a:pPr>
            <a:r>
              <a:rPr lang="en-US" dirty="0" smtClean="0"/>
              <a:t>Weakness </a:t>
            </a:r>
            <a:r>
              <a:rPr lang="en-US" dirty="0"/>
              <a:t>with probability:</a:t>
            </a:r>
          </a:p>
          <a:p>
            <a:pPr lvl="1">
              <a:lnSpc>
                <a:spcPct val="100000"/>
              </a:lnSpc>
              <a:spcBef>
                <a:spcPts val="0"/>
              </a:spcBef>
            </a:pPr>
            <a:r>
              <a:rPr lang="en-US" dirty="0"/>
              <a:t>It applies only to inherently repeatable events</a:t>
            </a:r>
          </a:p>
          <a:p>
            <a:pPr lvl="2">
              <a:lnSpc>
                <a:spcPct val="100000"/>
              </a:lnSpc>
              <a:spcBef>
                <a:spcPts val="0"/>
              </a:spcBef>
            </a:pPr>
            <a:r>
              <a:rPr lang="en-US" sz="2000" dirty="0"/>
              <a:t>The probability of a future singular event is undefined</a:t>
            </a:r>
          </a:p>
          <a:p>
            <a:pPr lvl="3">
              <a:lnSpc>
                <a:spcPct val="100000"/>
              </a:lnSpc>
              <a:spcBef>
                <a:spcPts val="0"/>
              </a:spcBef>
            </a:pPr>
            <a:r>
              <a:rPr lang="en-US" sz="2000" dirty="0"/>
              <a:t>Events in biology, economics, sociology and policies </a:t>
            </a:r>
            <a:r>
              <a:rPr lang="en-US" sz="2000" dirty="0" smtClean="0"/>
              <a:t>may be unique </a:t>
            </a:r>
            <a:r>
              <a:rPr lang="en-US" sz="2000" dirty="0"/>
              <a:t>(i.e. </a:t>
            </a:r>
            <a:r>
              <a:rPr lang="en-US" sz="2000" dirty="0" smtClean="0"/>
              <a:t>Dinosaur extinction is not repeatable.)</a:t>
            </a:r>
          </a:p>
          <a:p>
            <a:pPr lvl="1">
              <a:lnSpc>
                <a:spcPct val="100000"/>
              </a:lnSpc>
              <a:spcBef>
                <a:spcPts val="600"/>
              </a:spcBef>
              <a:defRPr/>
            </a:pPr>
            <a:r>
              <a:rPr lang="en-US" dirty="0" smtClean="0"/>
              <a:t>“P(A)=0” </a:t>
            </a:r>
            <a:r>
              <a:rPr lang="en-US" dirty="0"/>
              <a:t>means that our proposition </a:t>
            </a:r>
            <a:r>
              <a:rPr lang="en-US" dirty="0" smtClean="0"/>
              <a:t>A is </a:t>
            </a:r>
            <a:r>
              <a:rPr lang="en-US" dirty="0"/>
              <a:t>assumed to be </a:t>
            </a:r>
            <a:r>
              <a:rPr lang="en-US" i="1" dirty="0">
                <a:solidFill>
                  <a:srgbClr val="006600"/>
                </a:solidFill>
                <a:effectLst>
                  <a:outerShdw blurRad="38100" dist="38100" dir="2700000" algn="tl">
                    <a:srgbClr val="000000">
                      <a:alpha val="43137"/>
                    </a:srgbClr>
                  </a:outerShdw>
                </a:effectLst>
              </a:rPr>
              <a:t>definitely</a:t>
            </a:r>
            <a:r>
              <a:rPr lang="en-US" dirty="0"/>
              <a:t> false, i.e. no new evidence will alter our belief</a:t>
            </a:r>
          </a:p>
          <a:p>
            <a:pPr lvl="2">
              <a:lnSpc>
                <a:spcPct val="100000"/>
              </a:lnSpc>
              <a:spcBef>
                <a:spcPts val="0"/>
              </a:spcBef>
              <a:defRPr/>
            </a:pPr>
            <a:r>
              <a:rPr lang="en-US" sz="2000" dirty="0"/>
              <a:t>However, agents observe the world(s), and then modify/update their </a:t>
            </a:r>
            <a:r>
              <a:rPr lang="en-US" sz="2000" i="1" dirty="0">
                <a:solidFill>
                  <a:srgbClr val="C00000"/>
                </a:solidFill>
                <a:effectLst>
                  <a:outerShdw blurRad="38100" dist="38100" dir="2700000" algn="tl">
                    <a:srgbClr val="000000">
                      <a:alpha val="43137"/>
                    </a:srgbClr>
                  </a:outerShdw>
                </a:effectLst>
              </a:rPr>
              <a:t>beliefs</a:t>
            </a:r>
            <a:r>
              <a:rPr lang="en-US" sz="2000" dirty="0"/>
              <a:t> based on new “knowledge” acquired</a:t>
            </a:r>
            <a:r>
              <a:rPr lang="en-US" sz="2000" dirty="0" smtClean="0"/>
              <a:t>.</a:t>
            </a:r>
            <a:endParaRPr lang="en-US" dirty="0" smtClean="0"/>
          </a:p>
        </p:txBody>
      </p:sp>
    </p:spTree>
    <p:extLst>
      <p:ext uri="{BB962C8B-B14F-4D97-AF65-F5344CB8AC3E}">
        <p14:creationId xmlns:p14="http://schemas.microsoft.com/office/powerpoint/2010/main" val="3891016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Belief Approach</a:t>
            </a:r>
            <a:endParaRPr lang="en-US" dirty="0"/>
          </a:p>
        </p:txBody>
      </p:sp>
      <p:sp>
        <p:nvSpPr>
          <p:cNvPr id="3" name="Content Placeholder 2"/>
          <p:cNvSpPr>
            <a:spLocks noGrp="1"/>
          </p:cNvSpPr>
          <p:nvPr>
            <p:ph idx="1"/>
          </p:nvPr>
        </p:nvSpPr>
        <p:spPr/>
        <p:txBody>
          <a:bodyPr/>
          <a:lstStyle/>
          <a:p>
            <a:pPr>
              <a:lnSpc>
                <a:spcPct val="120000"/>
              </a:lnSpc>
              <a:spcBef>
                <a:spcPts val="600"/>
              </a:spcBef>
              <a:defRPr/>
            </a:pPr>
            <a:r>
              <a:rPr lang="en-US" dirty="0" smtClean="0"/>
              <a:t>In a typical medical case</a:t>
            </a:r>
          </a:p>
          <a:p>
            <a:pPr lvl="1">
              <a:lnSpc>
                <a:spcPct val="120000"/>
              </a:lnSpc>
              <a:spcBef>
                <a:spcPts val="600"/>
              </a:spcBef>
              <a:defRPr/>
            </a:pPr>
            <a:r>
              <a:rPr lang="en-US" dirty="0" smtClean="0"/>
              <a:t>There is no objective way to assess the status of a living patient, or to identify the optimal treatment plan</a:t>
            </a:r>
          </a:p>
          <a:p>
            <a:pPr lvl="1">
              <a:lnSpc>
                <a:spcPct val="120000"/>
              </a:lnSpc>
              <a:spcBef>
                <a:spcPts val="600"/>
              </a:spcBef>
              <a:defRPr/>
            </a:pPr>
            <a:r>
              <a:rPr lang="en-US" dirty="0" smtClean="0"/>
              <a:t>The physician overcomes the tendency of over-estimating probabilities, based on personal previous experience, </a:t>
            </a:r>
          </a:p>
          <a:p>
            <a:pPr lvl="2">
              <a:lnSpc>
                <a:spcPct val="120000"/>
              </a:lnSpc>
              <a:spcBef>
                <a:spcPts val="600"/>
              </a:spcBef>
              <a:defRPr/>
            </a:pPr>
            <a:r>
              <a:rPr lang="en-US" dirty="0" smtClean="0"/>
              <a:t>Firstly, reach an opinion about the status – This is forming a </a:t>
            </a:r>
            <a:r>
              <a:rPr lang="en-US" i="1" dirty="0" smtClean="0">
                <a:solidFill>
                  <a:srgbClr val="006600"/>
                </a:solidFill>
                <a:effectLst>
                  <a:outerShdw blurRad="38100" dist="38100" dir="2700000" algn="tl">
                    <a:srgbClr val="000000">
                      <a:alpha val="43137"/>
                    </a:srgbClr>
                  </a:outerShdw>
                </a:effectLst>
              </a:rPr>
              <a:t>belief</a:t>
            </a:r>
            <a:endParaRPr lang="en-US" b="0" dirty="0" smtClean="0"/>
          </a:p>
          <a:p>
            <a:pPr lvl="2">
              <a:lnSpc>
                <a:spcPct val="120000"/>
              </a:lnSpc>
              <a:spcBef>
                <a:spcPts val="600"/>
              </a:spcBef>
              <a:defRPr/>
            </a:pPr>
            <a:r>
              <a:rPr lang="en-US" dirty="0" smtClean="0"/>
              <a:t>Then, prescribe a treatment on the basis of this </a:t>
            </a:r>
            <a:r>
              <a:rPr lang="en-US" i="1" dirty="0" smtClean="0">
                <a:solidFill>
                  <a:srgbClr val="006600"/>
                </a:solidFill>
                <a:effectLst>
                  <a:outerShdw blurRad="38100" dist="38100" dir="2700000" algn="tl">
                    <a:srgbClr val="000000">
                      <a:alpha val="43137"/>
                    </a:srgbClr>
                  </a:outerShdw>
                </a:effectLst>
              </a:rPr>
              <a:t>belief</a:t>
            </a:r>
            <a:endParaRPr lang="en-US" i="1" dirty="0">
              <a:solidFill>
                <a:srgbClr val="0066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97215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Belief in Rational Decision</a:t>
            </a:r>
            <a:endParaRPr lang="en-US" b="0" dirty="0">
              <a:effectLst/>
            </a:endParaRPr>
          </a:p>
        </p:txBody>
      </p:sp>
      <p:sp>
        <p:nvSpPr>
          <p:cNvPr id="116739" name="Content Placeholder 2"/>
          <p:cNvSpPr>
            <a:spLocks noGrp="1"/>
          </p:cNvSpPr>
          <p:nvPr>
            <p:ph idx="1"/>
          </p:nvPr>
        </p:nvSpPr>
        <p:spPr/>
        <p:txBody>
          <a:bodyPr/>
          <a:lstStyle/>
          <a:p>
            <a:pPr>
              <a:lnSpc>
                <a:spcPct val="100000"/>
              </a:lnSpc>
            </a:pPr>
            <a:r>
              <a:rPr lang="en-US" dirty="0" smtClean="0"/>
              <a:t>Example </a:t>
            </a:r>
            <a:r>
              <a:rPr lang="en-US" dirty="0"/>
              <a:t>5</a:t>
            </a:r>
            <a:r>
              <a:rPr lang="en-US" dirty="0" smtClean="0"/>
              <a:t>: </a:t>
            </a:r>
          </a:p>
          <a:p>
            <a:pPr lvl="1">
              <a:lnSpc>
                <a:spcPct val="100000"/>
              </a:lnSpc>
            </a:pPr>
            <a:r>
              <a:rPr lang="en-US" dirty="0" smtClean="0"/>
              <a:t>a decision agent (doctor) faces the following problem: </a:t>
            </a:r>
          </a:p>
          <a:p>
            <a:pPr lvl="2">
              <a:lnSpc>
                <a:spcPct val="100000"/>
              </a:lnSpc>
            </a:pPr>
            <a:r>
              <a:rPr lang="en-US" dirty="0" smtClean="0"/>
              <a:t>a 68-yrs diabetic man, who injured his left foot, has developed an infection that may cause gangrene</a:t>
            </a:r>
          </a:p>
          <a:p>
            <a:pPr lvl="2">
              <a:lnSpc>
                <a:spcPct val="100000"/>
              </a:lnSpc>
            </a:pPr>
            <a:r>
              <a:rPr lang="en-US" dirty="0" smtClean="0"/>
              <a:t>Two treatment solutions are possible:</a:t>
            </a:r>
          </a:p>
          <a:p>
            <a:pPr lvl="3">
              <a:lnSpc>
                <a:spcPct val="100000"/>
              </a:lnSpc>
            </a:pPr>
            <a:r>
              <a:rPr lang="en-US" dirty="0" smtClean="0"/>
              <a:t>To amputate (remove foot) immediately, or</a:t>
            </a:r>
          </a:p>
          <a:p>
            <a:pPr lvl="3">
              <a:lnSpc>
                <a:spcPct val="100000"/>
              </a:lnSpc>
            </a:pPr>
            <a:r>
              <a:rPr lang="en-US" dirty="0" smtClean="0"/>
              <a:t>To treat with anti-inflammatory medicine and wait</a:t>
            </a:r>
          </a:p>
          <a:p>
            <a:pPr lvl="1">
              <a:lnSpc>
                <a:spcPct val="100000"/>
              </a:lnSpc>
              <a:spcBef>
                <a:spcPts val="1200"/>
              </a:spcBef>
            </a:pPr>
            <a:r>
              <a:rPr lang="en-US" dirty="0" smtClean="0"/>
              <a:t>the 1</a:t>
            </a:r>
            <a:r>
              <a:rPr lang="en-US" baseline="30000" dirty="0" smtClean="0"/>
              <a:t>st</a:t>
            </a:r>
            <a:r>
              <a:rPr lang="en-US" dirty="0" smtClean="0"/>
              <a:t> solution may cause death; the 2</a:t>
            </a:r>
            <a:r>
              <a:rPr lang="en-US" baseline="30000" dirty="0" smtClean="0"/>
              <a:t>nd</a:t>
            </a:r>
            <a:r>
              <a:rPr lang="en-US" dirty="0" smtClean="0"/>
              <a:t> may cure the infection or, if the medication is ineffective, may require a larger amputation (above knee) or even cause death</a:t>
            </a:r>
          </a:p>
        </p:txBody>
      </p:sp>
    </p:spTree>
    <p:extLst>
      <p:ext uri="{BB962C8B-B14F-4D97-AF65-F5344CB8AC3E}">
        <p14:creationId xmlns:p14="http://schemas.microsoft.com/office/powerpoint/2010/main" val="38225454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Belief in Rational Decision </a:t>
            </a:r>
            <a:r>
              <a:rPr lang="en-US" sz="2400" b="0" dirty="0" smtClean="0">
                <a:effectLst/>
              </a:rPr>
              <a:t>(cont.)</a:t>
            </a:r>
            <a:endParaRPr lang="en-US" dirty="0"/>
          </a:p>
        </p:txBody>
      </p:sp>
      <p:sp>
        <p:nvSpPr>
          <p:cNvPr id="117763" name="Content Placeholder 2"/>
          <p:cNvSpPr>
            <a:spLocks noGrp="1"/>
          </p:cNvSpPr>
          <p:nvPr>
            <p:ph idx="1"/>
          </p:nvPr>
        </p:nvSpPr>
        <p:spPr/>
        <p:txBody>
          <a:bodyPr/>
          <a:lstStyle/>
          <a:p>
            <a:pPr>
              <a:lnSpc>
                <a:spcPct val="100000"/>
              </a:lnSpc>
              <a:spcBef>
                <a:spcPts val="0"/>
              </a:spcBef>
              <a:buFont typeface="Symbol" pitchFamily="18" charset="2"/>
              <a:buNone/>
            </a:pPr>
            <a:r>
              <a:rPr lang="en-US" sz="2400" b="0" dirty="0" smtClean="0"/>
              <a:t>Example </a:t>
            </a:r>
            <a:r>
              <a:rPr lang="en-US" sz="2400" dirty="0"/>
              <a:t>5</a:t>
            </a:r>
            <a:r>
              <a:rPr lang="en-US" sz="2400" b="0" dirty="0" smtClean="0"/>
              <a:t> (cont.)</a:t>
            </a:r>
          </a:p>
          <a:p>
            <a:pPr lvl="1">
              <a:lnSpc>
                <a:spcPct val="100000"/>
              </a:lnSpc>
              <a:spcBef>
                <a:spcPts val="0"/>
              </a:spcBef>
            </a:pPr>
            <a:r>
              <a:rPr lang="en-US" dirty="0" smtClean="0"/>
              <a:t>The decision of agent depends on several parameters</a:t>
            </a:r>
          </a:p>
          <a:p>
            <a:pPr lvl="2">
              <a:lnSpc>
                <a:spcPct val="100000"/>
              </a:lnSpc>
              <a:spcBef>
                <a:spcPts val="0"/>
              </a:spcBef>
            </a:pPr>
            <a:r>
              <a:rPr lang="en-US" sz="2200" dirty="0" smtClean="0"/>
              <a:t>The likelihood of death during surgery</a:t>
            </a:r>
          </a:p>
          <a:p>
            <a:pPr lvl="2">
              <a:lnSpc>
                <a:spcPct val="100000"/>
              </a:lnSpc>
              <a:spcBef>
                <a:spcPts val="0"/>
              </a:spcBef>
            </a:pPr>
            <a:r>
              <a:rPr lang="en-US" sz="2200" dirty="0" smtClean="0"/>
              <a:t>The likelihood of the extension of infection, and</a:t>
            </a:r>
          </a:p>
          <a:p>
            <a:pPr lvl="2">
              <a:lnSpc>
                <a:spcPct val="100000"/>
              </a:lnSpc>
              <a:spcBef>
                <a:spcPts val="0"/>
              </a:spcBef>
            </a:pPr>
            <a:r>
              <a:rPr lang="en-US" sz="2200" dirty="0" smtClean="0"/>
              <a:t>The usefulness (utility) of each final result</a:t>
            </a:r>
          </a:p>
          <a:p>
            <a:pPr lvl="1">
              <a:lnSpc>
                <a:spcPct val="100000"/>
              </a:lnSpc>
              <a:spcBef>
                <a:spcPts val="1200"/>
              </a:spcBef>
            </a:pPr>
            <a:r>
              <a:rPr lang="en-US" dirty="0" smtClean="0"/>
              <a:t>A rational decision is to find which corresponds to the maximal utility</a:t>
            </a:r>
          </a:p>
          <a:p>
            <a:pPr lvl="2">
              <a:lnSpc>
                <a:spcPct val="100000"/>
              </a:lnSpc>
              <a:spcBef>
                <a:spcPts val="600"/>
              </a:spcBef>
            </a:pPr>
            <a:r>
              <a:rPr lang="en-US" dirty="0" smtClean="0"/>
              <a:t>the first two parameters play a decisive </a:t>
            </a:r>
            <a:r>
              <a:rPr lang="en-US" dirty="0"/>
              <a:t>role </a:t>
            </a:r>
            <a:r>
              <a:rPr lang="en-US" dirty="0" smtClean="0"/>
              <a:t>in </a:t>
            </a:r>
            <a:r>
              <a:rPr lang="en-US" dirty="0"/>
              <a:t>computing </a:t>
            </a:r>
            <a:r>
              <a:rPr lang="en-US" dirty="0" smtClean="0"/>
              <a:t>utilities, these are of “probabilistic” type but </a:t>
            </a:r>
            <a:r>
              <a:rPr lang="en-US" u="sng" dirty="0" smtClean="0"/>
              <a:t>with the agent’s </a:t>
            </a:r>
            <a:r>
              <a:rPr lang="en-US" i="1" u="sng" dirty="0" smtClean="0">
                <a:solidFill>
                  <a:srgbClr val="FF0000"/>
                </a:solidFill>
                <a:effectLst>
                  <a:outerShdw blurRad="38100" dist="38100" dir="2700000" algn="tl">
                    <a:srgbClr val="000000">
                      <a:alpha val="43137"/>
                    </a:srgbClr>
                  </a:outerShdw>
                </a:effectLst>
              </a:rPr>
              <a:t>belief</a:t>
            </a:r>
            <a:r>
              <a:rPr lang="en-US" u="sng" dirty="0" smtClean="0">
                <a:effectLst>
                  <a:outerShdw blurRad="38100" dist="38100" dir="2700000" algn="tl">
                    <a:srgbClr val="000000">
                      <a:alpha val="43137"/>
                    </a:srgbClr>
                  </a:outerShdw>
                </a:effectLst>
              </a:rPr>
              <a:t> </a:t>
            </a:r>
            <a:r>
              <a:rPr lang="en-US" u="sng" dirty="0" smtClean="0"/>
              <a:t>involved</a:t>
            </a:r>
          </a:p>
          <a:p>
            <a:pPr lvl="3">
              <a:lnSpc>
                <a:spcPct val="100000"/>
              </a:lnSpc>
              <a:spcBef>
                <a:spcPts val="600"/>
              </a:spcBef>
            </a:pPr>
            <a:r>
              <a:rPr lang="en-US" sz="2200" dirty="0" smtClean="0"/>
              <a:t>personal knowledge / experience plays a major role in estimating “</a:t>
            </a:r>
            <a:r>
              <a:rPr lang="en-US" sz="2200" i="1" dirty="0" smtClean="0">
                <a:solidFill>
                  <a:srgbClr val="FF0000"/>
                </a:solidFill>
              </a:rPr>
              <a:t>beliefs</a:t>
            </a:r>
            <a:r>
              <a:rPr lang="en-US" sz="2200" dirty="0" smtClean="0"/>
              <a:t>”</a:t>
            </a:r>
          </a:p>
        </p:txBody>
      </p:sp>
    </p:spTree>
    <p:extLst>
      <p:ext uri="{BB962C8B-B14F-4D97-AF65-F5344CB8AC3E}">
        <p14:creationId xmlns:p14="http://schemas.microsoft.com/office/powerpoint/2010/main" val="2152966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Certainty Factor Theory: </a:t>
            </a:r>
            <a:r>
              <a:rPr lang="en-US" sz="2800" dirty="0" smtClean="0">
                <a:solidFill>
                  <a:srgbClr val="C00000"/>
                </a:solidFill>
              </a:rPr>
              <a:t>revisit</a:t>
            </a:r>
            <a:endParaRPr lang="en-US" dirty="0">
              <a:solidFill>
                <a:srgbClr val="C00000"/>
              </a:solidFill>
            </a:endParaRPr>
          </a:p>
        </p:txBody>
      </p:sp>
      <p:sp>
        <p:nvSpPr>
          <p:cNvPr id="106499" name="Content Placeholder 2"/>
          <p:cNvSpPr>
            <a:spLocks noGrp="1"/>
          </p:cNvSpPr>
          <p:nvPr>
            <p:ph idx="1"/>
          </p:nvPr>
        </p:nvSpPr>
        <p:spPr>
          <a:ln>
            <a:noFill/>
          </a:ln>
        </p:spPr>
        <p:txBody>
          <a:bodyPr/>
          <a:lstStyle/>
          <a:p>
            <a:pPr>
              <a:lnSpc>
                <a:spcPct val="100000"/>
              </a:lnSpc>
              <a:spcBef>
                <a:spcPts val="0"/>
              </a:spcBef>
              <a:defRPr/>
            </a:pPr>
            <a:r>
              <a:rPr lang="en-US" dirty="0" err="1" smtClean="0"/>
              <a:t>Bayes</a:t>
            </a:r>
            <a:r>
              <a:rPr lang="en-US" dirty="0" smtClean="0"/>
              <a:t>’ formulas are complex enough and not adequate to human’s brain reasoning activities</a:t>
            </a:r>
          </a:p>
          <a:p>
            <a:pPr lvl="1">
              <a:lnSpc>
                <a:spcPct val="100000"/>
              </a:lnSpc>
              <a:defRPr/>
            </a:pPr>
            <a:r>
              <a:rPr lang="en-US" dirty="0" smtClean="0"/>
              <a:t>Reliable statistical information is not always available and the independence of evidence may not be easily assumed  </a:t>
            </a:r>
          </a:p>
          <a:p>
            <a:pPr lvl="2">
              <a:lnSpc>
                <a:spcPct val="100000"/>
              </a:lnSpc>
              <a:defRPr/>
            </a:pPr>
            <a:r>
              <a:rPr lang="en-US" sz="2000" dirty="0" smtClean="0">
                <a:solidFill>
                  <a:schemeClr val="tx1"/>
                </a:solidFill>
              </a:rPr>
              <a:t>Psychological research shows that humans either cannot elicit probability values consistent with the Bayesian rules or do it badly (</a:t>
            </a:r>
            <a:r>
              <a:rPr lang="en-US" sz="2000" dirty="0" smtClean="0">
                <a:solidFill>
                  <a:schemeClr val="tx1"/>
                </a:solidFill>
                <a:hlinkClick r:id="rId2"/>
              </a:rPr>
              <a:t>Here</a:t>
            </a:r>
            <a:r>
              <a:rPr lang="en-US" sz="2000" dirty="0" smtClean="0">
                <a:solidFill>
                  <a:schemeClr val="tx1"/>
                </a:solidFill>
              </a:rPr>
              <a:t> &amp; </a:t>
            </a:r>
            <a:r>
              <a:rPr lang="en-US" sz="2000" dirty="0" smtClean="0">
                <a:solidFill>
                  <a:schemeClr val="tx1"/>
                </a:solidFill>
                <a:hlinkClick r:id="rId3"/>
              </a:rPr>
              <a:t>&lt;Thinking Fast and Slow&gt;</a:t>
            </a:r>
            <a:r>
              <a:rPr lang="en-US" sz="2000" dirty="0" smtClean="0">
                <a:solidFill>
                  <a:schemeClr val="tx1"/>
                </a:solidFill>
              </a:rPr>
              <a:t>) </a:t>
            </a:r>
          </a:p>
          <a:p>
            <a:pPr>
              <a:lnSpc>
                <a:spcPct val="100000"/>
              </a:lnSpc>
              <a:spcBef>
                <a:spcPts val="1800"/>
              </a:spcBef>
              <a:defRPr/>
            </a:pPr>
            <a:r>
              <a:rPr lang="en-US" dirty="0" smtClean="0"/>
              <a:t>A  popular alternative to Bayesian reasoning</a:t>
            </a:r>
          </a:p>
          <a:p>
            <a:pPr lvl="1">
              <a:lnSpc>
                <a:spcPct val="100000"/>
              </a:lnSpc>
              <a:spcBef>
                <a:spcPts val="0"/>
              </a:spcBef>
              <a:defRPr/>
            </a:pPr>
            <a:r>
              <a:rPr lang="en-US" dirty="0" smtClean="0"/>
              <a:t>Introduce a </a:t>
            </a:r>
            <a:r>
              <a:rPr lang="en-US" b="1" i="1" dirty="0" smtClean="0">
                <a:solidFill>
                  <a:srgbClr val="CC66FF"/>
                </a:solidFill>
                <a:effectLst>
                  <a:outerShdw blurRad="38100" dist="38100" dir="2700000" algn="tl">
                    <a:srgbClr val="000000">
                      <a:alpha val="43137"/>
                    </a:srgbClr>
                  </a:outerShdw>
                </a:effectLst>
              </a:rPr>
              <a:t>certainty factor </a:t>
            </a:r>
            <a:r>
              <a:rPr lang="en-US" dirty="0" smtClean="0"/>
              <a:t>calculus based on </a:t>
            </a:r>
            <a:r>
              <a:rPr lang="en-US" i="1" dirty="0" smtClean="0">
                <a:solidFill>
                  <a:srgbClr val="006600"/>
                </a:solidFill>
                <a:effectLst>
                  <a:outerShdw blurRad="38100" dist="38100" dir="2700000" algn="tl">
                    <a:srgbClr val="000000">
                      <a:alpha val="43137"/>
                    </a:srgbClr>
                  </a:outerShdw>
                </a:effectLst>
              </a:rPr>
              <a:t>human expert heuristics</a:t>
            </a:r>
          </a:p>
          <a:p>
            <a:pPr lvl="2">
              <a:lnSpc>
                <a:spcPct val="100000"/>
              </a:lnSpc>
              <a:spcBef>
                <a:spcPts val="0"/>
              </a:spcBef>
              <a:defRPr/>
            </a:pPr>
            <a:r>
              <a:rPr lang="en-US" dirty="0" smtClean="0"/>
              <a:t>The major advantage is the simple computations for uncertainty propagation </a:t>
            </a:r>
          </a:p>
          <a:p>
            <a:pPr>
              <a:lnSpc>
                <a:spcPct val="100000"/>
              </a:lnSpc>
              <a:defRPr/>
            </a:pPr>
            <a:endParaRPr lang="en-US" i="1" dirty="0" smtClean="0">
              <a:solidFill>
                <a:srgbClr val="006600"/>
              </a:solidFill>
              <a:effectLst>
                <a:outerShdw blurRad="38100" dist="38100" dir="2700000" algn="tl">
                  <a:srgbClr val="000000">
                    <a:alpha val="43137"/>
                  </a:srgbClr>
                </a:outerShdw>
              </a:effectLst>
            </a:endParaRPr>
          </a:p>
          <a:p>
            <a:pPr lvl="1">
              <a:lnSpc>
                <a:spcPct val="100000"/>
              </a:lnSpc>
              <a:defRPr/>
            </a:pPr>
            <a:endParaRPr lang="en-US" dirty="0" smtClean="0"/>
          </a:p>
          <a:p>
            <a:pPr lvl="2">
              <a:lnSpc>
                <a:spcPct val="100000"/>
              </a:lnSpc>
              <a:defRPr/>
            </a:pPr>
            <a:endParaRPr lang="en-US" dirty="0" smtClean="0"/>
          </a:p>
          <a:p>
            <a:pPr lvl="1">
              <a:defRPr/>
            </a:pPr>
            <a:endParaRPr lang="en-US" dirty="0" smtClean="0"/>
          </a:p>
        </p:txBody>
      </p:sp>
    </p:spTree>
    <p:extLst>
      <p:ext uri="{BB962C8B-B14F-4D97-AF65-F5344CB8AC3E}">
        <p14:creationId xmlns:p14="http://schemas.microsoft.com/office/powerpoint/2010/main" val="15877832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Reasoning with Uncertainty and Imprecision</a:t>
            </a:r>
            <a:endParaRPr lang="en-US" sz="2400" b="0" dirty="0">
              <a:solidFill>
                <a:srgbClr val="C00000"/>
              </a:solidFill>
              <a:effectLst/>
            </a:endParaRPr>
          </a:p>
        </p:txBody>
      </p:sp>
      <p:sp>
        <p:nvSpPr>
          <p:cNvPr id="3" name="Content Placeholder 2"/>
          <p:cNvSpPr>
            <a:spLocks noGrp="1"/>
          </p:cNvSpPr>
          <p:nvPr>
            <p:ph idx="1"/>
          </p:nvPr>
        </p:nvSpPr>
        <p:spPr>
          <a:xfrm>
            <a:off x="386499" y="1219200"/>
            <a:ext cx="9216289" cy="5128846"/>
          </a:xfrm>
        </p:spPr>
        <p:txBody>
          <a:bodyPr/>
          <a:lstStyle/>
          <a:p>
            <a:pPr marL="342900" indent="-342900" eaLnBrk="1" hangingPunct="1">
              <a:lnSpc>
                <a:spcPct val="100000"/>
              </a:lnSpc>
            </a:pPr>
            <a:r>
              <a:rPr lang="en-US" dirty="0" smtClean="0"/>
              <a:t>Classical logic, i.e. production rules, only allows conclusions to be strictly true or strictly false </a:t>
            </a:r>
          </a:p>
          <a:p>
            <a:pPr marL="342900" indent="-342900" eaLnBrk="1" hangingPunct="1">
              <a:lnSpc>
                <a:spcPct val="100000"/>
              </a:lnSpc>
              <a:spcBef>
                <a:spcPts val="1200"/>
              </a:spcBef>
            </a:pPr>
            <a:r>
              <a:rPr lang="en-US" i="1" dirty="0" smtClean="0">
                <a:solidFill>
                  <a:srgbClr val="CC66FF"/>
                </a:solidFill>
                <a:effectLst>
                  <a:outerShdw blurRad="38100" dist="38100" dir="2700000" algn="tl">
                    <a:srgbClr val="C0C0C0"/>
                  </a:outerShdw>
                </a:effectLst>
              </a:rPr>
              <a:t>Probabilistic reasoning, </a:t>
            </a:r>
            <a:r>
              <a:rPr lang="en-US" i="1" dirty="0" smtClean="0">
                <a:solidFill>
                  <a:srgbClr val="CC66FF"/>
                </a:solidFill>
                <a:effectLst>
                  <a:outerShdw blurRad="38100" dist="38100" dir="2700000" algn="tl">
                    <a:srgbClr val="000000">
                      <a:alpha val="43137"/>
                    </a:srgbClr>
                  </a:outerShdw>
                </a:effectLst>
              </a:rPr>
              <a:t>Bayesian networks</a:t>
            </a:r>
          </a:p>
          <a:p>
            <a:pPr marL="742950" lvl="1" indent="-285750" eaLnBrk="1" hangingPunct="1">
              <a:lnSpc>
                <a:spcPct val="100000"/>
              </a:lnSpc>
            </a:pPr>
            <a:r>
              <a:rPr lang="en-US" sz="2000" dirty="0" smtClean="0"/>
              <a:t>Believes that most everyday reasoning is based on uncertain evidence and inferences</a:t>
            </a:r>
          </a:p>
          <a:p>
            <a:pPr marL="342900" indent="-342900" eaLnBrk="1" hangingPunct="1">
              <a:lnSpc>
                <a:spcPct val="100000"/>
              </a:lnSpc>
              <a:spcBef>
                <a:spcPts val="1200"/>
              </a:spcBef>
            </a:pPr>
            <a:r>
              <a:rPr lang="en-US" i="1" dirty="0" smtClean="0">
                <a:solidFill>
                  <a:srgbClr val="CC66FF"/>
                </a:solidFill>
                <a:effectLst>
                  <a:outerShdw blurRad="38100" dist="38100" dir="2700000" algn="tl">
                    <a:srgbClr val="C0C0C0"/>
                  </a:outerShdw>
                </a:effectLst>
              </a:rPr>
              <a:t>Heuristic reasoning, </a:t>
            </a:r>
            <a:r>
              <a:rPr lang="en-US" i="1" dirty="0" smtClean="0">
                <a:solidFill>
                  <a:srgbClr val="CC66FF"/>
                </a:solidFill>
                <a:effectLst>
                  <a:outerShdw blurRad="38100" dist="38100" dir="2700000" algn="tl">
                    <a:srgbClr val="000000">
                      <a:alpha val="43137"/>
                    </a:srgbClr>
                  </a:outerShdw>
                </a:effectLst>
              </a:rPr>
              <a:t>Certainty Factor in RBS</a:t>
            </a:r>
          </a:p>
          <a:p>
            <a:pPr marL="742950" lvl="1" indent="-285750" eaLnBrk="1" hangingPunct="1">
              <a:lnSpc>
                <a:spcPct val="100000"/>
              </a:lnSpc>
            </a:pPr>
            <a:r>
              <a:rPr lang="en-SG" sz="2000" dirty="0" smtClean="0"/>
              <a:t>Define uncertainty on rule level: IF h THEN e</a:t>
            </a:r>
            <a:endParaRPr lang="en-US" sz="2000" dirty="0" smtClean="0"/>
          </a:p>
          <a:p>
            <a:pPr marL="342900" indent="-342900" eaLnBrk="1" hangingPunct="1">
              <a:lnSpc>
                <a:spcPct val="100000"/>
              </a:lnSpc>
              <a:spcBef>
                <a:spcPts val="1200"/>
              </a:spcBef>
            </a:pPr>
            <a:r>
              <a:rPr lang="en-US" i="1" dirty="0" smtClean="0">
                <a:solidFill>
                  <a:srgbClr val="CC66FF"/>
                </a:solidFill>
                <a:effectLst>
                  <a:outerShdw blurRad="38100" dist="38100" dir="2700000" algn="tl">
                    <a:srgbClr val="C0C0C0"/>
                  </a:outerShdw>
                </a:effectLst>
              </a:rPr>
              <a:t>Approximate reasoning, Case-based reasoning</a:t>
            </a:r>
          </a:p>
          <a:p>
            <a:pPr marL="742950" lvl="1" indent="-285750" eaLnBrk="1" hangingPunct="1">
              <a:lnSpc>
                <a:spcPct val="100000"/>
              </a:lnSpc>
            </a:pPr>
            <a:r>
              <a:rPr lang="en-US" sz="2000" dirty="0" smtClean="0"/>
              <a:t>Accepts imprecision and incompleteness in human knowledge and handles similarity/approximation-based inference. i.e. </a:t>
            </a:r>
            <a:r>
              <a:rPr lang="en-US" sz="2000" dirty="0" smtClean="0">
                <a:solidFill>
                  <a:schemeClr val="accent6"/>
                </a:solidFill>
              </a:rPr>
              <a:t>I like the </a:t>
            </a:r>
            <a:r>
              <a:rPr lang="en-US" sz="2000" dirty="0" err="1" smtClean="0">
                <a:solidFill>
                  <a:schemeClr val="accent6"/>
                </a:solidFill>
              </a:rPr>
              <a:t>iPhone</a:t>
            </a:r>
            <a:r>
              <a:rPr lang="en-US" sz="2000" dirty="0" smtClean="0">
                <a:solidFill>
                  <a:schemeClr val="accent6"/>
                </a:solidFill>
              </a:rPr>
              <a:t> camera, and the low price of </a:t>
            </a:r>
            <a:r>
              <a:rPr lang="en-US" sz="2000" dirty="0" err="1" smtClean="0">
                <a:solidFill>
                  <a:schemeClr val="accent6"/>
                </a:solidFill>
              </a:rPr>
              <a:t>XiaoMi</a:t>
            </a:r>
            <a:r>
              <a:rPr lang="en-US" sz="2000" dirty="0" smtClean="0">
                <a:solidFill>
                  <a:schemeClr val="accent6"/>
                </a:solidFill>
              </a:rPr>
              <a:t>, is there a phone suitable for me?</a:t>
            </a:r>
          </a:p>
          <a:p>
            <a:pPr>
              <a:lnSpc>
                <a:spcPct val="100000"/>
              </a:lnSpc>
              <a:spcBef>
                <a:spcPts val="1200"/>
              </a:spcBef>
            </a:pPr>
            <a:endParaRPr lang="en-US" altLang="zh-CN" sz="2400" b="0" dirty="0" smtClean="0"/>
          </a:p>
        </p:txBody>
      </p:sp>
    </p:spTree>
    <p:extLst>
      <p:ext uri="{BB962C8B-B14F-4D97-AF65-F5344CB8AC3E}">
        <p14:creationId xmlns:p14="http://schemas.microsoft.com/office/powerpoint/2010/main" val="14621847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Similarity-based &amp; Approximate Reasoning</a:t>
            </a:r>
            <a:endParaRPr lang="en-SG" dirty="0"/>
          </a:p>
        </p:txBody>
      </p:sp>
    </p:spTree>
    <p:extLst>
      <p:ext uri="{BB962C8B-B14F-4D97-AF65-F5344CB8AC3E}">
        <p14:creationId xmlns:p14="http://schemas.microsoft.com/office/powerpoint/2010/main" val="111168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defRPr/>
            </a:pPr>
            <a:r>
              <a:rPr lang="en-US" dirty="0"/>
              <a:t>Bayesian </a:t>
            </a:r>
            <a:r>
              <a:rPr lang="en-US" dirty="0" smtClean="0"/>
              <a:t>Networks: </a:t>
            </a:r>
            <a:r>
              <a:rPr lang="en-US" sz="2800" dirty="0" smtClean="0">
                <a:solidFill>
                  <a:srgbClr val="C00000"/>
                </a:solidFill>
              </a:rPr>
              <a:t>example</a:t>
            </a:r>
            <a:endParaRPr lang="en-US" sz="2000" b="0" dirty="0">
              <a:solidFill>
                <a:srgbClr val="C00000"/>
              </a:solidFill>
              <a:effectLst/>
            </a:endParaRPr>
          </a:p>
        </p:txBody>
      </p:sp>
      <p:sp>
        <p:nvSpPr>
          <p:cNvPr id="82948" name="Rectangle 3"/>
          <p:cNvSpPr>
            <a:spLocks noGrp="1" noChangeArrowheads="1"/>
          </p:cNvSpPr>
          <p:nvPr>
            <p:ph type="body" idx="1"/>
          </p:nvPr>
        </p:nvSpPr>
        <p:spPr/>
        <p:txBody>
          <a:bodyPr/>
          <a:lstStyle/>
          <a:p>
            <a:pPr>
              <a:lnSpc>
                <a:spcPct val="95000"/>
              </a:lnSpc>
              <a:defRPr/>
            </a:pPr>
            <a:r>
              <a:rPr lang="en-US" dirty="0" smtClean="0"/>
              <a:t>Example 6:</a:t>
            </a:r>
          </a:p>
          <a:p>
            <a:pPr>
              <a:lnSpc>
                <a:spcPct val="95000"/>
              </a:lnSpc>
              <a:buNone/>
              <a:defRPr/>
            </a:pPr>
            <a:r>
              <a:rPr lang="en-US" sz="1800" b="0" dirty="0" smtClean="0">
                <a:solidFill>
                  <a:schemeClr val="tx1"/>
                </a:solidFill>
              </a:rPr>
              <a:t>	[from: S. Russell &amp; P. </a:t>
            </a:r>
            <a:r>
              <a:rPr lang="en-US" sz="1800" b="0" dirty="0" err="1" smtClean="0">
                <a:solidFill>
                  <a:schemeClr val="tx1"/>
                </a:solidFill>
              </a:rPr>
              <a:t>Norvig</a:t>
            </a:r>
            <a:r>
              <a:rPr lang="en-US" sz="1800" b="0" dirty="0" smtClean="0">
                <a:solidFill>
                  <a:schemeClr val="tx1"/>
                </a:solidFill>
              </a:rPr>
              <a:t>, </a:t>
            </a:r>
            <a:r>
              <a:rPr lang="en-US" sz="1800" b="0" i="1" dirty="0" smtClean="0">
                <a:solidFill>
                  <a:schemeClr val="tx1"/>
                </a:solidFill>
              </a:rPr>
              <a:t>Artificial Intelligence A Modern Approach</a:t>
            </a:r>
            <a:r>
              <a:rPr lang="en-US" sz="1800" b="0" dirty="0" smtClean="0">
                <a:solidFill>
                  <a:schemeClr val="tx1"/>
                </a:solidFill>
              </a:rPr>
              <a:t>, 2003] </a:t>
            </a:r>
            <a:endParaRPr lang="en-US" b="0" dirty="0" smtClean="0">
              <a:solidFill>
                <a:schemeClr val="tx1"/>
              </a:solidFill>
            </a:endParaRPr>
          </a:p>
          <a:p>
            <a:pPr lvl="1">
              <a:lnSpc>
                <a:spcPct val="95000"/>
              </a:lnSpc>
              <a:defRPr/>
            </a:pPr>
            <a:r>
              <a:rPr lang="en-US" b="0" dirty="0" smtClean="0">
                <a:latin typeface="Times New Roman" pitchFamily="18" charset="0"/>
                <a:cs typeface="Times New Roman" pitchFamily="18" charset="0"/>
              </a:rPr>
              <a:t>You have a new burglar alarm installed at home.</a:t>
            </a:r>
          </a:p>
          <a:p>
            <a:pPr lvl="1">
              <a:lnSpc>
                <a:spcPct val="95000"/>
              </a:lnSpc>
              <a:defRPr/>
            </a:pPr>
            <a:r>
              <a:rPr lang="en-US" b="0" dirty="0" smtClean="0">
                <a:latin typeface="Times New Roman" pitchFamily="18" charset="0"/>
                <a:cs typeface="Times New Roman" pitchFamily="18" charset="0"/>
              </a:rPr>
              <a:t>It is fairly reliable at detecting a burglary, but also responds on occasion to minor earthquakes.</a:t>
            </a:r>
          </a:p>
          <a:p>
            <a:pPr lvl="1">
              <a:lnSpc>
                <a:spcPct val="95000"/>
              </a:lnSpc>
              <a:defRPr/>
            </a:pPr>
            <a:r>
              <a:rPr lang="en-US" b="0" dirty="0" smtClean="0">
                <a:latin typeface="Times New Roman" pitchFamily="18" charset="0"/>
                <a:cs typeface="Times New Roman" pitchFamily="18" charset="0"/>
              </a:rPr>
              <a:t>You have two neighbors, John and Mary, who have promised to call you at work when they hear the alarm.</a:t>
            </a:r>
          </a:p>
          <a:p>
            <a:pPr lvl="1">
              <a:lnSpc>
                <a:spcPct val="95000"/>
              </a:lnSpc>
              <a:defRPr/>
            </a:pPr>
            <a:r>
              <a:rPr lang="en-US" b="0" dirty="0" smtClean="0">
                <a:latin typeface="Times New Roman" pitchFamily="18" charset="0"/>
                <a:cs typeface="Times New Roman" pitchFamily="18" charset="0"/>
              </a:rPr>
              <a:t>John always calls when he hears alarm, but sometimes confuses the telephone ringing with the alarm and calls you, too</a:t>
            </a:r>
          </a:p>
          <a:p>
            <a:pPr lvl="1">
              <a:lnSpc>
                <a:spcPct val="95000"/>
              </a:lnSpc>
              <a:defRPr/>
            </a:pPr>
            <a:r>
              <a:rPr lang="en-US" b="0" dirty="0" smtClean="0">
                <a:latin typeface="Times New Roman" pitchFamily="18" charset="0"/>
                <a:cs typeface="Times New Roman" pitchFamily="18" charset="0"/>
              </a:rPr>
              <a:t>Mary, on the other hand, likes rather loud music and sometimes misses the alarm altogether. </a:t>
            </a:r>
            <a:endParaRPr lang="en-US" sz="1800" b="0" dirty="0" smtClean="0">
              <a:latin typeface="Times New Roman" pitchFamily="18" charset="0"/>
              <a:cs typeface="Times New Roman" pitchFamily="18" charset="0"/>
            </a:endParaRPr>
          </a:p>
          <a:p>
            <a:pPr lvl="1">
              <a:lnSpc>
                <a:spcPct val="95000"/>
              </a:lnSpc>
              <a:spcBef>
                <a:spcPts val="600"/>
              </a:spcBef>
              <a:defRPr/>
            </a:pPr>
            <a:r>
              <a:rPr lang="en-US" b="0" i="1" dirty="0" smtClean="0">
                <a:solidFill>
                  <a:srgbClr val="006600"/>
                </a:solidFill>
                <a:effectLst>
                  <a:outerShdw blurRad="38100" dist="38100" dir="2700000" algn="tl">
                    <a:srgbClr val="000000">
                      <a:alpha val="43137"/>
                    </a:srgbClr>
                  </a:outerShdw>
                </a:effectLst>
              </a:rPr>
              <a:t>Given the evidence of who has or has not called, we would like to estimate the probability of burglary</a:t>
            </a:r>
          </a:p>
        </p:txBody>
      </p:sp>
    </p:spTree>
    <p:extLst>
      <p:ext uri="{BB962C8B-B14F-4D97-AF65-F5344CB8AC3E}">
        <p14:creationId xmlns:p14="http://schemas.microsoft.com/office/powerpoint/2010/main" val="29832633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dirty="0" smtClean="0"/>
              <a:t>Reasoning based on Similarity</a:t>
            </a:r>
            <a:endParaRPr lang="en-US" sz="2800" dirty="0">
              <a:solidFill>
                <a:srgbClr val="CC3300"/>
              </a:solidFill>
            </a:endParaRPr>
          </a:p>
        </p:txBody>
      </p:sp>
      <p:sp>
        <p:nvSpPr>
          <p:cNvPr id="493571" name="Rectangle 3"/>
          <p:cNvSpPr>
            <a:spLocks noGrp="1" noChangeArrowheads="1"/>
          </p:cNvSpPr>
          <p:nvPr>
            <p:ph type="body" idx="1"/>
          </p:nvPr>
        </p:nvSpPr>
        <p:spPr>
          <a:xfrm>
            <a:off x="303213" y="1184032"/>
            <a:ext cx="9299575" cy="5105400"/>
          </a:xfrm>
        </p:spPr>
        <p:txBody>
          <a:bodyPr/>
          <a:lstStyle/>
          <a:p>
            <a:pPr>
              <a:lnSpc>
                <a:spcPct val="100000"/>
              </a:lnSpc>
            </a:pPr>
            <a:r>
              <a:rPr lang="en-US" dirty="0" smtClean="0"/>
              <a:t>Types </a:t>
            </a:r>
            <a:r>
              <a:rPr lang="en-US" dirty="0"/>
              <a:t>of information human experts use to solve </a:t>
            </a:r>
            <a:r>
              <a:rPr lang="en-US" dirty="0" smtClean="0"/>
              <a:t>problems</a:t>
            </a:r>
          </a:p>
          <a:p>
            <a:pPr lvl="1">
              <a:lnSpc>
                <a:spcPct val="100000"/>
              </a:lnSpc>
            </a:pPr>
            <a:r>
              <a:rPr lang="en-US" dirty="0" smtClean="0"/>
              <a:t>Theoretical models/math, intuition and heuristic rules</a:t>
            </a:r>
            <a:endParaRPr lang="en-US" dirty="0"/>
          </a:p>
          <a:p>
            <a:pPr lvl="1">
              <a:lnSpc>
                <a:spcPct val="100000"/>
              </a:lnSpc>
            </a:pPr>
            <a:r>
              <a:rPr lang="en-US" dirty="0" smtClean="0"/>
              <a:t>Another </a:t>
            </a:r>
            <a:r>
              <a:rPr lang="en-US" dirty="0"/>
              <a:t>powerful strategy experts use </a:t>
            </a:r>
            <a:r>
              <a:rPr lang="en-US" dirty="0" smtClean="0"/>
              <a:t>is reasoning based on known cases</a:t>
            </a:r>
            <a:r>
              <a:rPr lang="en-US" dirty="0"/>
              <a:t>, examples of past problems and their solutions</a:t>
            </a:r>
            <a:r>
              <a:rPr lang="en-US" dirty="0" smtClean="0"/>
              <a:t>.</a:t>
            </a:r>
            <a:endParaRPr lang="en-US" dirty="0"/>
          </a:p>
          <a:p>
            <a:pPr>
              <a:lnSpc>
                <a:spcPct val="100000"/>
              </a:lnSpc>
              <a:spcBef>
                <a:spcPts val="1200"/>
              </a:spcBef>
            </a:pPr>
            <a:r>
              <a:rPr lang="en-US" b="1" i="1" dirty="0">
                <a:solidFill>
                  <a:srgbClr val="CC66FF"/>
                </a:solidFill>
                <a:effectLst>
                  <a:outerShdw blurRad="38100" dist="38100" dir="2700000" algn="tl">
                    <a:srgbClr val="C0C0C0"/>
                  </a:outerShdw>
                </a:effectLst>
              </a:rPr>
              <a:t>Case-based reasoning</a:t>
            </a:r>
            <a:r>
              <a:rPr lang="en-US" b="1" dirty="0"/>
              <a:t> </a:t>
            </a:r>
            <a:r>
              <a:rPr lang="en-US" dirty="0"/>
              <a:t>(CBR) uses an explicit database of </a:t>
            </a:r>
            <a:r>
              <a:rPr lang="en-US" dirty="0" smtClean="0"/>
              <a:t>problems-solutions pairs </a:t>
            </a:r>
            <a:r>
              <a:rPr lang="en-US" dirty="0"/>
              <a:t>to </a:t>
            </a:r>
            <a:r>
              <a:rPr lang="en-US" dirty="0" smtClean="0"/>
              <a:t>adapt and solve new problems.</a:t>
            </a:r>
            <a:endParaRPr lang="en-US" dirty="0"/>
          </a:p>
          <a:p>
            <a:pPr lvl="1">
              <a:lnSpc>
                <a:spcPct val="100000"/>
              </a:lnSpc>
            </a:pPr>
            <a:r>
              <a:rPr lang="en-US" dirty="0"/>
              <a:t>These solutions may be collected from human experts through the knowledge engineering process, or </a:t>
            </a:r>
            <a:r>
              <a:rPr lang="en-US" dirty="0" smtClean="0"/>
              <a:t>results </a:t>
            </a:r>
            <a:r>
              <a:rPr lang="en-US" dirty="0"/>
              <a:t>of </a:t>
            </a:r>
            <a:r>
              <a:rPr lang="en-US" dirty="0" smtClean="0"/>
              <a:t>past searches or optimization.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dirty="0"/>
              <a:t>CBR: </a:t>
            </a:r>
            <a:r>
              <a:rPr lang="en-US" sz="2800" dirty="0" smtClean="0">
                <a:solidFill>
                  <a:srgbClr val="C00000"/>
                </a:solidFill>
              </a:rPr>
              <a:t>general</a:t>
            </a:r>
            <a:r>
              <a:rPr lang="en-US" dirty="0" smtClean="0"/>
              <a:t> </a:t>
            </a:r>
            <a:r>
              <a:rPr lang="en-US" sz="2800" dirty="0" smtClean="0">
                <a:solidFill>
                  <a:srgbClr val="CC3300"/>
                </a:solidFill>
              </a:rPr>
              <a:t>structure</a:t>
            </a:r>
            <a:endParaRPr lang="en-US" sz="2000" b="0" dirty="0">
              <a:solidFill>
                <a:srgbClr val="CC3300"/>
              </a:solidFill>
              <a:effectLst/>
            </a:endParaRPr>
          </a:p>
        </p:txBody>
      </p:sp>
      <p:sp>
        <p:nvSpPr>
          <p:cNvPr id="524291" name="Rectangle 3"/>
          <p:cNvSpPr>
            <a:spLocks noGrp="1" noChangeArrowheads="1"/>
          </p:cNvSpPr>
          <p:nvPr>
            <p:ph type="body" idx="1"/>
          </p:nvPr>
        </p:nvSpPr>
        <p:spPr/>
        <p:txBody>
          <a:bodyPr/>
          <a:lstStyle/>
          <a:p>
            <a:pPr>
              <a:lnSpc>
                <a:spcPct val="100000"/>
              </a:lnSpc>
            </a:pPr>
            <a:r>
              <a:rPr lang="en-US" dirty="0"/>
              <a:t>Process in CBR</a:t>
            </a:r>
          </a:p>
        </p:txBody>
      </p:sp>
      <p:grpSp>
        <p:nvGrpSpPr>
          <p:cNvPr id="12" name="Group 11"/>
          <p:cNvGrpSpPr/>
          <p:nvPr/>
        </p:nvGrpSpPr>
        <p:grpSpPr>
          <a:xfrm>
            <a:off x="1344168" y="1997456"/>
            <a:ext cx="7416800" cy="3786886"/>
            <a:chOff x="1344168" y="1997456"/>
            <a:chExt cx="7416800" cy="3786886"/>
          </a:xfrm>
        </p:grpSpPr>
        <p:grpSp>
          <p:nvGrpSpPr>
            <p:cNvPr id="2" name="Group 27"/>
            <p:cNvGrpSpPr>
              <a:grpSpLocks/>
            </p:cNvGrpSpPr>
            <p:nvPr/>
          </p:nvGrpSpPr>
          <p:grpSpPr bwMode="auto">
            <a:xfrm>
              <a:off x="1344168" y="1997456"/>
              <a:ext cx="5626100" cy="3414125"/>
              <a:chOff x="1584" y="1248"/>
              <a:chExt cx="3544" cy="2368"/>
            </a:xfrm>
          </p:grpSpPr>
          <p:sp>
            <p:nvSpPr>
              <p:cNvPr id="524292" name="Rectangle 4"/>
              <p:cNvSpPr>
                <a:spLocks noChangeArrowheads="1"/>
              </p:cNvSpPr>
              <p:nvPr/>
            </p:nvSpPr>
            <p:spPr bwMode="auto">
              <a:xfrm>
                <a:off x="1648" y="1840"/>
                <a:ext cx="1224" cy="416"/>
              </a:xfrm>
              <a:prstGeom prst="rect">
                <a:avLst/>
              </a:prstGeom>
              <a:solidFill>
                <a:schemeClr val="bg1"/>
              </a:solidFill>
              <a:ln w="12700">
                <a:solidFill>
                  <a:schemeClr val="tx1"/>
                </a:solidFill>
                <a:miter lim="800000"/>
                <a:headEnd/>
                <a:tailEnd type="none" w="med" len="lg"/>
              </a:ln>
              <a:effectLst/>
            </p:spPr>
            <p:txBody>
              <a:bodyPr wrap="none" anchor="ctr"/>
              <a:lstStyle/>
              <a:p>
                <a:pPr algn="ctr"/>
                <a:r>
                  <a:rPr lang="en-US" sz="1800" b="1" i="1">
                    <a:solidFill>
                      <a:srgbClr val="A50021"/>
                    </a:solidFill>
                  </a:rPr>
                  <a:t>Case Retrieval</a:t>
                </a:r>
              </a:p>
            </p:txBody>
          </p:sp>
          <p:sp>
            <p:nvSpPr>
              <p:cNvPr id="524294" name="Rectangle 6"/>
              <p:cNvSpPr>
                <a:spLocks noChangeArrowheads="1"/>
              </p:cNvSpPr>
              <p:nvPr/>
            </p:nvSpPr>
            <p:spPr bwMode="auto">
              <a:xfrm>
                <a:off x="1656" y="2584"/>
                <a:ext cx="1224" cy="416"/>
              </a:xfrm>
              <a:prstGeom prst="rect">
                <a:avLst/>
              </a:prstGeom>
              <a:solidFill>
                <a:schemeClr val="bg1"/>
              </a:solidFill>
              <a:ln w="12700">
                <a:solidFill>
                  <a:schemeClr val="tx1"/>
                </a:solidFill>
                <a:miter lim="800000"/>
                <a:headEnd/>
                <a:tailEnd type="none" w="med" len="lg"/>
              </a:ln>
              <a:effectLst/>
            </p:spPr>
            <p:txBody>
              <a:bodyPr wrap="none" anchor="ctr"/>
              <a:lstStyle/>
              <a:p>
                <a:pPr algn="ctr"/>
                <a:r>
                  <a:rPr lang="en-US" sz="1800" b="1"/>
                  <a:t>Analysis of </a:t>
                </a:r>
              </a:p>
              <a:p>
                <a:pPr algn="ctr"/>
                <a:r>
                  <a:rPr lang="en-US" sz="1800" b="1"/>
                  <a:t>Retrieval</a:t>
                </a:r>
              </a:p>
            </p:txBody>
          </p:sp>
          <p:sp>
            <p:nvSpPr>
              <p:cNvPr id="524295" name="Rectangle 7"/>
              <p:cNvSpPr>
                <a:spLocks noChangeArrowheads="1"/>
              </p:cNvSpPr>
              <p:nvPr/>
            </p:nvSpPr>
            <p:spPr bwMode="auto">
              <a:xfrm>
                <a:off x="3768" y="2600"/>
                <a:ext cx="1224" cy="416"/>
              </a:xfrm>
              <a:prstGeom prst="rect">
                <a:avLst/>
              </a:prstGeom>
              <a:solidFill>
                <a:schemeClr val="bg1"/>
              </a:solidFill>
              <a:ln w="12700">
                <a:solidFill>
                  <a:schemeClr val="tx1"/>
                </a:solidFill>
                <a:miter lim="800000"/>
                <a:headEnd/>
                <a:tailEnd type="none" w="med" len="lg"/>
              </a:ln>
              <a:effectLst/>
            </p:spPr>
            <p:txBody>
              <a:bodyPr wrap="none" anchor="ctr"/>
              <a:lstStyle/>
              <a:p>
                <a:pPr algn="ctr"/>
                <a:r>
                  <a:rPr lang="en-US" sz="1800" b="1" i="1">
                    <a:solidFill>
                      <a:srgbClr val="0000CC"/>
                    </a:solidFill>
                  </a:rPr>
                  <a:t>Case Adaptation</a:t>
                </a:r>
              </a:p>
            </p:txBody>
          </p:sp>
          <p:sp>
            <p:nvSpPr>
              <p:cNvPr id="524297" name="AutoShape 9"/>
              <p:cNvSpPr>
                <a:spLocks noChangeArrowheads="1"/>
              </p:cNvSpPr>
              <p:nvPr/>
            </p:nvSpPr>
            <p:spPr bwMode="auto">
              <a:xfrm>
                <a:off x="3904" y="1664"/>
                <a:ext cx="920" cy="616"/>
              </a:xfrm>
              <a:prstGeom prst="can">
                <a:avLst>
                  <a:gd name="adj" fmla="val 25000"/>
                </a:avLst>
              </a:prstGeom>
              <a:solidFill>
                <a:srgbClr val="FFFF00"/>
              </a:solidFill>
              <a:ln w="12700">
                <a:solidFill>
                  <a:schemeClr val="tx1"/>
                </a:solidFill>
                <a:round/>
                <a:headEnd/>
                <a:tailEnd type="none" w="med" len="lg"/>
              </a:ln>
              <a:effectLst/>
            </p:spPr>
            <p:txBody>
              <a:bodyPr wrap="none" anchor="ctr"/>
              <a:lstStyle/>
              <a:p>
                <a:pPr algn="ctr"/>
                <a:r>
                  <a:rPr lang="en-US" sz="1800" b="1">
                    <a:solidFill>
                      <a:srgbClr val="A50021"/>
                    </a:solidFill>
                  </a:rPr>
                  <a:t>Case Base</a:t>
                </a:r>
              </a:p>
            </p:txBody>
          </p:sp>
          <p:sp>
            <p:nvSpPr>
              <p:cNvPr id="524300" name="Text Box 12"/>
              <p:cNvSpPr txBox="1">
                <a:spLocks noChangeArrowheads="1"/>
              </p:cNvSpPr>
              <p:nvPr/>
            </p:nvSpPr>
            <p:spPr bwMode="auto">
              <a:xfrm>
                <a:off x="1737" y="3181"/>
                <a:ext cx="560" cy="231"/>
              </a:xfrm>
              <a:prstGeom prst="rect">
                <a:avLst/>
              </a:prstGeom>
              <a:noFill/>
              <a:ln w="12700">
                <a:noFill/>
                <a:miter lim="800000"/>
                <a:headEnd/>
                <a:tailEnd type="none" w="med" len="lg"/>
              </a:ln>
              <a:effectLst/>
            </p:spPr>
            <p:txBody>
              <a:bodyPr>
                <a:spAutoFit/>
              </a:bodyPr>
              <a:lstStyle/>
              <a:p>
                <a:pPr>
                  <a:spcBef>
                    <a:spcPct val="50000"/>
                  </a:spcBef>
                </a:pPr>
                <a:r>
                  <a:rPr lang="en-US" sz="1800" b="1" i="1" dirty="0">
                    <a:solidFill>
                      <a:schemeClr val="hlink"/>
                    </a:solidFill>
                  </a:rPr>
                  <a:t>failure</a:t>
                </a:r>
              </a:p>
            </p:txBody>
          </p:sp>
          <p:sp>
            <p:nvSpPr>
              <p:cNvPr id="524301" name="Line 13"/>
              <p:cNvSpPr>
                <a:spLocks noChangeShapeType="1"/>
              </p:cNvSpPr>
              <p:nvPr/>
            </p:nvSpPr>
            <p:spPr bwMode="auto">
              <a:xfrm flipH="1">
                <a:off x="2027" y="3024"/>
                <a:ext cx="221" cy="190"/>
              </a:xfrm>
              <a:prstGeom prst="line">
                <a:avLst/>
              </a:prstGeom>
              <a:noFill/>
              <a:ln w="12700">
                <a:solidFill>
                  <a:schemeClr val="tx1"/>
                </a:solidFill>
                <a:round/>
                <a:headEnd/>
                <a:tailEnd type="triangle" w="med" len="lg"/>
              </a:ln>
              <a:effectLst/>
            </p:spPr>
            <p:txBody>
              <a:bodyPr/>
              <a:lstStyle/>
              <a:p>
                <a:endParaRPr lang="en-US"/>
              </a:p>
            </p:txBody>
          </p:sp>
          <p:sp>
            <p:nvSpPr>
              <p:cNvPr id="524302" name="Line 14"/>
              <p:cNvSpPr>
                <a:spLocks noChangeShapeType="1"/>
              </p:cNvSpPr>
              <p:nvPr/>
            </p:nvSpPr>
            <p:spPr bwMode="auto">
              <a:xfrm flipH="1">
                <a:off x="4343" y="3040"/>
                <a:ext cx="1" cy="224"/>
              </a:xfrm>
              <a:prstGeom prst="line">
                <a:avLst/>
              </a:prstGeom>
              <a:noFill/>
              <a:ln w="12700">
                <a:solidFill>
                  <a:schemeClr val="tx1"/>
                </a:solidFill>
                <a:round/>
                <a:headEnd/>
                <a:tailEnd type="triangle" w="med" len="lg"/>
              </a:ln>
              <a:effectLst/>
            </p:spPr>
            <p:txBody>
              <a:bodyPr/>
              <a:lstStyle/>
              <a:p>
                <a:endParaRPr lang="en-US"/>
              </a:p>
            </p:txBody>
          </p:sp>
          <p:sp>
            <p:nvSpPr>
              <p:cNvPr id="524303" name="Text Box 15"/>
              <p:cNvSpPr txBox="1">
                <a:spLocks noChangeArrowheads="1"/>
              </p:cNvSpPr>
              <p:nvPr/>
            </p:nvSpPr>
            <p:spPr bwMode="auto">
              <a:xfrm>
                <a:off x="3600" y="3264"/>
                <a:ext cx="1528" cy="352"/>
              </a:xfrm>
              <a:prstGeom prst="rect">
                <a:avLst/>
              </a:prstGeom>
              <a:noFill/>
              <a:ln w="12700">
                <a:noFill/>
                <a:miter lim="800000"/>
                <a:headEnd/>
                <a:tailEnd type="none" w="med" len="lg"/>
              </a:ln>
              <a:effectLst/>
            </p:spPr>
            <p:txBody>
              <a:bodyPr>
                <a:spAutoFit/>
              </a:bodyPr>
              <a:lstStyle/>
              <a:p>
                <a:pPr>
                  <a:lnSpc>
                    <a:spcPct val="80000"/>
                  </a:lnSpc>
                  <a:spcBef>
                    <a:spcPct val="50000"/>
                  </a:spcBef>
                </a:pPr>
                <a:r>
                  <a:rPr lang="en-US" sz="1800" b="1" i="1" dirty="0">
                    <a:solidFill>
                      <a:srgbClr val="008000"/>
                    </a:solidFill>
                  </a:rPr>
                  <a:t>Solution addresses </a:t>
                </a:r>
              </a:p>
              <a:p>
                <a:pPr>
                  <a:lnSpc>
                    <a:spcPct val="40000"/>
                  </a:lnSpc>
                  <a:spcBef>
                    <a:spcPct val="50000"/>
                  </a:spcBef>
                </a:pPr>
                <a:r>
                  <a:rPr lang="en-US" sz="1800" b="1" i="1" dirty="0">
                    <a:solidFill>
                      <a:srgbClr val="008000"/>
                    </a:solidFill>
                  </a:rPr>
                  <a:t>current problem</a:t>
                </a:r>
              </a:p>
            </p:txBody>
          </p:sp>
          <p:sp>
            <p:nvSpPr>
              <p:cNvPr id="524304" name="Text Box 16"/>
              <p:cNvSpPr txBox="1">
                <a:spLocks noChangeArrowheads="1"/>
              </p:cNvSpPr>
              <p:nvPr/>
            </p:nvSpPr>
            <p:spPr bwMode="auto">
              <a:xfrm>
                <a:off x="1584" y="1248"/>
                <a:ext cx="1304" cy="319"/>
              </a:xfrm>
              <a:prstGeom prst="rect">
                <a:avLst/>
              </a:prstGeom>
              <a:noFill/>
              <a:ln w="12700">
                <a:noFill/>
                <a:miter lim="800000"/>
                <a:headEnd/>
                <a:tailEnd type="none" w="med" len="lg"/>
              </a:ln>
              <a:effectLst/>
            </p:spPr>
            <p:txBody>
              <a:bodyPr>
                <a:spAutoFit/>
              </a:bodyPr>
              <a:lstStyle/>
              <a:p>
                <a:pPr>
                  <a:lnSpc>
                    <a:spcPct val="50000"/>
                  </a:lnSpc>
                  <a:spcBef>
                    <a:spcPct val="50000"/>
                  </a:spcBef>
                </a:pPr>
                <a:r>
                  <a:rPr lang="en-US" sz="1800"/>
                  <a:t>Input specification </a:t>
                </a:r>
              </a:p>
              <a:p>
                <a:pPr>
                  <a:lnSpc>
                    <a:spcPct val="50000"/>
                  </a:lnSpc>
                  <a:spcBef>
                    <a:spcPct val="50000"/>
                  </a:spcBef>
                </a:pPr>
                <a:r>
                  <a:rPr lang="en-US" sz="1800"/>
                  <a:t>of query case</a:t>
                </a:r>
              </a:p>
            </p:txBody>
          </p:sp>
          <p:sp>
            <p:nvSpPr>
              <p:cNvPr id="524305" name="Line 17"/>
              <p:cNvSpPr>
                <a:spLocks noChangeShapeType="1"/>
              </p:cNvSpPr>
              <p:nvPr/>
            </p:nvSpPr>
            <p:spPr bwMode="auto">
              <a:xfrm>
                <a:off x="2256" y="2264"/>
                <a:ext cx="0" cy="304"/>
              </a:xfrm>
              <a:prstGeom prst="line">
                <a:avLst/>
              </a:prstGeom>
              <a:noFill/>
              <a:ln w="12700">
                <a:solidFill>
                  <a:schemeClr val="tx1"/>
                </a:solidFill>
                <a:round/>
                <a:headEnd/>
                <a:tailEnd type="triangle" w="med" len="lg"/>
              </a:ln>
              <a:effectLst/>
            </p:spPr>
            <p:txBody>
              <a:bodyPr/>
              <a:lstStyle/>
              <a:p>
                <a:endParaRPr lang="en-US"/>
              </a:p>
            </p:txBody>
          </p:sp>
          <p:sp>
            <p:nvSpPr>
              <p:cNvPr id="524307" name="Line 19"/>
              <p:cNvSpPr>
                <a:spLocks noChangeShapeType="1"/>
              </p:cNvSpPr>
              <p:nvPr/>
            </p:nvSpPr>
            <p:spPr bwMode="auto">
              <a:xfrm>
                <a:off x="2928" y="1928"/>
                <a:ext cx="928" cy="0"/>
              </a:xfrm>
              <a:prstGeom prst="line">
                <a:avLst/>
              </a:prstGeom>
              <a:noFill/>
              <a:ln w="12700">
                <a:solidFill>
                  <a:schemeClr val="tx1"/>
                </a:solidFill>
                <a:round/>
                <a:headEnd/>
                <a:tailEnd type="triangle" w="med" len="lg"/>
              </a:ln>
              <a:effectLst/>
            </p:spPr>
            <p:txBody>
              <a:bodyPr/>
              <a:lstStyle/>
              <a:p>
                <a:endParaRPr lang="en-US"/>
              </a:p>
            </p:txBody>
          </p:sp>
          <p:sp>
            <p:nvSpPr>
              <p:cNvPr id="524308" name="Line 20"/>
              <p:cNvSpPr>
                <a:spLocks noChangeShapeType="1"/>
              </p:cNvSpPr>
              <p:nvPr/>
            </p:nvSpPr>
            <p:spPr bwMode="auto">
              <a:xfrm flipH="1" flipV="1">
                <a:off x="2920" y="2128"/>
                <a:ext cx="944" cy="0"/>
              </a:xfrm>
              <a:prstGeom prst="line">
                <a:avLst/>
              </a:prstGeom>
              <a:noFill/>
              <a:ln w="12700">
                <a:solidFill>
                  <a:schemeClr val="tx1"/>
                </a:solidFill>
                <a:round/>
                <a:headEnd/>
                <a:tailEnd type="triangle" w="med" len="lg"/>
              </a:ln>
              <a:effectLst/>
            </p:spPr>
            <p:txBody>
              <a:bodyPr/>
              <a:lstStyle/>
              <a:p>
                <a:endParaRPr lang="en-US"/>
              </a:p>
            </p:txBody>
          </p:sp>
          <p:sp>
            <p:nvSpPr>
              <p:cNvPr id="524309" name="Text Box 21"/>
              <p:cNvSpPr txBox="1">
                <a:spLocks noChangeArrowheads="1"/>
              </p:cNvSpPr>
              <p:nvPr/>
            </p:nvSpPr>
            <p:spPr bwMode="auto">
              <a:xfrm>
                <a:off x="3120" y="1680"/>
                <a:ext cx="552" cy="231"/>
              </a:xfrm>
              <a:prstGeom prst="rect">
                <a:avLst/>
              </a:prstGeom>
              <a:noFill/>
              <a:ln w="12700">
                <a:noFill/>
                <a:miter lim="800000"/>
                <a:headEnd/>
                <a:tailEnd type="none" w="med" len="lg"/>
              </a:ln>
              <a:effectLst/>
            </p:spPr>
            <p:txBody>
              <a:bodyPr>
                <a:spAutoFit/>
              </a:bodyPr>
              <a:lstStyle/>
              <a:p>
                <a:pPr>
                  <a:spcBef>
                    <a:spcPct val="50000"/>
                  </a:spcBef>
                </a:pPr>
                <a:r>
                  <a:rPr lang="en-US" sz="1800"/>
                  <a:t>query</a:t>
                </a:r>
              </a:p>
            </p:txBody>
          </p:sp>
          <p:sp>
            <p:nvSpPr>
              <p:cNvPr id="524310" name="Text Box 22"/>
              <p:cNvSpPr txBox="1">
                <a:spLocks noChangeArrowheads="1"/>
              </p:cNvSpPr>
              <p:nvPr/>
            </p:nvSpPr>
            <p:spPr bwMode="auto">
              <a:xfrm>
                <a:off x="3096" y="2112"/>
                <a:ext cx="648" cy="231"/>
              </a:xfrm>
              <a:prstGeom prst="rect">
                <a:avLst/>
              </a:prstGeom>
              <a:noFill/>
              <a:ln w="12700">
                <a:noFill/>
                <a:miter lim="800000"/>
                <a:headEnd/>
                <a:tailEnd type="none" w="med" len="lg"/>
              </a:ln>
              <a:effectLst/>
            </p:spPr>
            <p:txBody>
              <a:bodyPr>
                <a:spAutoFit/>
              </a:bodyPr>
              <a:lstStyle/>
              <a:p>
                <a:pPr>
                  <a:spcBef>
                    <a:spcPct val="50000"/>
                  </a:spcBef>
                </a:pPr>
                <a:r>
                  <a:rPr lang="en-US" sz="1800"/>
                  <a:t>case(s)</a:t>
                </a:r>
              </a:p>
            </p:txBody>
          </p:sp>
          <p:sp>
            <p:nvSpPr>
              <p:cNvPr id="524311" name="Line 23"/>
              <p:cNvSpPr>
                <a:spLocks noChangeShapeType="1"/>
              </p:cNvSpPr>
              <p:nvPr/>
            </p:nvSpPr>
            <p:spPr bwMode="auto">
              <a:xfrm>
                <a:off x="2240" y="1544"/>
                <a:ext cx="0" cy="288"/>
              </a:xfrm>
              <a:prstGeom prst="line">
                <a:avLst/>
              </a:prstGeom>
              <a:noFill/>
              <a:ln w="12700">
                <a:solidFill>
                  <a:schemeClr val="tx1"/>
                </a:solidFill>
                <a:round/>
                <a:headEnd/>
                <a:tailEnd type="triangle" w="med" len="lg"/>
              </a:ln>
              <a:effectLst/>
            </p:spPr>
            <p:txBody>
              <a:bodyPr/>
              <a:lstStyle/>
              <a:p>
                <a:endParaRPr lang="en-US"/>
              </a:p>
            </p:txBody>
          </p:sp>
          <p:sp>
            <p:nvSpPr>
              <p:cNvPr id="524312" name="Line 24"/>
              <p:cNvSpPr>
                <a:spLocks noChangeShapeType="1"/>
              </p:cNvSpPr>
              <p:nvPr/>
            </p:nvSpPr>
            <p:spPr bwMode="auto">
              <a:xfrm>
                <a:off x="2960" y="2824"/>
                <a:ext cx="784" cy="0"/>
              </a:xfrm>
              <a:prstGeom prst="line">
                <a:avLst/>
              </a:prstGeom>
              <a:noFill/>
              <a:ln w="12700">
                <a:solidFill>
                  <a:schemeClr val="tx1"/>
                </a:solidFill>
                <a:round/>
                <a:headEnd/>
                <a:tailEnd type="triangle" w="med" len="lg"/>
              </a:ln>
              <a:effectLst/>
            </p:spPr>
            <p:txBody>
              <a:bodyPr/>
              <a:lstStyle/>
              <a:p>
                <a:endParaRPr lang="en-US"/>
              </a:p>
            </p:txBody>
          </p:sp>
          <p:sp>
            <p:nvSpPr>
              <p:cNvPr id="524313" name="Text Box 25"/>
              <p:cNvSpPr txBox="1">
                <a:spLocks noChangeArrowheads="1"/>
              </p:cNvSpPr>
              <p:nvPr/>
            </p:nvSpPr>
            <p:spPr bwMode="auto">
              <a:xfrm>
                <a:off x="2896" y="2896"/>
                <a:ext cx="872" cy="318"/>
              </a:xfrm>
              <a:prstGeom prst="rect">
                <a:avLst/>
              </a:prstGeom>
              <a:noFill/>
              <a:ln w="12700">
                <a:noFill/>
                <a:miter lim="800000"/>
                <a:headEnd/>
                <a:tailEnd type="none" w="med" len="lg"/>
              </a:ln>
              <a:effectLst/>
            </p:spPr>
            <p:txBody>
              <a:bodyPr>
                <a:spAutoFit/>
              </a:bodyPr>
              <a:lstStyle/>
              <a:p>
                <a:pPr>
                  <a:lnSpc>
                    <a:spcPct val="60000"/>
                  </a:lnSpc>
                  <a:spcBef>
                    <a:spcPct val="50000"/>
                  </a:spcBef>
                </a:pPr>
                <a:r>
                  <a:rPr lang="en-US" sz="1800"/>
                  <a:t>appropriate</a:t>
                </a:r>
              </a:p>
              <a:p>
                <a:pPr>
                  <a:lnSpc>
                    <a:spcPct val="40000"/>
                  </a:lnSpc>
                  <a:spcBef>
                    <a:spcPct val="50000"/>
                  </a:spcBef>
                </a:pPr>
                <a:r>
                  <a:rPr lang="en-US" sz="1800"/>
                  <a:t>case</a:t>
                </a:r>
              </a:p>
            </p:txBody>
          </p:sp>
        </p:grpSp>
        <p:sp>
          <p:nvSpPr>
            <p:cNvPr id="3" name="TextBox 2"/>
            <p:cNvSpPr txBox="1"/>
            <p:nvPr/>
          </p:nvSpPr>
          <p:spPr>
            <a:xfrm>
              <a:off x="7169976" y="2590602"/>
              <a:ext cx="1590992" cy="1169551"/>
            </a:xfrm>
            <a:prstGeom prst="rect">
              <a:avLst/>
            </a:prstGeom>
            <a:noFill/>
          </p:spPr>
          <p:txBody>
            <a:bodyPr wrap="square" rtlCol="0">
              <a:spAutoFit/>
            </a:bodyPr>
            <a:lstStyle/>
            <a:p>
              <a:pPr marL="0" lvl="1"/>
              <a:r>
                <a:rPr lang="en-US" dirty="0" smtClean="0"/>
                <a:t>Save </a:t>
              </a:r>
              <a:r>
                <a:rPr lang="en-US" dirty="0"/>
                <a:t>the solution, with a record of success or failure, for future </a:t>
              </a:r>
              <a:r>
                <a:rPr lang="en-US" dirty="0" smtClean="0"/>
                <a:t>use</a:t>
              </a:r>
              <a:endParaRPr lang="en-US" dirty="0"/>
            </a:p>
          </p:txBody>
        </p:sp>
        <p:sp>
          <p:nvSpPr>
            <p:cNvPr id="7" name="Right Arrow 6"/>
            <p:cNvSpPr/>
            <p:nvPr/>
          </p:nvSpPr>
          <p:spPr bwMode="auto">
            <a:xfrm rot="10800000" flipV="1">
              <a:off x="6589268" y="3023045"/>
              <a:ext cx="479108" cy="250507"/>
            </a:xfrm>
            <a:prstGeom prst="rightArrow">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8" name="Freeform 7"/>
            <p:cNvSpPr/>
            <p:nvPr/>
          </p:nvSpPr>
          <p:spPr bwMode="auto">
            <a:xfrm>
              <a:off x="6446520" y="3648456"/>
              <a:ext cx="1162304" cy="1640758"/>
            </a:xfrm>
            <a:custGeom>
              <a:avLst/>
              <a:gdLst>
                <a:gd name="connsiteX0" fmla="*/ 0 w 1776062"/>
                <a:gd name="connsiteY0" fmla="*/ 2304288 h 2304288"/>
                <a:gd name="connsiteX1" fmla="*/ 1682496 w 1776062"/>
                <a:gd name="connsiteY1" fmla="*/ 1335024 h 2304288"/>
                <a:gd name="connsiteX2" fmla="*/ 1572768 w 1776062"/>
                <a:gd name="connsiteY2" fmla="*/ 0 h 2304288"/>
                <a:gd name="connsiteX3" fmla="*/ 1572768 w 1776062"/>
                <a:gd name="connsiteY3" fmla="*/ 0 h 2304288"/>
              </a:gdLst>
              <a:ahLst/>
              <a:cxnLst>
                <a:cxn ang="0">
                  <a:pos x="connsiteX0" y="connsiteY0"/>
                </a:cxn>
                <a:cxn ang="0">
                  <a:pos x="connsiteX1" y="connsiteY1"/>
                </a:cxn>
                <a:cxn ang="0">
                  <a:pos x="connsiteX2" y="connsiteY2"/>
                </a:cxn>
                <a:cxn ang="0">
                  <a:pos x="connsiteX3" y="connsiteY3"/>
                </a:cxn>
              </a:cxnLst>
              <a:rect l="l" t="t" r="r" b="b"/>
              <a:pathLst>
                <a:path w="1776062" h="2304288">
                  <a:moveTo>
                    <a:pt x="0" y="2304288"/>
                  </a:moveTo>
                  <a:cubicBezTo>
                    <a:pt x="710184" y="2011680"/>
                    <a:pt x="1420368" y="1719072"/>
                    <a:pt x="1682496" y="1335024"/>
                  </a:cubicBezTo>
                  <a:cubicBezTo>
                    <a:pt x="1944624" y="950976"/>
                    <a:pt x="1572768" y="0"/>
                    <a:pt x="1572768" y="0"/>
                  </a:cubicBezTo>
                  <a:lnTo>
                    <a:pt x="1572768" y="0"/>
                  </a:lnTo>
                </a:path>
              </a:pathLst>
            </a:custGeom>
            <a:noFill/>
            <a:ln w="12700" cap="flat" cmpd="sng" algn="ctr">
              <a:solidFill>
                <a:schemeClr val="tx1"/>
              </a:solidFill>
              <a:prstDash val="lgDash"/>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
          <p:nvSpPr>
            <p:cNvPr id="11" name="Freeform 10"/>
            <p:cNvSpPr/>
            <p:nvPr/>
          </p:nvSpPr>
          <p:spPr bwMode="auto">
            <a:xfrm>
              <a:off x="1899993" y="3685032"/>
              <a:ext cx="6396078" cy="2099310"/>
            </a:xfrm>
            <a:custGeom>
              <a:avLst/>
              <a:gdLst>
                <a:gd name="connsiteX0" fmla="*/ 184839 w 6396078"/>
                <a:gd name="connsiteY0" fmla="*/ 1490472 h 2099310"/>
                <a:gd name="connsiteX1" fmla="*/ 605463 w 6396078"/>
                <a:gd name="connsiteY1" fmla="*/ 2039112 h 2099310"/>
                <a:gd name="connsiteX2" fmla="*/ 5195751 w 6396078"/>
                <a:gd name="connsiteY2" fmla="*/ 2057400 h 2099310"/>
                <a:gd name="connsiteX3" fmla="*/ 6320463 w 6396078"/>
                <a:gd name="connsiteY3" fmla="*/ 1792224 h 2099310"/>
                <a:gd name="connsiteX4" fmla="*/ 6201591 w 6396078"/>
                <a:gd name="connsiteY4" fmla="*/ 0 h 20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078" h="2099310">
                  <a:moveTo>
                    <a:pt x="184839" y="1490472"/>
                  </a:moveTo>
                  <a:cubicBezTo>
                    <a:pt x="-22425" y="1717548"/>
                    <a:pt x="-229689" y="1944624"/>
                    <a:pt x="605463" y="2039112"/>
                  </a:cubicBezTo>
                  <a:cubicBezTo>
                    <a:pt x="1440615" y="2133600"/>
                    <a:pt x="4243251" y="2098548"/>
                    <a:pt x="5195751" y="2057400"/>
                  </a:cubicBezTo>
                  <a:cubicBezTo>
                    <a:pt x="6148251" y="2016252"/>
                    <a:pt x="6152823" y="2135124"/>
                    <a:pt x="6320463" y="1792224"/>
                  </a:cubicBezTo>
                  <a:cubicBezTo>
                    <a:pt x="6488103" y="1449324"/>
                    <a:pt x="6344847" y="724662"/>
                    <a:pt x="6201591" y="0"/>
                  </a:cubicBezTo>
                </a:path>
              </a:pathLst>
            </a:custGeom>
            <a:noFill/>
            <a:ln w="12700" cap="flat" cmpd="sng" algn="ctr">
              <a:solidFill>
                <a:schemeClr val="tx1"/>
              </a:solidFill>
              <a:prstDash val="lgDash"/>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grpSp>
      <p:sp>
        <p:nvSpPr>
          <p:cNvPr id="29" name="线形标注 1 28"/>
          <p:cNvSpPr/>
          <p:nvPr/>
        </p:nvSpPr>
        <p:spPr bwMode="auto">
          <a:xfrm>
            <a:off x="6805246" y="1397977"/>
            <a:ext cx="2505808" cy="1125415"/>
          </a:xfrm>
          <a:prstGeom prst="borderCallout1">
            <a:avLst/>
          </a:prstGeom>
          <a:solidFill>
            <a:schemeClr val="bg1"/>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r>
              <a:rPr lang="en-SG" dirty="0" smtClean="0"/>
              <a:t>{Problem 1, Solution 1}</a:t>
            </a:r>
          </a:p>
          <a:p>
            <a:r>
              <a:rPr lang="en-SG" dirty="0" smtClean="0"/>
              <a:t>{Problem 2, Solution 2}</a:t>
            </a:r>
          </a:p>
          <a:p>
            <a:r>
              <a:rPr lang="en-SG" dirty="0" smtClean="0"/>
              <a:t>…</a:t>
            </a:r>
          </a:p>
          <a:p>
            <a:r>
              <a:rPr lang="en-SG" dirty="0" smtClean="0"/>
              <a:t>{Problem N, Solution N}</a:t>
            </a:r>
          </a:p>
          <a:p>
            <a:endParaRPr lang="en-SG" dirty="0"/>
          </a:p>
        </p:txBody>
      </p:sp>
    </p:spTree>
    <p:extLst>
      <p:ext uri="{BB962C8B-B14F-4D97-AF65-F5344CB8AC3E}">
        <p14:creationId xmlns:p14="http://schemas.microsoft.com/office/powerpoint/2010/main" val="30265067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dirty="0" smtClean="0"/>
              <a:t>CBR from ML Point of View: </a:t>
            </a:r>
            <a:r>
              <a:rPr lang="en-US" sz="2800" dirty="0" smtClean="0">
                <a:solidFill>
                  <a:srgbClr val="C00000"/>
                </a:solidFill>
              </a:rPr>
              <a:t>learning</a:t>
            </a:r>
            <a:endParaRPr lang="en-US" sz="1800" b="0" dirty="0">
              <a:solidFill>
                <a:srgbClr val="C00000"/>
              </a:solidFill>
              <a:effectLst/>
            </a:endParaRPr>
          </a:p>
        </p:txBody>
      </p:sp>
      <p:sp>
        <p:nvSpPr>
          <p:cNvPr id="497667" name="Rectangle 3"/>
          <p:cNvSpPr>
            <a:spLocks noGrp="1" noChangeArrowheads="1"/>
          </p:cNvSpPr>
          <p:nvPr>
            <p:ph type="body" idx="1"/>
          </p:nvPr>
        </p:nvSpPr>
        <p:spPr/>
        <p:txBody>
          <a:bodyPr/>
          <a:lstStyle/>
          <a:p>
            <a:pPr>
              <a:lnSpc>
                <a:spcPct val="100000"/>
              </a:lnSpc>
              <a:spcBef>
                <a:spcPts val="600"/>
              </a:spcBef>
            </a:pPr>
            <a:r>
              <a:rPr lang="en-US" dirty="0"/>
              <a:t>Case-based approaches can </a:t>
            </a:r>
            <a:r>
              <a:rPr lang="en-US" dirty="0" smtClean="0"/>
              <a:t>enable the </a:t>
            </a:r>
            <a:r>
              <a:rPr lang="en-US" dirty="0"/>
              <a:t>expert system to </a:t>
            </a:r>
            <a:r>
              <a:rPr lang="en-US" dirty="0" smtClean="0">
                <a:solidFill>
                  <a:srgbClr val="FF0000"/>
                </a:solidFill>
              </a:rPr>
              <a:t>“</a:t>
            </a:r>
            <a:r>
              <a:rPr lang="en-US" dirty="0" smtClean="0"/>
              <a:t>learn</a:t>
            </a:r>
            <a:r>
              <a:rPr lang="en-US" dirty="0" smtClean="0">
                <a:solidFill>
                  <a:srgbClr val="FF0000"/>
                </a:solidFill>
              </a:rPr>
              <a:t>”</a:t>
            </a:r>
            <a:r>
              <a:rPr lang="en-US" dirty="0" smtClean="0"/>
              <a:t> </a:t>
            </a:r>
            <a:r>
              <a:rPr lang="en-US" dirty="0"/>
              <a:t>from its experience.</a:t>
            </a:r>
          </a:p>
          <a:p>
            <a:pPr lvl="1">
              <a:lnSpc>
                <a:spcPct val="100000"/>
              </a:lnSpc>
              <a:spcBef>
                <a:spcPts val="600"/>
              </a:spcBef>
            </a:pPr>
            <a:r>
              <a:rPr lang="en-US" dirty="0"/>
              <a:t>After </a:t>
            </a:r>
            <a:r>
              <a:rPr lang="en-US" dirty="0" smtClean="0"/>
              <a:t>applying search-based </a:t>
            </a:r>
            <a:r>
              <a:rPr lang="en-US" dirty="0"/>
              <a:t>solution to </a:t>
            </a:r>
            <a:r>
              <a:rPr lang="en-US" dirty="0" smtClean="0"/>
              <a:t>a new </a:t>
            </a:r>
            <a:r>
              <a:rPr lang="en-US" dirty="0"/>
              <a:t>problem, </a:t>
            </a:r>
            <a:r>
              <a:rPr lang="en-US" dirty="0" smtClean="0"/>
              <a:t>the </a:t>
            </a:r>
            <a:r>
              <a:rPr lang="en-US" dirty="0"/>
              <a:t>system </a:t>
            </a:r>
            <a:r>
              <a:rPr lang="en-US" dirty="0" smtClean="0"/>
              <a:t>saves </a:t>
            </a:r>
            <a:r>
              <a:rPr lang="en-US" dirty="0"/>
              <a:t>that solution </a:t>
            </a:r>
            <a:r>
              <a:rPr lang="en-US" dirty="0" smtClean="0"/>
              <a:t>with the success </a:t>
            </a:r>
            <a:r>
              <a:rPr lang="en-US" dirty="0"/>
              <a:t>or </a:t>
            </a:r>
            <a:r>
              <a:rPr lang="en-US" dirty="0" smtClean="0"/>
              <a:t>failure indicator, </a:t>
            </a:r>
            <a:r>
              <a:rPr lang="en-US" dirty="0"/>
              <a:t>so that next time a </a:t>
            </a:r>
            <a:r>
              <a:rPr lang="en-US" dirty="0" smtClean="0"/>
              <a:t>similar new problem can be handled more effectively and efficiently.</a:t>
            </a:r>
          </a:p>
          <a:p>
            <a:pPr lvl="2">
              <a:lnSpc>
                <a:spcPct val="100000"/>
              </a:lnSpc>
              <a:spcBef>
                <a:spcPts val="600"/>
              </a:spcBef>
            </a:pPr>
            <a:r>
              <a:rPr lang="en-US" dirty="0"/>
              <a:t>Requires updating of the index structure</a:t>
            </a:r>
          </a:p>
          <a:p>
            <a:pPr lvl="2">
              <a:lnSpc>
                <a:spcPct val="100000"/>
              </a:lnSpc>
              <a:spcBef>
                <a:spcPts val="600"/>
              </a:spcBef>
            </a:pPr>
            <a:r>
              <a:rPr lang="en-US" dirty="0"/>
              <a:t>There are methods that can be used to maintain </a:t>
            </a:r>
            <a:r>
              <a:rPr lang="en-US" dirty="0" smtClean="0"/>
              <a:t>indices, such as </a:t>
            </a:r>
            <a:r>
              <a:rPr lang="en-US" i="1" dirty="0" smtClean="0">
                <a:solidFill>
                  <a:srgbClr val="CC66FF"/>
                </a:solidFill>
                <a:effectLst>
                  <a:outerShdw blurRad="38100" dist="38100" dir="2700000" algn="tl">
                    <a:srgbClr val="C0C0C0"/>
                  </a:outerShdw>
                </a:effectLst>
              </a:rPr>
              <a:t>Clustering</a:t>
            </a:r>
            <a:r>
              <a:rPr lang="en-US" b="1" i="1" dirty="0" smtClean="0">
                <a:solidFill>
                  <a:srgbClr val="CC66FF"/>
                </a:solidFill>
                <a:effectLst>
                  <a:outerShdw blurRad="38100" dist="38100" dir="2700000" algn="tl">
                    <a:srgbClr val="C0C0C0"/>
                  </a:outerShdw>
                </a:effectLst>
              </a:rPr>
              <a:t> </a:t>
            </a:r>
            <a:r>
              <a:rPr lang="en-US" dirty="0" smtClean="0"/>
              <a:t>and other techniques </a:t>
            </a:r>
            <a:r>
              <a:rPr lang="en-US" dirty="0"/>
              <a:t>from machine learning</a:t>
            </a:r>
          </a:p>
          <a:p>
            <a:pPr lvl="1">
              <a:lnSpc>
                <a:spcPct val="100000"/>
              </a:lnSpc>
            </a:pPr>
            <a:endParaRPr lang="en-US" dirty="0"/>
          </a:p>
          <a:p>
            <a:pPr marL="1085850" lvl="2" indent="0">
              <a:lnSpc>
                <a:spcPct val="100000"/>
              </a:lnSpc>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dirty="0"/>
              <a:t>CBR from ML Point of View: </a:t>
            </a:r>
            <a:r>
              <a:rPr lang="en-US" sz="2800" dirty="0" smtClean="0">
                <a:solidFill>
                  <a:srgbClr val="C00000"/>
                </a:solidFill>
              </a:rPr>
              <a:t>reasoning</a:t>
            </a:r>
            <a:endParaRPr lang="en-US" sz="2400" b="0" dirty="0">
              <a:solidFill>
                <a:srgbClr val="CC3300"/>
              </a:solidFill>
              <a:effectLst/>
            </a:endParaRPr>
          </a:p>
        </p:txBody>
      </p:sp>
      <p:sp>
        <p:nvSpPr>
          <p:cNvPr id="499715" name="Rectangle 3"/>
          <p:cNvSpPr>
            <a:spLocks noGrp="1" noChangeArrowheads="1"/>
          </p:cNvSpPr>
          <p:nvPr>
            <p:ph type="body" idx="1"/>
          </p:nvPr>
        </p:nvSpPr>
        <p:spPr/>
        <p:txBody>
          <a:bodyPr/>
          <a:lstStyle/>
          <a:p>
            <a:pPr>
              <a:lnSpc>
                <a:spcPct val="120000"/>
              </a:lnSpc>
            </a:pPr>
            <a:r>
              <a:rPr lang="en-US" i="1" dirty="0">
                <a:solidFill>
                  <a:srgbClr val="CC66FF"/>
                </a:solidFill>
                <a:effectLst>
                  <a:outerShdw blurRad="38100" dist="38100" dir="2700000" algn="tl">
                    <a:srgbClr val="C0C0C0"/>
                  </a:outerShdw>
                </a:effectLst>
              </a:rPr>
              <a:t>Case retrieval</a:t>
            </a:r>
            <a:r>
              <a:rPr lang="en-US" dirty="0"/>
              <a:t> from memory</a:t>
            </a:r>
          </a:p>
          <a:p>
            <a:pPr lvl="1">
              <a:lnSpc>
                <a:spcPct val="120000"/>
              </a:lnSpc>
              <a:spcBef>
                <a:spcPts val="600"/>
              </a:spcBef>
            </a:pPr>
            <a:r>
              <a:rPr lang="en-US" dirty="0" smtClean="0"/>
              <a:t>Determines </a:t>
            </a:r>
            <a:r>
              <a:rPr lang="en-US" b="1" i="1" dirty="0">
                <a:solidFill>
                  <a:srgbClr val="CC66FF"/>
                </a:solidFill>
                <a:effectLst>
                  <a:outerShdw blurRad="38100" dist="38100" dir="2700000" algn="tl">
                    <a:srgbClr val="000000">
                      <a:alpha val="43137"/>
                    </a:srgbClr>
                  </a:outerShdw>
                </a:effectLst>
              </a:rPr>
              <a:t>similarity</a:t>
            </a:r>
            <a:r>
              <a:rPr lang="en-US" dirty="0"/>
              <a:t> on the basis of common </a:t>
            </a:r>
            <a:r>
              <a:rPr lang="en-US" dirty="0" smtClean="0"/>
              <a:t>features</a:t>
            </a:r>
          </a:p>
          <a:p>
            <a:pPr lvl="1">
              <a:lnSpc>
                <a:spcPct val="120000"/>
              </a:lnSpc>
              <a:spcBef>
                <a:spcPts val="600"/>
              </a:spcBef>
              <a:buNone/>
            </a:pPr>
            <a:r>
              <a:rPr lang="en-US" sz="2000" dirty="0" smtClean="0">
                <a:solidFill>
                  <a:schemeClr val="tx1">
                    <a:lumMod val="50000"/>
                    <a:lumOff val="50000"/>
                  </a:schemeClr>
                </a:solidFill>
              </a:rPr>
              <a:t>(A problem is defined/represented by a group of features)</a:t>
            </a:r>
            <a:endParaRPr lang="en-US" sz="2000" dirty="0">
              <a:solidFill>
                <a:schemeClr val="tx1">
                  <a:lumMod val="50000"/>
                  <a:lumOff val="50000"/>
                </a:schemeClr>
              </a:solidFill>
            </a:endParaRPr>
          </a:p>
          <a:p>
            <a:pPr lvl="2">
              <a:lnSpc>
                <a:spcPct val="120000"/>
              </a:lnSpc>
              <a:spcBef>
                <a:spcPts val="600"/>
              </a:spcBef>
            </a:pPr>
            <a:r>
              <a:rPr lang="en-US" dirty="0" smtClean="0"/>
              <a:t>i.e.: If two </a:t>
            </a:r>
            <a:r>
              <a:rPr lang="en-US" dirty="0"/>
              <a:t>patients share a number of common features in their symptoms and medical histories, there </a:t>
            </a:r>
            <a:r>
              <a:rPr lang="en-US" dirty="0" smtClean="0"/>
              <a:t>can be strong belief </a:t>
            </a:r>
            <a:r>
              <a:rPr lang="en-US" dirty="0"/>
              <a:t>that </a:t>
            </a:r>
            <a:r>
              <a:rPr lang="en-US" dirty="0" smtClean="0"/>
              <a:t>both have </a:t>
            </a:r>
            <a:r>
              <a:rPr lang="en-US" dirty="0"/>
              <a:t>the same disease and will respond to the same </a:t>
            </a:r>
            <a:r>
              <a:rPr lang="en-US" dirty="0" smtClean="0"/>
              <a:t>treatment.</a:t>
            </a:r>
            <a:endParaRPr lang="en-US" dirty="0"/>
          </a:p>
          <a:p>
            <a:pPr lvl="1">
              <a:lnSpc>
                <a:spcPct val="120000"/>
              </a:lnSpc>
              <a:spcBef>
                <a:spcPts val="600"/>
              </a:spcBef>
            </a:pPr>
            <a:r>
              <a:rPr lang="en-US" dirty="0" smtClean="0"/>
              <a:t>Case </a:t>
            </a:r>
            <a:r>
              <a:rPr lang="en-US" dirty="0"/>
              <a:t>memory should be organized to support efficient </a:t>
            </a:r>
            <a:r>
              <a:rPr lang="en-US" dirty="0" smtClean="0"/>
              <a:t>retrieval </a:t>
            </a:r>
            <a:r>
              <a:rPr lang="en-US" sz="2000" dirty="0" smtClean="0">
                <a:solidFill>
                  <a:schemeClr val="tx1">
                    <a:lumMod val="50000"/>
                    <a:lumOff val="50000"/>
                  </a:schemeClr>
                </a:solidFill>
              </a:rPr>
              <a:t>(software engineering)</a:t>
            </a:r>
            <a:endParaRPr lang="en-US" dirty="0">
              <a:solidFill>
                <a:schemeClr val="tx1">
                  <a:lumMod val="50000"/>
                  <a:lumOff val="50000"/>
                </a:schemeClr>
              </a:solidFill>
            </a:endParaRPr>
          </a:p>
        </p:txBody>
      </p:sp>
    </p:spTree>
    <p:extLst>
      <p:ext uri="{BB962C8B-B14F-4D97-AF65-F5344CB8AC3E}">
        <p14:creationId xmlns:p14="http://schemas.microsoft.com/office/powerpoint/2010/main" val="2494763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dirty="0"/>
              <a:t>CBR from ML Point of View: </a:t>
            </a:r>
            <a:r>
              <a:rPr lang="en-US" sz="2800" dirty="0">
                <a:solidFill>
                  <a:srgbClr val="C00000"/>
                </a:solidFill>
              </a:rPr>
              <a:t>generalization</a:t>
            </a:r>
            <a:endParaRPr lang="en-US" sz="2400" b="0" dirty="0">
              <a:solidFill>
                <a:srgbClr val="CC3300"/>
              </a:solidFill>
              <a:effectLst/>
            </a:endParaRPr>
          </a:p>
        </p:txBody>
      </p:sp>
      <p:sp>
        <p:nvSpPr>
          <p:cNvPr id="500739" name="Rectangle 3"/>
          <p:cNvSpPr>
            <a:spLocks noGrp="1" noChangeArrowheads="1"/>
          </p:cNvSpPr>
          <p:nvPr>
            <p:ph type="body" idx="1"/>
          </p:nvPr>
        </p:nvSpPr>
        <p:spPr>
          <a:xfrm>
            <a:off x="303213" y="1184032"/>
            <a:ext cx="9299575" cy="4991100"/>
          </a:xfrm>
        </p:spPr>
        <p:txBody>
          <a:bodyPr/>
          <a:lstStyle/>
          <a:p>
            <a:pPr>
              <a:lnSpc>
                <a:spcPct val="100000"/>
              </a:lnSpc>
              <a:spcBef>
                <a:spcPts val="600"/>
              </a:spcBef>
            </a:pPr>
            <a:r>
              <a:rPr lang="en-US" dirty="0"/>
              <a:t>Modify a retrieved case (</a:t>
            </a:r>
            <a:r>
              <a:rPr lang="en-US" i="1" dirty="0">
                <a:solidFill>
                  <a:srgbClr val="CC66FF"/>
                </a:solidFill>
                <a:effectLst>
                  <a:outerShdw blurRad="38100" dist="38100" dir="2700000" algn="tl">
                    <a:srgbClr val="C0C0C0"/>
                  </a:outerShdw>
                </a:effectLst>
              </a:rPr>
              <a:t>case adaptation</a:t>
            </a:r>
            <a:r>
              <a:rPr lang="en-US" dirty="0"/>
              <a:t>) </a:t>
            </a:r>
          </a:p>
          <a:p>
            <a:pPr lvl="1">
              <a:lnSpc>
                <a:spcPct val="100000"/>
              </a:lnSpc>
              <a:spcBef>
                <a:spcPts val="600"/>
              </a:spcBef>
            </a:pPr>
            <a:r>
              <a:rPr lang="en-US" dirty="0" smtClean="0"/>
              <a:t>Is </a:t>
            </a:r>
            <a:r>
              <a:rPr lang="en-US" dirty="0"/>
              <a:t>considered as the most important step of CBR:</a:t>
            </a:r>
          </a:p>
          <a:p>
            <a:pPr lvl="2">
              <a:lnSpc>
                <a:spcPct val="100000"/>
              </a:lnSpc>
              <a:spcBef>
                <a:spcPts val="600"/>
              </a:spcBef>
            </a:pPr>
            <a:r>
              <a:rPr lang="en-US" dirty="0"/>
              <a:t>It adds intelligence to what would otherwise be simple pattern </a:t>
            </a:r>
            <a:r>
              <a:rPr lang="en-US" dirty="0" smtClean="0"/>
              <a:t>matching</a:t>
            </a:r>
            <a:endParaRPr lang="en-US" dirty="0"/>
          </a:p>
          <a:p>
            <a:pPr lvl="1">
              <a:lnSpc>
                <a:spcPct val="100000"/>
              </a:lnSpc>
              <a:spcBef>
                <a:spcPts val="600"/>
              </a:spcBef>
            </a:pPr>
            <a:r>
              <a:rPr lang="en-US" dirty="0"/>
              <a:t>Can use various techniques, including </a:t>
            </a:r>
            <a:r>
              <a:rPr lang="en-US" dirty="0" smtClean="0"/>
              <a:t>distance calculation, rules</a:t>
            </a:r>
            <a:r>
              <a:rPr lang="en-US" dirty="0"/>
              <a:t>, further CBR on the finer grained aspects of the </a:t>
            </a:r>
            <a:r>
              <a:rPr lang="en-US" dirty="0" smtClean="0"/>
              <a:t>case, fuzzy logic</a:t>
            </a:r>
            <a:endParaRPr lang="en-US" dirty="0"/>
          </a:p>
          <a:p>
            <a:pPr>
              <a:lnSpc>
                <a:spcPct val="100000"/>
              </a:lnSpc>
              <a:spcBef>
                <a:spcPts val="600"/>
              </a:spcBef>
            </a:pPr>
            <a:r>
              <a:rPr lang="en-US" dirty="0"/>
              <a:t>Apply </a:t>
            </a:r>
            <a:r>
              <a:rPr lang="en-US" dirty="0" smtClean="0"/>
              <a:t>modified case solution </a:t>
            </a:r>
            <a:r>
              <a:rPr lang="en-US" dirty="0"/>
              <a:t>to the current situation</a:t>
            </a:r>
          </a:p>
          <a:p>
            <a:pPr lvl="1">
              <a:lnSpc>
                <a:spcPct val="100000"/>
              </a:lnSpc>
              <a:spcBef>
                <a:spcPts val="600"/>
              </a:spcBef>
            </a:pPr>
            <a:r>
              <a:rPr lang="en-US" dirty="0"/>
              <a:t>May require further iterations of the previous steps to get a satisfactory problem </a:t>
            </a:r>
            <a:r>
              <a:rPr lang="en-US" dirty="0" smtClean="0"/>
              <a:t>solution</a:t>
            </a:r>
            <a:endParaRPr lang="en-US" dirty="0"/>
          </a:p>
          <a:p>
            <a:pPr marL="57150" indent="0">
              <a:lnSpc>
                <a:spcPct val="100000"/>
              </a:lnSpc>
              <a:spcBef>
                <a:spcPts val="600"/>
              </a:spcBef>
              <a:buNone/>
            </a:pPr>
            <a:r>
              <a:rPr lang="en-US" dirty="0" smtClean="0">
                <a:solidFill>
                  <a:schemeClr val="hlink"/>
                </a:solidFill>
                <a:sym typeface="Wingdings" pitchFamily="2" charset="2"/>
              </a:rPr>
              <a:t>	</a:t>
            </a:r>
            <a:r>
              <a:rPr lang="en-US" b="1" dirty="0" smtClean="0">
                <a:solidFill>
                  <a:schemeClr val="hlink"/>
                </a:solidFill>
                <a:sym typeface="Wingdings" pitchFamily="2" charset="2"/>
              </a:rPr>
              <a:t></a:t>
            </a:r>
            <a:r>
              <a:rPr lang="en-US" dirty="0" smtClean="0">
                <a:solidFill>
                  <a:schemeClr val="hlink"/>
                </a:solidFill>
                <a:sym typeface="Wingdings" pitchFamily="2" charset="2"/>
              </a:rPr>
              <a:t> </a:t>
            </a:r>
            <a:r>
              <a:rPr lang="en-US" sz="2000" i="1" dirty="0" smtClean="0">
                <a:solidFill>
                  <a:srgbClr val="008000"/>
                </a:solidFill>
                <a:effectLst>
                  <a:outerShdw blurRad="38100" dist="38100" dir="2700000" algn="tl">
                    <a:srgbClr val="C0C0C0"/>
                  </a:outerShdw>
                </a:effectLst>
              </a:rPr>
              <a:t>the </a:t>
            </a:r>
            <a:r>
              <a:rPr lang="en-US" sz="2000" i="1" dirty="0">
                <a:solidFill>
                  <a:srgbClr val="008000"/>
                </a:solidFill>
                <a:effectLst>
                  <a:outerShdw blurRad="38100" dist="38100" dir="2700000" algn="tl">
                    <a:srgbClr val="C0C0C0"/>
                  </a:outerShdw>
                </a:effectLst>
              </a:rPr>
              <a:t>basic idea of CBR finds similarity with some of the </a:t>
            </a:r>
            <a:r>
              <a:rPr lang="en-US" sz="2000" i="1" dirty="0" smtClean="0">
                <a:solidFill>
                  <a:srgbClr val="008000"/>
                </a:solidFill>
                <a:effectLst>
                  <a:outerShdw blurRad="38100" dist="38100" dir="2700000" algn="tl">
                    <a:srgbClr val="C0C0C0"/>
                  </a:outerShdw>
                </a:effectLst>
              </a:rPr>
              <a:t>neural network 	models</a:t>
            </a:r>
            <a:endParaRPr lang="en-US" sz="2000" i="1" dirty="0">
              <a:solidFill>
                <a:srgbClr val="008000"/>
              </a:solidFill>
              <a:effectLst>
                <a:outerShdw blurRad="38100" dist="38100" dir="2700000" algn="tl">
                  <a:srgbClr val="C0C0C0"/>
                </a:outerShdw>
              </a:effectLst>
            </a:endParaRPr>
          </a:p>
        </p:txBody>
      </p:sp>
    </p:spTree>
    <p:extLst>
      <p:ext uri="{BB962C8B-B14F-4D97-AF65-F5344CB8AC3E}">
        <p14:creationId xmlns:p14="http://schemas.microsoft.com/office/powerpoint/2010/main" val="29264705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330200" y="1171575"/>
            <a:ext cx="9300633" cy="4829175"/>
          </a:xfrm>
          <a:noFill/>
        </p:spPr>
        <p:txBody>
          <a:bodyPr/>
          <a:lstStyle/>
          <a:p>
            <a:pPr>
              <a:lnSpc>
                <a:spcPct val="100000"/>
              </a:lnSpc>
              <a:spcBef>
                <a:spcPts val="1200"/>
              </a:spcBef>
            </a:pPr>
            <a:r>
              <a:rPr lang="en-GB" i="1" dirty="0" smtClean="0">
                <a:solidFill>
                  <a:schemeClr val="tx1"/>
                </a:solidFill>
                <a:effectLst>
                  <a:outerShdw blurRad="38100" dist="38100" dir="2700000" algn="tl">
                    <a:srgbClr val="000000">
                      <a:alpha val="43137"/>
                    </a:srgbClr>
                  </a:outerShdw>
                </a:effectLst>
              </a:rPr>
              <a:t>Diagnostic systems </a:t>
            </a:r>
            <a:r>
              <a:rPr lang="en-GB" dirty="0" smtClean="0"/>
              <a:t>to locate faults in equipment or diagnose diseases in patients</a:t>
            </a:r>
          </a:p>
          <a:p>
            <a:pPr lvl="1">
              <a:lnSpc>
                <a:spcPct val="100000"/>
              </a:lnSpc>
              <a:spcBef>
                <a:spcPts val="1200"/>
              </a:spcBef>
            </a:pPr>
            <a:r>
              <a:rPr lang="en-US" dirty="0"/>
              <a:t>Hardware diagnosis: the failures in the past often recur</a:t>
            </a:r>
          </a:p>
          <a:p>
            <a:pPr lvl="2">
              <a:lnSpc>
                <a:spcPct val="100000"/>
              </a:lnSpc>
              <a:spcBef>
                <a:spcPts val="1200"/>
              </a:spcBef>
            </a:pPr>
            <a:r>
              <a:rPr lang="en-US" dirty="0"/>
              <a:t>Besides using extensive theoretical knowledge of electronic and mechanical systems, </a:t>
            </a:r>
            <a:r>
              <a:rPr lang="en-US" dirty="0" smtClean="0"/>
              <a:t>CBR brings </a:t>
            </a:r>
            <a:r>
              <a:rPr lang="en-US" dirty="0"/>
              <a:t>past successful and failed experience in diagnosis to bear on the </a:t>
            </a:r>
            <a:r>
              <a:rPr lang="en-US" dirty="0" smtClean="0"/>
              <a:t>current new problem</a:t>
            </a:r>
          </a:p>
          <a:p>
            <a:pPr lvl="1">
              <a:lnSpc>
                <a:spcPct val="100000"/>
              </a:lnSpc>
              <a:spcBef>
                <a:spcPts val="1200"/>
              </a:spcBef>
            </a:pPr>
            <a:r>
              <a:rPr lang="en-US" dirty="0"/>
              <a:t>Medical education does not rely solely on theoretical models of anatomy, physiology, and </a:t>
            </a:r>
            <a:r>
              <a:rPr lang="en-US" dirty="0" smtClean="0"/>
              <a:t>disease taxonomy </a:t>
            </a:r>
          </a:p>
          <a:p>
            <a:pPr lvl="2">
              <a:lnSpc>
                <a:spcPct val="100000"/>
              </a:lnSpc>
              <a:spcBef>
                <a:spcPts val="1200"/>
              </a:spcBef>
            </a:pPr>
            <a:r>
              <a:rPr lang="en-US" dirty="0" smtClean="0"/>
              <a:t>It </a:t>
            </a:r>
            <a:r>
              <a:rPr lang="en-US" dirty="0"/>
              <a:t>also depends heavily on case histories and </a:t>
            </a:r>
            <a:r>
              <a:rPr lang="en-US" dirty="0" smtClean="0"/>
              <a:t>learner’s </a:t>
            </a:r>
            <a:r>
              <a:rPr lang="en-US" dirty="0"/>
              <a:t>experience with </a:t>
            </a:r>
            <a:r>
              <a:rPr lang="en-US" dirty="0" smtClean="0"/>
              <a:t>patients </a:t>
            </a:r>
            <a:r>
              <a:rPr lang="en-US" dirty="0"/>
              <a:t>and their treatment</a:t>
            </a:r>
            <a:r>
              <a:rPr lang="en-US" dirty="0" smtClean="0"/>
              <a:t>.</a:t>
            </a:r>
          </a:p>
          <a:p>
            <a:pPr>
              <a:lnSpc>
                <a:spcPct val="100000"/>
              </a:lnSpc>
            </a:pPr>
            <a:endParaRPr lang="en-GB" dirty="0" smtClean="0"/>
          </a:p>
        </p:txBody>
      </p:sp>
      <p:sp>
        <p:nvSpPr>
          <p:cNvPr id="12291" name="Rectangle 5"/>
          <p:cNvSpPr>
            <a:spLocks noGrp="1" noChangeArrowheads="1"/>
          </p:cNvSpPr>
          <p:nvPr>
            <p:ph type="title"/>
          </p:nvPr>
        </p:nvSpPr>
        <p:spPr/>
        <p:txBody>
          <a:bodyPr/>
          <a:lstStyle/>
          <a:p>
            <a:r>
              <a:rPr lang="en-US" sz="3200" dirty="0" smtClean="0"/>
              <a:t>CBR Applications</a:t>
            </a:r>
            <a:endParaRPr lang="en-US" sz="2400" b="0" dirty="0" smtClean="0">
              <a:effectLst/>
            </a:endParaRPr>
          </a:p>
        </p:txBody>
      </p:sp>
    </p:spTree>
    <p:extLst>
      <p:ext uri="{BB962C8B-B14F-4D97-AF65-F5344CB8AC3E}">
        <p14:creationId xmlns:p14="http://schemas.microsoft.com/office/powerpoint/2010/main" val="178774498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noFill/>
        </p:spPr>
        <p:txBody>
          <a:bodyPr/>
          <a:lstStyle/>
          <a:p>
            <a:pPr>
              <a:lnSpc>
                <a:spcPct val="100000"/>
              </a:lnSpc>
              <a:spcBef>
                <a:spcPts val="1200"/>
              </a:spcBef>
            </a:pPr>
            <a:r>
              <a:rPr lang="en-GB" i="1" dirty="0" smtClean="0">
                <a:solidFill>
                  <a:schemeClr val="tx1"/>
                </a:solidFill>
                <a:effectLst>
                  <a:outerShdw blurRad="38100" dist="38100" dir="2700000" algn="tl">
                    <a:srgbClr val="000000">
                      <a:alpha val="43137"/>
                    </a:srgbClr>
                  </a:outerShdw>
                </a:effectLst>
              </a:rPr>
              <a:t>Product design</a:t>
            </a:r>
            <a:r>
              <a:rPr lang="en-GB" dirty="0" smtClean="0"/>
              <a:t>, </a:t>
            </a:r>
            <a:r>
              <a:rPr lang="en-GB" i="1" dirty="0" smtClean="0">
                <a:solidFill>
                  <a:schemeClr val="tx1"/>
                </a:solidFill>
                <a:effectLst>
                  <a:outerShdw blurRad="38100" dist="38100" dir="2700000" algn="tl">
                    <a:srgbClr val="000000">
                      <a:alpha val="43137"/>
                    </a:srgbClr>
                  </a:outerShdw>
                </a:effectLst>
              </a:rPr>
              <a:t>document preparation</a:t>
            </a:r>
            <a:endParaRPr lang="en-GB" i="1" dirty="0" smtClean="0">
              <a:solidFill>
                <a:schemeClr val="tx1">
                  <a:lumMod val="50000"/>
                  <a:lumOff val="50000"/>
                </a:schemeClr>
              </a:solidFill>
              <a:effectLst>
                <a:outerShdw blurRad="38100" dist="38100" dir="2700000" algn="tl">
                  <a:srgbClr val="000000">
                    <a:alpha val="43137"/>
                  </a:srgbClr>
                </a:outerShdw>
              </a:effectLst>
            </a:endParaRPr>
          </a:p>
          <a:p>
            <a:pPr lvl="1">
              <a:lnSpc>
                <a:spcPct val="100000"/>
              </a:lnSpc>
              <a:spcBef>
                <a:spcPts val="1200"/>
              </a:spcBef>
            </a:pPr>
            <a:r>
              <a:rPr lang="en-GB" dirty="0"/>
              <a:t>Product design by simplifying the design process by use of similar designs</a:t>
            </a:r>
          </a:p>
          <a:p>
            <a:pPr lvl="2">
              <a:lnSpc>
                <a:spcPct val="100000"/>
              </a:lnSpc>
              <a:spcBef>
                <a:spcPts val="1200"/>
              </a:spcBef>
            </a:pPr>
            <a:r>
              <a:rPr lang="en-US" dirty="0" smtClean="0"/>
              <a:t>E.g.: Architects </a:t>
            </a:r>
            <a:r>
              <a:rPr lang="en-US" dirty="0"/>
              <a:t>draw on their knowledge of esthetically pleasing and useful buildings of the past to design new buildings that people find pleasing and comfortable.</a:t>
            </a:r>
          </a:p>
          <a:p>
            <a:pPr lvl="1">
              <a:lnSpc>
                <a:spcPct val="100000"/>
              </a:lnSpc>
              <a:spcBef>
                <a:spcPts val="1200"/>
              </a:spcBef>
            </a:pPr>
            <a:r>
              <a:rPr lang="en-GB" dirty="0" smtClean="0"/>
              <a:t>Developing good estimates of total costs in manufacturing products and preparing competitive bids for the contracts</a:t>
            </a:r>
          </a:p>
          <a:p>
            <a:pPr lvl="1">
              <a:lnSpc>
                <a:spcPct val="100000"/>
              </a:lnSpc>
              <a:spcBef>
                <a:spcPts val="1200"/>
              </a:spcBef>
            </a:pPr>
            <a:r>
              <a:rPr lang="en-GB" dirty="0" smtClean="0"/>
              <a:t>Preparing legal strategies for court cases, based on similar cases and precedents</a:t>
            </a:r>
          </a:p>
          <a:p>
            <a:pPr lvl="1">
              <a:lnSpc>
                <a:spcPct val="100000"/>
              </a:lnSpc>
              <a:spcBef>
                <a:spcPts val="1200"/>
              </a:spcBef>
            </a:pPr>
            <a:r>
              <a:rPr lang="en-GB" dirty="0" smtClean="0"/>
              <a:t>Exam paper creation?</a:t>
            </a:r>
          </a:p>
        </p:txBody>
      </p:sp>
      <p:sp>
        <p:nvSpPr>
          <p:cNvPr id="13315" name="Rectangle 5"/>
          <p:cNvSpPr>
            <a:spLocks noGrp="1" noChangeArrowheads="1"/>
          </p:cNvSpPr>
          <p:nvPr>
            <p:ph type="title"/>
          </p:nvPr>
        </p:nvSpPr>
        <p:spPr/>
        <p:txBody>
          <a:bodyPr/>
          <a:lstStyle/>
          <a:p>
            <a:pPr>
              <a:lnSpc>
                <a:spcPct val="100000"/>
              </a:lnSpc>
            </a:pPr>
            <a:r>
              <a:rPr lang="en-US" sz="3200" dirty="0" smtClean="0"/>
              <a:t>CBR Applications </a:t>
            </a:r>
            <a:r>
              <a:rPr lang="en-US" sz="2400" b="0" dirty="0" smtClean="0">
                <a:effectLst/>
              </a:rPr>
              <a:t>(cont.)</a:t>
            </a:r>
            <a:endParaRPr lang="en-US" sz="3200" b="0" dirty="0" smtClean="0">
              <a:effectLst/>
            </a:endParaRPr>
          </a:p>
        </p:txBody>
      </p:sp>
    </p:spTree>
    <p:extLst>
      <p:ext uri="{BB962C8B-B14F-4D97-AF65-F5344CB8AC3E}">
        <p14:creationId xmlns:p14="http://schemas.microsoft.com/office/powerpoint/2010/main" val="23748551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dirty="0" smtClean="0"/>
              <a:t>CBR </a:t>
            </a:r>
            <a:r>
              <a:rPr lang="en-US" dirty="0"/>
              <a:t>Applications </a:t>
            </a:r>
            <a:r>
              <a:rPr lang="en-US" sz="2400" b="0" dirty="0">
                <a:effectLst/>
              </a:rPr>
              <a:t>(cont.)</a:t>
            </a:r>
            <a:endParaRPr lang="en-US" sz="2800" b="0" dirty="0">
              <a:solidFill>
                <a:srgbClr val="CC3300"/>
              </a:solidFill>
              <a:effectLst/>
            </a:endParaRPr>
          </a:p>
        </p:txBody>
      </p:sp>
      <p:sp>
        <p:nvSpPr>
          <p:cNvPr id="494595" name="Rectangle 3"/>
          <p:cNvSpPr>
            <a:spLocks noGrp="1" noChangeArrowheads="1"/>
          </p:cNvSpPr>
          <p:nvPr>
            <p:ph type="body" idx="1"/>
          </p:nvPr>
        </p:nvSpPr>
        <p:spPr>
          <a:xfrm>
            <a:off x="303213" y="1219200"/>
            <a:ext cx="9299575" cy="4724400"/>
          </a:xfrm>
        </p:spPr>
        <p:txBody>
          <a:bodyPr/>
          <a:lstStyle/>
          <a:p>
            <a:pPr>
              <a:lnSpc>
                <a:spcPct val="120000"/>
              </a:lnSpc>
              <a:spcBef>
                <a:spcPts val="1200"/>
              </a:spcBef>
            </a:pPr>
            <a:r>
              <a:rPr lang="en-US" i="1" dirty="0" smtClean="0">
                <a:solidFill>
                  <a:schemeClr val="tx1"/>
                </a:solidFill>
                <a:effectLst>
                  <a:outerShdw blurRad="38100" dist="38100" dir="2700000" algn="tl">
                    <a:srgbClr val="000000">
                      <a:alpha val="43137"/>
                    </a:srgbClr>
                  </a:outerShdw>
                </a:effectLst>
              </a:rPr>
              <a:t>Decision Support</a:t>
            </a:r>
            <a:endParaRPr lang="en-US" i="1" dirty="0">
              <a:solidFill>
                <a:schemeClr val="tx1"/>
              </a:solidFill>
              <a:effectLst>
                <a:outerShdw blurRad="38100" dist="38100" dir="2700000" algn="tl">
                  <a:srgbClr val="000000">
                    <a:alpha val="43137"/>
                  </a:srgbClr>
                </a:outerShdw>
              </a:effectLst>
            </a:endParaRPr>
          </a:p>
          <a:p>
            <a:pPr lvl="1">
              <a:lnSpc>
                <a:spcPct val="120000"/>
              </a:lnSpc>
              <a:spcBef>
                <a:spcPts val="1200"/>
              </a:spcBef>
            </a:pPr>
            <a:r>
              <a:rPr lang="en-US" dirty="0"/>
              <a:t>Lawyers select past law cases that are similar to their client’s and that suggest a favorable decision, and try to convince the court that these similarities merit similar findings</a:t>
            </a:r>
          </a:p>
          <a:p>
            <a:pPr lvl="2">
              <a:lnSpc>
                <a:spcPct val="120000"/>
              </a:lnSpc>
              <a:spcBef>
                <a:spcPts val="1200"/>
              </a:spcBef>
            </a:pPr>
            <a:r>
              <a:rPr lang="en-US" dirty="0"/>
              <a:t>Although general laws are made by democratic processes, their interpretation is usually based on legal precedents for decisions in a particular case</a:t>
            </a:r>
          </a:p>
        </p:txBody>
      </p:sp>
    </p:spTree>
    <p:extLst>
      <p:ext uri="{BB962C8B-B14F-4D97-AF65-F5344CB8AC3E}">
        <p14:creationId xmlns:p14="http://schemas.microsoft.com/office/powerpoint/2010/main" val="17369127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dirty="0" smtClean="0"/>
              <a:t>CBR Application Examples in Singapore</a:t>
            </a:r>
            <a:endParaRPr lang="en-US" sz="3200" b="0" dirty="0" smtClean="0">
              <a:effectLst/>
            </a:endParaRPr>
          </a:p>
        </p:txBody>
      </p:sp>
      <p:sp>
        <p:nvSpPr>
          <p:cNvPr id="32771" name="Rectangle 3"/>
          <p:cNvSpPr>
            <a:spLocks noGrp="1" noChangeArrowheads="1"/>
          </p:cNvSpPr>
          <p:nvPr>
            <p:ph type="body" idx="1"/>
          </p:nvPr>
        </p:nvSpPr>
        <p:spPr/>
        <p:txBody>
          <a:bodyPr/>
          <a:lstStyle/>
          <a:p>
            <a:pPr>
              <a:lnSpc>
                <a:spcPct val="100000"/>
              </a:lnSpc>
            </a:pPr>
            <a:r>
              <a:rPr lang="en-GB" dirty="0" smtClean="0"/>
              <a:t>Singapore Network Services, Local </a:t>
            </a:r>
            <a:r>
              <a:rPr lang="en-GB" dirty="0" err="1" smtClean="0"/>
              <a:t>S'pore</a:t>
            </a:r>
            <a:r>
              <a:rPr lang="en-GB" dirty="0" smtClean="0"/>
              <a:t> Bank</a:t>
            </a:r>
          </a:p>
          <a:p>
            <a:pPr lvl="1">
              <a:lnSpc>
                <a:spcPct val="100000"/>
              </a:lnSpc>
            </a:pPr>
            <a:r>
              <a:rPr lang="en-GB" dirty="0" smtClean="0"/>
              <a:t>Help Desk</a:t>
            </a:r>
          </a:p>
          <a:p>
            <a:pPr lvl="2">
              <a:lnSpc>
                <a:spcPct val="100000"/>
              </a:lnSpc>
            </a:pPr>
            <a:r>
              <a:rPr lang="en-GB" dirty="0" smtClean="0"/>
              <a:t>problem diagnosis, problem tracking, call performance analysis, voice response system, data visualization, management reports</a:t>
            </a:r>
          </a:p>
          <a:p>
            <a:pPr lvl="2">
              <a:lnSpc>
                <a:spcPct val="100000"/>
              </a:lnSpc>
            </a:pPr>
            <a:endParaRPr lang="en-GB" dirty="0" smtClean="0"/>
          </a:p>
          <a:p>
            <a:pPr>
              <a:lnSpc>
                <a:spcPct val="100000"/>
              </a:lnSpc>
            </a:pPr>
            <a:r>
              <a:rPr lang="en-GB" dirty="0" smtClean="0"/>
              <a:t>Singapore General Hospital (ISS)</a:t>
            </a:r>
          </a:p>
          <a:p>
            <a:pPr lvl="1">
              <a:lnSpc>
                <a:spcPct val="100000"/>
              </a:lnSpc>
            </a:pPr>
            <a:r>
              <a:rPr lang="en-GB" dirty="0" smtClean="0"/>
              <a:t>Colorectal Surgery Dept. </a:t>
            </a:r>
          </a:p>
          <a:p>
            <a:pPr lvl="2">
              <a:lnSpc>
                <a:spcPct val="100000"/>
              </a:lnSpc>
            </a:pPr>
            <a:r>
              <a:rPr lang="en-GB" dirty="0" err="1" smtClean="0"/>
              <a:t>CBR</a:t>
            </a:r>
            <a:r>
              <a:rPr lang="en-GB" dirty="0" smtClean="0"/>
              <a:t> system to predict the recurrence of colorectal cancer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200" dirty="0" smtClean="0"/>
              <a:t>CBR Application Examples in Singapore </a:t>
            </a:r>
            <a:r>
              <a:rPr lang="en-US" sz="2400" b="0" dirty="0" smtClean="0">
                <a:effectLst/>
              </a:rPr>
              <a:t>(cont.)</a:t>
            </a:r>
            <a:endParaRPr lang="en-US" sz="3200" b="0" dirty="0" smtClean="0">
              <a:effectLst/>
            </a:endParaRPr>
          </a:p>
        </p:txBody>
      </p:sp>
      <p:sp>
        <p:nvSpPr>
          <p:cNvPr id="32771" name="Rectangle 3"/>
          <p:cNvSpPr>
            <a:spLocks noGrp="1" noChangeArrowheads="1"/>
          </p:cNvSpPr>
          <p:nvPr>
            <p:ph type="body" idx="1"/>
          </p:nvPr>
        </p:nvSpPr>
        <p:spPr/>
        <p:txBody>
          <a:bodyPr/>
          <a:lstStyle/>
          <a:p>
            <a:pPr>
              <a:lnSpc>
                <a:spcPct val="100000"/>
              </a:lnSpc>
              <a:spcBef>
                <a:spcPts val="600"/>
              </a:spcBef>
            </a:pPr>
            <a:r>
              <a:rPr lang="en-GB" dirty="0" smtClean="0"/>
              <a:t>Singapore Navy (ISS)</a:t>
            </a:r>
          </a:p>
          <a:p>
            <a:pPr lvl="1">
              <a:lnSpc>
                <a:spcPct val="120000"/>
              </a:lnSpc>
              <a:spcBef>
                <a:spcPts val="600"/>
              </a:spcBef>
            </a:pPr>
            <a:r>
              <a:rPr lang="en-GB" dirty="0" smtClean="0"/>
              <a:t>Fault Diagnosis &amp; Trouble Shooting for Search Radar </a:t>
            </a:r>
          </a:p>
          <a:p>
            <a:pPr lvl="2">
              <a:lnSpc>
                <a:spcPct val="120000"/>
              </a:lnSpc>
              <a:spcBef>
                <a:spcPts val="600"/>
              </a:spcBef>
            </a:pPr>
            <a:r>
              <a:rPr lang="en-GB" dirty="0" smtClean="0"/>
              <a:t>Hybrid case-based and rule-based reasoning </a:t>
            </a:r>
          </a:p>
          <a:p>
            <a:pPr lvl="2">
              <a:lnSpc>
                <a:spcPct val="120000"/>
              </a:lnSpc>
              <a:spcBef>
                <a:spcPts val="600"/>
              </a:spcBef>
            </a:pPr>
            <a:r>
              <a:rPr lang="en-GB" dirty="0" smtClean="0"/>
              <a:t>Case-based reasoning implemented as </a:t>
            </a:r>
            <a:r>
              <a:rPr lang="en-GB" b="1" i="1" dirty="0" smtClean="0">
                <a:solidFill>
                  <a:srgbClr val="FF0000"/>
                </a:solidFill>
                <a:effectLst>
                  <a:outerShdw blurRad="38100" dist="38100" dir="2700000" algn="tl">
                    <a:srgbClr val="000000">
                      <a:alpha val="43137"/>
                    </a:srgbClr>
                  </a:outerShdw>
                </a:effectLst>
              </a:rPr>
              <a:t>connectionist expert system</a:t>
            </a:r>
            <a:r>
              <a:rPr lang="en-GB" b="1" dirty="0" smtClean="0">
                <a:solidFill>
                  <a:srgbClr val="FF0000"/>
                </a:solidFill>
              </a:rPr>
              <a:t> </a:t>
            </a:r>
            <a:r>
              <a:rPr lang="en-GB" dirty="0" smtClean="0"/>
              <a:t>(</a:t>
            </a:r>
            <a:r>
              <a:rPr lang="en-GB" i="1" dirty="0" smtClean="0">
                <a:solidFill>
                  <a:srgbClr val="006600"/>
                </a:solidFill>
                <a:effectLst>
                  <a:outerShdw blurRad="38100" dist="38100" dir="2700000" algn="tl">
                    <a:srgbClr val="000000">
                      <a:alpha val="43137"/>
                    </a:srgbClr>
                  </a:outerShdw>
                </a:effectLst>
              </a:rPr>
              <a:t>neural networks</a:t>
            </a:r>
            <a:r>
              <a:rPr lang="en-GB" dirty="0" smtClean="0"/>
              <a:t>), both forward chaining and backward chaining applied </a:t>
            </a:r>
          </a:p>
          <a:p>
            <a:pPr lvl="2">
              <a:lnSpc>
                <a:spcPct val="100000"/>
              </a:lnSpc>
              <a:buNone/>
            </a:pPr>
            <a:endParaRPr lang="en-GB" dirty="0" smtClean="0"/>
          </a:p>
          <a:p>
            <a:pPr lvl="2">
              <a:lnSpc>
                <a:spcPct val="100000"/>
              </a:lnSpc>
              <a:buNone/>
            </a:pPr>
            <a:r>
              <a:rPr lang="en-US" sz="1800" dirty="0"/>
              <a:t>* </a:t>
            </a:r>
            <a:r>
              <a:rPr lang="en-US" sz="1800" dirty="0" smtClean="0"/>
              <a:t>CBR will </a:t>
            </a:r>
            <a:r>
              <a:rPr lang="en-US" sz="1800" dirty="0"/>
              <a:t>be </a:t>
            </a:r>
            <a:r>
              <a:rPr lang="en-US" sz="1800" dirty="0" smtClean="0"/>
              <a:t>discussed in </a:t>
            </a:r>
            <a:r>
              <a:rPr lang="en-US" sz="1800" dirty="0"/>
              <a:t>elective </a:t>
            </a:r>
            <a:r>
              <a:rPr lang="en-US" sz="1800" dirty="0" smtClean="0"/>
              <a:t>course: </a:t>
            </a:r>
            <a:r>
              <a:rPr lang="en-US" sz="1800" b="1" i="1" dirty="0" smtClean="0">
                <a:effectLst>
                  <a:outerShdw blurRad="38100" dist="38100" dir="2700000" algn="tl">
                    <a:srgbClr val="000000">
                      <a:alpha val="43137"/>
                    </a:srgbClr>
                  </a:outerShdw>
                </a:effectLst>
              </a:rPr>
              <a:t>Case-based Reasoning</a:t>
            </a:r>
            <a:endParaRPr lang="en-US" sz="1800" dirty="0"/>
          </a:p>
          <a:p>
            <a:pPr lvl="2">
              <a:lnSpc>
                <a:spcPct val="100000"/>
              </a:lnSpc>
              <a:buNone/>
            </a:pPr>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defRPr/>
            </a:pPr>
            <a:r>
              <a:rPr lang="en-US" dirty="0"/>
              <a:t>Bayesian </a:t>
            </a:r>
            <a:r>
              <a:rPr lang="en-US" dirty="0" smtClean="0"/>
              <a:t>Networks: </a:t>
            </a:r>
            <a:r>
              <a:rPr lang="en-US" sz="2800" dirty="0" smtClean="0">
                <a:solidFill>
                  <a:srgbClr val="C00000"/>
                </a:solidFill>
              </a:rPr>
              <a:t>example</a:t>
            </a:r>
            <a:r>
              <a:rPr lang="en-US" dirty="0" smtClean="0">
                <a:solidFill>
                  <a:srgbClr val="C00000"/>
                </a:solidFill>
              </a:rPr>
              <a:t> </a:t>
            </a:r>
            <a:r>
              <a:rPr lang="en-US" sz="2400" b="0" dirty="0" smtClean="0">
                <a:solidFill>
                  <a:srgbClr val="C00000"/>
                </a:solidFill>
                <a:effectLst/>
              </a:rPr>
              <a:t>(cont.)</a:t>
            </a:r>
            <a:endParaRPr lang="en-US" sz="2400" b="0" dirty="0">
              <a:solidFill>
                <a:srgbClr val="C00000"/>
              </a:solidFill>
              <a:effectLst/>
            </a:endParaRPr>
          </a:p>
        </p:txBody>
      </p:sp>
      <p:sp>
        <p:nvSpPr>
          <p:cNvPr id="71684" name="Rectangle 3"/>
          <p:cNvSpPr>
            <a:spLocks noGrp="1" noChangeArrowheads="1"/>
          </p:cNvSpPr>
          <p:nvPr>
            <p:ph type="body" idx="1"/>
          </p:nvPr>
        </p:nvSpPr>
        <p:spPr/>
        <p:txBody>
          <a:bodyPr/>
          <a:lstStyle/>
          <a:p>
            <a:r>
              <a:rPr lang="en-US" dirty="0" smtClean="0"/>
              <a:t>Construct the corresponding Bayesian network (DAG)</a:t>
            </a:r>
          </a:p>
          <a:p>
            <a:pPr lvl="1"/>
            <a:r>
              <a:rPr lang="en-US" dirty="0" smtClean="0"/>
              <a:t>Nodes are random variables</a:t>
            </a:r>
          </a:p>
          <a:p>
            <a:pPr lvl="1"/>
            <a:r>
              <a:rPr lang="en-US" dirty="0" smtClean="0"/>
              <a:t>Edges indicate causal influences</a:t>
            </a:r>
          </a:p>
        </p:txBody>
      </p:sp>
      <p:grpSp>
        <p:nvGrpSpPr>
          <p:cNvPr id="2" name="Group 14"/>
          <p:cNvGrpSpPr>
            <a:grpSpLocks/>
          </p:cNvGrpSpPr>
          <p:nvPr/>
        </p:nvGrpSpPr>
        <p:grpSpPr bwMode="auto">
          <a:xfrm>
            <a:off x="2886075" y="3440113"/>
            <a:ext cx="3895725" cy="2303462"/>
            <a:chOff x="1222" y="2148"/>
            <a:chExt cx="2754" cy="1318"/>
          </a:xfrm>
        </p:grpSpPr>
        <p:sp>
          <p:nvSpPr>
            <p:cNvPr id="71686" name="Oval 4"/>
            <p:cNvSpPr>
              <a:spLocks noChangeArrowheads="1"/>
            </p:cNvSpPr>
            <p:nvPr/>
          </p:nvSpPr>
          <p:spPr bwMode="auto">
            <a:xfrm>
              <a:off x="1248" y="2152"/>
              <a:ext cx="900" cy="273"/>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Burglary</a:t>
              </a:r>
            </a:p>
          </p:txBody>
        </p:sp>
        <p:sp>
          <p:nvSpPr>
            <p:cNvPr id="71687" name="Oval 6"/>
            <p:cNvSpPr>
              <a:spLocks noChangeArrowheads="1"/>
            </p:cNvSpPr>
            <p:nvPr/>
          </p:nvSpPr>
          <p:spPr bwMode="auto">
            <a:xfrm>
              <a:off x="2805" y="2148"/>
              <a:ext cx="1171" cy="273"/>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Earthquake</a:t>
              </a:r>
            </a:p>
          </p:txBody>
        </p:sp>
        <p:sp>
          <p:nvSpPr>
            <p:cNvPr id="71688" name="Oval 7"/>
            <p:cNvSpPr>
              <a:spLocks noChangeArrowheads="1"/>
            </p:cNvSpPr>
            <p:nvPr/>
          </p:nvSpPr>
          <p:spPr bwMode="auto">
            <a:xfrm>
              <a:off x="2204" y="2652"/>
              <a:ext cx="683" cy="273"/>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dirty="0"/>
                <a:t>Alarm</a:t>
              </a:r>
            </a:p>
          </p:txBody>
        </p:sp>
        <p:sp>
          <p:nvSpPr>
            <p:cNvPr id="71689" name="Oval 8"/>
            <p:cNvSpPr>
              <a:spLocks noChangeArrowheads="1"/>
            </p:cNvSpPr>
            <p:nvPr/>
          </p:nvSpPr>
          <p:spPr bwMode="auto">
            <a:xfrm>
              <a:off x="1222" y="3193"/>
              <a:ext cx="1028" cy="273"/>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JohnCalls</a:t>
              </a:r>
            </a:p>
          </p:txBody>
        </p:sp>
        <p:sp>
          <p:nvSpPr>
            <p:cNvPr id="71690" name="Oval 9"/>
            <p:cNvSpPr>
              <a:spLocks noChangeArrowheads="1"/>
            </p:cNvSpPr>
            <p:nvPr/>
          </p:nvSpPr>
          <p:spPr bwMode="auto">
            <a:xfrm>
              <a:off x="2839" y="3181"/>
              <a:ext cx="1040" cy="273"/>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MaryCalls</a:t>
              </a:r>
            </a:p>
          </p:txBody>
        </p:sp>
        <p:sp>
          <p:nvSpPr>
            <p:cNvPr id="71691" name="Line 10"/>
            <p:cNvSpPr>
              <a:spLocks noChangeShapeType="1"/>
            </p:cNvSpPr>
            <p:nvPr/>
          </p:nvSpPr>
          <p:spPr bwMode="auto">
            <a:xfrm>
              <a:off x="1997" y="2419"/>
              <a:ext cx="292" cy="254"/>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sp>
          <p:nvSpPr>
            <p:cNvPr id="71692" name="Line 11"/>
            <p:cNvSpPr>
              <a:spLocks noChangeShapeType="1"/>
            </p:cNvSpPr>
            <p:nvPr/>
          </p:nvSpPr>
          <p:spPr bwMode="auto">
            <a:xfrm flipH="1">
              <a:off x="2818" y="2427"/>
              <a:ext cx="277" cy="261"/>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71693" name="Line 12"/>
            <p:cNvSpPr>
              <a:spLocks noChangeShapeType="1"/>
            </p:cNvSpPr>
            <p:nvPr/>
          </p:nvSpPr>
          <p:spPr bwMode="auto">
            <a:xfrm flipH="1">
              <a:off x="2077" y="2915"/>
              <a:ext cx="277" cy="292"/>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71694" name="Line 13"/>
            <p:cNvSpPr>
              <a:spLocks noChangeShapeType="1"/>
            </p:cNvSpPr>
            <p:nvPr/>
          </p:nvSpPr>
          <p:spPr bwMode="auto">
            <a:xfrm>
              <a:off x="2769" y="2922"/>
              <a:ext cx="292" cy="254"/>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grpSp>
    </p:spTree>
    <p:extLst>
      <p:ext uri="{BB962C8B-B14F-4D97-AF65-F5344CB8AC3E}">
        <p14:creationId xmlns:p14="http://schemas.microsoft.com/office/powerpoint/2010/main" val="14507777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GB" altLang="zh-TW"/>
              <a:t>Fuzzy System</a:t>
            </a:r>
            <a:endParaRPr lang="en-GB" altLang="zh-TW" sz="2400" b="0">
              <a:effectLst/>
            </a:endParaRPr>
          </a:p>
        </p:txBody>
      </p:sp>
      <p:sp>
        <p:nvSpPr>
          <p:cNvPr id="512003" name="Rectangle 3"/>
          <p:cNvSpPr>
            <a:spLocks noGrp="1" noChangeArrowheads="1"/>
          </p:cNvSpPr>
          <p:nvPr>
            <p:ph type="body" idx="1"/>
          </p:nvPr>
        </p:nvSpPr>
        <p:spPr>
          <a:xfrm>
            <a:off x="303213" y="1235075"/>
            <a:ext cx="9299575" cy="4937125"/>
          </a:xfrm>
        </p:spPr>
        <p:txBody>
          <a:bodyPr/>
          <a:lstStyle/>
          <a:p>
            <a:pPr>
              <a:lnSpc>
                <a:spcPct val="120000"/>
              </a:lnSpc>
              <a:spcBef>
                <a:spcPts val="0"/>
              </a:spcBef>
            </a:pPr>
            <a:r>
              <a:rPr lang="en-GB" altLang="zh-TW" b="1" i="1" dirty="0" smtClean="0">
                <a:solidFill>
                  <a:srgbClr val="CC66FF"/>
                </a:solidFill>
                <a:effectLst>
                  <a:outerShdw blurRad="38100" dist="38100" dir="2700000" algn="tl">
                    <a:srgbClr val="C0C0C0"/>
                  </a:outerShdw>
                </a:effectLst>
              </a:rPr>
              <a:t>Fuzzy systems</a:t>
            </a:r>
            <a:r>
              <a:rPr lang="en-GB" altLang="zh-TW" b="1" dirty="0" smtClean="0"/>
              <a:t> </a:t>
            </a:r>
            <a:r>
              <a:rPr lang="en-GB" altLang="zh-TW" dirty="0"/>
              <a:t>can be viewed as an </a:t>
            </a:r>
            <a:r>
              <a:rPr lang="en-GB" altLang="zh-TW" i="1" dirty="0">
                <a:solidFill>
                  <a:srgbClr val="FF0000"/>
                </a:solidFill>
              </a:rPr>
              <a:t>extension</a:t>
            </a:r>
            <a:r>
              <a:rPr lang="en-GB" altLang="zh-TW" dirty="0"/>
              <a:t> of </a:t>
            </a:r>
            <a:r>
              <a:rPr lang="en-GB" altLang="zh-TW" dirty="0" smtClean="0"/>
              <a:t>rule-based</a:t>
            </a:r>
            <a:r>
              <a:rPr lang="en-GB" altLang="zh-TW" dirty="0"/>
              <a:t> </a:t>
            </a:r>
            <a:r>
              <a:rPr lang="en-GB" altLang="zh-TW" dirty="0" smtClean="0"/>
              <a:t>systems </a:t>
            </a:r>
            <a:r>
              <a:rPr lang="en-GB" altLang="zh-TW" dirty="0"/>
              <a:t>with the capability of</a:t>
            </a:r>
          </a:p>
          <a:p>
            <a:pPr lvl="1">
              <a:lnSpc>
                <a:spcPct val="120000"/>
              </a:lnSpc>
              <a:spcBef>
                <a:spcPts val="0"/>
              </a:spcBef>
            </a:pPr>
            <a:r>
              <a:rPr lang="en-GB" altLang="zh-TW" dirty="0"/>
              <a:t>Representing and processing fuzzy data and </a:t>
            </a:r>
            <a:r>
              <a:rPr lang="en-GB" altLang="zh-TW" dirty="0" smtClean="0"/>
              <a:t>knowledge</a:t>
            </a:r>
            <a:r>
              <a:rPr lang="en-GB" altLang="zh-TW" b="0" dirty="0" smtClean="0"/>
              <a:t> </a:t>
            </a:r>
            <a:r>
              <a:rPr lang="en-GB" altLang="zh-TW" sz="2000" b="0" dirty="0" smtClean="0">
                <a:solidFill>
                  <a:schemeClr val="tx1"/>
                </a:solidFill>
              </a:rPr>
              <a:t>[Fuzzy Set Theory, </a:t>
            </a:r>
            <a:r>
              <a:rPr lang="en-GB" altLang="zh-TW" sz="2000" b="0" dirty="0" err="1" smtClean="0">
                <a:solidFill>
                  <a:schemeClr val="tx1"/>
                </a:solidFill>
              </a:rPr>
              <a:t>Lotfi</a:t>
            </a:r>
            <a:r>
              <a:rPr lang="en-GB" altLang="zh-TW" sz="2000" b="0" dirty="0" smtClean="0">
                <a:solidFill>
                  <a:schemeClr val="tx1"/>
                </a:solidFill>
              </a:rPr>
              <a:t> A. </a:t>
            </a:r>
            <a:r>
              <a:rPr lang="en-GB" altLang="zh-TW" sz="2000" b="0" dirty="0" err="1" smtClean="0">
                <a:solidFill>
                  <a:schemeClr val="tx1"/>
                </a:solidFill>
              </a:rPr>
              <a:t>Zadeh</a:t>
            </a:r>
            <a:r>
              <a:rPr lang="en-GB" altLang="zh-TW" sz="2000" b="0" dirty="0" smtClean="0">
                <a:solidFill>
                  <a:schemeClr val="tx1"/>
                </a:solidFill>
              </a:rPr>
              <a:t> 1965]</a:t>
            </a:r>
            <a:endParaRPr lang="en-GB" altLang="zh-TW" dirty="0">
              <a:solidFill>
                <a:schemeClr val="tx1"/>
              </a:solidFill>
            </a:endParaRPr>
          </a:p>
          <a:p>
            <a:pPr lvl="1">
              <a:lnSpc>
                <a:spcPct val="120000"/>
              </a:lnSpc>
              <a:spcBef>
                <a:spcPts val="0"/>
              </a:spcBef>
            </a:pPr>
            <a:r>
              <a:rPr lang="en-GB" altLang="zh-TW" dirty="0" smtClean="0"/>
              <a:t>Reasoning </a:t>
            </a:r>
            <a:r>
              <a:rPr lang="en-GB" altLang="zh-TW" dirty="0"/>
              <a:t>with </a:t>
            </a:r>
            <a:r>
              <a:rPr lang="en-GB" altLang="zh-TW" dirty="0" smtClean="0"/>
              <a:t>uncertainty and imprecision through the mechanism of </a:t>
            </a:r>
            <a:r>
              <a:rPr lang="en-GB" altLang="zh-TW" i="1" dirty="0" smtClean="0">
                <a:solidFill>
                  <a:srgbClr val="CC66FF"/>
                </a:solidFill>
                <a:effectLst>
                  <a:outerShdw blurRad="38100" dist="38100" dir="2700000" algn="tl">
                    <a:srgbClr val="000000">
                      <a:alpha val="43137"/>
                    </a:srgbClr>
                  </a:outerShdw>
                </a:effectLst>
              </a:rPr>
              <a:t>approximate reasoning</a:t>
            </a:r>
          </a:p>
          <a:p>
            <a:pPr>
              <a:lnSpc>
                <a:spcPct val="120000"/>
              </a:lnSpc>
              <a:spcBef>
                <a:spcPts val="1200"/>
              </a:spcBef>
            </a:pPr>
            <a:r>
              <a:rPr lang="en-GB" altLang="zh-TW" dirty="0" smtClean="0"/>
              <a:t>Two representatives of fuzzy systems</a:t>
            </a:r>
            <a:endParaRPr lang="en-GB" altLang="zh-TW" i="1" dirty="0" smtClean="0">
              <a:solidFill>
                <a:srgbClr val="CC66FF"/>
              </a:solidFill>
              <a:effectLst>
                <a:outerShdw blurRad="38100" dist="38100" dir="2700000" algn="tl">
                  <a:srgbClr val="C0C0C0"/>
                </a:outerShdw>
              </a:effectLst>
            </a:endParaRPr>
          </a:p>
          <a:p>
            <a:pPr lvl="1">
              <a:lnSpc>
                <a:spcPct val="120000"/>
              </a:lnSpc>
              <a:spcBef>
                <a:spcPts val="0"/>
              </a:spcBef>
            </a:pPr>
            <a:r>
              <a:rPr lang="en-GB" altLang="zh-TW" dirty="0" smtClean="0"/>
              <a:t>Fuzzy expert system</a:t>
            </a:r>
          </a:p>
          <a:p>
            <a:pPr lvl="1">
              <a:lnSpc>
                <a:spcPct val="120000"/>
              </a:lnSpc>
              <a:spcBef>
                <a:spcPts val="0"/>
              </a:spcBef>
            </a:pPr>
            <a:r>
              <a:rPr lang="en-GB" altLang="zh-TW" dirty="0" smtClean="0"/>
              <a:t>Fuzzy control system </a:t>
            </a:r>
            <a:r>
              <a:rPr lang="en-GB" altLang="zh-TW" sz="2000" b="0" dirty="0" smtClean="0">
                <a:solidFill>
                  <a:schemeClr val="tx1"/>
                </a:solidFill>
              </a:rPr>
              <a:t>[</a:t>
            </a:r>
            <a:r>
              <a:rPr lang="en-GB" altLang="zh-TW" sz="2000" b="0" dirty="0" err="1" smtClean="0">
                <a:solidFill>
                  <a:schemeClr val="tx1"/>
                </a:solidFill>
              </a:rPr>
              <a:t>Ebrahim</a:t>
            </a:r>
            <a:r>
              <a:rPr lang="en-GB" altLang="zh-TW" sz="2000" b="0" dirty="0" smtClean="0">
                <a:solidFill>
                  <a:schemeClr val="tx1"/>
                </a:solidFill>
              </a:rPr>
              <a:t> </a:t>
            </a:r>
            <a:r>
              <a:rPr lang="en-GB" altLang="zh-TW" sz="2000" b="0" dirty="0" err="1" smtClean="0">
                <a:solidFill>
                  <a:schemeClr val="tx1"/>
                </a:solidFill>
              </a:rPr>
              <a:t>Mamdani</a:t>
            </a:r>
            <a:r>
              <a:rPr lang="en-GB" altLang="zh-TW" sz="2000" b="0" dirty="0" smtClean="0">
                <a:solidFill>
                  <a:schemeClr val="tx1"/>
                </a:solidFill>
              </a:rPr>
              <a:t>] </a:t>
            </a:r>
          </a:p>
          <a:p>
            <a:pPr lvl="1">
              <a:lnSpc>
                <a:spcPct val="120000"/>
              </a:lnSpc>
              <a:spcBef>
                <a:spcPts val="0"/>
              </a:spcBef>
              <a:buNone/>
            </a:pPr>
            <a:r>
              <a:rPr lang="en-GB" altLang="zh-TW" sz="2000" dirty="0" smtClean="0">
                <a:solidFill>
                  <a:schemeClr val="tx1"/>
                </a:solidFill>
              </a:rPr>
              <a:t>	</a:t>
            </a:r>
            <a:r>
              <a:rPr lang="en-GB" altLang="zh-TW" sz="1600" b="0" dirty="0" smtClean="0">
                <a:solidFill>
                  <a:schemeClr val="tx1">
                    <a:lumMod val="50000"/>
                    <a:lumOff val="50000"/>
                  </a:schemeClr>
                </a:solidFill>
              </a:rPr>
              <a:t>Ever heard about </a:t>
            </a:r>
            <a:r>
              <a:rPr lang="en-GB" altLang="zh-TW" sz="1600" b="0" dirty="0" smtClean="0">
                <a:solidFill>
                  <a:schemeClr val="tx1">
                    <a:lumMod val="50000"/>
                    <a:lumOff val="50000"/>
                  </a:schemeClr>
                </a:solidFill>
                <a:hlinkClick r:id="rId2"/>
              </a:rPr>
              <a:t>Fuzzy Washing Machine</a:t>
            </a:r>
            <a:r>
              <a:rPr lang="en-GB" altLang="zh-TW" sz="1600" b="0" dirty="0" smtClean="0">
                <a:solidFill>
                  <a:schemeClr val="tx1">
                    <a:lumMod val="50000"/>
                    <a:lumOff val="50000"/>
                  </a:schemeClr>
                </a:solidFill>
              </a:rPr>
              <a:t>?</a:t>
            </a:r>
            <a:endParaRPr lang="en-GB" altLang="zh-TW" b="0" dirty="0" smtClean="0">
              <a:solidFill>
                <a:schemeClr val="tx1">
                  <a:lumMod val="50000"/>
                  <a:lumOff val="50000"/>
                </a:schemeClr>
              </a:solidFill>
            </a:endParaRPr>
          </a:p>
        </p:txBody>
      </p:sp>
      <p:pic>
        <p:nvPicPr>
          <p:cNvPr id="803841" name="Picture 1"/>
          <p:cNvPicPr>
            <a:picLocks noChangeAspect="1" noChangeArrowheads="1"/>
          </p:cNvPicPr>
          <p:nvPr/>
        </p:nvPicPr>
        <p:blipFill>
          <a:blip r:embed="rId3"/>
          <a:srcRect/>
          <a:stretch>
            <a:fillRect/>
          </a:stretch>
        </p:blipFill>
        <p:spPr bwMode="auto">
          <a:xfrm>
            <a:off x="6972300" y="3695746"/>
            <a:ext cx="2725615" cy="2402087"/>
          </a:xfrm>
          <a:prstGeom prst="rect">
            <a:avLst/>
          </a:prstGeom>
          <a:noFill/>
          <a:ln w="9525">
            <a:noFill/>
            <a:miter lim="800000"/>
            <a:headEnd/>
            <a:tailEnd/>
          </a:ln>
          <a:effectLst/>
        </p:spPr>
      </p:pic>
      <p:sp>
        <p:nvSpPr>
          <p:cNvPr id="5" name="右箭头 4"/>
          <p:cNvSpPr/>
          <p:nvPr/>
        </p:nvSpPr>
        <p:spPr bwMode="auto">
          <a:xfrm rot="5400000">
            <a:off x="8423031" y="4246684"/>
            <a:ext cx="967154" cy="545124"/>
          </a:xfrm>
          <a:prstGeom prst="rightArrow">
            <a:avLst/>
          </a:prstGeom>
          <a:solidFill>
            <a:srgbClr val="FFFF00"/>
          </a:solidFill>
          <a:ln w="12700" cap="flat" cmpd="sng" algn="ctr">
            <a:solidFill>
              <a:schemeClr val="tx1"/>
            </a:solid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3841"/>
                                        </p:tgtEl>
                                        <p:attrNameLst>
                                          <p:attrName>style.visibility</p:attrName>
                                        </p:attrNameLst>
                                      </p:cBhvr>
                                      <p:to>
                                        <p:strVal val="visible"/>
                                      </p:to>
                                    </p:set>
                                    <p:animEffect transition="in" filter="fade">
                                      <p:cBhvr>
                                        <p:cTn id="7" dur="2000"/>
                                        <p:tgtEl>
                                          <p:spTgt spid="80384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GB" altLang="zh-TW" dirty="0" smtClean="0"/>
              <a:t>Fuzzy Sets</a:t>
            </a:r>
            <a:endParaRPr lang="en-GB" altLang="zh-TW" sz="2400" b="0" dirty="0">
              <a:effectLst/>
            </a:endParaRPr>
          </a:p>
        </p:txBody>
      </p:sp>
      <p:sp>
        <p:nvSpPr>
          <p:cNvPr id="504835" name="Rectangle 3"/>
          <p:cNvSpPr>
            <a:spLocks noGrp="1" noChangeArrowheads="1"/>
          </p:cNvSpPr>
          <p:nvPr>
            <p:ph type="body" idx="1"/>
          </p:nvPr>
        </p:nvSpPr>
        <p:spPr>
          <a:xfrm>
            <a:off x="303213" y="1233488"/>
            <a:ext cx="9299575" cy="4779962"/>
          </a:xfrm>
        </p:spPr>
        <p:txBody>
          <a:bodyPr/>
          <a:lstStyle/>
          <a:p>
            <a:pPr>
              <a:lnSpc>
                <a:spcPct val="120000"/>
              </a:lnSpc>
            </a:pPr>
            <a:r>
              <a:rPr lang="en-GB" altLang="zh-TW" dirty="0"/>
              <a:t>Fuzzy sets have </a:t>
            </a:r>
            <a:r>
              <a:rPr lang="en-GB" altLang="zh-TW" dirty="0" err="1" smtClean="0"/>
              <a:t>unsharp</a:t>
            </a:r>
            <a:r>
              <a:rPr lang="en-GB" altLang="zh-TW" dirty="0" smtClean="0"/>
              <a:t> </a:t>
            </a:r>
            <a:r>
              <a:rPr lang="en-GB" altLang="zh-TW" dirty="0"/>
              <a:t>boundary</a:t>
            </a:r>
          </a:p>
          <a:p>
            <a:pPr lvl="1">
              <a:lnSpc>
                <a:spcPct val="100000"/>
              </a:lnSpc>
            </a:pPr>
            <a:r>
              <a:rPr lang="en-GB" altLang="zh-TW" dirty="0" smtClean="0"/>
              <a:t>Example: </a:t>
            </a:r>
            <a:r>
              <a:rPr lang="en-GB" altLang="zh-TW" b="1" i="1" dirty="0" smtClean="0">
                <a:solidFill>
                  <a:srgbClr val="CC66FF"/>
                </a:solidFill>
                <a:effectLst>
                  <a:outerShdw blurRad="38100" dist="38100" dir="2700000" algn="tl">
                    <a:srgbClr val="000000">
                      <a:alpha val="43137"/>
                    </a:srgbClr>
                  </a:outerShdw>
                </a:effectLst>
              </a:rPr>
              <a:t>fuzzy membership function </a:t>
            </a:r>
            <a:r>
              <a:rPr lang="en-GB" altLang="zh-TW" dirty="0" smtClean="0"/>
              <a:t>for </a:t>
            </a:r>
            <a:r>
              <a:rPr lang="en-GB" altLang="zh-TW" i="1" dirty="0">
                <a:solidFill>
                  <a:srgbClr val="006600"/>
                </a:solidFill>
                <a:effectLst>
                  <a:outerShdw blurRad="38100" dist="38100" dir="2700000" algn="tl">
                    <a:srgbClr val="C0C0C0"/>
                  </a:outerShdw>
                </a:effectLst>
              </a:rPr>
              <a:t>kid</a:t>
            </a:r>
            <a:r>
              <a:rPr lang="en-GB" altLang="zh-TW" i="1" dirty="0"/>
              <a:t>, </a:t>
            </a:r>
            <a:r>
              <a:rPr lang="en-GB" altLang="zh-TW" i="1" dirty="0">
                <a:solidFill>
                  <a:srgbClr val="006600"/>
                </a:solidFill>
                <a:effectLst>
                  <a:outerShdw blurRad="38100" dist="38100" dir="2700000" algn="tl">
                    <a:srgbClr val="C0C0C0"/>
                  </a:outerShdw>
                </a:effectLst>
              </a:rPr>
              <a:t>youth</a:t>
            </a:r>
            <a:r>
              <a:rPr lang="en-GB" altLang="zh-TW" i="1" dirty="0"/>
              <a:t>, </a:t>
            </a:r>
            <a:r>
              <a:rPr lang="en-GB" altLang="zh-TW" i="1" dirty="0">
                <a:solidFill>
                  <a:srgbClr val="006600"/>
                </a:solidFill>
                <a:effectLst>
                  <a:outerShdw blurRad="38100" dist="38100" dir="2700000" algn="tl">
                    <a:srgbClr val="C0C0C0"/>
                  </a:outerShdw>
                </a:effectLst>
              </a:rPr>
              <a:t>adult</a:t>
            </a:r>
            <a:r>
              <a:rPr lang="en-GB" altLang="zh-TW" i="1" dirty="0"/>
              <a:t>, </a:t>
            </a:r>
            <a:r>
              <a:rPr lang="en-GB" altLang="zh-TW" i="1" dirty="0">
                <a:solidFill>
                  <a:srgbClr val="006600"/>
                </a:solidFill>
                <a:effectLst>
                  <a:outerShdw blurRad="38100" dist="38100" dir="2700000" algn="tl">
                    <a:srgbClr val="C0C0C0"/>
                  </a:outerShdw>
                </a:effectLst>
              </a:rPr>
              <a:t>senior</a:t>
            </a:r>
          </a:p>
          <a:p>
            <a:pPr>
              <a:lnSpc>
                <a:spcPct val="100000"/>
              </a:lnSpc>
              <a:buNone/>
            </a:pPr>
            <a:r>
              <a:rPr lang="en-GB" altLang="zh-TW" sz="2400" dirty="0"/>
              <a:t>		</a:t>
            </a:r>
            <a:r>
              <a:rPr lang="en-GB" altLang="zh-TW" sz="2400" dirty="0" smtClean="0">
                <a:solidFill>
                  <a:schemeClr val="tx1"/>
                </a:solidFill>
              </a:rPr>
              <a:t>“Mickey Mouse is</a:t>
            </a:r>
            <a:r>
              <a:rPr lang="en-GB" altLang="zh-TW" sz="2400" i="1" dirty="0" smtClean="0">
                <a:solidFill>
                  <a:schemeClr val="tx1"/>
                </a:solidFill>
              </a:rPr>
              <a:t> </a:t>
            </a:r>
            <a:r>
              <a:rPr lang="en-GB" altLang="zh-TW" sz="2400" dirty="0" smtClean="0">
                <a:solidFill>
                  <a:schemeClr val="tx1"/>
                </a:solidFill>
              </a:rPr>
              <a:t>2 </a:t>
            </a:r>
            <a:r>
              <a:rPr lang="en-GB" altLang="zh-TW" sz="2400" dirty="0">
                <a:solidFill>
                  <a:schemeClr val="tx1"/>
                </a:solidFill>
              </a:rPr>
              <a:t>years old</a:t>
            </a:r>
            <a:r>
              <a:rPr lang="en-GB" altLang="zh-TW" sz="2400" dirty="0" smtClean="0">
                <a:solidFill>
                  <a:schemeClr val="tx1"/>
                </a:solidFill>
              </a:rPr>
              <a:t>”    — Mickey is </a:t>
            </a:r>
            <a:r>
              <a:rPr lang="en-GB" altLang="zh-TW" sz="2400" dirty="0">
                <a:solidFill>
                  <a:schemeClr val="tx1"/>
                </a:solidFill>
              </a:rPr>
              <a:t>a </a:t>
            </a:r>
            <a:r>
              <a:rPr lang="en-GB" altLang="zh-TW" sz="2400" i="1" dirty="0">
                <a:solidFill>
                  <a:schemeClr val="tx1"/>
                </a:solidFill>
              </a:rPr>
              <a:t>kid</a:t>
            </a:r>
            <a:r>
              <a:rPr lang="en-GB" altLang="zh-TW" sz="2400" dirty="0">
                <a:solidFill>
                  <a:schemeClr val="tx1"/>
                </a:solidFill>
              </a:rPr>
              <a:t>.</a:t>
            </a:r>
          </a:p>
          <a:p>
            <a:pPr>
              <a:lnSpc>
                <a:spcPct val="100000"/>
              </a:lnSpc>
              <a:buNone/>
            </a:pPr>
            <a:r>
              <a:rPr lang="en-GB" altLang="zh-TW" sz="2400" dirty="0">
                <a:solidFill>
                  <a:schemeClr val="tx1"/>
                </a:solidFill>
              </a:rPr>
              <a:t>		</a:t>
            </a:r>
            <a:r>
              <a:rPr lang="en-GB" altLang="zh-TW" sz="2400" dirty="0" smtClean="0">
                <a:solidFill>
                  <a:schemeClr val="tx1"/>
                </a:solidFill>
              </a:rPr>
              <a:t>“Donald Duck is </a:t>
            </a:r>
            <a:r>
              <a:rPr lang="en-GB" altLang="zh-TW" sz="2400" dirty="0">
                <a:solidFill>
                  <a:schemeClr val="tx1"/>
                </a:solidFill>
              </a:rPr>
              <a:t>15 years old”  </a:t>
            </a:r>
            <a:r>
              <a:rPr lang="en-GB" altLang="zh-TW" sz="2400" dirty="0" smtClean="0">
                <a:solidFill>
                  <a:schemeClr val="tx1"/>
                </a:solidFill>
              </a:rPr>
              <a:t>   — </a:t>
            </a:r>
            <a:r>
              <a:rPr lang="en-GB" altLang="zh-TW" sz="2400" dirty="0">
                <a:solidFill>
                  <a:schemeClr val="tx1"/>
                </a:solidFill>
              </a:rPr>
              <a:t>Is </a:t>
            </a:r>
            <a:r>
              <a:rPr lang="en-GB" altLang="zh-TW" sz="2400" dirty="0" smtClean="0">
                <a:solidFill>
                  <a:schemeClr val="tx1"/>
                </a:solidFill>
              </a:rPr>
              <a:t>Donald a </a:t>
            </a:r>
            <a:r>
              <a:rPr lang="en-GB" altLang="zh-TW" sz="2400" i="1" dirty="0">
                <a:solidFill>
                  <a:schemeClr val="tx1"/>
                </a:solidFill>
              </a:rPr>
              <a:t>kid</a:t>
            </a:r>
            <a:r>
              <a:rPr lang="en-GB" altLang="zh-TW" sz="2400" dirty="0">
                <a:solidFill>
                  <a:schemeClr val="tx1"/>
                </a:solidFill>
              </a:rPr>
              <a:t> or </a:t>
            </a:r>
            <a:r>
              <a:rPr lang="en-GB" altLang="zh-TW" sz="2400" i="1" dirty="0">
                <a:solidFill>
                  <a:schemeClr val="tx1"/>
                </a:solidFill>
              </a:rPr>
              <a:t>youth</a:t>
            </a:r>
            <a:r>
              <a:rPr lang="en-GB" altLang="zh-TW" sz="2400" dirty="0">
                <a:solidFill>
                  <a:schemeClr val="tx1"/>
                </a:solidFill>
              </a:rPr>
              <a:t>?</a:t>
            </a:r>
          </a:p>
          <a:p>
            <a:pPr>
              <a:lnSpc>
                <a:spcPct val="100000"/>
              </a:lnSpc>
              <a:buFont typeface="Symbol" pitchFamily="18" charset="2"/>
              <a:buNone/>
            </a:pPr>
            <a:r>
              <a:rPr lang="en-GB" altLang="zh-TW" sz="2400" dirty="0">
                <a:solidFill>
                  <a:schemeClr val="tx1"/>
                </a:solidFill>
              </a:rPr>
              <a:t>		</a:t>
            </a:r>
            <a:r>
              <a:rPr lang="en-GB" altLang="zh-TW" sz="2400" dirty="0" smtClean="0">
                <a:solidFill>
                  <a:schemeClr val="tx1"/>
                </a:solidFill>
              </a:rPr>
              <a:t>“Sam is </a:t>
            </a:r>
            <a:r>
              <a:rPr lang="en-GB" altLang="zh-TW" sz="2400" dirty="0">
                <a:solidFill>
                  <a:schemeClr val="tx1"/>
                </a:solidFill>
              </a:rPr>
              <a:t>21 years </a:t>
            </a:r>
            <a:r>
              <a:rPr lang="en-GB" altLang="zh-TW" sz="2400" dirty="0" smtClean="0">
                <a:solidFill>
                  <a:schemeClr val="tx1"/>
                </a:solidFill>
              </a:rPr>
              <a:t>old (next year)” — </a:t>
            </a:r>
            <a:r>
              <a:rPr lang="en-GB" altLang="zh-TW" sz="2400" dirty="0">
                <a:solidFill>
                  <a:schemeClr val="tx1"/>
                </a:solidFill>
              </a:rPr>
              <a:t>Is </a:t>
            </a:r>
            <a:r>
              <a:rPr lang="en-GB" altLang="zh-TW" sz="2400" dirty="0" smtClean="0">
                <a:solidFill>
                  <a:schemeClr val="tx1"/>
                </a:solidFill>
              </a:rPr>
              <a:t>Sam a </a:t>
            </a:r>
            <a:r>
              <a:rPr lang="en-GB" altLang="zh-TW" sz="2400" i="1" dirty="0">
                <a:solidFill>
                  <a:schemeClr val="tx1"/>
                </a:solidFill>
              </a:rPr>
              <a:t>youth </a:t>
            </a:r>
            <a:r>
              <a:rPr lang="en-GB" altLang="zh-TW" sz="2400" dirty="0">
                <a:solidFill>
                  <a:schemeClr val="tx1"/>
                </a:solidFill>
              </a:rPr>
              <a:t>or </a:t>
            </a:r>
            <a:r>
              <a:rPr lang="en-GB" altLang="zh-TW" sz="2400" i="1" dirty="0">
                <a:solidFill>
                  <a:schemeClr val="tx1"/>
                </a:solidFill>
              </a:rPr>
              <a:t>adult</a:t>
            </a:r>
            <a:r>
              <a:rPr lang="en-GB" altLang="zh-TW" sz="2400" dirty="0">
                <a:solidFill>
                  <a:schemeClr val="tx1"/>
                </a:solidFill>
              </a:rPr>
              <a:t>?</a:t>
            </a:r>
            <a:endParaRPr lang="en-GB" altLang="zh-TW" sz="2400" dirty="0"/>
          </a:p>
        </p:txBody>
      </p:sp>
      <p:grpSp>
        <p:nvGrpSpPr>
          <p:cNvPr id="2" name="Group 25"/>
          <p:cNvGrpSpPr>
            <a:grpSpLocks/>
          </p:cNvGrpSpPr>
          <p:nvPr/>
        </p:nvGrpSpPr>
        <p:grpSpPr bwMode="auto">
          <a:xfrm>
            <a:off x="2133600" y="3762375"/>
            <a:ext cx="5875338" cy="2327275"/>
            <a:chOff x="470" y="3744"/>
            <a:chExt cx="3701" cy="1392"/>
          </a:xfrm>
        </p:grpSpPr>
        <p:sp>
          <p:nvSpPr>
            <p:cNvPr id="504858" name="Line 26"/>
            <p:cNvSpPr>
              <a:spLocks noChangeShapeType="1"/>
            </p:cNvSpPr>
            <p:nvPr/>
          </p:nvSpPr>
          <p:spPr bwMode="auto">
            <a:xfrm flipV="1">
              <a:off x="672" y="3840"/>
              <a:ext cx="0" cy="1102"/>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4859" name="Line 27"/>
            <p:cNvSpPr>
              <a:spLocks noChangeShapeType="1"/>
            </p:cNvSpPr>
            <p:nvPr/>
          </p:nvSpPr>
          <p:spPr bwMode="auto">
            <a:xfrm>
              <a:off x="672" y="4944"/>
              <a:ext cx="3312"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4860" name="Arc 28"/>
            <p:cNvSpPr>
              <a:spLocks/>
            </p:cNvSpPr>
            <p:nvPr/>
          </p:nvSpPr>
          <p:spPr bwMode="auto">
            <a:xfrm>
              <a:off x="672" y="4128"/>
              <a:ext cx="480" cy="433"/>
            </a:xfrm>
            <a:custGeom>
              <a:avLst/>
              <a:gdLst>
                <a:gd name="G0" fmla="+- 0 0 0"/>
                <a:gd name="G1" fmla="+- 21598 0 0"/>
                <a:gd name="G2" fmla="+- 21600 0 0"/>
                <a:gd name="T0" fmla="*/ 255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55" y="-1"/>
                  </a:moveTo>
                  <a:cubicBezTo>
                    <a:pt x="12084" y="139"/>
                    <a:pt x="21600" y="9768"/>
                    <a:pt x="21600" y="21598"/>
                  </a:cubicBezTo>
                </a:path>
                <a:path w="21600" h="21598" stroke="0" extrusionOk="0">
                  <a:moveTo>
                    <a:pt x="255" y="-1"/>
                  </a:moveTo>
                  <a:cubicBezTo>
                    <a:pt x="12084" y="139"/>
                    <a:pt x="21600" y="9768"/>
                    <a:pt x="21600" y="21598"/>
                  </a:cubicBezTo>
                  <a:lnTo>
                    <a:pt x="0" y="21598"/>
                  </a:lnTo>
                  <a:close/>
                </a:path>
              </a:pathLst>
            </a:custGeom>
            <a:noFill/>
            <a:ln w="28575">
              <a:solidFill>
                <a:schemeClr val="tx1"/>
              </a:solidFill>
              <a:prstDash val="dash"/>
              <a:round/>
              <a:headEnd/>
              <a:tailEnd/>
            </a:ln>
            <a:effectLst/>
          </p:spPr>
          <p:txBody>
            <a:bodyPr wrap="none" anchor="ctr"/>
            <a:lstStyle/>
            <a:p>
              <a:endParaRPr lang="en-US"/>
            </a:p>
          </p:txBody>
        </p:sp>
        <p:sp>
          <p:nvSpPr>
            <p:cNvPr id="504861" name="Arc 29"/>
            <p:cNvSpPr>
              <a:spLocks/>
            </p:cNvSpPr>
            <p:nvPr/>
          </p:nvSpPr>
          <p:spPr bwMode="auto">
            <a:xfrm rot="10707073">
              <a:off x="1152" y="4513"/>
              <a:ext cx="432"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dash"/>
              <a:round/>
              <a:headEnd/>
              <a:tailEnd/>
            </a:ln>
            <a:effectLst/>
          </p:spPr>
          <p:txBody>
            <a:bodyPr wrap="none" anchor="ctr"/>
            <a:lstStyle/>
            <a:p>
              <a:endParaRPr lang="en-US"/>
            </a:p>
          </p:txBody>
        </p:sp>
        <p:sp>
          <p:nvSpPr>
            <p:cNvPr id="504862" name="Arc 30"/>
            <p:cNvSpPr>
              <a:spLocks/>
            </p:cNvSpPr>
            <p:nvPr/>
          </p:nvSpPr>
          <p:spPr bwMode="auto">
            <a:xfrm rot="5195454">
              <a:off x="719" y="4511"/>
              <a:ext cx="431"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sysDot"/>
              <a:round/>
              <a:headEnd/>
              <a:tailEnd/>
            </a:ln>
            <a:effectLst/>
          </p:spPr>
          <p:txBody>
            <a:bodyPr rot="10800000" vert="eaVert" wrap="none" anchor="ctr"/>
            <a:lstStyle/>
            <a:p>
              <a:pPr algn="ctr"/>
              <a:endParaRPr lang="en-US"/>
            </a:p>
          </p:txBody>
        </p:sp>
        <p:sp>
          <p:nvSpPr>
            <p:cNvPr id="504863" name="Arc 31"/>
            <p:cNvSpPr>
              <a:spLocks/>
            </p:cNvSpPr>
            <p:nvPr/>
          </p:nvSpPr>
          <p:spPr bwMode="auto">
            <a:xfrm rot="16170729">
              <a:off x="1176" y="4104"/>
              <a:ext cx="385"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sysDot"/>
              <a:round/>
              <a:headEnd/>
              <a:tailEnd/>
            </a:ln>
            <a:effectLst/>
          </p:spPr>
          <p:txBody>
            <a:bodyPr wrap="none" anchor="ctr"/>
            <a:lstStyle/>
            <a:p>
              <a:endParaRPr lang="en-US"/>
            </a:p>
          </p:txBody>
        </p:sp>
        <p:sp>
          <p:nvSpPr>
            <p:cNvPr id="504864" name="Arc 32"/>
            <p:cNvSpPr>
              <a:spLocks/>
            </p:cNvSpPr>
            <p:nvPr/>
          </p:nvSpPr>
          <p:spPr bwMode="auto">
            <a:xfrm rot="21634929">
              <a:off x="1584" y="4130"/>
              <a:ext cx="432"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sysDot"/>
              <a:round/>
              <a:headEnd/>
              <a:tailEnd/>
            </a:ln>
            <a:effectLst/>
          </p:spPr>
          <p:txBody>
            <a:bodyPr wrap="none" anchor="ctr"/>
            <a:lstStyle/>
            <a:p>
              <a:endParaRPr lang="en-US"/>
            </a:p>
          </p:txBody>
        </p:sp>
        <p:sp>
          <p:nvSpPr>
            <p:cNvPr id="504865" name="Arc 33"/>
            <p:cNvSpPr>
              <a:spLocks/>
            </p:cNvSpPr>
            <p:nvPr/>
          </p:nvSpPr>
          <p:spPr bwMode="auto">
            <a:xfrm rot="26831777">
              <a:off x="1560" y="4488"/>
              <a:ext cx="432" cy="480"/>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round/>
              <a:headEnd/>
              <a:tailEnd/>
            </a:ln>
            <a:effectLst/>
          </p:spPr>
          <p:txBody>
            <a:bodyPr wrap="none" anchor="ctr"/>
            <a:lstStyle/>
            <a:p>
              <a:endParaRPr lang="en-US"/>
            </a:p>
          </p:txBody>
        </p:sp>
        <p:sp>
          <p:nvSpPr>
            <p:cNvPr id="504866" name="Arc 34"/>
            <p:cNvSpPr>
              <a:spLocks/>
            </p:cNvSpPr>
            <p:nvPr/>
          </p:nvSpPr>
          <p:spPr bwMode="auto">
            <a:xfrm rot="10707073">
              <a:off x="2012" y="4513"/>
              <a:ext cx="432"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sysDot"/>
              <a:round/>
              <a:headEnd/>
              <a:tailEnd/>
            </a:ln>
            <a:effectLst/>
          </p:spPr>
          <p:txBody>
            <a:bodyPr wrap="none" anchor="ctr"/>
            <a:lstStyle/>
            <a:p>
              <a:endParaRPr lang="en-US"/>
            </a:p>
          </p:txBody>
        </p:sp>
        <p:sp>
          <p:nvSpPr>
            <p:cNvPr id="504867" name="Arc 35"/>
            <p:cNvSpPr>
              <a:spLocks/>
            </p:cNvSpPr>
            <p:nvPr/>
          </p:nvSpPr>
          <p:spPr bwMode="auto">
            <a:xfrm rot="16170729">
              <a:off x="2040" y="4103"/>
              <a:ext cx="385"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round/>
              <a:headEnd/>
              <a:tailEnd/>
            </a:ln>
            <a:effectLst/>
          </p:spPr>
          <p:txBody>
            <a:bodyPr wrap="none" anchor="ctr"/>
            <a:lstStyle/>
            <a:p>
              <a:endParaRPr lang="en-US"/>
            </a:p>
          </p:txBody>
        </p:sp>
        <p:sp>
          <p:nvSpPr>
            <p:cNvPr id="504868" name="Arc 36"/>
            <p:cNvSpPr>
              <a:spLocks/>
            </p:cNvSpPr>
            <p:nvPr/>
          </p:nvSpPr>
          <p:spPr bwMode="auto">
            <a:xfrm rot="21634929">
              <a:off x="2444" y="4130"/>
              <a:ext cx="432"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round/>
              <a:headEnd/>
              <a:tailEnd/>
            </a:ln>
            <a:effectLst/>
          </p:spPr>
          <p:txBody>
            <a:bodyPr wrap="none" anchor="ctr"/>
            <a:lstStyle/>
            <a:p>
              <a:endParaRPr lang="en-US"/>
            </a:p>
          </p:txBody>
        </p:sp>
        <p:sp>
          <p:nvSpPr>
            <p:cNvPr id="504869" name="Arc 37"/>
            <p:cNvSpPr>
              <a:spLocks/>
            </p:cNvSpPr>
            <p:nvPr/>
          </p:nvSpPr>
          <p:spPr bwMode="auto">
            <a:xfrm rot="26831777">
              <a:off x="2424" y="4487"/>
              <a:ext cx="432" cy="480"/>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prstDash val="dash"/>
              <a:round/>
              <a:headEnd/>
              <a:tailEnd/>
            </a:ln>
            <a:effectLst/>
          </p:spPr>
          <p:txBody>
            <a:bodyPr wrap="none" anchor="ctr"/>
            <a:lstStyle/>
            <a:p>
              <a:endParaRPr lang="en-US"/>
            </a:p>
          </p:txBody>
        </p:sp>
        <p:sp>
          <p:nvSpPr>
            <p:cNvPr id="504870" name="Arc 38"/>
            <p:cNvSpPr>
              <a:spLocks/>
            </p:cNvSpPr>
            <p:nvPr/>
          </p:nvSpPr>
          <p:spPr bwMode="auto">
            <a:xfrm rot="10798904" flipV="1">
              <a:off x="2876" y="4127"/>
              <a:ext cx="912" cy="4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prstDash val="dash"/>
              <a:round/>
              <a:headEnd/>
              <a:tailEnd/>
            </a:ln>
            <a:effectLst/>
          </p:spPr>
          <p:txBody>
            <a:bodyPr wrap="none" anchor="ctr"/>
            <a:lstStyle/>
            <a:p>
              <a:endParaRPr lang="en-US"/>
            </a:p>
          </p:txBody>
        </p:sp>
        <p:sp>
          <p:nvSpPr>
            <p:cNvPr id="504871" name="Line 39"/>
            <p:cNvSpPr>
              <a:spLocks noChangeShapeType="1"/>
            </p:cNvSpPr>
            <p:nvPr/>
          </p:nvSpPr>
          <p:spPr bwMode="auto">
            <a:xfrm flipH="1">
              <a:off x="3788" y="4128"/>
              <a:ext cx="4" cy="816"/>
            </a:xfrm>
            <a:prstGeom prst="line">
              <a:avLst/>
            </a:prstGeom>
            <a:noFill/>
            <a:ln w="12700">
              <a:solidFill>
                <a:schemeClr val="tx1"/>
              </a:solidFill>
              <a:round/>
              <a:headEnd/>
              <a:tailEnd/>
            </a:ln>
            <a:effectLst/>
          </p:spPr>
          <p:txBody>
            <a:bodyPr wrap="none" anchor="ctr"/>
            <a:lstStyle/>
            <a:p>
              <a:endParaRPr lang="en-US"/>
            </a:p>
          </p:txBody>
        </p:sp>
        <p:sp>
          <p:nvSpPr>
            <p:cNvPr id="504872" name="Arc 40"/>
            <p:cNvSpPr>
              <a:spLocks/>
            </p:cNvSpPr>
            <p:nvPr/>
          </p:nvSpPr>
          <p:spPr bwMode="auto">
            <a:xfrm rot="10707073">
              <a:off x="2880" y="4513"/>
              <a:ext cx="432" cy="431"/>
            </a:xfrm>
            <a:custGeom>
              <a:avLst/>
              <a:gdLst>
                <a:gd name="G0" fmla="+- 0 0 0"/>
                <a:gd name="G1" fmla="+- 21590 0 0"/>
                <a:gd name="G2" fmla="+- 21600 0 0"/>
                <a:gd name="T0" fmla="*/ 641 w 21600"/>
                <a:gd name="T1" fmla="*/ 0 h 21590"/>
                <a:gd name="T2" fmla="*/ 21600 w 21600"/>
                <a:gd name="T3" fmla="*/ 21590 h 21590"/>
                <a:gd name="T4" fmla="*/ 0 w 21600"/>
                <a:gd name="T5" fmla="*/ 21590 h 21590"/>
              </a:gdLst>
              <a:ahLst/>
              <a:cxnLst>
                <a:cxn ang="0">
                  <a:pos x="T0" y="T1"/>
                </a:cxn>
                <a:cxn ang="0">
                  <a:pos x="T2" y="T3"/>
                </a:cxn>
                <a:cxn ang="0">
                  <a:pos x="T4" y="T5"/>
                </a:cxn>
              </a:cxnLst>
              <a:rect l="0" t="0" r="r" b="b"/>
              <a:pathLst>
                <a:path w="21600" h="21590" fill="none" extrusionOk="0">
                  <a:moveTo>
                    <a:pt x="641" y="-1"/>
                  </a:moveTo>
                  <a:cubicBezTo>
                    <a:pt x="12315" y="346"/>
                    <a:pt x="21600" y="9910"/>
                    <a:pt x="21600" y="21590"/>
                  </a:cubicBezTo>
                </a:path>
                <a:path w="21600" h="21590" stroke="0" extrusionOk="0">
                  <a:moveTo>
                    <a:pt x="641" y="-1"/>
                  </a:moveTo>
                  <a:cubicBezTo>
                    <a:pt x="12315" y="346"/>
                    <a:pt x="21600" y="9910"/>
                    <a:pt x="21600" y="21590"/>
                  </a:cubicBezTo>
                  <a:lnTo>
                    <a:pt x="0" y="21590"/>
                  </a:lnTo>
                  <a:close/>
                </a:path>
              </a:pathLst>
            </a:custGeom>
            <a:noFill/>
            <a:ln w="28575">
              <a:solidFill>
                <a:schemeClr val="tx1"/>
              </a:solidFill>
              <a:round/>
              <a:headEnd/>
              <a:tailEnd/>
            </a:ln>
            <a:effectLst/>
          </p:spPr>
          <p:txBody>
            <a:bodyPr wrap="none" anchor="ctr"/>
            <a:lstStyle/>
            <a:p>
              <a:endParaRPr lang="en-US"/>
            </a:p>
          </p:txBody>
        </p:sp>
        <p:sp>
          <p:nvSpPr>
            <p:cNvPr id="504873" name="Line 41"/>
            <p:cNvSpPr>
              <a:spLocks noChangeShapeType="1"/>
            </p:cNvSpPr>
            <p:nvPr/>
          </p:nvSpPr>
          <p:spPr bwMode="auto">
            <a:xfrm>
              <a:off x="672" y="4132"/>
              <a:ext cx="3120" cy="0"/>
            </a:xfrm>
            <a:prstGeom prst="line">
              <a:avLst/>
            </a:prstGeom>
            <a:noFill/>
            <a:ln w="12700">
              <a:solidFill>
                <a:schemeClr val="tx1"/>
              </a:solidFill>
              <a:round/>
              <a:headEnd/>
              <a:tailEnd/>
            </a:ln>
            <a:effectLst/>
          </p:spPr>
          <p:txBody>
            <a:bodyPr wrap="none" anchor="ctr"/>
            <a:lstStyle/>
            <a:p>
              <a:endParaRPr lang="en-US"/>
            </a:p>
          </p:txBody>
        </p:sp>
        <p:sp>
          <p:nvSpPr>
            <p:cNvPr id="504874" name="Text Box 42"/>
            <p:cNvSpPr txBox="1">
              <a:spLocks noChangeArrowheads="1"/>
            </p:cNvSpPr>
            <p:nvPr/>
          </p:nvSpPr>
          <p:spPr bwMode="auto">
            <a:xfrm>
              <a:off x="528" y="4944"/>
              <a:ext cx="3643" cy="192"/>
            </a:xfrm>
            <a:prstGeom prst="rect">
              <a:avLst/>
            </a:prstGeom>
            <a:noFill/>
            <a:ln w="12700">
              <a:noFill/>
              <a:miter lim="800000"/>
              <a:headEnd/>
              <a:tailEnd/>
            </a:ln>
            <a:effectLst/>
          </p:spPr>
          <p:txBody>
            <a:bodyPr>
              <a:spAutoFit/>
            </a:bodyPr>
            <a:lstStyle/>
            <a:p>
              <a:r>
                <a:rPr lang="zh-TW" altLang="en-GB">
                  <a:ea typeface="新細明體" pitchFamily="18" charset="-120"/>
                </a:rPr>
                <a:t>0              15                        21                       55                      200    </a:t>
              </a:r>
              <a:r>
                <a:rPr lang="en-GB" altLang="zh-TW">
                  <a:ea typeface="新細明體" pitchFamily="18" charset="-120"/>
                </a:rPr>
                <a:t>Age</a:t>
              </a:r>
            </a:p>
          </p:txBody>
        </p:sp>
        <p:sp>
          <p:nvSpPr>
            <p:cNvPr id="504875" name="Text Box 43"/>
            <p:cNvSpPr txBox="1">
              <a:spLocks noChangeArrowheads="1"/>
            </p:cNvSpPr>
            <p:nvPr/>
          </p:nvSpPr>
          <p:spPr bwMode="auto">
            <a:xfrm>
              <a:off x="470" y="3744"/>
              <a:ext cx="199" cy="231"/>
            </a:xfrm>
            <a:prstGeom prst="rect">
              <a:avLst/>
            </a:prstGeom>
            <a:noFill/>
            <a:ln w="12700">
              <a:noFill/>
              <a:miter lim="800000"/>
              <a:headEnd/>
              <a:tailEnd/>
            </a:ln>
            <a:effectLst/>
          </p:spPr>
          <p:txBody>
            <a:bodyPr wrap="none">
              <a:spAutoFit/>
            </a:bodyPr>
            <a:lstStyle/>
            <a:p>
              <a:r>
                <a:rPr lang="en-GB" altLang="zh-TW" sz="1800" b="1">
                  <a:latin typeface="Symbol" pitchFamily="18" charset="2"/>
                  <a:ea typeface="新細明體" pitchFamily="18" charset="-120"/>
                </a:rPr>
                <a:t>m</a:t>
              </a:r>
              <a:endParaRPr lang="en-GB" altLang="zh-TW">
                <a:ea typeface="新細明體" pitchFamily="18" charset="-120"/>
              </a:endParaRPr>
            </a:p>
          </p:txBody>
        </p:sp>
        <p:sp>
          <p:nvSpPr>
            <p:cNvPr id="504876" name="Text Box 44"/>
            <p:cNvSpPr txBox="1">
              <a:spLocks noChangeArrowheads="1"/>
            </p:cNvSpPr>
            <p:nvPr/>
          </p:nvSpPr>
          <p:spPr bwMode="auto">
            <a:xfrm>
              <a:off x="719" y="4374"/>
              <a:ext cx="3361" cy="192"/>
            </a:xfrm>
            <a:prstGeom prst="rect">
              <a:avLst/>
            </a:prstGeom>
            <a:noFill/>
            <a:ln w="12700">
              <a:noFill/>
              <a:miter lim="800000"/>
              <a:headEnd/>
              <a:tailEnd/>
            </a:ln>
            <a:effectLst/>
          </p:spPr>
          <p:txBody>
            <a:bodyPr>
              <a:spAutoFit/>
            </a:bodyPr>
            <a:lstStyle/>
            <a:p>
              <a:r>
                <a:rPr lang="en-GB" altLang="zh-TW">
                  <a:ea typeface="新細明體" pitchFamily="18" charset="-120"/>
                </a:rPr>
                <a:t>Kid	  Youth	             Adult	Senior	</a:t>
              </a:r>
            </a:p>
          </p:txBody>
        </p:sp>
        <p:sp>
          <p:nvSpPr>
            <p:cNvPr id="504877" name="Text Box 45"/>
            <p:cNvSpPr txBox="1">
              <a:spLocks noChangeArrowheads="1"/>
            </p:cNvSpPr>
            <p:nvPr/>
          </p:nvSpPr>
          <p:spPr bwMode="auto">
            <a:xfrm>
              <a:off x="491" y="3995"/>
              <a:ext cx="178" cy="192"/>
            </a:xfrm>
            <a:prstGeom prst="rect">
              <a:avLst/>
            </a:prstGeom>
            <a:noFill/>
            <a:ln w="12700">
              <a:noFill/>
              <a:miter lim="800000"/>
              <a:headEnd/>
              <a:tailEnd/>
            </a:ln>
            <a:effectLst/>
          </p:spPr>
          <p:txBody>
            <a:bodyPr wrap="none">
              <a:spAutoFit/>
            </a:bodyPr>
            <a:lstStyle/>
            <a:p>
              <a:r>
                <a:rPr lang="zh-TW" altLang="en-GB">
                  <a:ea typeface="新細明體" pitchFamily="18" charset="-120"/>
                </a:rPr>
                <a:t>1</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GB" altLang="zh-TW" dirty="0"/>
              <a:t>Fuzzy </a:t>
            </a:r>
            <a:r>
              <a:rPr lang="en-GB" altLang="zh-TW" dirty="0" smtClean="0"/>
              <a:t>IF-THEN Rules</a:t>
            </a:r>
            <a:endParaRPr lang="en-GB" altLang="zh-TW" dirty="0"/>
          </a:p>
        </p:txBody>
      </p:sp>
      <p:sp>
        <p:nvSpPr>
          <p:cNvPr id="519171" name="Rectangle 3"/>
          <p:cNvSpPr>
            <a:spLocks noGrp="1" noChangeArrowheads="1"/>
          </p:cNvSpPr>
          <p:nvPr>
            <p:ph type="body" idx="1"/>
          </p:nvPr>
        </p:nvSpPr>
        <p:spPr>
          <a:xfrm>
            <a:off x="303213" y="1220788"/>
            <a:ext cx="9299575" cy="4846637"/>
          </a:xfrm>
        </p:spPr>
        <p:txBody>
          <a:bodyPr/>
          <a:lstStyle/>
          <a:p>
            <a:pPr>
              <a:lnSpc>
                <a:spcPct val="100000"/>
              </a:lnSpc>
              <a:spcBef>
                <a:spcPts val="600"/>
              </a:spcBef>
            </a:pPr>
            <a:r>
              <a:rPr lang="en-GB" altLang="zh-TW" dirty="0"/>
              <a:t>A general form of a </a:t>
            </a:r>
            <a:r>
              <a:rPr lang="en-GB" altLang="zh-TW" b="1" i="1" dirty="0">
                <a:solidFill>
                  <a:srgbClr val="CC66FF"/>
                </a:solidFill>
                <a:effectLst>
                  <a:outerShdw blurRad="38100" dist="38100" dir="2700000" algn="tl">
                    <a:srgbClr val="000000">
                      <a:alpha val="43137"/>
                    </a:srgbClr>
                  </a:outerShdw>
                </a:effectLst>
              </a:rPr>
              <a:t>fuzzy if-then rule</a:t>
            </a:r>
            <a:r>
              <a:rPr lang="en-GB" altLang="zh-TW" b="1" i="1" dirty="0">
                <a:effectLst>
                  <a:outerShdw blurRad="38100" dist="38100" dir="2700000" algn="tl">
                    <a:srgbClr val="000000">
                      <a:alpha val="43137"/>
                    </a:srgbClr>
                  </a:outerShdw>
                </a:effectLst>
              </a:rPr>
              <a:t> </a:t>
            </a:r>
            <a:r>
              <a:rPr lang="en-GB" altLang="zh-TW" dirty="0"/>
              <a:t>(fuzzy rule) (multi-input-single-output):</a:t>
            </a:r>
          </a:p>
          <a:p>
            <a:pPr lvl="2">
              <a:lnSpc>
                <a:spcPct val="100000"/>
              </a:lnSpc>
              <a:spcBef>
                <a:spcPts val="600"/>
              </a:spcBef>
              <a:buFont typeface="Symbol" pitchFamily="18" charset="2"/>
              <a:buNone/>
            </a:pPr>
            <a:r>
              <a:rPr lang="en-GB" altLang="zh-TW" dirty="0" err="1"/>
              <a:t>R</a:t>
            </a:r>
            <a:r>
              <a:rPr lang="en-GB" altLang="zh-TW" baseline="30000" dirty="0" err="1"/>
              <a:t>i</a:t>
            </a:r>
            <a:r>
              <a:rPr lang="en-GB" altLang="zh-TW" dirty="0"/>
              <a:t>:	IF </a:t>
            </a:r>
            <a:r>
              <a:rPr lang="en-GB" altLang="zh-TW" i="1" dirty="0"/>
              <a:t>x</a:t>
            </a:r>
            <a:r>
              <a:rPr lang="en-GB" altLang="zh-TW" dirty="0"/>
              <a:t> is A</a:t>
            </a:r>
            <a:r>
              <a:rPr lang="en-GB" altLang="zh-TW" baseline="-25000" dirty="0"/>
              <a:t>i</a:t>
            </a:r>
            <a:r>
              <a:rPr lang="en-GB" altLang="zh-TW" dirty="0"/>
              <a:t>, …, </a:t>
            </a:r>
            <a:r>
              <a:rPr lang="en-GB" altLang="zh-TW" i="1" dirty="0"/>
              <a:t>y</a:t>
            </a:r>
            <a:r>
              <a:rPr lang="en-GB" altLang="zh-TW" dirty="0"/>
              <a:t> is B</a:t>
            </a:r>
            <a:r>
              <a:rPr lang="en-GB" altLang="zh-TW" baseline="-25000" dirty="0"/>
              <a:t>i</a:t>
            </a:r>
            <a:r>
              <a:rPr lang="en-GB" altLang="zh-TW" dirty="0"/>
              <a:t>, THEN </a:t>
            </a:r>
            <a:r>
              <a:rPr lang="en-GB" altLang="zh-TW" i="1" dirty="0"/>
              <a:t>z</a:t>
            </a:r>
            <a:r>
              <a:rPr lang="en-GB" altLang="zh-TW" dirty="0"/>
              <a:t> = </a:t>
            </a:r>
            <a:r>
              <a:rPr lang="en-GB" altLang="zh-TW" dirty="0" err="1"/>
              <a:t>C</a:t>
            </a:r>
            <a:r>
              <a:rPr lang="en-GB" altLang="zh-TW" baseline="-25000" dirty="0" err="1"/>
              <a:t>i</a:t>
            </a:r>
            <a:endParaRPr lang="en-GB" altLang="zh-TW" dirty="0"/>
          </a:p>
          <a:p>
            <a:pPr>
              <a:lnSpc>
                <a:spcPct val="100000"/>
              </a:lnSpc>
              <a:spcBef>
                <a:spcPts val="600"/>
              </a:spcBef>
              <a:buFont typeface="Symbol" pitchFamily="18" charset="2"/>
              <a:buNone/>
            </a:pPr>
            <a:r>
              <a:rPr lang="en-GB" altLang="zh-TW" sz="2400" dirty="0" smtClean="0">
                <a:solidFill>
                  <a:srgbClr val="A50021"/>
                </a:solidFill>
              </a:rPr>
              <a:t>	where</a:t>
            </a:r>
            <a:r>
              <a:rPr lang="en-GB" altLang="zh-TW" sz="2400" dirty="0">
                <a:solidFill>
                  <a:srgbClr val="A50021"/>
                </a:solidFill>
              </a:rPr>
              <a:t>,</a:t>
            </a:r>
            <a:r>
              <a:rPr lang="en-GB" altLang="zh-TW" dirty="0"/>
              <a:t> </a:t>
            </a:r>
            <a:r>
              <a:rPr lang="en-GB" altLang="zh-TW" sz="2400" i="1" dirty="0">
                <a:solidFill>
                  <a:srgbClr val="A50021"/>
                </a:solidFill>
              </a:rPr>
              <a:t>x</a:t>
            </a:r>
            <a:r>
              <a:rPr lang="en-GB" altLang="zh-TW" sz="2400" dirty="0">
                <a:solidFill>
                  <a:srgbClr val="A50021"/>
                </a:solidFill>
              </a:rPr>
              <a:t>, …, </a:t>
            </a:r>
            <a:r>
              <a:rPr lang="en-GB" altLang="zh-TW" sz="2400" i="1" dirty="0">
                <a:solidFill>
                  <a:srgbClr val="A50021"/>
                </a:solidFill>
              </a:rPr>
              <a:t>y</a:t>
            </a:r>
            <a:r>
              <a:rPr lang="en-GB" altLang="zh-TW" sz="2400" dirty="0">
                <a:solidFill>
                  <a:srgbClr val="A50021"/>
                </a:solidFill>
              </a:rPr>
              <a:t>, and </a:t>
            </a:r>
            <a:r>
              <a:rPr lang="en-GB" altLang="zh-TW" sz="2400" i="1" dirty="0">
                <a:solidFill>
                  <a:srgbClr val="A50021"/>
                </a:solidFill>
              </a:rPr>
              <a:t>z</a:t>
            </a:r>
            <a:r>
              <a:rPr lang="en-GB" altLang="zh-TW" sz="2400" dirty="0">
                <a:solidFill>
                  <a:srgbClr val="A50021"/>
                </a:solidFill>
              </a:rPr>
              <a:t> are </a:t>
            </a:r>
            <a:r>
              <a:rPr lang="en-GB" altLang="zh-TW" sz="2400" b="1" i="1" dirty="0">
                <a:solidFill>
                  <a:srgbClr val="CC66FF"/>
                </a:solidFill>
                <a:effectLst>
                  <a:outerShdw blurRad="38100" dist="38100" dir="2700000" algn="tl">
                    <a:srgbClr val="C0C0C0"/>
                  </a:outerShdw>
                </a:effectLst>
              </a:rPr>
              <a:t>linguistic variables</a:t>
            </a:r>
            <a:endParaRPr lang="en-GB" altLang="zh-TW" sz="2400" b="1" dirty="0">
              <a:solidFill>
                <a:srgbClr val="CC66FF"/>
              </a:solidFill>
              <a:effectLst>
                <a:outerShdw blurRad="38100" dist="38100" dir="2700000" algn="tl">
                  <a:srgbClr val="C0C0C0"/>
                </a:outerShdw>
              </a:effectLst>
            </a:endParaRPr>
          </a:p>
          <a:p>
            <a:pPr lvl="1">
              <a:lnSpc>
                <a:spcPct val="100000"/>
              </a:lnSpc>
              <a:spcBef>
                <a:spcPts val="600"/>
              </a:spcBef>
              <a:buFontTx/>
              <a:buNone/>
            </a:pPr>
            <a:r>
              <a:rPr lang="en-GB" altLang="zh-TW" dirty="0"/>
              <a:t>	A</a:t>
            </a:r>
            <a:r>
              <a:rPr lang="en-GB" altLang="zh-TW" baseline="-25000" dirty="0"/>
              <a:t>i</a:t>
            </a:r>
            <a:r>
              <a:rPr lang="en-GB" altLang="zh-TW" dirty="0"/>
              <a:t>, …, B</a:t>
            </a:r>
            <a:r>
              <a:rPr lang="en-GB" altLang="zh-TW" baseline="-25000" dirty="0"/>
              <a:t>i</a:t>
            </a:r>
            <a:r>
              <a:rPr lang="en-GB" altLang="zh-TW" dirty="0"/>
              <a:t>, and </a:t>
            </a:r>
            <a:r>
              <a:rPr lang="en-GB" altLang="zh-TW" dirty="0" err="1"/>
              <a:t>C</a:t>
            </a:r>
            <a:r>
              <a:rPr lang="en-GB" altLang="zh-TW" baseline="-25000" dirty="0" err="1"/>
              <a:t>i</a:t>
            </a:r>
            <a:r>
              <a:rPr lang="en-GB" altLang="zh-TW" baseline="-25000" dirty="0"/>
              <a:t> </a:t>
            </a:r>
            <a:r>
              <a:rPr lang="en-GB" altLang="zh-TW" dirty="0"/>
              <a:t>are the </a:t>
            </a:r>
            <a:r>
              <a:rPr lang="en-GB" altLang="zh-TW" b="1" i="1" dirty="0">
                <a:solidFill>
                  <a:srgbClr val="CC66FF"/>
                </a:solidFill>
                <a:effectLst>
                  <a:outerShdw blurRad="38100" dist="38100" dir="2700000" algn="tl">
                    <a:srgbClr val="C0C0C0"/>
                  </a:outerShdw>
                </a:effectLst>
              </a:rPr>
              <a:t>linguistic values</a:t>
            </a:r>
            <a:r>
              <a:rPr lang="en-GB" altLang="zh-TW" b="1" dirty="0"/>
              <a:t> </a:t>
            </a:r>
            <a:r>
              <a:rPr lang="en-GB" altLang="zh-TW" dirty="0"/>
              <a:t>of </a:t>
            </a:r>
            <a:r>
              <a:rPr lang="en-GB" altLang="zh-TW" i="1" dirty="0"/>
              <a:t>x</a:t>
            </a:r>
            <a:r>
              <a:rPr lang="en-GB" altLang="zh-TW" dirty="0"/>
              <a:t>, …, </a:t>
            </a:r>
            <a:r>
              <a:rPr lang="en-GB" altLang="zh-TW" i="1" dirty="0"/>
              <a:t>y</a:t>
            </a:r>
            <a:r>
              <a:rPr lang="en-GB" altLang="zh-TW" dirty="0"/>
              <a:t>, and </a:t>
            </a:r>
            <a:r>
              <a:rPr lang="en-GB" altLang="zh-TW" i="1" dirty="0"/>
              <a:t>z</a:t>
            </a:r>
            <a:r>
              <a:rPr lang="en-GB" altLang="zh-TW" dirty="0"/>
              <a:t>, and defined by fuzzy sets in the universe of discourses X, …, Y, and Z, respectively. </a:t>
            </a:r>
          </a:p>
          <a:p>
            <a:pPr lvl="1">
              <a:lnSpc>
                <a:spcPct val="100000"/>
              </a:lnSpc>
              <a:spcBef>
                <a:spcPts val="600"/>
              </a:spcBef>
            </a:pPr>
            <a:r>
              <a:rPr lang="en-GB" altLang="zh-TW" dirty="0" smtClean="0"/>
              <a:t>E.g.:</a:t>
            </a:r>
          </a:p>
          <a:p>
            <a:pPr lvl="2">
              <a:lnSpc>
                <a:spcPct val="100000"/>
              </a:lnSpc>
              <a:spcBef>
                <a:spcPts val="600"/>
              </a:spcBef>
            </a:pPr>
            <a:r>
              <a:rPr lang="en-GB" altLang="zh-TW" dirty="0" smtClean="0"/>
              <a:t>IF the speed is </a:t>
            </a:r>
            <a:r>
              <a:rPr lang="en-GB" altLang="zh-TW" i="1" dirty="0" smtClean="0">
                <a:solidFill>
                  <a:srgbClr val="006600"/>
                </a:solidFill>
                <a:effectLst>
                  <a:outerShdw blurRad="38100" dist="38100" dir="2700000" algn="tl">
                    <a:srgbClr val="000000">
                      <a:alpha val="43137"/>
                    </a:srgbClr>
                  </a:outerShdw>
                </a:effectLst>
              </a:rPr>
              <a:t>high</a:t>
            </a:r>
            <a:r>
              <a:rPr lang="en-GB" altLang="zh-TW" dirty="0" smtClean="0"/>
              <a:t>, and pedestrian is </a:t>
            </a:r>
            <a:r>
              <a:rPr lang="en-GB" altLang="zh-TW" i="1" dirty="0" smtClean="0">
                <a:solidFill>
                  <a:srgbClr val="006600"/>
                </a:solidFill>
                <a:effectLst>
                  <a:outerShdw blurRad="38100" dist="38100" dir="2700000" algn="tl">
                    <a:srgbClr val="000000">
                      <a:alpha val="43137"/>
                    </a:srgbClr>
                  </a:outerShdw>
                </a:effectLst>
              </a:rPr>
              <a:t>near</a:t>
            </a:r>
            <a:r>
              <a:rPr lang="en-GB" altLang="zh-TW" dirty="0" smtClean="0"/>
              <a:t>, THEN apply the brake a </a:t>
            </a:r>
            <a:r>
              <a:rPr lang="en-GB" altLang="zh-TW" i="1" dirty="0" smtClean="0">
                <a:solidFill>
                  <a:srgbClr val="7030A0"/>
                </a:solidFill>
                <a:effectLst>
                  <a:outerShdw blurRad="38100" dist="38100" dir="2700000" algn="tl">
                    <a:srgbClr val="000000">
                      <a:alpha val="43137"/>
                    </a:srgbClr>
                  </a:outerShdw>
                </a:effectLst>
              </a:rPr>
              <a:t>little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03213" y="1295400"/>
            <a:ext cx="9299575" cy="5029200"/>
          </a:xfrm>
        </p:spPr>
        <p:txBody>
          <a:bodyPr/>
          <a:lstStyle/>
          <a:p>
            <a:pPr>
              <a:lnSpc>
                <a:spcPct val="100000"/>
              </a:lnSpc>
            </a:pPr>
            <a:r>
              <a:rPr lang="en-GB" altLang="zh-TW" b="1" i="1" dirty="0">
                <a:solidFill>
                  <a:srgbClr val="CC66FF"/>
                </a:solidFill>
                <a:effectLst>
                  <a:outerShdw blurRad="38100" dist="38100" dir="2700000" algn="tl">
                    <a:srgbClr val="C0C0C0"/>
                  </a:outerShdw>
                </a:effectLst>
              </a:rPr>
              <a:t>Fuzzy reasoning</a:t>
            </a:r>
            <a:r>
              <a:rPr lang="en-GB" altLang="zh-TW" b="1" dirty="0"/>
              <a:t> </a:t>
            </a:r>
            <a:r>
              <a:rPr lang="en-GB" altLang="zh-TW" dirty="0"/>
              <a:t>also known as </a:t>
            </a:r>
            <a:r>
              <a:rPr lang="en-GB" altLang="zh-TW" b="1" i="1" dirty="0">
                <a:solidFill>
                  <a:srgbClr val="CC66FF"/>
                </a:solidFill>
                <a:effectLst>
                  <a:outerShdw blurRad="38100" dist="38100" dir="2700000" algn="tl">
                    <a:srgbClr val="C0C0C0"/>
                  </a:outerShdw>
                </a:effectLst>
              </a:rPr>
              <a:t>approximate </a:t>
            </a:r>
            <a:r>
              <a:rPr lang="en-GB" altLang="zh-TW" b="1" i="1" dirty="0" smtClean="0">
                <a:solidFill>
                  <a:srgbClr val="CC66FF"/>
                </a:solidFill>
                <a:effectLst>
                  <a:outerShdw blurRad="38100" dist="38100" dir="2700000" algn="tl">
                    <a:srgbClr val="C0C0C0"/>
                  </a:outerShdw>
                </a:effectLst>
              </a:rPr>
              <a:t>reasoning</a:t>
            </a:r>
            <a:r>
              <a:rPr lang="en-GB" altLang="zh-TW" dirty="0"/>
              <a:t> </a:t>
            </a:r>
            <a:r>
              <a:rPr lang="en-GB" altLang="zh-TW" dirty="0" smtClean="0"/>
              <a:t>(AR), is an inference procedure that drives conclusion from a set of fuzzy if-then rules and known facts. </a:t>
            </a:r>
          </a:p>
          <a:p>
            <a:pPr lvl="1">
              <a:lnSpc>
                <a:spcPct val="100000"/>
              </a:lnSpc>
              <a:spcBef>
                <a:spcPts val="0"/>
              </a:spcBef>
            </a:pPr>
            <a:r>
              <a:rPr lang="en-GB" altLang="zh-TW" dirty="0" smtClean="0"/>
              <a:t>The reasoning is carried out on an </a:t>
            </a:r>
            <a:r>
              <a:rPr lang="en-GB" altLang="zh-TW" i="1" dirty="0" smtClean="0">
                <a:solidFill>
                  <a:srgbClr val="006600"/>
                </a:solidFill>
                <a:effectLst>
                  <a:outerShdw blurRad="38100" dist="38100" dir="2700000" algn="tl">
                    <a:srgbClr val="000000">
                      <a:alpha val="43137"/>
                    </a:srgbClr>
                  </a:outerShdw>
                </a:effectLst>
              </a:rPr>
              <a:t>approximate</a:t>
            </a:r>
            <a:r>
              <a:rPr lang="en-GB" altLang="zh-TW" dirty="0" smtClean="0"/>
              <a:t> basis rather an exact matching</a:t>
            </a:r>
          </a:p>
          <a:p>
            <a:pPr>
              <a:lnSpc>
                <a:spcPct val="100000"/>
              </a:lnSpc>
              <a:spcBef>
                <a:spcPts val="600"/>
              </a:spcBef>
              <a:buNone/>
            </a:pPr>
            <a:r>
              <a:rPr lang="en-GB" altLang="zh-TW" sz="2400" dirty="0" smtClean="0"/>
              <a:t>	E.g.: </a:t>
            </a:r>
            <a:r>
              <a:rPr lang="en-GB" altLang="zh-TW" sz="2400" dirty="0" smtClean="0">
                <a:solidFill>
                  <a:schemeClr val="tx1"/>
                </a:solidFill>
              </a:rPr>
              <a:t>R: IF </a:t>
            </a:r>
            <a:r>
              <a:rPr lang="en-GB" altLang="zh-TW" sz="2400" i="1" dirty="0" smtClean="0">
                <a:solidFill>
                  <a:schemeClr val="tx1"/>
                </a:solidFill>
              </a:rPr>
              <a:t>x (room)</a:t>
            </a:r>
            <a:r>
              <a:rPr lang="en-GB" altLang="zh-TW" sz="2400" dirty="0" smtClean="0">
                <a:solidFill>
                  <a:schemeClr val="tx1"/>
                </a:solidFill>
              </a:rPr>
              <a:t> </a:t>
            </a:r>
            <a:r>
              <a:rPr lang="en-GB" altLang="zh-TW" sz="2400" dirty="0">
                <a:solidFill>
                  <a:schemeClr val="tx1"/>
                </a:solidFill>
              </a:rPr>
              <a:t>is small </a:t>
            </a:r>
            <a:endParaRPr lang="en-GB" altLang="zh-TW" dirty="0" smtClean="0">
              <a:solidFill>
                <a:schemeClr val="tx1"/>
              </a:solidFill>
            </a:endParaRPr>
          </a:p>
          <a:p>
            <a:pPr lvl="1">
              <a:lnSpc>
                <a:spcPct val="100000"/>
              </a:lnSpc>
              <a:buNone/>
            </a:pPr>
            <a:r>
              <a:rPr lang="en-GB" altLang="zh-TW" dirty="0" smtClean="0">
                <a:solidFill>
                  <a:schemeClr val="tx1"/>
                </a:solidFill>
              </a:rPr>
              <a:t>	THEN </a:t>
            </a:r>
            <a:r>
              <a:rPr lang="en-GB" altLang="zh-TW" i="1" dirty="0" smtClean="0">
                <a:solidFill>
                  <a:schemeClr val="tx1"/>
                </a:solidFill>
              </a:rPr>
              <a:t>y (price)</a:t>
            </a:r>
            <a:r>
              <a:rPr lang="en-GB" altLang="zh-TW" dirty="0" smtClean="0">
                <a:solidFill>
                  <a:schemeClr val="tx1"/>
                </a:solidFill>
              </a:rPr>
              <a:t> is low</a:t>
            </a:r>
          </a:p>
          <a:p>
            <a:pPr lvl="1">
              <a:lnSpc>
                <a:spcPct val="100000"/>
              </a:lnSpc>
              <a:buFontTx/>
              <a:buNone/>
            </a:pPr>
            <a:r>
              <a:rPr lang="en-GB" altLang="zh-TW" dirty="0" smtClean="0"/>
              <a:t>Input:</a:t>
            </a:r>
            <a:r>
              <a:rPr lang="en-GB" altLang="zh-TW" dirty="0"/>
              <a:t> </a:t>
            </a:r>
            <a:r>
              <a:rPr lang="en-GB" altLang="zh-TW" dirty="0" smtClean="0"/>
              <a:t>	</a:t>
            </a:r>
            <a:r>
              <a:rPr lang="en-GB" altLang="zh-TW" i="1" dirty="0" smtClean="0"/>
              <a:t>x</a:t>
            </a:r>
            <a:r>
              <a:rPr lang="en-GB" altLang="zh-TW" dirty="0" smtClean="0"/>
              <a:t> </a:t>
            </a:r>
            <a:r>
              <a:rPr lang="en-GB" altLang="zh-TW" dirty="0"/>
              <a:t>is </a:t>
            </a:r>
            <a:r>
              <a:rPr lang="en-GB" altLang="zh-TW" b="0" i="1" dirty="0">
                <a:solidFill>
                  <a:srgbClr val="006600"/>
                </a:solidFill>
                <a:effectLst>
                  <a:outerShdw blurRad="38100" dist="38100" dir="2700000" algn="tl">
                    <a:srgbClr val="000000">
                      <a:alpha val="43137"/>
                    </a:srgbClr>
                  </a:outerShdw>
                </a:effectLst>
              </a:rPr>
              <a:t>relatively-small</a:t>
            </a:r>
            <a:r>
              <a:rPr lang="en-GB" altLang="zh-TW" dirty="0"/>
              <a:t>	</a:t>
            </a:r>
          </a:p>
          <a:p>
            <a:pPr lvl="1">
              <a:lnSpc>
                <a:spcPct val="100000"/>
              </a:lnSpc>
              <a:buFontTx/>
              <a:buNone/>
            </a:pPr>
            <a:r>
              <a:rPr lang="en-GB" altLang="zh-TW" dirty="0" smtClean="0"/>
              <a:t>Output</a:t>
            </a:r>
            <a:r>
              <a:rPr lang="en-GB" altLang="zh-TW" dirty="0"/>
              <a:t>:	</a:t>
            </a:r>
            <a:r>
              <a:rPr lang="en-GB" altLang="zh-TW" i="1" dirty="0"/>
              <a:t>y</a:t>
            </a:r>
            <a:r>
              <a:rPr lang="en-GB" altLang="zh-TW" dirty="0"/>
              <a:t> = </a:t>
            </a:r>
            <a:r>
              <a:rPr lang="en-GB" altLang="zh-TW" dirty="0" smtClean="0"/>
              <a:t>?</a:t>
            </a:r>
          </a:p>
          <a:p>
            <a:pPr lvl="1">
              <a:lnSpc>
                <a:spcPct val="100000"/>
              </a:lnSpc>
              <a:buFontTx/>
              <a:buNone/>
            </a:pPr>
            <a:endParaRPr lang="en-US" sz="1600" b="0" dirty="0" smtClean="0">
              <a:solidFill>
                <a:schemeClr val="tx1"/>
              </a:solidFill>
            </a:endParaRPr>
          </a:p>
          <a:p>
            <a:pPr lvl="1">
              <a:lnSpc>
                <a:spcPct val="100000"/>
              </a:lnSpc>
              <a:buFontTx/>
              <a:buNone/>
            </a:pPr>
            <a:r>
              <a:rPr lang="en-US" sz="1600" b="0" dirty="0" smtClean="0">
                <a:solidFill>
                  <a:schemeClr val="tx1"/>
                </a:solidFill>
              </a:rPr>
              <a:t>(fuzzy logic will be further discussed in elective course </a:t>
            </a:r>
            <a:r>
              <a:rPr lang="en-US" sz="1600" b="0" i="1" dirty="0" smtClean="0">
                <a:solidFill>
                  <a:schemeClr val="tx1"/>
                </a:solidFill>
                <a:effectLst>
                  <a:outerShdw blurRad="38100" dist="38100" dir="2700000" algn="tl">
                    <a:srgbClr val="000000">
                      <a:alpha val="43137"/>
                    </a:srgbClr>
                  </a:outerShdw>
                </a:effectLst>
              </a:rPr>
              <a:t>Computational Intelligence II</a:t>
            </a:r>
            <a:r>
              <a:rPr lang="en-US" sz="1600" b="0" dirty="0" smtClean="0">
                <a:solidFill>
                  <a:schemeClr val="tx1"/>
                </a:solidFill>
              </a:rPr>
              <a:t>)</a:t>
            </a:r>
            <a:endParaRPr lang="en-GB" altLang="zh-TW" sz="1600" dirty="0"/>
          </a:p>
        </p:txBody>
      </p:sp>
      <p:grpSp>
        <p:nvGrpSpPr>
          <p:cNvPr id="2" name="Group 3"/>
          <p:cNvGrpSpPr>
            <a:grpSpLocks/>
          </p:cNvGrpSpPr>
          <p:nvPr/>
        </p:nvGrpSpPr>
        <p:grpSpPr bwMode="auto">
          <a:xfrm>
            <a:off x="5353050" y="3495675"/>
            <a:ext cx="3933825" cy="1933575"/>
            <a:chOff x="786" y="3792"/>
            <a:chExt cx="2478" cy="1218"/>
          </a:xfrm>
        </p:grpSpPr>
        <p:grpSp>
          <p:nvGrpSpPr>
            <p:cNvPr id="3" name="Group 4"/>
            <p:cNvGrpSpPr>
              <a:grpSpLocks/>
            </p:cNvGrpSpPr>
            <p:nvPr/>
          </p:nvGrpSpPr>
          <p:grpSpPr bwMode="auto">
            <a:xfrm>
              <a:off x="786" y="3792"/>
              <a:ext cx="2478" cy="1218"/>
              <a:chOff x="978" y="3552"/>
              <a:chExt cx="2478" cy="1218"/>
            </a:xfrm>
          </p:grpSpPr>
          <p:sp>
            <p:nvSpPr>
              <p:cNvPr id="518149" name="Line 5"/>
              <p:cNvSpPr>
                <a:spLocks noChangeShapeType="1"/>
              </p:cNvSpPr>
              <p:nvPr/>
            </p:nvSpPr>
            <p:spPr bwMode="auto">
              <a:xfrm flipV="1">
                <a:off x="1104" y="3552"/>
                <a:ext cx="0" cy="1008"/>
              </a:xfrm>
              <a:prstGeom prst="line">
                <a:avLst/>
              </a:prstGeom>
              <a:noFill/>
              <a:ln w="12700">
                <a:solidFill>
                  <a:schemeClr val="tx1"/>
                </a:solidFill>
                <a:round/>
                <a:headEnd/>
                <a:tailEnd type="triangle" w="med" len="med"/>
              </a:ln>
              <a:effectLst/>
            </p:spPr>
            <p:txBody>
              <a:bodyPr wrap="none" anchor="ctr"/>
              <a:lstStyle/>
              <a:p>
                <a:endParaRPr lang="en-US"/>
              </a:p>
            </p:txBody>
          </p:sp>
          <p:sp>
            <p:nvSpPr>
              <p:cNvPr id="518150" name="Line 6"/>
              <p:cNvSpPr>
                <a:spLocks noChangeShapeType="1"/>
              </p:cNvSpPr>
              <p:nvPr/>
            </p:nvSpPr>
            <p:spPr bwMode="auto">
              <a:xfrm>
                <a:off x="1104" y="4560"/>
                <a:ext cx="2334"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518151" name="Text Box 7"/>
              <p:cNvSpPr txBox="1">
                <a:spLocks noChangeArrowheads="1"/>
              </p:cNvSpPr>
              <p:nvPr/>
            </p:nvSpPr>
            <p:spPr bwMode="auto">
              <a:xfrm>
                <a:off x="1632" y="3696"/>
                <a:ext cx="1382" cy="192"/>
              </a:xfrm>
              <a:prstGeom prst="rect">
                <a:avLst/>
              </a:prstGeom>
              <a:noFill/>
              <a:ln w="12700">
                <a:noFill/>
                <a:miter lim="800000"/>
                <a:headEnd/>
                <a:tailEnd/>
              </a:ln>
              <a:effectLst/>
            </p:spPr>
            <p:txBody>
              <a:bodyPr wrap="none">
                <a:spAutoFit/>
              </a:bodyPr>
              <a:lstStyle/>
              <a:p>
                <a:r>
                  <a:rPr lang="en-GB" altLang="zh-TW">
                    <a:ea typeface="新細明體" pitchFamily="18" charset="-120"/>
                  </a:rPr>
                  <a:t>Small   Large   Very-large</a:t>
                </a:r>
              </a:p>
            </p:txBody>
          </p:sp>
          <p:sp>
            <p:nvSpPr>
              <p:cNvPr id="518152" name="Text Box 8"/>
              <p:cNvSpPr txBox="1">
                <a:spLocks noChangeArrowheads="1"/>
              </p:cNvSpPr>
              <p:nvPr/>
            </p:nvSpPr>
            <p:spPr bwMode="auto">
              <a:xfrm>
                <a:off x="978" y="3798"/>
                <a:ext cx="178" cy="192"/>
              </a:xfrm>
              <a:prstGeom prst="rect">
                <a:avLst/>
              </a:prstGeom>
              <a:noFill/>
              <a:ln w="12700">
                <a:noFill/>
                <a:miter lim="800000"/>
                <a:headEnd/>
                <a:tailEnd/>
              </a:ln>
              <a:effectLst/>
            </p:spPr>
            <p:txBody>
              <a:bodyPr>
                <a:spAutoFit/>
              </a:bodyPr>
              <a:lstStyle/>
              <a:p>
                <a:r>
                  <a:rPr lang="zh-TW" altLang="en-GB" dirty="0">
                    <a:ea typeface="新細明體" pitchFamily="18" charset="-120"/>
                  </a:rPr>
                  <a:t>1</a:t>
                </a:r>
              </a:p>
            </p:txBody>
          </p:sp>
          <p:sp>
            <p:nvSpPr>
              <p:cNvPr id="518153" name="Line 9"/>
              <p:cNvSpPr>
                <a:spLocks noChangeShapeType="1"/>
              </p:cNvSpPr>
              <p:nvPr/>
            </p:nvSpPr>
            <p:spPr bwMode="auto">
              <a:xfrm>
                <a:off x="1152" y="3888"/>
                <a:ext cx="1540" cy="0"/>
              </a:xfrm>
              <a:prstGeom prst="line">
                <a:avLst/>
              </a:prstGeom>
              <a:noFill/>
              <a:ln w="12700">
                <a:solidFill>
                  <a:schemeClr val="tx1"/>
                </a:solidFill>
                <a:prstDash val="dash"/>
                <a:round/>
                <a:headEnd/>
                <a:tailEnd/>
              </a:ln>
              <a:effectLst/>
            </p:spPr>
            <p:txBody>
              <a:bodyPr wrap="none" anchor="ctr"/>
              <a:lstStyle/>
              <a:p>
                <a:endParaRPr lang="en-US"/>
              </a:p>
            </p:txBody>
          </p:sp>
          <p:sp>
            <p:nvSpPr>
              <p:cNvPr id="518154" name="Text Box 10"/>
              <p:cNvSpPr txBox="1">
                <a:spLocks noChangeArrowheads="1"/>
              </p:cNvSpPr>
              <p:nvPr/>
            </p:nvSpPr>
            <p:spPr bwMode="auto">
              <a:xfrm>
                <a:off x="3141" y="4386"/>
                <a:ext cx="315" cy="192"/>
              </a:xfrm>
              <a:prstGeom prst="rect">
                <a:avLst/>
              </a:prstGeom>
              <a:noFill/>
              <a:ln w="12700">
                <a:noFill/>
                <a:miter lim="800000"/>
                <a:headEnd/>
                <a:tailEnd/>
              </a:ln>
              <a:effectLst/>
            </p:spPr>
            <p:txBody>
              <a:bodyPr wrap="none">
                <a:spAutoFit/>
              </a:bodyPr>
              <a:lstStyle/>
              <a:p>
                <a:r>
                  <a:rPr lang="en-GB" altLang="zh-TW" dirty="0">
                    <a:ea typeface="新細明體" pitchFamily="18" charset="-120"/>
                  </a:rPr>
                  <a:t>size</a:t>
                </a:r>
              </a:p>
            </p:txBody>
          </p:sp>
          <p:sp>
            <p:nvSpPr>
              <p:cNvPr id="518155" name="Text Box 11"/>
              <p:cNvSpPr txBox="1">
                <a:spLocks noChangeArrowheads="1"/>
              </p:cNvSpPr>
              <p:nvPr/>
            </p:nvSpPr>
            <p:spPr bwMode="auto">
              <a:xfrm>
                <a:off x="1555" y="4578"/>
                <a:ext cx="1404" cy="192"/>
              </a:xfrm>
              <a:prstGeom prst="rect">
                <a:avLst/>
              </a:prstGeom>
              <a:noFill/>
              <a:ln w="12700">
                <a:noFill/>
                <a:miter lim="800000"/>
                <a:headEnd/>
                <a:tailEnd/>
              </a:ln>
              <a:effectLst/>
            </p:spPr>
            <p:txBody>
              <a:bodyPr wrap="none">
                <a:spAutoFit/>
              </a:bodyPr>
              <a:lstStyle/>
              <a:p>
                <a:r>
                  <a:rPr lang="zh-TW" altLang="en-GB" b="1" dirty="0">
                    <a:ea typeface="新細明體" pitchFamily="18" charset="-120"/>
                  </a:rPr>
                  <a:t>  50</a:t>
                </a:r>
                <a:r>
                  <a:rPr lang="en-GB" altLang="zh-TW" b="1" dirty="0">
                    <a:ea typeface="新細明體" pitchFamily="18" charset="-120"/>
                  </a:rPr>
                  <a:t>m</a:t>
                </a:r>
                <a:r>
                  <a:rPr lang="en-GB" altLang="zh-TW" b="1" baseline="30000" dirty="0">
                    <a:ea typeface="新細明體" pitchFamily="18" charset="-120"/>
                  </a:rPr>
                  <a:t>2</a:t>
                </a:r>
                <a:r>
                  <a:rPr lang="en-GB" altLang="zh-TW" b="1" dirty="0">
                    <a:ea typeface="新細明體" pitchFamily="18" charset="-120"/>
                  </a:rPr>
                  <a:t>      150m</a:t>
                </a:r>
                <a:r>
                  <a:rPr lang="en-GB" altLang="zh-TW" b="1" baseline="30000" dirty="0">
                    <a:ea typeface="新細明體" pitchFamily="18" charset="-120"/>
                  </a:rPr>
                  <a:t>2</a:t>
                </a:r>
                <a:r>
                  <a:rPr lang="en-GB" altLang="zh-TW" b="1" dirty="0">
                    <a:ea typeface="新細明體" pitchFamily="18" charset="-120"/>
                  </a:rPr>
                  <a:t>    250m</a:t>
                </a:r>
                <a:r>
                  <a:rPr lang="en-GB" altLang="zh-TW" b="1" baseline="30000" dirty="0">
                    <a:ea typeface="新細明體" pitchFamily="18" charset="-120"/>
                  </a:rPr>
                  <a:t>2</a:t>
                </a:r>
                <a:endParaRPr lang="en-GB" altLang="zh-TW" baseline="30000" dirty="0">
                  <a:ea typeface="新細明體" pitchFamily="18" charset="-120"/>
                </a:endParaRPr>
              </a:p>
            </p:txBody>
          </p:sp>
          <p:sp>
            <p:nvSpPr>
              <p:cNvPr id="518156" name="Text Box 12"/>
              <p:cNvSpPr txBox="1">
                <a:spLocks noChangeArrowheads="1"/>
              </p:cNvSpPr>
              <p:nvPr/>
            </p:nvSpPr>
            <p:spPr bwMode="auto">
              <a:xfrm>
                <a:off x="984" y="4518"/>
                <a:ext cx="178" cy="192"/>
              </a:xfrm>
              <a:prstGeom prst="rect">
                <a:avLst/>
              </a:prstGeom>
              <a:noFill/>
              <a:ln w="12700">
                <a:noFill/>
                <a:miter lim="800000"/>
                <a:headEnd/>
                <a:tailEnd/>
              </a:ln>
              <a:effectLst/>
            </p:spPr>
            <p:txBody>
              <a:bodyPr wrap="none">
                <a:spAutoFit/>
              </a:bodyPr>
              <a:lstStyle/>
              <a:p>
                <a:r>
                  <a:rPr lang="zh-TW" altLang="en-GB" dirty="0">
                    <a:ea typeface="新細明體" pitchFamily="18" charset="-120"/>
                  </a:rPr>
                  <a:t>0</a:t>
                </a:r>
              </a:p>
            </p:txBody>
          </p:sp>
          <p:sp>
            <p:nvSpPr>
              <p:cNvPr id="518157" name="Line 13"/>
              <p:cNvSpPr>
                <a:spLocks noChangeShapeType="1"/>
              </p:cNvSpPr>
              <p:nvPr/>
            </p:nvSpPr>
            <p:spPr bwMode="auto">
              <a:xfrm>
                <a:off x="1104" y="3888"/>
                <a:ext cx="720" cy="0"/>
              </a:xfrm>
              <a:prstGeom prst="line">
                <a:avLst/>
              </a:prstGeom>
              <a:noFill/>
              <a:ln w="28575">
                <a:solidFill>
                  <a:schemeClr val="tx1"/>
                </a:solidFill>
                <a:round/>
                <a:headEnd/>
                <a:tailEnd/>
              </a:ln>
              <a:effectLst/>
            </p:spPr>
            <p:txBody>
              <a:bodyPr wrap="none" anchor="ctr"/>
              <a:lstStyle/>
              <a:p>
                <a:endParaRPr lang="en-US"/>
              </a:p>
            </p:txBody>
          </p:sp>
          <p:sp>
            <p:nvSpPr>
              <p:cNvPr id="518158" name="Line 14"/>
              <p:cNvSpPr>
                <a:spLocks noChangeShapeType="1"/>
              </p:cNvSpPr>
              <p:nvPr/>
            </p:nvSpPr>
            <p:spPr bwMode="auto">
              <a:xfrm>
                <a:off x="1824" y="3888"/>
                <a:ext cx="336" cy="672"/>
              </a:xfrm>
              <a:prstGeom prst="line">
                <a:avLst/>
              </a:prstGeom>
              <a:noFill/>
              <a:ln w="28575">
                <a:solidFill>
                  <a:schemeClr val="tx1"/>
                </a:solidFill>
                <a:round/>
                <a:headEnd/>
                <a:tailEnd/>
              </a:ln>
              <a:effectLst/>
            </p:spPr>
            <p:txBody>
              <a:bodyPr wrap="none" anchor="ctr"/>
              <a:lstStyle/>
              <a:p>
                <a:endParaRPr lang="en-US"/>
              </a:p>
            </p:txBody>
          </p:sp>
          <p:sp>
            <p:nvSpPr>
              <p:cNvPr id="518159" name="Line 15"/>
              <p:cNvSpPr>
                <a:spLocks noChangeShapeType="1"/>
              </p:cNvSpPr>
              <p:nvPr/>
            </p:nvSpPr>
            <p:spPr bwMode="auto">
              <a:xfrm flipV="1">
                <a:off x="1872" y="3888"/>
                <a:ext cx="384" cy="672"/>
              </a:xfrm>
              <a:prstGeom prst="line">
                <a:avLst/>
              </a:prstGeom>
              <a:noFill/>
              <a:ln w="28575">
                <a:solidFill>
                  <a:schemeClr val="tx1"/>
                </a:solidFill>
                <a:round/>
                <a:headEnd/>
                <a:tailEnd/>
              </a:ln>
              <a:effectLst/>
            </p:spPr>
            <p:txBody>
              <a:bodyPr wrap="none" anchor="ctr"/>
              <a:lstStyle/>
              <a:p>
                <a:endParaRPr lang="en-US"/>
              </a:p>
            </p:txBody>
          </p:sp>
          <p:sp>
            <p:nvSpPr>
              <p:cNvPr id="518160" name="Line 16"/>
              <p:cNvSpPr>
                <a:spLocks noChangeShapeType="1"/>
              </p:cNvSpPr>
              <p:nvPr/>
            </p:nvSpPr>
            <p:spPr bwMode="auto">
              <a:xfrm>
                <a:off x="2256" y="3888"/>
                <a:ext cx="336" cy="672"/>
              </a:xfrm>
              <a:prstGeom prst="line">
                <a:avLst/>
              </a:prstGeom>
              <a:noFill/>
              <a:ln w="28575">
                <a:solidFill>
                  <a:schemeClr val="tx1"/>
                </a:solidFill>
                <a:round/>
                <a:headEnd/>
                <a:tailEnd/>
              </a:ln>
              <a:effectLst/>
            </p:spPr>
            <p:txBody>
              <a:bodyPr wrap="none" anchor="ctr"/>
              <a:lstStyle/>
              <a:p>
                <a:endParaRPr lang="en-US"/>
              </a:p>
            </p:txBody>
          </p:sp>
          <p:sp>
            <p:nvSpPr>
              <p:cNvPr id="518161" name="Line 17"/>
              <p:cNvSpPr>
                <a:spLocks noChangeShapeType="1"/>
              </p:cNvSpPr>
              <p:nvPr/>
            </p:nvSpPr>
            <p:spPr bwMode="auto">
              <a:xfrm flipV="1">
                <a:off x="2304" y="3888"/>
                <a:ext cx="336" cy="672"/>
              </a:xfrm>
              <a:prstGeom prst="line">
                <a:avLst/>
              </a:prstGeom>
              <a:noFill/>
              <a:ln w="28575">
                <a:solidFill>
                  <a:schemeClr val="tx1"/>
                </a:solidFill>
                <a:round/>
                <a:headEnd/>
                <a:tailEnd/>
              </a:ln>
              <a:effectLst/>
            </p:spPr>
            <p:txBody>
              <a:bodyPr wrap="none" anchor="ctr"/>
              <a:lstStyle/>
              <a:p>
                <a:endParaRPr lang="en-US"/>
              </a:p>
            </p:txBody>
          </p:sp>
          <p:sp>
            <p:nvSpPr>
              <p:cNvPr id="518162" name="Line 18"/>
              <p:cNvSpPr>
                <a:spLocks noChangeShapeType="1"/>
              </p:cNvSpPr>
              <p:nvPr/>
            </p:nvSpPr>
            <p:spPr bwMode="auto">
              <a:xfrm>
                <a:off x="2640" y="3888"/>
                <a:ext cx="480" cy="0"/>
              </a:xfrm>
              <a:prstGeom prst="line">
                <a:avLst/>
              </a:prstGeom>
              <a:noFill/>
              <a:ln w="28575">
                <a:solidFill>
                  <a:schemeClr val="tx1"/>
                </a:solidFill>
                <a:round/>
                <a:headEnd/>
                <a:tailEnd/>
              </a:ln>
              <a:effectLst/>
            </p:spPr>
            <p:txBody>
              <a:bodyPr wrap="none" anchor="ctr"/>
              <a:lstStyle/>
              <a:p>
                <a:endParaRPr lang="en-US"/>
              </a:p>
            </p:txBody>
          </p:sp>
        </p:grpSp>
        <p:sp>
          <p:nvSpPr>
            <p:cNvPr id="518163" name="Line 19"/>
            <p:cNvSpPr>
              <a:spLocks noChangeShapeType="1"/>
            </p:cNvSpPr>
            <p:nvPr/>
          </p:nvSpPr>
          <p:spPr bwMode="auto">
            <a:xfrm flipV="1">
              <a:off x="1536" y="4128"/>
              <a:ext cx="336" cy="672"/>
            </a:xfrm>
            <a:prstGeom prst="line">
              <a:avLst/>
            </a:prstGeom>
            <a:noFill/>
            <a:ln w="28575">
              <a:solidFill>
                <a:schemeClr val="tx1"/>
              </a:solidFill>
              <a:prstDash val="dash"/>
              <a:round/>
              <a:headEnd/>
              <a:tailEnd/>
            </a:ln>
            <a:effectLst/>
          </p:spPr>
          <p:txBody>
            <a:bodyPr wrap="none" anchor="ctr"/>
            <a:lstStyle/>
            <a:p>
              <a:endParaRPr lang="en-US"/>
            </a:p>
          </p:txBody>
        </p:sp>
        <p:sp>
          <p:nvSpPr>
            <p:cNvPr id="518164" name="Line 20"/>
            <p:cNvSpPr>
              <a:spLocks noChangeShapeType="1"/>
            </p:cNvSpPr>
            <p:nvPr/>
          </p:nvSpPr>
          <p:spPr bwMode="auto">
            <a:xfrm>
              <a:off x="1872" y="4128"/>
              <a:ext cx="240" cy="672"/>
            </a:xfrm>
            <a:prstGeom prst="line">
              <a:avLst/>
            </a:prstGeom>
            <a:noFill/>
            <a:ln w="28575">
              <a:solidFill>
                <a:schemeClr val="tx1"/>
              </a:solidFill>
              <a:prstDash val="dash"/>
              <a:round/>
              <a:headEnd/>
              <a:tailEnd/>
            </a:ln>
            <a:effectLst/>
          </p:spPr>
          <p:txBody>
            <a:bodyPr wrap="none" anchor="ctr"/>
            <a:lstStyle/>
            <a:p>
              <a:endParaRPr lang="en-US"/>
            </a:p>
          </p:txBody>
        </p:sp>
        <p:sp>
          <p:nvSpPr>
            <p:cNvPr id="518165" name="Text Box 21"/>
            <p:cNvSpPr txBox="1">
              <a:spLocks noChangeArrowheads="1"/>
            </p:cNvSpPr>
            <p:nvPr/>
          </p:nvSpPr>
          <p:spPr bwMode="auto">
            <a:xfrm>
              <a:off x="864" y="4320"/>
              <a:ext cx="899" cy="192"/>
            </a:xfrm>
            <a:prstGeom prst="rect">
              <a:avLst/>
            </a:prstGeom>
            <a:noFill/>
            <a:ln w="12700">
              <a:noFill/>
              <a:miter lim="800000"/>
              <a:headEnd/>
              <a:tailEnd/>
            </a:ln>
            <a:effectLst/>
          </p:spPr>
          <p:txBody>
            <a:bodyPr wrap="none">
              <a:spAutoFit/>
            </a:bodyPr>
            <a:lstStyle/>
            <a:p>
              <a:r>
                <a:rPr lang="en-GB" altLang="zh-TW" dirty="0">
                  <a:ea typeface="新細明體" pitchFamily="18" charset="-120"/>
                </a:rPr>
                <a:t>Relatively-small</a:t>
              </a:r>
            </a:p>
          </p:txBody>
        </p:sp>
      </p:grpSp>
      <p:sp>
        <p:nvSpPr>
          <p:cNvPr id="518166" name="Rectangle 22"/>
          <p:cNvSpPr>
            <a:spLocks noGrp="1" noChangeArrowheads="1"/>
          </p:cNvSpPr>
          <p:nvPr>
            <p:ph type="title"/>
          </p:nvPr>
        </p:nvSpPr>
        <p:spPr>
          <a:ln/>
        </p:spPr>
        <p:txBody>
          <a:bodyPr/>
          <a:lstStyle/>
          <a:p>
            <a:r>
              <a:rPr lang="en-GB" altLang="zh-TW" dirty="0"/>
              <a:t>Approximate </a:t>
            </a:r>
            <a:r>
              <a:rPr lang="en-GB" altLang="zh-TW" dirty="0" smtClean="0"/>
              <a:t>Reasoning: </a:t>
            </a:r>
            <a:r>
              <a:rPr lang="en-GB" altLang="zh-TW" sz="2800" dirty="0" smtClean="0">
                <a:solidFill>
                  <a:srgbClr val="C00000"/>
                </a:solidFill>
              </a:rPr>
              <a:t>basic idea</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303213" y="1189896"/>
            <a:ext cx="9299575" cy="5029200"/>
          </a:xfrm>
        </p:spPr>
        <p:txBody>
          <a:bodyPr/>
          <a:lstStyle/>
          <a:p>
            <a:pPr>
              <a:lnSpc>
                <a:spcPct val="100000"/>
              </a:lnSpc>
              <a:spcBef>
                <a:spcPts val="600"/>
              </a:spcBef>
            </a:pPr>
            <a:r>
              <a:rPr lang="en-GB" altLang="zh-TW" dirty="0" smtClean="0"/>
              <a:t>The significance of approximate reasoning</a:t>
            </a:r>
          </a:p>
          <a:p>
            <a:pPr lvl="1">
              <a:lnSpc>
                <a:spcPct val="100000"/>
              </a:lnSpc>
              <a:spcBef>
                <a:spcPts val="600"/>
              </a:spcBef>
            </a:pPr>
            <a:r>
              <a:rPr lang="en-GB" altLang="zh-TW" dirty="0" smtClean="0"/>
              <a:t>Use of knowledge described in a reasonable sized rule base, and human expert’s knowledge in language.</a:t>
            </a:r>
          </a:p>
          <a:p>
            <a:pPr lvl="1">
              <a:lnSpc>
                <a:spcPct val="100000"/>
              </a:lnSpc>
              <a:spcBef>
                <a:spcPts val="600"/>
              </a:spcBef>
            </a:pPr>
            <a:r>
              <a:rPr lang="en-GB" altLang="zh-TW" dirty="0" smtClean="0"/>
              <a:t>Realize </a:t>
            </a:r>
            <a:r>
              <a:rPr lang="en-GB" altLang="zh-TW" b="1" i="1" dirty="0" smtClean="0">
                <a:solidFill>
                  <a:srgbClr val="006600"/>
                </a:solidFill>
                <a:effectLst>
                  <a:outerShdw blurRad="38100" dist="38100" dir="2700000" algn="tl">
                    <a:srgbClr val="000000">
                      <a:alpha val="43137"/>
                    </a:srgbClr>
                  </a:outerShdw>
                </a:effectLst>
              </a:rPr>
              <a:t>generalization</a:t>
            </a:r>
            <a:r>
              <a:rPr lang="en-GB" altLang="zh-TW" dirty="0" smtClean="0"/>
              <a:t> through soft </a:t>
            </a:r>
          </a:p>
          <a:p>
            <a:pPr marL="571500" lvl="1" indent="0">
              <a:lnSpc>
                <a:spcPct val="100000"/>
              </a:lnSpc>
              <a:spcBef>
                <a:spcPts val="600"/>
              </a:spcBef>
              <a:buNone/>
            </a:pPr>
            <a:r>
              <a:rPr lang="en-GB" altLang="zh-TW" dirty="0"/>
              <a:t>	</a:t>
            </a:r>
            <a:r>
              <a:rPr lang="en-GB" altLang="zh-TW" dirty="0" smtClean="0"/>
              <a:t>matching / AR mechanism</a:t>
            </a:r>
          </a:p>
          <a:p>
            <a:pPr lvl="1">
              <a:lnSpc>
                <a:spcPct val="100000"/>
              </a:lnSpc>
              <a:spcBef>
                <a:spcPts val="1800"/>
              </a:spcBef>
            </a:pPr>
            <a:r>
              <a:rPr lang="en-GB" altLang="zh-TW" dirty="0" smtClean="0">
                <a:sym typeface="Wingdings" panose="05000000000000000000" pitchFamily="2" charset="2"/>
              </a:rPr>
              <a:t>There are infinitely many possible </a:t>
            </a:r>
          </a:p>
          <a:p>
            <a:pPr marL="571500" lvl="1" indent="0">
              <a:lnSpc>
                <a:spcPct val="100000"/>
              </a:lnSpc>
              <a:buNone/>
            </a:pPr>
            <a:r>
              <a:rPr lang="en-GB" altLang="zh-TW" dirty="0" smtClean="0">
                <a:sym typeface="Wingdings" panose="05000000000000000000" pitchFamily="2" charset="2"/>
              </a:rPr>
              <a:t>	instances in the problem space</a:t>
            </a:r>
            <a:endParaRPr lang="en-GB" altLang="zh-TW" sz="2000" dirty="0" smtClean="0">
              <a:sym typeface="Wingdings" panose="05000000000000000000" pitchFamily="2" charset="2"/>
            </a:endParaRPr>
          </a:p>
          <a:p>
            <a:pPr lvl="2">
              <a:lnSpc>
                <a:spcPct val="100000"/>
              </a:lnSpc>
            </a:pPr>
            <a:r>
              <a:rPr lang="en-GB" altLang="zh-TW" sz="2000" u="sng" dirty="0" smtClean="0">
                <a:solidFill>
                  <a:srgbClr val="7030A0"/>
                </a:solidFill>
              </a:rPr>
              <a:t>“ ‘relatively-small’ </a:t>
            </a:r>
            <a:r>
              <a:rPr lang="en-GB" altLang="zh-TW" sz="2000" u="sng" dirty="0" smtClean="0">
                <a:solidFill>
                  <a:srgbClr val="7030A0"/>
                </a:solidFill>
                <a:sym typeface="Wingdings" panose="05000000000000000000" pitchFamily="2" charset="2"/>
              </a:rPr>
              <a:t> y*” </a:t>
            </a:r>
          </a:p>
          <a:p>
            <a:pPr lvl="2">
              <a:lnSpc>
                <a:spcPct val="100000"/>
              </a:lnSpc>
            </a:pPr>
            <a:r>
              <a:rPr lang="en-GB" altLang="zh-TW" sz="2000" u="sng" dirty="0" smtClean="0">
                <a:solidFill>
                  <a:srgbClr val="7030A0"/>
                </a:solidFill>
              </a:rPr>
              <a:t>“ ‘slightly-small’ </a:t>
            </a:r>
            <a:r>
              <a:rPr lang="en-GB" altLang="zh-TW" sz="2000" u="sng" dirty="0" smtClean="0">
                <a:solidFill>
                  <a:srgbClr val="7030A0"/>
                </a:solidFill>
                <a:sym typeface="Wingdings" panose="05000000000000000000" pitchFamily="2" charset="2"/>
              </a:rPr>
              <a:t> y*” </a:t>
            </a:r>
          </a:p>
          <a:p>
            <a:pPr marL="1085850" lvl="2" indent="0">
              <a:lnSpc>
                <a:spcPct val="100000"/>
              </a:lnSpc>
              <a:buNone/>
              <a:tabLst>
                <a:tab pos="1435100" algn="l"/>
              </a:tabLst>
            </a:pPr>
            <a:r>
              <a:rPr lang="en-GB" altLang="zh-TW" sz="2000" dirty="0" smtClean="0">
                <a:sym typeface="Wingdings" panose="05000000000000000000" pitchFamily="2" charset="2"/>
              </a:rPr>
              <a:t>			is not explicitly given in rule-base</a:t>
            </a:r>
            <a:endParaRPr lang="en-GB" altLang="zh-TW" dirty="0" smtClean="0">
              <a:sym typeface="Wingdings" panose="05000000000000000000" pitchFamily="2" charset="2"/>
            </a:endParaRPr>
          </a:p>
          <a:p>
            <a:pPr lvl="2">
              <a:lnSpc>
                <a:spcPct val="100000"/>
              </a:lnSpc>
              <a:spcBef>
                <a:spcPts val="1200"/>
              </a:spcBef>
              <a:buFont typeface="Wingdings" panose="05000000000000000000" pitchFamily="2" charset="2"/>
              <a:buChar char="G"/>
            </a:pPr>
            <a:r>
              <a:rPr lang="en-GB" altLang="zh-TW" sz="2000" i="1" dirty="0" smtClean="0">
                <a:solidFill>
                  <a:srgbClr val="006600"/>
                </a:solidFill>
                <a:sym typeface="Wingdings" panose="05000000000000000000" pitchFamily="2" charset="2"/>
              </a:rPr>
              <a:t>A fuzzy rule in AR behaves as both a rule and a case</a:t>
            </a:r>
            <a:r>
              <a:rPr lang="en-GB" altLang="zh-TW" sz="2000" i="1" dirty="0">
                <a:solidFill>
                  <a:srgbClr val="006600"/>
                </a:solidFill>
                <a:sym typeface="Wingdings" panose="05000000000000000000" pitchFamily="2" charset="2"/>
              </a:rPr>
              <a:t> </a:t>
            </a:r>
            <a:r>
              <a:rPr lang="en-GB" altLang="zh-TW" sz="1800" dirty="0" smtClean="0">
                <a:sym typeface="Wingdings" panose="05000000000000000000" pitchFamily="2" charset="2"/>
              </a:rPr>
              <a:t>(</a:t>
            </a:r>
            <a:r>
              <a:rPr lang="en-GB" altLang="zh-TW" sz="1800" i="1" dirty="0" smtClean="0">
                <a:solidFill>
                  <a:srgbClr val="7030A0"/>
                </a:solidFill>
                <a:effectLst>
                  <a:outerShdw blurRad="38100" dist="38100" dir="2700000" algn="tl">
                    <a:srgbClr val="000000">
                      <a:alpha val="43137"/>
                    </a:srgbClr>
                  </a:outerShdw>
                </a:effectLst>
                <a:sym typeface="Wingdings" panose="05000000000000000000" pitchFamily="2" charset="2"/>
              </a:rPr>
              <a:t>rule-case duality</a:t>
            </a:r>
            <a:r>
              <a:rPr lang="en-GB" altLang="zh-TW" sz="1800" b="1" i="1" dirty="0" smtClean="0">
                <a:solidFill>
                  <a:srgbClr val="7030A0"/>
                </a:solidFill>
                <a:effectLst>
                  <a:outerShdw blurRad="38100" dist="38100" dir="2700000" algn="tl">
                    <a:srgbClr val="000000">
                      <a:alpha val="43137"/>
                    </a:srgbClr>
                  </a:outerShdw>
                </a:effectLst>
                <a:sym typeface="Wingdings" panose="05000000000000000000" pitchFamily="2" charset="2"/>
              </a:rPr>
              <a:t> </a:t>
            </a:r>
            <a:r>
              <a:rPr lang="en-GB" altLang="zh-TW" sz="1800" dirty="0" smtClean="0">
                <a:sym typeface="Wingdings" panose="05000000000000000000" pitchFamily="2" charset="2"/>
              </a:rPr>
              <a:t>in AR [Ding &amp; etc., 1994])</a:t>
            </a:r>
            <a:endParaRPr lang="en-GB" altLang="zh-TW" sz="1800" dirty="0"/>
          </a:p>
        </p:txBody>
      </p:sp>
      <p:sp>
        <p:nvSpPr>
          <p:cNvPr id="518166" name="Rectangle 22"/>
          <p:cNvSpPr>
            <a:spLocks noGrp="1" noChangeArrowheads="1"/>
          </p:cNvSpPr>
          <p:nvPr>
            <p:ph type="title"/>
          </p:nvPr>
        </p:nvSpPr>
        <p:spPr>
          <a:ln/>
        </p:spPr>
        <p:txBody>
          <a:bodyPr/>
          <a:lstStyle/>
          <a:p>
            <a:r>
              <a:rPr lang="en-GB" altLang="zh-TW" dirty="0"/>
              <a:t>Approximate </a:t>
            </a:r>
            <a:r>
              <a:rPr lang="en-GB" altLang="zh-TW" dirty="0" smtClean="0"/>
              <a:t>Reasoning: </a:t>
            </a:r>
            <a:r>
              <a:rPr lang="en-GB" altLang="zh-TW" sz="2800" dirty="0" smtClean="0">
                <a:solidFill>
                  <a:srgbClr val="C00000"/>
                </a:solidFill>
              </a:rPr>
              <a:t>generalization</a:t>
            </a:r>
            <a:endParaRPr lang="en-US" sz="2000" b="0" dirty="0">
              <a:solidFill>
                <a:srgbClr val="C00000"/>
              </a:solidFill>
              <a:effectLst/>
            </a:endParaRPr>
          </a:p>
        </p:txBody>
      </p:sp>
      <p:grpSp>
        <p:nvGrpSpPr>
          <p:cNvPr id="5" name="Group 4"/>
          <p:cNvGrpSpPr/>
          <p:nvPr/>
        </p:nvGrpSpPr>
        <p:grpSpPr>
          <a:xfrm>
            <a:off x="6553655" y="2788920"/>
            <a:ext cx="2828089" cy="1524000"/>
            <a:chOff x="6571943" y="3264408"/>
            <a:chExt cx="2828089" cy="1524000"/>
          </a:xfrm>
        </p:grpSpPr>
        <p:sp>
          <p:nvSpPr>
            <p:cNvPr id="4" name="Rectangle 3"/>
            <p:cNvSpPr/>
            <p:nvPr/>
          </p:nvSpPr>
          <p:spPr bwMode="auto">
            <a:xfrm>
              <a:off x="6571943" y="3264408"/>
              <a:ext cx="2828089" cy="1524000"/>
            </a:xfrm>
            <a:prstGeom prst="rect">
              <a:avLst/>
            </a:prstGeom>
            <a:solidFill>
              <a:srgbClr val="FFFFCC"/>
            </a:solidFill>
            <a:ln w="12700" cap="flat" cmpd="sng" algn="ctr">
              <a:noFill/>
              <a:prstDash val="solid"/>
              <a:round/>
              <a:headEnd type="none" w="med" len="med"/>
              <a:tailEnd type="triangle" w="med"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1400" b="0" i="0" u="none" strike="noStrike" cap="none" normalizeH="0" baseline="0" smtClean="0">
                <a:ln>
                  <a:noFill/>
                </a:ln>
                <a:solidFill>
                  <a:schemeClr val="tx1"/>
                </a:solidFill>
                <a:effectLst/>
                <a:latin typeface="Arial" pitchFamily="34" charset="0"/>
              </a:endParaRPr>
            </a:p>
          </p:txBody>
        </p:sp>
        <p:grpSp>
          <p:nvGrpSpPr>
            <p:cNvPr id="2" name="Group 3"/>
            <p:cNvGrpSpPr>
              <a:grpSpLocks/>
            </p:cNvGrpSpPr>
            <p:nvPr/>
          </p:nvGrpSpPr>
          <p:grpSpPr bwMode="auto">
            <a:xfrm>
              <a:off x="6628854" y="3400782"/>
              <a:ext cx="2565457" cy="1230678"/>
              <a:chOff x="684" y="3792"/>
              <a:chExt cx="2562" cy="1200"/>
            </a:xfrm>
          </p:grpSpPr>
          <p:grpSp>
            <p:nvGrpSpPr>
              <p:cNvPr id="3" name="Group 4"/>
              <p:cNvGrpSpPr>
                <a:grpSpLocks/>
              </p:cNvGrpSpPr>
              <p:nvPr/>
            </p:nvGrpSpPr>
            <p:grpSpPr bwMode="auto">
              <a:xfrm>
                <a:off x="684" y="3792"/>
                <a:ext cx="2562" cy="1200"/>
                <a:chOff x="876" y="3552"/>
                <a:chExt cx="2562" cy="1200"/>
              </a:xfrm>
            </p:grpSpPr>
            <p:sp>
              <p:nvSpPr>
                <p:cNvPr id="518149" name="Line 5"/>
                <p:cNvSpPr>
                  <a:spLocks noChangeShapeType="1"/>
                </p:cNvSpPr>
                <p:nvPr/>
              </p:nvSpPr>
              <p:spPr bwMode="auto">
                <a:xfrm flipV="1">
                  <a:off x="1104" y="3552"/>
                  <a:ext cx="0" cy="1008"/>
                </a:xfrm>
                <a:prstGeom prst="line">
                  <a:avLst/>
                </a:prstGeom>
                <a:noFill/>
                <a:ln w="12700">
                  <a:solidFill>
                    <a:srgbClr val="0000CC"/>
                  </a:solidFill>
                  <a:round/>
                  <a:headEnd/>
                  <a:tailEnd type="triangle" w="med" len="med"/>
                </a:ln>
                <a:effectLst/>
              </p:spPr>
              <p:txBody>
                <a:bodyPr wrap="none" anchor="ctr"/>
                <a:lstStyle/>
                <a:p>
                  <a:endParaRPr lang="en-US" sz="1200"/>
                </a:p>
              </p:txBody>
            </p:sp>
            <p:sp>
              <p:nvSpPr>
                <p:cNvPr id="518150" name="Line 6"/>
                <p:cNvSpPr>
                  <a:spLocks noChangeShapeType="1"/>
                </p:cNvSpPr>
                <p:nvPr/>
              </p:nvSpPr>
              <p:spPr bwMode="auto">
                <a:xfrm>
                  <a:off x="1104" y="4560"/>
                  <a:ext cx="2334" cy="0"/>
                </a:xfrm>
                <a:prstGeom prst="line">
                  <a:avLst/>
                </a:prstGeom>
                <a:noFill/>
                <a:ln w="12700">
                  <a:solidFill>
                    <a:srgbClr val="0000CC"/>
                  </a:solidFill>
                  <a:round/>
                  <a:headEnd/>
                  <a:tailEnd type="triangle" w="med" len="med"/>
                </a:ln>
                <a:effectLst/>
              </p:spPr>
              <p:txBody>
                <a:bodyPr wrap="none" anchor="ctr"/>
                <a:lstStyle/>
                <a:p>
                  <a:endParaRPr lang="en-US" sz="1200"/>
                </a:p>
              </p:txBody>
            </p:sp>
            <p:sp>
              <p:nvSpPr>
                <p:cNvPr id="518151" name="Text Box 7"/>
                <p:cNvSpPr txBox="1">
                  <a:spLocks noChangeArrowheads="1"/>
                </p:cNvSpPr>
                <p:nvPr/>
              </p:nvSpPr>
              <p:spPr bwMode="auto">
                <a:xfrm>
                  <a:off x="1484" y="3626"/>
                  <a:ext cx="1208" cy="174"/>
                </a:xfrm>
                <a:prstGeom prst="rect">
                  <a:avLst/>
                </a:prstGeom>
                <a:noFill/>
                <a:ln w="12700">
                  <a:noFill/>
                  <a:miter lim="800000"/>
                  <a:headEnd/>
                  <a:tailEnd/>
                </a:ln>
                <a:effectLst/>
              </p:spPr>
              <p:txBody>
                <a:bodyPr wrap="none">
                  <a:spAutoFit/>
                </a:bodyPr>
                <a:lstStyle/>
                <a:p>
                  <a:r>
                    <a:rPr lang="en-GB" altLang="zh-TW" sz="1200" dirty="0">
                      <a:ea typeface="新細明體" pitchFamily="18" charset="-120"/>
                    </a:rPr>
                    <a:t>Small   Large   Very-large</a:t>
                  </a:r>
                </a:p>
              </p:txBody>
            </p:sp>
            <p:sp>
              <p:nvSpPr>
                <p:cNvPr id="518152" name="Text Box 8"/>
                <p:cNvSpPr txBox="1">
                  <a:spLocks noChangeArrowheads="1"/>
                </p:cNvSpPr>
                <p:nvPr/>
              </p:nvSpPr>
              <p:spPr bwMode="auto">
                <a:xfrm>
                  <a:off x="876" y="3801"/>
                  <a:ext cx="178" cy="174"/>
                </a:xfrm>
                <a:prstGeom prst="rect">
                  <a:avLst/>
                </a:prstGeom>
                <a:noFill/>
                <a:ln w="12700">
                  <a:noFill/>
                  <a:miter lim="800000"/>
                  <a:headEnd/>
                  <a:tailEnd/>
                </a:ln>
                <a:effectLst/>
              </p:spPr>
              <p:txBody>
                <a:bodyPr>
                  <a:spAutoFit/>
                </a:bodyPr>
                <a:lstStyle/>
                <a:p>
                  <a:r>
                    <a:rPr lang="zh-TW" altLang="en-GB" sz="1200" dirty="0">
                      <a:ea typeface="新細明體" pitchFamily="18" charset="-120"/>
                    </a:rPr>
                    <a:t>1</a:t>
                  </a:r>
                </a:p>
              </p:txBody>
            </p:sp>
            <p:sp>
              <p:nvSpPr>
                <p:cNvPr id="518153" name="Line 9"/>
                <p:cNvSpPr>
                  <a:spLocks noChangeShapeType="1"/>
                </p:cNvSpPr>
                <p:nvPr/>
              </p:nvSpPr>
              <p:spPr bwMode="auto">
                <a:xfrm>
                  <a:off x="1152" y="3888"/>
                  <a:ext cx="1540" cy="0"/>
                </a:xfrm>
                <a:prstGeom prst="line">
                  <a:avLst/>
                </a:prstGeom>
                <a:noFill/>
                <a:ln w="12700">
                  <a:solidFill>
                    <a:srgbClr val="0000CC"/>
                  </a:solidFill>
                  <a:prstDash val="dash"/>
                  <a:round/>
                  <a:headEnd/>
                  <a:tailEnd/>
                </a:ln>
                <a:effectLst/>
              </p:spPr>
              <p:txBody>
                <a:bodyPr wrap="none" anchor="ctr"/>
                <a:lstStyle/>
                <a:p>
                  <a:endParaRPr lang="en-US" sz="1200"/>
                </a:p>
              </p:txBody>
            </p:sp>
            <p:sp>
              <p:nvSpPr>
                <p:cNvPr id="518154" name="Text Box 10"/>
                <p:cNvSpPr txBox="1">
                  <a:spLocks noChangeArrowheads="1"/>
                </p:cNvSpPr>
                <p:nvPr/>
              </p:nvSpPr>
              <p:spPr bwMode="auto">
                <a:xfrm>
                  <a:off x="3120" y="4308"/>
                  <a:ext cx="288" cy="174"/>
                </a:xfrm>
                <a:prstGeom prst="rect">
                  <a:avLst/>
                </a:prstGeom>
                <a:noFill/>
                <a:ln w="12700">
                  <a:noFill/>
                  <a:miter lim="800000"/>
                  <a:headEnd/>
                  <a:tailEnd/>
                </a:ln>
                <a:effectLst/>
              </p:spPr>
              <p:txBody>
                <a:bodyPr wrap="none">
                  <a:spAutoFit/>
                </a:bodyPr>
                <a:lstStyle/>
                <a:p>
                  <a:r>
                    <a:rPr lang="en-GB" altLang="zh-TW" sz="1200" dirty="0">
                      <a:ea typeface="新細明體" pitchFamily="18" charset="-120"/>
                    </a:rPr>
                    <a:t>size</a:t>
                  </a:r>
                </a:p>
              </p:txBody>
            </p:sp>
            <p:sp>
              <p:nvSpPr>
                <p:cNvPr id="518155" name="Text Box 11"/>
                <p:cNvSpPr txBox="1">
                  <a:spLocks noChangeArrowheads="1"/>
                </p:cNvSpPr>
                <p:nvPr/>
              </p:nvSpPr>
              <p:spPr bwMode="auto">
                <a:xfrm>
                  <a:off x="1555" y="4578"/>
                  <a:ext cx="1238" cy="174"/>
                </a:xfrm>
                <a:prstGeom prst="rect">
                  <a:avLst/>
                </a:prstGeom>
                <a:noFill/>
                <a:ln w="12700">
                  <a:noFill/>
                  <a:miter lim="800000"/>
                  <a:headEnd/>
                  <a:tailEnd/>
                </a:ln>
                <a:effectLst/>
              </p:spPr>
              <p:txBody>
                <a:bodyPr wrap="none">
                  <a:spAutoFit/>
                </a:bodyPr>
                <a:lstStyle/>
                <a:p>
                  <a:r>
                    <a:rPr lang="zh-TW" altLang="en-GB" sz="1200" b="1" dirty="0">
                      <a:ea typeface="新細明體" pitchFamily="18" charset="-120"/>
                    </a:rPr>
                    <a:t>  50</a:t>
                  </a:r>
                  <a:r>
                    <a:rPr lang="en-GB" altLang="zh-TW" sz="1200" b="1" dirty="0">
                      <a:ea typeface="新細明體" pitchFamily="18" charset="-120"/>
                    </a:rPr>
                    <a:t>m</a:t>
                  </a:r>
                  <a:r>
                    <a:rPr lang="en-GB" altLang="zh-TW" sz="1200" b="1" baseline="30000" dirty="0">
                      <a:ea typeface="新細明體" pitchFamily="18" charset="-120"/>
                    </a:rPr>
                    <a:t>2</a:t>
                  </a:r>
                  <a:r>
                    <a:rPr lang="en-GB" altLang="zh-TW" sz="1200" b="1" dirty="0">
                      <a:ea typeface="新細明體" pitchFamily="18" charset="-120"/>
                    </a:rPr>
                    <a:t>      150m</a:t>
                  </a:r>
                  <a:r>
                    <a:rPr lang="en-GB" altLang="zh-TW" sz="1200" b="1" baseline="30000" dirty="0">
                      <a:ea typeface="新細明體" pitchFamily="18" charset="-120"/>
                    </a:rPr>
                    <a:t>2</a:t>
                  </a:r>
                  <a:r>
                    <a:rPr lang="en-GB" altLang="zh-TW" sz="1200" b="1" dirty="0">
                      <a:ea typeface="新細明體" pitchFamily="18" charset="-120"/>
                    </a:rPr>
                    <a:t>    250m</a:t>
                  </a:r>
                  <a:r>
                    <a:rPr lang="en-GB" altLang="zh-TW" sz="1200" b="1" baseline="30000" dirty="0">
                      <a:ea typeface="新細明體" pitchFamily="18" charset="-120"/>
                    </a:rPr>
                    <a:t>2</a:t>
                  </a:r>
                  <a:endParaRPr lang="en-GB" altLang="zh-TW" sz="1200" baseline="30000" dirty="0">
                    <a:ea typeface="新細明體" pitchFamily="18" charset="-120"/>
                  </a:endParaRPr>
                </a:p>
              </p:txBody>
            </p:sp>
            <p:sp>
              <p:nvSpPr>
                <p:cNvPr id="518156" name="Text Box 12"/>
                <p:cNvSpPr txBox="1">
                  <a:spLocks noChangeArrowheads="1"/>
                </p:cNvSpPr>
                <p:nvPr/>
              </p:nvSpPr>
              <p:spPr bwMode="auto">
                <a:xfrm>
                  <a:off x="904" y="4506"/>
                  <a:ext cx="170" cy="174"/>
                </a:xfrm>
                <a:prstGeom prst="rect">
                  <a:avLst/>
                </a:prstGeom>
                <a:noFill/>
                <a:ln w="12700">
                  <a:noFill/>
                  <a:miter lim="800000"/>
                  <a:headEnd/>
                  <a:tailEnd/>
                </a:ln>
                <a:effectLst/>
              </p:spPr>
              <p:txBody>
                <a:bodyPr wrap="none">
                  <a:spAutoFit/>
                </a:bodyPr>
                <a:lstStyle/>
                <a:p>
                  <a:r>
                    <a:rPr lang="zh-TW" altLang="en-GB" sz="1200" dirty="0">
                      <a:ea typeface="新細明體" pitchFamily="18" charset="-120"/>
                    </a:rPr>
                    <a:t>0</a:t>
                  </a:r>
                </a:p>
              </p:txBody>
            </p:sp>
            <p:sp>
              <p:nvSpPr>
                <p:cNvPr id="518157" name="Line 13"/>
                <p:cNvSpPr>
                  <a:spLocks noChangeShapeType="1"/>
                </p:cNvSpPr>
                <p:nvPr/>
              </p:nvSpPr>
              <p:spPr bwMode="auto">
                <a:xfrm>
                  <a:off x="1104" y="3888"/>
                  <a:ext cx="720" cy="0"/>
                </a:xfrm>
                <a:prstGeom prst="line">
                  <a:avLst/>
                </a:prstGeom>
                <a:noFill/>
                <a:ln w="28575">
                  <a:solidFill>
                    <a:srgbClr val="0000CC"/>
                  </a:solidFill>
                  <a:round/>
                  <a:headEnd/>
                  <a:tailEnd/>
                </a:ln>
                <a:effectLst/>
              </p:spPr>
              <p:txBody>
                <a:bodyPr wrap="none" anchor="ctr"/>
                <a:lstStyle/>
                <a:p>
                  <a:endParaRPr lang="en-US" sz="1200"/>
                </a:p>
              </p:txBody>
            </p:sp>
            <p:sp>
              <p:nvSpPr>
                <p:cNvPr id="518158" name="Line 14"/>
                <p:cNvSpPr>
                  <a:spLocks noChangeShapeType="1"/>
                </p:cNvSpPr>
                <p:nvPr/>
              </p:nvSpPr>
              <p:spPr bwMode="auto">
                <a:xfrm>
                  <a:off x="1824" y="3888"/>
                  <a:ext cx="336" cy="672"/>
                </a:xfrm>
                <a:prstGeom prst="line">
                  <a:avLst/>
                </a:prstGeom>
                <a:noFill/>
                <a:ln w="28575">
                  <a:solidFill>
                    <a:srgbClr val="0000CC"/>
                  </a:solidFill>
                  <a:round/>
                  <a:headEnd/>
                  <a:tailEnd/>
                </a:ln>
                <a:effectLst/>
              </p:spPr>
              <p:txBody>
                <a:bodyPr wrap="none" anchor="ctr"/>
                <a:lstStyle/>
                <a:p>
                  <a:endParaRPr lang="en-US" sz="1200"/>
                </a:p>
              </p:txBody>
            </p:sp>
            <p:sp>
              <p:nvSpPr>
                <p:cNvPr id="518159" name="Line 15"/>
                <p:cNvSpPr>
                  <a:spLocks noChangeShapeType="1"/>
                </p:cNvSpPr>
                <p:nvPr/>
              </p:nvSpPr>
              <p:spPr bwMode="auto">
                <a:xfrm flipV="1">
                  <a:off x="1872" y="3888"/>
                  <a:ext cx="384" cy="672"/>
                </a:xfrm>
                <a:prstGeom prst="line">
                  <a:avLst/>
                </a:prstGeom>
                <a:noFill/>
                <a:ln w="28575">
                  <a:solidFill>
                    <a:srgbClr val="0000CC"/>
                  </a:solidFill>
                  <a:round/>
                  <a:headEnd/>
                  <a:tailEnd/>
                </a:ln>
                <a:effectLst/>
              </p:spPr>
              <p:txBody>
                <a:bodyPr wrap="none" anchor="ctr"/>
                <a:lstStyle/>
                <a:p>
                  <a:endParaRPr lang="en-US" sz="1200"/>
                </a:p>
              </p:txBody>
            </p:sp>
            <p:sp>
              <p:nvSpPr>
                <p:cNvPr id="518160" name="Line 16"/>
                <p:cNvSpPr>
                  <a:spLocks noChangeShapeType="1"/>
                </p:cNvSpPr>
                <p:nvPr/>
              </p:nvSpPr>
              <p:spPr bwMode="auto">
                <a:xfrm>
                  <a:off x="2256" y="3888"/>
                  <a:ext cx="336" cy="672"/>
                </a:xfrm>
                <a:prstGeom prst="line">
                  <a:avLst/>
                </a:prstGeom>
                <a:noFill/>
                <a:ln w="28575">
                  <a:solidFill>
                    <a:srgbClr val="0000CC"/>
                  </a:solidFill>
                  <a:round/>
                  <a:headEnd/>
                  <a:tailEnd/>
                </a:ln>
                <a:effectLst/>
              </p:spPr>
              <p:txBody>
                <a:bodyPr wrap="none" anchor="ctr"/>
                <a:lstStyle/>
                <a:p>
                  <a:endParaRPr lang="en-US" sz="1200"/>
                </a:p>
              </p:txBody>
            </p:sp>
            <p:sp>
              <p:nvSpPr>
                <p:cNvPr id="518161" name="Line 17"/>
                <p:cNvSpPr>
                  <a:spLocks noChangeShapeType="1"/>
                </p:cNvSpPr>
                <p:nvPr/>
              </p:nvSpPr>
              <p:spPr bwMode="auto">
                <a:xfrm flipV="1">
                  <a:off x="2304" y="3888"/>
                  <a:ext cx="336" cy="672"/>
                </a:xfrm>
                <a:prstGeom prst="line">
                  <a:avLst/>
                </a:prstGeom>
                <a:noFill/>
                <a:ln w="28575">
                  <a:solidFill>
                    <a:srgbClr val="0000CC"/>
                  </a:solidFill>
                  <a:round/>
                  <a:headEnd/>
                  <a:tailEnd/>
                </a:ln>
                <a:effectLst/>
              </p:spPr>
              <p:txBody>
                <a:bodyPr wrap="none" anchor="ctr"/>
                <a:lstStyle/>
                <a:p>
                  <a:endParaRPr lang="en-US" sz="1200"/>
                </a:p>
              </p:txBody>
            </p:sp>
            <p:sp>
              <p:nvSpPr>
                <p:cNvPr id="518162" name="Line 18"/>
                <p:cNvSpPr>
                  <a:spLocks noChangeShapeType="1"/>
                </p:cNvSpPr>
                <p:nvPr/>
              </p:nvSpPr>
              <p:spPr bwMode="auto">
                <a:xfrm>
                  <a:off x="2640" y="3888"/>
                  <a:ext cx="480" cy="0"/>
                </a:xfrm>
                <a:prstGeom prst="line">
                  <a:avLst/>
                </a:prstGeom>
                <a:noFill/>
                <a:ln w="28575">
                  <a:solidFill>
                    <a:srgbClr val="0000CC"/>
                  </a:solidFill>
                  <a:round/>
                  <a:headEnd/>
                  <a:tailEnd/>
                </a:ln>
                <a:effectLst/>
              </p:spPr>
              <p:txBody>
                <a:bodyPr wrap="none" anchor="ctr"/>
                <a:lstStyle/>
                <a:p>
                  <a:endParaRPr lang="en-US" sz="1200"/>
                </a:p>
              </p:txBody>
            </p:sp>
          </p:grpSp>
          <p:sp>
            <p:nvSpPr>
              <p:cNvPr id="518163" name="Line 19"/>
              <p:cNvSpPr>
                <a:spLocks noChangeShapeType="1"/>
              </p:cNvSpPr>
              <p:nvPr/>
            </p:nvSpPr>
            <p:spPr bwMode="auto">
              <a:xfrm flipV="1">
                <a:off x="1536" y="4128"/>
                <a:ext cx="336" cy="672"/>
              </a:xfrm>
              <a:prstGeom prst="line">
                <a:avLst/>
              </a:prstGeom>
              <a:noFill/>
              <a:ln w="28575">
                <a:solidFill>
                  <a:srgbClr val="0000CC"/>
                </a:solidFill>
                <a:prstDash val="dash"/>
                <a:round/>
                <a:headEnd/>
                <a:tailEnd/>
              </a:ln>
              <a:effectLst/>
            </p:spPr>
            <p:txBody>
              <a:bodyPr wrap="none" anchor="ctr"/>
              <a:lstStyle/>
              <a:p>
                <a:endParaRPr lang="en-US" sz="1200"/>
              </a:p>
            </p:txBody>
          </p:sp>
          <p:sp>
            <p:nvSpPr>
              <p:cNvPr id="518164" name="Line 20"/>
              <p:cNvSpPr>
                <a:spLocks noChangeShapeType="1"/>
              </p:cNvSpPr>
              <p:nvPr/>
            </p:nvSpPr>
            <p:spPr bwMode="auto">
              <a:xfrm>
                <a:off x="1872" y="4128"/>
                <a:ext cx="240" cy="672"/>
              </a:xfrm>
              <a:prstGeom prst="line">
                <a:avLst/>
              </a:prstGeom>
              <a:noFill/>
              <a:ln w="28575">
                <a:solidFill>
                  <a:srgbClr val="0000CC"/>
                </a:solidFill>
                <a:prstDash val="dash"/>
                <a:round/>
                <a:headEnd/>
                <a:tailEnd/>
              </a:ln>
              <a:effectLst/>
            </p:spPr>
            <p:txBody>
              <a:bodyPr wrap="none" anchor="ctr"/>
              <a:lstStyle/>
              <a:p>
                <a:endParaRPr lang="en-US" sz="1200"/>
              </a:p>
            </p:txBody>
          </p:sp>
          <p:sp>
            <p:nvSpPr>
              <p:cNvPr id="518165" name="Text Box 21"/>
              <p:cNvSpPr txBox="1">
                <a:spLocks noChangeArrowheads="1"/>
              </p:cNvSpPr>
              <p:nvPr/>
            </p:nvSpPr>
            <p:spPr bwMode="auto">
              <a:xfrm>
                <a:off x="989" y="4296"/>
                <a:ext cx="834" cy="450"/>
              </a:xfrm>
              <a:prstGeom prst="rect">
                <a:avLst/>
              </a:prstGeom>
              <a:noFill/>
              <a:ln w="12700">
                <a:noFill/>
                <a:miter lim="800000"/>
                <a:headEnd/>
                <a:tailEnd/>
              </a:ln>
              <a:effectLst/>
            </p:spPr>
            <p:txBody>
              <a:bodyPr wrap="none">
                <a:spAutoFit/>
              </a:bodyPr>
              <a:lstStyle/>
              <a:p>
                <a:r>
                  <a:rPr lang="en-GB" altLang="zh-TW" sz="1200" dirty="0" smtClean="0">
                    <a:ea typeface="新細明體" pitchFamily="18" charset="-120"/>
                  </a:rPr>
                  <a:t>Relatively</a:t>
                </a:r>
              </a:p>
              <a:p>
                <a:r>
                  <a:rPr lang="en-GB" altLang="zh-TW" sz="1200" dirty="0" smtClean="0">
                    <a:ea typeface="新細明體" pitchFamily="18" charset="-120"/>
                  </a:rPr>
                  <a:t>-</a:t>
                </a:r>
                <a:r>
                  <a:rPr lang="en-GB" altLang="zh-TW" sz="1200" dirty="0">
                    <a:ea typeface="新細明體" pitchFamily="18" charset="-120"/>
                  </a:rPr>
                  <a:t>small</a:t>
                </a:r>
              </a:p>
            </p:txBody>
          </p:sp>
        </p:grpSp>
      </p:grpSp>
    </p:spTree>
    <p:extLst>
      <p:ext uri="{BB962C8B-B14F-4D97-AF65-F5344CB8AC3E}">
        <p14:creationId xmlns:p14="http://schemas.microsoft.com/office/powerpoint/2010/main" val="31084066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smtClean="0"/>
              <a:t>FS Application Examples</a:t>
            </a:r>
            <a:endParaRPr lang="en-SG" dirty="0"/>
          </a:p>
        </p:txBody>
      </p:sp>
      <p:sp>
        <p:nvSpPr>
          <p:cNvPr id="3" name="Content Placeholder 2"/>
          <p:cNvSpPr>
            <a:spLocks noGrp="1"/>
          </p:cNvSpPr>
          <p:nvPr>
            <p:ph idx="1"/>
          </p:nvPr>
        </p:nvSpPr>
        <p:spPr/>
        <p:txBody>
          <a:bodyPr/>
          <a:lstStyle/>
          <a:p>
            <a:pPr>
              <a:lnSpc>
                <a:spcPct val="100000"/>
              </a:lnSpc>
              <a:spcBef>
                <a:spcPts val="600"/>
              </a:spcBef>
            </a:pPr>
            <a:r>
              <a:rPr lang="en-US" i="1" dirty="0" smtClean="0">
                <a:solidFill>
                  <a:srgbClr val="7030A0"/>
                </a:solidFill>
                <a:effectLst>
                  <a:outerShdw blurRad="38100" dist="38100" dir="2700000" algn="tl">
                    <a:srgbClr val="000000">
                      <a:alpha val="43137"/>
                    </a:srgbClr>
                  </a:outerShdw>
                </a:effectLst>
              </a:rPr>
              <a:t>Control systems</a:t>
            </a:r>
          </a:p>
          <a:p>
            <a:pPr marL="571500" lvl="1" indent="0">
              <a:lnSpc>
                <a:spcPct val="100000"/>
              </a:lnSpc>
              <a:spcBef>
                <a:spcPts val="1200"/>
              </a:spcBef>
              <a:buNone/>
            </a:pPr>
            <a:r>
              <a:rPr lang="en-GB" altLang="zh-TW" dirty="0" smtClean="0">
                <a:solidFill>
                  <a:schemeClr val="tx1"/>
                </a:solidFill>
              </a:rPr>
              <a:t>Fuzzy </a:t>
            </a:r>
            <a:r>
              <a:rPr lang="en-GB" altLang="zh-TW" dirty="0">
                <a:solidFill>
                  <a:schemeClr val="tx1"/>
                </a:solidFill>
              </a:rPr>
              <a:t>Automation for Subway Train Operation </a:t>
            </a:r>
            <a:r>
              <a:rPr lang="en-GB" altLang="zh-TW" sz="2000" dirty="0" smtClean="0">
                <a:solidFill>
                  <a:schemeClr val="tx1"/>
                </a:solidFill>
                <a:latin typeface="Arial Narrow" panose="020B0606020202030204" pitchFamily="34" charset="0"/>
              </a:rPr>
              <a:t>(Sendai</a:t>
            </a:r>
            <a:r>
              <a:rPr lang="en-GB" altLang="zh-TW" sz="2000" dirty="0">
                <a:solidFill>
                  <a:schemeClr val="tx1"/>
                </a:solidFill>
                <a:latin typeface="Arial Narrow" panose="020B0606020202030204" pitchFamily="34" charset="0"/>
              </a:rPr>
              <a:t>, Japan)</a:t>
            </a:r>
          </a:p>
          <a:p>
            <a:pPr lvl="1">
              <a:lnSpc>
                <a:spcPct val="100000"/>
              </a:lnSpc>
              <a:spcBef>
                <a:spcPts val="600"/>
              </a:spcBef>
            </a:pPr>
            <a:r>
              <a:rPr lang="en-GB" altLang="zh-TW" dirty="0"/>
              <a:t>fewer break notch (more comfortable), smaller stop error (stop in correct position, save </a:t>
            </a:r>
            <a:r>
              <a:rPr lang="en-GB" altLang="zh-TW" dirty="0" smtClean="0"/>
              <a:t>energy)</a:t>
            </a:r>
          </a:p>
          <a:p>
            <a:pPr marL="571500" lvl="1" indent="0">
              <a:lnSpc>
                <a:spcPct val="100000"/>
              </a:lnSpc>
              <a:spcBef>
                <a:spcPts val="600"/>
              </a:spcBef>
              <a:buNone/>
            </a:pPr>
            <a:endParaRPr lang="en-GB" altLang="zh-TW" dirty="0" smtClean="0">
              <a:solidFill>
                <a:schemeClr val="tx1"/>
              </a:solidFill>
            </a:endParaRPr>
          </a:p>
          <a:p>
            <a:pPr marL="571500" lvl="1" indent="0">
              <a:lnSpc>
                <a:spcPct val="100000"/>
              </a:lnSpc>
              <a:spcBef>
                <a:spcPts val="600"/>
              </a:spcBef>
              <a:buNone/>
            </a:pPr>
            <a:r>
              <a:rPr lang="en-GB" altLang="zh-TW" dirty="0" smtClean="0">
                <a:solidFill>
                  <a:schemeClr val="tx1"/>
                </a:solidFill>
              </a:rPr>
              <a:t>Quay </a:t>
            </a:r>
            <a:r>
              <a:rPr lang="en-GB" altLang="zh-TW" dirty="0">
                <a:solidFill>
                  <a:schemeClr val="tx1"/>
                </a:solidFill>
              </a:rPr>
              <a:t>Crane Fuzzy Control Model </a:t>
            </a:r>
            <a:r>
              <a:rPr lang="en-GB" altLang="zh-TW" sz="2000" dirty="0" smtClean="0">
                <a:solidFill>
                  <a:schemeClr val="tx1"/>
                </a:solidFill>
              </a:rPr>
              <a:t>(PSA</a:t>
            </a:r>
            <a:r>
              <a:rPr lang="en-GB" altLang="zh-TW" sz="2000" dirty="0">
                <a:solidFill>
                  <a:schemeClr val="tx1"/>
                </a:solidFill>
              </a:rPr>
              <a:t>, Singapore)</a:t>
            </a:r>
          </a:p>
          <a:p>
            <a:pPr lvl="1">
              <a:lnSpc>
                <a:spcPct val="100000"/>
              </a:lnSpc>
              <a:spcBef>
                <a:spcPts val="600"/>
              </a:spcBef>
            </a:pPr>
            <a:r>
              <a:rPr lang="en-GB" altLang="zh-TW" dirty="0"/>
              <a:t>Using fuzzy rules in the form of</a:t>
            </a:r>
          </a:p>
          <a:p>
            <a:pPr lvl="2">
              <a:lnSpc>
                <a:spcPct val="100000"/>
              </a:lnSpc>
              <a:spcBef>
                <a:spcPts val="600"/>
              </a:spcBef>
            </a:pPr>
            <a:r>
              <a:rPr lang="en-GB" altLang="zh-TW" dirty="0"/>
              <a:t>IF angle(</a:t>
            </a:r>
            <a:r>
              <a:rPr lang="en-GB" altLang="zh-TW" i="1" dirty="0"/>
              <a:t>large</a:t>
            </a:r>
            <a:r>
              <a:rPr lang="en-GB" altLang="zh-TW" dirty="0"/>
              <a:t>) THEN move(</a:t>
            </a:r>
            <a:r>
              <a:rPr lang="en-GB" altLang="zh-TW" i="1" dirty="0"/>
              <a:t>fast</a:t>
            </a:r>
            <a:r>
              <a:rPr lang="en-GB" altLang="zh-TW" dirty="0"/>
              <a:t>)</a:t>
            </a:r>
          </a:p>
          <a:p>
            <a:pPr lvl="2">
              <a:lnSpc>
                <a:spcPct val="100000"/>
              </a:lnSpc>
              <a:spcBef>
                <a:spcPts val="600"/>
              </a:spcBef>
            </a:pPr>
            <a:r>
              <a:rPr lang="en-GB" altLang="zh-TW" dirty="0"/>
              <a:t>IF distance(</a:t>
            </a:r>
            <a:r>
              <a:rPr lang="en-GB" altLang="zh-TW" i="1" dirty="0"/>
              <a:t>large</a:t>
            </a:r>
            <a:r>
              <a:rPr lang="en-GB" altLang="zh-TW" dirty="0"/>
              <a:t>) THEN move(</a:t>
            </a:r>
            <a:r>
              <a:rPr lang="en-GB" altLang="zh-TW" i="1" dirty="0"/>
              <a:t>fast</a:t>
            </a:r>
            <a:r>
              <a:rPr lang="en-GB" altLang="zh-TW" dirty="0"/>
              <a:t>)</a:t>
            </a:r>
          </a:p>
          <a:p>
            <a:pPr lvl="2">
              <a:lnSpc>
                <a:spcPct val="100000"/>
              </a:lnSpc>
              <a:spcBef>
                <a:spcPts val="600"/>
              </a:spcBef>
            </a:pPr>
            <a:r>
              <a:rPr lang="en-GB" altLang="zh-TW" dirty="0"/>
              <a:t> …</a:t>
            </a:r>
          </a:p>
          <a:p>
            <a:pPr lvl="1">
              <a:lnSpc>
                <a:spcPct val="100000"/>
              </a:lnSpc>
              <a:spcBef>
                <a:spcPts val="0"/>
              </a:spcBef>
            </a:pPr>
            <a:endParaRPr lang="en-GB" altLang="zh-TW" dirty="0"/>
          </a:p>
          <a:p>
            <a:pPr lvl="1"/>
            <a:endParaRPr lang="en-SG" dirty="0"/>
          </a:p>
        </p:txBody>
      </p:sp>
    </p:spTree>
    <p:extLst>
      <p:ext uri="{BB962C8B-B14F-4D97-AF65-F5344CB8AC3E}">
        <p14:creationId xmlns:p14="http://schemas.microsoft.com/office/powerpoint/2010/main" val="3762653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GB" altLang="zh-TW" dirty="0"/>
              <a:t>FS Application </a:t>
            </a:r>
            <a:r>
              <a:rPr lang="en-GB" altLang="zh-TW" dirty="0" smtClean="0"/>
              <a:t>Examples </a:t>
            </a:r>
            <a:r>
              <a:rPr lang="en-GB" altLang="zh-TW" sz="2400" b="0" dirty="0" smtClean="0">
                <a:effectLst/>
              </a:rPr>
              <a:t>(cont</a:t>
            </a:r>
            <a:r>
              <a:rPr lang="en-GB" altLang="zh-TW" sz="2400" b="0" dirty="0">
                <a:effectLst/>
              </a:rPr>
              <a:t>.)</a:t>
            </a:r>
            <a:endParaRPr lang="en-GB" altLang="zh-TW" sz="2400" b="0" dirty="0">
              <a:solidFill>
                <a:srgbClr val="CC3300"/>
              </a:solidFill>
              <a:effectLst/>
            </a:endParaRPr>
          </a:p>
        </p:txBody>
      </p:sp>
      <p:sp>
        <p:nvSpPr>
          <p:cNvPr id="557059" name="Rectangle 3"/>
          <p:cNvSpPr>
            <a:spLocks noGrp="1" noChangeArrowheads="1"/>
          </p:cNvSpPr>
          <p:nvPr>
            <p:ph type="body" idx="1"/>
          </p:nvPr>
        </p:nvSpPr>
        <p:spPr>
          <a:xfrm>
            <a:off x="303213" y="1196975"/>
            <a:ext cx="9299575" cy="4905375"/>
          </a:xfrm>
        </p:spPr>
        <p:txBody>
          <a:bodyPr/>
          <a:lstStyle/>
          <a:p>
            <a:pPr>
              <a:lnSpc>
                <a:spcPct val="150000"/>
              </a:lnSpc>
              <a:spcBef>
                <a:spcPts val="0"/>
              </a:spcBef>
            </a:pPr>
            <a:r>
              <a:rPr lang="en-GB" altLang="zh-TW" i="1" dirty="0" smtClean="0">
                <a:solidFill>
                  <a:srgbClr val="7030A0"/>
                </a:solidFill>
                <a:effectLst>
                  <a:outerShdw blurRad="38100" dist="38100" dir="2700000" algn="tl">
                    <a:srgbClr val="000000">
                      <a:alpha val="43137"/>
                    </a:srgbClr>
                  </a:outerShdw>
                </a:effectLst>
              </a:rPr>
              <a:t>Pattern recognition, matching, retrieval </a:t>
            </a:r>
          </a:p>
          <a:p>
            <a:pPr>
              <a:lnSpc>
                <a:spcPct val="150000"/>
              </a:lnSpc>
              <a:spcBef>
                <a:spcPts val="0"/>
              </a:spcBef>
              <a:buNone/>
            </a:pPr>
            <a:r>
              <a:rPr lang="en-GB" altLang="zh-TW" sz="2400" dirty="0" smtClean="0">
                <a:solidFill>
                  <a:schemeClr val="tx1"/>
                </a:solidFill>
              </a:rPr>
              <a:t>	Human Face Retrieval  </a:t>
            </a:r>
            <a:r>
              <a:rPr lang="en-GB" altLang="zh-TW" sz="2000" b="0" dirty="0" smtClean="0">
                <a:solidFill>
                  <a:schemeClr val="tx1"/>
                </a:solidFill>
              </a:rPr>
              <a:t>(LIFE, Japan)</a:t>
            </a:r>
            <a:endParaRPr lang="en-GB" altLang="zh-TW" b="0" dirty="0" smtClean="0"/>
          </a:p>
          <a:p>
            <a:pPr lvl="1">
              <a:lnSpc>
                <a:spcPct val="150000"/>
              </a:lnSpc>
              <a:spcBef>
                <a:spcPts val="0"/>
              </a:spcBef>
            </a:pPr>
            <a:r>
              <a:rPr lang="en-GB" altLang="zh-TW" b="0" dirty="0" smtClean="0"/>
              <a:t>retrieving human face presented by linguistic expression (size, length, figure, </a:t>
            </a:r>
            <a:r>
              <a:rPr lang="en-GB" altLang="zh-TW" b="0" dirty="0" err="1" smtClean="0"/>
              <a:t>color</a:t>
            </a:r>
            <a:r>
              <a:rPr lang="en-GB" altLang="zh-TW" b="0" dirty="0" smtClean="0"/>
              <a:t>, etc) from image data</a:t>
            </a:r>
          </a:p>
          <a:p>
            <a:pPr lvl="1">
              <a:lnSpc>
                <a:spcPct val="150000"/>
              </a:lnSpc>
              <a:spcBef>
                <a:spcPts val="0"/>
              </a:spcBef>
            </a:pPr>
            <a:r>
              <a:rPr lang="en-GB" altLang="zh-TW" b="0" dirty="0" smtClean="0"/>
              <a:t>representation of the </a:t>
            </a:r>
            <a:r>
              <a:rPr lang="en-GB" altLang="zh-TW" b="0" i="1" dirty="0" smtClean="0">
                <a:solidFill>
                  <a:schemeClr val="hlink"/>
                </a:solidFill>
                <a:effectLst>
                  <a:outerShdw blurRad="38100" dist="38100" dir="2700000" algn="tl">
                    <a:srgbClr val="C0C0C0"/>
                  </a:outerShdw>
                </a:effectLst>
              </a:rPr>
              <a:t>language impression</a:t>
            </a:r>
            <a:r>
              <a:rPr lang="en-GB" altLang="zh-TW" b="0" dirty="0" smtClean="0"/>
              <a:t> of human faces</a:t>
            </a:r>
          </a:p>
          <a:p>
            <a:pPr marL="0" indent="0">
              <a:lnSpc>
                <a:spcPct val="100000"/>
              </a:lnSpc>
              <a:spcBef>
                <a:spcPts val="0"/>
              </a:spcBef>
              <a:buNone/>
            </a:pPr>
            <a:endParaRPr lang="en-GB" altLang="zh-TW"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GB" altLang="zh-TW" dirty="0"/>
              <a:t>FS Application </a:t>
            </a:r>
            <a:r>
              <a:rPr lang="en-GB" altLang="zh-TW" dirty="0" smtClean="0"/>
              <a:t>Examples </a:t>
            </a:r>
            <a:r>
              <a:rPr lang="en-GB" altLang="zh-TW" sz="2400" b="0" dirty="0" smtClean="0">
                <a:effectLst/>
              </a:rPr>
              <a:t>(cont</a:t>
            </a:r>
            <a:r>
              <a:rPr lang="en-GB" altLang="zh-TW" sz="2400" b="0" dirty="0">
                <a:effectLst/>
              </a:rPr>
              <a:t>.)</a:t>
            </a:r>
            <a:endParaRPr lang="en-GB" altLang="zh-TW" sz="2400" b="0" dirty="0">
              <a:solidFill>
                <a:srgbClr val="CC3300"/>
              </a:solidFill>
              <a:effectLst/>
            </a:endParaRPr>
          </a:p>
        </p:txBody>
      </p:sp>
      <p:sp>
        <p:nvSpPr>
          <p:cNvPr id="557059" name="Rectangle 3"/>
          <p:cNvSpPr>
            <a:spLocks noGrp="1" noChangeArrowheads="1"/>
          </p:cNvSpPr>
          <p:nvPr>
            <p:ph type="body" idx="1"/>
          </p:nvPr>
        </p:nvSpPr>
        <p:spPr>
          <a:xfrm>
            <a:off x="303213" y="1196975"/>
            <a:ext cx="9299575" cy="4905375"/>
          </a:xfrm>
        </p:spPr>
        <p:txBody>
          <a:bodyPr/>
          <a:lstStyle/>
          <a:p>
            <a:pPr>
              <a:lnSpc>
                <a:spcPct val="150000"/>
              </a:lnSpc>
              <a:spcBef>
                <a:spcPts val="0"/>
              </a:spcBef>
            </a:pPr>
            <a:r>
              <a:rPr lang="en-GB" altLang="zh-TW" b="0" i="1" dirty="0" smtClean="0">
                <a:solidFill>
                  <a:srgbClr val="7030A0"/>
                </a:solidFill>
                <a:effectLst>
                  <a:outerShdw blurRad="38100" dist="38100" dir="2700000" algn="tl">
                    <a:srgbClr val="000000">
                      <a:alpha val="43137"/>
                    </a:srgbClr>
                  </a:outerShdw>
                </a:effectLst>
              </a:rPr>
              <a:t>Decision making, management</a:t>
            </a:r>
          </a:p>
          <a:p>
            <a:pPr>
              <a:lnSpc>
                <a:spcPct val="150000"/>
              </a:lnSpc>
              <a:spcBef>
                <a:spcPts val="0"/>
              </a:spcBef>
              <a:buNone/>
            </a:pPr>
            <a:r>
              <a:rPr lang="en-GB" altLang="zh-TW" sz="2400" dirty="0" smtClean="0">
                <a:solidFill>
                  <a:schemeClr val="tx1"/>
                </a:solidFill>
              </a:rPr>
              <a:t>	Elevator </a:t>
            </a:r>
            <a:r>
              <a:rPr lang="en-GB" altLang="zh-TW" sz="2400" dirty="0">
                <a:solidFill>
                  <a:schemeClr val="tx1"/>
                </a:solidFill>
              </a:rPr>
              <a:t>Group Management  </a:t>
            </a:r>
            <a:r>
              <a:rPr lang="en-GB" altLang="zh-TW" sz="1800" dirty="0" smtClean="0">
                <a:solidFill>
                  <a:schemeClr val="tx1"/>
                </a:solidFill>
              </a:rPr>
              <a:t>(Japan; Korea</a:t>
            </a:r>
            <a:r>
              <a:rPr lang="en-GB" altLang="zh-TW" sz="1800" dirty="0">
                <a:solidFill>
                  <a:schemeClr val="tx1"/>
                </a:solidFill>
              </a:rPr>
              <a:t>)</a:t>
            </a:r>
            <a:endParaRPr lang="en-GB" altLang="zh-TW" sz="2000" dirty="0">
              <a:solidFill>
                <a:schemeClr val="tx1"/>
              </a:solidFill>
            </a:endParaRPr>
          </a:p>
          <a:p>
            <a:pPr lvl="1">
              <a:lnSpc>
                <a:spcPct val="130000"/>
              </a:lnSpc>
              <a:spcBef>
                <a:spcPts val="0"/>
              </a:spcBef>
            </a:pPr>
            <a:r>
              <a:rPr lang="en-GB" altLang="zh-TW" dirty="0"/>
              <a:t>Using fuzzy rules in the form of</a:t>
            </a:r>
          </a:p>
          <a:p>
            <a:pPr marL="1028700" lvl="2" indent="0">
              <a:lnSpc>
                <a:spcPct val="130000"/>
              </a:lnSpc>
              <a:spcBef>
                <a:spcPts val="0"/>
              </a:spcBef>
              <a:buNone/>
            </a:pPr>
            <a:r>
              <a:rPr lang="en-GB" altLang="zh-TW" dirty="0"/>
              <a:t>IF (there is a calling from upstairs) and </a:t>
            </a:r>
          </a:p>
          <a:p>
            <a:pPr marL="1028700" lvl="2" indent="0">
              <a:lnSpc>
                <a:spcPct val="130000"/>
              </a:lnSpc>
              <a:spcBef>
                <a:spcPts val="0"/>
              </a:spcBef>
              <a:buNone/>
            </a:pPr>
            <a:r>
              <a:rPr lang="en-GB" altLang="zh-TW" dirty="0"/>
              <a:t>		((the elevator(s) are moving up) and </a:t>
            </a:r>
          </a:p>
          <a:p>
            <a:pPr marL="1028700" lvl="2" indent="0">
              <a:lnSpc>
                <a:spcPct val="130000"/>
              </a:lnSpc>
              <a:spcBef>
                <a:spcPts val="0"/>
              </a:spcBef>
              <a:buNone/>
            </a:pPr>
            <a:r>
              <a:rPr lang="en-GB" altLang="zh-TW" dirty="0"/>
              <a:t>		(response of (X) will not cause a </a:t>
            </a:r>
            <a:r>
              <a:rPr lang="en-GB" altLang="zh-TW" i="1" dirty="0"/>
              <a:t>long-waiting</a:t>
            </a:r>
            <a:r>
              <a:rPr lang="en-GB" altLang="zh-TW" dirty="0"/>
              <a:t>))</a:t>
            </a:r>
          </a:p>
          <a:p>
            <a:pPr marL="1028700" lvl="2" indent="0">
              <a:lnSpc>
                <a:spcPct val="130000"/>
              </a:lnSpc>
              <a:spcBef>
                <a:spcPts val="0"/>
              </a:spcBef>
              <a:buNone/>
            </a:pPr>
            <a:r>
              <a:rPr lang="en-GB" altLang="zh-TW" dirty="0"/>
              <a:t>	THEN (select elevator (X))</a:t>
            </a:r>
          </a:p>
          <a:p>
            <a:pPr marL="514350" lvl="1" indent="0">
              <a:lnSpc>
                <a:spcPct val="130000"/>
              </a:lnSpc>
              <a:spcBef>
                <a:spcPts val="0"/>
              </a:spcBef>
              <a:buNone/>
            </a:pPr>
            <a:r>
              <a:rPr lang="en-GB" altLang="zh-TW" sz="2000" dirty="0"/>
              <a:t>	</a:t>
            </a:r>
            <a:r>
              <a:rPr lang="en-GB" altLang="zh-TW" dirty="0"/>
              <a:t>to reduce overall waiting time </a:t>
            </a:r>
            <a:endParaRPr lang="en-GB" altLang="zh-TW" u="sng" dirty="0">
              <a:solidFill>
                <a:schemeClr val="tx1"/>
              </a:solidFill>
            </a:endParaRPr>
          </a:p>
          <a:p>
            <a:pPr lvl="1">
              <a:lnSpc>
                <a:spcPct val="100000"/>
              </a:lnSpc>
              <a:spcBef>
                <a:spcPts val="0"/>
              </a:spcBef>
            </a:pPr>
            <a:endParaRPr lang="en-GB" altLang="zh-TW" b="0" dirty="0" smtClean="0"/>
          </a:p>
        </p:txBody>
      </p:sp>
    </p:spTree>
    <p:extLst>
      <p:ext uri="{BB962C8B-B14F-4D97-AF65-F5344CB8AC3E}">
        <p14:creationId xmlns:p14="http://schemas.microsoft.com/office/powerpoint/2010/main" val="3071960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smtClean="0"/>
              <a:t>Neural Networks: </a:t>
            </a:r>
            <a:r>
              <a:rPr lang="en-US" sz="2800" dirty="0" smtClean="0">
                <a:solidFill>
                  <a:srgbClr val="C00000"/>
                </a:solidFill>
              </a:rPr>
              <a:t>knowledge representation</a:t>
            </a:r>
            <a:endParaRPr lang="en-GB" dirty="0">
              <a:solidFill>
                <a:srgbClr val="C00000"/>
              </a:solidFill>
            </a:endParaRPr>
          </a:p>
        </p:txBody>
      </p:sp>
      <p:sp>
        <p:nvSpPr>
          <p:cNvPr id="520195" name="Rectangle 3"/>
          <p:cNvSpPr>
            <a:spLocks noGrp="1" noChangeArrowheads="1"/>
          </p:cNvSpPr>
          <p:nvPr>
            <p:ph type="body" idx="1"/>
          </p:nvPr>
        </p:nvSpPr>
        <p:spPr>
          <a:xfrm>
            <a:off x="303213" y="1143000"/>
            <a:ext cx="9299575" cy="5114925"/>
          </a:xfrm>
        </p:spPr>
        <p:txBody>
          <a:bodyPr/>
          <a:lstStyle/>
          <a:p>
            <a:pPr>
              <a:lnSpc>
                <a:spcPct val="95000"/>
              </a:lnSpc>
            </a:pPr>
            <a:r>
              <a:rPr lang="en-GB" dirty="0"/>
              <a:t>A neural network architecture after “learning” </a:t>
            </a:r>
            <a:endParaRPr lang="en-GB" dirty="0" smtClean="0"/>
          </a:p>
          <a:p>
            <a:pPr lvl="1">
              <a:lnSpc>
                <a:spcPct val="120000"/>
              </a:lnSpc>
            </a:pPr>
            <a:r>
              <a:rPr lang="en-GB" dirty="0" smtClean="0"/>
              <a:t>provides </a:t>
            </a:r>
            <a:r>
              <a:rPr lang="en-GB" dirty="0"/>
              <a:t>a representation of the knowledge </a:t>
            </a:r>
            <a:r>
              <a:rPr lang="en-GB" dirty="0" smtClean="0"/>
              <a:t>learned and stored in implicit way (“black box”)</a:t>
            </a:r>
          </a:p>
          <a:p>
            <a:pPr lvl="1">
              <a:lnSpc>
                <a:spcPct val="120000"/>
              </a:lnSpc>
            </a:pPr>
            <a:r>
              <a:rPr lang="en-GB" i="1" dirty="0" smtClean="0">
                <a:solidFill>
                  <a:srgbClr val="006600"/>
                </a:solidFill>
                <a:effectLst>
                  <a:outerShdw blurRad="38100" dist="38100" dir="2700000" algn="tl">
                    <a:srgbClr val="000000">
                      <a:alpha val="43137"/>
                    </a:srgbClr>
                  </a:outerShdw>
                </a:effectLst>
              </a:rPr>
              <a:t>Rule extraction</a:t>
            </a:r>
            <a:r>
              <a:rPr lang="en-GB" dirty="0" smtClean="0"/>
              <a:t> from NN is to make the knowledge to be explicitly represented. </a:t>
            </a:r>
            <a:r>
              <a:rPr lang="en-GB" sz="1800" dirty="0" smtClean="0">
                <a:hlinkClick r:id="rId2"/>
              </a:rPr>
              <a:t>Reference here</a:t>
            </a:r>
            <a:endParaRPr lang="en-GB" dirty="0" smtClean="0"/>
          </a:p>
          <a:p>
            <a:pPr lvl="2">
              <a:lnSpc>
                <a:spcPct val="120000"/>
              </a:lnSpc>
            </a:pPr>
            <a:r>
              <a:rPr lang="en-GB" dirty="0" smtClean="0"/>
              <a:t>can make the knowledge neater, but may lose some information </a:t>
            </a:r>
          </a:p>
          <a:p>
            <a:pPr>
              <a:lnSpc>
                <a:spcPct val="110000"/>
              </a:lnSpc>
              <a:buFont typeface="Symbol" pitchFamily="18" charset="2"/>
              <a:buNone/>
            </a:pPr>
            <a:endParaRPr lang="en-GB" i="1" dirty="0"/>
          </a:p>
        </p:txBody>
      </p:sp>
      <p:grpSp>
        <p:nvGrpSpPr>
          <p:cNvPr id="2" name="Group 4"/>
          <p:cNvGrpSpPr>
            <a:grpSpLocks/>
          </p:cNvGrpSpPr>
          <p:nvPr/>
        </p:nvGrpSpPr>
        <p:grpSpPr bwMode="auto">
          <a:xfrm>
            <a:off x="4410836" y="3972307"/>
            <a:ext cx="4314825" cy="1790700"/>
            <a:chOff x="296" y="2042"/>
            <a:chExt cx="3506" cy="1205"/>
          </a:xfrm>
        </p:grpSpPr>
        <p:sp>
          <p:nvSpPr>
            <p:cNvPr id="520197" name="Rectangle 5"/>
            <p:cNvSpPr>
              <a:spLocks noChangeArrowheads="1"/>
            </p:cNvSpPr>
            <p:nvPr/>
          </p:nvSpPr>
          <p:spPr bwMode="auto">
            <a:xfrm>
              <a:off x="1268" y="2091"/>
              <a:ext cx="1541" cy="1156"/>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sz="1200"/>
            </a:p>
          </p:txBody>
        </p:sp>
        <p:sp>
          <p:nvSpPr>
            <p:cNvPr id="520198" name="Line 6"/>
            <p:cNvSpPr>
              <a:spLocks noChangeShapeType="1"/>
            </p:cNvSpPr>
            <p:nvPr/>
          </p:nvSpPr>
          <p:spPr bwMode="auto">
            <a:xfrm>
              <a:off x="325" y="2803"/>
              <a:ext cx="943" cy="0"/>
            </a:xfrm>
            <a:prstGeom prst="line">
              <a:avLst/>
            </a:prstGeom>
            <a:noFill/>
            <a:ln w="12700">
              <a:solidFill>
                <a:schemeClr val="tx1"/>
              </a:solidFill>
              <a:round/>
              <a:headEnd type="none" w="sm" len="sm"/>
              <a:tailEnd type="triangle" w="med" len="med"/>
            </a:ln>
            <a:effectLst/>
          </p:spPr>
          <p:txBody>
            <a:bodyPr wrap="none" anchor="ctr"/>
            <a:lstStyle/>
            <a:p>
              <a:endParaRPr lang="en-US" sz="1200"/>
            </a:p>
          </p:txBody>
        </p:sp>
        <p:sp>
          <p:nvSpPr>
            <p:cNvPr id="520199" name="Line 7"/>
            <p:cNvSpPr>
              <a:spLocks noChangeShapeType="1"/>
            </p:cNvSpPr>
            <p:nvPr/>
          </p:nvSpPr>
          <p:spPr bwMode="auto">
            <a:xfrm>
              <a:off x="2809" y="2803"/>
              <a:ext cx="943" cy="0"/>
            </a:xfrm>
            <a:prstGeom prst="line">
              <a:avLst/>
            </a:prstGeom>
            <a:noFill/>
            <a:ln w="12700">
              <a:solidFill>
                <a:schemeClr val="tx1"/>
              </a:solidFill>
              <a:round/>
              <a:headEnd type="none" w="sm" len="sm"/>
              <a:tailEnd type="triangle" w="med" len="med"/>
            </a:ln>
            <a:effectLst/>
          </p:spPr>
          <p:txBody>
            <a:bodyPr wrap="none" anchor="ctr"/>
            <a:lstStyle/>
            <a:p>
              <a:endParaRPr lang="en-US" sz="1200"/>
            </a:p>
          </p:txBody>
        </p:sp>
        <p:sp>
          <p:nvSpPr>
            <p:cNvPr id="520200" name="Text Box 8"/>
            <p:cNvSpPr txBox="1">
              <a:spLocks noChangeArrowheads="1"/>
            </p:cNvSpPr>
            <p:nvPr/>
          </p:nvSpPr>
          <p:spPr bwMode="auto">
            <a:xfrm>
              <a:off x="296" y="2042"/>
              <a:ext cx="944" cy="358"/>
            </a:xfrm>
            <a:prstGeom prst="rect">
              <a:avLst/>
            </a:prstGeom>
            <a:noFill/>
            <a:ln w="12700">
              <a:noFill/>
              <a:miter lim="800000"/>
              <a:headEnd type="none" w="sm" len="sm"/>
              <a:tailEnd type="none" w="sm" len="sm"/>
            </a:ln>
            <a:effectLst/>
          </p:spPr>
          <p:txBody>
            <a:bodyPr>
              <a:spAutoFit/>
            </a:bodyPr>
            <a:lstStyle/>
            <a:p>
              <a:pPr>
                <a:spcBef>
                  <a:spcPct val="50000"/>
                </a:spcBef>
              </a:pPr>
              <a:r>
                <a:rPr lang="en-GB" sz="1200"/>
                <a:t>INPUT</a:t>
              </a:r>
            </a:p>
            <a:p>
              <a:pPr>
                <a:spcBef>
                  <a:spcPct val="50000"/>
                </a:spcBef>
              </a:pPr>
              <a:r>
                <a:rPr lang="en-GB" sz="1200"/>
                <a:t>(Problems, Data)</a:t>
              </a:r>
            </a:p>
          </p:txBody>
        </p:sp>
        <p:sp>
          <p:nvSpPr>
            <p:cNvPr id="520201" name="Text Box 9"/>
            <p:cNvSpPr txBox="1">
              <a:spLocks noChangeArrowheads="1"/>
            </p:cNvSpPr>
            <p:nvPr/>
          </p:nvSpPr>
          <p:spPr bwMode="auto">
            <a:xfrm>
              <a:off x="2858" y="2042"/>
              <a:ext cx="944" cy="477"/>
            </a:xfrm>
            <a:prstGeom prst="rect">
              <a:avLst/>
            </a:prstGeom>
            <a:noFill/>
            <a:ln w="12700">
              <a:noFill/>
              <a:miter lim="800000"/>
              <a:headEnd type="none" w="sm" len="sm"/>
              <a:tailEnd type="none" w="sm" len="sm"/>
            </a:ln>
            <a:effectLst/>
          </p:spPr>
          <p:txBody>
            <a:bodyPr>
              <a:spAutoFit/>
            </a:bodyPr>
            <a:lstStyle/>
            <a:p>
              <a:pPr>
                <a:spcBef>
                  <a:spcPct val="50000"/>
                </a:spcBef>
              </a:pPr>
              <a:r>
                <a:rPr lang="en-GB" sz="1200"/>
                <a:t>OUTPUT</a:t>
              </a:r>
            </a:p>
            <a:p>
              <a:pPr>
                <a:spcBef>
                  <a:spcPct val="50000"/>
                </a:spcBef>
              </a:pPr>
              <a:r>
                <a:rPr lang="en-GB" sz="1200"/>
                <a:t>(Solutions, Results)</a:t>
              </a:r>
            </a:p>
          </p:txBody>
        </p:sp>
        <p:sp>
          <p:nvSpPr>
            <p:cNvPr id="520202" name="Oval 10"/>
            <p:cNvSpPr>
              <a:spLocks noChangeArrowheads="1"/>
            </p:cNvSpPr>
            <p:nvPr/>
          </p:nvSpPr>
          <p:spPr bwMode="auto">
            <a:xfrm>
              <a:off x="1617" y="2269"/>
              <a:ext cx="99" cy="89"/>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3" name="Oval 11"/>
            <p:cNvSpPr>
              <a:spLocks noChangeArrowheads="1"/>
            </p:cNvSpPr>
            <p:nvPr/>
          </p:nvSpPr>
          <p:spPr bwMode="auto">
            <a:xfrm>
              <a:off x="1617" y="2713"/>
              <a:ext cx="99" cy="90"/>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4" name="Oval 12"/>
            <p:cNvSpPr>
              <a:spLocks noChangeArrowheads="1"/>
            </p:cNvSpPr>
            <p:nvPr/>
          </p:nvSpPr>
          <p:spPr bwMode="auto">
            <a:xfrm>
              <a:off x="2063" y="2446"/>
              <a:ext cx="100" cy="89"/>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5" name="Oval 13"/>
            <p:cNvSpPr>
              <a:spLocks noChangeArrowheads="1"/>
            </p:cNvSpPr>
            <p:nvPr/>
          </p:nvSpPr>
          <p:spPr bwMode="auto">
            <a:xfrm>
              <a:off x="2063" y="2713"/>
              <a:ext cx="100" cy="90"/>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6" name="Oval 14"/>
            <p:cNvSpPr>
              <a:spLocks noChangeArrowheads="1"/>
            </p:cNvSpPr>
            <p:nvPr/>
          </p:nvSpPr>
          <p:spPr bwMode="auto">
            <a:xfrm>
              <a:off x="1617" y="2980"/>
              <a:ext cx="99" cy="89"/>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7" name="Oval 15"/>
            <p:cNvSpPr>
              <a:spLocks noChangeArrowheads="1"/>
            </p:cNvSpPr>
            <p:nvPr/>
          </p:nvSpPr>
          <p:spPr bwMode="auto">
            <a:xfrm>
              <a:off x="2511" y="2580"/>
              <a:ext cx="99" cy="89"/>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08" name="Line 16"/>
            <p:cNvSpPr>
              <a:spLocks noChangeShapeType="1"/>
            </p:cNvSpPr>
            <p:nvPr/>
          </p:nvSpPr>
          <p:spPr bwMode="auto">
            <a:xfrm>
              <a:off x="1716" y="2358"/>
              <a:ext cx="347" cy="133"/>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09" name="Line 17"/>
            <p:cNvSpPr>
              <a:spLocks noChangeShapeType="1"/>
            </p:cNvSpPr>
            <p:nvPr/>
          </p:nvSpPr>
          <p:spPr bwMode="auto">
            <a:xfrm flipV="1">
              <a:off x="1716" y="2535"/>
              <a:ext cx="397" cy="223"/>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0" name="Line 18"/>
            <p:cNvSpPr>
              <a:spLocks noChangeShapeType="1"/>
            </p:cNvSpPr>
            <p:nvPr/>
          </p:nvSpPr>
          <p:spPr bwMode="auto">
            <a:xfrm flipV="1">
              <a:off x="1716" y="2803"/>
              <a:ext cx="397" cy="221"/>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1" name="Line 19"/>
            <p:cNvSpPr>
              <a:spLocks noChangeShapeType="1"/>
            </p:cNvSpPr>
            <p:nvPr/>
          </p:nvSpPr>
          <p:spPr bwMode="auto">
            <a:xfrm>
              <a:off x="2163" y="2491"/>
              <a:ext cx="348" cy="133"/>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2" name="Line 20"/>
            <p:cNvSpPr>
              <a:spLocks noChangeShapeType="1"/>
            </p:cNvSpPr>
            <p:nvPr/>
          </p:nvSpPr>
          <p:spPr bwMode="auto">
            <a:xfrm flipV="1">
              <a:off x="2163" y="2669"/>
              <a:ext cx="348" cy="89"/>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3" name="Oval 21"/>
            <p:cNvSpPr>
              <a:spLocks noChangeArrowheads="1"/>
            </p:cNvSpPr>
            <p:nvPr/>
          </p:nvSpPr>
          <p:spPr bwMode="auto">
            <a:xfrm>
              <a:off x="2411" y="2980"/>
              <a:ext cx="100" cy="89"/>
            </a:xfrm>
            <a:prstGeom prst="ellipse">
              <a:avLst/>
            </a:prstGeom>
            <a:solidFill>
              <a:schemeClr val="bg1"/>
            </a:solidFill>
            <a:ln w="12700">
              <a:solidFill>
                <a:schemeClr val="tx1"/>
              </a:solidFill>
              <a:round/>
              <a:headEnd type="none" w="sm" len="sm"/>
              <a:tailEnd type="none" w="sm" len="sm"/>
            </a:ln>
            <a:effectLst/>
          </p:spPr>
          <p:txBody>
            <a:bodyPr wrap="none" anchor="ctr"/>
            <a:lstStyle/>
            <a:p>
              <a:endParaRPr lang="en-US" sz="1200"/>
            </a:p>
          </p:txBody>
        </p:sp>
        <p:sp>
          <p:nvSpPr>
            <p:cNvPr id="520214" name="Line 22"/>
            <p:cNvSpPr>
              <a:spLocks noChangeShapeType="1"/>
            </p:cNvSpPr>
            <p:nvPr/>
          </p:nvSpPr>
          <p:spPr bwMode="auto">
            <a:xfrm>
              <a:off x="1716" y="2758"/>
              <a:ext cx="347" cy="0"/>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5" name="Line 23"/>
            <p:cNvSpPr>
              <a:spLocks noChangeShapeType="1"/>
            </p:cNvSpPr>
            <p:nvPr/>
          </p:nvSpPr>
          <p:spPr bwMode="auto">
            <a:xfrm>
              <a:off x="1666" y="2358"/>
              <a:ext cx="397" cy="355"/>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sp>
          <p:nvSpPr>
            <p:cNvPr id="520216" name="Line 24"/>
            <p:cNvSpPr>
              <a:spLocks noChangeShapeType="1"/>
            </p:cNvSpPr>
            <p:nvPr/>
          </p:nvSpPr>
          <p:spPr bwMode="auto">
            <a:xfrm flipV="1">
              <a:off x="2460" y="2669"/>
              <a:ext cx="101" cy="311"/>
            </a:xfrm>
            <a:prstGeom prst="line">
              <a:avLst/>
            </a:prstGeom>
            <a:noFill/>
            <a:ln w="12700">
              <a:solidFill>
                <a:schemeClr val="tx1"/>
              </a:solidFill>
              <a:round/>
              <a:headEnd type="none" w="sm" len="sm"/>
              <a:tailEnd type="triangle" w="sm" len="sm"/>
            </a:ln>
            <a:effectLst/>
          </p:spPr>
          <p:txBody>
            <a:bodyPr wrap="none" anchor="ctr"/>
            <a:lstStyle/>
            <a:p>
              <a:endParaRPr lang="en-US" sz="1200"/>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46063" y="596900"/>
            <a:ext cx="9299575" cy="546100"/>
          </a:xfrm>
        </p:spPr>
        <p:txBody>
          <a:bodyPr/>
          <a:lstStyle/>
          <a:p>
            <a:r>
              <a:rPr lang="en-US" dirty="0" smtClean="0"/>
              <a:t>Neural Networks: </a:t>
            </a:r>
            <a:r>
              <a:rPr lang="en-US" sz="2800" dirty="0" smtClean="0">
                <a:solidFill>
                  <a:srgbClr val="C00000"/>
                </a:solidFill>
              </a:rPr>
              <a:t>reasoning</a:t>
            </a:r>
            <a:endParaRPr lang="en-GB" sz="2400" b="0" dirty="0">
              <a:solidFill>
                <a:srgbClr val="C00000"/>
              </a:solidFill>
              <a:effectLst/>
            </a:endParaRPr>
          </a:p>
        </p:txBody>
      </p:sp>
      <p:sp>
        <p:nvSpPr>
          <p:cNvPr id="520195" name="Rectangle 3"/>
          <p:cNvSpPr>
            <a:spLocks noGrp="1" noChangeArrowheads="1"/>
          </p:cNvSpPr>
          <p:nvPr>
            <p:ph type="body" idx="1"/>
          </p:nvPr>
        </p:nvSpPr>
        <p:spPr>
          <a:xfrm>
            <a:off x="303213" y="1143000"/>
            <a:ext cx="9299575" cy="5114925"/>
          </a:xfrm>
        </p:spPr>
        <p:txBody>
          <a:bodyPr/>
          <a:lstStyle/>
          <a:p>
            <a:pPr>
              <a:lnSpc>
                <a:spcPct val="100000"/>
              </a:lnSpc>
              <a:spcBef>
                <a:spcPts val="0"/>
              </a:spcBef>
            </a:pPr>
            <a:r>
              <a:rPr lang="en-GB" dirty="0" smtClean="0"/>
              <a:t>The inference in NN </a:t>
            </a:r>
          </a:p>
          <a:p>
            <a:pPr lvl="1">
              <a:lnSpc>
                <a:spcPct val="100000"/>
              </a:lnSpc>
              <a:spcBef>
                <a:spcPts val="0"/>
              </a:spcBef>
            </a:pPr>
            <a:r>
              <a:rPr lang="en-GB" dirty="0" smtClean="0"/>
              <a:t>Can be considered knowledge-based processing, determined by the particular network architecture, as well as the knowledge (parameters/weights) learned through training by data</a:t>
            </a:r>
          </a:p>
          <a:p>
            <a:pPr lvl="1">
              <a:lnSpc>
                <a:spcPct val="100000"/>
              </a:lnSpc>
              <a:spcBef>
                <a:spcPts val="0"/>
              </a:spcBef>
            </a:pPr>
            <a:r>
              <a:rPr lang="en-GB" dirty="0" smtClean="0"/>
              <a:t>For some kernel-based NN architecture (</a:t>
            </a:r>
            <a:r>
              <a:rPr lang="en-GB" sz="1800" dirty="0" smtClean="0"/>
              <a:t>i.e. self organization map, radio basis function</a:t>
            </a:r>
            <a:r>
              <a:rPr lang="en-GB" dirty="0" smtClean="0"/>
              <a:t>), neuron cell activation is </a:t>
            </a:r>
            <a:r>
              <a:rPr lang="en-GB" i="1" dirty="0" smtClean="0">
                <a:solidFill>
                  <a:srgbClr val="006600"/>
                </a:solidFill>
                <a:effectLst>
                  <a:outerShdw blurRad="38100" dist="38100" dir="2700000" algn="tl">
                    <a:srgbClr val="000000">
                      <a:alpha val="43137"/>
                    </a:srgbClr>
                  </a:outerShdw>
                </a:effectLst>
              </a:rPr>
              <a:t>similarity-based</a:t>
            </a:r>
          </a:p>
          <a:p>
            <a:pPr lvl="2">
              <a:lnSpc>
                <a:spcPct val="100000"/>
              </a:lnSpc>
              <a:spcBef>
                <a:spcPts val="0"/>
              </a:spcBef>
            </a:pPr>
            <a:r>
              <a:rPr lang="en-GB" dirty="0" smtClean="0"/>
              <a:t>The more similarity/closer-distance, the higher activation</a:t>
            </a:r>
          </a:p>
          <a:p>
            <a:pPr lvl="2">
              <a:lnSpc>
                <a:spcPct val="100000"/>
              </a:lnSpc>
              <a:spcBef>
                <a:spcPts val="0"/>
              </a:spcBef>
            </a:pPr>
            <a:r>
              <a:rPr lang="en-GB" dirty="0" smtClean="0"/>
              <a:t>The more important the connection, the more contribution to the activation</a:t>
            </a:r>
          </a:p>
          <a:p>
            <a:pPr lvl="1">
              <a:lnSpc>
                <a:spcPct val="100000"/>
              </a:lnSpc>
              <a:spcBef>
                <a:spcPts val="0"/>
              </a:spcBef>
            </a:pPr>
            <a:r>
              <a:rPr lang="en-GB" dirty="0" smtClean="0"/>
              <a:t>classification/prediction on unseen input patterns are expected through </a:t>
            </a:r>
            <a:r>
              <a:rPr lang="en-GB" b="1" i="1" dirty="0">
                <a:solidFill>
                  <a:srgbClr val="7030A0"/>
                </a:solidFill>
                <a:effectLst>
                  <a:outerShdw blurRad="38100" dist="38100" dir="2700000" algn="tl">
                    <a:srgbClr val="000000">
                      <a:alpha val="43137"/>
                    </a:srgbClr>
                  </a:outerShdw>
                </a:effectLst>
              </a:rPr>
              <a:t>Generalization</a:t>
            </a:r>
            <a:r>
              <a:rPr lang="en-GB" dirty="0"/>
              <a:t> </a:t>
            </a:r>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Networks: </a:t>
            </a:r>
            <a:r>
              <a:rPr lang="en-US" sz="2800" dirty="0">
                <a:solidFill>
                  <a:srgbClr val="C00000"/>
                </a:solidFill>
              </a:rPr>
              <a:t>example </a:t>
            </a:r>
            <a:r>
              <a:rPr lang="en-US" sz="2400" b="0" dirty="0">
                <a:solidFill>
                  <a:srgbClr val="C00000"/>
                </a:solidFill>
                <a:effectLst/>
              </a:rPr>
              <a:t>(cont.)</a:t>
            </a:r>
            <a:endParaRPr lang="en-SG" dirty="0"/>
          </a:p>
        </p:txBody>
      </p:sp>
      <p:sp>
        <p:nvSpPr>
          <p:cNvPr id="3" name="Content Placeholder 2"/>
          <p:cNvSpPr>
            <a:spLocks noGrp="1"/>
          </p:cNvSpPr>
          <p:nvPr>
            <p:ph idx="1"/>
          </p:nvPr>
        </p:nvSpPr>
        <p:spPr/>
        <p:txBody>
          <a:bodyPr/>
          <a:lstStyle/>
          <a:p>
            <a:pPr marL="0" indent="0">
              <a:lnSpc>
                <a:spcPct val="100000"/>
              </a:lnSpc>
              <a:buNone/>
            </a:pPr>
            <a:r>
              <a:rPr lang="en-US" sz="2400" dirty="0"/>
              <a:t>Example 6</a:t>
            </a:r>
            <a:r>
              <a:rPr lang="en-US" sz="2400" dirty="0" smtClean="0"/>
              <a:t> (cont</a:t>
            </a:r>
            <a:r>
              <a:rPr lang="en-US" sz="2400" dirty="0"/>
              <a:t>.)</a:t>
            </a:r>
          </a:p>
          <a:p>
            <a:pPr>
              <a:lnSpc>
                <a:spcPct val="100000"/>
              </a:lnSpc>
              <a:spcBef>
                <a:spcPts val="0"/>
              </a:spcBef>
            </a:pPr>
            <a:r>
              <a:rPr lang="en-US" dirty="0"/>
              <a:t>The corresponding Bayesian network (DAG)</a:t>
            </a:r>
          </a:p>
          <a:p>
            <a:pPr lvl="1">
              <a:lnSpc>
                <a:spcPct val="100000"/>
              </a:lnSpc>
              <a:spcBef>
                <a:spcPts val="0"/>
              </a:spcBef>
            </a:pPr>
            <a:r>
              <a:rPr lang="en-US" dirty="0"/>
              <a:t>Nodes are random variables; Edges indicate causal influences</a:t>
            </a:r>
          </a:p>
          <a:p>
            <a:pPr>
              <a:lnSpc>
                <a:spcPct val="100000"/>
              </a:lnSpc>
              <a:spcBef>
                <a:spcPts val="0"/>
              </a:spcBef>
              <a:defRPr/>
            </a:pPr>
            <a:r>
              <a:rPr lang="en-US" dirty="0"/>
              <a:t>Each node </a:t>
            </a:r>
          </a:p>
          <a:p>
            <a:pPr lvl="1">
              <a:lnSpc>
                <a:spcPct val="100000"/>
              </a:lnSpc>
              <a:spcBef>
                <a:spcPts val="0"/>
              </a:spcBef>
              <a:defRPr/>
            </a:pPr>
            <a:r>
              <a:rPr lang="en-US" dirty="0"/>
              <a:t>has a </a:t>
            </a:r>
            <a:r>
              <a:rPr lang="en-US" i="1" dirty="0">
                <a:solidFill>
                  <a:srgbClr val="CC66FF"/>
                </a:solidFill>
                <a:effectLst>
                  <a:outerShdw blurRad="38100" dist="38100" dir="2700000" algn="tl">
                    <a:srgbClr val="000000">
                      <a:alpha val="43137"/>
                    </a:srgbClr>
                  </a:outerShdw>
                </a:effectLst>
              </a:rPr>
              <a:t>conditional </a:t>
            </a:r>
          </a:p>
          <a:p>
            <a:pPr lvl="1">
              <a:lnSpc>
                <a:spcPct val="100000"/>
              </a:lnSpc>
              <a:spcBef>
                <a:spcPts val="0"/>
              </a:spcBef>
              <a:buNone/>
              <a:defRPr/>
            </a:pPr>
            <a:r>
              <a:rPr lang="en-US" i="1" dirty="0">
                <a:solidFill>
                  <a:srgbClr val="CC66FF"/>
                </a:solidFill>
                <a:effectLst>
                  <a:outerShdw blurRad="38100" dist="38100" dir="2700000" algn="tl">
                    <a:srgbClr val="000000">
                      <a:alpha val="43137"/>
                    </a:srgbClr>
                  </a:outerShdw>
                </a:effectLst>
              </a:rPr>
              <a:t>	probability table </a:t>
            </a:r>
          </a:p>
          <a:p>
            <a:pPr lvl="1">
              <a:lnSpc>
                <a:spcPct val="100000"/>
              </a:lnSpc>
              <a:spcBef>
                <a:spcPts val="0"/>
              </a:spcBef>
              <a:buNone/>
              <a:defRPr/>
            </a:pPr>
            <a:r>
              <a:rPr lang="en-US" i="1" dirty="0">
                <a:solidFill>
                  <a:srgbClr val="CC66FF"/>
                </a:solidFill>
                <a:effectLst>
                  <a:outerShdw blurRad="38100" dist="38100" dir="2700000" algn="tl">
                    <a:srgbClr val="000000">
                      <a:alpha val="43137"/>
                    </a:srgbClr>
                  </a:outerShdw>
                </a:effectLst>
              </a:rPr>
              <a:t>	</a:t>
            </a:r>
            <a:r>
              <a:rPr lang="en-US" dirty="0"/>
              <a:t>(CPT) </a:t>
            </a:r>
          </a:p>
          <a:p>
            <a:pPr>
              <a:lnSpc>
                <a:spcPct val="100000"/>
              </a:lnSpc>
              <a:spcBef>
                <a:spcPts val="0"/>
              </a:spcBef>
              <a:defRPr/>
            </a:pPr>
            <a:r>
              <a:rPr lang="en-US" dirty="0"/>
              <a:t>Roots (sources) </a:t>
            </a:r>
          </a:p>
          <a:p>
            <a:pPr>
              <a:lnSpc>
                <a:spcPct val="100000"/>
              </a:lnSpc>
              <a:spcBef>
                <a:spcPts val="0"/>
              </a:spcBef>
              <a:buFontTx/>
              <a:buNone/>
              <a:defRPr/>
            </a:pPr>
            <a:r>
              <a:rPr lang="en-US" dirty="0"/>
              <a:t>	of the DAG </a:t>
            </a:r>
          </a:p>
          <a:p>
            <a:pPr lvl="1">
              <a:lnSpc>
                <a:spcPct val="100000"/>
              </a:lnSpc>
              <a:spcBef>
                <a:spcPts val="0"/>
              </a:spcBef>
              <a:defRPr/>
            </a:pPr>
            <a:r>
              <a:rPr lang="en-US" dirty="0"/>
              <a:t>have no parents </a:t>
            </a:r>
          </a:p>
          <a:p>
            <a:pPr lvl="1">
              <a:lnSpc>
                <a:spcPct val="100000"/>
              </a:lnSpc>
              <a:spcBef>
                <a:spcPts val="0"/>
              </a:spcBef>
              <a:defRPr/>
            </a:pPr>
            <a:r>
              <a:rPr lang="en-US" dirty="0"/>
              <a:t>are given prior probabilities.</a:t>
            </a:r>
          </a:p>
          <a:p>
            <a:endParaRPr lang="en-SG" dirty="0"/>
          </a:p>
        </p:txBody>
      </p:sp>
      <p:graphicFrame>
        <p:nvGraphicFramePr>
          <p:cNvPr id="4" name="Group 133"/>
          <p:cNvGraphicFramePr>
            <a:graphicFrameLocks noGrp="1"/>
          </p:cNvGraphicFramePr>
          <p:nvPr>
            <p:extLst/>
          </p:nvPr>
        </p:nvGraphicFramePr>
        <p:xfrm>
          <a:off x="8452343" y="2950576"/>
          <a:ext cx="533135" cy="552960"/>
        </p:xfrm>
        <a:graphic>
          <a:graphicData uri="http://schemas.openxmlformats.org/drawingml/2006/table">
            <a:tbl>
              <a:tblPr/>
              <a:tblGrid>
                <a:gridCol w="533135">
                  <a:extLst>
                    <a:ext uri="{9D8B030D-6E8A-4147-A177-3AD203B41FA5}">
                      <a16:colId xmlns:a16="http://schemas.microsoft.com/office/drawing/2014/main" val="20000"/>
                    </a:ext>
                  </a:extLst>
                </a:gridCol>
              </a:tblGrid>
              <a:tr h="26670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P(E)</a:t>
                      </a:r>
                    </a:p>
                  </a:txBody>
                  <a:tcPr marL="97500" marR="975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rPr>
                        <a:t>.002</a:t>
                      </a:r>
                    </a:p>
                  </a:txBody>
                  <a:tcPr marL="97500" marR="975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117"/>
          <p:cNvGraphicFramePr>
            <a:graphicFrameLocks noGrp="1"/>
          </p:cNvGraphicFramePr>
          <p:nvPr>
            <p:extLst/>
          </p:nvPr>
        </p:nvGraphicFramePr>
        <p:xfrm>
          <a:off x="8181538" y="4548185"/>
          <a:ext cx="838200" cy="719712"/>
        </p:xfrm>
        <a:graphic>
          <a:graphicData uri="http://schemas.openxmlformats.org/drawingml/2006/table">
            <a:tbl>
              <a:tblPr/>
              <a:tblGrid>
                <a:gridCol w="301625">
                  <a:extLst>
                    <a:ext uri="{9D8B030D-6E8A-4147-A177-3AD203B41FA5}">
                      <a16:colId xmlns:a16="http://schemas.microsoft.com/office/drawing/2014/main" val="20000"/>
                    </a:ext>
                  </a:extLst>
                </a:gridCol>
                <a:gridCol w="536575">
                  <a:extLst>
                    <a:ext uri="{9D8B030D-6E8A-4147-A177-3AD203B41FA5}">
                      <a16:colId xmlns:a16="http://schemas.microsoft.com/office/drawing/2014/main" val="20001"/>
                    </a:ext>
                  </a:extLst>
                </a:gridCol>
              </a:tblGrid>
              <a:tr h="233363">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smtClean="0">
                          <a:ln>
                            <a:noFill/>
                          </a:ln>
                          <a:solidFill>
                            <a:srgbClr val="0000FF"/>
                          </a:solidFill>
                          <a:effectLst/>
                          <a:latin typeface="Times New Roman" pitchFamily="18" charset="0"/>
                          <a:ea typeface="Arial Unicode MS" pitchFamily="34" charset="-128"/>
                          <a:cs typeface="Arial Unicode MS" pitchFamily="34" charset="-128"/>
                        </a:rPr>
                        <a:t>A</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smtClean="0">
                          <a:ln>
                            <a:noFill/>
                          </a:ln>
                          <a:solidFill>
                            <a:srgbClr val="0000FF"/>
                          </a:solidFill>
                          <a:effectLst/>
                          <a:latin typeface="Times New Roman" pitchFamily="18" charset="0"/>
                          <a:ea typeface="Arial Unicode MS" pitchFamily="34" charset="-128"/>
                          <a:cs typeface="Arial Unicode MS" pitchFamily="34" charset="-128"/>
                        </a:rPr>
                        <a:t>P(M)</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363">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Unicode MS" pitchFamily="34" charset="-128"/>
                          <a:cs typeface="Arial Unicode MS" pitchFamily="34" charset="-128"/>
                        </a:rPr>
                        <a:t>T</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Unicode MS" pitchFamily="34" charset="-128"/>
                          <a:cs typeface="Arial Unicode MS" pitchFamily="34" charset="-128"/>
                        </a:rPr>
                        <a:t>.70</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363">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ea typeface="Arial Unicode MS" pitchFamily="34" charset="-128"/>
                          <a:cs typeface="Arial Unicode MS" pitchFamily="34" charset="-128"/>
                        </a:rPr>
                        <a:t>F</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Arial Unicode MS" pitchFamily="34" charset="-128"/>
                          <a:cs typeface="Arial Unicode MS" pitchFamily="34" charset="-128"/>
                        </a:rPr>
                        <a:t>.01</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118"/>
          <p:cNvGraphicFramePr>
            <a:graphicFrameLocks noGrp="1"/>
          </p:cNvGraphicFramePr>
          <p:nvPr>
            <p:extLst/>
          </p:nvPr>
        </p:nvGraphicFramePr>
        <p:xfrm>
          <a:off x="4713453" y="4509737"/>
          <a:ext cx="939006" cy="719712"/>
        </p:xfrm>
        <a:graphic>
          <a:graphicData uri="http://schemas.openxmlformats.org/drawingml/2006/table">
            <a:tbl>
              <a:tblPr/>
              <a:tblGrid>
                <a:gridCol w="337079">
                  <a:extLst>
                    <a:ext uri="{9D8B030D-6E8A-4147-A177-3AD203B41FA5}">
                      <a16:colId xmlns:a16="http://schemas.microsoft.com/office/drawing/2014/main" val="20000"/>
                    </a:ext>
                  </a:extLst>
                </a:gridCol>
                <a:gridCol w="601927">
                  <a:extLst>
                    <a:ext uri="{9D8B030D-6E8A-4147-A177-3AD203B41FA5}">
                      <a16:colId xmlns:a16="http://schemas.microsoft.com/office/drawing/2014/main" val="20001"/>
                    </a:ext>
                  </a:extLst>
                </a:gridCol>
              </a:tblGrid>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A</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P(J)</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T</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.90</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F</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rPr>
                        <a:t>.05</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132"/>
          <p:cNvGraphicFramePr>
            <a:graphicFrameLocks noGrp="1"/>
          </p:cNvGraphicFramePr>
          <p:nvPr>
            <p:extLst/>
          </p:nvPr>
        </p:nvGraphicFramePr>
        <p:xfrm>
          <a:off x="4523601" y="3009061"/>
          <a:ext cx="553773" cy="552960"/>
        </p:xfrm>
        <a:graphic>
          <a:graphicData uri="http://schemas.openxmlformats.org/drawingml/2006/table">
            <a:tbl>
              <a:tblPr/>
              <a:tblGrid>
                <a:gridCol w="553773">
                  <a:extLst>
                    <a:ext uri="{9D8B030D-6E8A-4147-A177-3AD203B41FA5}">
                      <a16:colId xmlns:a16="http://schemas.microsoft.com/office/drawing/2014/main" val="20000"/>
                    </a:ext>
                  </a:extLst>
                </a:gridCol>
              </a:tblGrid>
              <a:tr h="261938">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P(B)</a:t>
                      </a:r>
                    </a:p>
                  </a:txBody>
                  <a:tcPr marL="97500" marR="975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rPr>
                        <a:t>.001</a:t>
                      </a:r>
                    </a:p>
                  </a:txBody>
                  <a:tcPr marL="97500" marR="975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8" name="Group 85"/>
          <p:cNvGraphicFramePr>
            <a:graphicFrameLocks noGrp="1"/>
          </p:cNvGraphicFramePr>
          <p:nvPr>
            <p:extLst/>
          </p:nvPr>
        </p:nvGraphicFramePr>
        <p:xfrm>
          <a:off x="6193363" y="3890534"/>
          <a:ext cx="1133476" cy="1199520"/>
        </p:xfrm>
        <a:graphic>
          <a:graphicData uri="http://schemas.openxmlformats.org/drawingml/2006/table">
            <a:tbl>
              <a:tblPr/>
              <a:tblGrid>
                <a:gridCol w="299889">
                  <a:extLst>
                    <a:ext uri="{9D8B030D-6E8A-4147-A177-3AD203B41FA5}">
                      <a16:colId xmlns:a16="http://schemas.microsoft.com/office/drawing/2014/main" val="20000"/>
                    </a:ext>
                  </a:extLst>
                </a:gridCol>
                <a:gridCol w="299888">
                  <a:extLst>
                    <a:ext uri="{9D8B030D-6E8A-4147-A177-3AD203B41FA5}">
                      <a16:colId xmlns:a16="http://schemas.microsoft.com/office/drawing/2014/main" val="20001"/>
                    </a:ext>
                  </a:extLst>
                </a:gridCol>
                <a:gridCol w="533699">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B</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E</a:t>
                      </a: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1" i="0" u="none" strike="noStrike" cap="none" normalizeH="0" baseline="0" dirty="0" smtClean="0">
                          <a:ln>
                            <a:noFill/>
                          </a:ln>
                          <a:solidFill>
                            <a:srgbClr val="0000FF"/>
                          </a:solidFill>
                          <a:effectLst/>
                          <a:latin typeface="Times New Roman" pitchFamily="18" charset="0"/>
                        </a:rPr>
                        <a:t>P(A)</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T</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T</a:t>
                      </a: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.95</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T</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F</a:t>
                      </a: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.94</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rPr>
                        <a:t>F</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T</a:t>
                      </a: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.29</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F</a:t>
                      </a:r>
                    </a:p>
                  </a:txBody>
                  <a:tcPr marL="97500" marR="975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smtClean="0">
                          <a:ln>
                            <a:noFill/>
                          </a:ln>
                          <a:solidFill>
                            <a:schemeClr val="tx1"/>
                          </a:solidFill>
                          <a:effectLst/>
                          <a:latin typeface="Times New Roman" pitchFamily="18" charset="0"/>
                        </a:rPr>
                        <a:t>F</a:t>
                      </a:r>
                    </a:p>
                  </a:txBody>
                  <a:tcPr marL="97500" marR="975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rgbClr val="FF0000"/>
                        </a:buClr>
                        <a:buSzTx/>
                        <a:buFontTx/>
                        <a:buNone/>
                        <a:tabLst/>
                      </a:pPr>
                      <a:r>
                        <a:rPr kumimoji="0" lang="en-US" sz="1200" b="0" i="0" u="none" strike="noStrike" cap="none" normalizeH="0" baseline="0" dirty="0" smtClean="0">
                          <a:ln>
                            <a:noFill/>
                          </a:ln>
                          <a:solidFill>
                            <a:schemeClr val="tx1"/>
                          </a:solidFill>
                          <a:effectLst/>
                          <a:latin typeface="Times New Roman" pitchFamily="18" charset="0"/>
                        </a:rPr>
                        <a:t>.001</a:t>
                      </a:r>
                    </a:p>
                  </a:txBody>
                  <a:tcPr marL="97500" marR="975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 name="Group 31"/>
          <p:cNvGrpSpPr>
            <a:grpSpLocks/>
          </p:cNvGrpSpPr>
          <p:nvPr/>
        </p:nvGrpSpPr>
        <p:grpSpPr bwMode="auto">
          <a:xfrm>
            <a:off x="4655291" y="2468525"/>
            <a:ext cx="4467445" cy="2007781"/>
            <a:chOff x="4457701" y="2352684"/>
            <a:chExt cx="4608710" cy="2218576"/>
          </a:xfrm>
        </p:grpSpPr>
        <p:sp>
          <p:nvSpPr>
            <p:cNvPr id="10" name="Oval 4"/>
            <p:cNvSpPr>
              <a:spLocks noChangeArrowheads="1"/>
            </p:cNvSpPr>
            <p:nvPr/>
          </p:nvSpPr>
          <p:spPr bwMode="auto">
            <a:xfrm>
              <a:off x="4459932" y="2359286"/>
              <a:ext cx="1346471" cy="523191"/>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Burglary</a:t>
              </a:r>
            </a:p>
          </p:txBody>
        </p:sp>
        <p:sp>
          <p:nvSpPr>
            <p:cNvPr id="11" name="Oval 6"/>
            <p:cNvSpPr>
              <a:spLocks noChangeArrowheads="1"/>
            </p:cNvSpPr>
            <p:nvPr/>
          </p:nvSpPr>
          <p:spPr bwMode="auto">
            <a:xfrm>
              <a:off x="6875204" y="2352684"/>
              <a:ext cx="1754446" cy="523191"/>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dirty="0"/>
                <a:t>Earthquake</a:t>
              </a:r>
            </a:p>
          </p:txBody>
        </p:sp>
        <p:sp>
          <p:nvSpPr>
            <p:cNvPr id="12" name="Oval 7"/>
            <p:cNvSpPr>
              <a:spLocks noChangeArrowheads="1"/>
            </p:cNvSpPr>
            <p:nvPr/>
          </p:nvSpPr>
          <p:spPr bwMode="auto">
            <a:xfrm>
              <a:off x="5942911" y="3184509"/>
              <a:ext cx="1022263" cy="523191"/>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Alarm</a:t>
              </a:r>
            </a:p>
          </p:txBody>
        </p:sp>
        <p:sp>
          <p:nvSpPr>
            <p:cNvPr id="13" name="Oval 8"/>
            <p:cNvSpPr>
              <a:spLocks noChangeArrowheads="1"/>
            </p:cNvSpPr>
            <p:nvPr/>
          </p:nvSpPr>
          <p:spPr bwMode="auto">
            <a:xfrm>
              <a:off x="4457701" y="3963100"/>
              <a:ext cx="1538823" cy="523191"/>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JohnCalls</a:t>
              </a:r>
            </a:p>
          </p:txBody>
        </p:sp>
        <p:sp>
          <p:nvSpPr>
            <p:cNvPr id="14" name="Oval 9"/>
            <p:cNvSpPr>
              <a:spLocks noChangeArrowheads="1"/>
            </p:cNvSpPr>
            <p:nvPr/>
          </p:nvSpPr>
          <p:spPr bwMode="auto">
            <a:xfrm>
              <a:off x="7508972" y="4048069"/>
              <a:ext cx="1557439" cy="523191"/>
            </a:xfrm>
            <a:prstGeom prst="ellipse">
              <a:avLst/>
            </a:prstGeom>
            <a:solidFill>
              <a:srgbClr val="FFFF66"/>
            </a:solidFill>
            <a:ln w="12700">
              <a:solidFill>
                <a:schemeClr val="tx1"/>
              </a:solidFill>
              <a:round/>
              <a:headEnd/>
              <a:tailEnd/>
            </a:ln>
          </p:spPr>
          <p:txBody>
            <a:bodyPr wrap="none" lIns="90000" tIns="46800" rIns="90000" bIns="46800" anchor="ctr">
              <a:spAutoFit/>
            </a:bodyPr>
            <a:lstStyle/>
            <a:p>
              <a:r>
                <a:rPr lang="en-US" sz="1600"/>
                <a:t>MaryCalls</a:t>
              </a:r>
            </a:p>
          </p:txBody>
        </p:sp>
        <p:sp>
          <p:nvSpPr>
            <p:cNvPr id="15" name="Line 10"/>
            <p:cNvSpPr>
              <a:spLocks noChangeShapeType="1"/>
            </p:cNvSpPr>
            <p:nvPr/>
          </p:nvSpPr>
          <p:spPr bwMode="auto">
            <a:xfrm>
              <a:off x="5621808" y="2836266"/>
              <a:ext cx="452960" cy="419212"/>
            </a:xfrm>
            <a:prstGeom prst="line">
              <a:avLst/>
            </a:prstGeom>
            <a:noFill/>
            <a:ln w="28575">
              <a:solidFill>
                <a:schemeClr val="tx1"/>
              </a:solidFill>
              <a:round/>
              <a:headEnd/>
              <a:tailEnd type="triangle" w="med" len="med"/>
            </a:ln>
          </p:spPr>
          <p:txBody>
            <a:bodyPr wrap="none" lIns="90000" tIns="46800" rIns="90000" bIns="46800">
              <a:spAutoFit/>
            </a:bodyPr>
            <a:lstStyle/>
            <a:p>
              <a:endParaRPr lang="en-US"/>
            </a:p>
          </p:txBody>
        </p:sp>
        <p:sp>
          <p:nvSpPr>
            <p:cNvPr id="16" name="Line 11"/>
            <p:cNvSpPr>
              <a:spLocks noChangeShapeType="1"/>
            </p:cNvSpPr>
            <p:nvPr/>
          </p:nvSpPr>
          <p:spPr bwMode="auto">
            <a:xfrm flipH="1">
              <a:off x="6895371" y="2849470"/>
              <a:ext cx="429692" cy="430767"/>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17" name="Line 12"/>
            <p:cNvSpPr>
              <a:spLocks noChangeShapeType="1"/>
            </p:cNvSpPr>
            <p:nvPr/>
          </p:nvSpPr>
          <p:spPr bwMode="auto">
            <a:xfrm flipH="1">
              <a:off x="5486400" y="3654884"/>
              <a:ext cx="689198" cy="297996"/>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sp>
          <p:nvSpPr>
            <p:cNvPr id="18" name="Line 13"/>
            <p:cNvSpPr>
              <a:spLocks noChangeShapeType="1"/>
            </p:cNvSpPr>
            <p:nvPr/>
          </p:nvSpPr>
          <p:spPr bwMode="auto">
            <a:xfrm>
              <a:off x="6819361" y="3666432"/>
              <a:ext cx="1210214" cy="372167"/>
            </a:xfrm>
            <a:prstGeom prst="line">
              <a:avLst/>
            </a:prstGeom>
            <a:noFill/>
            <a:ln w="28575">
              <a:solidFill>
                <a:schemeClr val="tx1"/>
              </a:solidFill>
              <a:round/>
              <a:headEnd/>
              <a:tailEnd type="triangle" w="med" len="med"/>
            </a:ln>
          </p:spPr>
          <p:txBody>
            <a:bodyPr lIns="90000" tIns="46800" rIns="90000" bIns="46800">
              <a:spAutoFit/>
            </a:bodyPr>
            <a:lstStyle/>
            <a:p>
              <a:endParaRPr lang="en-US"/>
            </a:p>
          </p:txBody>
        </p:sp>
      </p:grpSp>
    </p:spTree>
    <p:extLst>
      <p:ext uri="{BB962C8B-B14F-4D97-AF65-F5344CB8AC3E}">
        <p14:creationId xmlns:p14="http://schemas.microsoft.com/office/powerpoint/2010/main" val="3843053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NN Application Example: </a:t>
            </a:r>
            <a:r>
              <a:rPr lang="en-US" sz="2800" dirty="0" smtClean="0">
                <a:solidFill>
                  <a:srgbClr val="C00000"/>
                </a:solidFill>
              </a:rPr>
              <a:t>Financial Credit</a:t>
            </a:r>
            <a:endParaRPr lang="en-US" dirty="0"/>
          </a:p>
        </p:txBody>
      </p:sp>
      <p:sp>
        <p:nvSpPr>
          <p:cNvPr id="3" name="Content Placeholder 2"/>
          <p:cNvSpPr>
            <a:spLocks noGrp="1"/>
          </p:cNvSpPr>
          <p:nvPr>
            <p:ph idx="1"/>
          </p:nvPr>
        </p:nvSpPr>
        <p:spPr>
          <a:xfrm>
            <a:off x="303213" y="1114425"/>
            <a:ext cx="9299575" cy="4905375"/>
          </a:xfrm>
        </p:spPr>
        <p:txBody>
          <a:bodyPr/>
          <a:lstStyle/>
          <a:p>
            <a:pPr marL="0" indent="0">
              <a:lnSpc>
                <a:spcPct val="100000"/>
              </a:lnSpc>
              <a:buNone/>
            </a:pPr>
            <a:r>
              <a:rPr lang="en-US" dirty="0" smtClean="0"/>
              <a:t>Chase Manhattan Bank: </a:t>
            </a:r>
          </a:p>
          <a:p>
            <a:pPr marL="0" indent="0">
              <a:lnSpc>
                <a:spcPct val="100000"/>
              </a:lnSpc>
              <a:buNone/>
            </a:pPr>
            <a:r>
              <a:rPr lang="en-US" sz="2400" dirty="0"/>
              <a:t>	</a:t>
            </a:r>
            <a:r>
              <a:rPr lang="en-US" sz="2400" dirty="0" smtClean="0"/>
              <a:t>Neural Network System (CREDITVIEW) </a:t>
            </a:r>
          </a:p>
          <a:p>
            <a:pPr lvl="1">
              <a:lnSpc>
                <a:spcPct val="100000"/>
              </a:lnSpc>
              <a:spcBef>
                <a:spcPts val="600"/>
              </a:spcBef>
            </a:pPr>
            <a:r>
              <a:rPr lang="en-US" sz="2000" b="0" dirty="0" smtClean="0"/>
              <a:t>Evaluates the creditworthiness of public and private corporations. </a:t>
            </a:r>
          </a:p>
          <a:p>
            <a:pPr lvl="1">
              <a:lnSpc>
                <a:spcPct val="100000"/>
              </a:lnSpc>
              <a:spcBef>
                <a:spcPts val="600"/>
              </a:spcBef>
            </a:pPr>
            <a:r>
              <a:rPr lang="en-US" sz="2000" b="0" dirty="0" smtClean="0"/>
              <a:t>Assists loan officers in forecasting the financial health of a company 3 years ahead. $300 million loans to companies annually.</a:t>
            </a:r>
          </a:p>
          <a:p>
            <a:pPr lvl="1">
              <a:lnSpc>
                <a:spcPct val="100000"/>
              </a:lnSpc>
              <a:spcBef>
                <a:spcPts val="600"/>
              </a:spcBef>
            </a:pPr>
            <a:r>
              <a:rPr lang="en-US" sz="2000" b="0" dirty="0" smtClean="0"/>
              <a:t>The Neural Network Forecaster receives input from ADAM, a statistical tool that captures historical input data on good and bad </a:t>
            </a:r>
            <a:r>
              <a:rPr lang="en-US" sz="2000" b="0" dirty="0" err="1" smtClean="0"/>
              <a:t>borowers</a:t>
            </a:r>
            <a:r>
              <a:rPr lang="en-US" sz="2000" b="0" dirty="0" smtClean="0"/>
              <a:t>, industry norms for a specific industry and </a:t>
            </a:r>
            <a:r>
              <a:rPr lang="en-US" sz="2000" dirty="0" smtClean="0"/>
              <a:t> 3 years </a:t>
            </a:r>
            <a:r>
              <a:rPr lang="en-US" sz="2000" b="0" dirty="0" smtClean="0"/>
              <a:t>financial status of the company. </a:t>
            </a:r>
          </a:p>
          <a:p>
            <a:pPr lvl="1">
              <a:lnSpc>
                <a:spcPct val="100000"/>
              </a:lnSpc>
              <a:spcBef>
                <a:spcPts val="600"/>
              </a:spcBef>
            </a:pPr>
            <a:r>
              <a:rPr lang="en-US" sz="2000" b="0" dirty="0" smtClean="0"/>
              <a:t>The system runs on a host and the user's PC. It has been tested thoroughly on numerous test cases.</a:t>
            </a:r>
          </a:p>
          <a:p>
            <a:pPr lvl="1">
              <a:lnSpc>
                <a:spcPct val="100000"/>
              </a:lnSpc>
              <a:spcBef>
                <a:spcPts val="600"/>
              </a:spcBef>
            </a:pPr>
            <a:r>
              <a:rPr lang="en-US" sz="2000" b="0" dirty="0" smtClean="0"/>
              <a:t>Experience with the system has now shown that it can be successfully applied to other problems such as Corporate Planning and Investment Portfolio Analysis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200" dirty="0" smtClean="0"/>
              <a:t>NN Application Example: </a:t>
            </a:r>
            <a:r>
              <a:rPr lang="en-US" sz="2800" dirty="0" smtClean="0">
                <a:solidFill>
                  <a:srgbClr val="C00000"/>
                </a:solidFill>
              </a:rPr>
              <a:t>Parts Design</a:t>
            </a:r>
            <a:endParaRPr lang="en-US" sz="3200" dirty="0" smtClean="0">
              <a:solidFill>
                <a:srgbClr val="C00000"/>
              </a:solidFill>
            </a:endParaRPr>
          </a:p>
        </p:txBody>
      </p:sp>
      <p:sp>
        <p:nvSpPr>
          <p:cNvPr id="16387" name="Rectangle 3"/>
          <p:cNvSpPr>
            <a:spLocks noGrp="1" noChangeArrowheads="1"/>
          </p:cNvSpPr>
          <p:nvPr>
            <p:ph type="body" idx="1"/>
          </p:nvPr>
        </p:nvSpPr>
        <p:spPr>
          <a:xfrm>
            <a:off x="302684" y="1133475"/>
            <a:ext cx="9300633" cy="5191125"/>
          </a:xfrm>
        </p:spPr>
        <p:txBody>
          <a:bodyPr/>
          <a:lstStyle/>
          <a:p>
            <a:pPr marL="0" indent="0">
              <a:lnSpc>
                <a:spcPct val="100000"/>
              </a:lnSpc>
              <a:spcBef>
                <a:spcPts val="0"/>
              </a:spcBef>
              <a:buSzTx/>
              <a:buFontTx/>
              <a:buNone/>
            </a:pPr>
            <a:r>
              <a:rPr lang="en-US" dirty="0" smtClean="0"/>
              <a:t>Boeing Aircraft Company </a:t>
            </a:r>
            <a:endParaRPr lang="en-US" sz="1400" dirty="0" smtClean="0"/>
          </a:p>
          <a:p>
            <a:pPr>
              <a:lnSpc>
                <a:spcPct val="100000"/>
              </a:lnSpc>
              <a:buSzTx/>
            </a:pPr>
            <a:r>
              <a:rPr lang="en-US" sz="2000" b="0" dirty="0" smtClean="0">
                <a:solidFill>
                  <a:srgbClr val="A50021"/>
                </a:solidFill>
              </a:rPr>
              <a:t>In designing a new plane, you can quickly check if a proposed part is already in the inventory of previously designed parts. Boeing has more than 16 million airplane parts in its inventory, each defined by a million-dimensional vector. It is hard to search.  </a:t>
            </a:r>
          </a:p>
          <a:p>
            <a:pPr>
              <a:lnSpc>
                <a:spcPct val="100000"/>
              </a:lnSpc>
              <a:buSzTx/>
            </a:pPr>
            <a:r>
              <a:rPr lang="en-US" sz="2000" b="0" dirty="0" smtClean="0">
                <a:solidFill>
                  <a:srgbClr val="A50021"/>
                </a:solidFill>
              </a:rPr>
              <a:t>To solve this problem, a neural network based retrieval system has been developed for the identification and retrieval of engineering designs. </a:t>
            </a:r>
          </a:p>
          <a:p>
            <a:pPr lvl="1">
              <a:lnSpc>
                <a:spcPct val="100000"/>
              </a:lnSpc>
              <a:buSzTx/>
            </a:pPr>
            <a:r>
              <a:rPr lang="en-US" sz="2000" b="0" dirty="0" smtClean="0">
                <a:solidFill>
                  <a:schemeClr val="tx1"/>
                </a:solidFill>
              </a:rPr>
              <a:t>Two-dimensional and three-dimensional representations of engineering designs are input to the neural networks to produce </a:t>
            </a:r>
            <a:r>
              <a:rPr lang="en-US" sz="2000" b="1" i="1" dirty="0" smtClean="0">
                <a:solidFill>
                  <a:srgbClr val="C00000"/>
                </a:solidFill>
                <a:effectLst>
                  <a:outerShdw blurRad="38100" dist="38100" dir="2700000" algn="tl">
                    <a:srgbClr val="000000">
                      <a:alpha val="43137"/>
                    </a:srgbClr>
                  </a:outerShdw>
                </a:effectLst>
              </a:rPr>
              <a:t>clusters</a:t>
            </a:r>
            <a:r>
              <a:rPr lang="en-US" sz="2000" b="0" dirty="0" smtClean="0">
                <a:solidFill>
                  <a:schemeClr val="tx1"/>
                </a:solidFill>
              </a:rPr>
              <a:t> of similar parts. The trained networks are then used to recall an appropriate cluster when queried with a new part design. </a:t>
            </a:r>
          </a:p>
          <a:p>
            <a:pPr marL="571500" lvl="1" indent="0">
              <a:lnSpc>
                <a:spcPct val="100000"/>
              </a:lnSpc>
              <a:buSzTx/>
              <a:buNone/>
            </a:pPr>
            <a:r>
              <a:rPr lang="en-US" sz="2000" dirty="0">
                <a:solidFill>
                  <a:schemeClr val="tx1"/>
                </a:solidFill>
              </a:rPr>
              <a:t>	</a:t>
            </a:r>
            <a:r>
              <a:rPr lang="en-US" sz="1800" b="0" dirty="0" smtClean="0">
                <a:solidFill>
                  <a:srgbClr val="006600"/>
                </a:solidFill>
              </a:rPr>
              <a:t>(applied </a:t>
            </a:r>
            <a:r>
              <a:rPr lang="en-US" sz="1800" b="1" dirty="0" smtClean="0">
                <a:solidFill>
                  <a:srgbClr val="FF0000"/>
                </a:solidFill>
              </a:rPr>
              <a:t>*</a:t>
            </a:r>
            <a:r>
              <a:rPr lang="en-US" sz="1800" b="0" dirty="0" smtClean="0">
                <a:solidFill>
                  <a:srgbClr val="006600"/>
                </a:solidFill>
                <a:hlinkClick r:id="rId3"/>
              </a:rPr>
              <a:t>unsupervised learning NN architecture</a:t>
            </a:r>
            <a:r>
              <a:rPr lang="en-US" sz="1800" b="0" dirty="0" smtClean="0">
                <a:solidFill>
                  <a:srgbClr val="006600"/>
                </a:solidFill>
              </a:rPr>
              <a:t>, different from prediction)</a:t>
            </a:r>
            <a:endParaRPr lang="en-US" sz="2000" b="0" dirty="0" smtClean="0">
              <a:solidFill>
                <a:srgbClr val="006600"/>
              </a:solidFill>
            </a:endParaRPr>
          </a:p>
          <a:p>
            <a:pPr lvl="1">
              <a:lnSpc>
                <a:spcPct val="100000"/>
              </a:lnSpc>
              <a:buSzTx/>
            </a:pPr>
            <a:r>
              <a:rPr lang="en-US" sz="2000" b="0" dirty="0" smtClean="0">
                <a:solidFill>
                  <a:schemeClr val="tx1"/>
                </a:solidFill>
              </a:rPr>
              <a:t>This application is of great practical value to industry because it aids in the identification, retrieval, and reuse of engineering designs, saving large amounts of </a:t>
            </a:r>
            <a:r>
              <a:rPr lang="en-US" sz="2000" dirty="0" smtClean="0">
                <a:solidFill>
                  <a:schemeClr val="tx1"/>
                </a:solidFill>
              </a:rPr>
              <a:t>reinvent-the-wheels</a:t>
            </a:r>
            <a:r>
              <a:rPr lang="en-US" sz="2000" b="0" dirty="0" smtClean="0">
                <a:solidFill>
                  <a:schemeClr val="tx1"/>
                </a:solidFill>
              </a:rPr>
              <a:t> costs.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NN Application Example: </a:t>
            </a:r>
            <a:r>
              <a:rPr lang="en-US" sz="2800" dirty="0" smtClean="0">
                <a:solidFill>
                  <a:srgbClr val="A50021"/>
                </a:solidFill>
              </a:rPr>
              <a:t>automobile</a:t>
            </a:r>
            <a:endParaRPr lang="en-US" dirty="0" smtClean="0">
              <a:solidFill>
                <a:srgbClr val="A50021"/>
              </a:solidFill>
            </a:endParaRPr>
          </a:p>
        </p:txBody>
      </p:sp>
      <p:sp>
        <p:nvSpPr>
          <p:cNvPr id="17411" name="Rectangle 3"/>
          <p:cNvSpPr>
            <a:spLocks noGrp="1" noChangeArrowheads="1"/>
          </p:cNvSpPr>
          <p:nvPr>
            <p:ph type="body" idx="1"/>
          </p:nvPr>
        </p:nvSpPr>
        <p:spPr>
          <a:xfrm>
            <a:off x="302684" y="1190626"/>
            <a:ext cx="9300633" cy="5286374"/>
          </a:xfrm>
        </p:spPr>
        <p:txBody>
          <a:bodyPr/>
          <a:lstStyle/>
          <a:p>
            <a:pPr>
              <a:lnSpc>
                <a:spcPct val="100000"/>
              </a:lnSpc>
              <a:spcBef>
                <a:spcPts val="600"/>
              </a:spcBef>
              <a:buNone/>
            </a:pPr>
            <a:r>
              <a:rPr lang="en-US" sz="2000" dirty="0" smtClean="0"/>
              <a:t>The 2005 Aston Martin DB9 contained the world’s first </a:t>
            </a:r>
          </a:p>
          <a:p>
            <a:pPr>
              <a:lnSpc>
                <a:spcPct val="100000"/>
              </a:lnSpc>
              <a:spcBef>
                <a:spcPts val="600"/>
              </a:spcBef>
              <a:buFont typeface="Symbol" pitchFamily="18" charset="2"/>
              <a:buNone/>
            </a:pPr>
            <a:r>
              <a:rPr lang="en-US" sz="2000" dirty="0" smtClean="0"/>
              <a:t>onboard neural network in an engine control module. </a:t>
            </a:r>
            <a:endParaRPr lang="en-US" sz="2000" b="0" dirty="0" smtClean="0"/>
          </a:p>
          <a:p>
            <a:pPr>
              <a:lnSpc>
                <a:spcPct val="100000"/>
              </a:lnSpc>
              <a:spcBef>
                <a:spcPts val="600"/>
              </a:spcBef>
              <a:buNone/>
            </a:pPr>
            <a:r>
              <a:rPr lang="en-US" sz="2000" b="0" dirty="0" smtClean="0">
                <a:solidFill>
                  <a:srgbClr val="A50021"/>
                </a:solidFill>
              </a:rPr>
              <a:t>The DB9's module keeps tabs on engine combustion </a:t>
            </a:r>
          </a:p>
          <a:p>
            <a:pPr>
              <a:lnSpc>
                <a:spcPct val="100000"/>
              </a:lnSpc>
              <a:spcBef>
                <a:spcPts val="600"/>
              </a:spcBef>
              <a:buFont typeface="Symbol" pitchFamily="18" charset="2"/>
              <a:buNone/>
            </a:pPr>
            <a:r>
              <a:rPr lang="en-US" sz="2000" b="0" dirty="0" smtClean="0">
                <a:solidFill>
                  <a:srgbClr val="A50021"/>
                </a:solidFill>
              </a:rPr>
              <a:t>performance - misfire detection could not be met with </a:t>
            </a:r>
          </a:p>
          <a:p>
            <a:pPr>
              <a:lnSpc>
                <a:spcPct val="100000"/>
              </a:lnSpc>
              <a:spcBef>
                <a:spcPts val="600"/>
              </a:spcBef>
              <a:buFont typeface="Symbol" pitchFamily="18" charset="2"/>
              <a:buNone/>
            </a:pPr>
            <a:r>
              <a:rPr lang="en-US" sz="2000" b="0" dirty="0" smtClean="0">
                <a:solidFill>
                  <a:srgbClr val="A50021"/>
                </a:solidFill>
              </a:rPr>
              <a:t>conventional computing resources.</a:t>
            </a:r>
          </a:p>
          <a:p>
            <a:pPr>
              <a:lnSpc>
                <a:spcPct val="100000"/>
              </a:lnSpc>
              <a:spcBef>
                <a:spcPts val="600"/>
              </a:spcBef>
              <a:buNone/>
            </a:pPr>
            <a:r>
              <a:rPr lang="en-US" sz="2000" b="0" dirty="0" smtClean="0"/>
              <a:t>	</a:t>
            </a:r>
            <a:r>
              <a:rPr lang="en-US" sz="2000" b="0" dirty="0" smtClean="0">
                <a:solidFill>
                  <a:srgbClr val="008000"/>
                </a:solidFill>
              </a:rPr>
              <a:t>The designers build a critical threshold number of misfires into the system. Once the neural network detects the critical number, the Check Engine light is triggered and the misfiring cylinder is shut down to avoid damage such as a melted catalytic converter. </a:t>
            </a:r>
          </a:p>
          <a:p>
            <a:pPr>
              <a:lnSpc>
                <a:spcPct val="100000"/>
              </a:lnSpc>
              <a:spcBef>
                <a:spcPts val="1200"/>
              </a:spcBef>
              <a:buNone/>
            </a:pPr>
            <a:r>
              <a:rPr lang="en-US" sz="1600" b="0" dirty="0" smtClean="0">
                <a:solidFill>
                  <a:schemeClr val="tx1"/>
                </a:solidFill>
              </a:rPr>
              <a:t>"We now have the most complex vehicle application of a neural network in the </a:t>
            </a:r>
          </a:p>
          <a:p>
            <a:pPr>
              <a:lnSpc>
                <a:spcPct val="100000"/>
              </a:lnSpc>
              <a:spcBef>
                <a:spcPts val="0"/>
              </a:spcBef>
              <a:buNone/>
            </a:pPr>
            <a:r>
              <a:rPr lang="en-US" sz="1600" b="0" dirty="0" smtClean="0">
                <a:solidFill>
                  <a:schemeClr val="tx1"/>
                </a:solidFill>
              </a:rPr>
              <a:t>world," Stephens said. "The system on the DB9's V-12 fully meets all the </a:t>
            </a:r>
          </a:p>
          <a:p>
            <a:pPr>
              <a:lnSpc>
                <a:spcPct val="100000"/>
              </a:lnSpc>
              <a:spcBef>
                <a:spcPts val="0"/>
              </a:spcBef>
              <a:buNone/>
            </a:pPr>
            <a:r>
              <a:rPr lang="en-US" sz="1600" b="0" dirty="0" smtClean="0">
                <a:solidFill>
                  <a:schemeClr val="tx1"/>
                </a:solidFill>
              </a:rPr>
              <a:t>worldwide misfire detection regulations and allows us to protect the catalyst and </a:t>
            </a:r>
          </a:p>
          <a:p>
            <a:pPr>
              <a:lnSpc>
                <a:spcPct val="100000"/>
              </a:lnSpc>
              <a:spcBef>
                <a:spcPts val="0"/>
              </a:spcBef>
              <a:buNone/>
            </a:pPr>
            <a:r>
              <a:rPr lang="en-US" sz="1600" b="0" dirty="0" smtClean="0">
                <a:solidFill>
                  <a:schemeClr val="tx1"/>
                </a:solidFill>
              </a:rPr>
              <a:t>engine. Initially, the network is contained on a separate chip (costing about $5), </a:t>
            </a:r>
          </a:p>
          <a:p>
            <a:pPr>
              <a:lnSpc>
                <a:spcPct val="100000"/>
              </a:lnSpc>
              <a:spcBef>
                <a:spcPts val="0"/>
              </a:spcBef>
              <a:buNone/>
            </a:pPr>
            <a:r>
              <a:rPr lang="en-US" sz="1600" b="0" dirty="0" smtClean="0">
                <a:solidFill>
                  <a:schemeClr val="tx1"/>
                </a:solidFill>
              </a:rPr>
              <a:t>but someday we hope to include it in the main power control module." </a:t>
            </a:r>
            <a:endParaRPr lang="en-US" sz="1600" b="0" dirty="0" smtClean="0"/>
          </a:p>
          <a:p>
            <a:pPr>
              <a:lnSpc>
                <a:spcPct val="100000"/>
              </a:lnSpc>
              <a:spcBef>
                <a:spcPts val="0"/>
              </a:spcBef>
              <a:buFont typeface="Symbol" pitchFamily="18" charset="2"/>
              <a:buNone/>
            </a:pPr>
            <a:r>
              <a:rPr lang="en-US" sz="1600" b="0" dirty="0" smtClean="0"/>
              <a:t>Adapted from http://media.ford.com/newsroom</a:t>
            </a:r>
          </a:p>
        </p:txBody>
      </p:sp>
      <p:pic>
        <p:nvPicPr>
          <p:cNvPr id="17412" name="Picture 5"/>
          <p:cNvPicPr>
            <a:picLocks noChangeAspect="1" noChangeArrowheads="1"/>
          </p:cNvPicPr>
          <p:nvPr/>
        </p:nvPicPr>
        <p:blipFill>
          <a:blip r:embed="rId3" cstate="print"/>
          <a:srcRect/>
          <a:stretch>
            <a:fillRect/>
          </a:stretch>
        </p:blipFill>
        <p:spPr bwMode="auto">
          <a:xfrm>
            <a:off x="7054850" y="1295400"/>
            <a:ext cx="2432194" cy="1419225"/>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pPr>
              <a:defRPr/>
            </a:pPr>
            <a:r>
              <a:rPr lang="en-US" dirty="0"/>
              <a:t>Computing with Words: </a:t>
            </a:r>
            <a:r>
              <a:rPr lang="en-US" sz="2800" dirty="0" smtClean="0">
                <a:solidFill>
                  <a:srgbClr val="C00000"/>
                </a:solidFill>
              </a:rPr>
              <a:t>Text Mining / NLP</a:t>
            </a:r>
            <a:endParaRPr lang="en-US" sz="2400" b="0" dirty="0">
              <a:solidFill>
                <a:srgbClr val="C00000"/>
              </a:solidFill>
              <a:effectLst/>
            </a:endParaRPr>
          </a:p>
        </p:txBody>
      </p:sp>
      <p:sp>
        <p:nvSpPr>
          <p:cNvPr id="11267" name="Rectangle 3"/>
          <p:cNvSpPr>
            <a:spLocks noGrp="1" noChangeArrowheads="1"/>
          </p:cNvSpPr>
          <p:nvPr>
            <p:ph type="body" idx="1"/>
          </p:nvPr>
        </p:nvSpPr>
        <p:spPr/>
        <p:txBody>
          <a:bodyPr/>
          <a:lstStyle/>
          <a:p>
            <a:pPr>
              <a:lnSpc>
                <a:spcPct val="100000"/>
              </a:lnSpc>
            </a:pPr>
            <a:r>
              <a:rPr lang="en-US" dirty="0" smtClean="0"/>
              <a:t>An important issue in the design of KBS is how to equip human knowledge that often appears to be uncertain, imprecise, and incomplete to some degree</a:t>
            </a:r>
            <a:endParaRPr lang="en-AU" dirty="0" smtClean="0"/>
          </a:p>
          <a:p>
            <a:pPr lvl="1">
              <a:lnSpc>
                <a:spcPct val="100000"/>
              </a:lnSpc>
            </a:pPr>
            <a:r>
              <a:rPr lang="en-US" dirty="0" smtClean="0"/>
              <a:t>Traditional AI (symbolic AI) theory does not accept uncertainty, imprecision, and incompleteness</a:t>
            </a:r>
          </a:p>
          <a:p>
            <a:pPr>
              <a:lnSpc>
                <a:spcPct val="100000"/>
              </a:lnSpc>
              <a:defRPr/>
            </a:pPr>
            <a:r>
              <a:rPr lang="en-US" b="1" i="1" dirty="0">
                <a:solidFill>
                  <a:srgbClr val="CC66FF"/>
                </a:solidFill>
                <a:effectLst>
                  <a:outerShdw blurRad="38100" dist="38100" dir="2700000" algn="tl">
                    <a:srgbClr val="C0C0C0"/>
                  </a:outerShdw>
                </a:effectLst>
              </a:rPr>
              <a:t>Computing with </a:t>
            </a:r>
            <a:r>
              <a:rPr lang="en-US" b="1" i="1" dirty="0" smtClean="0">
                <a:solidFill>
                  <a:srgbClr val="CC66FF"/>
                </a:solidFill>
                <a:effectLst>
                  <a:outerShdw blurRad="38100" dist="38100" dir="2700000" algn="tl">
                    <a:srgbClr val="C0C0C0"/>
                  </a:outerShdw>
                </a:effectLst>
              </a:rPr>
              <a:t>words</a:t>
            </a:r>
            <a:endParaRPr lang="en-US" b="1" dirty="0"/>
          </a:p>
          <a:p>
            <a:pPr lvl="1">
              <a:lnSpc>
                <a:spcPct val="100000"/>
              </a:lnSpc>
              <a:spcBef>
                <a:spcPts val="600"/>
              </a:spcBef>
              <a:defRPr/>
            </a:pPr>
            <a:r>
              <a:rPr lang="en-US" dirty="0" smtClean="0"/>
              <a:t>Most </a:t>
            </a:r>
            <a:r>
              <a:rPr lang="en-US" dirty="0"/>
              <a:t>methods of handling imprecision in classic ES are based on the probability concept.</a:t>
            </a:r>
          </a:p>
          <a:p>
            <a:pPr lvl="2">
              <a:lnSpc>
                <a:spcPct val="100000"/>
              </a:lnSpc>
              <a:spcBef>
                <a:spcPts val="600"/>
              </a:spcBef>
              <a:defRPr/>
            </a:pPr>
            <a:r>
              <a:rPr lang="en-US" dirty="0"/>
              <a:t>However, experts do not usually think in probability values, but in </a:t>
            </a:r>
            <a:r>
              <a:rPr lang="en-US" dirty="0" smtClean="0"/>
              <a:t>linguistic terms </a:t>
            </a:r>
            <a:r>
              <a:rPr lang="en-US" dirty="0"/>
              <a:t>as </a:t>
            </a:r>
            <a:r>
              <a:rPr lang="en-US" i="1" dirty="0">
                <a:solidFill>
                  <a:schemeClr val="hlink"/>
                </a:solidFill>
              </a:rPr>
              <a:t>often</a:t>
            </a:r>
            <a:r>
              <a:rPr lang="en-US" dirty="0"/>
              <a:t>, </a:t>
            </a:r>
            <a:r>
              <a:rPr lang="en-US" i="1" dirty="0">
                <a:solidFill>
                  <a:schemeClr val="hlink"/>
                </a:solidFill>
              </a:rPr>
              <a:t>sometimes</a:t>
            </a:r>
            <a:r>
              <a:rPr lang="en-US" dirty="0"/>
              <a:t>, </a:t>
            </a:r>
            <a:r>
              <a:rPr lang="en-US" i="1" dirty="0">
                <a:solidFill>
                  <a:schemeClr val="hlink"/>
                </a:solidFill>
              </a:rPr>
              <a:t>occasionally</a:t>
            </a:r>
            <a:r>
              <a:rPr lang="en-US" dirty="0"/>
              <a:t>, </a:t>
            </a:r>
            <a:r>
              <a:rPr lang="en-US" dirty="0" smtClean="0"/>
              <a:t>...</a:t>
            </a:r>
            <a:endParaRPr lang="en-US" dirty="0"/>
          </a:p>
        </p:txBody>
      </p:sp>
    </p:spTree>
    <p:extLst>
      <p:ext uri="{BB962C8B-B14F-4D97-AF65-F5344CB8AC3E}">
        <p14:creationId xmlns:p14="http://schemas.microsoft.com/office/powerpoint/2010/main" val="12098735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en-US" dirty="0"/>
              <a:t>Soft </a:t>
            </a:r>
            <a:r>
              <a:rPr lang="en-US" dirty="0" smtClean="0"/>
              <a:t>Computing</a:t>
            </a:r>
            <a:endParaRPr lang="en-US" sz="2400" b="0" dirty="0">
              <a:effectLst/>
            </a:endParaRPr>
          </a:p>
        </p:txBody>
      </p:sp>
      <p:sp>
        <p:nvSpPr>
          <p:cNvPr id="7171" name="Rectangle 3"/>
          <p:cNvSpPr>
            <a:spLocks noGrp="1" noChangeArrowheads="1"/>
          </p:cNvSpPr>
          <p:nvPr>
            <p:ph type="body" idx="1"/>
          </p:nvPr>
        </p:nvSpPr>
        <p:spPr>
          <a:xfrm>
            <a:off x="303213" y="1219200"/>
            <a:ext cx="9299575" cy="5105400"/>
          </a:xfrm>
        </p:spPr>
        <p:txBody>
          <a:bodyPr/>
          <a:lstStyle/>
          <a:p>
            <a:pPr>
              <a:lnSpc>
                <a:spcPct val="130000"/>
              </a:lnSpc>
              <a:defRPr/>
            </a:pPr>
            <a:r>
              <a:rPr lang="en-GB" dirty="0" smtClean="0"/>
              <a:t>Named by </a:t>
            </a:r>
            <a:r>
              <a:rPr lang="en-GB" dirty="0" err="1" smtClean="0"/>
              <a:t>Zadeh</a:t>
            </a:r>
            <a:r>
              <a:rPr lang="en-GB" dirty="0" smtClean="0"/>
              <a:t> (1992), </a:t>
            </a:r>
            <a:r>
              <a:rPr lang="en-US" dirty="0" smtClean="0"/>
              <a:t>is an emerging approach toward </a:t>
            </a:r>
            <a:r>
              <a:rPr lang="en-US" b="1" i="1" dirty="0" smtClean="0">
                <a:solidFill>
                  <a:srgbClr val="CC66FF"/>
                </a:solidFill>
                <a:effectLst>
                  <a:outerShdw blurRad="38100" dist="38100" dir="2700000" algn="tl">
                    <a:srgbClr val="000000">
                      <a:alpha val="43137"/>
                    </a:srgbClr>
                  </a:outerShdw>
                </a:effectLst>
              </a:rPr>
              <a:t>computing with words</a:t>
            </a:r>
            <a:r>
              <a:rPr lang="en-US" dirty="0" smtClean="0"/>
              <a:t>, which parallels the remarkable ability of the human mind to reason and learn in an environment of uncertainty and imprecision.</a:t>
            </a:r>
          </a:p>
          <a:p>
            <a:pPr lvl="1">
              <a:lnSpc>
                <a:spcPct val="130000"/>
              </a:lnSpc>
              <a:defRPr/>
            </a:pPr>
            <a:r>
              <a:rPr lang="en-GB" dirty="0" smtClean="0"/>
              <a:t>Includes principal members: </a:t>
            </a:r>
          </a:p>
          <a:p>
            <a:pPr lvl="2">
              <a:lnSpc>
                <a:spcPct val="130000"/>
              </a:lnSpc>
              <a:defRPr/>
            </a:pPr>
            <a:r>
              <a:rPr lang="en-GB" dirty="0" smtClean="0"/>
              <a:t>fuzzy logic (FL)</a:t>
            </a:r>
            <a:r>
              <a:rPr lang="en-GB" sz="2000" b="0" dirty="0" smtClean="0">
                <a:solidFill>
                  <a:srgbClr val="008000"/>
                </a:solidFill>
              </a:rPr>
              <a:t>, </a:t>
            </a:r>
            <a:r>
              <a:rPr lang="en-GB" dirty="0" smtClean="0"/>
              <a:t>neural networks (NN), evolutionary computation (EC)</a:t>
            </a:r>
            <a:endParaRPr lang="en-GB" sz="2000" b="0" dirty="0" smtClean="0">
              <a:solidFill>
                <a:srgbClr val="008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718" name="Object 6"/>
          <p:cNvGraphicFramePr>
            <a:graphicFrameLocks noChangeAspect="1"/>
          </p:cNvGraphicFramePr>
          <p:nvPr/>
        </p:nvGraphicFramePr>
        <p:xfrm>
          <a:off x="5532548" y="1805353"/>
          <a:ext cx="4279664" cy="3619502"/>
        </p:xfrm>
        <a:graphic>
          <a:graphicData uri="http://schemas.openxmlformats.org/presentationml/2006/ole">
            <mc:AlternateContent xmlns:mc="http://schemas.openxmlformats.org/markup-compatibility/2006">
              <mc:Choice xmlns:v="urn:schemas-microsoft-com:vml" Requires="v">
                <p:oleObj spid="_x0000_s577651" name="Picture" r:id="rId3" imgW="6543299" imgH="5863501" progId="Word.Picture.8">
                  <p:embed/>
                </p:oleObj>
              </mc:Choice>
              <mc:Fallback>
                <p:oleObj name="Picture" r:id="rId3" imgW="6543299" imgH="5863501" progId="Word.Picture.8">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548" y="1805353"/>
                        <a:ext cx="4279664" cy="36195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smtClean="0"/>
              <a:t>Soft Computing </a:t>
            </a:r>
            <a:r>
              <a:rPr lang="en-US" sz="2400" b="0" dirty="0" smtClean="0">
                <a:effectLst/>
              </a:rPr>
              <a:t>(cont.)</a:t>
            </a:r>
            <a:endParaRPr lang="en-US" sz="2400" b="0" dirty="0">
              <a:effectLst/>
            </a:endParaRPr>
          </a:p>
        </p:txBody>
      </p:sp>
      <p:sp>
        <p:nvSpPr>
          <p:cNvPr id="5" name="Content Placeholder 4"/>
          <p:cNvSpPr>
            <a:spLocks noGrp="1"/>
          </p:cNvSpPr>
          <p:nvPr>
            <p:ph idx="1"/>
          </p:nvPr>
        </p:nvSpPr>
        <p:spPr/>
        <p:txBody>
          <a:bodyPr/>
          <a:lstStyle/>
          <a:p>
            <a:pPr>
              <a:lnSpc>
                <a:spcPct val="100000"/>
              </a:lnSpc>
              <a:spcBef>
                <a:spcPts val="0"/>
              </a:spcBef>
            </a:pPr>
            <a:r>
              <a:rPr lang="en-US" dirty="0" smtClean="0"/>
              <a:t>When modeling/learning a non-linear functional surface in a multi-dimensional space</a:t>
            </a:r>
          </a:p>
          <a:p>
            <a:pPr lvl="1">
              <a:lnSpc>
                <a:spcPct val="100000"/>
              </a:lnSpc>
              <a:spcBef>
                <a:spcPts val="0"/>
              </a:spcBef>
            </a:pPr>
            <a:r>
              <a:rPr lang="en-US" dirty="0" smtClean="0"/>
              <a:t>Fuzzy system modeling</a:t>
            </a:r>
          </a:p>
          <a:p>
            <a:pPr lvl="2">
              <a:lnSpc>
                <a:spcPct val="100000"/>
              </a:lnSpc>
              <a:spcBef>
                <a:spcPts val="0"/>
              </a:spcBef>
            </a:pPr>
            <a:r>
              <a:rPr lang="en-US" dirty="0" smtClean="0"/>
              <a:t>using multiple fuzzy If-Then </a:t>
            </a:r>
          </a:p>
          <a:p>
            <a:pPr lvl="2">
              <a:lnSpc>
                <a:spcPct val="100000"/>
              </a:lnSpc>
              <a:spcBef>
                <a:spcPts val="0"/>
              </a:spcBef>
              <a:buNone/>
            </a:pPr>
            <a:r>
              <a:rPr lang="en-US" dirty="0" smtClean="0"/>
              <a:t>	rules with possible overlap </a:t>
            </a:r>
          </a:p>
          <a:p>
            <a:pPr lvl="2">
              <a:lnSpc>
                <a:spcPct val="100000"/>
              </a:lnSpc>
              <a:spcBef>
                <a:spcPts val="0"/>
              </a:spcBef>
              <a:buNone/>
            </a:pPr>
            <a:r>
              <a:rPr lang="en-US" dirty="0" smtClean="0"/>
              <a:t>	between rules</a:t>
            </a:r>
          </a:p>
          <a:p>
            <a:pPr lvl="1">
              <a:lnSpc>
                <a:spcPct val="100000"/>
              </a:lnSpc>
              <a:spcBef>
                <a:spcPts val="0"/>
              </a:spcBef>
            </a:pPr>
            <a:r>
              <a:rPr lang="en-US" dirty="0" smtClean="0"/>
              <a:t>Neural network training</a:t>
            </a:r>
          </a:p>
          <a:p>
            <a:pPr lvl="2">
              <a:lnSpc>
                <a:spcPct val="100000"/>
              </a:lnSpc>
              <a:spcBef>
                <a:spcPts val="0"/>
              </a:spcBef>
            </a:pPr>
            <a:r>
              <a:rPr lang="en-US" dirty="0" smtClean="0"/>
              <a:t>adjust weights on multiple </a:t>
            </a:r>
          </a:p>
          <a:p>
            <a:pPr lvl="2">
              <a:lnSpc>
                <a:spcPct val="100000"/>
              </a:lnSpc>
              <a:spcBef>
                <a:spcPts val="0"/>
              </a:spcBef>
              <a:buNone/>
            </a:pPr>
            <a:r>
              <a:rPr lang="en-US" dirty="0" smtClean="0"/>
              <a:t>	inter-connected artificial </a:t>
            </a:r>
          </a:p>
          <a:p>
            <a:pPr lvl="2">
              <a:lnSpc>
                <a:spcPct val="100000"/>
              </a:lnSpc>
              <a:spcBef>
                <a:spcPts val="0"/>
              </a:spcBef>
              <a:buNone/>
            </a:pPr>
            <a:r>
              <a:rPr lang="en-US" dirty="0" smtClean="0"/>
              <a:t>	neuron cells</a:t>
            </a:r>
          </a:p>
          <a:p>
            <a:pPr lvl="1">
              <a:lnSpc>
                <a:spcPct val="100000"/>
              </a:lnSpc>
              <a:spcBef>
                <a:spcPts val="0"/>
              </a:spcBef>
            </a:pPr>
            <a:r>
              <a:rPr lang="en-US" dirty="0" smtClean="0"/>
              <a:t>Genetic Algorithms search</a:t>
            </a:r>
          </a:p>
          <a:p>
            <a:pPr lvl="2">
              <a:lnSpc>
                <a:spcPct val="100000"/>
              </a:lnSpc>
              <a:spcBef>
                <a:spcPts val="0"/>
              </a:spcBef>
            </a:pPr>
            <a:r>
              <a:rPr lang="en-US" dirty="0" smtClean="0"/>
              <a:t>find optimal parameters describing the surface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smtClean="0"/>
              <a:t>Soft Computing </a:t>
            </a:r>
            <a:r>
              <a:rPr lang="en-US" sz="2400" b="0" dirty="0" smtClean="0">
                <a:effectLst/>
              </a:rPr>
              <a:t>(cont.) </a:t>
            </a:r>
            <a:endParaRPr lang="en-US" sz="2400" b="0" dirty="0">
              <a:effectLst/>
            </a:endParaRPr>
          </a:p>
        </p:txBody>
      </p:sp>
      <p:sp>
        <p:nvSpPr>
          <p:cNvPr id="525315" name="Rectangle 3"/>
          <p:cNvSpPr>
            <a:spLocks noGrp="1" noChangeArrowheads="1"/>
          </p:cNvSpPr>
          <p:nvPr>
            <p:ph type="body" idx="1"/>
          </p:nvPr>
        </p:nvSpPr>
        <p:spPr/>
        <p:txBody>
          <a:bodyPr/>
          <a:lstStyle/>
          <a:p>
            <a:pPr>
              <a:lnSpc>
                <a:spcPct val="120000"/>
              </a:lnSpc>
              <a:defRPr/>
            </a:pPr>
            <a:r>
              <a:rPr lang="en-US" b="1" i="1" dirty="0">
                <a:solidFill>
                  <a:srgbClr val="CC66FF"/>
                </a:solidFill>
                <a:effectLst>
                  <a:outerShdw blurRad="38100" dist="38100" dir="2700000" algn="tl">
                    <a:srgbClr val="C0C0C0"/>
                  </a:outerShdw>
                </a:effectLst>
              </a:rPr>
              <a:t>Soft </a:t>
            </a:r>
            <a:r>
              <a:rPr lang="en-US" b="1" i="1" dirty="0" smtClean="0">
                <a:solidFill>
                  <a:srgbClr val="CC66FF"/>
                </a:solidFill>
                <a:effectLst>
                  <a:outerShdw blurRad="38100" dist="38100" dir="2700000" algn="tl">
                    <a:srgbClr val="C0C0C0"/>
                  </a:outerShdw>
                </a:effectLst>
              </a:rPr>
              <a:t>Computing</a:t>
            </a:r>
            <a:r>
              <a:rPr lang="en-US" sz="2400" b="0" dirty="0" smtClean="0">
                <a:solidFill>
                  <a:schemeClr val="tx1"/>
                </a:solidFill>
              </a:rPr>
              <a:t> </a:t>
            </a:r>
            <a:r>
              <a:rPr lang="en-US" b="0" i="1" dirty="0">
                <a:latin typeface="Times New Roman" pitchFamily="18" charset="0"/>
              </a:rPr>
              <a:t>differs from conventional (hard) computing in that, unlike hard computing, it is tolerant of imprecision, uncertainty, and partial truth. In effect , the role model for soft computing is the human mind. The guiding principle of soft computing is: exploit the tolerance for imprecision, uncertainty, and partial truth to achieve tractability, robustness, and low solution cost.		</a:t>
            </a:r>
            <a:r>
              <a:rPr lang="en-US" sz="2400" dirty="0"/>
              <a:t>	</a:t>
            </a:r>
            <a:r>
              <a:rPr lang="en-US" dirty="0" smtClean="0">
                <a:solidFill>
                  <a:schemeClr val="tx1"/>
                </a:solidFill>
                <a:sym typeface="Symbol" pitchFamily="18" charset="2"/>
              </a:rPr>
              <a:t> </a:t>
            </a:r>
            <a:r>
              <a:rPr lang="en-US" dirty="0" err="1">
                <a:solidFill>
                  <a:schemeClr val="tx1"/>
                </a:solidFill>
                <a:sym typeface="Symbol" pitchFamily="18" charset="2"/>
              </a:rPr>
              <a:t>Lotfi</a:t>
            </a:r>
            <a:r>
              <a:rPr lang="en-US" dirty="0">
                <a:solidFill>
                  <a:schemeClr val="tx1"/>
                </a:solidFill>
                <a:sym typeface="Symbol" pitchFamily="18" charset="2"/>
              </a:rPr>
              <a:t> </a:t>
            </a:r>
            <a:r>
              <a:rPr lang="en-US" dirty="0" smtClean="0">
                <a:solidFill>
                  <a:schemeClr val="tx1"/>
                </a:solidFill>
                <a:sym typeface="Symbol" pitchFamily="18" charset="2"/>
              </a:rPr>
              <a:t>A. </a:t>
            </a:r>
            <a:r>
              <a:rPr lang="en-US" dirty="0" err="1" smtClean="0">
                <a:solidFill>
                  <a:schemeClr val="tx1"/>
                </a:solidFill>
                <a:sym typeface="Symbol" pitchFamily="18" charset="2"/>
              </a:rPr>
              <a:t>Zadeh</a:t>
            </a:r>
            <a:r>
              <a:rPr lang="en-US" dirty="0" smtClean="0">
                <a:solidFill>
                  <a:schemeClr val="tx1"/>
                </a:solidFill>
                <a:sym typeface="Symbol" pitchFamily="18" charset="2"/>
              </a:rPr>
              <a:t>, </a:t>
            </a:r>
            <a:r>
              <a:rPr lang="en-US" b="0" dirty="0" smtClean="0">
                <a:solidFill>
                  <a:schemeClr val="tx1"/>
                </a:solidFill>
                <a:sym typeface="Symbol" pitchFamily="18" charset="2"/>
              </a:rPr>
              <a:t>the father of fuzzy logic</a:t>
            </a:r>
            <a:endParaRPr lang="en-US" b="0" dirty="0">
              <a:solidFill>
                <a:schemeClr val="tx1"/>
              </a:solidFill>
              <a:sym typeface="Symbol" pitchFamily="18" charset="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a:defRPr/>
            </a:pPr>
            <a:r>
              <a:rPr lang="en-US" dirty="0" smtClean="0"/>
              <a:t>SC </a:t>
            </a:r>
            <a:r>
              <a:rPr lang="en-US" dirty="0"/>
              <a:t>Contributes to KE</a:t>
            </a:r>
          </a:p>
        </p:txBody>
      </p:sp>
      <p:sp>
        <p:nvSpPr>
          <p:cNvPr id="17411" name="Rectangle 3"/>
          <p:cNvSpPr>
            <a:spLocks noGrp="1" noChangeArrowheads="1"/>
          </p:cNvSpPr>
          <p:nvPr>
            <p:ph type="body" idx="1"/>
          </p:nvPr>
        </p:nvSpPr>
        <p:spPr/>
        <p:txBody>
          <a:bodyPr/>
          <a:lstStyle/>
          <a:p>
            <a:pPr>
              <a:lnSpc>
                <a:spcPct val="130000"/>
              </a:lnSpc>
            </a:pPr>
            <a:r>
              <a:rPr lang="en-US" dirty="0" smtClean="0"/>
              <a:t>Knowledge representation</a:t>
            </a:r>
          </a:p>
          <a:p>
            <a:pPr lvl="1">
              <a:lnSpc>
                <a:spcPct val="130000"/>
              </a:lnSpc>
            </a:pPr>
            <a:r>
              <a:rPr lang="en-US" dirty="0" smtClean="0"/>
              <a:t>Fuzzy logic:	</a:t>
            </a:r>
          </a:p>
          <a:p>
            <a:pPr lvl="2">
              <a:lnSpc>
                <a:spcPct val="130000"/>
              </a:lnSpc>
            </a:pPr>
            <a:r>
              <a:rPr lang="en-US" dirty="0" smtClean="0"/>
              <a:t>incomplete/imprecise knowledge described in words</a:t>
            </a:r>
          </a:p>
          <a:p>
            <a:pPr lvl="1">
              <a:lnSpc>
                <a:spcPct val="130000"/>
              </a:lnSpc>
            </a:pPr>
            <a:r>
              <a:rPr lang="en-US" dirty="0" smtClean="0"/>
              <a:t>Neural networks:	</a:t>
            </a:r>
          </a:p>
          <a:p>
            <a:pPr lvl="2">
              <a:lnSpc>
                <a:spcPct val="130000"/>
              </a:lnSpc>
            </a:pPr>
            <a:r>
              <a:rPr lang="en-US" dirty="0" smtClean="0"/>
              <a:t>a connectionist way with learning capability</a:t>
            </a:r>
          </a:p>
          <a:p>
            <a:pPr>
              <a:lnSpc>
                <a:spcPct val="130000"/>
              </a:lnSpc>
            </a:pPr>
            <a:r>
              <a:rPr lang="en-US" dirty="0" smtClean="0"/>
              <a:t>Knowledge acquisition</a:t>
            </a:r>
          </a:p>
          <a:p>
            <a:pPr lvl="1">
              <a:lnSpc>
                <a:spcPct val="130000"/>
              </a:lnSpc>
            </a:pPr>
            <a:r>
              <a:rPr lang="en-US" dirty="0" smtClean="0"/>
              <a:t>(fuzzy) rule extraction from neural networks</a:t>
            </a:r>
          </a:p>
          <a:p>
            <a:pPr lvl="1">
              <a:lnSpc>
                <a:spcPct val="130000"/>
              </a:lnSpc>
            </a:pPr>
            <a:r>
              <a:rPr lang="en-US" dirty="0" smtClean="0"/>
              <a:t>GA search for fuzzy rules and membership functions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a:defRPr/>
            </a:pPr>
            <a:r>
              <a:rPr lang="en-US" dirty="0" smtClean="0"/>
              <a:t>SC </a:t>
            </a:r>
            <a:r>
              <a:rPr lang="en-US" dirty="0"/>
              <a:t>Contributes to KE </a:t>
            </a:r>
            <a:r>
              <a:rPr lang="en-US" sz="2400" b="0" dirty="0">
                <a:effectLst/>
              </a:rPr>
              <a:t>(cont.)</a:t>
            </a:r>
          </a:p>
        </p:txBody>
      </p:sp>
      <p:sp>
        <p:nvSpPr>
          <p:cNvPr id="18435" name="Rectangle 3"/>
          <p:cNvSpPr>
            <a:spLocks noGrp="1" noChangeArrowheads="1"/>
          </p:cNvSpPr>
          <p:nvPr>
            <p:ph type="body" idx="1"/>
          </p:nvPr>
        </p:nvSpPr>
        <p:spPr/>
        <p:txBody>
          <a:bodyPr/>
          <a:lstStyle/>
          <a:p>
            <a:pPr>
              <a:lnSpc>
                <a:spcPct val="100000"/>
              </a:lnSpc>
            </a:pPr>
            <a:r>
              <a:rPr lang="en-US" dirty="0" smtClean="0"/>
              <a:t>Knowledge-based inference</a:t>
            </a:r>
          </a:p>
          <a:p>
            <a:pPr lvl="1">
              <a:lnSpc>
                <a:spcPct val="100000"/>
              </a:lnSpc>
            </a:pPr>
            <a:r>
              <a:rPr lang="en-US" dirty="0" smtClean="0"/>
              <a:t>Fuzzy inference (approximate reasoning)</a:t>
            </a:r>
          </a:p>
          <a:p>
            <a:pPr lvl="1">
              <a:lnSpc>
                <a:spcPct val="100000"/>
              </a:lnSpc>
            </a:pPr>
            <a:r>
              <a:rPr lang="en-US" dirty="0" smtClean="0"/>
              <a:t>Neural network</a:t>
            </a:r>
            <a:r>
              <a:rPr lang="en-US" sz="2800" dirty="0" smtClean="0"/>
              <a:t> </a:t>
            </a:r>
            <a:r>
              <a:rPr lang="en-US" dirty="0" smtClean="0"/>
              <a:t>inference</a:t>
            </a:r>
          </a:p>
          <a:p>
            <a:pPr>
              <a:lnSpc>
                <a:spcPct val="100000"/>
              </a:lnSpc>
            </a:pPr>
            <a:r>
              <a:rPr lang="en-US" dirty="0" smtClean="0"/>
              <a:t>Modeling and developing knowledge-based system</a:t>
            </a:r>
          </a:p>
          <a:p>
            <a:pPr lvl="1">
              <a:lnSpc>
                <a:spcPct val="100000"/>
              </a:lnSpc>
            </a:pPr>
            <a:r>
              <a:rPr lang="en-US" dirty="0" smtClean="0"/>
              <a:t>Fuzzy modeling, NN modeling, </a:t>
            </a:r>
            <a:r>
              <a:rPr lang="en-US" dirty="0" err="1" smtClean="0"/>
              <a:t>Neuro</a:t>
            </a:r>
            <a:r>
              <a:rPr lang="en-US" dirty="0" smtClean="0"/>
              <a:t>-fuzzy modeling, Hybrid systems</a:t>
            </a:r>
          </a:p>
          <a:p>
            <a:pPr>
              <a:lnSpc>
                <a:spcPct val="100000"/>
              </a:lnSpc>
            </a:pPr>
            <a:r>
              <a:rPr lang="en-US" dirty="0" smtClean="0"/>
              <a:t>Knowledge discovery</a:t>
            </a:r>
          </a:p>
          <a:p>
            <a:pPr lvl="1">
              <a:lnSpc>
                <a:spcPct val="100000"/>
              </a:lnSpc>
            </a:pPr>
            <a:r>
              <a:rPr lang="en-US" dirty="0" smtClean="0"/>
              <a:t>Neural networks, Evolutionary computation</a:t>
            </a:r>
          </a:p>
          <a:p>
            <a:pPr lvl="2">
              <a:lnSpc>
                <a:spcPct val="100000"/>
              </a:lnSpc>
              <a:buNone/>
            </a:pPr>
            <a:endParaRPr lang="en-US" dirty="0" smtClean="0"/>
          </a:p>
          <a:p>
            <a:pPr lvl="2">
              <a:lnSpc>
                <a:spcPct val="100000"/>
              </a:lnSpc>
              <a:buNone/>
            </a:pPr>
            <a:r>
              <a:rPr lang="en-US" sz="1600" b="0" dirty="0" smtClean="0"/>
              <a:t>* Soft computing techniques will be further discussed in elective courses:</a:t>
            </a:r>
          </a:p>
          <a:p>
            <a:pPr lvl="2">
              <a:lnSpc>
                <a:spcPct val="100000"/>
              </a:lnSpc>
              <a:buNone/>
            </a:pPr>
            <a:r>
              <a:rPr lang="en-US" sz="1600" b="1" i="1" dirty="0" smtClean="0">
                <a:effectLst>
                  <a:outerShdw blurRad="38100" dist="38100" dir="2700000" algn="tl">
                    <a:srgbClr val="000000">
                      <a:alpha val="43137"/>
                    </a:srgbClr>
                  </a:outerShdw>
                </a:effectLst>
              </a:rPr>
              <a:t>Computational Intelligence </a:t>
            </a:r>
            <a:r>
              <a:rPr lang="en-US" sz="1600" b="0" dirty="0" smtClean="0"/>
              <a:t>(I) and (II)</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lnSpc>
                <a:spcPct val="100000"/>
              </a:lnSpc>
              <a:spcBef>
                <a:spcPts val="1200"/>
              </a:spcBef>
              <a:spcAft>
                <a:spcPts val="0"/>
              </a:spcAft>
            </a:pPr>
            <a:r>
              <a:rPr lang="en-US" sz="2000" b="0" dirty="0" smtClean="0"/>
              <a:t>Russell, S. &amp; P. </a:t>
            </a:r>
            <a:r>
              <a:rPr lang="en-US" sz="2000" b="0" dirty="0" err="1" smtClean="0"/>
              <a:t>Norvig</a:t>
            </a:r>
            <a:r>
              <a:rPr lang="en-US" sz="2000" b="0" dirty="0" smtClean="0"/>
              <a:t>, “Artificial Intelligence: A Modern Approach”, Prentice Hall, 2009</a:t>
            </a:r>
          </a:p>
          <a:p>
            <a:pPr>
              <a:lnSpc>
                <a:spcPct val="100000"/>
              </a:lnSpc>
              <a:spcBef>
                <a:spcPts val="1200"/>
              </a:spcBef>
              <a:spcAft>
                <a:spcPts val="0"/>
              </a:spcAft>
            </a:pPr>
            <a:r>
              <a:rPr lang="en-US" sz="2000" b="0" dirty="0" err="1" smtClean="0"/>
              <a:t>Negnevitsky</a:t>
            </a:r>
            <a:r>
              <a:rPr lang="en-US" sz="2000" b="0" dirty="0" smtClean="0"/>
              <a:t>, M., “Artificial Intelligence, a Guide to Intelligent Systems”, Addison Wesley, 2004</a:t>
            </a:r>
          </a:p>
          <a:p>
            <a:pPr>
              <a:lnSpc>
                <a:spcPct val="100000"/>
              </a:lnSpc>
              <a:spcBef>
                <a:spcPts val="1200"/>
              </a:spcBef>
              <a:spcAft>
                <a:spcPts val="0"/>
              </a:spcAft>
            </a:pPr>
            <a:r>
              <a:rPr lang="en-US" sz="2000" b="0" dirty="0" err="1" smtClean="0"/>
              <a:t>Munakata</a:t>
            </a:r>
            <a:r>
              <a:rPr lang="en-US" sz="2000" b="0" dirty="0" smtClean="0"/>
              <a:t>, T., “Fundamentals of the New Artificial Intelligence, Neural, Evolutionary, Fuzzy and More”, Springer-</a:t>
            </a:r>
            <a:r>
              <a:rPr lang="en-US" sz="2000" b="0" dirty="0" err="1" smtClean="0"/>
              <a:t>Verlag</a:t>
            </a:r>
            <a:r>
              <a:rPr lang="en-US" sz="2000" b="0" dirty="0" smtClean="0"/>
              <a:t>, 2008</a:t>
            </a:r>
          </a:p>
          <a:p>
            <a:pPr>
              <a:lnSpc>
                <a:spcPct val="100000"/>
              </a:lnSpc>
              <a:spcBef>
                <a:spcPts val="1200"/>
              </a:spcBef>
              <a:spcAft>
                <a:spcPts val="0"/>
              </a:spcAft>
            </a:pPr>
            <a:r>
              <a:rPr lang="en-US" sz="2000" dirty="0" smtClean="0"/>
              <a:t>Pearl</a:t>
            </a:r>
            <a:r>
              <a:rPr lang="en-US" sz="2000" dirty="0"/>
              <a:t>, </a:t>
            </a:r>
            <a:r>
              <a:rPr lang="en-US" sz="2000" dirty="0" smtClean="0"/>
              <a:t>J., “Probabilistic </a:t>
            </a:r>
            <a:r>
              <a:rPr lang="en-US" sz="2000" dirty="0"/>
              <a:t>Reasoning in Intelligent Systems”, Morgan Kaufmann, 1988</a:t>
            </a:r>
          </a:p>
          <a:p>
            <a:pPr>
              <a:lnSpc>
                <a:spcPct val="100000"/>
              </a:lnSpc>
              <a:spcBef>
                <a:spcPts val="1200"/>
              </a:spcBef>
              <a:spcAft>
                <a:spcPts val="0"/>
              </a:spcAft>
            </a:pPr>
            <a:r>
              <a:rPr lang="en-US" sz="2000" b="0" dirty="0" err="1" smtClean="0"/>
              <a:t>Roventa</a:t>
            </a:r>
            <a:r>
              <a:rPr lang="en-US" sz="2000" b="0" dirty="0" smtClean="0"/>
              <a:t>, E. &amp; T. </a:t>
            </a:r>
            <a:r>
              <a:rPr lang="en-US" sz="2000" b="0" dirty="0" err="1" smtClean="0"/>
              <a:t>Spircu</a:t>
            </a:r>
            <a:r>
              <a:rPr lang="en-US" sz="2000" b="0" dirty="0" smtClean="0"/>
              <a:t>, “Management of Knowledge Imperfection in Building Intelligent Systems”, Springer, 2009</a:t>
            </a:r>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defRPr/>
            </a:pPr>
            <a:r>
              <a:rPr lang="en-US" dirty="0" smtClean="0"/>
              <a:t>Conditional Probability Tables </a:t>
            </a:r>
            <a:r>
              <a:rPr lang="en-US" sz="2400" b="0" dirty="0" smtClean="0">
                <a:effectLst/>
              </a:rPr>
              <a:t>(cont.)</a:t>
            </a:r>
            <a:endParaRPr lang="en-US" sz="2400" b="0" dirty="0">
              <a:effectLst/>
            </a:endParaRPr>
          </a:p>
        </p:txBody>
      </p:sp>
      <p:sp>
        <p:nvSpPr>
          <p:cNvPr id="73732" name="Rectangle 3"/>
          <p:cNvSpPr>
            <a:spLocks noGrp="1" noChangeArrowheads="1"/>
          </p:cNvSpPr>
          <p:nvPr>
            <p:ph type="body" idx="1"/>
          </p:nvPr>
        </p:nvSpPr>
        <p:spPr/>
        <p:txBody>
          <a:bodyPr/>
          <a:lstStyle/>
          <a:p>
            <a:pPr>
              <a:spcBef>
                <a:spcPts val="1200"/>
              </a:spcBef>
            </a:pPr>
            <a:r>
              <a:rPr lang="en-US" dirty="0" smtClean="0"/>
              <a:t>Some explanation and comments about CPT</a:t>
            </a:r>
          </a:p>
          <a:p>
            <a:pPr lvl="1">
              <a:spcBef>
                <a:spcPts val="1200"/>
              </a:spcBef>
            </a:pPr>
            <a:r>
              <a:rPr lang="en-US" dirty="0" smtClean="0"/>
              <a:t>Probability of false not given explicitly since rows must add to 1.</a:t>
            </a:r>
          </a:p>
          <a:p>
            <a:pPr lvl="1">
              <a:spcBef>
                <a:spcPts val="1200"/>
              </a:spcBef>
            </a:pPr>
            <a:r>
              <a:rPr lang="en-US" dirty="0" smtClean="0">
                <a:cs typeface="Times New Roman" pitchFamily="18" charset="0"/>
              </a:rPr>
              <a:t>Number of parameters in the CPT for a node is exponential in the number of parents (fan-in).</a:t>
            </a:r>
          </a:p>
          <a:p>
            <a:pPr lvl="1">
              <a:spcBef>
                <a:spcPts val="1200"/>
              </a:spcBef>
            </a:pPr>
            <a:r>
              <a:rPr lang="en-US" dirty="0" smtClean="0"/>
              <a:t>Example requires 10 parameters rather than 2</a:t>
            </a:r>
            <a:r>
              <a:rPr lang="en-US" baseline="30000" dirty="0" smtClean="0"/>
              <a:t>5</a:t>
            </a:r>
            <a:r>
              <a:rPr lang="en-US" dirty="0" smtClean="0">
                <a:cs typeface="Times New Roman" pitchFamily="18" charset="0"/>
              </a:rPr>
              <a:t>–1 = 31 for specifying the full joint distribution.</a:t>
            </a:r>
          </a:p>
        </p:txBody>
      </p:sp>
    </p:spTree>
    <p:extLst>
      <p:ext uri="{BB962C8B-B14F-4D97-AF65-F5344CB8AC3E}">
        <p14:creationId xmlns:p14="http://schemas.microsoft.com/office/powerpoint/2010/main" val="839694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notes">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notes">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triangle" w="med"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t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ot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t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t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t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ot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26510</TotalTime>
  <Pages>48</Pages>
  <Words>4980</Words>
  <Application>Microsoft Office PowerPoint</Application>
  <PresentationFormat>A4 Paper (210x297 mm)</PresentationFormat>
  <Paragraphs>921</Paragraphs>
  <Slides>89</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101" baseType="lpstr">
      <vt:lpstr>Arial Unicode MS</vt:lpstr>
      <vt:lpstr>新細明體</vt:lpstr>
      <vt:lpstr>SimSun</vt:lpstr>
      <vt:lpstr>Arial</vt:lpstr>
      <vt:lpstr>Arial Narrow</vt:lpstr>
      <vt:lpstr>Symbol</vt:lpstr>
      <vt:lpstr>Times New Roman</vt:lpstr>
      <vt:lpstr>Wingdings</vt:lpstr>
      <vt:lpstr>Wingdings 3</vt:lpstr>
      <vt:lpstr>notes</vt:lpstr>
      <vt:lpstr>Equation</vt:lpstr>
      <vt:lpstr>Picture</vt:lpstr>
      <vt:lpstr>Master of Technology in Knowledge Engineering</vt:lpstr>
      <vt:lpstr>Objective</vt:lpstr>
      <vt:lpstr>Outline</vt:lpstr>
      <vt:lpstr>Probabilistic Reasoning &amp;  Bayesian Networks</vt:lpstr>
      <vt:lpstr>Bayesian Network: concepts</vt:lpstr>
      <vt:lpstr>Bayesian Networks: example</vt:lpstr>
      <vt:lpstr>Bayesian Networks: example (cont.)</vt:lpstr>
      <vt:lpstr>Bayesian Networks: example (cont.)</vt:lpstr>
      <vt:lpstr>Conditional Probability Tables (cont.)</vt:lpstr>
      <vt:lpstr>Joint Distributions for Bayesian Nets</vt:lpstr>
      <vt:lpstr>Construction of Bayesian Network</vt:lpstr>
      <vt:lpstr>Conditional Independencies in Bayesian Nets</vt:lpstr>
      <vt:lpstr>What are Bayesian Networks Useful for?</vt:lpstr>
      <vt:lpstr>Bayesian Network Inference</vt:lpstr>
      <vt:lpstr>Bayesian Net Inference (cont.)</vt:lpstr>
      <vt:lpstr>Sample Inferences</vt:lpstr>
      <vt:lpstr>Sample Inferences (cont.)</vt:lpstr>
      <vt:lpstr>Sample Inferences (cont.)</vt:lpstr>
      <vt:lpstr>Naïve Bayes as a Bayesian Network</vt:lpstr>
      <vt:lpstr>Comments on Naïve Bayes</vt:lpstr>
      <vt:lpstr>Naïve Bayesian Categorization</vt:lpstr>
      <vt:lpstr>Naïve Bayes Categorization: Example</vt:lpstr>
      <vt:lpstr>Naïve Bayes Categorization: Example (cont.)</vt:lpstr>
      <vt:lpstr>Summary: Bayesian Nets Construction</vt:lpstr>
      <vt:lpstr>Summary: Bayesian Nets Inference</vt:lpstr>
      <vt:lpstr>Summary: BNs Knowledge Representation</vt:lpstr>
      <vt:lpstr>Bayes Nets Applications</vt:lpstr>
      <vt:lpstr>More Application Examples</vt:lpstr>
      <vt:lpstr>More Application Examples (cont.)</vt:lpstr>
      <vt:lpstr>More Application Examples (cont.)</vt:lpstr>
      <vt:lpstr>Some of the Software Tools for Bayesian Nets</vt:lpstr>
      <vt:lpstr>Exercise:  Building a Bayesian Nets</vt:lpstr>
      <vt:lpstr>Exercise </vt:lpstr>
      <vt:lpstr>Exercise (cont.) </vt:lpstr>
      <vt:lpstr>Representing Imperfect Knowledge</vt:lpstr>
      <vt:lpstr>Fuzziness &amp; Randomness</vt:lpstr>
      <vt:lpstr>Subjective &amp; Objective Uncertainty</vt:lpstr>
      <vt:lpstr>Production Rules</vt:lpstr>
      <vt:lpstr>Uncertain Production Rules</vt:lpstr>
      <vt:lpstr>Uncertain Production Rules: hypothesis &amp; evidence</vt:lpstr>
      <vt:lpstr>Uncertain Complete Production Rules</vt:lpstr>
      <vt:lpstr>Uncertain Complete Production Rules (cont.)</vt:lpstr>
      <vt:lpstr>Uncertain Complete Production Rules (cont.)</vt:lpstr>
      <vt:lpstr>Uncertain Complete Production Rules (cont.)</vt:lpstr>
      <vt:lpstr>Theoretic Probabilistic Reasoning</vt:lpstr>
      <vt:lpstr>Assumption of Independence: realistic thinking</vt:lpstr>
      <vt:lpstr>Production Rules with Uncertainty &amp; Imprecision</vt:lpstr>
      <vt:lpstr>Production Rules with Uncertainty &amp; Imprecision (cont.)</vt:lpstr>
      <vt:lpstr>Production Rules with Uncertainty &amp; Imprecision (cont.)</vt:lpstr>
      <vt:lpstr>Imperfect Production Rules</vt:lpstr>
      <vt:lpstr>Imperfect Production Rules (cont.)</vt:lpstr>
      <vt:lpstr>Uncertainty &amp; Imprecision: representation</vt:lpstr>
      <vt:lpstr>Rational Decision: probability</vt:lpstr>
      <vt:lpstr>Belief Approach</vt:lpstr>
      <vt:lpstr>Belief in Rational Decision</vt:lpstr>
      <vt:lpstr>Belief in Rational Decision (cont.)</vt:lpstr>
      <vt:lpstr>Certainty Factor Theory: revisit</vt:lpstr>
      <vt:lpstr>Reasoning with Uncertainty and Imprecision</vt:lpstr>
      <vt:lpstr>Similarity-based &amp; Approximate Reasoning</vt:lpstr>
      <vt:lpstr>Reasoning based on Similarity</vt:lpstr>
      <vt:lpstr>CBR: general structure</vt:lpstr>
      <vt:lpstr>CBR from ML Point of View: learning</vt:lpstr>
      <vt:lpstr>CBR from ML Point of View: reasoning</vt:lpstr>
      <vt:lpstr>CBR from ML Point of View: generalization</vt:lpstr>
      <vt:lpstr>CBR Applications</vt:lpstr>
      <vt:lpstr>CBR Applications (cont.)</vt:lpstr>
      <vt:lpstr>CBR Applications (cont.)</vt:lpstr>
      <vt:lpstr>CBR Application Examples in Singapore</vt:lpstr>
      <vt:lpstr>CBR Application Examples in Singapore (cont.)</vt:lpstr>
      <vt:lpstr>Fuzzy System</vt:lpstr>
      <vt:lpstr>Fuzzy Sets</vt:lpstr>
      <vt:lpstr>Fuzzy IF-THEN Rules</vt:lpstr>
      <vt:lpstr>Approximate Reasoning: basic idea</vt:lpstr>
      <vt:lpstr>Approximate Reasoning: generalization</vt:lpstr>
      <vt:lpstr>FS Application Examples</vt:lpstr>
      <vt:lpstr>FS Application Examples (cont.)</vt:lpstr>
      <vt:lpstr>FS Application Examples (cont.)</vt:lpstr>
      <vt:lpstr>Neural Networks: knowledge representation</vt:lpstr>
      <vt:lpstr>Neural Networks: reasoning</vt:lpstr>
      <vt:lpstr>NN Application Example: Financial Credit</vt:lpstr>
      <vt:lpstr>NN Application Example: Parts Design</vt:lpstr>
      <vt:lpstr>NN Application Example: automobile</vt:lpstr>
      <vt:lpstr>Computing with Words: Text Mining / NLP</vt:lpstr>
      <vt:lpstr>Soft Computing</vt:lpstr>
      <vt:lpstr>Soft Computing (cont.)</vt:lpstr>
      <vt:lpstr>Soft Computing (cont.) </vt:lpstr>
      <vt:lpstr>SC Contributes to KE</vt:lpstr>
      <vt:lpstr>SC Contributes to KE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KBS</dc:title>
  <dc:subject>U1</dc:subject>
  <dc:creator>Ding Liya</dc:creator>
  <cp:keywords/>
  <dc:description/>
  <cp:lastModifiedBy>Gu Zhan</cp:lastModifiedBy>
  <cp:revision>606</cp:revision>
  <cp:lastPrinted>2017-01-16T09:51:37Z</cp:lastPrinted>
  <dcterms:created xsi:type="dcterms:W3CDTF">1997-06-26T08:08:46Z</dcterms:created>
  <dcterms:modified xsi:type="dcterms:W3CDTF">2017-12-20T03:00:40Z</dcterms:modified>
</cp:coreProperties>
</file>