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Lst>
  <p:sldIdLst>
    <p:sldId id="256" r:id="rId8"/>
    <p:sldId id="257" r:id="rId9"/>
    <p:sldId id="258" r:id="rId10"/>
    <p:sldId id="259" r:id="rId11"/>
    <p:sldId id="260" r:id="rId12"/>
    <p:sldId id="261" r:id="rId13"/>
    <p:sldId id="262" r:id="rId14"/>
    <p:sldId id="267" r:id="rId15"/>
    <p:sldId id="268" r:id="rId16"/>
    <p:sldId id="269" r:id="rId17"/>
    <p:sldId id="270" r:id="rId18"/>
    <p:sldId id="266" r:id="rId19"/>
    <p:sldId id="265" r:id="rId2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7BFBDD-3159-4AF8-B2D4-869B8E4E4D36}" v="6" dt="2018-06-12T10:19:12.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609480" y="1604520"/>
            <a:ext cx="147240" cy="189612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609480" y="1604520"/>
            <a:ext cx="47160" cy="189612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659520" y="1604520"/>
            <a:ext cx="47160" cy="189612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709200" y="1604520"/>
            <a:ext cx="47160" cy="189612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09480" y="3681000"/>
            <a:ext cx="47160" cy="189612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659520" y="3681000"/>
            <a:ext cx="47160" cy="189612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709200" y="3681000"/>
            <a:ext cx="4716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609480" y="354600"/>
            <a:ext cx="147240" cy="647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1472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38080" y="365040"/>
            <a:ext cx="10512720" cy="613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609480" y="354600"/>
            <a:ext cx="147240" cy="647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147240" cy="18961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609480" y="1604520"/>
            <a:ext cx="47160" cy="18961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659520" y="1604520"/>
            <a:ext cx="47160" cy="189612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709200" y="1604520"/>
            <a:ext cx="47160" cy="189612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609480" y="3681000"/>
            <a:ext cx="47160" cy="189612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659520" y="3681000"/>
            <a:ext cx="47160" cy="189612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709200" y="3681000"/>
            <a:ext cx="4716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609480" y="354600"/>
            <a:ext cx="147240" cy="647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609480" y="1604520"/>
            <a:ext cx="1472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609480" y="1604520"/>
            <a:ext cx="1472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838080" y="365040"/>
            <a:ext cx="10512720" cy="613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147240" cy="18961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609480" y="1604520"/>
            <a:ext cx="47160" cy="189612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659520" y="1604520"/>
            <a:ext cx="47160" cy="189612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709200" y="1604520"/>
            <a:ext cx="47160" cy="189612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609480" y="3681000"/>
            <a:ext cx="47160" cy="189612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659520" y="3681000"/>
            <a:ext cx="47160" cy="189612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709200" y="3681000"/>
            <a:ext cx="4716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22" name="PlaceHolder 2"/>
          <p:cNvSpPr>
            <a:spLocks noGrp="1"/>
          </p:cNvSpPr>
          <p:nvPr>
            <p:ph type="subTitle"/>
          </p:nvPr>
        </p:nvSpPr>
        <p:spPr>
          <a:xfrm>
            <a:off x="609480" y="354600"/>
            <a:ext cx="147240" cy="647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609480" y="1604520"/>
            <a:ext cx="1472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838080" y="365040"/>
            <a:ext cx="10512720" cy="613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31"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41" name="PlaceHolder 4"/>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43" name="PlaceHolder 2"/>
          <p:cNvSpPr>
            <a:spLocks noGrp="1"/>
          </p:cNvSpPr>
          <p:nvPr>
            <p:ph type="body"/>
          </p:nvPr>
        </p:nvSpPr>
        <p:spPr>
          <a:xfrm>
            <a:off x="609480" y="1604520"/>
            <a:ext cx="147240" cy="189612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51" name="PlaceHolder 2"/>
          <p:cNvSpPr>
            <a:spLocks noGrp="1"/>
          </p:cNvSpPr>
          <p:nvPr>
            <p:ph type="body"/>
          </p:nvPr>
        </p:nvSpPr>
        <p:spPr>
          <a:xfrm>
            <a:off x="609480" y="1604520"/>
            <a:ext cx="47160" cy="189612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659520" y="1604520"/>
            <a:ext cx="47160" cy="189612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709200" y="1604520"/>
            <a:ext cx="47160" cy="1896120"/>
          </a:xfrm>
          <a:prstGeom prst="rect">
            <a:avLst/>
          </a:prstGeom>
        </p:spPr>
        <p:txBody>
          <a:bodyPr lIns="0" tIns="0" rIns="0" bIns="0">
            <a:normAutofit/>
          </a:bodyPr>
          <a:lstStyle/>
          <a:p>
            <a:endParaRPr lang="en-US" sz="3200" b="0" strike="noStrike" spc="-1">
              <a:latin typeface="Arial"/>
            </a:endParaRPr>
          </a:p>
        </p:txBody>
      </p:sp>
      <p:sp>
        <p:nvSpPr>
          <p:cNvPr id="154" name="PlaceHolder 5"/>
          <p:cNvSpPr>
            <a:spLocks noGrp="1"/>
          </p:cNvSpPr>
          <p:nvPr>
            <p:ph type="body"/>
          </p:nvPr>
        </p:nvSpPr>
        <p:spPr>
          <a:xfrm>
            <a:off x="609480" y="3681000"/>
            <a:ext cx="47160" cy="1896120"/>
          </a:xfrm>
          <a:prstGeom prst="rect">
            <a:avLst/>
          </a:prstGeom>
        </p:spPr>
        <p:txBody>
          <a:bodyPr lIns="0" tIns="0" rIns="0" bIns="0">
            <a:normAutofit/>
          </a:bodyPr>
          <a:lstStyle/>
          <a:p>
            <a:endParaRPr lang="en-US" sz="3200" b="0" strike="noStrike" spc="-1">
              <a:latin typeface="Arial"/>
            </a:endParaRPr>
          </a:p>
        </p:txBody>
      </p:sp>
      <p:sp>
        <p:nvSpPr>
          <p:cNvPr id="155" name="PlaceHolder 6"/>
          <p:cNvSpPr>
            <a:spLocks noGrp="1"/>
          </p:cNvSpPr>
          <p:nvPr>
            <p:ph type="body"/>
          </p:nvPr>
        </p:nvSpPr>
        <p:spPr>
          <a:xfrm>
            <a:off x="659520" y="3681000"/>
            <a:ext cx="47160" cy="1896120"/>
          </a:xfrm>
          <a:prstGeom prst="rect">
            <a:avLst/>
          </a:prstGeom>
        </p:spPr>
        <p:txBody>
          <a:bodyPr lIns="0" tIns="0" rIns="0" bIns="0">
            <a:normAutofit/>
          </a:bodyPr>
          <a:lstStyle/>
          <a:p>
            <a:endParaRPr lang="en-US" sz="3200" b="0" strike="noStrike" spc="-1">
              <a:latin typeface="Arial"/>
            </a:endParaRPr>
          </a:p>
        </p:txBody>
      </p:sp>
      <p:sp>
        <p:nvSpPr>
          <p:cNvPr id="156" name="PlaceHolder 7"/>
          <p:cNvSpPr>
            <a:spLocks noGrp="1"/>
          </p:cNvSpPr>
          <p:nvPr>
            <p:ph type="body"/>
          </p:nvPr>
        </p:nvSpPr>
        <p:spPr>
          <a:xfrm>
            <a:off x="709200" y="3681000"/>
            <a:ext cx="4716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2720" cy="613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3" name="CustomShape 1"/>
          <p:cNvSpPr/>
          <p:nvPr/>
        </p:nvSpPr>
        <p:spPr>
          <a:xfrm>
            <a:off x="0" y="0"/>
            <a:ext cx="12189240" cy="1047960"/>
          </a:xfrm>
          <a:prstGeom prst="rect">
            <a:avLst/>
          </a:prstGeom>
          <a:no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838080" y="365040"/>
            <a:ext cx="10512720" cy="1322640"/>
          </a:xfrm>
          <a:prstGeom prst="rect">
            <a:avLst/>
          </a:prstGeom>
        </p:spPr>
        <p:txBody>
          <a:bodyPr lIns="0" tIns="0" rIns="0" bIns="0" anchor="ctr"/>
          <a:lstStyle/>
          <a:p>
            <a:r>
              <a:rPr lang="en-US" sz="1800" b="0" strike="noStrike" spc="-1">
                <a:latin typeface="Arial"/>
              </a:rPr>
              <a:t>Click to edit the title text format</a:t>
            </a:r>
          </a:p>
        </p:txBody>
      </p:sp>
      <p:sp>
        <p:nvSpPr>
          <p:cNvPr id="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39" name="CustomShape 1"/>
          <p:cNvSpPr/>
          <p:nvPr/>
        </p:nvSpPr>
        <p:spPr>
          <a:xfrm>
            <a:off x="0" y="0"/>
            <a:ext cx="12189240" cy="1047960"/>
          </a:xfrm>
          <a:prstGeom prst="rect">
            <a:avLst/>
          </a:prstGeom>
          <a:noFill/>
          <a:ln>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78" name="CustomShape 1"/>
          <p:cNvSpPr/>
          <p:nvPr/>
        </p:nvSpPr>
        <p:spPr>
          <a:xfrm>
            <a:off x="0" y="0"/>
            <a:ext cx="12189240" cy="1047960"/>
          </a:xfrm>
          <a:prstGeom prst="rect">
            <a:avLst/>
          </a:prstGeom>
          <a:noFill/>
          <a:ln>
            <a:noFill/>
          </a:ln>
        </p:spPr>
        <p:style>
          <a:lnRef idx="0">
            <a:scrgbClr r="0" g="0" b="0"/>
          </a:lnRef>
          <a:fillRef idx="0">
            <a:scrgbClr r="0" g="0" b="0"/>
          </a:fillRef>
          <a:effectRef idx="0">
            <a:scrgbClr r="0" g="0" b="0"/>
          </a:effectRef>
          <a:fontRef idx="minor"/>
        </p:style>
      </p:sp>
      <p:sp>
        <p:nvSpPr>
          <p:cNvPr id="79"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0"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117" name="CustomShape 1"/>
          <p:cNvSpPr/>
          <p:nvPr/>
        </p:nvSpPr>
        <p:spPr>
          <a:xfrm>
            <a:off x="0" y="0"/>
            <a:ext cx="12189240" cy="1047960"/>
          </a:xfrm>
          <a:prstGeom prst="rect">
            <a:avLst/>
          </a:prstGeom>
          <a:noFill/>
          <a:ln>
            <a:noFill/>
          </a:ln>
        </p:spPr>
        <p:style>
          <a:lnRef idx="0">
            <a:scrgbClr r="0" g="0" b="0"/>
          </a:lnRef>
          <a:fillRef idx="0">
            <a:scrgbClr r="0" g="0" b="0"/>
          </a:fillRef>
          <a:effectRef idx="0">
            <a:scrgbClr r="0" g="0" b="0"/>
          </a:effectRef>
          <a:fontRef idx="minor"/>
        </p:style>
      </p:sp>
      <p:sp>
        <p:nvSpPr>
          <p:cNvPr id="118" name="PlaceHolder 2"/>
          <p:cNvSpPr>
            <a:spLocks noGrp="1"/>
          </p:cNvSpPr>
          <p:nvPr>
            <p:ph type="title"/>
          </p:nvPr>
        </p:nvSpPr>
        <p:spPr>
          <a:xfrm>
            <a:off x="838080" y="365040"/>
            <a:ext cx="10512720" cy="1322640"/>
          </a:xfrm>
          <a:prstGeom prst="rect">
            <a:avLst/>
          </a:prstGeom>
        </p:spPr>
        <p:txBody>
          <a:bodyPr lIns="0" tIns="0" rIns="0" bIns="0" anchor="ctr"/>
          <a:lstStyle/>
          <a:p>
            <a:r>
              <a:rPr lang="en-US" sz="1800" b="0" strike="noStrike" spc="-1">
                <a:latin typeface="Arial"/>
              </a:rPr>
              <a:t>Click to edit the title text format</a:t>
            </a:r>
          </a:p>
        </p:txBody>
      </p:sp>
      <p:sp>
        <p:nvSpPr>
          <p:cNvPr id="119" name="PlaceHolder 3"/>
          <p:cNvSpPr>
            <a:spLocks noGrp="1"/>
          </p:cNvSpPr>
          <p:nvPr>
            <p:ph type="body"/>
          </p:nvPr>
        </p:nvSpPr>
        <p:spPr>
          <a:xfrm>
            <a:off x="609480" y="1604520"/>
            <a:ext cx="147240" cy="3975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0" name="PlaceHolder 4"/>
          <p:cNvSpPr>
            <a:spLocks noGrp="1"/>
          </p:cNvSpPr>
          <p:nvPr>
            <p:ph type="body"/>
          </p:nvPr>
        </p:nvSpPr>
        <p:spPr>
          <a:xfrm>
            <a:off x="765000" y="1604520"/>
            <a:ext cx="147240" cy="3975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ieeexplore.ieee.org/stamp/stamp.jsp?tp=&amp;arnumber=4608934" TargetMode="External"/><Relationship Id="rId2" Type="http://schemas.openxmlformats.org/officeDocument/2006/relationships/hyperlink" Target="http://www.x-io.co.uk/open-source-imu-and-ahrs-algorithms/" TargetMode="External"/><Relationship Id="rId1" Type="http://schemas.openxmlformats.org/officeDocument/2006/relationships/slideLayout" Target="../slideLayouts/slideLayout40.xml"/><Relationship Id="rId5" Type="http://schemas.openxmlformats.org/officeDocument/2006/relationships/hyperlink" Target="http://ieeexplore.ieee.org/document/4913055/" TargetMode="External"/><Relationship Id="rId4" Type="http://schemas.openxmlformats.org/officeDocument/2006/relationships/hyperlink" Target="http://ieeexplore.ieee.org/document/56959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61048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D2AC46E-F768-4BC0-A13E-FE1003FAF570}" type="slidenum">
              <a:rPr lang="en-US" sz="1200" b="0" strike="noStrike" spc="-1">
                <a:solidFill>
                  <a:schemeClr val="tx2">
                    <a:lumMod val="75000"/>
                  </a:schemeClr>
                </a:solidFill>
                <a:latin typeface="Calibri"/>
                <a:ea typeface="DejaVu Sans"/>
              </a:rPr>
              <a:t>1</a:t>
            </a:fld>
            <a:endParaRPr lang="en-US" sz="1200" b="0" strike="noStrike" spc="-1">
              <a:solidFill>
                <a:schemeClr val="tx2">
                  <a:lumMod val="75000"/>
                </a:schemeClr>
              </a:solidFill>
              <a:latin typeface="Arial"/>
            </a:endParaRPr>
          </a:p>
        </p:txBody>
      </p:sp>
      <p:sp>
        <p:nvSpPr>
          <p:cNvPr id="158" name="CustomShape 2"/>
          <p:cNvSpPr/>
          <p:nvPr/>
        </p:nvSpPr>
        <p:spPr>
          <a:xfrm>
            <a:off x="8442960" y="3539160"/>
            <a:ext cx="3459720" cy="1306800"/>
          </a:xfrm>
          <a:prstGeom prst="rect">
            <a:avLst/>
          </a:prstGeom>
          <a:noFill/>
          <a:ln w="7632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4000" b="0" strike="noStrike" spc="-1" dirty="0">
                <a:solidFill>
                  <a:schemeClr val="tx2">
                    <a:lumMod val="75000"/>
                  </a:schemeClr>
                </a:solidFill>
                <a:latin typeface="Arial Black"/>
                <a:ea typeface="DejaVu Sans"/>
              </a:rPr>
              <a:t>Smart Knee</a:t>
            </a:r>
            <a:endParaRPr lang="en-US" sz="4000" b="0" strike="noStrike" spc="-1" dirty="0">
              <a:solidFill>
                <a:schemeClr val="tx2">
                  <a:lumMod val="75000"/>
                </a:schemeClr>
              </a:solidFill>
              <a:latin typeface="Arial"/>
            </a:endParaRPr>
          </a:p>
          <a:p>
            <a:pPr algn="ctr">
              <a:lnSpc>
                <a:spcPct val="100000"/>
              </a:lnSpc>
            </a:pPr>
            <a:r>
              <a:rPr lang="en-US" sz="4000" b="0" strike="noStrike" spc="-1" dirty="0">
                <a:solidFill>
                  <a:schemeClr val="tx2">
                    <a:lumMod val="75000"/>
                  </a:schemeClr>
                </a:solidFill>
                <a:latin typeface="Arial Black"/>
                <a:ea typeface="DejaVu Sans"/>
              </a:rPr>
              <a:t> 	Brace    </a:t>
            </a:r>
            <a:endParaRPr lang="en-US" sz="4000" b="0" strike="noStrike" spc="-1" dirty="0">
              <a:solidFill>
                <a:schemeClr val="tx2">
                  <a:lumMod val="75000"/>
                </a:schemeClr>
              </a:solidFill>
              <a:latin typeface="Arial"/>
            </a:endParaRPr>
          </a:p>
        </p:txBody>
      </p:sp>
      <p:sp>
        <p:nvSpPr>
          <p:cNvPr id="159" name="CustomShape 3"/>
          <p:cNvSpPr/>
          <p:nvPr/>
        </p:nvSpPr>
        <p:spPr>
          <a:xfrm>
            <a:off x="7279560" y="4680720"/>
            <a:ext cx="6093000" cy="139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solidFill>
                <a:schemeClr val="tx2">
                  <a:lumMod val="75000"/>
                </a:schemeClr>
              </a:solidFill>
              <a:latin typeface="Arial"/>
            </a:endParaRPr>
          </a:p>
          <a:p>
            <a:pPr algn="ctr">
              <a:lnSpc>
                <a:spcPct val="100000"/>
              </a:lnSpc>
            </a:pPr>
            <a:r>
              <a:rPr lang="en-US" sz="1800" b="1" strike="noStrike" spc="-1" dirty="0">
                <a:solidFill>
                  <a:schemeClr val="tx2">
                    <a:lumMod val="75000"/>
                  </a:schemeClr>
                </a:solidFill>
                <a:latin typeface="Arial"/>
                <a:ea typeface="DejaVu Sans"/>
              </a:rPr>
              <a:t>Low Wai Kent</a:t>
            </a:r>
            <a:endParaRPr lang="en-US" sz="1800" b="0" strike="noStrike" spc="-1" dirty="0">
              <a:solidFill>
                <a:schemeClr val="tx2">
                  <a:lumMod val="75000"/>
                </a:schemeClr>
              </a:solidFill>
              <a:latin typeface="Arial"/>
            </a:endParaRPr>
          </a:p>
          <a:p>
            <a:pPr algn="ctr">
              <a:lnSpc>
                <a:spcPct val="100000"/>
              </a:lnSpc>
            </a:pPr>
            <a:r>
              <a:rPr lang="en-US" sz="1800" b="1" strike="noStrike" spc="-1" dirty="0">
                <a:solidFill>
                  <a:schemeClr val="tx2">
                    <a:lumMod val="75000"/>
                  </a:schemeClr>
                </a:solidFill>
                <a:latin typeface="Arial"/>
                <a:ea typeface="DejaVu Sans"/>
              </a:rPr>
              <a:t>Kenneth Rithvik</a:t>
            </a:r>
            <a:endParaRPr lang="en-US" sz="1800" b="0" strike="noStrike" spc="-1" dirty="0">
              <a:solidFill>
                <a:schemeClr val="tx2">
                  <a:lumMod val="75000"/>
                </a:schemeClr>
              </a:solidFill>
              <a:latin typeface="Arial"/>
            </a:endParaRPr>
          </a:p>
          <a:p>
            <a:pPr algn="ctr">
              <a:lnSpc>
                <a:spcPct val="100000"/>
              </a:lnSpc>
            </a:pPr>
            <a:r>
              <a:rPr lang="en-US" sz="1800" b="1" strike="noStrike" spc="-1" dirty="0">
                <a:solidFill>
                  <a:schemeClr val="tx2">
                    <a:lumMod val="75000"/>
                  </a:schemeClr>
                </a:solidFill>
                <a:latin typeface="Arial"/>
                <a:ea typeface="DejaVu Sans"/>
              </a:rPr>
              <a:t>Chokkalingam Shanmugasiva</a:t>
            </a:r>
            <a:endParaRPr lang="en-US" sz="1800" b="0" strike="noStrike" spc="-1" dirty="0">
              <a:solidFill>
                <a:schemeClr val="tx2">
                  <a:lumMod val="75000"/>
                </a:schemeClr>
              </a:solidFill>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FD451EE1-06AB-4684-8B7A-59133962CD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402D69F-ABEF-47E0-B154-C6656A2B3F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9C2B5B9-5E2E-45BB-8DEC-4649703C697B}"/>
              </a:ext>
            </a:extLst>
          </p:cNvPr>
          <p:cNvPicPr>
            <a:picLocks noChangeAspect="1"/>
          </p:cNvPicPr>
          <p:nvPr/>
        </p:nvPicPr>
        <p:blipFill rotWithShape="1">
          <a:blip r:embed="rId2"/>
          <a:srcRect l="31150" t="16538" r="10261" b="6251"/>
          <a:stretch/>
        </p:blipFill>
        <p:spPr>
          <a:xfrm>
            <a:off x="4810551" y="1122807"/>
            <a:ext cx="5797604" cy="4297680"/>
          </a:xfrm>
          <a:prstGeom prst="rect">
            <a:avLst/>
          </a:prstGeom>
        </p:spPr>
      </p:pic>
      <p:sp>
        <p:nvSpPr>
          <p:cNvPr id="2" name="Title 1">
            <a:extLst>
              <a:ext uri="{FF2B5EF4-FFF2-40B4-BE49-F238E27FC236}">
                <a16:creationId xmlns:a16="http://schemas.microsoft.com/office/drawing/2014/main" id="{7D033141-A5E5-4454-AE19-1BDFE2A8B7A8}"/>
              </a:ext>
            </a:extLst>
          </p:cNvPr>
          <p:cNvSpPr>
            <a:spLocks noGrp="1"/>
          </p:cNvSpPr>
          <p:nvPr>
            <p:ph type="title"/>
          </p:nvPr>
        </p:nvSpPr>
        <p:spPr>
          <a:xfrm>
            <a:off x="796009" y="2286000"/>
            <a:ext cx="2286000" cy="2286000"/>
          </a:xfrm>
          <a:prstGeom prst="ellipse">
            <a:avLst/>
          </a:prstGeom>
          <a:solidFill>
            <a:schemeClr val="tx1">
              <a:lumMod val="75000"/>
              <a:lumOff val="25000"/>
            </a:schemeClr>
          </a:solidFill>
          <a:ln>
            <a:noFill/>
          </a:ln>
        </p:spPr>
        <p:txBody>
          <a:bodyPr>
            <a:normAutofit/>
          </a:bodyPr>
          <a:lstStyle/>
          <a:p>
            <a:pPr algn="ctr"/>
            <a:r>
              <a:rPr lang="en-US" sz="2000">
                <a:solidFill>
                  <a:schemeClr val="bg1"/>
                </a:solidFill>
              </a:rPr>
              <a:t>Pattern of Interest </a:t>
            </a:r>
          </a:p>
        </p:txBody>
      </p:sp>
    </p:spTree>
    <p:extLst>
      <p:ext uri="{BB962C8B-B14F-4D97-AF65-F5344CB8AC3E}">
        <p14:creationId xmlns:p14="http://schemas.microsoft.com/office/powerpoint/2010/main" val="162793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FD451EE1-06AB-4684-8B7A-59133962CD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02D69F-ABEF-47E0-B154-C6656A2B3F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F582BD-CD71-4C39-8868-E7D97D515B90}"/>
              </a:ext>
            </a:extLst>
          </p:cNvPr>
          <p:cNvPicPr>
            <a:picLocks noChangeAspect="1"/>
          </p:cNvPicPr>
          <p:nvPr/>
        </p:nvPicPr>
        <p:blipFill rotWithShape="1">
          <a:blip r:embed="rId2"/>
          <a:srcRect l="26827" t="22666" r="6900" b="6154"/>
          <a:stretch/>
        </p:blipFill>
        <p:spPr>
          <a:xfrm>
            <a:off x="4361406" y="1248989"/>
            <a:ext cx="6695895" cy="4045315"/>
          </a:xfrm>
          <a:prstGeom prst="rect">
            <a:avLst/>
          </a:prstGeom>
        </p:spPr>
      </p:pic>
      <p:sp>
        <p:nvSpPr>
          <p:cNvPr id="2" name="Title 1">
            <a:extLst>
              <a:ext uri="{FF2B5EF4-FFF2-40B4-BE49-F238E27FC236}">
                <a16:creationId xmlns:a16="http://schemas.microsoft.com/office/drawing/2014/main" id="{7065ED2B-B2AF-46ED-A905-C6506F2F68A7}"/>
              </a:ext>
            </a:extLst>
          </p:cNvPr>
          <p:cNvSpPr>
            <a:spLocks noGrp="1"/>
          </p:cNvSpPr>
          <p:nvPr>
            <p:ph type="title"/>
          </p:nvPr>
        </p:nvSpPr>
        <p:spPr>
          <a:xfrm>
            <a:off x="796009" y="2286000"/>
            <a:ext cx="2286000" cy="2286000"/>
          </a:xfrm>
          <a:prstGeom prst="ellipse">
            <a:avLst/>
          </a:prstGeom>
          <a:solidFill>
            <a:schemeClr val="tx1">
              <a:lumMod val="75000"/>
              <a:lumOff val="25000"/>
            </a:schemeClr>
          </a:solidFill>
          <a:ln>
            <a:noFill/>
          </a:ln>
        </p:spPr>
        <p:txBody>
          <a:bodyPr>
            <a:normAutofit/>
          </a:bodyPr>
          <a:lstStyle/>
          <a:p>
            <a:pPr algn="ctr"/>
            <a:r>
              <a:rPr lang="en-US" sz="2000" dirty="0">
                <a:solidFill>
                  <a:schemeClr val="bg1"/>
                </a:solidFill>
              </a:rPr>
              <a:t>Step Pattern</a:t>
            </a:r>
          </a:p>
        </p:txBody>
      </p:sp>
    </p:spTree>
    <p:extLst>
      <p:ext uri="{BB962C8B-B14F-4D97-AF65-F5344CB8AC3E}">
        <p14:creationId xmlns:p14="http://schemas.microsoft.com/office/powerpoint/2010/main" val="368654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89640" y="5351400"/>
            <a:ext cx="10512720" cy="1322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THANK YOU</a:t>
            </a:r>
            <a:endParaRPr lang="en-US" sz="4400" b="0" strike="noStrike" spc="-1">
              <a:latin typeface="Arial"/>
            </a:endParaRPr>
          </a:p>
        </p:txBody>
      </p:sp>
    </p:spTree>
    <p:extLst>
      <p:ext uri="{BB962C8B-B14F-4D97-AF65-F5344CB8AC3E}">
        <p14:creationId xmlns:p14="http://schemas.microsoft.com/office/powerpoint/2010/main" val="3017578272"/>
      </p:ext>
    </p:extLst>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83808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000" b="0" strike="noStrike" spc="-1">
                <a:solidFill>
                  <a:schemeClr val="tx2">
                    <a:lumMod val="75000"/>
                  </a:schemeClr>
                </a:solidFill>
                <a:latin typeface="Arial Black"/>
                <a:ea typeface="DejaVu Sans"/>
              </a:rPr>
              <a:t>Reference</a:t>
            </a:r>
            <a:r>
              <a:rPr lang="en-US" sz="4400" b="0" strike="noStrike" spc="-1">
                <a:solidFill>
                  <a:schemeClr val="tx2">
                    <a:lumMod val="75000"/>
                  </a:schemeClr>
                </a:solidFill>
                <a:latin typeface="Calibri Light"/>
                <a:ea typeface="DejaVu Sans"/>
              </a:rPr>
              <a:t> </a:t>
            </a:r>
            <a:endParaRPr lang="en-US" sz="4400" b="0" strike="noStrike" spc="-1">
              <a:solidFill>
                <a:schemeClr val="tx2">
                  <a:lumMod val="75000"/>
                </a:schemeClr>
              </a:solidFill>
              <a:latin typeface="Arial"/>
            </a:endParaRPr>
          </a:p>
        </p:txBody>
      </p:sp>
      <p:sp>
        <p:nvSpPr>
          <p:cNvPr id="237" name="CustomShape 2"/>
          <p:cNvSpPr/>
          <p:nvPr/>
        </p:nvSpPr>
        <p:spPr>
          <a:xfrm>
            <a:off x="4038480" y="6356520"/>
            <a:ext cx="4111920" cy="362160"/>
          </a:xfrm>
          <a:prstGeom prst="rect">
            <a:avLst/>
          </a:prstGeom>
          <a:noFill/>
          <a:ln>
            <a:noFill/>
          </a:ln>
        </p:spPr>
        <p:style>
          <a:lnRef idx="0">
            <a:scrgbClr r="0" g="0" b="0"/>
          </a:lnRef>
          <a:fillRef idx="0">
            <a:scrgbClr r="0" g="0" b="0"/>
          </a:fillRef>
          <a:effectRef idx="0">
            <a:scrgbClr r="0" g="0" b="0"/>
          </a:effectRef>
          <a:fontRef idx="minor"/>
        </p:style>
      </p:sp>
      <p:sp>
        <p:nvSpPr>
          <p:cNvPr id="238" name="CustomShape 3"/>
          <p:cNvSpPr/>
          <p:nvPr/>
        </p:nvSpPr>
        <p:spPr>
          <a:xfrm>
            <a:off x="861048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D8EA2A7-719C-4423-80D8-1B0258C26B10}" type="slidenum">
              <a:rPr lang="en-US" sz="1200" b="0" strike="noStrike" spc="-1">
                <a:solidFill>
                  <a:schemeClr val="tx2">
                    <a:lumMod val="75000"/>
                  </a:schemeClr>
                </a:solidFill>
                <a:latin typeface="Calibri"/>
                <a:ea typeface="DejaVu Sans"/>
              </a:rPr>
              <a:t>13</a:t>
            </a:fld>
            <a:endParaRPr lang="en-US" sz="1200" b="0" strike="noStrike" spc="-1">
              <a:solidFill>
                <a:schemeClr val="tx2">
                  <a:lumMod val="75000"/>
                </a:schemeClr>
              </a:solidFill>
              <a:latin typeface="Arial"/>
            </a:endParaRPr>
          </a:p>
        </p:txBody>
      </p:sp>
      <p:sp>
        <p:nvSpPr>
          <p:cNvPr id="239" name="CustomShape 4"/>
          <p:cNvSpPr/>
          <p:nvPr/>
        </p:nvSpPr>
        <p:spPr>
          <a:xfrm>
            <a:off x="465480" y="1872720"/>
            <a:ext cx="5765040" cy="3927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85840" indent="-282960">
              <a:lnSpc>
                <a:spcPct val="100000"/>
              </a:lnSpc>
              <a:buClr>
                <a:srgbClr val="121212"/>
              </a:buClr>
              <a:buFont typeface="Arial"/>
              <a:buChar char="•"/>
            </a:pPr>
            <a:r>
              <a:rPr lang="en-US" sz="1800" b="0" strike="noStrike" spc="-1" dirty="0">
                <a:solidFill>
                  <a:schemeClr val="tx2">
                    <a:lumMod val="75000"/>
                  </a:schemeClr>
                </a:solidFill>
                <a:latin typeface="Roboto"/>
                <a:ea typeface="DejaVu Sans"/>
              </a:rPr>
              <a:t> </a:t>
            </a:r>
            <a:r>
              <a:rPr lang="en-US" sz="1800" b="0" u="sng" strike="noStrike" spc="-1" dirty="0">
                <a:solidFill>
                  <a:schemeClr val="tx2">
                    <a:lumMod val="75000"/>
                  </a:schemeClr>
                </a:solidFill>
                <a:uFill>
                  <a:solidFill>
                    <a:srgbClr val="FFFFFF"/>
                  </a:solidFill>
                </a:uFill>
                <a:latin typeface="Roboto"/>
                <a:ea typeface="DejaVu Sans"/>
                <a:hlinkClick r:id="rId2"/>
              </a:rPr>
              <a:t>AHRS algorithm</a:t>
            </a:r>
            <a:endParaRPr lang="en-US" sz="1800" b="0" strike="noStrike" spc="-1" dirty="0">
              <a:solidFill>
                <a:schemeClr val="tx2">
                  <a:lumMod val="75000"/>
                </a:schemeClr>
              </a:solidFill>
              <a:latin typeface="Arial"/>
            </a:endParaRPr>
          </a:p>
          <a:p>
            <a:pPr>
              <a:lnSpc>
                <a:spcPct val="100000"/>
              </a:lnSpc>
            </a:pPr>
            <a:endParaRPr lang="en-US" sz="1800" b="0" strike="noStrike" spc="-1" dirty="0">
              <a:solidFill>
                <a:schemeClr val="tx2">
                  <a:lumMod val="75000"/>
                </a:schemeClr>
              </a:solidFill>
              <a:latin typeface="Arial"/>
            </a:endParaRPr>
          </a:p>
          <a:p>
            <a:pPr marL="285840" indent="-282960">
              <a:lnSpc>
                <a:spcPct val="100000"/>
              </a:lnSpc>
              <a:buClr>
                <a:srgbClr val="121212"/>
              </a:buClr>
              <a:buFont typeface="Arial"/>
              <a:buChar char="•"/>
            </a:pPr>
            <a:r>
              <a:rPr lang="en-US" sz="1800" b="0" strike="noStrike" spc="-1" dirty="0">
                <a:solidFill>
                  <a:schemeClr val="tx2">
                    <a:lumMod val="75000"/>
                  </a:schemeClr>
                </a:solidFill>
                <a:latin typeface="Roboto"/>
                <a:ea typeface="DejaVu Sans"/>
              </a:rPr>
              <a:t>‘</a:t>
            </a:r>
            <a:r>
              <a:rPr lang="en-US" sz="1800" b="0" u="sng" strike="noStrike" spc="-1" dirty="0">
                <a:solidFill>
                  <a:schemeClr val="tx2">
                    <a:lumMod val="75000"/>
                  </a:schemeClr>
                </a:solidFill>
                <a:uFill>
                  <a:solidFill>
                    <a:srgbClr val="FFFFFF"/>
                  </a:solidFill>
                </a:uFill>
                <a:latin typeface="Roboto"/>
                <a:ea typeface="DejaVu Sans"/>
                <a:hlinkClick r:id="rId3"/>
              </a:rPr>
              <a:t>DCM filter</a:t>
            </a:r>
            <a:r>
              <a:rPr lang="en-US" sz="1800" b="0" strike="noStrike" spc="-1" dirty="0">
                <a:solidFill>
                  <a:schemeClr val="tx2">
                    <a:lumMod val="75000"/>
                  </a:schemeClr>
                </a:solidFill>
                <a:latin typeface="Roboto"/>
                <a:ea typeface="DejaVu Sans"/>
              </a:rPr>
              <a:t>‘</a:t>
            </a:r>
            <a:endParaRPr lang="en-US" sz="1800" b="0" strike="noStrike" spc="-1" dirty="0">
              <a:solidFill>
                <a:schemeClr val="tx2">
                  <a:lumMod val="75000"/>
                </a:schemeClr>
              </a:solidFill>
              <a:latin typeface="Arial"/>
            </a:endParaRPr>
          </a:p>
          <a:p>
            <a:pPr>
              <a:lnSpc>
                <a:spcPct val="100000"/>
              </a:lnSpc>
            </a:pPr>
            <a:endParaRPr lang="en-US" sz="1800" b="0" strike="noStrike" spc="-1" dirty="0">
              <a:solidFill>
                <a:schemeClr val="tx2">
                  <a:lumMod val="75000"/>
                </a:schemeClr>
              </a:solidFill>
              <a:latin typeface="Arial"/>
            </a:endParaRPr>
          </a:p>
          <a:p>
            <a:pPr marL="285840" indent="-282960">
              <a:lnSpc>
                <a:spcPct val="100000"/>
              </a:lnSpc>
              <a:buClr>
                <a:srgbClr val="000000"/>
              </a:buClr>
              <a:buFont typeface="Arial"/>
              <a:buChar char="•"/>
            </a:pPr>
            <a:r>
              <a:rPr lang="en-US" sz="1800" b="0" u="sng" strike="noStrike" spc="-1" dirty="0">
                <a:solidFill>
                  <a:schemeClr val="tx2">
                    <a:lumMod val="75000"/>
                  </a:schemeClr>
                </a:solidFill>
                <a:uFill>
                  <a:solidFill>
                    <a:srgbClr val="FFFFFF"/>
                  </a:solidFill>
                </a:uFill>
                <a:latin typeface="Calibri"/>
                <a:ea typeface="DejaVu Sans"/>
                <a:hlinkClick r:id="rId4"/>
              </a:rPr>
              <a:t>http://ieeexplore.ieee.org/document/5695918/</a:t>
            </a:r>
            <a:endParaRPr lang="en-US" sz="1800" b="0" strike="noStrike" spc="-1" dirty="0">
              <a:solidFill>
                <a:schemeClr val="tx2">
                  <a:lumMod val="75000"/>
                </a:schemeClr>
              </a:solidFill>
              <a:latin typeface="Arial"/>
            </a:endParaRPr>
          </a:p>
          <a:p>
            <a:pPr>
              <a:lnSpc>
                <a:spcPct val="100000"/>
              </a:lnSpc>
            </a:pPr>
            <a:endParaRPr lang="en-US" sz="1800" b="0" strike="noStrike" spc="-1" dirty="0">
              <a:solidFill>
                <a:schemeClr val="tx2">
                  <a:lumMod val="75000"/>
                </a:schemeClr>
              </a:solidFill>
              <a:latin typeface="Arial"/>
            </a:endParaRPr>
          </a:p>
          <a:p>
            <a:pPr marL="285840" indent="-282960">
              <a:lnSpc>
                <a:spcPct val="100000"/>
              </a:lnSpc>
              <a:buClr>
                <a:srgbClr val="000000"/>
              </a:buClr>
              <a:buFont typeface="Arial"/>
              <a:buChar char="•"/>
            </a:pPr>
            <a:r>
              <a:rPr lang="en-US" sz="1800" b="0" u="sng" strike="noStrike" spc="-1" dirty="0">
                <a:solidFill>
                  <a:schemeClr val="tx2">
                    <a:lumMod val="75000"/>
                  </a:schemeClr>
                </a:solidFill>
                <a:uFill>
                  <a:solidFill>
                    <a:srgbClr val="FFFFFF"/>
                  </a:solidFill>
                </a:uFill>
                <a:latin typeface="Calibri"/>
                <a:ea typeface="DejaVu Sans"/>
                <a:hlinkClick r:id="rId5"/>
              </a:rPr>
              <a:t>http://ieeexplore.ieee.org/document/4913055/</a:t>
            </a:r>
            <a:endParaRPr lang="en-US" sz="1800" b="0" strike="noStrike" spc="-1" dirty="0">
              <a:solidFill>
                <a:schemeClr val="tx2">
                  <a:lumMod val="75000"/>
                </a:schemeClr>
              </a:solidFill>
              <a:latin typeface="Arial"/>
            </a:endParaRPr>
          </a:p>
          <a:p>
            <a:pPr marL="2880">
              <a:lnSpc>
                <a:spcPct val="100000"/>
              </a:lnSpc>
              <a:buClr>
                <a:srgbClr val="000000"/>
              </a:buClr>
            </a:pPr>
            <a:endParaRPr lang="en-US" sz="1800" b="0" strike="noStrike" spc="-1" dirty="0">
              <a:solidFill>
                <a:schemeClr val="tx2">
                  <a:lumMod val="75000"/>
                </a:schemeClr>
              </a:solidFill>
              <a:latin typeface="Arial"/>
            </a:endParaRPr>
          </a:p>
        </p:txBody>
      </p:sp>
      <p:sp>
        <p:nvSpPr>
          <p:cNvPr id="240" name="CustomShape 5"/>
          <p:cNvSpPr/>
          <p:nvPr/>
        </p:nvSpPr>
        <p:spPr>
          <a:xfrm>
            <a:off x="838080" y="365040"/>
            <a:ext cx="10512720" cy="1322640"/>
          </a:xfrm>
          <a:prstGeom prst="rect">
            <a:avLst/>
          </a:prstGeom>
          <a:noFill/>
          <a:ln>
            <a:noFill/>
          </a:ln>
        </p:spPr>
        <p:style>
          <a:lnRef idx="0">
            <a:scrgbClr r="0" g="0" b="0"/>
          </a:lnRef>
          <a:fillRef idx="0">
            <a:scrgbClr r="0" g="0" b="0"/>
          </a:fillRef>
          <a:effectRef idx="0">
            <a:scrgbClr r="0" g="0" b="0"/>
          </a:effectRef>
          <a:fontRef idx="minor"/>
        </p:style>
      </p:sp>
      <p:sp>
        <p:nvSpPr>
          <p:cNvPr id="241" name="CustomShape 6"/>
          <p:cNvSpPr/>
          <p:nvPr/>
        </p:nvSpPr>
        <p:spPr>
          <a:xfrm>
            <a:off x="609480" y="1604520"/>
            <a:ext cx="5352120" cy="3975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27640" y="20700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chemeClr val="tx2">
                    <a:lumMod val="75000"/>
                  </a:schemeClr>
                </a:solidFill>
                <a:latin typeface="Arial Black"/>
                <a:ea typeface="DejaVu Sans"/>
              </a:rPr>
              <a:t>Smart Knee Brace</a:t>
            </a:r>
            <a:endParaRPr lang="en-US" sz="4000" b="0" strike="noStrike" spc="-1">
              <a:solidFill>
                <a:schemeClr val="tx2">
                  <a:lumMod val="75000"/>
                </a:schemeClr>
              </a:solidFill>
              <a:latin typeface="Arial"/>
            </a:endParaRPr>
          </a:p>
        </p:txBody>
      </p:sp>
      <p:sp>
        <p:nvSpPr>
          <p:cNvPr id="161" name="CustomShape 2"/>
          <p:cNvSpPr/>
          <p:nvPr/>
        </p:nvSpPr>
        <p:spPr>
          <a:xfrm>
            <a:off x="861048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DF5541E-8F30-4067-B339-CC4429690F40}" type="slidenum">
              <a:rPr lang="en-US" sz="1200" b="0" strike="noStrike" spc="-1">
                <a:solidFill>
                  <a:schemeClr val="tx2">
                    <a:lumMod val="75000"/>
                  </a:schemeClr>
                </a:solidFill>
                <a:latin typeface="Calibri"/>
                <a:ea typeface="DejaVu Sans"/>
              </a:rPr>
              <a:t>2</a:t>
            </a:fld>
            <a:endParaRPr lang="en-US" sz="1200" b="0" strike="noStrike" spc="-1">
              <a:solidFill>
                <a:schemeClr val="tx2">
                  <a:lumMod val="75000"/>
                </a:schemeClr>
              </a:solidFill>
              <a:latin typeface="Arial"/>
            </a:endParaRPr>
          </a:p>
        </p:txBody>
      </p:sp>
      <p:sp>
        <p:nvSpPr>
          <p:cNvPr id="162" name="CustomShape 3"/>
          <p:cNvSpPr/>
          <p:nvPr/>
        </p:nvSpPr>
        <p:spPr>
          <a:xfrm>
            <a:off x="873000" y="12218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u="sng" strike="noStrike" spc="-1">
                <a:solidFill>
                  <a:schemeClr val="tx2">
                    <a:lumMod val="75000"/>
                  </a:schemeClr>
                </a:solidFill>
                <a:uFill>
                  <a:solidFill>
                    <a:srgbClr val="FFFFFF"/>
                  </a:solidFill>
                </a:uFill>
                <a:latin typeface="Calibri Light"/>
                <a:ea typeface="DejaVu Sans"/>
              </a:rPr>
              <a:t>Traditional Knee Brace      </a:t>
            </a:r>
            <a:endParaRPr lang="en-US" sz="3200" b="0" strike="noStrike" spc="-1">
              <a:solidFill>
                <a:schemeClr val="tx2">
                  <a:lumMod val="75000"/>
                </a:schemeClr>
              </a:solidFill>
              <a:latin typeface="Arial"/>
            </a:endParaRPr>
          </a:p>
        </p:txBody>
      </p:sp>
      <p:sp>
        <p:nvSpPr>
          <p:cNvPr id="163" name="CustomShape 4"/>
          <p:cNvSpPr/>
          <p:nvPr/>
        </p:nvSpPr>
        <p:spPr>
          <a:xfrm>
            <a:off x="4086360" y="4209840"/>
            <a:ext cx="3991680" cy="57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200" b="0" u="sng" strike="noStrike" spc="-1">
                <a:solidFill>
                  <a:schemeClr val="tx2">
                    <a:lumMod val="75000"/>
                  </a:schemeClr>
                </a:solidFill>
                <a:uFill>
                  <a:solidFill>
                    <a:srgbClr val="FFFFFF"/>
                  </a:solidFill>
                </a:uFill>
                <a:latin typeface="Calibri Light"/>
                <a:ea typeface="DejaVu Sans"/>
              </a:rPr>
              <a:t>Smart  Knee Brace</a:t>
            </a:r>
            <a:endParaRPr lang="en-US" sz="3200" b="0" strike="noStrike" spc="-1">
              <a:solidFill>
                <a:schemeClr val="tx2">
                  <a:lumMod val="75000"/>
                </a:schemeClr>
              </a:solidFill>
              <a:latin typeface="Arial"/>
            </a:endParaRPr>
          </a:p>
        </p:txBody>
      </p:sp>
      <p:sp>
        <p:nvSpPr>
          <p:cNvPr id="164" name="CustomShape 5"/>
          <p:cNvSpPr/>
          <p:nvPr/>
        </p:nvSpPr>
        <p:spPr>
          <a:xfrm>
            <a:off x="466200" y="4897080"/>
            <a:ext cx="11231640" cy="383040"/>
          </a:xfrm>
          <a:prstGeom prst="round2SameRect">
            <a:avLst>
              <a:gd name="adj1" fmla="val 16667"/>
              <a:gd name="adj2" fmla="val 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chemeClr val="tx2">
                    <a:lumMod val="75000"/>
                  </a:schemeClr>
                </a:solidFill>
                <a:latin typeface="Calibri"/>
                <a:ea typeface="DejaVu Sans"/>
              </a:rPr>
              <a:t>All the Above Plus +</a:t>
            </a:r>
            <a:endParaRPr lang="en-US" sz="1800" b="0" strike="noStrike" spc="-1">
              <a:solidFill>
                <a:schemeClr val="tx2">
                  <a:lumMod val="75000"/>
                </a:schemeClr>
              </a:solidFill>
              <a:latin typeface="Arial"/>
            </a:endParaRPr>
          </a:p>
        </p:txBody>
      </p:sp>
      <p:sp>
        <p:nvSpPr>
          <p:cNvPr id="165" name="CustomShape 6"/>
          <p:cNvSpPr/>
          <p:nvPr/>
        </p:nvSpPr>
        <p:spPr>
          <a:xfrm>
            <a:off x="466200" y="5573880"/>
            <a:ext cx="2999520" cy="779400"/>
          </a:xfrm>
          <a:prstGeom prst="roundRect">
            <a:avLst>
              <a:gd name="adj" fmla="val 16667"/>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chemeClr val="tx2">
                    <a:lumMod val="75000"/>
                  </a:schemeClr>
                </a:solidFill>
                <a:latin typeface="Calibri"/>
                <a:ea typeface="DejaVu Sans"/>
              </a:rPr>
              <a:t>ML based movement recognition and monitoring</a:t>
            </a:r>
            <a:endParaRPr lang="en-US" sz="1800" b="0" strike="noStrike" spc="-1" dirty="0">
              <a:solidFill>
                <a:schemeClr val="tx2">
                  <a:lumMod val="75000"/>
                </a:schemeClr>
              </a:solidFill>
              <a:latin typeface="Arial"/>
            </a:endParaRPr>
          </a:p>
        </p:txBody>
      </p:sp>
      <p:sp>
        <p:nvSpPr>
          <p:cNvPr id="166" name="CustomShape 7"/>
          <p:cNvSpPr/>
          <p:nvPr/>
        </p:nvSpPr>
        <p:spPr>
          <a:xfrm>
            <a:off x="5128560" y="5573880"/>
            <a:ext cx="1907280" cy="779400"/>
          </a:xfrm>
          <a:prstGeom prst="roundRect">
            <a:avLst>
              <a:gd name="adj" fmla="val 16667"/>
            </a:avLst>
          </a:prstGeom>
          <a:solidFill>
            <a:srgbClr val="BFBFBF"/>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chemeClr val="tx2">
                    <a:lumMod val="75000"/>
                  </a:schemeClr>
                </a:solidFill>
                <a:latin typeface="Calibri"/>
                <a:ea typeface="DejaVu Sans"/>
              </a:rPr>
              <a:t>Motion Capture using IMU</a:t>
            </a:r>
            <a:endParaRPr lang="en-US" sz="1800" b="0" strike="noStrike" spc="-1" dirty="0">
              <a:solidFill>
                <a:schemeClr val="tx2">
                  <a:lumMod val="75000"/>
                </a:schemeClr>
              </a:solidFill>
              <a:latin typeface="Arial"/>
            </a:endParaRPr>
          </a:p>
        </p:txBody>
      </p:sp>
      <p:sp>
        <p:nvSpPr>
          <p:cNvPr id="167" name="CustomShape 8"/>
          <p:cNvSpPr/>
          <p:nvPr/>
        </p:nvSpPr>
        <p:spPr>
          <a:xfrm>
            <a:off x="8708760" y="5573880"/>
            <a:ext cx="2999520" cy="779400"/>
          </a:xfrm>
          <a:prstGeom prst="roundRect">
            <a:avLst>
              <a:gd name="adj" fmla="val 16667"/>
            </a:avLst>
          </a:prstGeom>
          <a:solidFill>
            <a:srgbClr val="BFBFBF"/>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chemeClr val="tx2">
                    <a:lumMod val="75000"/>
                  </a:schemeClr>
                </a:solidFill>
                <a:latin typeface="Calibri"/>
                <a:ea typeface="DejaVu Sans"/>
              </a:rPr>
              <a:t>24*7 Remote  Monitoring Aiding Tele Health Care </a:t>
            </a:r>
            <a:endParaRPr lang="en-US" sz="1800" b="0" strike="noStrike" spc="-1">
              <a:solidFill>
                <a:schemeClr val="tx2">
                  <a:lumMod val="75000"/>
                </a:schemeClr>
              </a:solidFill>
              <a:latin typeface="Arial"/>
            </a:endParaRPr>
          </a:p>
        </p:txBody>
      </p:sp>
      <p:sp>
        <p:nvSpPr>
          <p:cNvPr id="168" name="CustomShape 9"/>
          <p:cNvSpPr/>
          <p:nvPr/>
        </p:nvSpPr>
        <p:spPr>
          <a:xfrm>
            <a:off x="550800" y="2275920"/>
            <a:ext cx="5196960" cy="960120"/>
          </a:xfrm>
          <a:prstGeom prst="roundRect">
            <a:avLst>
              <a:gd name="adj" fmla="val 16667"/>
            </a:avLst>
          </a:prstGeom>
          <a:noFill/>
          <a:ln w="7632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chemeClr val="tx2">
                    <a:lumMod val="75000"/>
                  </a:schemeClr>
                </a:solidFill>
                <a:latin typeface="Calibri"/>
                <a:ea typeface="DejaVu Sans"/>
              </a:rPr>
              <a:t>Monitor Gait Movement</a:t>
            </a:r>
            <a:endParaRPr lang="en-US" sz="1800" b="0" strike="noStrike" spc="-1">
              <a:solidFill>
                <a:schemeClr val="tx2">
                  <a:lumMod val="75000"/>
                </a:schemeClr>
              </a:solidFill>
              <a:latin typeface="Arial"/>
            </a:endParaRPr>
          </a:p>
          <a:p>
            <a:pPr algn="ctr">
              <a:lnSpc>
                <a:spcPct val="100000"/>
              </a:lnSpc>
            </a:pPr>
            <a:r>
              <a:rPr lang="en-US" sz="1600" b="0" strike="noStrike" spc="-1">
                <a:solidFill>
                  <a:schemeClr val="tx2">
                    <a:lumMod val="75000"/>
                  </a:schemeClr>
                </a:solidFill>
                <a:latin typeface="Calibri"/>
                <a:ea typeface="DejaVu Sans"/>
              </a:rPr>
              <a:t>Limiting potentially harmful knee movements while rehabilitating after recent knee surgery or an injury</a:t>
            </a:r>
            <a:endParaRPr lang="en-US" sz="1600" b="0" strike="noStrike" spc="-1">
              <a:solidFill>
                <a:schemeClr val="tx2">
                  <a:lumMod val="75000"/>
                </a:schemeClr>
              </a:solidFill>
              <a:latin typeface="Arial"/>
            </a:endParaRPr>
          </a:p>
        </p:txBody>
      </p:sp>
      <p:sp>
        <p:nvSpPr>
          <p:cNvPr id="169" name="CustomShape 10"/>
          <p:cNvSpPr/>
          <p:nvPr/>
        </p:nvSpPr>
        <p:spPr>
          <a:xfrm>
            <a:off x="6511320" y="2275920"/>
            <a:ext cx="5196960" cy="960120"/>
          </a:xfrm>
          <a:prstGeom prst="roundRect">
            <a:avLst>
              <a:gd name="adj" fmla="val 16667"/>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chemeClr val="tx2">
                    <a:lumMod val="75000"/>
                  </a:schemeClr>
                </a:solidFill>
                <a:latin typeface="Calibri"/>
                <a:ea typeface="DejaVu Sans"/>
              </a:rPr>
              <a:t>Protection</a:t>
            </a:r>
            <a:endParaRPr lang="en-US" sz="1800" b="0" strike="noStrike" spc="-1">
              <a:solidFill>
                <a:schemeClr val="tx2">
                  <a:lumMod val="75000"/>
                </a:schemeClr>
              </a:solidFill>
              <a:latin typeface="Arial"/>
            </a:endParaRPr>
          </a:p>
          <a:p>
            <a:pPr algn="ctr">
              <a:lnSpc>
                <a:spcPct val="100000"/>
              </a:lnSpc>
            </a:pPr>
            <a:r>
              <a:rPr lang="en-US" sz="1600" b="0" strike="noStrike" spc="-1">
                <a:solidFill>
                  <a:schemeClr val="tx2">
                    <a:lumMod val="75000"/>
                  </a:schemeClr>
                </a:solidFill>
                <a:latin typeface="Calibri"/>
                <a:ea typeface="DejaVu Sans"/>
              </a:rPr>
              <a:t>Protect a reconstructed or repaired ligament and allow early motion of the knee joint</a:t>
            </a:r>
            <a:r>
              <a:rPr lang="en-US" sz="1800" b="0" strike="noStrike" spc="-1">
                <a:solidFill>
                  <a:schemeClr val="tx2">
                    <a:lumMod val="75000"/>
                  </a:schemeClr>
                </a:solidFill>
                <a:latin typeface="Calibri"/>
                <a:ea typeface="DejaVu Sans"/>
              </a:rPr>
              <a:t>. </a:t>
            </a:r>
            <a:endParaRPr lang="en-US" sz="1800" b="0" strike="noStrike" spc="-1">
              <a:solidFill>
                <a:schemeClr val="tx2">
                  <a:lumMod val="75000"/>
                </a:schemeClr>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hidden="1"/>
          <p:cNvSpPr/>
          <p:nvPr/>
        </p:nvSpPr>
        <p:spPr>
          <a:xfrm>
            <a:off x="1695960" y="2046600"/>
            <a:ext cx="631080" cy="272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n-US" sz="1800" b="1" strike="noStrike" spc="-1">
                <a:solidFill>
                  <a:srgbClr val="ED7D31"/>
                </a:solidFill>
                <a:latin typeface="Calibri"/>
                <a:ea typeface="DejaVu Sans"/>
              </a:rPr>
              <a:t>2017</a:t>
            </a:r>
            <a:endParaRPr lang="en-US" sz="1800" b="0" strike="noStrike" spc="-1">
              <a:latin typeface="Arial"/>
            </a:endParaRPr>
          </a:p>
        </p:txBody>
      </p:sp>
      <p:sp>
        <p:nvSpPr>
          <p:cNvPr id="171" name="CustomShape 2" hidden="1"/>
          <p:cNvSpPr/>
          <p:nvPr/>
        </p:nvSpPr>
        <p:spPr>
          <a:xfrm>
            <a:off x="9868320" y="2046600"/>
            <a:ext cx="631080" cy="272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n-US" sz="1800" b="1" strike="noStrike" spc="-1">
                <a:solidFill>
                  <a:srgbClr val="B20E12"/>
                </a:solidFill>
                <a:latin typeface="Calibri"/>
                <a:ea typeface="DejaVu Sans"/>
              </a:rPr>
              <a:t>2017</a:t>
            </a:r>
            <a:endParaRPr lang="en-US" sz="1800" b="0" strike="noStrike" spc="-1">
              <a:latin typeface="Arial"/>
            </a:endParaRPr>
          </a:p>
        </p:txBody>
      </p:sp>
      <p:sp>
        <p:nvSpPr>
          <p:cNvPr id="172" name="CustomShape 3" hidden="1"/>
          <p:cNvSpPr/>
          <p:nvPr/>
        </p:nvSpPr>
        <p:spPr>
          <a:xfrm>
            <a:off x="1523880" y="0"/>
            <a:ext cx="360" cy="36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73" name="CustomShape 4" hidden="1"/>
          <p:cNvSpPr/>
          <p:nvPr/>
        </p:nvSpPr>
        <p:spPr>
          <a:xfrm>
            <a:off x="2332080" y="2311560"/>
            <a:ext cx="69840" cy="81720"/>
          </a:xfrm>
          <a:prstGeom prst="triangl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74" name="CustomShape 5" hidden="1"/>
          <p:cNvSpPr/>
          <p:nvPr/>
        </p:nvSpPr>
        <p:spPr>
          <a:xfrm>
            <a:off x="2330640" y="2396520"/>
            <a:ext cx="435960" cy="1807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n-US" sz="1200" b="0" strike="noStrike" spc="-1">
                <a:solidFill>
                  <a:srgbClr val="000000"/>
                </a:solidFill>
                <a:latin typeface="Calibri"/>
                <a:ea typeface="DejaVu Sans"/>
              </a:rPr>
              <a:t>Today</a:t>
            </a:r>
            <a:endParaRPr lang="en-US" sz="1200" b="0" strike="noStrike" spc="-1">
              <a:latin typeface="Arial"/>
            </a:endParaRPr>
          </a:p>
        </p:txBody>
      </p:sp>
      <p:sp>
        <p:nvSpPr>
          <p:cNvPr id="175" name="CustomShape 6" hidden="1"/>
          <p:cNvSpPr/>
          <p:nvPr/>
        </p:nvSpPr>
        <p:spPr>
          <a:xfrm>
            <a:off x="3597480" y="303336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76" name="CustomShape 7" hidden="1"/>
          <p:cNvSpPr/>
          <p:nvPr/>
        </p:nvSpPr>
        <p:spPr>
          <a:xfrm>
            <a:off x="1523880" y="3033360"/>
            <a:ext cx="360" cy="150840"/>
          </a:xfrm>
          <a:prstGeom prst="rect">
            <a:avLst/>
          </a:prstGeom>
          <a:noFill/>
          <a:ln>
            <a:noFill/>
          </a:ln>
        </p:spPr>
        <p:style>
          <a:lnRef idx="0">
            <a:scrgbClr r="0" g="0" b="0"/>
          </a:lnRef>
          <a:fillRef idx="0">
            <a:scrgbClr r="0" g="0" b="0"/>
          </a:fillRef>
          <a:effectRef idx="0">
            <a:scrgbClr r="0" g="0" b="0"/>
          </a:effectRef>
          <a:fontRef idx="minor"/>
        </p:style>
      </p:sp>
      <p:sp>
        <p:nvSpPr>
          <p:cNvPr id="177" name="CustomShape 8" hidden="1"/>
          <p:cNvSpPr/>
          <p:nvPr/>
        </p:nvSpPr>
        <p:spPr>
          <a:xfrm>
            <a:off x="1523880" y="3033360"/>
            <a:ext cx="360" cy="150840"/>
          </a:xfrm>
          <a:prstGeom prst="rect">
            <a:avLst/>
          </a:prstGeom>
          <a:noFill/>
          <a:ln>
            <a:noFill/>
          </a:ln>
        </p:spPr>
        <p:style>
          <a:lnRef idx="0">
            <a:scrgbClr r="0" g="0" b="0"/>
          </a:lnRef>
          <a:fillRef idx="0">
            <a:scrgbClr r="0" g="0" b="0"/>
          </a:fillRef>
          <a:effectRef idx="0">
            <a:scrgbClr r="0" g="0" b="0"/>
          </a:effectRef>
          <a:fontRef idx="minor"/>
        </p:style>
      </p:sp>
      <p:sp>
        <p:nvSpPr>
          <p:cNvPr id="178" name="CustomShape 9" hidden="1"/>
          <p:cNvSpPr/>
          <p:nvPr/>
        </p:nvSpPr>
        <p:spPr>
          <a:xfrm>
            <a:off x="1523880" y="3033360"/>
            <a:ext cx="360" cy="150840"/>
          </a:xfrm>
          <a:prstGeom prst="rect">
            <a:avLst/>
          </a:prstGeom>
          <a:noFill/>
          <a:ln>
            <a:noFill/>
          </a:ln>
        </p:spPr>
        <p:style>
          <a:lnRef idx="0">
            <a:scrgbClr r="0" g="0" b="0"/>
          </a:lnRef>
          <a:fillRef idx="0">
            <a:scrgbClr r="0" g="0" b="0"/>
          </a:fillRef>
          <a:effectRef idx="0">
            <a:scrgbClr r="0" g="0" b="0"/>
          </a:effectRef>
          <a:fontRef idx="minor"/>
        </p:style>
      </p:sp>
      <p:sp>
        <p:nvSpPr>
          <p:cNvPr id="179" name="CustomShape 10" hidden="1"/>
          <p:cNvSpPr/>
          <p:nvPr/>
        </p:nvSpPr>
        <p:spPr>
          <a:xfrm>
            <a:off x="2941920" y="341712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80" name="CustomShape 11" hidden="1"/>
          <p:cNvSpPr/>
          <p:nvPr/>
        </p:nvSpPr>
        <p:spPr>
          <a:xfrm>
            <a:off x="1523880" y="3417120"/>
            <a:ext cx="360" cy="150840"/>
          </a:xfrm>
          <a:prstGeom prst="rect">
            <a:avLst/>
          </a:prstGeom>
          <a:noFill/>
          <a:ln>
            <a:noFill/>
          </a:ln>
        </p:spPr>
        <p:style>
          <a:lnRef idx="0">
            <a:scrgbClr r="0" g="0" b="0"/>
          </a:lnRef>
          <a:fillRef idx="0">
            <a:scrgbClr r="0" g="0" b="0"/>
          </a:fillRef>
          <a:effectRef idx="0">
            <a:scrgbClr r="0" g="0" b="0"/>
          </a:effectRef>
          <a:fontRef idx="minor"/>
        </p:style>
      </p:sp>
      <p:sp>
        <p:nvSpPr>
          <p:cNvPr id="181" name="CustomShape 12" hidden="1"/>
          <p:cNvSpPr/>
          <p:nvPr/>
        </p:nvSpPr>
        <p:spPr>
          <a:xfrm>
            <a:off x="1523880" y="3417120"/>
            <a:ext cx="360" cy="150840"/>
          </a:xfrm>
          <a:prstGeom prst="rect">
            <a:avLst/>
          </a:prstGeom>
          <a:noFill/>
          <a:ln>
            <a:noFill/>
          </a:ln>
        </p:spPr>
        <p:style>
          <a:lnRef idx="0">
            <a:scrgbClr r="0" g="0" b="0"/>
          </a:lnRef>
          <a:fillRef idx="0">
            <a:scrgbClr r="0" g="0" b="0"/>
          </a:fillRef>
          <a:effectRef idx="0">
            <a:scrgbClr r="0" g="0" b="0"/>
          </a:effectRef>
          <a:fontRef idx="minor"/>
        </p:style>
      </p:sp>
      <p:sp>
        <p:nvSpPr>
          <p:cNvPr id="182" name="CustomShape 13" hidden="1"/>
          <p:cNvSpPr/>
          <p:nvPr/>
        </p:nvSpPr>
        <p:spPr>
          <a:xfrm>
            <a:off x="1523880" y="3417120"/>
            <a:ext cx="360" cy="150840"/>
          </a:xfrm>
          <a:prstGeom prst="rect">
            <a:avLst/>
          </a:prstGeom>
          <a:noFill/>
          <a:ln>
            <a:noFill/>
          </a:ln>
        </p:spPr>
        <p:style>
          <a:lnRef idx="0">
            <a:scrgbClr r="0" g="0" b="0"/>
          </a:lnRef>
          <a:fillRef idx="0">
            <a:scrgbClr r="0" g="0" b="0"/>
          </a:fillRef>
          <a:effectRef idx="0">
            <a:scrgbClr r="0" g="0" b="0"/>
          </a:effectRef>
          <a:fontRef idx="minor"/>
        </p:style>
      </p:sp>
      <p:sp>
        <p:nvSpPr>
          <p:cNvPr id="183" name="CustomShape 14" hidden="1"/>
          <p:cNvSpPr/>
          <p:nvPr/>
        </p:nvSpPr>
        <p:spPr>
          <a:xfrm>
            <a:off x="4498560" y="380088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84" name="CustomShape 15" hidden="1"/>
          <p:cNvSpPr/>
          <p:nvPr/>
        </p:nvSpPr>
        <p:spPr>
          <a:xfrm>
            <a:off x="1523880" y="3800880"/>
            <a:ext cx="360" cy="150840"/>
          </a:xfrm>
          <a:prstGeom prst="rect">
            <a:avLst/>
          </a:prstGeom>
          <a:noFill/>
          <a:ln>
            <a:noFill/>
          </a:ln>
        </p:spPr>
        <p:style>
          <a:lnRef idx="0">
            <a:scrgbClr r="0" g="0" b="0"/>
          </a:lnRef>
          <a:fillRef idx="0">
            <a:scrgbClr r="0" g="0" b="0"/>
          </a:fillRef>
          <a:effectRef idx="0">
            <a:scrgbClr r="0" g="0" b="0"/>
          </a:effectRef>
          <a:fontRef idx="minor"/>
        </p:style>
      </p:sp>
      <p:sp>
        <p:nvSpPr>
          <p:cNvPr id="185" name="CustomShape 16" hidden="1"/>
          <p:cNvSpPr/>
          <p:nvPr/>
        </p:nvSpPr>
        <p:spPr>
          <a:xfrm>
            <a:off x="1523880" y="3800880"/>
            <a:ext cx="360" cy="150840"/>
          </a:xfrm>
          <a:prstGeom prst="rect">
            <a:avLst/>
          </a:prstGeom>
          <a:noFill/>
          <a:ln>
            <a:noFill/>
          </a:ln>
        </p:spPr>
        <p:style>
          <a:lnRef idx="0">
            <a:scrgbClr r="0" g="0" b="0"/>
          </a:lnRef>
          <a:fillRef idx="0">
            <a:scrgbClr r="0" g="0" b="0"/>
          </a:fillRef>
          <a:effectRef idx="0">
            <a:scrgbClr r="0" g="0" b="0"/>
          </a:effectRef>
          <a:fontRef idx="minor"/>
        </p:style>
      </p:sp>
      <p:sp>
        <p:nvSpPr>
          <p:cNvPr id="186" name="CustomShape 17" hidden="1"/>
          <p:cNvSpPr/>
          <p:nvPr/>
        </p:nvSpPr>
        <p:spPr>
          <a:xfrm>
            <a:off x="1523880" y="3800880"/>
            <a:ext cx="360" cy="150840"/>
          </a:xfrm>
          <a:prstGeom prst="rect">
            <a:avLst/>
          </a:prstGeom>
          <a:noFill/>
          <a:ln>
            <a:noFill/>
          </a:ln>
        </p:spPr>
        <p:style>
          <a:lnRef idx="0">
            <a:scrgbClr r="0" g="0" b="0"/>
          </a:lnRef>
          <a:fillRef idx="0">
            <a:scrgbClr r="0" g="0" b="0"/>
          </a:fillRef>
          <a:effectRef idx="0">
            <a:scrgbClr r="0" g="0" b="0"/>
          </a:effectRef>
          <a:fontRef idx="minor"/>
        </p:style>
      </p:sp>
      <p:sp>
        <p:nvSpPr>
          <p:cNvPr id="187" name="CustomShape 18" hidden="1"/>
          <p:cNvSpPr/>
          <p:nvPr/>
        </p:nvSpPr>
        <p:spPr>
          <a:xfrm>
            <a:off x="5072040" y="418428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88" name="CustomShape 19" hidden="1"/>
          <p:cNvSpPr/>
          <p:nvPr/>
        </p:nvSpPr>
        <p:spPr>
          <a:xfrm>
            <a:off x="1523880" y="4184280"/>
            <a:ext cx="360" cy="150840"/>
          </a:xfrm>
          <a:prstGeom prst="rect">
            <a:avLst/>
          </a:prstGeom>
          <a:noFill/>
          <a:ln>
            <a:noFill/>
          </a:ln>
        </p:spPr>
        <p:style>
          <a:lnRef idx="0">
            <a:scrgbClr r="0" g="0" b="0"/>
          </a:lnRef>
          <a:fillRef idx="0">
            <a:scrgbClr r="0" g="0" b="0"/>
          </a:fillRef>
          <a:effectRef idx="0">
            <a:scrgbClr r="0" g="0" b="0"/>
          </a:effectRef>
          <a:fontRef idx="minor"/>
        </p:style>
      </p:sp>
      <p:sp>
        <p:nvSpPr>
          <p:cNvPr id="189" name="CustomShape 20" hidden="1"/>
          <p:cNvSpPr/>
          <p:nvPr/>
        </p:nvSpPr>
        <p:spPr>
          <a:xfrm>
            <a:off x="1523880" y="4184280"/>
            <a:ext cx="360" cy="150840"/>
          </a:xfrm>
          <a:prstGeom prst="rect">
            <a:avLst/>
          </a:prstGeom>
          <a:noFill/>
          <a:ln>
            <a:noFill/>
          </a:ln>
        </p:spPr>
        <p:style>
          <a:lnRef idx="0">
            <a:scrgbClr r="0" g="0" b="0"/>
          </a:lnRef>
          <a:fillRef idx="0">
            <a:scrgbClr r="0" g="0" b="0"/>
          </a:fillRef>
          <a:effectRef idx="0">
            <a:scrgbClr r="0" g="0" b="0"/>
          </a:effectRef>
          <a:fontRef idx="minor"/>
        </p:style>
      </p:sp>
      <p:sp>
        <p:nvSpPr>
          <p:cNvPr id="190" name="CustomShape 21" hidden="1"/>
          <p:cNvSpPr/>
          <p:nvPr/>
        </p:nvSpPr>
        <p:spPr>
          <a:xfrm>
            <a:off x="1523880" y="4184280"/>
            <a:ext cx="360" cy="150840"/>
          </a:xfrm>
          <a:prstGeom prst="rect">
            <a:avLst/>
          </a:prstGeom>
          <a:noFill/>
          <a:ln>
            <a:noFill/>
          </a:ln>
        </p:spPr>
        <p:style>
          <a:lnRef idx="0">
            <a:scrgbClr r="0" g="0" b="0"/>
          </a:lnRef>
          <a:fillRef idx="0">
            <a:scrgbClr r="0" g="0" b="0"/>
          </a:fillRef>
          <a:effectRef idx="0">
            <a:scrgbClr r="0" g="0" b="0"/>
          </a:effectRef>
          <a:fontRef idx="minor"/>
        </p:style>
      </p:sp>
      <p:sp>
        <p:nvSpPr>
          <p:cNvPr id="191" name="CustomShape 22" hidden="1"/>
          <p:cNvSpPr/>
          <p:nvPr/>
        </p:nvSpPr>
        <p:spPr>
          <a:xfrm>
            <a:off x="7365960" y="456804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92" name="CustomShape 23" hidden="1"/>
          <p:cNvSpPr/>
          <p:nvPr/>
        </p:nvSpPr>
        <p:spPr>
          <a:xfrm>
            <a:off x="1523880" y="45680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3" name="CustomShape 24" hidden="1"/>
          <p:cNvSpPr/>
          <p:nvPr/>
        </p:nvSpPr>
        <p:spPr>
          <a:xfrm>
            <a:off x="1523880" y="45680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4" name="CustomShape 25" hidden="1"/>
          <p:cNvSpPr/>
          <p:nvPr/>
        </p:nvSpPr>
        <p:spPr>
          <a:xfrm>
            <a:off x="1523880" y="45680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5" name="CustomShape 26" hidden="1"/>
          <p:cNvSpPr/>
          <p:nvPr/>
        </p:nvSpPr>
        <p:spPr>
          <a:xfrm>
            <a:off x="8267040" y="495144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96" name="CustomShape 27" hidden="1"/>
          <p:cNvSpPr/>
          <p:nvPr/>
        </p:nvSpPr>
        <p:spPr>
          <a:xfrm>
            <a:off x="1523880" y="49514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7" name="CustomShape 28" hidden="1"/>
          <p:cNvSpPr/>
          <p:nvPr/>
        </p:nvSpPr>
        <p:spPr>
          <a:xfrm>
            <a:off x="1523880" y="49514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8" name="CustomShape 29" hidden="1"/>
          <p:cNvSpPr/>
          <p:nvPr/>
        </p:nvSpPr>
        <p:spPr>
          <a:xfrm>
            <a:off x="1523880" y="49514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9" name="CustomShape 30"/>
          <p:cNvSpPr/>
          <p:nvPr/>
        </p:nvSpPr>
        <p:spPr>
          <a:xfrm>
            <a:off x="2262240" y="386280"/>
            <a:ext cx="7884000" cy="53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dirty="0">
                <a:solidFill>
                  <a:schemeClr val="tx2">
                    <a:lumMod val="75000"/>
                  </a:schemeClr>
                </a:solidFill>
                <a:latin typeface="Arial Black"/>
                <a:ea typeface="DejaVu Sans"/>
              </a:rPr>
              <a:t>       </a:t>
            </a:r>
            <a:endParaRPr lang="en-US" sz="4400" b="0" strike="noStrike" spc="-1" dirty="0">
              <a:solidFill>
                <a:schemeClr val="tx2">
                  <a:lumMod val="75000"/>
                </a:schemeClr>
              </a:solidFill>
              <a:latin typeface="Arial"/>
            </a:endParaRPr>
          </a:p>
          <a:p>
            <a:pPr>
              <a:lnSpc>
                <a:spcPct val="100000"/>
              </a:lnSpc>
            </a:pPr>
            <a:r>
              <a:rPr lang="en-US" sz="4400" b="0" strike="noStrike" spc="-1" dirty="0">
                <a:solidFill>
                  <a:schemeClr val="tx2">
                    <a:lumMod val="75000"/>
                  </a:schemeClr>
                </a:solidFill>
                <a:latin typeface="Arial Black"/>
                <a:ea typeface="DejaVu Sans"/>
              </a:rPr>
              <a:t>     Project Time Line</a:t>
            </a:r>
            <a:endParaRPr lang="en-US" sz="4400" b="0" strike="noStrike" spc="-1" dirty="0">
              <a:solidFill>
                <a:schemeClr val="tx2">
                  <a:lumMod val="75000"/>
                </a:schemeClr>
              </a:solidFill>
              <a:latin typeface="Arial"/>
            </a:endParaRPr>
          </a:p>
          <a:p>
            <a:pPr algn="ctr">
              <a:lnSpc>
                <a:spcPct val="100000"/>
              </a:lnSpc>
            </a:pPr>
            <a:endParaRPr lang="en-US" sz="4400" b="0" strike="noStrike" spc="-1" dirty="0">
              <a:solidFill>
                <a:schemeClr val="tx2">
                  <a:lumMod val="75000"/>
                </a:schemeClr>
              </a:solidFill>
              <a:latin typeface="Arial"/>
            </a:endParaRPr>
          </a:p>
        </p:txBody>
      </p:sp>
      <p:sp>
        <p:nvSpPr>
          <p:cNvPr id="200" name="CustomShape 31"/>
          <p:cNvSpPr/>
          <p:nvPr/>
        </p:nvSpPr>
        <p:spPr>
          <a:xfrm>
            <a:off x="396360" y="2336760"/>
            <a:ext cx="11315520" cy="332280"/>
          </a:xfrm>
          <a:prstGeom prst="snip2SameRect">
            <a:avLst>
              <a:gd name="adj1" fmla="val 16667"/>
              <a:gd name="adj2" fmla="val 0"/>
            </a:avLst>
          </a:prstGeom>
          <a:solidFill>
            <a:schemeClr val="tx2">
              <a:alpha val="50000"/>
            </a:schemeClr>
          </a:solidFill>
          <a:ln>
            <a:noFill/>
          </a:ln>
        </p:spPr>
        <p:style>
          <a:lnRef idx="0">
            <a:scrgbClr r="0" g="0" b="0"/>
          </a:lnRef>
          <a:fillRef idx="0">
            <a:scrgbClr r="0" g="0" b="0"/>
          </a:fillRef>
          <a:effectRef idx="0">
            <a:scrgbClr r="0" g="0" b="0"/>
          </a:effectRef>
          <a:fontRef idx="minor"/>
        </p:style>
      </p:sp>
      <p:sp>
        <p:nvSpPr>
          <p:cNvPr id="201" name="CustomShape 32"/>
          <p:cNvSpPr/>
          <p:nvPr/>
        </p:nvSpPr>
        <p:spPr>
          <a:xfrm>
            <a:off x="396360" y="3439080"/>
            <a:ext cx="3192480" cy="2994480"/>
          </a:xfrm>
          <a:prstGeom prst="rect">
            <a:avLst/>
          </a:prstGeom>
          <a:noFill/>
          <a:ln w="76320">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US" sz="1800" b="0" strike="noStrike" spc="-1">
              <a:solidFill>
                <a:schemeClr val="tx2">
                  <a:lumMod val="75000"/>
                </a:schemeClr>
              </a:solidFill>
              <a:latin typeface="Arial"/>
            </a:endParaRPr>
          </a:p>
          <a:p>
            <a:pPr algn="ctr">
              <a:lnSpc>
                <a:spcPct val="100000"/>
              </a:lnSpc>
            </a:pPr>
            <a:endParaRPr lang="en-US" sz="1800" b="0" strike="noStrike" spc="-1">
              <a:solidFill>
                <a:schemeClr val="tx2">
                  <a:lumMod val="75000"/>
                </a:schemeClr>
              </a:solidFill>
              <a:latin typeface="Arial"/>
            </a:endParaRPr>
          </a:p>
          <a:p>
            <a:pPr algn="ctr">
              <a:lnSpc>
                <a:spcPct val="100000"/>
              </a:lnSpc>
            </a:pPr>
            <a:r>
              <a:rPr lang="en-US" sz="1800" b="0" strike="noStrike" spc="-1">
                <a:solidFill>
                  <a:schemeClr val="tx2">
                    <a:lumMod val="75000"/>
                  </a:schemeClr>
                </a:solidFill>
                <a:latin typeface="Calibri"/>
                <a:ea typeface="DejaVu Sans"/>
              </a:rPr>
              <a:t>Feature List of Product</a:t>
            </a:r>
            <a:endParaRPr lang="en-US" sz="1800" b="0" strike="noStrike" spc="-1">
              <a:solidFill>
                <a:schemeClr val="tx2">
                  <a:lumMod val="75000"/>
                </a:schemeClr>
              </a:solidFill>
              <a:latin typeface="Arial"/>
            </a:endParaRPr>
          </a:p>
          <a:p>
            <a:pPr marL="285840" indent="-282960">
              <a:lnSpc>
                <a:spcPct val="150000"/>
              </a:lnSpc>
              <a:buClr>
                <a:srgbClr val="000000"/>
              </a:buClr>
              <a:buFont typeface="Wingdings" charset="2"/>
              <a:buChar char=""/>
            </a:pPr>
            <a:r>
              <a:rPr lang="en-US" sz="1600" b="0" strike="noStrike" spc="-1">
                <a:solidFill>
                  <a:schemeClr val="tx2">
                    <a:lumMod val="75000"/>
                  </a:schemeClr>
                </a:solidFill>
                <a:latin typeface="Calibri"/>
                <a:ea typeface="DejaVu Sans"/>
              </a:rPr>
              <a:t>Wireless Motion Capture </a:t>
            </a:r>
            <a:endParaRPr lang="en-US" sz="1600" b="0" strike="noStrike" spc="-1">
              <a:solidFill>
                <a:schemeClr val="tx2">
                  <a:lumMod val="75000"/>
                </a:schemeClr>
              </a:solidFill>
              <a:latin typeface="Arial"/>
            </a:endParaRPr>
          </a:p>
          <a:p>
            <a:pPr marL="285840" indent="-282960">
              <a:lnSpc>
                <a:spcPct val="150000"/>
              </a:lnSpc>
              <a:buClr>
                <a:srgbClr val="000000"/>
              </a:buClr>
              <a:buFont typeface="Wingdings" charset="2"/>
              <a:buChar char=""/>
            </a:pPr>
            <a:r>
              <a:rPr lang="en-US" sz="1600" b="0" strike="noStrike" spc="-1">
                <a:solidFill>
                  <a:schemeClr val="tx2">
                    <a:lumMod val="75000"/>
                  </a:schemeClr>
                </a:solidFill>
                <a:latin typeface="Calibri"/>
                <a:ea typeface="DejaVu Sans"/>
              </a:rPr>
              <a:t>Tele health monitor</a:t>
            </a:r>
            <a:endParaRPr lang="en-US" sz="1600" b="0" strike="noStrike" spc="-1">
              <a:solidFill>
                <a:schemeClr val="tx2">
                  <a:lumMod val="75000"/>
                </a:schemeClr>
              </a:solidFill>
              <a:latin typeface="Arial"/>
            </a:endParaRPr>
          </a:p>
          <a:p>
            <a:pPr marL="285840" indent="-282960">
              <a:lnSpc>
                <a:spcPct val="150000"/>
              </a:lnSpc>
              <a:buClr>
                <a:srgbClr val="000000"/>
              </a:buClr>
              <a:buFont typeface="Wingdings" charset="2"/>
              <a:buChar char=""/>
            </a:pPr>
            <a:r>
              <a:rPr lang="en-US" sz="1600" b="0" strike="noStrike" spc="-1">
                <a:solidFill>
                  <a:schemeClr val="tx2">
                    <a:lumMod val="75000"/>
                  </a:schemeClr>
                </a:solidFill>
                <a:latin typeface="Calibri"/>
                <a:ea typeface="DejaVu Sans"/>
              </a:rPr>
              <a:t>Knee Flex measurement </a:t>
            </a:r>
            <a:endParaRPr lang="en-US" sz="1600" b="0" strike="noStrike" spc="-1">
              <a:solidFill>
                <a:schemeClr val="tx2">
                  <a:lumMod val="75000"/>
                </a:schemeClr>
              </a:solidFill>
              <a:latin typeface="Arial"/>
            </a:endParaRPr>
          </a:p>
          <a:p>
            <a:pPr marL="285840" indent="-282960">
              <a:lnSpc>
                <a:spcPct val="150000"/>
              </a:lnSpc>
              <a:buClr>
                <a:srgbClr val="000000"/>
              </a:buClr>
              <a:buFont typeface="Wingdings" charset="2"/>
              <a:buChar char=""/>
            </a:pPr>
            <a:r>
              <a:rPr lang="en-US" sz="1600" b="0" strike="noStrike" spc="-1">
                <a:solidFill>
                  <a:schemeClr val="tx2">
                    <a:lumMod val="75000"/>
                  </a:schemeClr>
                </a:solidFill>
                <a:latin typeface="Calibri"/>
                <a:ea typeface="DejaVu Sans"/>
              </a:rPr>
              <a:t>Motion capture and 3D simulation</a:t>
            </a:r>
            <a:endParaRPr lang="en-US" sz="1600" b="0" strike="noStrike" spc="-1">
              <a:solidFill>
                <a:schemeClr val="tx2">
                  <a:lumMod val="75000"/>
                </a:schemeClr>
              </a:solidFill>
              <a:latin typeface="Arial"/>
            </a:endParaRPr>
          </a:p>
          <a:p>
            <a:pPr algn="ctr">
              <a:lnSpc>
                <a:spcPct val="100000"/>
              </a:lnSpc>
            </a:pPr>
            <a:endParaRPr lang="en-US" sz="1600" b="0" strike="noStrike" spc="-1">
              <a:solidFill>
                <a:schemeClr val="tx2">
                  <a:lumMod val="75000"/>
                </a:schemeClr>
              </a:solidFill>
              <a:latin typeface="Arial"/>
            </a:endParaRPr>
          </a:p>
        </p:txBody>
      </p:sp>
      <p:pic>
        <p:nvPicPr>
          <p:cNvPr id="202" name="Picture 2"/>
          <p:cNvPicPr/>
          <p:nvPr/>
        </p:nvPicPr>
        <p:blipFill>
          <a:blip r:embed="rId2"/>
          <a:stretch/>
        </p:blipFill>
        <p:spPr>
          <a:xfrm>
            <a:off x="2379960" y="1767960"/>
            <a:ext cx="609120" cy="609120"/>
          </a:xfrm>
          <a:prstGeom prst="rect">
            <a:avLst/>
          </a:prstGeom>
          <a:ln>
            <a:noFill/>
          </a:ln>
        </p:spPr>
      </p:pic>
      <p:pic>
        <p:nvPicPr>
          <p:cNvPr id="203" name="Picture 2"/>
          <p:cNvPicPr/>
          <p:nvPr/>
        </p:nvPicPr>
        <p:blipFill>
          <a:blip r:embed="rId2"/>
          <a:stretch/>
        </p:blipFill>
        <p:spPr>
          <a:xfrm>
            <a:off x="5425200" y="1746360"/>
            <a:ext cx="609120" cy="609120"/>
          </a:xfrm>
          <a:prstGeom prst="rect">
            <a:avLst/>
          </a:prstGeom>
          <a:ln>
            <a:noFill/>
          </a:ln>
        </p:spPr>
      </p:pic>
      <p:pic>
        <p:nvPicPr>
          <p:cNvPr id="204" name="Picture 2"/>
          <p:cNvPicPr/>
          <p:nvPr/>
        </p:nvPicPr>
        <p:blipFill>
          <a:blip r:embed="rId2"/>
          <a:stretch/>
        </p:blipFill>
        <p:spPr>
          <a:xfrm>
            <a:off x="10340640" y="1767960"/>
            <a:ext cx="609120" cy="609120"/>
          </a:xfrm>
          <a:prstGeom prst="rect">
            <a:avLst/>
          </a:prstGeom>
          <a:ln>
            <a:noFill/>
          </a:ln>
        </p:spPr>
      </p:pic>
      <p:pic>
        <p:nvPicPr>
          <p:cNvPr id="205" name="Picture 4"/>
          <p:cNvPicPr/>
          <p:nvPr/>
        </p:nvPicPr>
        <p:blipFill>
          <a:blip r:embed="rId3"/>
          <a:stretch/>
        </p:blipFill>
        <p:spPr>
          <a:xfrm>
            <a:off x="2374920" y="2331360"/>
            <a:ext cx="308520" cy="337680"/>
          </a:xfrm>
          <a:prstGeom prst="rect">
            <a:avLst/>
          </a:prstGeom>
          <a:ln>
            <a:noFill/>
          </a:ln>
        </p:spPr>
      </p:pic>
      <p:sp>
        <p:nvSpPr>
          <p:cNvPr id="206" name="CustomShape 33"/>
          <p:cNvSpPr/>
          <p:nvPr/>
        </p:nvSpPr>
        <p:spPr>
          <a:xfrm>
            <a:off x="1962360" y="1361520"/>
            <a:ext cx="1296000" cy="385920"/>
          </a:xfrm>
          <a:prstGeom prst="rect">
            <a:avLst/>
          </a:prstGeom>
          <a:noFill/>
          <a:ln>
            <a:noFill/>
          </a:ln>
        </p:spPr>
        <p:style>
          <a:lnRef idx="0">
            <a:scrgbClr r="0" g="0" b="0"/>
          </a:lnRef>
          <a:fillRef idx="0">
            <a:scrgbClr r="0" g="0" b="0"/>
          </a:fillRef>
          <a:effectRef idx="0">
            <a:scrgbClr r="0" g="0" b="0"/>
          </a:effectRef>
          <a:fontRef idx="minor"/>
        </p:style>
      </p:sp>
      <p:sp>
        <p:nvSpPr>
          <p:cNvPr id="207" name="CustomShape 34"/>
          <p:cNvSpPr/>
          <p:nvPr/>
        </p:nvSpPr>
        <p:spPr>
          <a:xfrm>
            <a:off x="9856800" y="1361520"/>
            <a:ext cx="1296000" cy="385920"/>
          </a:xfrm>
          <a:prstGeom prst="rect">
            <a:avLst/>
          </a:prstGeom>
          <a:noFill/>
          <a:ln>
            <a:noFill/>
          </a:ln>
        </p:spPr>
        <p:style>
          <a:lnRef idx="0">
            <a:scrgbClr r="0" g="0" b="0"/>
          </a:lnRef>
          <a:fillRef idx="0">
            <a:scrgbClr r="0" g="0" b="0"/>
          </a:fillRef>
          <a:effectRef idx="0">
            <a:scrgbClr r="0" g="0" b="0"/>
          </a:effectRef>
          <a:fontRef idx="minor"/>
        </p:style>
      </p:sp>
      <p:graphicFrame>
        <p:nvGraphicFramePr>
          <p:cNvPr id="208" name="Table 35"/>
          <p:cNvGraphicFramePr/>
          <p:nvPr>
            <p:extLst>
              <p:ext uri="{D42A27DB-BD31-4B8C-83A1-F6EECF244321}">
                <p14:modId xmlns:p14="http://schemas.microsoft.com/office/powerpoint/2010/main" val="588735795"/>
              </p:ext>
            </p:extLst>
          </p:nvPr>
        </p:nvGraphicFramePr>
        <p:xfrm>
          <a:off x="3891960" y="3439080"/>
          <a:ext cx="8127720" cy="2997000"/>
        </p:xfrm>
        <a:graphic>
          <a:graphicData uri="http://schemas.openxmlformats.org/drawingml/2006/table">
            <a:tbl>
              <a:tblPr/>
              <a:tblGrid>
                <a:gridCol w="1230120">
                  <a:extLst>
                    <a:ext uri="{9D8B030D-6E8A-4147-A177-3AD203B41FA5}">
                      <a16:colId xmlns:a16="http://schemas.microsoft.com/office/drawing/2014/main" val="20000"/>
                    </a:ext>
                  </a:extLst>
                </a:gridCol>
                <a:gridCol w="5637960">
                  <a:extLst>
                    <a:ext uri="{9D8B030D-6E8A-4147-A177-3AD203B41FA5}">
                      <a16:colId xmlns:a16="http://schemas.microsoft.com/office/drawing/2014/main" val="20001"/>
                    </a:ext>
                  </a:extLst>
                </a:gridCol>
                <a:gridCol w="1259640">
                  <a:extLst>
                    <a:ext uri="{9D8B030D-6E8A-4147-A177-3AD203B41FA5}">
                      <a16:colId xmlns:a16="http://schemas.microsoft.com/office/drawing/2014/main" val="20002"/>
                    </a:ext>
                  </a:extLst>
                </a:gridCol>
              </a:tblGrid>
              <a:tr h="749160">
                <a:tc>
                  <a:txBody>
                    <a:bodyPr/>
                    <a:lstStyle/>
                    <a:p>
                      <a:pPr algn="ctr">
                        <a:lnSpc>
                          <a:spcPct val="100000"/>
                        </a:lnSpc>
                      </a:pPr>
                      <a:r>
                        <a:rPr lang="en-US" sz="1400" b="1" strike="noStrike" spc="-1">
                          <a:solidFill>
                            <a:schemeClr val="tx2">
                              <a:lumMod val="75000"/>
                            </a:schemeClr>
                          </a:solidFill>
                          <a:latin typeface="Calibri"/>
                        </a:rPr>
                        <a:t>Milestone</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chemeClr val="tx2">
                              <a:lumMod val="75000"/>
                            </a:schemeClr>
                          </a:solidFill>
                          <a:latin typeface="Calibri"/>
                        </a:rPr>
                        <a:t>Achievement </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chemeClr val="tx2">
                              <a:lumMod val="75000"/>
                            </a:schemeClr>
                          </a:solidFill>
                          <a:latin typeface="Calibri"/>
                        </a:rPr>
                        <a:t>Status</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749160">
                <a:tc>
                  <a:txBody>
                    <a:bodyPr/>
                    <a:lstStyle/>
                    <a:p>
                      <a:pPr algn="ctr">
                        <a:lnSpc>
                          <a:spcPct val="100000"/>
                        </a:lnSpc>
                      </a:pPr>
                      <a:r>
                        <a:rPr lang="en-US" sz="1400" b="1" strike="noStrike" spc="-1">
                          <a:solidFill>
                            <a:schemeClr val="tx2">
                              <a:lumMod val="75000"/>
                            </a:schemeClr>
                          </a:solidFill>
                          <a:latin typeface="Calibri"/>
                        </a:rPr>
                        <a:t>1</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1" strike="noStrike" spc="-1">
                          <a:solidFill>
                            <a:schemeClr val="tx2">
                              <a:lumMod val="75000"/>
                            </a:schemeClr>
                          </a:solidFill>
                          <a:latin typeface="Calibri"/>
                        </a:rPr>
                        <a:t>Get Gyro meter and Accelerometer readings from knee brace prototype using mobile phone sensors </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1" strike="noStrike" spc="-1">
                          <a:solidFill>
                            <a:schemeClr val="tx2">
                              <a:lumMod val="75000"/>
                            </a:schemeClr>
                          </a:solidFill>
                          <a:latin typeface="Calibri"/>
                        </a:rPr>
                        <a:t>Done</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749160">
                <a:tc>
                  <a:txBody>
                    <a:bodyPr/>
                    <a:lstStyle/>
                    <a:p>
                      <a:pPr algn="ctr">
                        <a:lnSpc>
                          <a:spcPct val="100000"/>
                        </a:lnSpc>
                      </a:pPr>
                      <a:r>
                        <a:rPr lang="en-US" sz="1400" b="1" strike="noStrike" spc="-1">
                          <a:solidFill>
                            <a:schemeClr val="tx2">
                              <a:lumMod val="75000"/>
                            </a:schemeClr>
                          </a:solidFill>
                          <a:latin typeface="Calibri"/>
                        </a:rPr>
                        <a:t>2</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400" b="1" strike="noStrike" spc="-1">
                          <a:solidFill>
                            <a:schemeClr val="tx2">
                              <a:lumMod val="75000"/>
                            </a:schemeClr>
                          </a:solidFill>
                          <a:latin typeface="Calibri"/>
                        </a:rPr>
                        <a:t>Create prototype-two with</a:t>
                      </a:r>
                      <a:r>
                        <a:rPr lang="en-US" sz="1800" b="0" strike="noStrike" spc="-1">
                          <a:solidFill>
                            <a:schemeClr val="tx2">
                              <a:lumMod val="75000"/>
                            </a:schemeClr>
                          </a:solidFill>
                          <a:latin typeface="Arial"/>
                        </a:rPr>
                        <a:t> </a:t>
                      </a:r>
                      <a:r>
                        <a:rPr lang="en-US" sz="1400" b="1" strike="noStrike" spc="-1">
                          <a:solidFill>
                            <a:schemeClr val="tx2">
                              <a:lumMod val="75000"/>
                            </a:schemeClr>
                          </a:solidFill>
                          <a:latin typeface="Calibri"/>
                        </a:rPr>
                        <a:t>wireless</a:t>
                      </a:r>
                      <a:r>
                        <a:rPr lang="en-US" sz="1800" b="0" strike="noStrike" spc="-1">
                          <a:solidFill>
                            <a:schemeClr val="tx2">
                              <a:lumMod val="75000"/>
                            </a:schemeClr>
                          </a:solidFill>
                          <a:latin typeface="Arial"/>
                        </a:rPr>
                        <a:t> </a:t>
                      </a:r>
                      <a:r>
                        <a:rPr lang="en-US" sz="1400" b="1" strike="noStrike" spc="-1">
                          <a:solidFill>
                            <a:schemeClr val="tx2">
                              <a:lumMod val="75000"/>
                            </a:schemeClr>
                          </a:solidFill>
                          <a:latin typeface="Calibri"/>
                        </a:rPr>
                        <a:t>motion capture capability  using IMU and on knee processor</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1" strike="noStrike" spc="-1">
                          <a:solidFill>
                            <a:schemeClr val="tx2">
                              <a:lumMod val="75000"/>
                            </a:schemeClr>
                          </a:solidFill>
                          <a:latin typeface="Calibri"/>
                        </a:rPr>
                        <a:t>Done</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749520">
                <a:tc>
                  <a:txBody>
                    <a:bodyPr/>
                    <a:lstStyle/>
                    <a:p>
                      <a:pPr algn="ctr">
                        <a:lnSpc>
                          <a:spcPct val="100000"/>
                        </a:lnSpc>
                      </a:pPr>
                      <a:r>
                        <a:rPr lang="en-US" sz="1400" b="1" strike="noStrike" spc="-1">
                          <a:solidFill>
                            <a:schemeClr val="tx2">
                              <a:lumMod val="75000"/>
                            </a:schemeClr>
                          </a:solidFill>
                          <a:latin typeface="Calibri"/>
                        </a:rPr>
                        <a:t>3</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1" strike="noStrike" spc="-1">
                          <a:solidFill>
                            <a:schemeClr val="tx2">
                              <a:lumMod val="75000"/>
                            </a:schemeClr>
                          </a:solidFill>
                          <a:latin typeface="Calibri"/>
                        </a:rPr>
                        <a:t>Create a secure architecture for receiving and logging different sensor data from smart knee (IMU + On knee processor)</a:t>
                      </a:r>
                      <a:endParaRPr lang="en-US" sz="14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1" strike="noStrike" spc="-1" dirty="0">
                          <a:solidFill>
                            <a:schemeClr val="tx2">
                              <a:lumMod val="75000"/>
                            </a:schemeClr>
                          </a:solidFill>
                          <a:latin typeface="Calibri"/>
                        </a:rPr>
                        <a:t>Done</a:t>
                      </a:r>
                      <a:endParaRPr lang="en-US" sz="1400" b="0" strike="noStrike" spc="-1" dirty="0">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09" name="CustomShape 36"/>
          <p:cNvSpPr/>
          <p:nvPr/>
        </p:nvSpPr>
        <p:spPr>
          <a:xfrm>
            <a:off x="1101240" y="2757240"/>
            <a:ext cx="1384200" cy="36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u="sng" strike="noStrike" spc="-1">
                <a:solidFill>
                  <a:schemeClr val="tx2">
                    <a:lumMod val="75000"/>
                  </a:schemeClr>
                </a:solidFill>
                <a:uFill>
                  <a:solidFill>
                    <a:srgbClr val="FFFFFF"/>
                  </a:solidFill>
                </a:uFill>
                <a:latin typeface="Calibri"/>
                <a:ea typeface="DejaVu Sans"/>
              </a:rPr>
              <a:t>Mar 2018</a:t>
            </a:r>
            <a:endParaRPr lang="en-US" sz="1800" b="0" strike="noStrike" spc="-1">
              <a:solidFill>
                <a:schemeClr val="tx2">
                  <a:lumMod val="75000"/>
                </a:schemeClr>
              </a:solidFill>
              <a:latin typeface="Arial"/>
            </a:endParaRPr>
          </a:p>
        </p:txBody>
      </p:sp>
      <p:sp>
        <p:nvSpPr>
          <p:cNvPr id="210" name="CustomShape 37"/>
          <p:cNvSpPr/>
          <p:nvPr/>
        </p:nvSpPr>
        <p:spPr>
          <a:xfrm>
            <a:off x="5056920" y="2749680"/>
            <a:ext cx="1343160" cy="36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u="sng" strike="noStrike" spc="-1">
                <a:solidFill>
                  <a:schemeClr val="tx2">
                    <a:lumMod val="75000"/>
                  </a:schemeClr>
                </a:solidFill>
                <a:uFill>
                  <a:solidFill>
                    <a:srgbClr val="FFFFFF"/>
                  </a:solidFill>
                </a:uFill>
                <a:latin typeface="Calibri"/>
                <a:ea typeface="DejaVu Sans"/>
              </a:rPr>
              <a:t>Apr 2018</a:t>
            </a:r>
            <a:endParaRPr lang="en-US" sz="1800" b="0" strike="noStrike" spc="-1">
              <a:solidFill>
                <a:schemeClr val="tx2">
                  <a:lumMod val="75000"/>
                </a:schemeClr>
              </a:solidFill>
              <a:latin typeface="Arial"/>
            </a:endParaRPr>
          </a:p>
        </p:txBody>
      </p:sp>
      <p:pic>
        <p:nvPicPr>
          <p:cNvPr id="211" name="Picture 4"/>
          <p:cNvPicPr/>
          <p:nvPr/>
        </p:nvPicPr>
        <p:blipFill>
          <a:blip r:embed="rId3"/>
          <a:stretch/>
        </p:blipFill>
        <p:spPr>
          <a:xfrm>
            <a:off x="2374920" y="2331720"/>
            <a:ext cx="308520" cy="337680"/>
          </a:xfrm>
          <a:prstGeom prst="rect">
            <a:avLst/>
          </a:prstGeom>
          <a:ln>
            <a:noFill/>
          </a:ln>
        </p:spPr>
      </p:pic>
      <p:pic>
        <p:nvPicPr>
          <p:cNvPr id="212" name="Picture 4"/>
          <p:cNvPicPr/>
          <p:nvPr/>
        </p:nvPicPr>
        <p:blipFill>
          <a:blip r:embed="rId3"/>
          <a:stretch/>
        </p:blipFill>
        <p:spPr>
          <a:xfrm>
            <a:off x="2374920" y="2332080"/>
            <a:ext cx="308520" cy="337680"/>
          </a:xfrm>
          <a:prstGeom prst="rect">
            <a:avLst/>
          </a:prstGeom>
          <a:ln>
            <a:noFill/>
          </a:ln>
        </p:spPr>
      </p:pic>
      <p:pic>
        <p:nvPicPr>
          <p:cNvPr id="213" name="Picture 4"/>
          <p:cNvPicPr/>
          <p:nvPr/>
        </p:nvPicPr>
        <p:blipFill>
          <a:blip r:embed="rId3"/>
          <a:stretch/>
        </p:blipFill>
        <p:spPr>
          <a:xfrm>
            <a:off x="5486400" y="2331360"/>
            <a:ext cx="308520" cy="337680"/>
          </a:xfrm>
          <a:prstGeom prst="rect">
            <a:avLst/>
          </a:prstGeom>
          <a:ln>
            <a:noFill/>
          </a:ln>
        </p:spPr>
      </p:pic>
      <p:pic>
        <p:nvPicPr>
          <p:cNvPr id="214" name="Picture 4"/>
          <p:cNvPicPr/>
          <p:nvPr/>
        </p:nvPicPr>
        <p:blipFill>
          <a:blip r:embed="rId3"/>
          <a:stretch/>
        </p:blipFill>
        <p:spPr>
          <a:xfrm>
            <a:off x="10340640" y="2320920"/>
            <a:ext cx="308520" cy="337680"/>
          </a:xfrm>
          <a:prstGeom prst="rect">
            <a:avLst/>
          </a:prstGeom>
          <a:ln>
            <a:noFill/>
          </a:ln>
        </p:spPr>
      </p:pic>
      <p:sp>
        <p:nvSpPr>
          <p:cNvPr id="215" name="CustomShape 38"/>
          <p:cNvSpPr/>
          <p:nvPr/>
        </p:nvSpPr>
        <p:spPr>
          <a:xfrm>
            <a:off x="9784080" y="2736720"/>
            <a:ext cx="1413000" cy="36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u="sng" strike="noStrike" spc="-1">
                <a:solidFill>
                  <a:schemeClr val="tx2">
                    <a:lumMod val="75000"/>
                  </a:schemeClr>
                </a:solidFill>
                <a:uFill>
                  <a:solidFill>
                    <a:srgbClr val="FFFFFF"/>
                  </a:solidFill>
                </a:uFill>
                <a:latin typeface="Calibri"/>
                <a:ea typeface="DejaVu Sans"/>
              </a:rPr>
              <a:t>June 2018</a:t>
            </a:r>
            <a:endParaRPr lang="en-US" sz="1800" b="0" strike="noStrike" spc="-1">
              <a:solidFill>
                <a:schemeClr val="tx2">
                  <a:lumMod val="75000"/>
                </a:schemeClr>
              </a:solidFill>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89640" y="5351400"/>
            <a:ext cx="10512720" cy="1322640"/>
          </a:xfrm>
          <a:prstGeom prst="rect">
            <a:avLst/>
          </a:prstGeom>
          <a:noFill/>
          <a:ln>
            <a:noFill/>
          </a:ln>
        </p:spPr>
        <p:style>
          <a:lnRef idx="0">
            <a:scrgbClr r="0" g="0" b="0"/>
          </a:lnRef>
          <a:fillRef idx="0">
            <a:scrgbClr r="0" g="0" b="0"/>
          </a:fillRef>
          <a:effectRef idx="0">
            <a:scrgbClr r="0" g="0" b="0"/>
          </a:effectRef>
          <a:fontRef idx="minor"/>
        </p:style>
      </p:sp>
      <p:sp>
        <p:nvSpPr>
          <p:cNvPr id="217" name="CustomShape 2"/>
          <p:cNvSpPr/>
          <p:nvPr/>
        </p:nvSpPr>
        <p:spPr>
          <a:xfrm>
            <a:off x="838440" y="36540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spc="-1" dirty="0">
                <a:solidFill>
                  <a:schemeClr val="tx2">
                    <a:lumMod val="75000"/>
                  </a:schemeClr>
                </a:solidFill>
                <a:latin typeface="Arial Black"/>
              </a:rPr>
              <a:t>Literature Review  </a:t>
            </a:r>
          </a:p>
        </p:txBody>
      </p:sp>
      <p:sp>
        <p:nvSpPr>
          <p:cNvPr id="218" name="CustomShape 3"/>
          <p:cNvSpPr/>
          <p:nvPr/>
        </p:nvSpPr>
        <p:spPr>
          <a:xfrm>
            <a:off x="838440" y="182592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Real-time Gesture Pattern Classification with IMU Data</a:t>
            </a:r>
            <a:endParaRPr lang="en-US" sz="2800" b="0" strike="noStrike" spc="-1" dirty="0">
              <a:latin typeface="Arial"/>
            </a:endParaRPr>
          </a:p>
          <a:p>
            <a:pPr marL="685800" lvl="1" indent="-227880">
              <a:lnSpc>
                <a:spcPct val="90000"/>
              </a:lnSpc>
              <a:spcBef>
                <a:spcPts val="499"/>
              </a:spcBef>
              <a:buClr>
                <a:srgbClr val="000000"/>
              </a:buClr>
              <a:buFont typeface="Arial"/>
              <a:buChar char="•"/>
            </a:pPr>
            <a:r>
              <a:rPr lang="en-US" sz="2400" b="0" strike="noStrike" spc="-1" dirty="0">
                <a:solidFill>
                  <a:srgbClr val="000000"/>
                </a:solidFill>
                <a:latin typeface="Calibri"/>
              </a:rPr>
              <a:t>stanford.edu/class/ee267/Spring2017/report_fu_yu.pdf</a:t>
            </a:r>
            <a:endParaRPr lang="en-US" sz="2400" b="0" strike="noStrike" spc="-1" dirty="0">
              <a:latin typeface="Arial"/>
            </a:endParaRPr>
          </a:p>
          <a:p>
            <a:pPr marL="685800" lvl="1" indent="-227880">
              <a:lnSpc>
                <a:spcPct val="90000"/>
              </a:lnSpc>
              <a:spcBef>
                <a:spcPts val="499"/>
              </a:spcBef>
              <a:buClr>
                <a:srgbClr val="000000"/>
              </a:buClr>
              <a:buFont typeface="Wingdings" charset="2"/>
              <a:buChar char=""/>
            </a:pPr>
            <a:r>
              <a:rPr lang="en-US" sz="2400" b="0" strike="noStrike" spc="-1" dirty="0">
                <a:solidFill>
                  <a:srgbClr val="000000"/>
                </a:solidFill>
                <a:latin typeface="Calibri"/>
              </a:rPr>
              <a:t>The user can hold the </a:t>
            </a:r>
            <a:r>
              <a:rPr lang="en-US" sz="2400" b="0" strike="noStrike" spc="-1" dirty="0" err="1">
                <a:solidFill>
                  <a:srgbClr val="000000"/>
                </a:solidFill>
                <a:latin typeface="Calibri"/>
              </a:rPr>
              <a:t>arduino</a:t>
            </a:r>
            <a:r>
              <a:rPr lang="en-US" sz="2400" b="0" strike="noStrike" spc="-1" dirty="0">
                <a:solidFill>
                  <a:srgbClr val="000000"/>
                </a:solidFill>
                <a:latin typeface="Calibri"/>
              </a:rPr>
              <a:t> chip in his/her hand and perform any hand gesture patterns. The project included collecting training and testing data, extracting features from IMU inputs, building classifier models and visualization.</a:t>
            </a:r>
            <a:endParaRPr lang="en-US" sz="2400" b="0" strike="noStrike" spc="-1" dirty="0">
              <a:latin typeface="Arial"/>
            </a:endParaRPr>
          </a:p>
          <a:p>
            <a:pPr marL="457200">
              <a:lnSpc>
                <a:spcPct val="90000"/>
              </a:lnSpc>
              <a:spcBef>
                <a:spcPts val="499"/>
              </a:spcBef>
            </a:pPr>
            <a:endParaRPr lang="en-US" sz="24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IMU-Based (Knee) Joint Angle Measurement</a:t>
            </a:r>
            <a:endParaRPr lang="en-US" sz="2800" b="0" strike="noStrike" spc="-1" dirty="0">
              <a:latin typeface="Arial"/>
            </a:endParaRPr>
          </a:p>
          <a:p>
            <a:pPr marL="685800" lvl="1" indent="-227880">
              <a:lnSpc>
                <a:spcPct val="90000"/>
              </a:lnSpc>
              <a:spcBef>
                <a:spcPts val="499"/>
              </a:spcBef>
              <a:buClr>
                <a:srgbClr val="000000"/>
              </a:buClr>
              <a:buFont typeface="Arial"/>
              <a:buChar char="•"/>
            </a:pPr>
            <a:r>
              <a:rPr lang="en-US" sz="2400" b="0" strike="noStrike" spc="-1" dirty="0">
                <a:solidFill>
                  <a:srgbClr val="000000"/>
                </a:solidFill>
                <a:latin typeface="Calibri"/>
              </a:rPr>
              <a:t>Sensors 2014, 14, 6891-6909</a:t>
            </a:r>
            <a:endParaRPr lang="en-US" sz="2400" b="0" strike="noStrike" spc="-1" dirty="0">
              <a:latin typeface="Arial"/>
            </a:endParaRPr>
          </a:p>
          <a:p>
            <a:pPr marL="685800" lvl="1" indent="-227880">
              <a:lnSpc>
                <a:spcPct val="90000"/>
              </a:lnSpc>
              <a:spcBef>
                <a:spcPts val="499"/>
              </a:spcBef>
              <a:buClr>
                <a:srgbClr val="000000"/>
              </a:buClr>
              <a:buFont typeface="Wingdings" charset="2"/>
              <a:buChar char=""/>
            </a:pPr>
            <a:r>
              <a:rPr lang="en-US" sz="2400" b="0" strike="noStrike" spc="-1" dirty="0">
                <a:solidFill>
                  <a:srgbClr val="000000"/>
                </a:solidFill>
                <a:latin typeface="Calibri"/>
              </a:rPr>
              <a:t>The research make use of the fact that the knee joint behaves approximately like a mechanical hinge joint. Only angular rates and accelerations are used to obtain the position and the direction vector of the knee ﬂexion/extension axis. </a:t>
            </a:r>
            <a:endParaRPr lang="en-US" sz="2400" b="0" strike="noStrike" spc="-1" dirty="0">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89640" y="5351400"/>
            <a:ext cx="10512720" cy="1322640"/>
          </a:xfrm>
          <a:prstGeom prst="rect">
            <a:avLst/>
          </a:prstGeom>
          <a:noFill/>
          <a:ln>
            <a:noFill/>
          </a:ln>
        </p:spPr>
        <p:style>
          <a:lnRef idx="0">
            <a:scrgbClr r="0" g="0" b="0"/>
          </a:lnRef>
          <a:fillRef idx="0">
            <a:scrgbClr r="0" g="0" b="0"/>
          </a:fillRef>
          <a:effectRef idx="0">
            <a:scrgbClr r="0" g="0" b="0"/>
          </a:effectRef>
          <a:fontRef idx="minor"/>
        </p:style>
      </p:sp>
      <p:sp>
        <p:nvSpPr>
          <p:cNvPr id="220" name="CustomShape 2"/>
          <p:cNvSpPr/>
          <p:nvPr/>
        </p:nvSpPr>
        <p:spPr>
          <a:xfrm>
            <a:off x="838440" y="36540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spc="-1" dirty="0">
                <a:solidFill>
                  <a:schemeClr val="tx2">
                    <a:lumMod val="75000"/>
                  </a:schemeClr>
                </a:solidFill>
                <a:latin typeface="Arial Black"/>
              </a:rPr>
              <a:t>Our Target Users</a:t>
            </a:r>
          </a:p>
          <a:p>
            <a:pPr algn="ctr">
              <a:lnSpc>
                <a:spcPct val="90000"/>
              </a:lnSpc>
            </a:pPr>
            <a:r>
              <a:rPr lang="en-US" spc="-1" dirty="0">
                <a:solidFill>
                  <a:schemeClr val="tx2">
                    <a:lumMod val="75000"/>
                  </a:schemeClr>
                </a:solidFill>
                <a:latin typeface="Arial Black"/>
              </a:rPr>
              <a:t>Literature Review </a:t>
            </a:r>
          </a:p>
        </p:txBody>
      </p:sp>
      <p:sp>
        <p:nvSpPr>
          <p:cNvPr id="221" name="CustomShape 3"/>
          <p:cNvSpPr/>
          <p:nvPr/>
        </p:nvSpPr>
        <p:spPr>
          <a:xfrm>
            <a:off x="838440" y="182592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Post Knee-Surgery Patients </a:t>
            </a:r>
            <a:endParaRPr lang="en-US" sz="2800" b="0" strike="noStrike" spc="-1">
              <a:latin typeface="Arial"/>
            </a:endParaRPr>
          </a:p>
          <a:p>
            <a:pPr marL="685800" lvl="1" indent="-227880">
              <a:lnSpc>
                <a:spcPct val="90000"/>
              </a:lnSpc>
              <a:spcBef>
                <a:spcPts val="499"/>
              </a:spcBef>
              <a:buClr>
                <a:srgbClr val="000000"/>
              </a:buClr>
              <a:buFont typeface="Arial"/>
              <a:buChar char="•"/>
            </a:pPr>
            <a:r>
              <a:rPr lang="en-US" sz="2400" b="0" strike="noStrike" spc="-1">
                <a:solidFill>
                  <a:srgbClr val="000000"/>
                </a:solidFill>
                <a:latin typeface="Calibri"/>
              </a:rPr>
              <a:t>North American Journal of Sports Physical Therapy – Volume 04-2009</a:t>
            </a:r>
            <a:endParaRPr lang="en-US" sz="2400" b="0" strike="noStrike" spc="-1">
              <a:latin typeface="Arial"/>
            </a:endParaRPr>
          </a:p>
          <a:p>
            <a:pPr marL="685800" lvl="1" indent="-227880">
              <a:lnSpc>
                <a:spcPct val="90000"/>
              </a:lnSpc>
              <a:spcBef>
                <a:spcPts val="499"/>
              </a:spcBef>
              <a:buClr>
                <a:srgbClr val="000000"/>
              </a:buClr>
              <a:buFont typeface="Wingdings" charset="2"/>
              <a:buChar char=""/>
            </a:pPr>
            <a:r>
              <a:rPr lang="en-US" sz="2400" b="0" strike="noStrike" spc="-1">
                <a:solidFill>
                  <a:srgbClr val="000000"/>
                </a:solidFill>
                <a:latin typeface="Calibri"/>
              </a:rPr>
              <a:t>Understanding the importance of symmetrical range-of-motion (ROM) of the knee after surgery is the most important factor in the rehabilitation process. The ROM measurements are a central issue in the rehabilitation of a patient after surgery. </a:t>
            </a:r>
            <a:endParaRPr lang="en-US" sz="2400" b="0" strike="noStrike" spc="-1">
              <a:latin typeface="Arial"/>
            </a:endParaRPr>
          </a:p>
          <a:p>
            <a:pPr>
              <a:lnSpc>
                <a:spcPct val="100000"/>
              </a:lnSpc>
            </a:pPr>
            <a:endParaRPr lang="en-US" sz="24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Training of Parachutist</a:t>
            </a:r>
            <a:endParaRPr lang="en-US" sz="2800" b="0" strike="noStrike" spc="-1">
              <a:latin typeface="Arial"/>
            </a:endParaRPr>
          </a:p>
          <a:p>
            <a:pPr marL="685800" lvl="1" indent="-227880">
              <a:lnSpc>
                <a:spcPct val="90000"/>
              </a:lnSpc>
              <a:spcBef>
                <a:spcPts val="499"/>
              </a:spcBef>
              <a:buClr>
                <a:srgbClr val="000000"/>
              </a:buClr>
              <a:buFont typeface="Arial"/>
              <a:buChar char="•"/>
            </a:pPr>
            <a:r>
              <a:rPr lang="en-US" sz="2400" b="0" strike="noStrike" spc="-1">
                <a:solidFill>
                  <a:srgbClr val="000000"/>
                </a:solidFill>
                <a:latin typeface="Calibri"/>
              </a:rPr>
              <a:t>Occupational Medicine Vol. 49, 17-26, 1999 </a:t>
            </a:r>
            <a:endParaRPr lang="en-US" sz="2400" b="0" strike="noStrike" spc="-1">
              <a:latin typeface="Arial"/>
            </a:endParaRPr>
          </a:p>
          <a:p>
            <a:pPr marL="685800" lvl="1" indent="-227880">
              <a:lnSpc>
                <a:spcPct val="90000"/>
              </a:lnSpc>
              <a:spcBef>
                <a:spcPts val="499"/>
              </a:spcBef>
              <a:buClr>
                <a:srgbClr val="000000"/>
              </a:buClr>
              <a:buFont typeface="Wingdings" charset="2"/>
              <a:buChar char=""/>
            </a:pPr>
            <a:r>
              <a:rPr lang="en-US" sz="2400" b="0" strike="noStrike" spc="-1">
                <a:solidFill>
                  <a:srgbClr val="000000"/>
                </a:solidFill>
                <a:latin typeface="Calibri"/>
              </a:rPr>
              <a:t>The British developed an alternative landing roll in which the parachutist landed with their feet and knees together and conducted a sideways roll successively onto outer side of the leg, thigh, buttocks, across the back and onto the opposite shoulder. This technique caused significantly fewer injuries than the first forward landing roll and was adopted by the US.</a:t>
            </a:r>
            <a:endParaRPr lang="en-US" sz="2400" b="0" strike="noStrike" spc="-1">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 name="Picture 222"/>
          <p:cNvPicPr/>
          <p:nvPr/>
        </p:nvPicPr>
        <p:blipFill>
          <a:blip r:embed="rId2"/>
          <a:stretch/>
        </p:blipFill>
        <p:spPr>
          <a:xfrm>
            <a:off x="557841" y="1522653"/>
            <a:ext cx="6069167" cy="4274316"/>
          </a:xfrm>
          <a:prstGeom prst="rect">
            <a:avLst/>
          </a:prstGeom>
          <a:ln w="88900" cap="sq" cmpd="thickThin">
            <a:solidFill>
              <a:srgbClr val="000000"/>
            </a:solidFill>
            <a:prstDash val="solid"/>
            <a:miter lim="800000"/>
          </a:ln>
          <a:effectLst>
            <a:innerShdw blurRad="76200">
              <a:srgbClr val="000000"/>
            </a:innerShdw>
          </a:effectLst>
        </p:spPr>
      </p:pic>
      <p:pic>
        <p:nvPicPr>
          <p:cNvPr id="224" name="Picture 223"/>
          <p:cNvPicPr/>
          <p:nvPr/>
        </p:nvPicPr>
        <p:blipFill>
          <a:blip r:embed="rId3"/>
          <a:stretch/>
        </p:blipFill>
        <p:spPr>
          <a:xfrm>
            <a:off x="7637253" y="1519814"/>
            <a:ext cx="3817476" cy="4274836"/>
          </a:xfrm>
          <a:prstGeom prst="rect">
            <a:avLst/>
          </a:prstGeom>
          <a:ln w="88900" cap="sq" cmpd="thickThin">
            <a:solidFill>
              <a:srgbClr val="000000"/>
            </a:solidFill>
            <a:prstDash val="solid"/>
            <a:miter lim="800000"/>
          </a:ln>
          <a:effectLst>
            <a:innerShdw blurRad="76200">
              <a:srgbClr val="000000"/>
            </a:innerShdw>
          </a:effectLst>
        </p:spPr>
      </p:pic>
      <p:sp>
        <p:nvSpPr>
          <p:cNvPr id="225" name="CustomShape 2"/>
          <p:cNvSpPr/>
          <p:nvPr/>
        </p:nvSpPr>
        <p:spPr>
          <a:xfrm>
            <a:off x="3271680" y="91440"/>
            <a:ext cx="7884000" cy="53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00"/>
                </a:solidFill>
                <a:latin typeface="Arial Black"/>
                <a:ea typeface="DejaVu Sans"/>
              </a:rPr>
              <a:t>       </a:t>
            </a:r>
            <a:endParaRPr lang="en-US" sz="4400" b="0" strike="noStrike" spc="-1">
              <a:latin typeface="Arial"/>
            </a:endParaRPr>
          </a:p>
          <a:p>
            <a:pPr>
              <a:lnSpc>
                <a:spcPct val="100000"/>
              </a:lnSpc>
            </a:pPr>
            <a:r>
              <a:rPr lang="en-US" sz="4400" b="0" strike="noStrike" spc="-1">
                <a:solidFill>
                  <a:srgbClr val="000000"/>
                </a:solidFill>
                <a:latin typeface="Arial Black"/>
                <a:ea typeface="DejaVu Sans"/>
              </a:rPr>
              <a:t>     Sensor Fusion</a:t>
            </a:r>
            <a:endParaRPr lang="en-US" sz="4400" b="0" strike="noStrike" spc="-1">
              <a:latin typeface="Arial"/>
            </a:endParaRPr>
          </a:p>
          <a:p>
            <a:pPr algn="ctr">
              <a:lnSpc>
                <a:spcPct val="100000"/>
              </a:lnSpc>
            </a:pPr>
            <a:endParaRPr lang="en-US" sz="4400" b="0" strike="noStrike" spc="-1">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3271680" y="91440"/>
            <a:ext cx="7884000" cy="53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dirty="0">
                <a:solidFill>
                  <a:srgbClr val="000000"/>
                </a:solidFill>
                <a:latin typeface="Arial Black"/>
                <a:ea typeface="DejaVu Sans"/>
              </a:rPr>
              <a:t>       </a:t>
            </a:r>
            <a:endParaRPr lang="en-US" sz="4400" b="0" strike="noStrike" spc="-1" dirty="0">
              <a:latin typeface="Arial"/>
            </a:endParaRPr>
          </a:p>
          <a:p>
            <a:pPr>
              <a:lnSpc>
                <a:spcPct val="100000"/>
              </a:lnSpc>
            </a:pPr>
            <a:r>
              <a:rPr lang="en-US" sz="4400" b="0" strike="noStrike" spc="-1" dirty="0">
                <a:solidFill>
                  <a:srgbClr val="000000"/>
                </a:solidFill>
                <a:latin typeface="Arial Black"/>
                <a:ea typeface="DejaVu Sans"/>
              </a:rPr>
              <a:t>     </a:t>
            </a:r>
            <a:r>
              <a:rPr lang="en-US" sz="4400" b="0" strike="noStrike" spc="-1" dirty="0">
                <a:solidFill>
                  <a:schemeClr val="tx2">
                    <a:lumMod val="75000"/>
                  </a:schemeClr>
                </a:solidFill>
                <a:latin typeface="Arial Black"/>
                <a:ea typeface="DejaVu Sans"/>
              </a:rPr>
              <a:t>Sensor</a:t>
            </a:r>
            <a:r>
              <a:rPr lang="en-US" sz="4400" b="0" strike="noStrike" spc="-1" dirty="0">
                <a:solidFill>
                  <a:srgbClr val="000000"/>
                </a:solidFill>
                <a:latin typeface="Arial Black"/>
                <a:ea typeface="DejaVu Sans"/>
              </a:rPr>
              <a:t> </a:t>
            </a:r>
            <a:r>
              <a:rPr lang="en-US" sz="4400" b="0" strike="noStrike" spc="-1" dirty="0">
                <a:solidFill>
                  <a:schemeClr val="tx2">
                    <a:lumMod val="75000"/>
                  </a:schemeClr>
                </a:solidFill>
                <a:latin typeface="Arial Black"/>
                <a:ea typeface="DejaVu Sans"/>
              </a:rPr>
              <a:t>Fusion</a:t>
            </a:r>
            <a:endParaRPr lang="en-US" sz="4400" b="0" strike="noStrike" spc="-1" dirty="0">
              <a:solidFill>
                <a:schemeClr val="tx2">
                  <a:lumMod val="75000"/>
                </a:schemeClr>
              </a:solidFill>
              <a:latin typeface="Arial"/>
            </a:endParaRPr>
          </a:p>
          <a:p>
            <a:pPr algn="ctr">
              <a:lnSpc>
                <a:spcPct val="100000"/>
              </a:lnSpc>
            </a:pPr>
            <a:endParaRPr lang="en-US" sz="4400" b="0" strike="noStrike" spc="-1" dirty="0">
              <a:latin typeface="Arial"/>
            </a:endParaRPr>
          </a:p>
        </p:txBody>
      </p:sp>
      <p:sp>
        <p:nvSpPr>
          <p:cNvPr id="2" name="CustomShape 3">
            <a:extLst>
              <a:ext uri="{FF2B5EF4-FFF2-40B4-BE49-F238E27FC236}">
                <a16:creationId xmlns:a16="http://schemas.microsoft.com/office/drawing/2014/main" id="{4E208C5D-2707-48CF-B901-86F3CB4F3DC3}"/>
              </a:ext>
            </a:extLst>
          </p:cNvPr>
          <p:cNvSpPr/>
          <p:nvPr/>
        </p:nvSpPr>
        <p:spPr>
          <a:xfrm>
            <a:off x="320855" y="1063920"/>
            <a:ext cx="11291256" cy="56445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92500"/>
          </a:bodyPr>
          <a:lstStyle/>
          <a:p>
            <a:pPr marL="458470" indent="-457200">
              <a:lnSpc>
                <a:spcPct val="90000"/>
              </a:lnSpc>
              <a:spcBef>
                <a:spcPts val="1001"/>
              </a:spcBef>
              <a:buClr>
                <a:srgbClr val="000000"/>
              </a:buClr>
              <a:buFont typeface="Arial"/>
              <a:buChar char="•"/>
            </a:pPr>
            <a:r>
              <a:rPr lang="en-US" sz="2800" spc="-1" dirty="0">
                <a:solidFill>
                  <a:schemeClr val="tx2">
                    <a:lumMod val="75000"/>
                  </a:schemeClr>
                </a:solidFill>
                <a:latin typeface="Calibri"/>
              </a:rPr>
              <a:t>Sensor fusion solves key motion sensing performance issues of 6-axis modules consisting of a 3-axis accelerometer and a 3-axis gyroscope or a 3-axis accelerometer and a 3-axis magnetic sensor. </a:t>
            </a:r>
            <a:endParaRPr lang="en-US" sz="2800" b="0" strike="noStrike" spc="-1" dirty="0">
              <a:solidFill>
                <a:schemeClr val="tx2">
                  <a:lumMod val="75000"/>
                </a:schemeClr>
              </a:solidFill>
              <a:latin typeface="Arial"/>
              <a:cs typeface="Arial"/>
            </a:endParaRPr>
          </a:p>
          <a:p>
            <a:pPr marL="801370" lvl="1" indent="-342900">
              <a:lnSpc>
                <a:spcPct val="90000"/>
              </a:lnSpc>
              <a:spcBef>
                <a:spcPts val="400"/>
              </a:spcBef>
              <a:buClr>
                <a:srgbClr val="000000"/>
              </a:buClr>
              <a:buFont typeface="Arial"/>
              <a:buChar char="•"/>
            </a:pPr>
            <a:r>
              <a:rPr lang="en-US" sz="2400" spc="-1" dirty="0">
                <a:solidFill>
                  <a:schemeClr val="tx2">
                    <a:lumMod val="75000"/>
                  </a:schemeClr>
                </a:solidFill>
                <a:latin typeface="Calibri"/>
                <a:cs typeface="Calibri"/>
              </a:rPr>
              <a:t>A 6-axis inertial module with an accelerometer and a gyroscope loses its absolute orientation as the gyro drifts over time, requiring calibration to restore accurate heading reference. </a:t>
            </a:r>
          </a:p>
          <a:p>
            <a:pPr marL="801370" lvl="1" indent="-342900">
              <a:lnSpc>
                <a:spcPct val="90000"/>
              </a:lnSpc>
              <a:spcBef>
                <a:spcPts val="400"/>
              </a:spcBef>
              <a:buClr>
                <a:srgbClr val="000000"/>
              </a:buClr>
              <a:buFont typeface="Arial"/>
              <a:buChar char="•"/>
            </a:pPr>
            <a:r>
              <a:rPr lang="en-US" sz="2400" spc="-1" dirty="0">
                <a:solidFill>
                  <a:schemeClr val="tx2">
                    <a:lumMod val="75000"/>
                  </a:schemeClr>
                </a:solidFill>
                <a:latin typeface="Calibri"/>
                <a:cs typeface="Calibri"/>
              </a:rPr>
              <a:t>A 6-axis module with accelerometer and magnetometer is prone to data corruption in the presence of ferrous materials in the environment.</a:t>
            </a:r>
            <a:endParaRPr lang="en-US" sz="2400" b="0" strike="noStrike" spc="-1" dirty="0">
              <a:solidFill>
                <a:schemeClr val="tx2">
                  <a:lumMod val="75000"/>
                </a:schemeClr>
              </a:solidFill>
              <a:latin typeface="Calibri"/>
              <a:cs typeface="Calibri"/>
            </a:endParaRPr>
          </a:p>
          <a:p>
            <a:pPr marL="801370" lvl="1" indent="-342900">
              <a:lnSpc>
                <a:spcPct val="90000"/>
              </a:lnSpc>
              <a:spcBef>
                <a:spcPts val="400"/>
              </a:spcBef>
              <a:buClr>
                <a:srgbClr val="000000"/>
              </a:buClr>
              <a:buFont typeface="Arial"/>
              <a:buChar char="•"/>
            </a:pPr>
            <a:r>
              <a:rPr lang="en-US" sz="2400" spc="-1" dirty="0">
                <a:solidFill>
                  <a:schemeClr val="tx2">
                    <a:lumMod val="75000"/>
                  </a:schemeClr>
                </a:solidFill>
                <a:latin typeface="Calibri"/>
                <a:cs typeface="Calibri"/>
              </a:rPr>
              <a:t>A </a:t>
            </a:r>
            <a:r>
              <a:rPr lang="en-US" sz="2400" b="1" spc="-1" dirty="0">
                <a:solidFill>
                  <a:schemeClr val="tx2">
                    <a:lumMod val="75000"/>
                  </a:schemeClr>
                </a:solidFill>
                <a:latin typeface="Calibri"/>
                <a:cs typeface="Calibri"/>
              </a:rPr>
              <a:t>9-axis module</a:t>
            </a:r>
            <a:r>
              <a:rPr lang="en-US" sz="2400" spc="-1" dirty="0">
                <a:solidFill>
                  <a:schemeClr val="tx2">
                    <a:lumMod val="75000"/>
                  </a:schemeClr>
                </a:solidFill>
                <a:latin typeface="Calibri"/>
                <a:cs typeface="Calibri"/>
              </a:rPr>
              <a:t> with an </a:t>
            </a:r>
            <a:r>
              <a:rPr lang="en-US" sz="2400" b="1" spc="-1" dirty="0">
                <a:solidFill>
                  <a:schemeClr val="tx2">
                    <a:lumMod val="75000"/>
                  </a:schemeClr>
                </a:solidFill>
                <a:latin typeface="Calibri"/>
                <a:cs typeface="Calibri"/>
              </a:rPr>
              <a:t>accelerometer</a:t>
            </a:r>
            <a:r>
              <a:rPr lang="en-US" sz="2400" spc="-1" dirty="0">
                <a:solidFill>
                  <a:schemeClr val="tx2">
                    <a:lumMod val="75000"/>
                  </a:schemeClr>
                </a:solidFill>
                <a:latin typeface="Calibri"/>
                <a:cs typeface="Calibri"/>
              </a:rPr>
              <a:t>, a </a:t>
            </a:r>
            <a:r>
              <a:rPr lang="en-US" sz="2400" b="1" spc="-1" dirty="0">
                <a:solidFill>
                  <a:schemeClr val="tx2">
                    <a:lumMod val="75000"/>
                  </a:schemeClr>
                </a:solidFill>
                <a:latin typeface="Calibri"/>
                <a:cs typeface="Calibri"/>
              </a:rPr>
              <a:t>gyroscope</a:t>
            </a:r>
            <a:r>
              <a:rPr lang="en-US" sz="2400" spc="-1" dirty="0">
                <a:solidFill>
                  <a:schemeClr val="tx2">
                    <a:lumMod val="75000"/>
                  </a:schemeClr>
                </a:solidFill>
                <a:latin typeface="Calibri"/>
                <a:cs typeface="Calibri"/>
              </a:rPr>
              <a:t> and a </a:t>
            </a:r>
            <a:r>
              <a:rPr lang="en-US" sz="2400" b="1" spc="-1" dirty="0">
                <a:solidFill>
                  <a:schemeClr val="tx2">
                    <a:lumMod val="75000"/>
                  </a:schemeClr>
                </a:solidFill>
                <a:latin typeface="Calibri"/>
                <a:cs typeface="Calibri"/>
              </a:rPr>
              <a:t>magnetometer </a:t>
            </a:r>
            <a:r>
              <a:rPr lang="en-US" sz="2400" spc="-1" dirty="0">
                <a:solidFill>
                  <a:schemeClr val="tx2">
                    <a:lumMod val="75000"/>
                  </a:schemeClr>
                </a:solidFill>
                <a:latin typeface="Calibri"/>
                <a:cs typeface="Calibri"/>
              </a:rPr>
              <a:t>eliminates the drift that occurs with stand-alone sensor solutions. But these can be subject to magnetic interference. Algorithms to fuse the sensor data are required to compensate for the magnetic interference.</a:t>
            </a:r>
          </a:p>
          <a:p>
            <a:pPr marL="457200">
              <a:lnSpc>
                <a:spcPct val="90000"/>
              </a:lnSpc>
              <a:spcBef>
                <a:spcPts val="499"/>
              </a:spcBef>
            </a:pPr>
            <a:endParaRPr lang="en-US" sz="2400" spc="-1" dirty="0">
              <a:solidFill>
                <a:schemeClr val="tx2">
                  <a:lumMod val="75000"/>
                </a:schemeClr>
              </a:solidFill>
              <a:latin typeface="Arial"/>
              <a:cs typeface="Arial"/>
            </a:endParaRPr>
          </a:p>
          <a:p>
            <a:pPr marL="458470" indent="-457200">
              <a:lnSpc>
                <a:spcPct val="90000"/>
              </a:lnSpc>
              <a:spcBef>
                <a:spcPts val="1001"/>
              </a:spcBef>
              <a:buClr>
                <a:srgbClr val="000000"/>
              </a:buClr>
              <a:buFont typeface="Arial"/>
              <a:buChar char="•"/>
            </a:pPr>
            <a:r>
              <a:rPr lang="en-US" sz="2800" spc="-1" dirty="0">
                <a:solidFill>
                  <a:schemeClr val="tx2">
                    <a:lumMod val="75000"/>
                  </a:schemeClr>
                </a:solidFill>
                <a:latin typeface="Calibri"/>
                <a:cs typeface="Calibri"/>
              </a:rPr>
              <a:t>The purpose of sensor fusion is to take each sensor measurement data as input and then apply digital filtering algorithms to compensate each other and output accurate and responsive dynamic attitude (pitch/roll/yaw) results.</a:t>
            </a:r>
            <a:endParaRPr lang="en-US" sz="2800" b="0" strike="noStrike" spc="-1" dirty="0">
              <a:solidFill>
                <a:schemeClr val="tx2">
                  <a:lumMod val="75000"/>
                </a:schemeClr>
              </a:solidFill>
              <a:latin typeface="Arial"/>
              <a:cs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1003039" y="3021"/>
            <a:ext cx="10512720" cy="1322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chemeClr val="tx2">
                    <a:lumMod val="75000"/>
                  </a:schemeClr>
                </a:solidFill>
                <a:latin typeface="Arial Black"/>
              </a:rPr>
              <a:t>Hardware</a:t>
            </a:r>
          </a:p>
        </p:txBody>
      </p:sp>
      <p:pic>
        <p:nvPicPr>
          <p:cNvPr id="2" name="Picture 2" descr="A circuit board&#10;&#10;Description generated with very high confidence">
            <a:extLst>
              <a:ext uri="{FF2B5EF4-FFF2-40B4-BE49-F238E27FC236}">
                <a16:creationId xmlns:a16="http://schemas.microsoft.com/office/drawing/2014/main" id="{8EDAC02D-395E-4E54-9AC6-C05B62B3DF5E}"/>
              </a:ext>
            </a:extLst>
          </p:cNvPr>
          <p:cNvPicPr>
            <a:picLocks noChangeAspect="1"/>
          </p:cNvPicPr>
          <p:nvPr/>
        </p:nvPicPr>
        <p:blipFill>
          <a:blip r:embed="rId2"/>
          <a:stretch>
            <a:fillRect/>
          </a:stretch>
        </p:blipFill>
        <p:spPr>
          <a:xfrm>
            <a:off x="770625" y="1343438"/>
            <a:ext cx="3160143" cy="2834029"/>
          </a:xfrm>
          <a:prstGeom prst="rect">
            <a:avLst/>
          </a:prstGeom>
        </p:spPr>
      </p:pic>
      <p:pic>
        <p:nvPicPr>
          <p:cNvPr id="4" name="Picture 4" descr="A circuit board&#10;&#10;Description generated with very high confidence">
            <a:extLst>
              <a:ext uri="{FF2B5EF4-FFF2-40B4-BE49-F238E27FC236}">
                <a16:creationId xmlns:a16="http://schemas.microsoft.com/office/drawing/2014/main" id="{E337F754-7998-4AC1-BE4C-4EE20E74D42C}"/>
              </a:ext>
            </a:extLst>
          </p:cNvPr>
          <p:cNvPicPr>
            <a:picLocks noChangeAspect="1"/>
          </p:cNvPicPr>
          <p:nvPr/>
        </p:nvPicPr>
        <p:blipFill>
          <a:blip r:embed="rId3"/>
          <a:stretch>
            <a:fillRect/>
          </a:stretch>
        </p:blipFill>
        <p:spPr>
          <a:xfrm>
            <a:off x="8606286" y="1324155"/>
            <a:ext cx="2714445" cy="2685690"/>
          </a:xfrm>
          <a:prstGeom prst="rect">
            <a:avLst/>
          </a:prstGeom>
        </p:spPr>
      </p:pic>
      <p:pic>
        <p:nvPicPr>
          <p:cNvPr id="6" name="Picture 6" descr="A picture containing electronics&#10;&#10;Description generated with high confidence">
            <a:extLst>
              <a:ext uri="{FF2B5EF4-FFF2-40B4-BE49-F238E27FC236}">
                <a16:creationId xmlns:a16="http://schemas.microsoft.com/office/drawing/2014/main" id="{CE3F8590-21F0-4D28-8A13-427843798A5F}"/>
              </a:ext>
            </a:extLst>
          </p:cNvPr>
          <p:cNvPicPr>
            <a:picLocks noChangeAspect="1"/>
          </p:cNvPicPr>
          <p:nvPr/>
        </p:nvPicPr>
        <p:blipFill>
          <a:blip r:embed="rId4"/>
          <a:stretch>
            <a:fillRect/>
          </a:stretch>
        </p:blipFill>
        <p:spPr>
          <a:xfrm>
            <a:off x="4765643" y="3752043"/>
            <a:ext cx="2962634" cy="2962634"/>
          </a:xfrm>
          <a:prstGeom prst="rect">
            <a:avLst/>
          </a:prstGeom>
        </p:spPr>
      </p:pic>
      <p:sp>
        <p:nvSpPr>
          <p:cNvPr id="7" name="CustomShape 1">
            <a:extLst>
              <a:ext uri="{FF2B5EF4-FFF2-40B4-BE49-F238E27FC236}">
                <a16:creationId xmlns:a16="http://schemas.microsoft.com/office/drawing/2014/main" id="{BCA4CC63-96CA-43E5-88C9-1F00BA40D932}"/>
              </a:ext>
            </a:extLst>
          </p:cNvPr>
          <p:cNvSpPr/>
          <p:nvPr/>
        </p:nvSpPr>
        <p:spPr>
          <a:xfrm>
            <a:off x="7530359" y="563738"/>
            <a:ext cx="4862419" cy="103509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2400" spc="-1">
                <a:solidFill>
                  <a:schemeClr val="tx2">
                    <a:lumMod val="75000"/>
                  </a:schemeClr>
                </a:solidFill>
                <a:latin typeface="Arial"/>
                <a:cs typeface="Arial"/>
              </a:rPr>
              <a:t>MPU9250</a:t>
            </a:r>
            <a:endParaRPr lang="en-US" sz="2400">
              <a:solidFill>
                <a:schemeClr val="tx2">
                  <a:lumMod val="75000"/>
                </a:schemeClr>
              </a:solidFill>
              <a:cs typeface="Arial"/>
            </a:endParaRPr>
          </a:p>
        </p:txBody>
      </p:sp>
      <p:sp>
        <p:nvSpPr>
          <p:cNvPr id="8" name="CustomShape 1">
            <a:extLst>
              <a:ext uri="{FF2B5EF4-FFF2-40B4-BE49-F238E27FC236}">
                <a16:creationId xmlns:a16="http://schemas.microsoft.com/office/drawing/2014/main" id="{7E74F2F3-A09A-490D-A35F-F0C5FF673BC7}"/>
              </a:ext>
            </a:extLst>
          </p:cNvPr>
          <p:cNvSpPr/>
          <p:nvPr/>
        </p:nvSpPr>
        <p:spPr>
          <a:xfrm>
            <a:off x="7041526" y="5912117"/>
            <a:ext cx="4862419" cy="103509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2400" spc="-1">
                <a:solidFill>
                  <a:schemeClr val="tx2">
                    <a:lumMod val="75000"/>
                  </a:schemeClr>
                </a:solidFill>
                <a:latin typeface="Arial"/>
                <a:cs typeface="Arial"/>
              </a:rPr>
              <a:t>3.7V</a:t>
            </a:r>
            <a:r>
              <a:rPr lang="en-US" sz="2400" spc="-1">
                <a:solidFill>
                  <a:schemeClr val="tx2">
                    <a:lumMod val="75000"/>
                  </a:schemeClr>
                </a:solidFill>
                <a:cs typeface="Arial"/>
              </a:rPr>
              <a:t> Lithium-Ion Battery</a:t>
            </a:r>
            <a:endParaRPr lang="en-US">
              <a:solidFill>
                <a:schemeClr val="tx2">
                  <a:lumMod val="75000"/>
                </a:schemeClr>
              </a:solidFill>
            </a:endParaRPr>
          </a:p>
        </p:txBody>
      </p:sp>
      <p:sp>
        <p:nvSpPr>
          <p:cNvPr id="9" name="CustomShape 1">
            <a:extLst>
              <a:ext uri="{FF2B5EF4-FFF2-40B4-BE49-F238E27FC236}">
                <a16:creationId xmlns:a16="http://schemas.microsoft.com/office/drawing/2014/main" id="{6C42CA12-CFAD-4270-A931-BAE97F42EAE3}"/>
              </a:ext>
            </a:extLst>
          </p:cNvPr>
          <p:cNvSpPr/>
          <p:nvPr/>
        </p:nvSpPr>
        <p:spPr>
          <a:xfrm>
            <a:off x="-233422" y="4014303"/>
            <a:ext cx="4862419" cy="103509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2400" spc="-1" err="1">
                <a:solidFill>
                  <a:schemeClr val="tx2">
                    <a:lumMod val="75000"/>
                  </a:schemeClr>
                </a:solidFill>
                <a:cs typeface="Arial"/>
              </a:rPr>
              <a:t>Nodemcu</a:t>
            </a:r>
            <a:r>
              <a:rPr lang="en-US" sz="2400" spc="-1">
                <a:solidFill>
                  <a:schemeClr val="tx2">
                    <a:lumMod val="75000"/>
                  </a:schemeClr>
                </a:solidFill>
                <a:cs typeface="Arial"/>
              </a:rPr>
              <a:t> ESP8266</a:t>
            </a:r>
          </a:p>
        </p:txBody>
      </p:sp>
    </p:spTree>
    <p:extLst>
      <p:ext uri="{BB962C8B-B14F-4D97-AF65-F5344CB8AC3E}">
        <p14:creationId xmlns:p14="http://schemas.microsoft.com/office/powerpoint/2010/main" val="2011148722"/>
      </p:ext>
    </p:extLst>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D451EE1-06AB-4684-8B7A-59133962CD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02D69F-ABEF-47E0-B154-C6656A2B3F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7B74B3-425F-4BBB-AAC6-2411D0BE7FDA}"/>
              </a:ext>
            </a:extLst>
          </p:cNvPr>
          <p:cNvPicPr>
            <a:picLocks noChangeAspect="1"/>
          </p:cNvPicPr>
          <p:nvPr/>
        </p:nvPicPr>
        <p:blipFill rotWithShape="1">
          <a:blip r:embed="rId2"/>
          <a:srcRect l="28341" t="18074" b="6410"/>
          <a:stretch/>
        </p:blipFill>
        <p:spPr>
          <a:xfrm>
            <a:off x="4361406" y="1287064"/>
            <a:ext cx="6695895" cy="3969165"/>
          </a:xfrm>
          <a:prstGeom prst="rect">
            <a:avLst/>
          </a:prstGeom>
        </p:spPr>
      </p:pic>
      <p:sp>
        <p:nvSpPr>
          <p:cNvPr id="2" name="Title 1">
            <a:extLst>
              <a:ext uri="{FF2B5EF4-FFF2-40B4-BE49-F238E27FC236}">
                <a16:creationId xmlns:a16="http://schemas.microsoft.com/office/drawing/2014/main" id="{71653AAD-895E-45EA-BE2E-F765DDE5A799}"/>
              </a:ext>
            </a:extLst>
          </p:cNvPr>
          <p:cNvSpPr>
            <a:spLocks noGrp="1"/>
          </p:cNvSpPr>
          <p:nvPr>
            <p:ph type="title"/>
          </p:nvPr>
        </p:nvSpPr>
        <p:spPr>
          <a:xfrm>
            <a:off x="796009" y="2286000"/>
            <a:ext cx="2286000" cy="2286000"/>
          </a:xfrm>
          <a:prstGeom prst="ellipse">
            <a:avLst/>
          </a:prstGeom>
          <a:solidFill>
            <a:schemeClr val="tx1">
              <a:lumMod val="75000"/>
              <a:lumOff val="25000"/>
            </a:schemeClr>
          </a:solidFill>
          <a:ln>
            <a:noFill/>
          </a:ln>
        </p:spPr>
        <p:txBody>
          <a:bodyPr>
            <a:normAutofit/>
          </a:bodyPr>
          <a:lstStyle/>
          <a:p>
            <a:pPr algn="ctr"/>
            <a:r>
              <a:rPr lang="en-US" sz="2000">
                <a:solidFill>
                  <a:schemeClr val="bg1"/>
                </a:solidFill>
              </a:rPr>
              <a:t>EDA</a:t>
            </a:r>
          </a:p>
        </p:txBody>
      </p:sp>
    </p:spTree>
    <p:extLst>
      <p:ext uri="{BB962C8B-B14F-4D97-AF65-F5344CB8AC3E}">
        <p14:creationId xmlns:p14="http://schemas.microsoft.com/office/powerpoint/2010/main" val="160690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CD5EB08A516C4892268E1C674BB2C9" ma:contentTypeVersion="2" ma:contentTypeDescription="Create a new document." ma:contentTypeScope="" ma:versionID="5448ce1485a22f4cc4361887d6528353">
  <xsd:schema xmlns:xsd="http://www.w3.org/2001/XMLSchema" xmlns:xs="http://www.w3.org/2001/XMLSchema" xmlns:p="http://schemas.microsoft.com/office/2006/metadata/properties" xmlns:ns2="146304ff-d864-4944-8614-7555ed978542" targetNamespace="http://schemas.microsoft.com/office/2006/metadata/properties" ma:root="true" ma:fieldsID="cce4a7ac752fc78d3c7984c76a87aae6" ns2:_="">
    <xsd:import namespace="146304ff-d864-4944-8614-7555ed97854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304ff-d864-4944-8614-7555ed978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F8A5A8-5D8D-4584-9FF6-F613EFA103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6304ff-d864-4944-8614-7555ed9785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62B2EF-2499-4A02-8545-BBD32C790154}">
  <ds:schemaRefs>
    <ds:schemaRef ds:uri="http://schemas.microsoft.com/sharepoint/v3/contenttype/forms"/>
  </ds:schemaRefs>
</ds:datastoreItem>
</file>

<file path=customXml/itemProps3.xml><?xml version="1.0" encoding="utf-8"?>
<ds:datastoreItem xmlns:ds="http://schemas.openxmlformats.org/officeDocument/2006/customXml" ds:itemID="{34335CA5-E075-431D-9951-4D8525BB762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TotalTime>
  <Words>472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Arial</vt:lpstr>
      <vt:lpstr>Arial Black</vt:lpstr>
      <vt:lpstr>Calibri</vt:lpstr>
      <vt:lpstr>Calibri Light</vt:lpstr>
      <vt:lpstr>DejaVu Sans</vt:lpstr>
      <vt:lpstr>Roboto</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vt:lpstr>
      <vt:lpstr>Pattern of Interest </vt:lpstr>
      <vt:lpstr>Step Pattern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Chokkalingam Shanmugasiva</cp:lastModifiedBy>
  <cp:revision>8</cp:revision>
  <dcterms:modified xsi:type="dcterms:W3CDTF">2018-06-12T08:16:51Z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y fmtid="{D5CDD505-2E9C-101B-9397-08002B2CF9AE}" pid="12" name="ContentTypeId">
    <vt:lpwstr>0x01010048CD5EB08A516C4892268E1C674BB2C9</vt:lpwstr>
  </property>
</Properties>
</file>