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Bebas Neue Cyrillic" charset="1" panose="02000506000000020004"/>
      <p:regular r:id="rId12"/>
    </p:embeddedFont>
    <p:embeddedFont>
      <p:font typeface="DM Sans" charset="1" panose="00000000000000000000"/>
      <p:regular r:id="rId13"/>
    </p:embeddedFont>
    <p:embeddedFont>
      <p:font typeface="DM Sans Bold" charset="1" panose="00000000000000000000"/>
      <p:regular r:id="rId14"/>
    </p:embeddedFont>
    <p:embeddedFont>
      <p:font typeface="DM Sans Italics" charset="1" panose="00000000000000000000"/>
      <p:regular r:id="rId15"/>
    </p:embeddedFont>
    <p:embeddedFont>
      <p:font typeface="DM Sans Bold Italic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575182" y="0"/>
            <a:ext cx="7681125" cy="10287000"/>
            <a:chOff x="0" y="0"/>
            <a:chExt cx="2023012" cy="2709333"/>
          </a:xfrm>
        </p:grpSpPr>
        <p:sp>
          <p:nvSpPr>
            <p:cNvPr name="Freeform 3" id="3"/>
            <p:cNvSpPr/>
            <p:nvPr/>
          </p:nvSpPr>
          <p:spPr>
            <a:xfrm flipH="false" flipV="false" rot="0">
              <a:off x="0" y="0"/>
              <a:ext cx="2023012" cy="2709333"/>
            </a:xfrm>
            <a:custGeom>
              <a:avLst/>
              <a:gdLst/>
              <a:ahLst/>
              <a:cxnLst/>
              <a:rect r="r" b="b" t="t" l="l"/>
              <a:pathLst>
                <a:path h="2709333" w="2023012">
                  <a:moveTo>
                    <a:pt x="0" y="0"/>
                  </a:moveTo>
                  <a:lnTo>
                    <a:pt x="2023012" y="0"/>
                  </a:lnTo>
                  <a:lnTo>
                    <a:pt x="2023012" y="2709333"/>
                  </a:lnTo>
                  <a:lnTo>
                    <a:pt x="0" y="2709333"/>
                  </a:lnTo>
                  <a:close/>
                </a:path>
              </a:pathLst>
            </a:custGeom>
            <a:solidFill>
              <a:srgbClr val="000000">
                <a:alpha val="0"/>
              </a:srgbClr>
            </a:solidFill>
          </p:spPr>
        </p:sp>
        <p:sp>
          <p:nvSpPr>
            <p:cNvPr name="TextBox 4" id="4"/>
            <p:cNvSpPr txBox="true"/>
            <p:nvPr/>
          </p:nvSpPr>
          <p:spPr>
            <a:xfrm>
              <a:off x="0" y="-38100"/>
              <a:ext cx="2023012"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151111" y="0"/>
            <a:ext cx="3105196" cy="10287000"/>
            <a:chOff x="0" y="0"/>
            <a:chExt cx="817830" cy="2709333"/>
          </a:xfrm>
        </p:grpSpPr>
        <p:sp>
          <p:nvSpPr>
            <p:cNvPr name="Freeform 6" id="6"/>
            <p:cNvSpPr/>
            <p:nvPr/>
          </p:nvSpPr>
          <p:spPr>
            <a:xfrm flipH="false" flipV="false" rot="0">
              <a:off x="0" y="0"/>
              <a:ext cx="817830" cy="2709333"/>
            </a:xfrm>
            <a:custGeom>
              <a:avLst/>
              <a:gdLst/>
              <a:ahLst/>
              <a:cxnLst/>
              <a:rect r="r" b="b" t="t" l="l"/>
              <a:pathLst>
                <a:path h="2709333" w="817830">
                  <a:moveTo>
                    <a:pt x="0" y="0"/>
                  </a:moveTo>
                  <a:lnTo>
                    <a:pt x="817830" y="0"/>
                  </a:lnTo>
                  <a:lnTo>
                    <a:pt x="817830" y="2709333"/>
                  </a:lnTo>
                  <a:lnTo>
                    <a:pt x="0" y="2709333"/>
                  </a:lnTo>
                  <a:close/>
                </a:path>
              </a:pathLst>
            </a:custGeom>
            <a:solidFill>
              <a:srgbClr val="D1CBC5">
                <a:alpha val="67843"/>
              </a:srgbClr>
            </a:solidFill>
          </p:spPr>
        </p:sp>
        <p:sp>
          <p:nvSpPr>
            <p:cNvPr name="TextBox 7" id="7"/>
            <p:cNvSpPr txBox="true"/>
            <p:nvPr/>
          </p:nvSpPr>
          <p:spPr>
            <a:xfrm>
              <a:off x="0" y="-38100"/>
              <a:ext cx="817830" cy="274743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665049" y="-197118"/>
            <a:ext cx="15741549" cy="10484118"/>
          </a:xfrm>
          <a:custGeom>
            <a:avLst/>
            <a:gdLst/>
            <a:ahLst/>
            <a:cxnLst/>
            <a:rect r="r" b="b" t="t" l="l"/>
            <a:pathLst>
              <a:path h="10484118" w="15741549">
                <a:moveTo>
                  <a:pt x="0" y="0"/>
                </a:moveTo>
                <a:lnTo>
                  <a:pt x="15741549" y="0"/>
                </a:lnTo>
                <a:lnTo>
                  <a:pt x="15741549" y="10484118"/>
                </a:lnTo>
                <a:lnTo>
                  <a:pt x="0" y="10484118"/>
                </a:lnTo>
                <a:lnTo>
                  <a:pt x="0" y="0"/>
                </a:lnTo>
                <a:close/>
              </a:path>
            </a:pathLst>
          </a:custGeom>
          <a:blipFill>
            <a:blip r:embed="rId2"/>
            <a:stretch>
              <a:fillRect l="0" t="0" r="0" b="0"/>
            </a:stretch>
          </a:blipFill>
        </p:spPr>
      </p:sp>
      <p:sp>
        <p:nvSpPr>
          <p:cNvPr name="TextBox 9" id="9"/>
          <p:cNvSpPr txBox="true"/>
          <p:nvPr/>
        </p:nvSpPr>
        <p:spPr>
          <a:xfrm rot="0">
            <a:off x="8647809" y="1487666"/>
            <a:ext cx="10383974" cy="4666876"/>
          </a:xfrm>
          <a:prstGeom prst="rect">
            <a:avLst/>
          </a:prstGeom>
        </p:spPr>
        <p:txBody>
          <a:bodyPr anchor="t" rtlCol="false" tIns="0" lIns="0" bIns="0" rIns="0">
            <a:spAutoFit/>
          </a:bodyPr>
          <a:lstStyle/>
          <a:p>
            <a:pPr>
              <a:lnSpc>
                <a:spcPts val="11808"/>
              </a:lnSpc>
            </a:pPr>
            <a:r>
              <a:rPr lang="en-US" sz="14400">
                <a:solidFill>
                  <a:srgbClr val="B89269"/>
                </a:solidFill>
                <a:latin typeface="Bebas Neue Cyrillic"/>
              </a:rPr>
              <a:t>STOCK AND SHIPPING dATA ANALYST </a:t>
            </a:r>
          </a:p>
        </p:txBody>
      </p:sp>
      <p:sp>
        <p:nvSpPr>
          <p:cNvPr name="TextBox 10" id="10"/>
          <p:cNvSpPr txBox="true"/>
          <p:nvPr/>
        </p:nvSpPr>
        <p:spPr>
          <a:xfrm rot="0">
            <a:off x="8865431" y="5956105"/>
            <a:ext cx="3419503" cy="349250"/>
          </a:xfrm>
          <a:prstGeom prst="rect">
            <a:avLst/>
          </a:prstGeom>
        </p:spPr>
        <p:txBody>
          <a:bodyPr anchor="t" rtlCol="false" tIns="0" lIns="0" bIns="0" rIns="0">
            <a:spAutoFit/>
          </a:bodyPr>
          <a:lstStyle/>
          <a:p>
            <a:pPr>
              <a:lnSpc>
                <a:spcPts val="2800"/>
              </a:lnSpc>
            </a:pPr>
            <a:r>
              <a:rPr lang="en-US" sz="2000">
                <a:solidFill>
                  <a:srgbClr val="9F5B39"/>
                </a:solidFill>
                <a:latin typeface="Montserrat Classic Bold"/>
              </a:rPr>
              <a:t>KENNETH VINCENTIUS</a:t>
            </a:r>
          </a:p>
        </p:txBody>
      </p:sp>
      <p:sp>
        <p:nvSpPr>
          <p:cNvPr name="TextBox 11" id="11"/>
          <p:cNvSpPr txBox="true"/>
          <p:nvPr/>
        </p:nvSpPr>
        <p:spPr>
          <a:xfrm rot="0">
            <a:off x="13839797" y="8985250"/>
            <a:ext cx="3419503"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05267" y="2471219"/>
            <a:ext cx="9196913" cy="5856474"/>
          </a:xfrm>
          <a:custGeom>
            <a:avLst/>
            <a:gdLst/>
            <a:ahLst/>
            <a:cxnLst/>
            <a:rect r="r" b="b" t="t" l="l"/>
            <a:pathLst>
              <a:path h="5856474" w="9196913">
                <a:moveTo>
                  <a:pt x="0" y="0"/>
                </a:moveTo>
                <a:lnTo>
                  <a:pt x="9196914" y="0"/>
                </a:lnTo>
                <a:lnTo>
                  <a:pt x="9196914" y="5856474"/>
                </a:lnTo>
                <a:lnTo>
                  <a:pt x="0" y="5856474"/>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76050" y="8985250"/>
            <a:ext cx="283250"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10</a:t>
            </a:r>
          </a:p>
        </p:txBody>
      </p:sp>
      <p:sp>
        <p:nvSpPr>
          <p:cNvPr name="TextBox 11" id="11"/>
          <p:cNvSpPr txBox="true"/>
          <p:nvPr/>
        </p:nvSpPr>
        <p:spPr>
          <a:xfrm rot="0">
            <a:off x="11480550" y="2745163"/>
            <a:ext cx="6450007" cy="48132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goods with low prices are purchased more often than those with high prices</a:t>
            </a:r>
          </a:p>
          <a:p>
            <a:pPr>
              <a:lnSpc>
                <a:spcPts val="3500"/>
              </a:lnSpc>
            </a:pPr>
          </a:p>
          <a:p>
            <a:pPr>
              <a:lnSpc>
                <a:spcPts val="3500"/>
              </a:lnSpc>
            </a:pPr>
            <a:r>
              <a:rPr lang="en-US" sz="2500">
                <a:solidFill>
                  <a:srgbClr val="000000"/>
                </a:solidFill>
                <a:latin typeface="Montserrat Classic"/>
              </a:rPr>
              <a:t>Insights:</a:t>
            </a:r>
          </a:p>
          <a:p>
            <a:pPr>
              <a:lnSpc>
                <a:spcPts val="3500"/>
              </a:lnSpc>
            </a:pPr>
            <a:r>
              <a:rPr lang="en-US" sz="2500">
                <a:solidFill>
                  <a:srgbClr val="000000"/>
                </a:solidFill>
                <a:latin typeface="Montserrat Classic"/>
              </a:rPr>
              <a:t>Companies can focus their stock more on goods with lower prices than high prices to avoid unsold goods because the frequency of purchasing low goods is higher than goods with high prices</a:t>
            </a:r>
          </a:p>
          <a:p>
            <a:pPr>
              <a:lnSpc>
                <a:spcPts val="350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16004" y="731236"/>
            <a:ext cx="13953960" cy="2655570"/>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Statistic Descriptive</a:t>
            </a:r>
          </a:p>
          <a:p>
            <a:pPr>
              <a:lnSpc>
                <a:spcPts val="9840"/>
              </a:lnSpc>
            </a:pPr>
          </a:p>
        </p:txBody>
      </p:sp>
      <p:sp>
        <p:nvSpPr>
          <p:cNvPr name="TextBox 9" id="9"/>
          <p:cNvSpPr txBox="true"/>
          <p:nvPr/>
        </p:nvSpPr>
        <p:spPr>
          <a:xfrm rot="0">
            <a:off x="17059513" y="8985250"/>
            <a:ext cx="209312"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11</a:t>
            </a:r>
          </a:p>
        </p:txBody>
      </p:sp>
      <p:sp>
        <p:nvSpPr>
          <p:cNvPr name="TextBox 10" id="10"/>
          <p:cNvSpPr txBox="true"/>
          <p:nvPr/>
        </p:nvSpPr>
        <p:spPr>
          <a:xfrm rot="0">
            <a:off x="2516004" y="2474448"/>
            <a:ext cx="10067738" cy="21843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Age </a:t>
            </a:r>
          </a:p>
          <a:p>
            <a:pPr>
              <a:lnSpc>
                <a:spcPts val="3500"/>
              </a:lnSpc>
            </a:pPr>
            <a:r>
              <a:rPr lang="en-US" sz="2500">
                <a:solidFill>
                  <a:srgbClr val="000000"/>
                </a:solidFill>
                <a:latin typeface="Montserrat Classic"/>
              </a:rPr>
              <a:t>Average Age of Customer: 40.90048501645592 </a:t>
            </a:r>
          </a:p>
          <a:p>
            <a:pPr>
              <a:lnSpc>
                <a:spcPts val="3500"/>
              </a:lnSpc>
            </a:pPr>
            <a:r>
              <a:rPr lang="en-US" sz="2500">
                <a:solidFill>
                  <a:srgbClr val="000000"/>
                </a:solidFill>
                <a:latin typeface="Montserrat Classic"/>
              </a:rPr>
              <a:t>Median Age of Customer: 41.0 </a:t>
            </a:r>
          </a:p>
          <a:p>
            <a:pPr>
              <a:lnSpc>
                <a:spcPts val="3500"/>
              </a:lnSpc>
            </a:pPr>
            <a:r>
              <a:rPr lang="en-US" sz="2500">
                <a:solidFill>
                  <a:srgbClr val="000000"/>
                </a:solidFill>
                <a:latin typeface="Montserrat Classic"/>
              </a:rPr>
              <a:t>Modus Age of Customer: 0 34 </a:t>
            </a:r>
          </a:p>
          <a:p>
            <a:pPr>
              <a:lnSpc>
                <a:spcPts val="3500"/>
              </a:lnSpc>
            </a:pPr>
            <a:r>
              <a:rPr lang="en-US" sz="2500">
                <a:solidFill>
                  <a:srgbClr val="000000"/>
                </a:solidFill>
                <a:latin typeface="Montserrat Classic"/>
              </a:rPr>
              <a:t>Skewness Age of Customer:: 0.01713877583170625</a:t>
            </a:r>
          </a:p>
        </p:txBody>
      </p:sp>
      <p:sp>
        <p:nvSpPr>
          <p:cNvPr name="TextBox 11" id="11"/>
          <p:cNvSpPr txBox="true"/>
          <p:nvPr/>
        </p:nvSpPr>
        <p:spPr>
          <a:xfrm rot="0">
            <a:off x="2484449" y="5035563"/>
            <a:ext cx="13953960" cy="52514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 </a:t>
            </a:r>
          </a:p>
          <a:p>
            <a:pPr>
              <a:lnSpc>
                <a:spcPts val="3500"/>
              </a:lnSpc>
            </a:pPr>
            <a:r>
              <a:rPr lang="en-US" sz="2500">
                <a:solidFill>
                  <a:srgbClr val="000000"/>
                </a:solidFill>
                <a:latin typeface="Montserrat Classic"/>
              </a:rPr>
              <a:t>The average customer age is around 41 years, with the most common age being 34. The age distribution is nearly symmetrical, indicating a customer base that spans a wide range of ages, but is centered around middle-aged adults.</a:t>
            </a:r>
          </a:p>
          <a:p>
            <a:pPr>
              <a:lnSpc>
                <a:spcPts val="3500"/>
              </a:lnSpc>
            </a:pPr>
          </a:p>
          <a:p>
            <a:pPr>
              <a:lnSpc>
                <a:spcPts val="3500"/>
              </a:lnSpc>
            </a:pPr>
            <a:r>
              <a:rPr lang="en-US" sz="2500">
                <a:solidFill>
                  <a:srgbClr val="000000"/>
                </a:solidFill>
                <a:latin typeface="Montserrat Classic"/>
              </a:rPr>
              <a:t>Insight: </a:t>
            </a:r>
          </a:p>
          <a:p>
            <a:pPr>
              <a:lnSpc>
                <a:spcPts val="3500"/>
              </a:lnSpc>
            </a:pPr>
            <a:r>
              <a:rPr lang="en-US" sz="2500">
                <a:solidFill>
                  <a:srgbClr val="000000"/>
                </a:solidFill>
                <a:latin typeface="Montserrat Classic"/>
              </a:rPr>
              <a:t>Given the age profile of the customers, it's beneficial for the business to focus on products and marketing strategies that appeal to middle-aged adults, while also considering the preferences of customers in their early thirties. Offering a variety of products that cater to this diverse age group could maximize customer reach and satisfaction.</a:t>
            </a:r>
          </a:p>
          <a:p>
            <a:pPr>
              <a:lnSpc>
                <a:spcPts val="3500"/>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16004" y="731236"/>
            <a:ext cx="13953960" cy="390334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Statistic Inferencial</a:t>
            </a:r>
          </a:p>
          <a:p>
            <a:pPr>
              <a:lnSpc>
                <a:spcPts val="9840"/>
              </a:lnSpc>
            </a:pPr>
          </a:p>
          <a:p>
            <a:pPr>
              <a:lnSpc>
                <a:spcPts val="9840"/>
              </a:lnSpc>
            </a:pPr>
          </a:p>
        </p:txBody>
      </p:sp>
      <p:sp>
        <p:nvSpPr>
          <p:cNvPr name="TextBox 9" id="9"/>
          <p:cNvSpPr txBox="true"/>
          <p:nvPr/>
        </p:nvSpPr>
        <p:spPr>
          <a:xfrm rot="0">
            <a:off x="17002244" y="8985250"/>
            <a:ext cx="257056"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12</a:t>
            </a:r>
          </a:p>
        </p:txBody>
      </p:sp>
      <p:sp>
        <p:nvSpPr>
          <p:cNvPr name="TextBox 10" id="10"/>
          <p:cNvSpPr txBox="true"/>
          <p:nvPr/>
        </p:nvSpPr>
        <p:spPr>
          <a:xfrm rot="0">
            <a:off x="2388320" y="2012044"/>
            <a:ext cx="13698592" cy="26225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Calculates the relationship between status and delivery_duration</a:t>
            </a:r>
          </a:p>
          <a:p>
            <a:pPr>
              <a:lnSpc>
                <a:spcPts val="3500"/>
              </a:lnSpc>
            </a:pPr>
            <a:r>
              <a:rPr lang="en-US" sz="2500">
                <a:solidFill>
                  <a:srgbClr val="000000"/>
                </a:solidFill>
                <a:latin typeface="Montserrat Classic"/>
              </a:rPr>
              <a:t>H0 = There is no significant relationship between status and delivery_duration</a:t>
            </a:r>
          </a:p>
          <a:p>
            <a:pPr>
              <a:lnSpc>
                <a:spcPts val="3500"/>
              </a:lnSpc>
            </a:pPr>
            <a:r>
              <a:rPr lang="en-US" sz="2500">
                <a:solidFill>
                  <a:srgbClr val="000000"/>
                </a:solidFill>
                <a:latin typeface="Montserrat Classic"/>
              </a:rPr>
              <a:t>H1 = There is a significant relationship between status and delivery_duration</a:t>
            </a:r>
          </a:p>
          <a:p>
            <a:pPr>
              <a:lnSpc>
                <a:spcPts val="3500"/>
              </a:lnSpc>
            </a:pPr>
            <a:r>
              <a:rPr lang="en-US" sz="2500">
                <a:solidFill>
                  <a:srgbClr val="000000"/>
                </a:solidFill>
                <a:latin typeface="Montserrat Classic"/>
              </a:rPr>
              <a:t>Significance level = 0.05</a:t>
            </a:r>
          </a:p>
          <a:p>
            <a:pPr>
              <a:lnSpc>
                <a:spcPts val="3500"/>
              </a:lnSpc>
            </a:pPr>
            <a:r>
              <a:rPr lang="en-US" sz="2500">
                <a:solidFill>
                  <a:srgbClr val="000000"/>
                </a:solidFill>
                <a:latin typeface="Montserrat Classic"/>
              </a:rPr>
              <a:t>If the p-value &lt;- 0.05, then H0 is rejected</a:t>
            </a:r>
          </a:p>
          <a:p>
            <a:pPr>
              <a:lnSpc>
                <a:spcPts val="3500"/>
              </a:lnSpc>
            </a:pPr>
            <a:r>
              <a:rPr lang="en-US" sz="2500">
                <a:solidFill>
                  <a:srgbClr val="000000"/>
                </a:solidFill>
                <a:latin typeface="Montserrat Classic"/>
              </a:rPr>
              <a:t>If the p-value is &gt;0.05, then H0 cannot be rejected</a:t>
            </a:r>
          </a:p>
        </p:txBody>
      </p:sp>
      <p:sp>
        <p:nvSpPr>
          <p:cNvPr name="TextBox 11" id="11"/>
          <p:cNvSpPr txBox="true"/>
          <p:nvPr/>
        </p:nvSpPr>
        <p:spPr>
          <a:xfrm rot="0">
            <a:off x="2388320" y="4889467"/>
            <a:ext cx="14081644" cy="56895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The statistical correlation between delivery status and delivery duration resulted in a correlation value of -0.0086 and a p-value of 0.354.</a:t>
            </a:r>
          </a:p>
          <a:p>
            <a:pPr>
              <a:lnSpc>
                <a:spcPts val="3500"/>
              </a:lnSpc>
            </a:pPr>
          </a:p>
          <a:p>
            <a:pPr>
              <a:lnSpc>
                <a:spcPts val="3500"/>
              </a:lnSpc>
            </a:pPr>
            <a:r>
              <a:rPr lang="en-US" sz="2500">
                <a:solidFill>
                  <a:srgbClr val="000000"/>
                </a:solidFill>
                <a:latin typeface="Montserrat Classic"/>
              </a:rPr>
              <a:t>The very small correlation value (-0.0086) indicates that there is almost no significant linear relationship between the delivery status and the duration of delivery. This means that the length of time a delivery takes does not significantly affect whether the delivery will be successful or returned.</a:t>
            </a:r>
          </a:p>
          <a:p>
            <a:pPr>
              <a:lnSpc>
                <a:spcPts val="3500"/>
              </a:lnSpc>
            </a:pPr>
          </a:p>
          <a:p>
            <a:pPr>
              <a:lnSpc>
                <a:spcPts val="3500"/>
              </a:lnSpc>
            </a:pPr>
            <a:r>
              <a:rPr lang="en-US" sz="2500">
                <a:solidFill>
                  <a:srgbClr val="000000"/>
                </a:solidFill>
                <a:latin typeface="Montserrat Classic"/>
              </a:rPr>
              <a:t>Furthermore, a p-value higher than 0.05 suggests that this relationship is not statistically significant. Therefore, based on this data, it can be concluded that there is no significant correlation between the duration of delivery and whether the delivery is successful or not, then H0 cannot be rejected</a:t>
            </a:r>
          </a:p>
          <a:p>
            <a:pPr>
              <a:lnSpc>
                <a:spcPts val="3500"/>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294704" y="854288"/>
            <a:ext cx="13953960" cy="390334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conclusion</a:t>
            </a:r>
          </a:p>
          <a:p>
            <a:pPr>
              <a:lnSpc>
                <a:spcPts val="9840"/>
              </a:lnSpc>
            </a:pPr>
          </a:p>
          <a:p>
            <a:pPr>
              <a:lnSpc>
                <a:spcPts val="9840"/>
              </a:lnSpc>
            </a:pPr>
          </a:p>
        </p:txBody>
      </p:sp>
      <p:sp>
        <p:nvSpPr>
          <p:cNvPr name="TextBox 9" id="9"/>
          <p:cNvSpPr txBox="true"/>
          <p:nvPr/>
        </p:nvSpPr>
        <p:spPr>
          <a:xfrm rot="0">
            <a:off x="17012841" y="8985250"/>
            <a:ext cx="246459"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13</a:t>
            </a:r>
          </a:p>
        </p:txBody>
      </p:sp>
      <p:sp>
        <p:nvSpPr>
          <p:cNvPr name="TextBox 10" id="10"/>
          <p:cNvSpPr txBox="true"/>
          <p:nvPr/>
        </p:nvSpPr>
        <p:spPr>
          <a:xfrm rot="0">
            <a:off x="2294704" y="2539260"/>
            <a:ext cx="13698592" cy="34988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To optimize stock and sales, the business should prioritize products that appeal to middle-aged adults and those in their early thirties, focusing on popular brands like Allegra R, Calvin Klein, and Carhartt. High return rates need addressing, potentially indicating quality or expectation mismatches, and more emphasis should be placed on women's products, particularly from the Allegra K brand. It's also beneficial to stock more affordable items, as they tend to sell more frequently, delivery duration does not significantly impact delivery success.</a:t>
            </a:r>
          </a:p>
          <a:p>
            <a:pPr>
              <a:lnSpc>
                <a:spcPts val="3500"/>
              </a:lnSpc>
            </a:pPr>
          </a:p>
        </p:txBody>
      </p:sp>
      <p:sp>
        <p:nvSpPr>
          <p:cNvPr name="TextBox 11" id="11"/>
          <p:cNvSpPr txBox="true"/>
          <p:nvPr/>
        </p:nvSpPr>
        <p:spPr>
          <a:xfrm rot="0">
            <a:off x="2294704" y="6133357"/>
            <a:ext cx="13698592" cy="39369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Link Tableau</a:t>
            </a:r>
          </a:p>
          <a:p>
            <a:pPr>
              <a:lnSpc>
                <a:spcPts val="3500"/>
              </a:lnSpc>
            </a:pPr>
            <a:r>
              <a:rPr lang="en-US" sz="2500">
                <a:solidFill>
                  <a:srgbClr val="000000"/>
                </a:solidFill>
                <a:latin typeface="Montserrat Classic"/>
              </a:rPr>
              <a:t>Dashboard: https://public.tableau.com/app/profile/kenneth.vincentius/viz/ShippingandStockDataVisualization/Dashboard?publish=yes</a:t>
            </a:r>
          </a:p>
          <a:p>
            <a:pPr>
              <a:lnSpc>
                <a:spcPts val="3500"/>
              </a:lnSpc>
            </a:pPr>
          </a:p>
          <a:p>
            <a:pPr>
              <a:lnSpc>
                <a:spcPts val="3500"/>
              </a:lnSpc>
            </a:pPr>
            <a:r>
              <a:rPr lang="en-US" sz="2500">
                <a:solidFill>
                  <a:srgbClr val="000000"/>
                </a:solidFill>
                <a:latin typeface="Montserrat Classic"/>
              </a:rPr>
              <a:t>Story Telling : https://public.tableau.com/app/profile/kenneth.vincentius/viz/ShippingandStockDataVisualization/Story1?publish=yes</a:t>
            </a:r>
          </a:p>
          <a:p>
            <a:pPr>
              <a:lnSpc>
                <a:spcPts val="3500"/>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516004" y="4183380"/>
            <a:ext cx="13953960" cy="2787015"/>
          </a:xfrm>
          <a:prstGeom prst="rect">
            <a:avLst/>
          </a:prstGeom>
        </p:spPr>
        <p:txBody>
          <a:bodyPr anchor="t" rtlCol="false" tIns="0" lIns="0" bIns="0" rIns="0">
            <a:spAutoFit/>
          </a:bodyPr>
          <a:lstStyle/>
          <a:p>
            <a:pPr algn="ctr">
              <a:lnSpc>
                <a:spcPts val="19680"/>
              </a:lnSpc>
            </a:pPr>
            <a:r>
              <a:rPr lang="en-US" sz="24000">
                <a:solidFill>
                  <a:srgbClr val="B89269"/>
                </a:solidFill>
                <a:latin typeface="Bebas Neue Cyrillic"/>
              </a:rPr>
              <a:t>Thank you</a:t>
            </a:r>
          </a:p>
        </p:txBody>
      </p:sp>
      <p:sp>
        <p:nvSpPr>
          <p:cNvPr name="TextBox 9" id="9"/>
          <p:cNvSpPr txBox="true"/>
          <p:nvPr/>
        </p:nvSpPr>
        <p:spPr>
          <a:xfrm rot="0">
            <a:off x="16993791" y="8985250"/>
            <a:ext cx="265509"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14</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16004" y="731236"/>
            <a:ext cx="6849262"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bACKGROUND</a:t>
            </a:r>
          </a:p>
        </p:txBody>
      </p:sp>
      <p:sp>
        <p:nvSpPr>
          <p:cNvPr name="TextBox 6" id="6"/>
          <p:cNvSpPr txBox="true"/>
          <p:nvPr/>
        </p:nvSpPr>
        <p:spPr>
          <a:xfrm rot="0">
            <a:off x="2516004" y="2394173"/>
            <a:ext cx="14412302" cy="21843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I have been tasked by an e-commerce company to perform an analysis of their "Shipping and Stock Performance Review for Q1 - Q2 2023." This comprehensive analysis aims to evaluate and provide insights into the company's performance in terms of shipping logistics and stock management during the first two quarters of the year 2023.</a:t>
            </a:r>
          </a:p>
          <a:p>
            <a:pPr>
              <a:lnSpc>
                <a:spcPts val="3500"/>
              </a:lnSpc>
            </a:pPr>
          </a:p>
        </p:txBody>
      </p:sp>
      <p:grpSp>
        <p:nvGrpSpPr>
          <p:cNvPr name="Group 7" id="7"/>
          <p:cNvGrpSpPr/>
          <p:nvPr/>
        </p:nvGrpSpPr>
        <p:grpSpPr>
          <a:xfrm rot="0">
            <a:off x="16469964" y="8471653"/>
            <a:ext cx="1818036" cy="1815347"/>
            <a:chOff x="0" y="0"/>
            <a:chExt cx="478824" cy="478116"/>
          </a:xfrm>
        </p:grpSpPr>
        <p:sp>
          <p:nvSpPr>
            <p:cNvPr name="Freeform 8" id="8"/>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9" id="9"/>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928306" y="8985250"/>
            <a:ext cx="330994"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02</a:t>
            </a:r>
          </a:p>
        </p:txBody>
      </p:sp>
      <p:sp>
        <p:nvSpPr>
          <p:cNvPr name="TextBox 11" id="11"/>
          <p:cNvSpPr txBox="true"/>
          <p:nvPr/>
        </p:nvSpPr>
        <p:spPr>
          <a:xfrm rot="0">
            <a:off x="2516004" y="5311985"/>
            <a:ext cx="10713097"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pROBLEM sTATEMENT</a:t>
            </a:r>
          </a:p>
        </p:txBody>
      </p:sp>
      <p:sp>
        <p:nvSpPr>
          <p:cNvPr name="TextBox 12" id="12"/>
          <p:cNvSpPr txBox="true"/>
          <p:nvPr/>
        </p:nvSpPr>
        <p:spPr>
          <a:xfrm rot="0">
            <a:off x="2516004" y="6662630"/>
            <a:ext cx="9910732" cy="17462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To make the e-commerce company's shipping and stock processes better in the first half of 2023 and suggest improvements to the management in next 6 months.</a:t>
            </a:r>
          </a:p>
          <a:p>
            <a:pPr>
              <a:lnSpc>
                <a:spcPts val="3500"/>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16004" y="731236"/>
            <a:ext cx="6849262"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Step</a:t>
            </a:r>
          </a:p>
        </p:txBody>
      </p:sp>
      <p:sp>
        <p:nvSpPr>
          <p:cNvPr name="TextBox 6" id="6"/>
          <p:cNvSpPr txBox="true"/>
          <p:nvPr/>
        </p:nvSpPr>
        <p:spPr>
          <a:xfrm rot="0">
            <a:off x="2516004" y="2251298"/>
            <a:ext cx="14412302" cy="4346523"/>
          </a:xfrm>
          <a:prstGeom prst="rect">
            <a:avLst/>
          </a:prstGeom>
        </p:spPr>
        <p:txBody>
          <a:bodyPr anchor="t" rtlCol="false" tIns="0" lIns="0" bIns="0" rIns="0">
            <a:spAutoFit/>
          </a:bodyPr>
          <a:lstStyle/>
          <a:p>
            <a:pPr marL="539860" indent="-269930" lvl="1">
              <a:lnSpc>
                <a:spcPts val="5001"/>
              </a:lnSpc>
              <a:buFont typeface="Arial"/>
              <a:buChar char="•"/>
            </a:pPr>
            <a:r>
              <a:rPr lang="en-US" sz="2500">
                <a:solidFill>
                  <a:srgbClr val="000000"/>
                </a:solidFill>
                <a:latin typeface="Montserrat Classic"/>
              </a:rPr>
              <a:t> Take data from Google Big Query using SQL and save it to CSV</a:t>
            </a:r>
          </a:p>
          <a:p>
            <a:pPr marL="539860" indent="-269930" lvl="1">
              <a:lnSpc>
                <a:spcPts val="5001"/>
              </a:lnSpc>
              <a:buFont typeface="Arial"/>
              <a:buChar char="•"/>
            </a:pPr>
            <a:r>
              <a:rPr lang="en-US" sz="2500">
                <a:solidFill>
                  <a:srgbClr val="000000"/>
                </a:solidFill>
                <a:latin typeface="Montserrat Classic"/>
              </a:rPr>
              <a:t> Load the CSV data</a:t>
            </a:r>
          </a:p>
          <a:p>
            <a:pPr marL="539860" indent="-269930" lvl="1">
              <a:lnSpc>
                <a:spcPts val="5001"/>
              </a:lnSpc>
              <a:buFont typeface="Arial"/>
              <a:buChar char="•"/>
            </a:pPr>
            <a:r>
              <a:rPr lang="en-US" sz="2500">
                <a:solidFill>
                  <a:srgbClr val="000000"/>
                </a:solidFill>
                <a:latin typeface="Montserrat Classic"/>
              </a:rPr>
              <a:t> Do data cleaning (change data type, handling missing value)</a:t>
            </a:r>
          </a:p>
          <a:p>
            <a:pPr marL="539860" indent="-269930" lvl="1">
              <a:lnSpc>
                <a:spcPts val="5001"/>
              </a:lnSpc>
              <a:buFont typeface="Arial"/>
              <a:buChar char="•"/>
            </a:pPr>
            <a:r>
              <a:rPr lang="en-US" sz="2500">
                <a:solidFill>
                  <a:srgbClr val="000000"/>
                </a:solidFill>
                <a:latin typeface="Montserrat Classic"/>
              </a:rPr>
              <a:t> Exploratory Data Analyst</a:t>
            </a:r>
          </a:p>
          <a:p>
            <a:pPr marL="539860" indent="-269930" lvl="1">
              <a:lnSpc>
                <a:spcPts val="5001"/>
              </a:lnSpc>
              <a:buFont typeface="Arial"/>
              <a:buChar char="•"/>
            </a:pPr>
            <a:r>
              <a:rPr lang="en-US" sz="2500">
                <a:solidFill>
                  <a:srgbClr val="000000"/>
                </a:solidFill>
                <a:latin typeface="Montserrat Classic"/>
              </a:rPr>
              <a:t> Make conclusion</a:t>
            </a:r>
          </a:p>
          <a:p>
            <a:pPr marL="539860" indent="-269930" lvl="1">
              <a:lnSpc>
                <a:spcPts val="5001"/>
              </a:lnSpc>
              <a:buFont typeface="Arial"/>
              <a:buChar char="•"/>
            </a:pPr>
            <a:r>
              <a:rPr lang="en-US" sz="2500">
                <a:solidFill>
                  <a:srgbClr val="000000"/>
                </a:solidFill>
                <a:latin typeface="Montserrat Classic"/>
              </a:rPr>
              <a:t> Save data that has been cleaned and processed</a:t>
            </a:r>
          </a:p>
          <a:p>
            <a:pPr marL="539860" indent="-269930" lvl="1">
              <a:lnSpc>
                <a:spcPts val="5001"/>
              </a:lnSpc>
              <a:buFont typeface="Arial"/>
              <a:buChar char="•"/>
            </a:pPr>
            <a:r>
              <a:rPr lang="en-US" sz="2500">
                <a:solidFill>
                  <a:srgbClr val="000000"/>
                </a:solidFill>
                <a:latin typeface="Montserrat Classic"/>
              </a:rPr>
              <a:t> Make Visualization in Tableau</a:t>
            </a:r>
          </a:p>
        </p:txBody>
      </p:sp>
      <p:grpSp>
        <p:nvGrpSpPr>
          <p:cNvPr name="Group 7" id="7"/>
          <p:cNvGrpSpPr/>
          <p:nvPr/>
        </p:nvGrpSpPr>
        <p:grpSpPr>
          <a:xfrm rot="0">
            <a:off x="16469964" y="8471653"/>
            <a:ext cx="1818036" cy="1815347"/>
            <a:chOff x="0" y="0"/>
            <a:chExt cx="478824" cy="478116"/>
          </a:xfrm>
        </p:grpSpPr>
        <p:sp>
          <p:nvSpPr>
            <p:cNvPr name="Freeform 8" id="8"/>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9" id="9"/>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939022" y="8985250"/>
            <a:ext cx="320278"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05267" y="2489123"/>
            <a:ext cx="9100554" cy="5856474"/>
          </a:xfrm>
          <a:custGeom>
            <a:avLst/>
            <a:gdLst/>
            <a:ahLst/>
            <a:cxnLst/>
            <a:rect r="r" b="b" t="t" l="l"/>
            <a:pathLst>
              <a:path h="5856474" w="9100554">
                <a:moveTo>
                  <a:pt x="0" y="0"/>
                </a:moveTo>
                <a:lnTo>
                  <a:pt x="9100555" y="0"/>
                </a:lnTo>
                <a:lnTo>
                  <a:pt x="9100555" y="5856475"/>
                </a:lnTo>
                <a:lnTo>
                  <a:pt x="0" y="5856475"/>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19972" y="8985250"/>
            <a:ext cx="339328"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04</a:t>
            </a:r>
          </a:p>
        </p:txBody>
      </p:sp>
      <p:sp>
        <p:nvSpPr>
          <p:cNvPr name="TextBox 11" id="11"/>
          <p:cNvSpPr txBox="true"/>
          <p:nvPr/>
        </p:nvSpPr>
        <p:spPr>
          <a:xfrm rot="0">
            <a:off x="11401147" y="2708281"/>
            <a:ext cx="6612937" cy="48132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If we see that the age distribution of customers is dominated by adults aged 20-40 who are in their productive age</a:t>
            </a:r>
          </a:p>
          <a:p>
            <a:pPr>
              <a:lnSpc>
                <a:spcPts val="3500"/>
              </a:lnSpc>
            </a:pPr>
          </a:p>
          <a:p>
            <a:pPr>
              <a:lnSpc>
                <a:spcPts val="3500"/>
              </a:lnSpc>
            </a:pPr>
            <a:r>
              <a:rPr lang="en-US" sz="2500">
                <a:solidFill>
                  <a:srgbClr val="000000"/>
                </a:solidFill>
                <a:latin typeface="Montserrat Classic"/>
              </a:rPr>
              <a:t>Insight :</a:t>
            </a:r>
          </a:p>
          <a:p>
            <a:pPr>
              <a:lnSpc>
                <a:spcPts val="3500"/>
              </a:lnSpc>
            </a:pPr>
            <a:r>
              <a:rPr lang="en-US" sz="2500">
                <a:solidFill>
                  <a:srgbClr val="000000"/>
                </a:solidFill>
                <a:latin typeface="Montserrat Classic"/>
              </a:rPr>
              <a:t>The selection of products in stock that is large can be considered based on the age of the customers who buy the most to avoid death stock</a:t>
            </a:r>
          </a:p>
          <a:p>
            <a:pPr>
              <a:lnSpc>
                <a:spcPts val="35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82401" y="2546356"/>
            <a:ext cx="7672152" cy="5492087"/>
          </a:xfrm>
          <a:custGeom>
            <a:avLst/>
            <a:gdLst/>
            <a:ahLst/>
            <a:cxnLst/>
            <a:rect r="r" b="b" t="t" l="l"/>
            <a:pathLst>
              <a:path h="5492087" w="7672152">
                <a:moveTo>
                  <a:pt x="0" y="0"/>
                </a:moveTo>
                <a:lnTo>
                  <a:pt x="7672152" y="0"/>
                </a:lnTo>
                <a:lnTo>
                  <a:pt x="7672152" y="5492087"/>
                </a:lnTo>
                <a:lnTo>
                  <a:pt x="0" y="5492087"/>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29616" y="8985250"/>
            <a:ext cx="329684"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05</a:t>
            </a:r>
          </a:p>
        </p:txBody>
      </p:sp>
      <p:sp>
        <p:nvSpPr>
          <p:cNvPr name="TextBox 11" id="11"/>
          <p:cNvSpPr txBox="true"/>
          <p:nvPr/>
        </p:nvSpPr>
        <p:spPr>
          <a:xfrm rot="0">
            <a:off x="10276002" y="2638106"/>
            <a:ext cx="7654556" cy="56895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The numbers for men and women are not too different so knowing which products are popular among men and women can help in targeting promotions and arranging stock.</a:t>
            </a:r>
          </a:p>
          <a:p>
            <a:pPr>
              <a:lnSpc>
                <a:spcPts val="3500"/>
              </a:lnSpc>
            </a:pPr>
          </a:p>
          <a:p>
            <a:pPr>
              <a:lnSpc>
                <a:spcPts val="3500"/>
              </a:lnSpc>
            </a:pPr>
            <a:r>
              <a:rPr lang="en-US" sz="2500">
                <a:solidFill>
                  <a:srgbClr val="000000"/>
                </a:solidFill>
                <a:latin typeface="Montserrat Classic"/>
              </a:rPr>
              <a:t>Insights:</a:t>
            </a:r>
          </a:p>
          <a:p>
            <a:pPr>
              <a:lnSpc>
                <a:spcPts val="3500"/>
              </a:lnSpc>
            </a:pPr>
            <a:r>
              <a:rPr lang="en-US" sz="2500">
                <a:solidFill>
                  <a:srgbClr val="000000"/>
                </a:solidFill>
                <a:latin typeface="Montserrat Classic"/>
              </a:rPr>
              <a:t>The product with the highest sales is from the Allerga K brand, which is a brand for women, so the company increases stock and promotions for this product in the women's market segment compared to men's products</a:t>
            </a:r>
          </a:p>
          <a:p>
            <a:pPr>
              <a:lnSpc>
                <a:spcPts val="35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93576" y="2263604"/>
            <a:ext cx="5508373" cy="5759792"/>
          </a:xfrm>
          <a:custGeom>
            <a:avLst/>
            <a:gdLst/>
            <a:ahLst/>
            <a:cxnLst/>
            <a:rect r="r" b="b" t="t" l="l"/>
            <a:pathLst>
              <a:path h="5759792" w="5508373">
                <a:moveTo>
                  <a:pt x="0" y="0"/>
                </a:moveTo>
                <a:lnTo>
                  <a:pt x="5508373" y="0"/>
                </a:lnTo>
                <a:lnTo>
                  <a:pt x="5508373" y="5759792"/>
                </a:lnTo>
                <a:lnTo>
                  <a:pt x="0" y="5759792"/>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20210" y="8985250"/>
            <a:ext cx="339090"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06</a:t>
            </a:r>
          </a:p>
        </p:txBody>
      </p:sp>
      <p:sp>
        <p:nvSpPr>
          <p:cNvPr name="TextBox 11" id="11"/>
          <p:cNvSpPr txBox="true"/>
          <p:nvPr/>
        </p:nvSpPr>
        <p:spPr>
          <a:xfrm rot="0">
            <a:off x="9652163" y="2489206"/>
            <a:ext cx="6817802" cy="52514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It can be seen that the percentage rate of returned goods is quite high at 27.9%</a:t>
            </a:r>
          </a:p>
          <a:p>
            <a:pPr>
              <a:lnSpc>
                <a:spcPts val="3500"/>
              </a:lnSpc>
            </a:pPr>
          </a:p>
          <a:p>
            <a:pPr>
              <a:lnSpc>
                <a:spcPts val="3500"/>
              </a:lnSpc>
            </a:pPr>
            <a:r>
              <a:rPr lang="en-US" sz="2500">
                <a:solidFill>
                  <a:srgbClr val="000000"/>
                </a:solidFill>
                <a:latin typeface="Montserrat Classic"/>
              </a:rPr>
              <a:t>Insights:</a:t>
            </a:r>
          </a:p>
          <a:p>
            <a:pPr>
              <a:lnSpc>
                <a:spcPts val="3500"/>
              </a:lnSpc>
            </a:pPr>
            <a:r>
              <a:rPr lang="en-US" sz="2500">
                <a:solidFill>
                  <a:srgbClr val="000000"/>
                </a:solidFill>
                <a:latin typeface="Montserrat Classic"/>
              </a:rPr>
              <a:t>If there is a high return rate, this could be an indicator of a product quality problem or a mismatch in customer expectations. Businesses should evaluate quality control processes and may need to improve product descriptions to reduce returns</a:t>
            </a:r>
          </a:p>
          <a:p>
            <a:pPr>
              <a:lnSpc>
                <a:spcPts val="35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05267" y="2759460"/>
            <a:ext cx="7487717" cy="4768081"/>
          </a:xfrm>
          <a:custGeom>
            <a:avLst/>
            <a:gdLst/>
            <a:ahLst/>
            <a:cxnLst/>
            <a:rect r="r" b="b" t="t" l="l"/>
            <a:pathLst>
              <a:path h="4768081" w="7487717">
                <a:moveTo>
                  <a:pt x="0" y="0"/>
                </a:moveTo>
                <a:lnTo>
                  <a:pt x="7487717" y="0"/>
                </a:lnTo>
                <a:lnTo>
                  <a:pt x="7487717" y="4768080"/>
                </a:lnTo>
                <a:lnTo>
                  <a:pt x="0" y="4768080"/>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29854" y="8985250"/>
            <a:ext cx="329446"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07</a:t>
            </a:r>
          </a:p>
        </p:txBody>
      </p:sp>
      <p:sp>
        <p:nvSpPr>
          <p:cNvPr name="TextBox 11" id="11"/>
          <p:cNvSpPr txBox="true"/>
          <p:nvPr/>
        </p:nvSpPr>
        <p:spPr>
          <a:xfrm rot="0">
            <a:off x="9652163" y="2489206"/>
            <a:ext cx="8442089" cy="656588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 </a:t>
            </a:r>
          </a:p>
          <a:p>
            <a:pPr>
              <a:lnSpc>
                <a:spcPts val="3500"/>
              </a:lnSpc>
            </a:pPr>
            <a:r>
              <a:rPr lang="en-US" sz="2500">
                <a:solidFill>
                  <a:srgbClr val="000000"/>
                </a:solidFill>
                <a:latin typeface="Montserrat Classic"/>
              </a:rPr>
              <a:t>It is observed that the delivery status comparison between women and men is not significantly different.</a:t>
            </a:r>
          </a:p>
          <a:p>
            <a:pPr>
              <a:lnSpc>
                <a:spcPts val="3500"/>
              </a:lnSpc>
            </a:pPr>
          </a:p>
          <a:p>
            <a:pPr>
              <a:lnSpc>
                <a:spcPts val="3500"/>
              </a:lnSpc>
            </a:pPr>
            <a:r>
              <a:rPr lang="en-US" sz="2500">
                <a:solidFill>
                  <a:srgbClr val="000000"/>
                </a:solidFill>
                <a:latin typeface="Montserrat Classic"/>
              </a:rPr>
              <a:t>Insight:</a:t>
            </a:r>
          </a:p>
          <a:p>
            <a:pPr>
              <a:lnSpc>
                <a:spcPts val="3500"/>
              </a:lnSpc>
            </a:pPr>
            <a:r>
              <a:rPr lang="en-US" sz="2500">
                <a:solidFill>
                  <a:srgbClr val="000000"/>
                </a:solidFill>
                <a:latin typeface="Montserrat Classic"/>
              </a:rPr>
              <a:t>Given the similar delivery status between women and men, companies can seize this opportunity to enhance their delivery services by focusing on speed, efficiency, and reliability, which are important factors for all customers. Furthermore, developing a loyalty program or special offers that appeal to all customer segments can boost customer retention and drive increased sales.</a:t>
            </a:r>
          </a:p>
          <a:p>
            <a:pPr>
              <a:lnSpc>
                <a:spcPts val="35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05267" y="2401066"/>
            <a:ext cx="9935664" cy="5856474"/>
          </a:xfrm>
          <a:custGeom>
            <a:avLst/>
            <a:gdLst/>
            <a:ahLst/>
            <a:cxnLst/>
            <a:rect r="r" b="b" t="t" l="l"/>
            <a:pathLst>
              <a:path h="5856474" w="9935664">
                <a:moveTo>
                  <a:pt x="0" y="0"/>
                </a:moveTo>
                <a:lnTo>
                  <a:pt x="9935664" y="0"/>
                </a:lnTo>
                <a:lnTo>
                  <a:pt x="9935664" y="5856474"/>
                </a:lnTo>
                <a:lnTo>
                  <a:pt x="0" y="5856474"/>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17591" y="8985250"/>
            <a:ext cx="341709"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08</a:t>
            </a:r>
          </a:p>
        </p:txBody>
      </p:sp>
      <p:sp>
        <p:nvSpPr>
          <p:cNvPr name="TextBox 11" id="11"/>
          <p:cNvSpPr txBox="true"/>
          <p:nvPr/>
        </p:nvSpPr>
        <p:spPr>
          <a:xfrm rot="0">
            <a:off x="12187036" y="2493509"/>
            <a:ext cx="5856417" cy="61277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It can be seen that the brand above has a high level of sales compared to other brands</a:t>
            </a:r>
          </a:p>
          <a:p>
            <a:pPr>
              <a:lnSpc>
                <a:spcPts val="3500"/>
              </a:lnSpc>
            </a:pPr>
          </a:p>
          <a:p>
            <a:pPr>
              <a:lnSpc>
                <a:spcPts val="3500"/>
              </a:lnSpc>
            </a:pPr>
            <a:r>
              <a:rPr lang="en-US" sz="2500">
                <a:solidFill>
                  <a:srgbClr val="000000"/>
                </a:solidFill>
                <a:latin typeface="Montserrat Classic"/>
              </a:rPr>
              <a:t>Insight :</a:t>
            </a:r>
          </a:p>
          <a:p>
            <a:pPr>
              <a:lnSpc>
                <a:spcPts val="3500"/>
              </a:lnSpc>
            </a:pPr>
            <a:r>
              <a:rPr lang="en-US" sz="2500">
                <a:solidFill>
                  <a:srgbClr val="000000"/>
                </a:solidFill>
                <a:latin typeface="Montserrat Classic"/>
              </a:rPr>
              <a:t>Companies can carry out larger stocks of goods from the brands above, especially Allegra R, Calvin Klein, and Carharrt so they can get cheaper purchasing prices to increase profits by buying more of the brands with the highest sales.</a:t>
            </a:r>
          </a:p>
          <a:p>
            <a:pPr>
              <a:lnSpc>
                <a:spcPts val="35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005267" cy="10287000"/>
            <a:chOff x="0" y="0"/>
            <a:chExt cx="528136" cy="2709333"/>
          </a:xfrm>
        </p:grpSpPr>
        <p:sp>
          <p:nvSpPr>
            <p:cNvPr name="Freeform 3" id="3"/>
            <p:cNvSpPr/>
            <p:nvPr/>
          </p:nvSpPr>
          <p:spPr>
            <a:xfrm flipH="false" flipV="false" rot="0">
              <a:off x="0" y="0"/>
              <a:ext cx="528136" cy="2709333"/>
            </a:xfrm>
            <a:custGeom>
              <a:avLst/>
              <a:gdLst/>
              <a:ahLst/>
              <a:cxnLst/>
              <a:rect r="r" b="b" t="t" l="l"/>
              <a:pathLst>
                <a:path h="2709333" w="528136">
                  <a:moveTo>
                    <a:pt x="0" y="0"/>
                  </a:moveTo>
                  <a:lnTo>
                    <a:pt x="528136" y="0"/>
                  </a:lnTo>
                  <a:lnTo>
                    <a:pt x="528136" y="2709333"/>
                  </a:lnTo>
                  <a:lnTo>
                    <a:pt x="0" y="2709333"/>
                  </a:lnTo>
                  <a:close/>
                </a:path>
              </a:pathLst>
            </a:custGeom>
            <a:solidFill>
              <a:srgbClr val="D1CBC5">
                <a:alpha val="67843"/>
              </a:srgbClr>
            </a:solidFill>
          </p:spPr>
        </p:sp>
        <p:sp>
          <p:nvSpPr>
            <p:cNvPr name="TextBox 4" id="4"/>
            <p:cNvSpPr txBox="true"/>
            <p:nvPr/>
          </p:nvSpPr>
          <p:spPr>
            <a:xfrm>
              <a:off x="0" y="-38100"/>
              <a:ext cx="528136"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69964" y="8471653"/>
            <a:ext cx="1818036" cy="1815347"/>
            <a:chOff x="0" y="0"/>
            <a:chExt cx="478824" cy="478116"/>
          </a:xfrm>
        </p:grpSpPr>
        <p:sp>
          <p:nvSpPr>
            <p:cNvPr name="Freeform 6" id="6"/>
            <p:cNvSpPr/>
            <p:nvPr/>
          </p:nvSpPr>
          <p:spPr>
            <a:xfrm flipH="false" flipV="false" rot="0">
              <a:off x="0" y="0"/>
              <a:ext cx="478824" cy="478116"/>
            </a:xfrm>
            <a:custGeom>
              <a:avLst/>
              <a:gdLst/>
              <a:ahLst/>
              <a:cxnLst/>
              <a:rect r="r" b="b" t="t" l="l"/>
              <a:pathLst>
                <a:path h="478116" w="478824">
                  <a:moveTo>
                    <a:pt x="0" y="0"/>
                  </a:moveTo>
                  <a:lnTo>
                    <a:pt x="478824" y="0"/>
                  </a:lnTo>
                  <a:lnTo>
                    <a:pt x="478824" y="478116"/>
                  </a:lnTo>
                  <a:lnTo>
                    <a:pt x="0" y="478116"/>
                  </a:lnTo>
                  <a:close/>
                </a:path>
              </a:pathLst>
            </a:custGeom>
            <a:solidFill>
              <a:srgbClr val="9F5B39"/>
            </a:solidFill>
          </p:spPr>
        </p:sp>
        <p:sp>
          <p:nvSpPr>
            <p:cNvPr name="TextBox 7" id="7"/>
            <p:cNvSpPr txBox="true"/>
            <p:nvPr/>
          </p:nvSpPr>
          <p:spPr>
            <a:xfrm>
              <a:off x="0" y="-38100"/>
              <a:ext cx="478824" cy="5162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005267" y="2471219"/>
            <a:ext cx="9475283" cy="5856474"/>
          </a:xfrm>
          <a:custGeom>
            <a:avLst/>
            <a:gdLst/>
            <a:ahLst/>
            <a:cxnLst/>
            <a:rect r="r" b="b" t="t" l="l"/>
            <a:pathLst>
              <a:path h="5856474" w="9475283">
                <a:moveTo>
                  <a:pt x="0" y="0"/>
                </a:moveTo>
                <a:lnTo>
                  <a:pt x="9475283" y="0"/>
                </a:lnTo>
                <a:lnTo>
                  <a:pt x="9475283" y="5856474"/>
                </a:lnTo>
                <a:lnTo>
                  <a:pt x="0" y="5856474"/>
                </a:lnTo>
                <a:lnTo>
                  <a:pt x="0" y="0"/>
                </a:lnTo>
                <a:close/>
              </a:path>
            </a:pathLst>
          </a:custGeom>
          <a:blipFill>
            <a:blip r:embed="rId2"/>
            <a:stretch>
              <a:fillRect l="0" t="0" r="0" b="0"/>
            </a:stretch>
          </a:blipFill>
        </p:spPr>
      </p:sp>
      <p:sp>
        <p:nvSpPr>
          <p:cNvPr name="TextBox 9" id="9"/>
          <p:cNvSpPr txBox="true"/>
          <p:nvPr/>
        </p:nvSpPr>
        <p:spPr>
          <a:xfrm rot="0">
            <a:off x="2516004" y="731236"/>
            <a:ext cx="13953960" cy="1407795"/>
          </a:xfrm>
          <a:prstGeom prst="rect">
            <a:avLst/>
          </a:prstGeom>
        </p:spPr>
        <p:txBody>
          <a:bodyPr anchor="t" rtlCol="false" tIns="0" lIns="0" bIns="0" rIns="0">
            <a:spAutoFit/>
          </a:bodyPr>
          <a:lstStyle/>
          <a:p>
            <a:pPr>
              <a:lnSpc>
                <a:spcPts val="9840"/>
              </a:lnSpc>
            </a:pPr>
            <a:r>
              <a:rPr lang="en-US" sz="12000">
                <a:solidFill>
                  <a:srgbClr val="B89269"/>
                </a:solidFill>
                <a:latin typeface="Bebas Neue Cyrillic"/>
              </a:rPr>
              <a:t>EXPLORATORY DATA ANALYST</a:t>
            </a:r>
          </a:p>
        </p:txBody>
      </p:sp>
      <p:sp>
        <p:nvSpPr>
          <p:cNvPr name="TextBox 10" id="10"/>
          <p:cNvSpPr txBox="true"/>
          <p:nvPr/>
        </p:nvSpPr>
        <p:spPr>
          <a:xfrm rot="0">
            <a:off x="16929735" y="8985250"/>
            <a:ext cx="339090" cy="349250"/>
          </a:xfrm>
          <a:prstGeom prst="rect">
            <a:avLst/>
          </a:prstGeom>
        </p:spPr>
        <p:txBody>
          <a:bodyPr anchor="t" rtlCol="false" tIns="0" lIns="0" bIns="0" rIns="0">
            <a:spAutoFit/>
          </a:bodyPr>
          <a:lstStyle/>
          <a:p>
            <a:pPr algn="r">
              <a:lnSpc>
                <a:spcPts val="2800"/>
              </a:lnSpc>
            </a:pPr>
            <a:r>
              <a:rPr lang="en-US" sz="2000">
                <a:solidFill>
                  <a:srgbClr val="FFFFFF"/>
                </a:solidFill>
                <a:latin typeface="Montserrat Classic Bold"/>
              </a:rPr>
              <a:t>09</a:t>
            </a:r>
          </a:p>
        </p:txBody>
      </p:sp>
      <p:sp>
        <p:nvSpPr>
          <p:cNvPr name="TextBox 11" id="11"/>
          <p:cNvSpPr txBox="true"/>
          <p:nvPr/>
        </p:nvSpPr>
        <p:spPr>
          <a:xfrm rot="0">
            <a:off x="11480550" y="2745163"/>
            <a:ext cx="6450007" cy="5251437"/>
          </a:xfrm>
          <a:prstGeom prst="rect">
            <a:avLst/>
          </a:prstGeom>
        </p:spPr>
        <p:txBody>
          <a:bodyPr anchor="t" rtlCol="false" tIns="0" lIns="0" bIns="0" rIns="0">
            <a:spAutoFit/>
          </a:bodyPr>
          <a:lstStyle/>
          <a:p>
            <a:pPr>
              <a:lnSpc>
                <a:spcPts val="3500"/>
              </a:lnSpc>
            </a:pPr>
            <a:r>
              <a:rPr lang="en-US" sz="2500">
                <a:solidFill>
                  <a:srgbClr val="000000"/>
                </a:solidFill>
                <a:latin typeface="Montserrat Classic"/>
              </a:rPr>
              <a:t>Results:</a:t>
            </a:r>
          </a:p>
          <a:p>
            <a:pPr>
              <a:lnSpc>
                <a:spcPts val="3500"/>
              </a:lnSpc>
            </a:pPr>
            <a:r>
              <a:rPr lang="en-US" sz="2500">
                <a:solidFill>
                  <a:srgbClr val="000000"/>
                </a:solidFill>
                <a:latin typeface="Montserrat Classic"/>
              </a:rPr>
              <a:t>The highest sales are from April to June, which is the month of Eid and getting holiday allowence</a:t>
            </a:r>
          </a:p>
          <a:p>
            <a:pPr>
              <a:lnSpc>
                <a:spcPts val="3500"/>
              </a:lnSpc>
            </a:pPr>
          </a:p>
          <a:p>
            <a:pPr>
              <a:lnSpc>
                <a:spcPts val="3500"/>
              </a:lnSpc>
            </a:pPr>
            <a:r>
              <a:rPr lang="en-US" sz="2500">
                <a:solidFill>
                  <a:srgbClr val="000000"/>
                </a:solidFill>
                <a:latin typeface="Montserrat Classic"/>
              </a:rPr>
              <a:t>Insights:</a:t>
            </a:r>
          </a:p>
          <a:p>
            <a:pPr>
              <a:lnSpc>
                <a:spcPts val="3500"/>
              </a:lnSpc>
            </a:pPr>
            <a:r>
              <a:rPr lang="en-US" sz="2500">
                <a:solidFill>
                  <a:srgbClr val="000000"/>
                </a:solidFill>
                <a:latin typeface="Montserrat Classic"/>
              </a:rPr>
              <a:t>Companies can prepare more stock during that month and ensure deliveries run smoothly by increasing the number of couriers to avoid complaints and returns due to long deliveries.</a:t>
            </a:r>
          </a:p>
          <a:p>
            <a:pPr>
              <a:lnSpc>
                <a:spcPts val="35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DAF5iJW0E9c</dc:identifier>
  <dcterms:modified xsi:type="dcterms:W3CDTF">2011-08-01T06:04:30Z</dcterms:modified>
  <cp:revision>1</cp:revision>
  <dc:title>Coklat Modern Seminar Proposal Presentation</dc:title>
</cp:coreProperties>
</file>