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957e9b3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957e9b3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957e9b3d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957e9b3d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957e9b3d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957e9b3d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957e9b3d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957e9b3d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957e9b3dc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957e9b3dc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957e9b3d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957e9b3d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957e9b3d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957e9b3d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957e9b3dc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957e9b3d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Resort - Guided Capstone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12850" y="1317300"/>
            <a:ext cx="37065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Context</a:t>
            </a:r>
            <a:endParaRPr/>
          </a:p>
        </p:txBody>
      </p:sp>
      <p:sp>
        <p:nvSpPr>
          <p:cNvPr id="93" name="Google Shape;93;p14"/>
          <p:cNvSpPr txBox="1"/>
          <p:nvPr>
            <p:ph idx="1" type="body"/>
          </p:nvPr>
        </p:nvSpPr>
        <p:spPr>
          <a:xfrm>
            <a:off x="4359525" y="3137050"/>
            <a:ext cx="4445400" cy="129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400"/>
              <a:buFont typeface="Arial"/>
              <a:buNone/>
            </a:pPr>
            <a:r>
              <a:rPr lang="en" sz="1400">
                <a:solidFill>
                  <a:schemeClr val="dk2"/>
                </a:solidFill>
              </a:rPr>
              <a:t>What opportunities are there for Big Mountain Resort to increase their value of tickets either by cutting costs or by increasing ticket prices to make up for the operational costs of having an additional chair lift installed?</a:t>
            </a:r>
            <a:endParaRPr sz="1400">
              <a:solidFill>
                <a:schemeClr val="dk2"/>
              </a:solidFill>
            </a:endParaRPr>
          </a:p>
        </p:txBody>
      </p:sp>
      <p:sp>
        <p:nvSpPr>
          <p:cNvPr id="94" name="Google Shape;94;p14"/>
          <p:cNvSpPr txBox="1"/>
          <p:nvPr/>
        </p:nvSpPr>
        <p:spPr>
          <a:xfrm>
            <a:off x="712850" y="3478750"/>
            <a:ext cx="428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2"/>
                </a:solidFill>
                <a:latin typeface="Raleway"/>
                <a:ea typeface="Raleway"/>
                <a:cs typeface="Raleway"/>
                <a:sym typeface="Raleway"/>
              </a:rPr>
              <a:t>Problem Statement</a:t>
            </a:r>
            <a:endParaRPr b="1">
              <a:solidFill>
                <a:schemeClr val="dk2"/>
              </a:solidFill>
              <a:latin typeface="Raleway"/>
              <a:ea typeface="Raleway"/>
              <a:cs typeface="Raleway"/>
              <a:sym typeface="Raleway"/>
            </a:endParaRPr>
          </a:p>
        </p:txBody>
      </p:sp>
      <p:sp>
        <p:nvSpPr>
          <p:cNvPr id="95" name="Google Shape;95;p14"/>
          <p:cNvSpPr txBox="1"/>
          <p:nvPr/>
        </p:nvSpPr>
        <p:spPr>
          <a:xfrm>
            <a:off x="4359525" y="873700"/>
            <a:ext cx="4784400" cy="19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070"/>
              <a:buFont typeface="Arial"/>
              <a:buNone/>
            </a:pPr>
            <a:r>
              <a:rPr lang="en">
                <a:latin typeface="Lato"/>
                <a:ea typeface="Lato"/>
                <a:cs typeface="Lato"/>
                <a:sym typeface="Lato"/>
              </a:rPr>
              <a:t>Big Mountain Resort is a ski resort in Montana that offers spectacular views on Glacier National Park and Flathead National Forest. Recently, the resort has installed an additional chairlift to help increase the distribution of visitors across the mountain. The chair will increase costs by $1,540,000 this season. The business wants to change their pricing strategy to get an even better value out of their ticket price. Either by cutting costs or having a higher ticket price.</a:t>
            </a:r>
            <a:endParaRPr>
              <a:latin typeface="Lato"/>
              <a:ea typeface="Lato"/>
              <a:cs typeface="Lato"/>
              <a:sym typeface="La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a:p>
            <a:pPr indent="0" lvl="0" marL="0" rtl="0" algn="l">
              <a:spcBef>
                <a:spcPts val="0"/>
              </a:spcBef>
              <a:spcAft>
                <a:spcPts val="0"/>
              </a:spcAft>
              <a:buNone/>
            </a:pPr>
            <a:r>
              <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chemeClr val="dk2"/>
                </a:solidFill>
              </a:rPr>
              <a:t>Our model suggests that Mountain Resort’s ticket price is lower than the predicted model by 18.36%, Big Mountain Resort’s price should be $95.87. The resort gave us 4 potential scenarios for either cutting costs by closing runs or increasing ticket price by increasing vertical drop, adding acres snow making or increasing the longest run.</a:t>
            </a:r>
            <a:endParaRPr sz="1600">
              <a:solidFill>
                <a:schemeClr val="dk2"/>
              </a:solidFill>
            </a:endParaRPr>
          </a:p>
          <a:p>
            <a:pPr indent="0" lvl="0" marL="0" rtl="0" algn="l">
              <a:spcBef>
                <a:spcPts val="1200"/>
              </a:spcBef>
              <a:spcAft>
                <a:spcPts val="0"/>
              </a:spcAft>
              <a:buNone/>
            </a:pPr>
            <a:r>
              <a:rPr lang="en" sz="1600">
                <a:solidFill>
                  <a:schemeClr val="dk2"/>
                </a:solidFill>
              </a:rPr>
              <a:t>Our model shows that increasing vertical drop by 150,  </a:t>
            </a:r>
            <a:r>
              <a:rPr lang="en" sz="1600">
                <a:solidFill>
                  <a:schemeClr val="dk2"/>
                </a:solidFill>
              </a:rPr>
              <a:t>supports</a:t>
            </a:r>
            <a:r>
              <a:rPr lang="en" sz="1600">
                <a:solidFill>
                  <a:schemeClr val="dk2"/>
                </a:solidFill>
              </a:rPr>
              <a:t> for ticket price by $1.99. Over the season, this could be expected to amount to $3,474,638.</a:t>
            </a:r>
            <a:endParaRPr sz="1600">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Analysis</a:t>
            </a:r>
            <a:endParaRPr/>
          </a:p>
        </p:txBody>
      </p:sp>
      <p:sp>
        <p:nvSpPr>
          <p:cNvPr id="107" name="Google Shape;107;p16"/>
          <p:cNvSpPr txBox="1"/>
          <p:nvPr>
            <p:ph idx="1" type="body"/>
          </p:nvPr>
        </p:nvSpPr>
        <p:spPr>
          <a:xfrm>
            <a:off x="729450" y="2078875"/>
            <a:ext cx="3255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 random forest model was used for this problem due to its performance compared to a linear regression model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The random forest model ranked a number of features on importance </a:t>
            </a:r>
            <a:endParaRPr sz="1500"/>
          </a:p>
          <a:p>
            <a:pPr indent="0" lvl="0" marL="0" rtl="0" algn="l">
              <a:spcBef>
                <a:spcPts val="1200"/>
              </a:spcBef>
              <a:spcAft>
                <a:spcPts val="1200"/>
              </a:spcAft>
              <a:buNone/>
            </a:pPr>
            <a:r>
              <a:t/>
            </a:r>
            <a:endParaRPr sz="1400"/>
          </a:p>
        </p:txBody>
      </p:sp>
      <p:pic>
        <p:nvPicPr>
          <p:cNvPr id="108" name="Google Shape;108;p16"/>
          <p:cNvPicPr preferRelativeResize="0"/>
          <p:nvPr/>
        </p:nvPicPr>
        <p:blipFill>
          <a:blip r:embed="rId3">
            <a:alphaModFix/>
          </a:blip>
          <a:stretch>
            <a:fillRect/>
          </a:stretch>
        </p:blipFill>
        <p:spPr>
          <a:xfrm>
            <a:off x="3985298" y="1087850"/>
            <a:ext cx="5049025" cy="4055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a:t>
            </a:r>
            <a:r>
              <a:rPr lang="en"/>
              <a:t> 1 - </a:t>
            </a:r>
            <a:r>
              <a:rPr lang="en"/>
              <a:t>Permanently</a:t>
            </a:r>
            <a:r>
              <a:rPr lang="en"/>
              <a:t> closing up to 10 runs</a:t>
            </a:r>
            <a:endParaRPr/>
          </a:p>
        </p:txBody>
      </p:sp>
      <p:sp>
        <p:nvSpPr>
          <p:cNvPr id="114" name="Google Shape;114;p17"/>
          <p:cNvSpPr txBox="1"/>
          <p:nvPr>
            <p:ph idx="1" type="body"/>
          </p:nvPr>
        </p:nvSpPr>
        <p:spPr>
          <a:xfrm>
            <a:off x="729450" y="2078875"/>
            <a:ext cx="24711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rgbClr val="000000"/>
                </a:solidFill>
              </a:rPr>
              <a:t>Our model shows that shutting down 1 run will have no effect on ticket price or revenue. However, closing 2 runs will reduce ticket price and revenue. Shutting down 3 runs is the same as shutting down 4 or 5 runs. The pattern also repeats on shutting down 6 runs. We can expect the same amount of revenue loss when we shut down 7 or 8 runs as we do when we shut down 6 runs.</a:t>
            </a:r>
            <a:endParaRPr sz="1200"/>
          </a:p>
        </p:txBody>
      </p:sp>
      <p:pic>
        <p:nvPicPr>
          <p:cNvPr id="115" name="Google Shape;115;p17"/>
          <p:cNvPicPr preferRelativeResize="0"/>
          <p:nvPr/>
        </p:nvPicPr>
        <p:blipFill>
          <a:blip r:embed="rId3">
            <a:alphaModFix/>
          </a:blip>
          <a:stretch>
            <a:fillRect/>
          </a:stretch>
        </p:blipFill>
        <p:spPr>
          <a:xfrm>
            <a:off x="3200400" y="1853838"/>
            <a:ext cx="5943600" cy="317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2 - Increase number of runs by 1, and increase vertical drop by 150</a:t>
            </a:r>
            <a:endParaRPr/>
          </a:p>
        </p:txBody>
      </p:sp>
      <p:sp>
        <p:nvSpPr>
          <p:cNvPr id="121" name="Google Shape;121;p18"/>
          <p:cNvSpPr txBox="1"/>
          <p:nvPr>
            <p:ph idx="1" type="body"/>
          </p:nvPr>
        </p:nvSpPr>
        <p:spPr>
          <a:xfrm>
            <a:off x="727650" y="22433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0"/>
              <a:t>This scenario increases support for ticket price by $1.99, a </a:t>
            </a:r>
            <a:r>
              <a:rPr lang="en" sz="1600"/>
              <a:t> 2.46% increase. </a:t>
            </a:r>
            <a:r>
              <a:rPr lang="en" sz="1600"/>
              <a:t> Over the season, this could be expected to amount to $3,474,638.</a:t>
            </a:r>
            <a:endParaRPr sz="16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Senario 3 - Add an additional run, increase vertical drop by 150, and add 2 acres of snow making</a:t>
            </a:r>
            <a:endParaRPr/>
          </a:p>
        </p:txBody>
      </p:sp>
      <p:sp>
        <p:nvSpPr>
          <p:cNvPr id="127" name="Google Shape;127;p19"/>
          <p:cNvSpPr txBox="1"/>
          <p:nvPr>
            <p:ph idx="1" type="body"/>
          </p:nvPr>
        </p:nvSpPr>
        <p:spPr>
          <a:xfrm>
            <a:off x="729450" y="22982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Our model shows that the increase in ticket price would be the exact same as </a:t>
            </a:r>
            <a:r>
              <a:rPr lang="en" sz="1600"/>
              <a:t>scenario</a:t>
            </a:r>
            <a:r>
              <a:rPr lang="en" sz="1600"/>
              <a:t> 2. This small amount of snowmaking is not enough to make a difference in our model</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Senario 4 - Increase the longest run by 0.2 mile, requiring additional snow making coverage of 4 acres</a:t>
            </a:r>
            <a:endParaRPr/>
          </a:p>
        </p:txBody>
      </p:sp>
      <p:sp>
        <p:nvSpPr>
          <p:cNvPr id="133" name="Google Shape;133;p20"/>
          <p:cNvSpPr txBox="1"/>
          <p:nvPr>
            <p:ph idx="1" type="body"/>
          </p:nvPr>
        </p:nvSpPr>
        <p:spPr>
          <a:xfrm>
            <a:off x="729450" y="2490150"/>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0"/>
              <a:t>This model showed that there was no change to ticket price or revenue price when accounting for this change. </a:t>
            </a:r>
            <a:endParaRPr sz="16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2"/>
                </a:solidFill>
              </a:rPr>
              <a:t>The best scenario is scenario 2. </a:t>
            </a:r>
            <a:endParaRPr sz="1800">
              <a:solidFill>
                <a:schemeClr val="dk2"/>
              </a:solidFill>
            </a:endParaRPr>
          </a:p>
          <a:p>
            <a:pPr indent="0" lvl="0" marL="0" rtl="0" algn="just">
              <a:spcBef>
                <a:spcPts val="0"/>
              </a:spcBef>
              <a:spcAft>
                <a:spcPts val="0"/>
              </a:spcAft>
              <a:buNone/>
            </a:pPr>
            <a:r>
              <a:t/>
            </a:r>
            <a:endParaRPr sz="1800">
              <a:solidFill>
                <a:schemeClr val="dk2"/>
              </a:solidFill>
            </a:endParaRPr>
          </a:p>
          <a:p>
            <a:pPr indent="0" lvl="0" marL="0" rtl="0" algn="just">
              <a:spcBef>
                <a:spcPts val="0"/>
              </a:spcBef>
              <a:spcAft>
                <a:spcPts val="0"/>
              </a:spcAft>
              <a:buNone/>
            </a:pPr>
            <a:r>
              <a:rPr lang="en" sz="1800">
                <a:solidFill>
                  <a:schemeClr val="dk2"/>
                </a:solidFill>
              </a:rPr>
              <a:t>We saw an increase of 2.46% on ticket price when we increased the vertical drop by 150 ft, adding one run, installing an additional chair lift and adding 2 acres of snow making cover.</a:t>
            </a:r>
            <a:endParaRPr sz="1800">
              <a:solidFill>
                <a:schemeClr val="dk2"/>
              </a:solidFill>
            </a:endParaRPr>
          </a:p>
          <a:p>
            <a:pPr indent="0" lvl="0" marL="0" rtl="0" algn="just">
              <a:spcBef>
                <a:spcPts val="0"/>
              </a:spcBef>
              <a:spcAft>
                <a:spcPts val="0"/>
              </a:spcAft>
              <a:buNone/>
            </a:pPr>
            <a:r>
              <a:rPr lang="en" sz="1800">
                <a:solidFill>
                  <a:schemeClr val="dk2"/>
                </a:solidFill>
              </a:rPr>
              <a:t>This scenario increased revenue by  $1</a:t>
            </a:r>
            <a:r>
              <a:rPr lang="en" sz="1600">
                <a:solidFill>
                  <a:schemeClr val="dk2"/>
                </a:solidFill>
              </a:rPr>
              <a:t>3,474,638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