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43875" y="2160650"/>
            <a:ext cx="1208700" cy="3324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How could </a:t>
            </a:r>
            <a:r>
              <a:rPr lang="en-AU" b="1" dirty="0" err="1">
                <a:solidFill>
                  <a:schemeClr val="lt1"/>
                </a:solidFill>
              </a:rPr>
              <a:t>Monalco</a:t>
            </a:r>
            <a:r>
              <a:rPr lang="en-AU" b="1" dirty="0">
                <a:solidFill>
                  <a:schemeClr val="lt1"/>
                </a:solidFill>
              </a:rPr>
              <a:t> Mining reduce its annual operational cost by 20% through a careful restraint of maintenance cost in order to sustain its profitability?</a:t>
            </a:r>
            <a:endParaRPr dirty="0"/>
          </a:p>
        </p:txBody>
      </p:sp>
      <p:sp>
        <p:nvSpPr>
          <p:cNvPr id="23" name="Google Shape;23;p1"/>
          <p:cNvSpPr/>
          <p:nvPr/>
        </p:nvSpPr>
        <p:spPr>
          <a:xfrm>
            <a:off x="1619373" y="2009041"/>
            <a:ext cx="908050" cy="42987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Maintenance to once every 3 years</a:t>
            </a:r>
            <a:endParaRPr sz="600" dirty="0"/>
          </a:p>
        </p:txBody>
      </p:sp>
      <p:sp>
        <p:nvSpPr>
          <p:cNvPr id="24" name="Google Shape;24;p1"/>
          <p:cNvSpPr/>
          <p:nvPr/>
        </p:nvSpPr>
        <p:spPr>
          <a:xfrm>
            <a:off x="1619373" y="2779623"/>
            <a:ext cx="908050" cy="53309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excess wear on equipment</a:t>
            </a:r>
            <a:endParaRPr sz="600" dirty="0"/>
          </a:p>
        </p:txBody>
      </p:sp>
      <p:sp>
        <p:nvSpPr>
          <p:cNvPr id="25" name="Google Shape;25;p1"/>
          <p:cNvSpPr/>
          <p:nvPr/>
        </p:nvSpPr>
        <p:spPr>
          <a:xfrm>
            <a:off x="1619372" y="3636323"/>
            <a:ext cx="974787" cy="105466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cheaper parts when replacing parts </a:t>
            </a:r>
            <a:endParaRPr sz="800" dirty="0"/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Ore Crushers will break down more</a:t>
            </a:r>
            <a:endParaRPr sz="800" dirty="0"/>
          </a:p>
        </p:txBody>
      </p:sp>
      <p:sp>
        <p:nvSpPr>
          <p:cNvPr id="28" name="Google Shape;28;p1"/>
          <p:cNvSpPr/>
          <p:nvPr/>
        </p:nvSpPr>
        <p:spPr>
          <a:xfrm>
            <a:off x="2752069" y="259806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mine less ore</a:t>
            </a:r>
            <a:endParaRPr sz="800" dirty="0"/>
          </a:p>
        </p:txBody>
      </p:sp>
      <p:sp>
        <p:nvSpPr>
          <p:cNvPr id="29" name="Google Shape;29;p1"/>
          <p:cNvSpPr/>
          <p:nvPr/>
        </p:nvSpPr>
        <p:spPr>
          <a:xfrm>
            <a:off x="2752069" y="300979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Profits will suffer</a:t>
            </a:r>
            <a:endParaRPr sz="800" dirty="0"/>
          </a:p>
        </p:txBody>
      </p:sp>
      <p:sp>
        <p:nvSpPr>
          <p:cNvPr id="30" name="Google Shape;30;p1"/>
          <p:cNvSpPr/>
          <p:nvPr/>
        </p:nvSpPr>
        <p:spPr>
          <a:xfrm>
            <a:off x="2752069" y="342152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work order requests</a:t>
            </a:r>
            <a:endParaRPr sz="800" dirty="0"/>
          </a:p>
        </p:txBody>
      </p:sp>
      <p:sp>
        <p:nvSpPr>
          <p:cNvPr id="31" name="Google Shape;31;p1"/>
          <p:cNvSpPr/>
          <p:nvPr/>
        </p:nvSpPr>
        <p:spPr>
          <a:xfrm>
            <a:off x="2752069" y="3833259"/>
            <a:ext cx="1165631" cy="69792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dirty="0">
                <a:solidFill>
                  <a:schemeClr val="lt1"/>
                </a:solidFill>
              </a:rPr>
              <a:t>No change to the amount of work orders requests</a:t>
            </a:r>
            <a:endParaRPr sz="800" dirty="0"/>
          </a:p>
        </p:txBody>
      </p:sp>
      <p:sp>
        <p:nvSpPr>
          <p:cNvPr id="33" name="Google Shape;33;p1"/>
          <p:cNvSpPr/>
          <p:nvPr/>
        </p:nvSpPr>
        <p:spPr>
          <a:xfrm>
            <a:off x="2752069" y="177459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Engineers will resist change</a:t>
            </a:r>
            <a:endParaRPr sz="800" dirty="0"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52742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rot="10800000" flipH="1">
            <a:off x="2527423" y="27921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2527423" y="29982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/>
          <p:nvPr/>
        </p:nvCxnSpPr>
        <p:spPr>
          <a:xfrm rot="10800000" flipH="1">
            <a:off x="2527423" y="36165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/>
          <p:nvPr/>
        </p:nvCxnSpPr>
        <p:spPr>
          <a:xfrm>
            <a:off x="2527423" y="38226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Monalco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011786" y="1774598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262958" y="3532540"/>
            <a:ext cx="20471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Noto Sans Symbols</vt:lpstr>
      <vt:lpstr>Quattrocento Sans</vt:lpstr>
      <vt:lpstr>Synergy_CF_YNR002</vt:lpstr>
      <vt:lpstr>Monalco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</dc:title>
  <dc:creator>Hui, Chris</dc:creator>
  <cp:lastModifiedBy>Kenney Kwan</cp:lastModifiedBy>
  <cp:revision>1</cp:revision>
  <dcterms:created xsi:type="dcterms:W3CDTF">2019-05-15T15:57:18Z</dcterms:created>
  <dcterms:modified xsi:type="dcterms:W3CDTF">2021-09-09T00:30:29Z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