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8" r:id="rId3"/>
    <p:sldId id="280" r:id="rId4"/>
    <p:sldId id="266" r:id="rId5"/>
    <p:sldId id="281" r:id="rId6"/>
    <p:sldId id="285" r:id="rId7"/>
    <p:sldId id="267" r:id="rId8"/>
    <p:sldId id="282" r:id="rId9"/>
    <p:sldId id="283" r:id="rId10"/>
    <p:sldId id="275" r:id="rId11"/>
    <p:sldId id="284"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367C7-E24E-4297-81FB-3B1817A37E96}" v="32" dt="2021-09-09T21:27:45.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9" d="100"/>
          <a:sy n="89" d="100"/>
        </p:scale>
        <p:origin x="108" y="10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y Kwan" userId="7e8312c5ae1ba077" providerId="LiveId" clId="{1B2367C7-E24E-4297-81FB-3B1817A37E96}"/>
    <pc:docChg chg="undo custSel addSld modSld sldOrd">
      <pc:chgData name="Kenney Kwan" userId="7e8312c5ae1ba077" providerId="LiveId" clId="{1B2367C7-E24E-4297-81FB-3B1817A37E96}" dt="2021-09-09T21:38:37.758" v="1236" actId="20577"/>
      <pc:docMkLst>
        <pc:docMk/>
      </pc:docMkLst>
      <pc:sldChg chg="addSp delSp modSp mod ord">
        <pc:chgData name="Kenney Kwan" userId="7e8312c5ae1ba077" providerId="LiveId" clId="{1B2367C7-E24E-4297-81FB-3B1817A37E96}" dt="2021-09-09T21:38:37.758" v="1236" actId="20577"/>
        <pc:sldMkLst>
          <pc:docMk/>
          <pc:sldMk cId="4224861659" sldId="267"/>
        </pc:sldMkLst>
        <pc:spChg chg="mod">
          <ac:chgData name="Kenney Kwan" userId="7e8312c5ae1ba077" providerId="LiveId" clId="{1B2367C7-E24E-4297-81FB-3B1817A37E96}" dt="2021-09-02T19:16:48.964" v="91" actId="26606"/>
          <ac:spMkLst>
            <pc:docMk/>
            <pc:sldMk cId="4224861659" sldId="267"/>
            <ac:spMk id="2" creationId="{9CF1690A-819C-4D0B-8225-5F7A0893DC1A}"/>
          </ac:spMkLst>
        </pc:spChg>
        <pc:spChg chg="add del mod">
          <ac:chgData name="Kenney Kwan" userId="7e8312c5ae1ba077" providerId="LiveId" clId="{1B2367C7-E24E-4297-81FB-3B1817A37E96}" dt="2021-09-02T19:17:06.897" v="95" actId="478"/>
          <ac:spMkLst>
            <pc:docMk/>
            <pc:sldMk cId="4224861659" sldId="267"/>
            <ac:spMk id="5" creationId="{A15E2380-0D6D-425A-B3A7-5871D9C4D9F7}"/>
          </ac:spMkLst>
        </pc:spChg>
        <pc:spChg chg="add mod">
          <ac:chgData name="Kenney Kwan" userId="7e8312c5ae1ba077" providerId="LiveId" clId="{1B2367C7-E24E-4297-81FB-3B1817A37E96}" dt="2021-09-09T21:38:37.758" v="1236" actId="20577"/>
          <ac:spMkLst>
            <pc:docMk/>
            <pc:sldMk cId="4224861659" sldId="267"/>
            <ac:spMk id="7" creationId="{E7F461C1-6A4F-4007-A094-F631347E2400}"/>
          </ac:spMkLst>
        </pc:spChg>
        <pc:spChg chg="add del">
          <ac:chgData name="Kenney Kwan" userId="7e8312c5ae1ba077" providerId="LiveId" clId="{1B2367C7-E24E-4297-81FB-3B1817A37E96}" dt="2021-09-02T19:16:48.964" v="91" actId="26606"/>
          <ac:spMkLst>
            <pc:docMk/>
            <pc:sldMk cId="4224861659" sldId="267"/>
            <ac:spMk id="23" creationId="{1B15ED52-F352-441B-82BF-E0EA34836D08}"/>
          </ac:spMkLst>
        </pc:spChg>
        <pc:spChg chg="add del">
          <ac:chgData name="Kenney Kwan" userId="7e8312c5ae1ba077" providerId="LiveId" clId="{1B2367C7-E24E-4297-81FB-3B1817A37E96}" dt="2021-09-02T19:16:48.964" v="91" actId="26606"/>
          <ac:spMkLst>
            <pc:docMk/>
            <pc:sldMk cId="4224861659" sldId="267"/>
            <ac:spMk id="25" creationId="{3B2E3793-BFE6-45A2-9B7B-E18844431C99}"/>
          </ac:spMkLst>
        </pc:spChg>
        <pc:spChg chg="add del">
          <ac:chgData name="Kenney Kwan" userId="7e8312c5ae1ba077" providerId="LiveId" clId="{1B2367C7-E24E-4297-81FB-3B1817A37E96}" dt="2021-09-02T19:16:48.964" v="91" actId="26606"/>
          <ac:spMkLst>
            <pc:docMk/>
            <pc:sldMk cId="4224861659" sldId="267"/>
            <ac:spMk id="27" creationId="{BC4C4868-CB8F-4AF9-9CDB-8108F2C19B67}"/>
          </ac:spMkLst>
        </pc:spChg>
        <pc:spChg chg="add del">
          <ac:chgData name="Kenney Kwan" userId="7e8312c5ae1ba077" providerId="LiveId" clId="{1B2367C7-E24E-4297-81FB-3B1817A37E96}" dt="2021-09-02T19:16:48.964" v="91" actId="26606"/>
          <ac:spMkLst>
            <pc:docMk/>
            <pc:sldMk cId="4224861659" sldId="267"/>
            <ac:spMk id="29" creationId="{375E0459-6403-40CD-989D-56A4407CA12E}"/>
          </ac:spMkLst>
        </pc:spChg>
        <pc:spChg chg="add del">
          <ac:chgData name="Kenney Kwan" userId="7e8312c5ae1ba077" providerId="LiveId" clId="{1B2367C7-E24E-4297-81FB-3B1817A37E96}" dt="2021-09-02T19:16:48.964" v="91" actId="26606"/>
          <ac:spMkLst>
            <pc:docMk/>
            <pc:sldMk cId="4224861659" sldId="267"/>
            <ac:spMk id="31" creationId="{53E5B1A8-3AC9-4BD1-9BBC-78CA94F2D1BA}"/>
          </ac:spMkLst>
        </pc:spChg>
        <pc:spChg chg="add del">
          <ac:chgData name="Kenney Kwan" userId="7e8312c5ae1ba077" providerId="LiveId" clId="{1B2367C7-E24E-4297-81FB-3B1817A37E96}" dt="2021-09-02T19:16:48.964" v="91" actId="26606"/>
          <ac:spMkLst>
            <pc:docMk/>
            <pc:sldMk cId="4224861659" sldId="267"/>
            <ac:spMk id="35" creationId="{A60CC9D0-8DBB-470D-BCBB-EE25A23A0929}"/>
          </ac:spMkLst>
        </pc:spChg>
        <pc:spChg chg="add del">
          <ac:chgData name="Kenney Kwan" userId="7e8312c5ae1ba077" providerId="LiveId" clId="{1B2367C7-E24E-4297-81FB-3B1817A37E96}" dt="2021-09-02T19:16:48.964" v="91" actId="26606"/>
          <ac:spMkLst>
            <pc:docMk/>
            <pc:sldMk cId="4224861659" sldId="267"/>
            <ac:spMk id="38" creationId="{33CD251C-A887-4D2F-925B-FC097198538B}"/>
          </ac:spMkLst>
        </pc:spChg>
        <pc:spChg chg="add del">
          <ac:chgData name="Kenney Kwan" userId="7e8312c5ae1ba077" providerId="LiveId" clId="{1B2367C7-E24E-4297-81FB-3B1817A37E96}" dt="2021-09-02T19:16:48.964" v="91" actId="26606"/>
          <ac:spMkLst>
            <pc:docMk/>
            <pc:sldMk cId="4224861659" sldId="267"/>
            <ac:spMk id="40" creationId="{3B2069EE-A08E-44F0-B3F9-3CF8CC2DCAD5}"/>
          </ac:spMkLst>
        </pc:spChg>
        <pc:grpChg chg="add del">
          <ac:chgData name="Kenney Kwan" userId="7e8312c5ae1ba077" providerId="LiveId" clId="{1B2367C7-E24E-4297-81FB-3B1817A37E96}" dt="2021-09-02T19:16:48.964" v="91" actId="26606"/>
          <ac:grpSpMkLst>
            <pc:docMk/>
            <pc:sldMk cId="4224861659" sldId="267"/>
            <ac:grpSpMk id="42" creationId="{9C6E8597-0CCE-4A8A-9326-AA52691A1C81}"/>
          </ac:grpSpMkLst>
        </pc:grpChg>
        <pc:picChg chg="add del mod ord">
          <ac:chgData name="Kenney Kwan" userId="7e8312c5ae1ba077" providerId="LiveId" clId="{1B2367C7-E24E-4297-81FB-3B1817A37E96}" dt="2021-09-02T19:17:10.053" v="98" actId="478"/>
          <ac:picMkLst>
            <pc:docMk/>
            <pc:sldMk cId="4224861659" sldId="267"/>
            <ac:picMk id="12" creationId="{DA16E8FF-9A87-43AD-B2F3-98573A66984B}"/>
          </ac:picMkLst>
        </pc:picChg>
        <pc:picChg chg="add mod">
          <ac:chgData name="Kenney Kwan" userId="7e8312c5ae1ba077" providerId="LiveId" clId="{1B2367C7-E24E-4297-81FB-3B1817A37E96}" dt="2021-09-02T19:17:07.342" v="96"/>
          <ac:picMkLst>
            <pc:docMk/>
            <pc:sldMk cId="4224861659" sldId="267"/>
            <ac:picMk id="13" creationId="{1ED2964F-42B4-4A4E-87EA-2E68318C4A9A}"/>
          </ac:picMkLst>
        </pc:picChg>
        <pc:picChg chg="add del mod">
          <ac:chgData name="Kenney Kwan" userId="7e8312c5ae1ba077" providerId="LiveId" clId="{1B2367C7-E24E-4297-81FB-3B1817A37E96}" dt="2021-09-09T21:27:26.780" v="867" actId="478"/>
          <ac:picMkLst>
            <pc:docMk/>
            <pc:sldMk cId="4224861659" sldId="267"/>
            <ac:picMk id="24" creationId="{E93A3A11-2569-4142-BA63-02B59D063E97}"/>
          </ac:picMkLst>
        </pc:picChg>
        <pc:picChg chg="add mod">
          <ac:chgData name="Kenney Kwan" userId="7e8312c5ae1ba077" providerId="LiveId" clId="{1B2367C7-E24E-4297-81FB-3B1817A37E96}" dt="2021-09-09T21:27:45.332" v="873" actId="14100"/>
          <ac:picMkLst>
            <pc:docMk/>
            <pc:sldMk cId="4224861659" sldId="267"/>
            <ac:picMk id="1026" creationId="{8356BC23-9BD2-410D-906A-58F9DBD4A66F}"/>
          </ac:picMkLst>
        </pc:picChg>
      </pc:sldChg>
      <pc:sldChg chg="addSp modSp">
        <pc:chgData name="Kenney Kwan" userId="7e8312c5ae1ba077" providerId="LiveId" clId="{1B2367C7-E24E-4297-81FB-3B1817A37E96}" dt="2021-09-02T20:18:13.200" v="565" actId="1076"/>
        <pc:sldMkLst>
          <pc:docMk/>
          <pc:sldMk cId="2362474329" sldId="275"/>
        </pc:sldMkLst>
        <pc:picChg chg="add mod">
          <ac:chgData name="Kenney Kwan" userId="7e8312c5ae1ba077" providerId="LiveId" clId="{1B2367C7-E24E-4297-81FB-3B1817A37E96}" dt="2021-09-02T20:18:11.550" v="564" actId="1076"/>
          <ac:picMkLst>
            <pc:docMk/>
            <pc:sldMk cId="2362474329" sldId="275"/>
            <ac:picMk id="1026" creationId="{1AFD1DF8-0A51-4E12-9755-030C1D89B2FB}"/>
          </ac:picMkLst>
        </pc:picChg>
        <pc:picChg chg="add mod">
          <ac:chgData name="Kenney Kwan" userId="7e8312c5ae1ba077" providerId="LiveId" clId="{1B2367C7-E24E-4297-81FB-3B1817A37E96}" dt="2021-09-02T20:18:13.200" v="565" actId="1076"/>
          <ac:picMkLst>
            <pc:docMk/>
            <pc:sldMk cId="2362474329" sldId="275"/>
            <ac:picMk id="1028" creationId="{3D2A3FB6-7837-4793-AA52-9087F6A3F2DA}"/>
          </ac:picMkLst>
        </pc:picChg>
      </pc:sldChg>
      <pc:sldChg chg="modSp mod">
        <pc:chgData name="Kenney Kwan" userId="7e8312c5ae1ba077" providerId="LiveId" clId="{1B2367C7-E24E-4297-81FB-3B1817A37E96}" dt="2021-09-09T20:30:30.503" v="798" actId="5793"/>
        <pc:sldMkLst>
          <pc:docMk/>
          <pc:sldMk cId="1070382493" sldId="280"/>
        </pc:sldMkLst>
        <pc:spChg chg="mod">
          <ac:chgData name="Kenney Kwan" userId="7e8312c5ae1ba077" providerId="LiveId" clId="{1B2367C7-E24E-4297-81FB-3B1817A37E96}" dt="2021-09-09T20:30:30.503" v="798" actId="5793"/>
          <ac:spMkLst>
            <pc:docMk/>
            <pc:sldMk cId="1070382493" sldId="280"/>
            <ac:spMk id="3" creationId="{FAFF643D-4422-4871-812A-0AFFE03F5CAE}"/>
          </ac:spMkLst>
        </pc:spChg>
      </pc:sldChg>
      <pc:sldChg chg="addSp modSp mod">
        <pc:chgData name="Kenney Kwan" userId="7e8312c5ae1ba077" providerId="LiveId" clId="{1B2367C7-E24E-4297-81FB-3B1817A37E96}" dt="2021-09-02T20:22:23.551" v="780" actId="20577"/>
        <pc:sldMkLst>
          <pc:docMk/>
          <pc:sldMk cId="1901334182" sldId="281"/>
        </pc:sldMkLst>
        <pc:spChg chg="add mod">
          <ac:chgData name="Kenney Kwan" userId="7e8312c5ae1ba077" providerId="LiveId" clId="{1B2367C7-E24E-4297-81FB-3B1817A37E96}" dt="2021-09-02T20:22:23.551" v="780" actId="20577"/>
          <ac:spMkLst>
            <pc:docMk/>
            <pc:sldMk cId="1901334182" sldId="281"/>
            <ac:spMk id="10" creationId="{F0E615DB-BC4D-44AC-B951-4DE4B5B7324A}"/>
          </ac:spMkLst>
        </pc:spChg>
        <pc:picChg chg="mod">
          <ac:chgData name="Kenney Kwan" userId="7e8312c5ae1ba077" providerId="LiveId" clId="{1B2367C7-E24E-4297-81FB-3B1817A37E96}" dt="2021-09-02T19:20:21.198" v="343" actId="14100"/>
          <ac:picMkLst>
            <pc:docMk/>
            <pc:sldMk cId="1901334182" sldId="281"/>
            <ac:picMk id="12" creationId="{DA16E8FF-9A87-43AD-B2F3-98573A66984B}"/>
          </ac:picMkLst>
        </pc:picChg>
      </pc:sldChg>
      <pc:sldChg chg="addSp delSp modSp mod ord">
        <pc:chgData name="Kenney Kwan" userId="7e8312c5ae1ba077" providerId="LiveId" clId="{1B2367C7-E24E-4297-81FB-3B1817A37E96}" dt="2021-09-02T19:44:11.688" v="383" actId="1076"/>
        <pc:sldMkLst>
          <pc:docMk/>
          <pc:sldMk cId="2015448570" sldId="282"/>
        </pc:sldMkLst>
        <pc:spChg chg="add mod">
          <ac:chgData name="Kenney Kwan" userId="7e8312c5ae1ba077" providerId="LiveId" clId="{1B2367C7-E24E-4297-81FB-3B1817A37E96}" dt="2021-09-02T19:43:58.231" v="378" actId="20577"/>
          <ac:spMkLst>
            <pc:docMk/>
            <pc:sldMk cId="2015448570" sldId="282"/>
            <ac:spMk id="4" creationId="{0B7D3D11-F59C-4ED6-B026-CCFA4ECDE639}"/>
          </ac:spMkLst>
        </pc:spChg>
        <pc:picChg chg="add del mod">
          <ac:chgData name="Kenney Kwan" userId="7e8312c5ae1ba077" providerId="LiveId" clId="{1B2367C7-E24E-4297-81FB-3B1817A37E96}" dt="2021-09-02T19:42:55.729" v="359" actId="478"/>
          <ac:picMkLst>
            <pc:docMk/>
            <pc:sldMk cId="2015448570" sldId="282"/>
            <ac:picMk id="11" creationId="{FA603B46-56EB-4198-92B5-3ABBB44A1847}"/>
          </ac:picMkLst>
        </pc:picChg>
        <pc:picChg chg="del">
          <ac:chgData name="Kenney Kwan" userId="7e8312c5ae1ba077" providerId="LiveId" clId="{1B2367C7-E24E-4297-81FB-3B1817A37E96}" dt="2021-09-02T19:20:38.912" v="344" actId="478"/>
          <ac:picMkLst>
            <pc:docMk/>
            <pc:sldMk cId="2015448570" sldId="282"/>
            <ac:picMk id="12" creationId="{DA16E8FF-9A87-43AD-B2F3-98573A66984B}"/>
          </ac:picMkLst>
        </pc:picChg>
        <pc:picChg chg="add mod">
          <ac:chgData name="Kenney Kwan" userId="7e8312c5ae1ba077" providerId="LiveId" clId="{1B2367C7-E24E-4297-81FB-3B1817A37E96}" dt="2021-09-02T19:44:11.688" v="383" actId="1076"/>
          <ac:picMkLst>
            <pc:docMk/>
            <pc:sldMk cId="2015448570" sldId="282"/>
            <ac:picMk id="13" creationId="{04950764-6D96-48E1-9B20-4F5C4FD14E86}"/>
          </ac:picMkLst>
        </pc:picChg>
      </pc:sldChg>
      <pc:sldChg chg="modSp add mod ord">
        <pc:chgData name="Kenney Kwan" userId="7e8312c5ae1ba077" providerId="LiveId" clId="{1B2367C7-E24E-4297-81FB-3B1817A37E96}" dt="2021-09-02T19:46:21.766" v="545" actId="255"/>
        <pc:sldMkLst>
          <pc:docMk/>
          <pc:sldMk cId="302829738" sldId="283"/>
        </pc:sldMkLst>
        <pc:spChg chg="mod">
          <ac:chgData name="Kenney Kwan" userId="7e8312c5ae1ba077" providerId="LiveId" clId="{1B2367C7-E24E-4297-81FB-3B1817A37E96}" dt="2021-09-02T19:46:21.766" v="545" actId="255"/>
          <ac:spMkLst>
            <pc:docMk/>
            <pc:sldMk cId="302829738" sldId="283"/>
            <ac:spMk id="4" creationId="{0B7D3D11-F59C-4ED6-B026-CCFA4ECDE639}"/>
          </ac:spMkLst>
        </pc:spChg>
      </pc:sldChg>
      <pc:sldChg chg="addSp modSp add mod ord">
        <pc:chgData name="Kenney Kwan" userId="7e8312c5ae1ba077" providerId="LiveId" clId="{1B2367C7-E24E-4297-81FB-3B1817A37E96}" dt="2021-09-02T20:22:12.610" v="778" actId="255"/>
        <pc:sldMkLst>
          <pc:docMk/>
          <pc:sldMk cId="2783444231" sldId="284"/>
        </pc:sldMkLst>
        <pc:spChg chg="mod">
          <ac:chgData name="Kenney Kwan" userId="7e8312c5ae1ba077" providerId="LiveId" clId="{1B2367C7-E24E-4297-81FB-3B1817A37E96}" dt="2021-09-02T20:18:35.885" v="573" actId="20577"/>
          <ac:spMkLst>
            <pc:docMk/>
            <pc:sldMk cId="2783444231" sldId="284"/>
            <ac:spMk id="2" creationId="{9CF1690A-819C-4D0B-8225-5F7A0893DC1A}"/>
          </ac:spMkLst>
        </pc:spChg>
        <pc:spChg chg="mod">
          <ac:chgData name="Kenney Kwan" userId="7e8312c5ae1ba077" providerId="LiveId" clId="{1B2367C7-E24E-4297-81FB-3B1817A37E96}" dt="2021-09-02T20:22:12.610" v="778" actId="255"/>
          <ac:spMkLst>
            <pc:docMk/>
            <pc:sldMk cId="2783444231" sldId="284"/>
            <ac:spMk id="3" creationId="{FAFF643D-4422-4871-812A-0AFFE03F5CAE}"/>
          </ac:spMkLst>
        </pc:spChg>
        <pc:picChg chg="add mod">
          <ac:chgData name="Kenney Kwan" userId="7e8312c5ae1ba077" providerId="LiveId" clId="{1B2367C7-E24E-4297-81FB-3B1817A37E96}" dt="2021-09-02T20:21:44.835" v="769" actId="14100"/>
          <ac:picMkLst>
            <pc:docMk/>
            <pc:sldMk cId="2783444231" sldId="284"/>
            <ac:picMk id="9" creationId="{EE4C38BC-1EB0-44E5-AA4C-EE0EBC9BAC31}"/>
          </ac:picMkLst>
        </pc:picChg>
      </pc:sldChg>
      <pc:sldChg chg="modSp add mod">
        <pc:chgData name="Kenney Kwan" userId="7e8312c5ae1ba077" providerId="LiveId" clId="{1B2367C7-E24E-4297-81FB-3B1817A37E96}" dt="2021-09-09T21:27:12.272" v="801" actId="20577"/>
        <pc:sldMkLst>
          <pc:docMk/>
          <pc:sldMk cId="3708589165" sldId="285"/>
        </pc:sldMkLst>
        <pc:spChg chg="mod">
          <ac:chgData name="Kenney Kwan" userId="7e8312c5ae1ba077" providerId="LiveId" clId="{1B2367C7-E24E-4297-81FB-3B1817A37E96}" dt="2021-09-09T21:27:12.272" v="801" actId="20577"/>
          <ac:spMkLst>
            <pc:docMk/>
            <pc:sldMk cId="3708589165" sldId="285"/>
            <ac:spMk id="7" creationId="{E7F461C1-6A4F-4007-A094-F631347E24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C1F3-F75D-4064-8AE9-A123F3D6C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77AB6-F2E3-4875-A379-D6ECCA47FF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6B9185-F829-4FE8-B9E5-1F1AC9477A51}"/>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5" name="Footer Placeholder 4">
            <a:extLst>
              <a:ext uri="{FF2B5EF4-FFF2-40B4-BE49-F238E27FC236}">
                <a16:creationId xmlns:a16="http://schemas.microsoft.com/office/drawing/2014/main" id="{5A4288AC-5D37-448F-A960-1734C75C0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31032-5336-48E7-8822-60FAF83B65EF}"/>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125295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A437-0195-4584-96A2-C4641ACEB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836099-269A-42D1-9E39-7F9E48732B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E2AC5-EE0C-4175-A794-0321EEDB0656}"/>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5" name="Footer Placeholder 4">
            <a:extLst>
              <a:ext uri="{FF2B5EF4-FFF2-40B4-BE49-F238E27FC236}">
                <a16:creationId xmlns:a16="http://schemas.microsoft.com/office/drawing/2014/main" id="{FD51E881-ABF3-48E8-908A-B48789588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577F8-941A-4161-B6F0-6993475C87F8}"/>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327277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679F3-DCF5-47E7-96B6-4ADEABCBE8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FDE3EB-F016-4809-A722-312947D81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48B16-D2B7-40BC-A727-09B1B9CD626A}"/>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5" name="Footer Placeholder 4">
            <a:extLst>
              <a:ext uri="{FF2B5EF4-FFF2-40B4-BE49-F238E27FC236}">
                <a16:creationId xmlns:a16="http://schemas.microsoft.com/office/drawing/2014/main" id="{5F862AA2-1841-4315-A9B5-E5E99C8F7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EB79E-34FC-4351-BCCE-0C208A2A771C}"/>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80554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9A9-8F03-4735-AF0D-1944CC064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1E2B4-5898-4716-9A5A-E5E94D9A34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C342F-7C12-4CE7-AF3F-6ECC20F8D72F}"/>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5" name="Footer Placeholder 4">
            <a:extLst>
              <a:ext uri="{FF2B5EF4-FFF2-40B4-BE49-F238E27FC236}">
                <a16:creationId xmlns:a16="http://schemas.microsoft.com/office/drawing/2014/main" id="{6BCD7EA0-FACB-4A9D-9AD0-66BC82335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256FF-C123-43A8-8300-3E11E5AF3D38}"/>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283243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AC3-A298-4532-B4ED-79A815006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7A9147-B3B5-421F-829B-65EBA3E90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17310-6C22-4847-B6DB-160E2E52E75D}"/>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5" name="Footer Placeholder 4">
            <a:extLst>
              <a:ext uri="{FF2B5EF4-FFF2-40B4-BE49-F238E27FC236}">
                <a16:creationId xmlns:a16="http://schemas.microsoft.com/office/drawing/2014/main" id="{A8EC5117-273B-4956-856C-4E917A539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F74E4-5A56-46EF-ACCD-F640A3A24900}"/>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419402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FCDC-CB3A-43D8-8112-4C416B644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FEDB1-AF58-429C-B470-A3383D462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CBE95D-EAFC-49D7-9E02-D06C19CC89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261EE-5FF2-481E-B57C-0E815CDA6538}"/>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6" name="Footer Placeholder 5">
            <a:extLst>
              <a:ext uri="{FF2B5EF4-FFF2-40B4-BE49-F238E27FC236}">
                <a16:creationId xmlns:a16="http://schemas.microsoft.com/office/drawing/2014/main" id="{DEB1DDB1-7A91-4BA5-A916-924DA6AF3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E0ACD-ED3A-46C7-8C6D-AE5A924E439D}"/>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223909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2839-4E34-4CE6-A351-FC8AE45B26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E26D70-424D-45BA-BAD0-290503EFC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2154EC-D54F-4C3F-8100-13FD0643E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E674C1-E5EC-4D8E-A1C6-70E6D9D1D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D67773-1FE7-402F-BE94-D01DF5E5A5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87E386-FCD0-4F82-A70A-A1B832D44EBE}"/>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8" name="Footer Placeholder 7">
            <a:extLst>
              <a:ext uri="{FF2B5EF4-FFF2-40B4-BE49-F238E27FC236}">
                <a16:creationId xmlns:a16="http://schemas.microsoft.com/office/drawing/2014/main" id="{C949FED2-919C-484D-BAFC-18FBADE11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8F7205-94F9-4AA3-86D6-EF947BC48D4C}"/>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298720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CBCD-B29B-4412-99EA-88E3610E7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C7F73-7B25-43E3-9BA0-0E2F6DBB988A}"/>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4" name="Footer Placeholder 3">
            <a:extLst>
              <a:ext uri="{FF2B5EF4-FFF2-40B4-BE49-F238E27FC236}">
                <a16:creationId xmlns:a16="http://schemas.microsoft.com/office/drawing/2014/main" id="{FB02595A-DED9-4DF9-AF7C-B74F28156F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5AB92-4722-4A41-8211-BE8E65F4A337}"/>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108944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5CB5D-F608-4A0B-AC63-1FD088602221}"/>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3" name="Footer Placeholder 2">
            <a:extLst>
              <a:ext uri="{FF2B5EF4-FFF2-40B4-BE49-F238E27FC236}">
                <a16:creationId xmlns:a16="http://schemas.microsoft.com/office/drawing/2014/main" id="{4EA6076F-CAFA-474B-997A-2DACDF4542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73DD67-AE87-449C-B169-9CA02B654F5C}"/>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250399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AEA8-B79E-426B-AAB0-15BDFA901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3E9C48-57C3-4DA0-9607-667EF184C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FCDC10-84AE-4999-838B-14A679F99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C07F1-6AE8-4803-92D4-31A97BFF5918}"/>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6" name="Footer Placeholder 5">
            <a:extLst>
              <a:ext uri="{FF2B5EF4-FFF2-40B4-BE49-F238E27FC236}">
                <a16:creationId xmlns:a16="http://schemas.microsoft.com/office/drawing/2014/main" id="{D42BB8B7-94B3-4D99-9C10-249DF47A2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71EA6-BA74-41AF-9723-73C11BDB9B13}"/>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79794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6051-FAD2-4685-AE50-73D0BA549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4DF5FA-9603-4546-9A9C-2C319F4068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60046-A770-4468-A830-9258439F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E9187-FD6F-4E46-B11D-432F37D38A1F}"/>
              </a:ext>
            </a:extLst>
          </p:cNvPr>
          <p:cNvSpPr>
            <a:spLocks noGrp="1"/>
          </p:cNvSpPr>
          <p:nvPr>
            <p:ph type="dt" sz="half" idx="10"/>
          </p:nvPr>
        </p:nvSpPr>
        <p:spPr/>
        <p:txBody>
          <a:bodyPr/>
          <a:lstStyle/>
          <a:p>
            <a:fld id="{AC4FA24E-0CF1-44DE-8AEF-09262B2AAA1F}" type="datetimeFigureOut">
              <a:rPr lang="en-US" smtClean="0"/>
              <a:t>9/9/2021</a:t>
            </a:fld>
            <a:endParaRPr lang="en-US"/>
          </a:p>
        </p:txBody>
      </p:sp>
      <p:sp>
        <p:nvSpPr>
          <p:cNvPr id="6" name="Footer Placeholder 5">
            <a:extLst>
              <a:ext uri="{FF2B5EF4-FFF2-40B4-BE49-F238E27FC236}">
                <a16:creationId xmlns:a16="http://schemas.microsoft.com/office/drawing/2014/main" id="{BCD28BD9-A79B-4F80-9CEB-9F9338397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49E44-A05C-48C8-AFEF-ADD84E32A1B0}"/>
              </a:ext>
            </a:extLst>
          </p:cNvPr>
          <p:cNvSpPr>
            <a:spLocks noGrp="1"/>
          </p:cNvSpPr>
          <p:nvPr>
            <p:ph type="sldNum" sz="quarter" idx="12"/>
          </p:nvPr>
        </p:nvSpPr>
        <p:spPr/>
        <p:txBody>
          <a:bodyPr/>
          <a:lstStyle/>
          <a:p>
            <a:fld id="{E04E471F-976F-4AB0-8A37-5332568ACE18}" type="slidenum">
              <a:rPr lang="en-US" smtClean="0"/>
              <a:t>‹#›</a:t>
            </a:fld>
            <a:endParaRPr lang="en-US"/>
          </a:p>
        </p:txBody>
      </p:sp>
    </p:spTree>
    <p:extLst>
      <p:ext uri="{BB962C8B-B14F-4D97-AF65-F5344CB8AC3E}">
        <p14:creationId xmlns:p14="http://schemas.microsoft.com/office/powerpoint/2010/main" val="142875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E6696-1637-4211-AE9A-47937D9C5C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1F9E38-7F93-4764-B56A-460603BC3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BB53A-D3D3-4BE9-AAE1-EE367B5E2E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FA24E-0CF1-44DE-8AEF-09262B2AAA1F}" type="datetimeFigureOut">
              <a:rPr lang="en-US" smtClean="0"/>
              <a:t>9/9/2021</a:t>
            </a:fld>
            <a:endParaRPr lang="en-US"/>
          </a:p>
        </p:txBody>
      </p:sp>
      <p:sp>
        <p:nvSpPr>
          <p:cNvPr id="5" name="Footer Placeholder 4">
            <a:extLst>
              <a:ext uri="{FF2B5EF4-FFF2-40B4-BE49-F238E27FC236}">
                <a16:creationId xmlns:a16="http://schemas.microsoft.com/office/drawing/2014/main" id="{6E56AC90-2920-42A8-8959-ACB6472B0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99B5FD-47BB-44CE-8453-7F4E079FE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E471F-976F-4AB0-8A37-5332568ACE18}" type="slidenum">
              <a:rPr lang="en-US" smtClean="0"/>
              <a:t>‹#›</a:t>
            </a:fld>
            <a:endParaRPr lang="en-US"/>
          </a:p>
        </p:txBody>
      </p:sp>
    </p:spTree>
    <p:extLst>
      <p:ext uri="{BB962C8B-B14F-4D97-AF65-F5344CB8AC3E}">
        <p14:creationId xmlns:p14="http://schemas.microsoft.com/office/powerpoint/2010/main" val="384827455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0671-17C7-4C72-9181-333C723E3221}"/>
              </a:ext>
            </a:extLst>
          </p:cNvPr>
          <p:cNvSpPr>
            <a:spLocks noGrp="1"/>
          </p:cNvSpPr>
          <p:nvPr>
            <p:ph type="ctrTitle"/>
          </p:nvPr>
        </p:nvSpPr>
        <p:spPr>
          <a:xfrm>
            <a:off x="960120" y="563880"/>
            <a:ext cx="10530840" cy="2865120"/>
          </a:xfrm>
        </p:spPr>
        <p:txBody>
          <a:bodyPr>
            <a:noAutofit/>
          </a:bodyPr>
          <a:lstStyle/>
          <a:p>
            <a:br>
              <a:rPr lang="en-US" sz="5800" b="1" dirty="0">
                <a:ln>
                  <a:solidFill>
                    <a:schemeClr val="tx1"/>
                  </a:solidFill>
                </a:ln>
                <a:solidFill>
                  <a:schemeClr val="bg1"/>
                </a:solidFill>
                <a:latin typeface="+mn-lt"/>
              </a:rPr>
            </a:br>
            <a:br>
              <a:rPr lang="en-US" sz="5800" b="1" dirty="0">
                <a:ln>
                  <a:solidFill>
                    <a:schemeClr val="tx1"/>
                  </a:solidFill>
                </a:ln>
                <a:solidFill>
                  <a:schemeClr val="bg1"/>
                </a:solidFill>
                <a:latin typeface="+mn-lt"/>
              </a:rPr>
            </a:br>
            <a:r>
              <a:rPr lang="en-US" sz="5800" b="1" dirty="0">
                <a:ln>
                  <a:solidFill>
                    <a:schemeClr val="tx1"/>
                  </a:solidFill>
                </a:ln>
                <a:solidFill>
                  <a:schemeClr val="bg1"/>
                </a:solidFill>
                <a:latin typeface="+mn-lt"/>
              </a:rPr>
              <a:t>Do Google Search Trends affect the price of Cryptocurrencies?</a:t>
            </a:r>
          </a:p>
        </p:txBody>
      </p:sp>
      <p:sp>
        <p:nvSpPr>
          <p:cNvPr id="3" name="Subtitle 2">
            <a:extLst>
              <a:ext uri="{FF2B5EF4-FFF2-40B4-BE49-F238E27FC236}">
                <a16:creationId xmlns:a16="http://schemas.microsoft.com/office/drawing/2014/main" id="{FE839E5B-5CD1-4177-8052-2D9382C90A76}"/>
              </a:ext>
            </a:extLst>
          </p:cNvPr>
          <p:cNvSpPr>
            <a:spLocks noGrp="1"/>
          </p:cNvSpPr>
          <p:nvPr>
            <p:ph type="subTitle" idx="1"/>
          </p:nvPr>
        </p:nvSpPr>
        <p:spPr/>
        <p:txBody>
          <a:bodyPr>
            <a:normAutofit lnSpcReduction="10000"/>
          </a:bodyPr>
          <a:lstStyle/>
          <a:p>
            <a:endParaRPr lang="en-US" b="1" dirty="0">
              <a:ln>
                <a:solidFill>
                  <a:schemeClr val="tx1"/>
                </a:solidFill>
              </a:ln>
              <a:solidFill>
                <a:schemeClr val="bg1"/>
              </a:solidFill>
            </a:endParaRPr>
          </a:p>
          <a:p>
            <a:endParaRPr lang="en-US" b="1" dirty="0">
              <a:ln>
                <a:solidFill>
                  <a:schemeClr val="tx1"/>
                </a:solidFill>
              </a:ln>
              <a:solidFill>
                <a:schemeClr val="bg1"/>
              </a:solidFill>
              <a:latin typeface="+mn-lt"/>
            </a:endParaRPr>
          </a:p>
          <a:p>
            <a:endParaRPr lang="en-US" b="1" dirty="0">
              <a:ln>
                <a:solidFill>
                  <a:schemeClr val="tx1"/>
                </a:solidFill>
              </a:ln>
              <a:solidFill>
                <a:schemeClr val="bg1"/>
              </a:solidFill>
              <a:latin typeface="+mn-lt"/>
            </a:endParaRPr>
          </a:p>
          <a:p>
            <a:r>
              <a:rPr lang="en-US" b="1" dirty="0">
                <a:ln>
                  <a:solidFill>
                    <a:schemeClr val="tx1"/>
                  </a:solidFill>
                </a:ln>
                <a:solidFill>
                  <a:schemeClr val="bg1"/>
                </a:solidFill>
                <a:latin typeface="+mn-lt"/>
              </a:rPr>
              <a:t>Kenney Kwan</a:t>
            </a:r>
            <a:endParaRPr lang="en-US" dirty="0"/>
          </a:p>
        </p:txBody>
      </p:sp>
    </p:spTree>
    <p:extLst>
      <p:ext uri="{BB962C8B-B14F-4D97-AF65-F5344CB8AC3E}">
        <p14:creationId xmlns:p14="http://schemas.microsoft.com/office/powerpoint/2010/main" val="5390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Model</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70"/>
            <a:ext cx="9724031" cy="4671491"/>
          </a:xfrm>
        </p:spPr>
        <p:txBody>
          <a:bodyPr anchor="ctr">
            <a:normAutofit/>
          </a:bodyPr>
          <a:lstStyle/>
          <a:p>
            <a:endParaRPr lang="en-US" sz="2000" dirty="0"/>
          </a:p>
        </p:txBody>
      </p:sp>
      <p:pic>
        <p:nvPicPr>
          <p:cNvPr id="1026" name="Picture 2">
            <a:extLst>
              <a:ext uri="{FF2B5EF4-FFF2-40B4-BE49-F238E27FC236}">
                <a16:creationId xmlns:a16="http://schemas.microsoft.com/office/drawing/2014/main" id="{1AFD1DF8-0A51-4E12-9755-030C1D89B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69" y="1791286"/>
            <a:ext cx="6044345" cy="44498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2A3FB6-7837-4793-AA52-9087F6A3F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574" y="1815102"/>
            <a:ext cx="5777392" cy="44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47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Model</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924450" y="1885279"/>
            <a:ext cx="4174178" cy="4671491"/>
          </a:xfrm>
        </p:spPr>
        <p:txBody>
          <a:bodyPr anchor="ctr">
            <a:normAutofit/>
          </a:bodyPr>
          <a:lstStyle/>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Random Forest Regression was the best performing model in R squared, and on MSE</a:t>
            </a: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R Squared had an average score of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0.46</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Calibri" panose="020F0502020204030204" pitchFamily="34" charset="0"/>
                <a:ea typeface="Calibri" panose="020F0502020204030204" pitchFamily="34" charset="0"/>
                <a:cs typeface="Times New Roman" panose="02020603050405020304" pitchFamily="18" charset="0"/>
              </a:rPr>
              <a:t>across </a:t>
            </a:r>
            <a:r>
              <a:rPr lang="en-US" sz="2200" dirty="0">
                <a:effectLst/>
                <a:latin typeface="Calibri" panose="020F0502020204030204" pitchFamily="34" charset="0"/>
                <a:ea typeface="Calibri" panose="020F0502020204030204" pitchFamily="34" charset="0"/>
                <a:cs typeface="Times New Roman" panose="02020603050405020304" pitchFamily="18" charset="0"/>
              </a:rPr>
              <a:t>cross validation splits with a mean MSE of the training data of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0.095</a:t>
            </a:r>
            <a:r>
              <a:rPr lang="en-US" sz="2200" dirty="0">
                <a:effectLst/>
                <a:latin typeface="Calibri" panose="020F0502020204030204" pitchFamily="34" charset="0"/>
                <a:ea typeface="Calibri" panose="020F0502020204030204" pitchFamily="34" charset="0"/>
                <a:cs typeface="Times New Roman" panose="02020603050405020304" pitchFamily="18" charset="0"/>
              </a:rPr>
              <a:t> and a mean of the test MSE of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1.19</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Bitcoin google searches has the biggest impact out of all the independent variables. </a:t>
            </a:r>
          </a:p>
          <a:p>
            <a:endParaRPr lang="en-US" sz="2000" dirty="0"/>
          </a:p>
        </p:txBody>
      </p:sp>
      <p:pic>
        <p:nvPicPr>
          <p:cNvPr id="9" name="Picture 8" descr="Chart&#10;&#10;Description automatically generated">
            <a:extLst>
              <a:ext uri="{FF2B5EF4-FFF2-40B4-BE49-F238E27FC236}">
                <a16:creationId xmlns:a16="http://schemas.microsoft.com/office/drawing/2014/main" id="{EE4C38BC-1EB0-44E5-AA4C-EE0EBC9BAC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95158" y="1891969"/>
            <a:ext cx="6163294" cy="4200073"/>
          </a:xfrm>
          <a:prstGeom prst="rect">
            <a:avLst/>
          </a:prstGeom>
          <a:noFill/>
          <a:ln>
            <a:noFill/>
          </a:ln>
        </p:spPr>
      </p:pic>
    </p:spTree>
    <p:extLst>
      <p:ext uri="{BB962C8B-B14F-4D97-AF65-F5344CB8AC3E}">
        <p14:creationId xmlns:p14="http://schemas.microsoft.com/office/powerpoint/2010/main" val="278344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Recommendations </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70"/>
            <a:ext cx="9724031" cy="4671491"/>
          </a:xfrm>
        </p:spPr>
        <p:txBody>
          <a:bodyPr anchor="ct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model shows that google search trends does have some impact on the price of cryptocurrencies. Keep people’s interests high on this topic may prove to be healthy for the cryptocurrency market</a:t>
            </a:r>
          </a:p>
          <a:p>
            <a:pPr marL="0" marR="0" lvl="0" indent="0">
              <a:lnSpc>
                <a:spcPct val="107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Bitcoin’s affect on the market is significant. Bitcoin dominates in both stock price and google search trends. Expect the price of the coin to increase when more people are talking about it. As Bitcoin starts to reach its maximum capacity, expect more conversation to be generated over the remaining limited supply. </a:t>
            </a:r>
          </a:p>
          <a:p>
            <a:pPr marL="0" marR="0" lvl="0" indent="0">
              <a:lnSpc>
                <a:spcPct val="107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Bitcoins feature importance is a problem in this model. Its weight is too high to see the effects of the other features on the data. The overall health of cryptocurrencies is highly dependent on how bitcoin is doing. This skews the data to lean towards bitcoin for our predictions</a:t>
            </a:r>
          </a:p>
          <a:p>
            <a:endParaRPr lang="en-US" sz="2000" dirty="0"/>
          </a:p>
        </p:txBody>
      </p:sp>
    </p:spTree>
    <p:extLst>
      <p:ext uri="{BB962C8B-B14F-4D97-AF65-F5344CB8AC3E}">
        <p14:creationId xmlns:p14="http://schemas.microsoft.com/office/powerpoint/2010/main" val="305912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Further Research</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70"/>
            <a:ext cx="9724031" cy="4671491"/>
          </a:xfrm>
        </p:spPr>
        <p:txBody>
          <a:bodyPr anchor="ctr">
            <a:normAutofit fontScale="92500" lnSpcReduction="20000"/>
          </a:bodyPr>
          <a:lstStyle/>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Further research can be done on expanding the possible variables that measure people’s interest in crypto currencies. Accessing tweets through the twitter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api</a:t>
            </a:r>
            <a:r>
              <a:rPr lang="en-US" sz="2200" dirty="0">
                <a:effectLst/>
                <a:latin typeface="Calibri" panose="020F0502020204030204" pitchFamily="34" charset="0"/>
                <a:ea typeface="Calibri" panose="020F0502020204030204" pitchFamily="34" charset="0"/>
                <a:cs typeface="Times New Roman" panose="02020603050405020304" pitchFamily="18" charset="0"/>
              </a:rPr>
              <a:t> and looking at hashtags could provide some more insight on the type of discussion that users are generating. This can be further investigated to classify if discussions are positive or negative by using NLP algorithms. </a:t>
            </a:r>
          </a:p>
          <a:p>
            <a:pPr marL="0" marR="0" indent="0">
              <a:lnSpc>
                <a:spcPct val="107000"/>
              </a:lnSpc>
              <a:spcBef>
                <a:spcPts val="0"/>
              </a:spcBef>
              <a:spcAft>
                <a:spcPts val="80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We can also categorize people’s interest via age and gender. It would be interesting to which groups of people are talking about cryptocurrencies. </a:t>
            </a:r>
          </a:p>
          <a:p>
            <a:pPr marL="0" marR="0">
              <a:lnSpc>
                <a:spcPct val="107000"/>
              </a:lnSpc>
              <a:spcBef>
                <a:spcPts val="0"/>
              </a:spcBef>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There has been an increasing amount of “scam coins” entering the market recently. These are coins that are heavily promoted via social media, luring people to invest heavily in the coin, inflating the price, only to have the owners sell all their stock and leave with the money. What if the model can measure the amount of interest a coin is generating and determine if a crypto currency is legitimate or a scam?</a:t>
            </a:r>
          </a:p>
          <a:p>
            <a:endParaRPr lang="en-US" sz="2000" dirty="0"/>
          </a:p>
        </p:txBody>
      </p:sp>
    </p:spTree>
    <p:extLst>
      <p:ext uri="{BB962C8B-B14F-4D97-AF65-F5344CB8AC3E}">
        <p14:creationId xmlns:p14="http://schemas.microsoft.com/office/powerpoint/2010/main" val="121434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Why?</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69"/>
            <a:ext cx="9724031" cy="4671493"/>
          </a:xfrm>
        </p:spPr>
        <p:txBody>
          <a:bodyPr anchor="ctr">
            <a:normAutofit/>
          </a:bodyPr>
          <a:lstStyle/>
          <a:p>
            <a:pPr marL="0">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Since Cryptocurrencies first came onto the market in 2009, they have garnered an immense amount of praise and criticism. The controversial nature of crypto causes the topic to jump into mainstream media every few years.</a:t>
            </a:r>
            <a:r>
              <a:rPr lang="en-US" sz="2200" dirty="0">
                <a:latin typeface="Calibri" panose="020F0502020204030204" pitchFamily="34" charset="0"/>
                <a:ea typeface="Calibri" panose="020F0502020204030204" pitchFamily="34" charset="0"/>
                <a:cs typeface="Times New Roman" panose="02020603050405020304" pitchFamily="18" charset="0"/>
              </a:rPr>
              <a:t> The high volatility of cryptocurrencies makes it hard to predict how each stock will move. But what if we were able to look at google search trends and use that to predict how well cryptocurrencies are doing?</a:t>
            </a:r>
          </a:p>
          <a:p>
            <a:pPr marL="0">
              <a:spcBef>
                <a:spcPts val="0"/>
              </a:spcBef>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R</a:t>
            </a:r>
            <a:r>
              <a:rPr lang="en-US" sz="2200" dirty="0">
                <a:effectLst/>
                <a:latin typeface="Calibri" panose="020F0502020204030204" pitchFamily="34" charset="0"/>
                <a:ea typeface="Calibri" panose="020F0502020204030204" pitchFamily="34" charset="0"/>
                <a:cs typeface="Times New Roman" panose="02020603050405020304" pitchFamily="18" charset="0"/>
              </a:rPr>
              <a:t>ecent news of Elon Musk has made headlines by announcing that Bitcoin, Ethereum, and Dogecoin was going to be an acceptable mode of payment for their future project of landing on Mars.  Having all this attention and people talking about these coins shot the prices up overnight to record highs. </a:t>
            </a:r>
            <a:r>
              <a:rPr lang="en-US" sz="2200" dirty="0">
                <a:latin typeface="Calibri" panose="020F0502020204030204" pitchFamily="34" charset="0"/>
                <a:ea typeface="Calibri" panose="020F0502020204030204" pitchFamily="34" charset="0"/>
                <a:cs typeface="Times New Roman" panose="02020603050405020304" pitchFamily="18" charset="0"/>
              </a:rPr>
              <a:t>What insights can we perceive from looking at google trends data and stock data of cryptocurrencies?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148507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Datasets</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69"/>
            <a:ext cx="9724031" cy="4671493"/>
          </a:xfrm>
        </p:spPr>
        <p:txBody>
          <a:bodyPr anchor="ctr">
            <a:normAutofit/>
          </a:bodyPr>
          <a:lstStyle/>
          <a:p>
            <a:pPr marL="342900" marR="0" lvl="0" indent="-342900">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CCi30 Index – The CCi30 is a rules-based index designed to objectively measure the overall growth, daily and long-term movement of the blockchain sector. I am looking to mimic this index</a:t>
            </a:r>
          </a:p>
          <a:p>
            <a:pPr marL="342900" marR="0" lvl="0" indent="-342900">
              <a:spcBef>
                <a:spcPts val="0"/>
              </a:spcBef>
              <a:spcAft>
                <a:spcPts val="0"/>
              </a:spcAft>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Top cryptocurrencies from Yahoo Finance – To mimic the CCi30 index we pulled data from the Yahoo Finance API. To measure the price of stock, we pulled daily ‘Closing’ price of each stock. </a:t>
            </a:r>
          </a:p>
          <a:p>
            <a:pPr marL="742950" marR="0" lvl="1" indent="-285750">
              <a:spcBef>
                <a:spcPts val="0"/>
              </a:spcBef>
              <a:spcAft>
                <a:spcPts val="0"/>
              </a:spcAft>
              <a:buFont typeface="Courier New" panose="02070309020205020404" pitchFamily="49" charset="0"/>
              <a:buChar char="o"/>
            </a:pPr>
            <a:r>
              <a:rPr lang="en-US" sz="2200" dirty="0">
                <a:effectLst/>
                <a:latin typeface="Calibri" panose="020F0502020204030204" pitchFamily="34" charset="0"/>
                <a:ea typeface="Calibri" panose="020F0502020204030204" pitchFamily="34" charset="0"/>
                <a:cs typeface="Times New Roman" panose="02020603050405020304" pitchFamily="18" charset="0"/>
              </a:rPr>
              <a:t>Stocks included in our data: ['BTC-USD',  'ETH-USD', 'DOGE-USD',  'XRP-USD’]</a:t>
            </a:r>
          </a:p>
          <a:p>
            <a:pPr marL="457200" marR="0" lvl="1" indent="0">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Google Search Trends Dataset – Looked at popularity of search terms from top cryptocurrencies- “Bitcoin”, “Ethereum”, ‘XRP”, “Dogecoin”.</a:t>
            </a:r>
          </a:p>
          <a:p>
            <a:endParaRPr lang="en-US" sz="2000" dirty="0"/>
          </a:p>
        </p:txBody>
      </p:sp>
    </p:spTree>
    <p:extLst>
      <p:ext uri="{BB962C8B-B14F-4D97-AF65-F5344CB8AC3E}">
        <p14:creationId xmlns:p14="http://schemas.microsoft.com/office/powerpoint/2010/main" val="107038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Data Cleaning</a:t>
            </a:r>
          </a:p>
        </p:txBody>
      </p:sp>
      <p:sp>
        <p:nvSpPr>
          <p:cNvPr id="3" name="Content Placeholder 2">
            <a:extLst>
              <a:ext uri="{FF2B5EF4-FFF2-40B4-BE49-F238E27FC236}">
                <a16:creationId xmlns:a16="http://schemas.microsoft.com/office/drawing/2014/main" id="{FAFF643D-4422-4871-812A-0AFFE03F5CAE}"/>
              </a:ext>
            </a:extLst>
          </p:cNvPr>
          <p:cNvSpPr>
            <a:spLocks noGrp="1"/>
          </p:cNvSpPr>
          <p:nvPr>
            <p:ph idx="1"/>
          </p:nvPr>
        </p:nvSpPr>
        <p:spPr>
          <a:xfrm>
            <a:off x="1371599" y="1891970"/>
            <a:ext cx="9724031" cy="4671492"/>
          </a:xfrm>
        </p:spPr>
        <p:txBody>
          <a:bodyPr anchor="ctr">
            <a:normAutofit/>
          </a:bodyPr>
          <a:lstStyle/>
          <a:p>
            <a:pPr marL="0" marR="0">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Problem 1 – Aggregating data </a:t>
            </a:r>
            <a:r>
              <a:rPr lang="en-US" sz="2200" dirty="0">
                <a:latin typeface="Calibri" panose="020F0502020204030204" pitchFamily="34" charset="0"/>
                <a:ea typeface="Calibri" panose="020F0502020204030204" pitchFamily="34" charset="0"/>
                <a:cs typeface="Times New Roman" panose="02020603050405020304" pitchFamily="18" charset="0"/>
              </a:rPr>
              <a:t>of cryptocurrencies is not consistent. P</a:t>
            </a:r>
            <a:r>
              <a:rPr lang="en-US" sz="2200" dirty="0">
                <a:effectLst/>
                <a:latin typeface="Calibri" panose="020F0502020204030204" pitchFamily="34" charset="0"/>
                <a:ea typeface="Calibri" panose="020F0502020204030204" pitchFamily="34" charset="0"/>
                <a:cs typeface="Times New Roman" panose="02020603050405020304" pitchFamily="18" charset="0"/>
              </a:rPr>
              <a:t>ulling daily stock data from Yahoo Finance API from 1/1/2015 to 8/1/2021 which gave us 2401 rows and 30 columns. However, there were many missing values present. Many cryptocurrencies did not exist in 2015. Some columns of stock closing prices had over 1500 or more missing values. Removing the rows and columns with many missing values left us with 1025 rows and 19 columns. For any other missing values found in the middle of the dataset, we used forward fill to take the last closing price and fill missing values with those values.</a:t>
            </a:r>
          </a:p>
          <a:p>
            <a:pPr marL="0" marR="0" indent="0">
              <a:spcBef>
                <a:spcPts val="0"/>
              </a:spcBef>
              <a:spcAft>
                <a:spcPts val="80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Problem 2 - Our Google Trends Dataset measured the popularity of different google search terms measured as weekly data. To match my stock price data and trends data, I resampled Yahoo Stock Data from daily measurements to weekly measurements, further reducing the number of samples. </a:t>
            </a:r>
          </a:p>
          <a:p>
            <a:endParaRPr lang="en-US" sz="2000" dirty="0"/>
          </a:p>
        </p:txBody>
      </p:sp>
    </p:spTree>
    <p:extLst>
      <p:ext uri="{BB962C8B-B14F-4D97-AF65-F5344CB8AC3E}">
        <p14:creationId xmlns:p14="http://schemas.microsoft.com/office/powerpoint/2010/main" val="73426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EDA</a:t>
            </a:r>
          </a:p>
        </p:txBody>
      </p:sp>
      <p:pic>
        <p:nvPicPr>
          <p:cNvPr id="12" name="Content Placeholder 11" descr="Chart, line chart&#10;&#10;Description automatically generated">
            <a:extLst>
              <a:ext uri="{FF2B5EF4-FFF2-40B4-BE49-F238E27FC236}">
                <a16:creationId xmlns:a16="http://schemas.microsoft.com/office/drawing/2014/main" id="{DA16E8FF-9A87-43AD-B2F3-98573A66984B}"/>
              </a:ext>
            </a:extLst>
          </p:cNvPr>
          <p:cNvPicPr>
            <a:picLocks noGrp="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6095998" y="2050256"/>
            <a:ext cx="5810858" cy="3994284"/>
          </a:xfrm>
          <a:prstGeom prst="rect">
            <a:avLst/>
          </a:prstGeom>
          <a:noFill/>
        </p:spPr>
      </p:pic>
      <p:sp>
        <p:nvSpPr>
          <p:cNvPr id="10" name="TextBox 9">
            <a:extLst>
              <a:ext uri="{FF2B5EF4-FFF2-40B4-BE49-F238E27FC236}">
                <a16:creationId xmlns:a16="http://schemas.microsoft.com/office/drawing/2014/main" id="{F0E615DB-BC4D-44AC-B951-4DE4B5B7324A}"/>
              </a:ext>
            </a:extLst>
          </p:cNvPr>
          <p:cNvSpPr txBox="1"/>
          <p:nvPr/>
        </p:nvSpPr>
        <p:spPr>
          <a:xfrm>
            <a:off x="570152" y="2206776"/>
            <a:ext cx="5525846" cy="3144194"/>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CCi30 index takes in data from the top 30 crypto currencies and returns a value that represents the overall health of the cryptocurrency sector. It is formatted like a typical historical stock data table with “Date”, “Open”, “Close”, ”High”, ”Low”, and “Volume” as columns.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Our goal is to mimic this index from our own dataset from Yahoo Finance</a:t>
            </a:r>
          </a:p>
        </p:txBody>
      </p:sp>
    </p:spTree>
    <p:extLst>
      <p:ext uri="{BB962C8B-B14F-4D97-AF65-F5344CB8AC3E}">
        <p14:creationId xmlns:p14="http://schemas.microsoft.com/office/powerpoint/2010/main" val="190133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EDA</a:t>
            </a:r>
          </a:p>
        </p:txBody>
      </p:sp>
      <p:sp>
        <p:nvSpPr>
          <p:cNvPr id="7" name="Content Placeholder 6">
            <a:extLst>
              <a:ext uri="{FF2B5EF4-FFF2-40B4-BE49-F238E27FC236}">
                <a16:creationId xmlns:a16="http://schemas.microsoft.com/office/drawing/2014/main" id="{E7F461C1-6A4F-4007-A094-F631347E2400}"/>
              </a:ext>
            </a:extLst>
          </p:cNvPr>
          <p:cNvSpPr>
            <a:spLocks noGrp="1"/>
          </p:cNvSpPr>
          <p:nvPr>
            <p:ph idx="1"/>
          </p:nvPr>
        </p:nvSpPr>
        <p:spPr>
          <a:xfrm>
            <a:off x="838200" y="1995055"/>
            <a:ext cx="4585300" cy="4181908"/>
          </a:xfrm>
        </p:spPr>
        <p:txBody>
          <a:bodyPr>
            <a:normAutofit/>
          </a:bodyPr>
          <a:lstStyle/>
          <a:p>
            <a:r>
              <a:rPr lang="en-US" sz="2200" dirty="0"/>
              <a:t>Representation of google search trends based on search words</a:t>
            </a:r>
          </a:p>
          <a:p>
            <a:endParaRPr lang="en-US" sz="2200" dirty="0"/>
          </a:p>
          <a:p>
            <a:endParaRPr lang="en-US" sz="2200" dirty="0"/>
          </a:p>
          <a:p>
            <a:r>
              <a:rPr lang="en-US" sz="2200" dirty="0"/>
              <a:t>Bitcoin dominates google search results. </a:t>
            </a:r>
            <a:r>
              <a:rPr lang="en-US" sz="2200" dirty="0">
                <a:effectLst/>
                <a:latin typeface="Calibri" panose="020F0502020204030204" pitchFamily="34" charset="0"/>
                <a:ea typeface="Calibri" panose="020F0502020204030204" pitchFamily="34" charset="0"/>
                <a:cs typeface="Times New Roman" panose="02020603050405020304" pitchFamily="18" charset="0"/>
              </a:rPr>
              <a:t>It is the largest and most popular cryptocurrency on the market.</a:t>
            </a:r>
          </a:p>
          <a:p>
            <a:pPr marL="0" indent="0">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200" dirty="0"/>
          </a:p>
        </p:txBody>
      </p:sp>
      <p:pic>
        <p:nvPicPr>
          <p:cNvPr id="24" name="Picture 23" descr="Chart, histogram&#10;&#10;Description automatically generated">
            <a:extLst>
              <a:ext uri="{FF2B5EF4-FFF2-40B4-BE49-F238E27FC236}">
                <a16:creationId xmlns:a16="http://schemas.microsoft.com/office/drawing/2014/main" id="{E93A3A11-2569-4142-BA63-02B59D063E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23500" y="1818934"/>
            <a:ext cx="5844050" cy="4351338"/>
          </a:xfrm>
          <a:prstGeom prst="rect">
            <a:avLst/>
          </a:prstGeom>
          <a:noFill/>
          <a:ln>
            <a:noFill/>
          </a:ln>
        </p:spPr>
      </p:pic>
    </p:spTree>
    <p:extLst>
      <p:ext uri="{BB962C8B-B14F-4D97-AF65-F5344CB8AC3E}">
        <p14:creationId xmlns:p14="http://schemas.microsoft.com/office/powerpoint/2010/main" val="370858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EDA</a:t>
            </a:r>
          </a:p>
        </p:txBody>
      </p:sp>
      <p:sp>
        <p:nvSpPr>
          <p:cNvPr id="7" name="Content Placeholder 6">
            <a:extLst>
              <a:ext uri="{FF2B5EF4-FFF2-40B4-BE49-F238E27FC236}">
                <a16:creationId xmlns:a16="http://schemas.microsoft.com/office/drawing/2014/main" id="{E7F461C1-6A4F-4007-A094-F631347E2400}"/>
              </a:ext>
            </a:extLst>
          </p:cNvPr>
          <p:cNvSpPr>
            <a:spLocks noGrp="1"/>
          </p:cNvSpPr>
          <p:nvPr>
            <p:ph idx="1"/>
          </p:nvPr>
        </p:nvSpPr>
        <p:spPr>
          <a:xfrm>
            <a:off x="838200" y="1995055"/>
            <a:ext cx="4585300" cy="4181908"/>
          </a:xfrm>
        </p:spPr>
        <p:txBody>
          <a:bodyPr>
            <a:normAutofit/>
          </a:bodyPr>
          <a:lstStyle/>
          <a:p>
            <a:r>
              <a:rPr lang="en-US" sz="2200" dirty="0"/>
              <a:t>Representation of the CCi30 index on Closing price and my estimation of the CCi30 index</a:t>
            </a:r>
          </a:p>
          <a:p>
            <a:endParaRPr lang="en-US" sz="2200" dirty="0"/>
          </a:p>
          <a:p>
            <a:r>
              <a:rPr lang="en-US" sz="2200" dirty="0"/>
              <a:t>The two graphs are extremely similar with </a:t>
            </a:r>
            <a:r>
              <a:rPr lang="en-US" sz="2200"/>
              <a:t>a huge </a:t>
            </a:r>
            <a:r>
              <a:rPr lang="en-US" sz="2200" dirty="0"/>
              <a:t>peak </a:t>
            </a:r>
            <a:r>
              <a:rPr lang="en-US" sz="2200"/>
              <a:t>in May </a:t>
            </a:r>
            <a:r>
              <a:rPr lang="en-US" sz="2200" dirty="0"/>
              <a:t>2021</a:t>
            </a:r>
          </a:p>
          <a:p>
            <a:endParaRPr lang="en-US" sz="2200" dirty="0"/>
          </a:p>
          <a:p>
            <a:r>
              <a:rPr lang="en-US" sz="2200" dirty="0"/>
              <a:t>My PCA estimation is a good dataset to use for comparison with google trends</a:t>
            </a:r>
          </a:p>
        </p:txBody>
      </p:sp>
      <p:pic>
        <p:nvPicPr>
          <p:cNvPr id="1026" name="Picture 2">
            <a:extLst>
              <a:ext uri="{FF2B5EF4-FFF2-40B4-BE49-F238E27FC236}">
                <a16:creationId xmlns:a16="http://schemas.microsoft.com/office/drawing/2014/main" id="{8356BC23-9BD2-410D-906A-58F9DBD4A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489" y="1622745"/>
            <a:ext cx="5959559" cy="49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86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PCA Analysis</a:t>
            </a:r>
          </a:p>
        </p:txBody>
      </p:sp>
      <p:sp>
        <p:nvSpPr>
          <p:cNvPr id="4" name="Content Placeholder 3">
            <a:extLst>
              <a:ext uri="{FF2B5EF4-FFF2-40B4-BE49-F238E27FC236}">
                <a16:creationId xmlns:a16="http://schemas.microsoft.com/office/drawing/2014/main" id="{0B7D3D11-F59C-4ED6-B026-CCFA4ECDE639}"/>
              </a:ext>
            </a:extLst>
          </p:cNvPr>
          <p:cNvSpPr>
            <a:spLocks noGrp="1"/>
          </p:cNvSpPr>
          <p:nvPr>
            <p:ph idx="1"/>
          </p:nvPr>
        </p:nvSpPr>
        <p:spPr>
          <a:xfrm>
            <a:off x="838200" y="1825625"/>
            <a:ext cx="4472723" cy="4351338"/>
          </a:xfrm>
        </p:spPr>
        <p:txBody>
          <a:bodyPr>
            <a:normAutofit/>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PCA analysis on Yahoo Stock Prices to reduced the number of features from 30 down to 4 and decorrelated the features. </a:t>
            </a:r>
          </a:p>
          <a:p>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PCA analysis showed an optimal number of 4 components that explains 92% variance of the distribution. </a:t>
            </a:r>
            <a:endParaRPr lang="en-US" sz="2200" dirty="0"/>
          </a:p>
        </p:txBody>
      </p:sp>
      <p:pic>
        <p:nvPicPr>
          <p:cNvPr id="13" name="Picture 12" descr="Shape&#10;&#10;Description automatically generated with medium confidence">
            <a:extLst>
              <a:ext uri="{FF2B5EF4-FFF2-40B4-BE49-F238E27FC236}">
                <a16:creationId xmlns:a16="http://schemas.microsoft.com/office/drawing/2014/main" id="{04950764-6D96-48E1-9B20-4F5C4FD14E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5998" y="1695450"/>
            <a:ext cx="4997378" cy="4611688"/>
          </a:xfrm>
          <a:prstGeom prst="rect">
            <a:avLst/>
          </a:prstGeom>
          <a:noFill/>
          <a:ln>
            <a:noFill/>
          </a:ln>
        </p:spPr>
      </p:pic>
    </p:spTree>
    <p:extLst>
      <p:ext uri="{BB962C8B-B14F-4D97-AF65-F5344CB8AC3E}">
        <p14:creationId xmlns:p14="http://schemas.microsoft.com/office/powerpoint/2010/main" val="201544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1690A-819C-4D0B-8225-5F7A0893DC1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PCA Analysis</a:t>
            </a:r>
          </a:p>
        </p:txBody>
      </p:sp>
      <p:sp>
        <p:nvSpPr>
          <p:cNvPr id="4" name="Content Placeholder 3">
            <a:extLst>
              <a:ext uri="{FF2B5EF4-FFF2-40B4-BE49-F238E27FC236}">
                <a16:creationId xmlns:a16="http://schemas.microsoft.com/office/drawing/2014/main" id="{0B7D3D11-F59C-4ED6-B026-CCFA4ECDE639}"/>
              </a:ext>
            </a:extLst>
          </p:cNvPr>
          <p:cNvSpPr>
            <a:spLocks noGrp="1"/>
          </p:cNvSpPr>
          <p:nvPr>
            <p:ph idx="1"/>
          </p:nvPr>
        </p:nvSpPr>
        <p:spPr>
          <a:xfrm>
            <a:off x="838200" y="1825625"/>
            <a:ext cx="4472723" cy="4351338"/>
          </a:xfrm>
        </p:spPr>
        <p:txBody>
          <a:bodyPr/>
          <a:lstStyle/>
          <a:p>
            <a:r>
              <a:rPr lang="en-US" sz="2200" dirty="0">
                <a:latin typeface="Calibri" panose="020F0502020204030204" pitchFamily="34" charset="0"/>
                <a:ea typeface="Calibri" panose="020F0502020204030204" pitchFamily="34" charset="0"/>
                <a:cs typeface="Times New Roman" panose="02020603050405020304" pitchFamily="18" charset="0"/>
              </a:rPr>
              <a:t>PCA as a visualization tool. I </a:t>
            </a:r>
            <a:r>
              <a:rPr lang="en-US" sz="2200" dirty="0">
                <a:effectLst/>
                <a:latin typeface="Calibri" panose="020F0502020204030204" pitchFamily="34" charset="0"/>
                <a:ea typeface="Calibri" panose="020F0502020204030204" pitchFamily="34" charset="0"/>
                <a:cs typeface="Times New Roman" panose="02020603050405020304" pitchFamily="18" charset="0"/>
              </a:rPr>
              <a:t>took the row wise mean of the 4 PCA components and plotted it</a:t>
            </a:r>
          </a:p>
          <a:p>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The row wise mean shows the mean of the eigenvectors of the 4 principal components for each week of our sample. Eigenvectors explain which direction (either rise or fall) our stock prices will go in the mimicked “CCi30 index”. </a:t>
            </a:r>
          </a:p>
          <a:p>
            <a:endParaRPr lang="en-US" dirty="0"/>
          </a:p>
        </p:txBody>
      </p:sp>
      <p:pic>
        <p:nvPicPr>
          <p:cNvPr id="11" name="Picture 10" descr="A picture containing chart&#10;&#10;Description automatically generated">
            <a:extLst>
              <a:ext uri="{FF2B5EF4-FFF2-40B4-BE49-F238E27FC236}">
                <a16:creationId xmlns:a16="http://schemas.microsoft.com/office/drawing/2014/main" id="{FA603B46-56EB-4198-92B5-3ABBB44A18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10923" y="1818934"/>
            <a:ext cx="6042877" cy="4451237"/>
          </a:xfrm>
          <a:prstGeom prst="rect">
            <a:avLst/>
          </a:prstGeom>
          <a:noFill/>
          <a:ln>
            <a:noFill/>
          </a:ln>
        </p:spPr>
      </p:pic>
    </p:spTree>
    <p:extLst>
      <p:ext uri="{BB962C8B-B14F-4D97-AF65-F5344CB8AC3E}">
        <p14:creationId xmlns:p14="http://schemas.microsoft.com/office/powerpoint/2010/main" val="302829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672</TotalTime>
  <Words>1068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Symbol</vt:lpstr>
      <vt:lpstr>Office Theme</vt:lpstr>
      <vt:lpstr>  Do Google Search Trends affect the price of Cryptocurrencies?</vt:lpstr>
      <vt:lpstr>Why?</vt:lpstr>
      <vt:lpstr>Datasets</vt:lpstr>
      <vt:lpstr>Data Cleaning</vt:lpstr>
      <vt:lpstr>EDA</vt:lpstr>
      <vt:lpstr>EDA</vt:lpstr>
      <vt:lpstr>EDA</vt:lpstr>
      <vt:lpstr>PCA Analysis</vt:lpstr>
      <vt:lpstr>PCA Analysis</vt:lpstr>
      <vt:lpstr>Model</vt:lpstr>
      <vt:lpstr>Model</vt:lpstr>
      <vt:lpstr>Recommendations </vt:lpstr>
      <vt:lpstr>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Do Google Search Trends affect the price of Cryptocurrencies?</dc:title>
  <dc:creator>Kenney Kwan</dc:creator>
  <cp:lastModifiedBy>Kenney Kwan</cp:lastModifiedBy>
  <cp:revision>1</cp:revision>
  <dcterms:created xsi:type="dcterms:W3CDTF">2021-09-02T10:18:42Z</dcterms:created>
  <dcterms:modified xsi:type="dcterms:W3CDTF">2021-09-09T21:38:45Z</dcterms:modified>
</cp:coreProperties>
</file>