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72" r:id="rId4"/>
    <p:sldId id="261" r:id="rId5"/>
    <p:sldId id="266" r:id="rId6"/>
    <p:sldId id="258" r:id="rId7"/>
    <p:sldId id="259" r:id="rId8"/>
    <p:sldId id="268" r:id="rId9"/>
    <p:sldId id="267" r:id="rId10"/>
    <p:sldId id="274" r:id="rId11"/>
    <p:sldId id="273" r:id="rId12"/>
    <p:sldId id="276" r:id="rId13"/>
    <p:sldId id="285" r:id="rId14"/>
    <p:sldId id="275" r:id="rId15"/>
    <p:sldId id="262" r:id="rId16"/>
    <p:sldId id="284" r:id="rId17"/>
    <p:sldId id="281" r:id="rId18"/>
    <p:sldId id="271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6600"/>
    <a:srgbClr val="FF99FF"/>
    <a:srgbClr val="FF9966"/>
    <a:srgbClr val="66CCFF"/>
    <a:srgbClr val="9999FF"/>
    <a:srgbClr val="777777"/>
    <a:srgbClr val="99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 autoAdjust="0"/>
    <p:restoredTop sz="94660"/>
  </p:normalViewPr>
  <p:slideViewPr>
    <p:cSldViewPr>
      <p:cViewPr varScale="1">
        <p:scale>
          <a:sx n="115" d="100"/>
          <a:sy n="115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5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4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1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961B-970D-4203-BB60-71F3598EB6A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9154-C08A-41A2-A8EB-C3589A0E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0.10.50.12:800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onap.readthedocs.io/en/latest/submodules/so.git/docs/SO_R1_Interface.html#so-api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pnfv.org/en/latest/" TargetMode="External"/><Relationship Id="rId3" Type="http://schemas.openxmlformats.org/officeDocument/2006/relationships/hyperlink" Target="https://gerrit.opnfv.org/gerrit/#/q/project:auto" TargetMode="External"/><Relationship Id="rId7" Type="http://schemas.openxmlformats.org/officeDocument/2006/relationships/hyperlink" Target="https://git.opnfv.org/opnfvdocs/" TargetMode="External"/><Relationship Id="rId12" Type="http://schemas.openxmlformats.org/officeDocument/2006/relationships/hyperlink" Target="https://build.opnfv.org/ci/" TargetMode="External"/><Relationship Id="rId2" Type="http://schemas.openxmlformats.org/officeDocument/2006/relationships/hyperlink" Target="https://gerrit.opnfv.org/gerrit/#/admin/projects/au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.opnfv.org/auto/" TargetMode="External"/><Relationship Id="rId11" Type="http://schemas.openxmlformats.org/officeDocument/2006/relationships/hyperlink" Target="https://github.com/opnfv/opnfvdocs" TargetMode="External"/><Relationship Id="rId5" Type="http://schemas.openxmlformats.org/officeDocument/2006/relationships/hyperlink" Target="https://wiki.opnfv.org/pages/viewpage.action?pageId=12389095" TargetMode="External"/><Relationship Id="rId10" Type="http://schemas.openxmlformats.org/officeDocument/2006/relationships/hyperlink" Target="https://github.com/opnfv/auto" TargetMode="External"/><Relationship Id="rId4" Type="http://schemas.openxmlformats.org/officeDocument/2006/relationships/hyperlink" Target="https://gerrit.opnfv.org/gerrit/#/admin/projects/opnfvdocs" TargetMode="External"/><Relationship Id="rId9" Type="http://schemas.openxmlformats.org/officeDocument/2006/relationships/hyperlink" Target="http://opnfvdocsdemo.readthedocs.io/en/stable-euphrat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nfv.org/display/AUTO/Auto+Test+Framewo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nfv.org/display/AUTO/Auto+Use+Cases#AutoUseCases-UseCase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ira.opnfv.org/browse/AUTO-14" TargetMode="External"/><Relationship Id="rId3" Type="http://schemas.openxmlformats.org/officeDocument/2006/relationships/hyperlink" Target="https://jira.opnfv.org/browse/AUTO-9" TargetMode="External"/><Relationship Id="rId7" Type="http://schemas.openxmlformats.org/officeDocument/2006/relationships/hyperlink" Target="https://jira.opnfv.org/browse/AUTO-13" TargetMode="External"/><Relationship Id="rId12" Type="http://schemas.openxmlformats.org/officeDocument/2006/relationships/hyperlink" Target="https://jira.opnfv.org/browse/AUTO-18" TargetMode="External"/><Relationship Id="rId2" Type="http://schemas.openxmlformats.org/officeDocument/2006/relationships/hyperlink" Target="https://wiki.opnfv.org/display/AUTO/Auto+Test+C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ira.opnfv.org/browse/AUTO-12" TargetMode="External"/><Relationship Id="rId11" Type="http://schemas.openxmlformats.org/officeDocument/2006/relationships/hyperlink" Target="https://jira.opnfv.org/browse/AUTO-17" TargetMode="External"/><Relationship Id="rId5" Type="http://schemas.openxmlformats.org/officeDocument/2006/relationships/hyperlink" Target="https://jira.opnfv.org/browse/AUTO-11" TargetMode="External"/><Relationship Id="rId10" Type="http://schemas.openxmlformats.org/officeDocument/2006/relationships/hyperlink" Target="https://jira.opnfv.org/browse/AUTO-16" TargetMode="External"/><Relationship Id="rId4" Type="http://schemas.openxmlformats.org/officeDocument/2006/relationships/hyperlink" Target="https://jira.opnfv.org/browse/AUTO-10" TargetMode="External"/><Relationship Id="rId9" Type="http://schemas.openxmlformats.org/officeDocument/2006/relationships/hyperlink" Target="https://jira.opnfv.org/browse/AUTO-1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opnfv.org/browse/AUTO-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Existing Script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" y="1885950"/>
            <a:ext cx="3657600" cy="474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Data Table:  </a:t>
            </a:r>
            <a:r>
              <a:rPr lang="en-US" sz="1400" b="1" dirty="0">
                <a:solidFill>
                  <a:srgbClr val="FF6600"/>
                </a:solidFill>
              </a:rPr>
              <a:t>Assessments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AssessmentId</a:t>
            </a:r>
            <a:r>
              <a:rPr lang="en-US" sz="1100" dirty="0">
                <a:solidFill>
                  <a:schemeClr val="tx1"/>
                </a:solidFill>
              </a:rPr>
              <a:t>: Unique ID for assessment Record.</a:t>
            </a:r>
          </a:p>
          <a:p>
            <a:r>
              <a:rPr lang="en-US" sz="1100" u="sng" dirty="0">
                <a:solidFill>
                  <a:schemeClr val="tx1"/>
                </a:solidFill>
              </a:rPr>
              <a:t>Label</a:t>
            </a:r>
            <a:r>
              <a:rPr lang="en-US" sz="1100" dirty="0">
                <a:solidFill>
                  <a:schemeClr val="tx1"/>
                </a:solidFill>
              </a:rPr>
              <a:t>: Descriptive text to help group and compare similar assessment tests, e.g. </a:t>
            </a:r>
            <a:r>
              <a:rPr lang="en-US" sz="1100" dirty="0" err="1">
                <a:solidFill>
                  <a:schemeClr val="tx1"/>
                </a:solidFill>
              </a:rPr>
              <a:t>vCPE</a:t>
            </a:r>
            <a:r>
              <a:rPr lang="en-US" sz="1100" dirty="0">
                <a:solidFill>
                  <a:schemeClr val="tx1"/>
                </a:solidFill>
              </a:rPr>
              <a:t> Assessment with ONAP closed loop control, </a:t>
            </a:r>
            <a:r>
              <a:rPr lang="en-US" sz="1100" dirty="0" err="1">
                <a:solidFill>
                  <a:schemeClr val="tx1"/>
                </a:solidFill>
              </a:rPr>
              <a:t>vCPE</a:t>
            </a:r>
            <a:r>
              <a:rPr lang="en-US" sz="1100" dirty="0">
                <a:solidFill>
                  <a:schemeClr val="tx1"/>
                </a:solidFill>
              </a:rPr>
              <a:t> Assessment with non-ONAP MANO such as Tacker, </a:t>
            </a:r>
            <a:r>
              <a:rPr lang="en-US" sz="1100" dirty="0" err="1">
                <a:solidFill>
                  <a:schemeClr val="tx1"/>
                </a:solidFill>
              </a:rPr>
              <a:t>Cloudify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Openstack</a:t>
            </a:r>
            <a:r>
              <a:rPr lang="en-US" sz="1100" dirty="0">
                <a:solidFill>
                  <a:schemeClr val="tx1"/>
                </a:solidFill>
              </a:rPr>
              <a:t> VIM, etc.</a:t>
            </a:r>
          </a:p>
          <a:p>
            <a:r>
              <a:rPr lang="en-US" sz="1100" u="sng" dirty="0">
                <a:solidFill>
                  <a:schemeClr val="tx1"/>
                </a:solidFill>
              </a:rPr>
              <a:t>Status</a:t>
            </a:r>
            <a:r>
              <a:rPr lang="en-US" sz="1100" dirty="0">
                <a:solidFill>
                  <a:schemeClr val="tx1"/>
                </a:solidFill>
              </a:rPr>
              <a:t>: Assessment Status, e.g. </a:t>
            </a:r>
            <a:r>
              <a:rPr lang="en-US" sz="1100" dirty="0" err="1">
                <a:solidFill>
                  <a:schemeClr val="tx1"/>
                </a:solidFill>
              </a:rPr>
              <a:t>Init</a:t>
            </a:r>
            <a:r>
              <a:rPr lang="en-US" sz="1100" dirty="0">
                <a:solidFill>
                  <a:schemeClr val="tx1"/>
                </a:solidFill>
              </a:rPr>
              <a:t>, Started, Passed, </a:t>
            </a:r>
            <a:r>
              <a:rPr lang="en-US" sz="1100" dirty="0" err="1">
                <a:solidFill>
                  <a:schemeClr val="tx1"/>
                </a:solidFill>
              </a:rPr>
              <a:t>PartiallyFailed</a:t>
            </a:r>
            <a:r>
              <a:rPr lang="en-US" sz="1100" dirty="0">
                <a:solidFill>
                  <a:schemeClr val="tx1"/>
                </a:solidFill>
              </a:rPr>
              <a:t>, Failed, Error, etc.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StartTime</a:t>
            </a:r>
            <a:r>
              <a:rPr lang="en-US" sz="1100" dirty="0">
                <a:solidFill>
                  <a:schemeClr val="tx1"/>
                </a:solidFill>
              </a:rPr>
              <a:t>: Assessment Start Timestamp.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CompletionTime</a:t>
            </a:r>
            <a:r>
              <a:rPr lang="en-US" sz="1100" dirty="0">
                <a:solidFill>
                  <a:schemeClr val="tx1"/>
                </a:solidFill>
              </a:rPr>
              <a:t>: Assessment Completion Timestamp.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VnfDetailsId</a:t>
            </a:r>
            <a:r>
              <a:rPr lang="en-US" sz="1100" dirty="0">
                <a:solidFill>
                  <a:schemeClr val="tx1"/>
                </a:solidFill>
              </a:rPr>
              <a:t>: Refers to an entry in table </a:t>
            </a:r>
            <a:r>
              <a:rPr lang="en-US" sz="1100" dirty="0" err="1">
                <a:solidFill>
                  <a:schemeClr val="tx1"/>
                </a:solidFill>
              </a:rPr>
              <a:t>VnfDetails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StressOrFaultId</a:t>
            </a:r>
            <a:r>
              <a:rPr lang="en-US" sz="1100" dirty="0">
                <a:solidFill>
                  <a:schemeClr val="tx1"/>
                </a:solidFill>
              </a:rPr>
              <a:t>: Refers to an entry in table </a:t>
            </a:r>
            <a:r>
              <a:rPr lang="en-US" sz="1100" dirty="0" err="1">
                <a:solidFill>
                  <a:schemeClr val="tx1"/>
                </a:solidFill>
              </a:rPr>
              <a:t>StressOrFaultData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RecoveryTime</a:t>
            </a:r>
            <a:r>
              <a:rPr lang="en-US" sz="1100" dirty="0">
                <a:solidFill>
                  <a:schemeClr val="tx1"/>
                </a:solidFill>
              </a:rPr>
              <a:t>: Time it took for VNF to recover after fault was injected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vnfOrchestrator</a:t>
            </a:r>
            <a:r>
              <a:rPr lang="en-US" sz="1100" dirty="0">
                <a:solidFill>
                  <a:schemeClr val="tx1"/>
                </a:solidFill>
              </a:rPr>
              <a:t>: NFV MANO component for VNF management and orchestration, e.g. Tacker, </a:t>
            </a:r>
            <a:r>
              <a:rPr lang="en-US" sz="1100" dirty="0" err="1">
                <a:solidFill>
                  <a:schemeClr val="tx1"/>
                </a:solidFill>
              </a:rPr>
              <a:t>Cloudify</a:t>
            </a:r>
            <a:r>
              <a:rPr lang="en-US" sz="1100" dirty="0">
                <a:solidFill>
                  <a:schemeClr val="tx1"/>
                </a:solidFill>
              </a:rPr>
              <a:t>, ONAP, </a:t>
            </a:r>
            <a:r>
              <a:rPr lang="en-US" sz="1100" dirty="0" err="1">
                <a:solidFill>
                  <a:schemeClr val="tx1"/>
                </a:solidFill>
              </a:rPr>
              <a:t>Openstack</a:t>
            </a:r>
            <a:r>
              <a:rPr lang="en-US" sz="1100" dirty="0">
                <a:solidFill>
                  <a:schemeClr val="tx1"/>
                </a:solidFill>
              </a:rPr>
              <a:t> VIM, etc.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orchestratorInfo</a:t>
            </a:r>
            <a:r>
              <a:rPr lang="en-US" sz="1100" dirty="0">
                <a:solidFill>
                  <a:schemeClr val="tx1"/>
                </a:solidFill>
              </a:rPr>
              <a:t>: Credentials to use APIs of the NFV MANO (e.g. Tacker, ONAP) for VNF data collection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ResiliencyMeasureParam</a:t>
            </a:r>
            <a:r>
              <a:rPr lang="en-US" sz="1100" dirty="0">
                <a:solidFill>
                  <a:schemeClr val="tx1"/>
                </a:solidFill>
              </a:rPr>
              <a:t>: e.g. </a:t>
            </a:r>
            <a:r>
              <a:rPr lang="en-US" sz="1100" dirty="0" err="1">
                <a:solidFill>
                  <a:schemeClr val="tx1"/>
                </a:solidFill>
              </a:rPr>
              <a:t>failedTransaction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serviceDegradation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packetLoss</a:t>
            </a:r>
            <a:r>
              <a:rPr lang="en-US" sz="1100" dirty="0">
                <a:solidFill>
                  <a:schemeClr val="tx1"/>
                </a:solidFill>
              </a:rPr>
              <a:t>, etc.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ResiliencyMeasureValue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RequestorId</a:t>
            </a:r>
            <a:r>
              <a:rPr lang="en-US" sz="1100" dirty="0">
                <a:solidFill>
                  <a:schemeClr val="tx1"/>
                </a:solidFill>
              </a:rPr>
              <a:t>: User Id or Application Id, initiating the Assessment</a:t>
            </a:r>
          </a:p>
          <a:p>
            <a:r>
              <a:rPr lang="en-US" sz="1100" dirty="0">
                <a:solidFill>
                  <a:schemeClr val="tx1"/>
                </a:solidFill>
              </a:rPr>
              <a:t>Comments: Text Comments added for the assessment record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1885950"/>
            <a:ext cx="3657600" cy="474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Data Table:  </a:t>
            </a:r>
            <a:r>
              <a:rPr lang="en-US" sz="1400" b="1" dirty="0" err="1">
                <a:solidFill>
                  <a:srgbClr val="FF6600"/>
                </a:solidFill>
              </a:rPr>
              <a:t>StressOrFaultData</a:t>
            </a:r>
            <a:endParaRPr lang="en-US" sz="1400" b="1" dirty="0">
              <a:solidFill>
                <a:srgbClr val="FF6600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stressFaultId</a:t>
            </a:r>
            <a:r>
              <a:rPr lang="en-US" sz="1100" dirty="0">
                <a:solidFill>
                  <a:schemeClr val="tx1"/>
                </a:solidFill>
              </a:rPr>
              <a:t>: Unique ID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stressFaultType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computeHostServiceFailure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sdnServicefailure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ovsBridgeFailure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computeHostFailure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diskFailure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linkFailure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nicFailure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hostTampering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hostIntrusion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networkIntrusion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StartTime</a:t>
            </a:r>
            <a:r>
              <a:rPr lang="en-US" sz="1100" dirty="0">
                <a:solidFill>
                  <a:schemeClr val="tx1"/>
                </a:solidFill>
              </a:rPr>
              <a:t>: Timestamp when the fault is injected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EndTime</a:t>
            </a:r>
            <a:r>
              <a:rPr lang="en-US" sz="1100" dirty="0">
                <a:solidFill>
                  <a:schemeClr val="tx1"/>
                </a:solidFill>
              </a:rPr>
              <a:t>: Timestamp when the fault is removed/recovered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stressOrFaultStatus</a:t>
            </a:r>
            <a:r>
              <a:rPr lang="en-US" sz="1100" dirty="0">
                <a:solidFill>
                  <a:schemeClr val="tx1"/>
                </a:solidFill>
              </a:rPr>
              <a:t>: Started, Failed, Error, Completed/Removed/Restored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hostIp</a:t>
            </a:r>
            <a:r>
              <a:rPr lang="en-US" sz="1100" dirty="0">
                <a:solidFill>
                  <a:schemeClr val="tx1"/>
                </a:solidFill>
              </a:rPr>
              <a:t>: Compute Host where the fault is being injected</a:t>
            </a:r>
          </a:p>
          <a:p>
            <a:r>
              <a:rPr lang="en-US" sz="1100" u="sng" dirty="0">
                <a:solidFill>
                  <a:schemeClr val="tx1"/>
                </a:solidFill>
              </a:rPr>
              <a:t>command</a:t>
            </a:r>
            <a:r>
              <a:rPr lang="en-US" sz="1100" dirty="0">
                <a:solidFill>
                  <a:schemeClr val="tx1"/>
                </a:solidFill>
              </a:rPr>
              <a:t>: Stress or Fault command to execute, e.g. service nova-compute restart/stop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commandOutcome</a:t>
            </a:r>
            <a:r>
              <a:rPr lang="en-US" sz="1100" dirty="0">
                <a:solidFill>
                  <a:schemeClr val="tx1"/>
                </a:solidFill>
              </a:rPr>
              <a:t>: Outcome from the stress/fault command 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039100" y="1885950"/>
            <a:ext cx="3657600" cy="474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Data Table: </a:t>
            </a:r>
            <a:r>
              <a:rPr lang="en-US" sz="1400" b="1" dirty="0" err="1">
                <a:solidFill>
                  <a:srgbClr val="FF6600"/>
                </a:solidFill>
              </a:rPr>
              <a:t>VNFDetails</a:t>
            </a:r>
            <a:endParaRPr lang="en-US" sz="1400" b="1" dirty="0">
              <a:solidFill>
                <a:srgbClr val="FF6600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VNFId</a:t>
            </a:r>
            <a:r>
              <a:rPr lang="en-US" sz="1100" dirty="0">
                <a:solidFill>
                  <a:schemeClr val="tx1"/>
                </a:solidFill>
              </a:rPr>
              <a:t>: Target VNF Id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VNFName</a:t>
            </a:r>
            <a:r>
              <a:rPr lang="en-US" sz="1100" dirty="0">
                <a:solidFill>
                  <a:schemeClr val="tx1"/>
                </a:solidFill>
              </a:rPr>
              <a:t>: Target VNF Name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HostsList</a:t>
            </a:r>
            <a:r>
              <a:rPr lang="en-US" sz="1100" dirty="0">
                <a:solidFill>
                  <a:schemeClr val="tx1"/>
                </a:solidFill>
              </a:rPr>
              <a:t>: Compute Hosts where the VNF VMs are launched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NetworksList</a:t>
            </a:r>
            <a:r>
              <a:rPr lang="en-US" sz="1100" dirty="0">
                <a:solidFill>
                  <a:schemeClr val="tx1"/>
                </a:solidFill>
              </a:rPr>
              <a:t>: Networks being used by VNF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VnfInfo</a:t>
            </a:r>
            <a:r>
              <a:rPr lang="en-US" sz="1100" dirty="0">
                <a:solidFill>
                  <a:schemeClr val="tx1"/>
                </a:solidFill>
              </a:rPr>
              <a:t>: e.g. flavor, image, etc.</a:t>
            </a:r>
          </a:p>
          <a:p>
            <a:r>
              <a:rPr lang="en-US" sz="1100" u="sng" dirty="0" err="1">
                <a:solidFill>
                  <a:schemeClr val="tx1"/>
                </a:solidFill>
              </a:rPr>
              <a:t>VMsList</a:t>
            </a:r>
            <a:r>
              <a:rPr lang="en-US" sz="1100" dirty="0">
                <a:solidFill>
                  <a:schemeClr val="tx1"/>
                </a:solidFill>
              </a:rPr>
              <a:t>: List of all VMs of the target VNF</a:t>
            </a:r>
          </a:p>
          <a:p>
            <a:r>
              <a:rPr lang="en-US" sz="1100" u="sng" dirty="0" err="1">
                <a:solidFill>
                  <a:srgbClr val="FF0000"/>
                </a:solidFill>
              </a:rPr>
              <a:t>impactedVMsList</a:t>
            </a:r>
            <a:r>
              <a:rPr lang="en-US" sz="1100" dirty="0">
                <a:solidFill>
                  <a:srgbClr val="FF0000"/>
                </a:solidFill>
              </a:rPr>
              <a:t>: List of VMs impacted due to the fault injection, e.g. all VMs hosted by a failing compute host.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914400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FF6600"/>
                </a:solidFill>
              </a:rPr>
              <a:t>reference tables </a:t>
            </a:r>
            <a:r>
              <a:rPr lang="en-US" sz="2000" dirty="0"/>
              <a:t>to manage test data, for dynamic test execution (retrieve </a:t>
            </a:r>
            <a:r>
              <a:rPr lang="en-US" sz="2000" dirty="0" err="1"/>
              <a:t>config</a:t>
            </a:r>
            <a:r>
              <a:rPr lang="en-US" sz="2000" dirty="0"/>
              <a:t>, store results)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use tables via HTTP (REST API, </a:t>
            </a:r>
            <a:r>
              <a:rPr lang="en-US" sz="2000" dirty="0">
                <a:hlinkClick r:id="rId2"/>
              </a:rPr>
              <a:t>http://10.10.50.12:8000/</a:t>
            </a:r>
            <a:r>
              <a:rPr lang="en-US" sz="2000" dirty="0"/>
              <a:t>); GET and POST; populated using Django;</a:t>
            </a:r>
          </a:p>
        </p:txBody>
      </p:sp>
    </p:spTree>
    <p:extLst>
      <p:ext uri="{BB962C8B-B14F-4D97-AF65-F5344CB8AC3E}">
        <p14:creationId xmlns:p14="http://schemas.microsoft.com/office/powerpoint/2010/main" val="219958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Test Data Design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38500" y="800100"/>
            <a:ext cx="457200" cy="2286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 Case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52900" y="3657600"/>
            <a:ext cx="457200" cy="2286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Challenge Type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10150" y="1714500"/>
            <a:ext cx="457200" cy="2286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Recipient Instance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2900" y="3086100"/>
            <a:ext cx="457200" cy="2286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Challenge Definition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52600" y="2114550"/>
            <a:ext cx="457200" cy="2286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 Response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52600" y="2343150"/>
            <a:ext cx="457200" cy="2286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API Response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81650" y="1943100"/>
            <a:ext cx="571500" cy="2286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VNF/Service Instance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09800" y="3086100"/>
            <a:ext cx="457200" cy="228600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Challenge Instance</a:t>
            </a:r>
          </a:p>
        </p:txBody>
      </p:sp>
      <p:cxnSp>
        <p:nvCxnSpPr>
          <p:cNvPr id="56" name="Straight Arrow Connector 64"/>
          <p:cNvCxnSpPr>
            <a:stCxn id="44" idx="0"/>
            <a:endCxn id="47" idx="2"/>
          </p:cNvCxnSpPr>
          <p:nvPr/>
        </p:nvCxnSpPr>
        <p:spPr>
          <a:xfrm flipV="1">
            <a:off x="4381500" y="33147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1371600"/>
            <a:ext cx="457200" cy="228600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 Instance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1350" y="1943100"/>
            <a:ext cx="571500" cy="3429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Associated Metric Definition</a:t>
            </a:r>
          </a:p>
        </p:txBody>
      </p:sp>
      <p:cxnSp>
        <p:nvCxnSpPr>
          <p:cNvPr id="62" name="Straight Arrow Connector 64"/>
          <p:cNvCxnSpPr>
            <a:stCxn id="53" idx="0"/>
            <a:endCxn id="59" idx="2"/>
          </p:cNvCxnSpPr>
          <p:nvPr/>
        </p:nvCxnSpPr>
        <p:spPr>
          <a:xfrm flipV="1">
            <a:off x="2438400" y="1600200"/>
            <a:ext cx="0" cy="14859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4"/>
          <p:cNvCxnSpPr>
            <a:stCxn id="47" idx="1"/>
            <a:endCxn id="53" idx="3"/>
          </p:cNvCxnSpPr>
          <p:nvPr/>
        </p:nvCxnSpPr>
        <p:spPr>
          <a:xfrm flipH="1">
            <a:off x="2667000" y="3200400"/>
            <a:ext cx="14859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64"/>
          <p:cNvCxnSpPr>
            <a:stCxn id="60" idx="0"/>
            <a:endCxn id="95" idx="2"/>
          </p:cNvCxnSpPr>
          <p:nvPr/>
        </p:nvCxnSpPr>
        <p:spPr>
          <a:xfrm flipV="1">
            <a:off x="3467100" y="16002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467350" y="3086100"/>
            <a:ext cx="800100" cy="2286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 Virtual Resource Instance</a:t>
            </a:r>
          </a:p>
        </p:txBody>
      </p:sp>
      <p:cxnSp>
        <p:nvCxnSpPr>
          <p:cNvPr id="80" name="Straight Arrow Connector 64"/>
          <p:cNvCxnSpPr>
            <a:stCxn id="79" idx="0"/>
            <a:endCxn id="51" idx="2"/>
          </p:cNvCxnSpPr>
          <p:nvPr/>
        </p:nvCxnSpPr>
        <p:spPr>
          <a:xfrm flipV="1">
            <a:off x="5867400" y="217170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467350" y="3657600"/>
            <a:ext cx="800100" cy="2286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Physical Resource Instance</a:t>
            </a:r>
          </a:p>
        </p:txBody>
      </p:sp>
      <p:cxnSp>
        <p:nvCxnSpPr>
          <p:cNvPr id="92" name="Straight Arrow Connector 64"/>
          <p:cNvCxnSpPr>
            <a:stCxn id="91" idx="0"/>
            <a:endCxn id="79" idx="2"/>
          </p:cNvCxnSpPr>
          <p:nvPr/>
        </p:nvCxnSpPr>
        <p:spPr>
          <a:xfrm flipV="1">
            <a:off x="5867400" y="33147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209800" y="800100"/>
            <a:ext cx="457200" cy="2286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94" name="Straight Arrow Connector 64"/>
          <p:cNvCxnSpPr>
            <a:stCxn id="93" idx="2"/>
            <a:endCxn id="59" idx="0"/>
          </p:cNvCxnSpPr>
          <p:nvPr/>
        </p:nvCxnSpPr>
        <p:spPr>
          <a:xfrm>
            <a:off x="2438400" y="10287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238500" y="1371600"/>
            <a:ext cx="457200" cy="2286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 Definition</a:t>
            </a:r>
          </a:p>
        </p:txBody>
      </p:sp>
      <p:cxnSp>
        <p:nvCxnSpPr>
          <p:cNvPr id="96" name="Straight Arrow Connector 64"/>
          <p:cNvCxnSpPr>
            <a:stCxn id="95" idx="1"/>
            <a:endCxn id="59" idx="3"/>
          </p:cNvCxnSpPr>
          <p:nvPr/>
        </p:nvCxnSpPr>
        <p:spPr>
          <a:xfrm flipH="1">
            <a:off x="2667000" y="14859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64"/>
          <p:cNvCxnSpPr>
            <a:stCxn id="50" idx="2"/>
            <a:endCxn id="53" idx="1"/>
          </p:cNvCxnSpPr>
          <p:nvPr/>
        </p:nvCxnSpPr>
        <p:spPr>
          <a:xfrm rot="16200000" flipH="1">
            <a:off x="1781175" y="2771775"/>
            <a:ext cx="628650" cy="22860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64"/>
          <p:cNvCxnSpPr>
            <a:stCxn id="79" idx="1"/>
            <a:endCxn id="47" idx="3"/>
          </p:cNvCxnSpPr>
          <p:nvPr/>
        </p:nvCxnSpPr>
        <p:spPr>
          <a:xfrm flipH="1">
            <a:off x="4610100" y="3200400"/>
            <a:ext cx="85725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4"/>
          <p:cNvCxnSpPr>
            <a:stCxn id="91" idx="1"/>
            <a:endCxn id="47" idx="3"/>
          </p:cNvCxnSpPr>
          <p:nvPr/>
        </p:nvCxnSpPr>
        <p:spPr>
          <a:xfrm rot="10800000">
            <a:off x="4610100" y="3200400"/>
            <a:ext cx="857250" cy="571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64"/>
          <p:cNvCxnSpPr>
            <a:stCxn id="51" idx="0"/>
            <a:endCxn id="95" idx="3"/>
          </p:cNvCxnSpPr>
          <p:nvPr/>
        </p:nvCxnSpPr>
        <p:spPr>
          <a:xfrm rot="16200000" flipV="1">
            <a:off x="4552950" y="628650"/>
            <a:ext cx="457200" cy="217170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4"/>
          <p:cNvCxnSpPr>
            <a:stCxn id="45" idx="1"/>
            <a:endCxn id="47" idx="3"/>
          </p:cNvCxnSpPr>
          <p:nvPr/>
        </p:nvCxnSpPr>
        <p:spPr>
          <a:xfrm rot="10800000" flipV="1">
            <a:off x="4610100" y="1828800"/>
            <a:ext cx="400050" cy="1371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095750" y="2114550"/>
            <a:ext cx="571500" cy="2286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 Command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095750" y="2343150"/>
            <a:ext cx="571500" cy="2286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API Command</a:t>
            </a:r>
          </a:p>
        </p:txBody>
      </p:sp>
      <p:cxnSp>
        <p:nvCxnSpPr>
          <p:cNvPr id="123" name="Straight Arrow Connector 64"/>
          <p:cNvCxnSpPr>
            <a:stCxn id="119" idx="2"/>
            <a:endCxn id="47" idx="0"/>
          </p:cNvCxnSpPr>
          <p:nvPr/>
        </p:nvCxnSpPr>
        <p:spPr>
          <a:xfrm>
            <a:off x="4381500" y="2571750"/>
            <a:ext cx="0" cy="51435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64"/>
          <p:cNvCxnSpPr>
            <a:stCxn id="43" idx="2"/>
            <a:endCxn id="95" idx="0"/>
          </p:cNvCxnSpPr>
          <p:nvPr/>
        </p:nvCxnSpPr>
        <p:spPr>
          <a:xfrm>
            <a:off x="3467100" y="10287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64"/>
          <p:cNvCxnSpPr>
            <a:stCxn id="47" idx="1"/>
            <a:endCxn id="95" idx="3"/>
          </p:cNvCxnSpPr>
          <p:nvPr/>
        </p:nvCxnSpPr>
        <p:spPr>
          <a:xfrm rot="10800000">
            <a:off x="3695700" y="1485900"/>
            <a:ext cx="457200" cy="1714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64"/>
          <p:cNvCxnSpPr>
            <a:stCxn id="48" idx="0"/>
            <a:endCxn id="59" idx="1"/>
          </p:cNvCxnSpPr>
          <p:nvPr/>
        </p:nvCxnSpPr>
        <p:spPr>
          <a:xfrm rot="5400000" flipH="1" flipV="1">
            <a:off x="1781175" y="1685925"/>
            <a:ext cx="628650" cy="22860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64"/>
          <p:cNvCxnSpPr>
            <a:stCxn id="118" idx="0"/>
            <a:endCxn id="95" idx="3"/>
          </p:cNvCxnSpPr>
          <p:nvPr/>
        </p:nvCxnSpPr>
        <p:spPr>
          <a:xfrm rot="16200000" flipV="1">
            <a:off x="3724275" y="1457325"/>
            <a:ext cx="628650" cy="68580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64"/>
          <p:cNvCxnSpPr>
            <a:stCxn id="45" idx="0"/>
            <a:endCxn id="95" idx="3"/>
          </p:cNvCxnSpPr>
          <p:nvPr/>
        </p:nvCxnSpPr>
        <p:spPr>
          <a:xfrm rot="16200000" flipV="1">
            <a:off x="4352925" y="828675"/>
            <a:ext cx="228600" cy="154305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67000" y="2514600"/>
            <a:ext cx="457200" cy="228600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Metric Value</a:t>
            </a:r>
          </a:p>
        </p:txBody>
      </p:sp>
      <p:cxnSp>
        <p:nvCxnSpPr>
          <p:cNvPr id="41" name="Straight Arrow Connector 64"/>
          <p:cNvCxnSpPr>
            <a:stCxn id="40" idx="1"/>
            <a:endCxn id="59" idx="2"/>
          </p:cNvCxnSpPr>
          <p:nvPr/>
        </p:nvCxnSpPr>
        <p:spPr>
          <a:xfrm rot="10800000">
            <a:off x="2438400" y="1600200"/>
            <a:ext cx="228600" cy="102870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64"/>
          <p:cNvCxnSpPr>
            <a:stCxn id="60" idx="2"/>
            <a:endCxn id="40" idx="3"/>
          </p:cNvCxnSpPr>
          <p:nvPr/>
        </p:nvCxnSpPr>
        <p:spPr>
          <a:xfrm rot="5400000">
            <a:off x="3124200" y="2286000"/>
            <a:ext cx="342900" cy="34290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6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7924800" y="3200400"/>
            <a:ext cx="3771900" cy="148590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Test Data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8782050" y="2571750"/>
            <a:ext cx="685800" cy="342900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VNF/Service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10600" y="1885950"/>
            <a:ext cx="1028700" cy="342900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VNF Orchestrator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(ONAP, Tacker, </a:t>
            </a:r>
            <a:r>
              <a:rPr lang="en-US" sz="800" dirty="0" err="1">
                <a:solidFill>
                  <a:schemeClr val="tx1"/>
                </a:solidFill>
              </a:rPr>
              <a:t>Cloudify</a:t>
            </a:r>
            <a:r>
              <a:rPr lang="en-US" sz="800" dirty="0">
                <a:solidFill>
                  <a:schemeClr val="tx1"/>
                </a:solidFill>
              </a:rPr>
              <a:t>, ETSI OSM, ...)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67750" y="3257550"/>
            <a:ext cx="685800" cy="34290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(compute)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67750" y="3943350"/>
            <a:ext cx="1371600" cy="34290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Physical Host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(with CPU, RAM, OS)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67750" y="4286250"/>
            <a:ext cx="685800" cy="34290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Physical Disk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(HD, SSD, ...)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82250" y="4286250"/>
            <a:ext cx="685800" cy="34290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Physical Link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(wire, radio)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53550" y="4286250"/>
            <a:ext cx="685800" cy="34290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Physical NIC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(Eth, </a:t>
            </a:r>
            <a:r>
              <a:rPr lang="en-US" sz="800" dirty="0" err="1">
                <a:solidFill>
                  <a:schemeClr val="tx1"/>
                </a:solidFill>
              </a:rPr>
              <a:t>WiFi</a:t>
            </a:r>
            <a:r>
              <a:rPr lang="en-US" sz="800" dirty="0">
                <a:solidFill>
                  <a:schemeClr val="tx1"/>
                </a:solidFill>
              </a:rPr>
              <a:t>, Cellular, ...)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068050" y="4286250"/>
            <a:ext cx="587828" cy="34290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Logical Link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(tunnel)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25150" y="3257550"/>
            <a:ext cx="685800" cy="34290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(subnet, VPN, VPC, ...)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53550" y="3257550"/>
            <a:ext cx="685800" cy="34290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Virtual Storage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(Block, Object, FS, DB, ...)</a:t>
            </a:r>
          </a:p>
        </p:txBody>
      </p:sp>
      <p:cxnSp>
        <p:nvCxnSpPr>
          <p:cNvPr id="35" name="Straight Arrow Connector 34"/>
          <p:cNvCxnSpPr>
            <a:stCxn id="9" idx="2"/>
            <a:endCxn id="15" idx="0"/>
          </p:cNvCxnSpPr>
          <p:nvPr/>
        </p:nvCxnSpPr>
        <p:spPr>
          <a:xfrm rot="5400000">
            <a:off x="8896350" y="3028950"/>
            <a:ext cx="342900" cy="114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4"/>
          <p:cNvCxnSpPr>
            <a:stCxn id="9" idx="2"/>
            <a:endCxn id="22" idx="0"/>
          </p:cNvCxnSpPr>
          <p:nvPr/>
        </p:nvCxnSpPr>
        <p:spPr>
          <a:xfrm rot="16200000" flipH="1">
            <a:off x="9239250" y="2800350"/>
            <a:ext cx="342900" cy="571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4"/>
          <p:cNvCxnSpPr>
            <a:stCxn id="9" idx="2"/>
            <a:endCxn id="21" idx="0"/>
          </p:cNvCxnSpPr>
          <p:nvPr/>
        </p:nvCxnSpPr>
        <p:spPr>
          <a:xfrm rot="16200000" flipH="1">
            <a:off x="9925050" y="2114550"/>
            <a:ext cx="342900" cy="1943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4"/>
          <p:cNvCxnSpPr>
            <a:stCxn id="15" idx="2"/>
            <a:endCxn id="16" idx="0"/>
          </p:cNvCxnSpPr>
          <p:nvPr/>
        </p:nvCxnSpPr>
        <p:spPr>
          <a:xfrm rot="16200000" flipH="1">
            <a:off x="9010650" y="3600450"/>
            <a:ext cx="342900" cy="34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/>
          <p:cNvCxnSpPr>
            <a:stCxn id="22" idx="2"/>
            <a:endCxn id="16" idx="0"/>
          </p:cNvCxnSpPr>
          <p:nvPr/>
        </p:nvCxnSpPr>
        <p:spPr>
          <a:xfrm rot="5400000">
            <a:off x="9353550" y="3600450"/>
            <a:ext cx="342900" cy="34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/>
          <p:cNvCxnSpPr>
            <a:stCxn id="19" idx="3"/>
            <a:endCxn id="18" idx="1"/>
          </p:cNvCxnSpPr>
          <p:nvPr/>
        </p:nvCxnSpPr>
        <p:spPr>
          <a:xfrm>
            <a:off x="10039350" y="445770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4"/>
          <p:cNvCxnSpPr>
            <a:stCxn id="18" idx="0"/>
            <a:endCxn id="21" idx="2"/>
          </p:cNvCxnSpPr>
          <p:nvPr/>
        </p:nvCxnSpPr>
        <p:spPr>
          <a:xfrm rot="5400000" flipH="1" flipV="1">
            <a:off x="10553700" y="3771900"/>
            <a:ext cx="685800" cy="34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4"/>
          <p:cNvCxnSpPr>
            <a:stCxn id="20" idx="0"/>
            <a:endCxn id="21" idx="2"/>
          </p:cNvCxnSpPr>
          <p:nvPr/>
        </p:nvCxnSpPr>
        <p:spPr>
          <a:xfrm rot="16200000" flipV="1">
            <a:off x="10872107" y="3796393"/>
            <a:ext cx="685800" cy="2939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4"/>
          <p:cNvCxnSpPr>
            <a:stCxn id="10" idx="2"/>
            <a:endCxn id="9" idx="0"/>
          </p:cNvCxnSpPr>
          <p:nvPr/>
        </p:nvCxnSpPr>
        <p:spPr>
          <a:xfrm>
            <a:off x="9124950" y="222885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696450" y="1885950"/>
            <a:ext cx="1028700" cy="34290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VIM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(OpenStack, K8S, AWS, Azure, GCP, ...)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81950" y="3257550"/>
            <a:ext cx="685800" cy="34290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Container </a:t>
            </a:r>
          </a:p>
        </p:txBody>
      </p:sp>
      <p:cxnSp>
        <p:nvCxnSpPr>
          <p:cNvPr id="78" name="Straight Arrow Connector 34"/>
          <p:cNvCxnSpPr>
            <a:stCxn id="9" idx="2"/>
            <a:endCxn id="77" idx="0"/>
          </p:cNvCxnSpPr>
          <p:nvPr/>
        </p:nvCxnSpPr>
        <p:spPr>
          <a:xfrm rot="5400000">
            <a:off x="8553450" y="2686050"/>
            <a:ext cx="342900" cy="80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4"/>
          <p:cNvCxnSpPr>
            <a:stCxn id="75" idx="3"/>
            <a:endCxn id="100" idx="3"/>
          </p:cNvCxnSpPr>
          <p:nvPr/>
        </p:nvCxnSpPr>
        <p:spPr>
          <a:xfrm>
            <a:off x="10725150" y="2057400"/>
            <a:ext cx="971550" cy="1885950"/>
          </a:xfrm>
          <a:prstGeom prst="bentConnector3">
            <a:avLst>
              <a:gd name="adj1" fmla="val 123529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438650" y="685800"/>
            <a:ext cx="9144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Table: Test Cases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38650" y="8001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 (vif-001, etc.)</a:t>
            </a:r>
          </a:p>
          <a:p>
            <a:r>
              <a:rPr lang="en-US" sz="800" dirty="0">
                <a:solidFill>
                  <a:schemeClr val="tx1"/>
                </a:solidFill>
              </a:rPr>
              <a:t>JIRA URL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66900" y="5372100"/>
            <a:ext cx="1028700" cy="1143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Enum</a:t>
            </a:r>
            <a:r>
              <a:rPr lang="en-US" sz="800" dirty="0">
                <a:solidFill>
                  <a:schemeClr val="tx1"/>
                </a:solidFill>
              </a:rPr>
              <a:t>: </a:t>
            </a:r>
            <a:r>
              <a:rPr lang="en-US" sz="800" dirty="0" err="1">
                <a:solidFill>
                  <a:schemeClr val="tx1"/>
                </a:solidFill>
              </a:rPr>
              <a:t>ChallengeType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66900" y="5486400"/>
            <a:ext cx="10287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computeHostFailure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diskFailure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linkFailure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nicFailure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hostTampering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24450" y="1714500"/>
            <a:ext cx="12573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Table: Recipient Instances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24450" y="1828800"/>
            <a:ext cx="12573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 </a:t>
            </a:r>
            <a:r>
              <a:rPr lang="en-US" sz="800" dirty="0">
                <a:solidFill>
                  <a:srgbClr val="C00000"/>
                </a:solidFill>
              </a:rPr>
              <a:t>#ONAP, </a:t>
            </a:r>
            <a:r>
              <a:rPr lang="en-US" sz="800" dirty="0" err="1">
                <a:solidFill>
                  <a:srgbClr val="C00000"/>
                </a:solidFill>
              </a:rPr>
              <a:t>OpStck</a:t>
            </a:r>
            <a:r>
              <a:rPr lang="en-US" sz="800" dirty="0">
                <a:solidFill>
                  <a:srgbClr val="C00000"/>
                </a:solidFill>
              </a:rPr>
              <a:t>, K8S, ...</a:t>
            </a:r>
          </a:p>
          <a:p>
            <a:r>
              <a:rPr lang="en-US" sz="800" dirty="0">
                <a:solidFill>
                  <a:schemeClr val="tx1"/>
                </a:solidFill>
              </a:rPr>
              <a:t>info </a:t>
            </a:r>
            <a:r>
              <a:rPr lang="en-US" sz="800" dirty="0">
                <a:solidFill>
                  <a:srgbClr val="C00000"/>
                </a:solidFill>
              </a:rPr>
              <a:t>#free-form</a:t>
            </a:r>
          </a:p>
          <a:p>
            <a:r>
              <a:rPr lang="en-US" sz="800" dirty="0">
                <a:solidFill>
                  <a:schemeClr val="tx1"/>
                </a:solidFill>
              </a:rPr>
              <a:t>version </a:t>
            </a:r>
            <a:r>
              <a:rPr lang="en-US" sz="800" dirty="0">
                <a:solidFill>
                  <a:srgbClr val="C00000"/>
                </a:solidFill>
              </a:rPr>
              <a:t>#optional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accessIPAddress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accessURL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userNameCreds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passwordCreds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keyCreds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networkInfo</a:t>
            </a:r>
            <a:r>
              <a:rPr lang="en-US" sz="800" dirty="0">
                <a:solidFill>
                  <a:schemeClr val="tx1"/>
                </a:solidFill>
              </a:rPr>
              <a:t> (VPN, VCN, ...)</a:t>
            </a:r>
          </a:p>
          <a:p>
            <a:r>
              <a:rPr lang="en-US" sz="8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238500" y="4686300"/>
            <a:ext cx="19431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Table: Challenge Definitions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38500" y="4800600"/>
            <a:ext cx="1943100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challengeType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recipientID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impactedResourcesInfo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rgbClr val="C00000"/>
                </a:solidFill>
              </a:rPr>
              <a:t># free-form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impactedResourceID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startChallengeCLICommandSent</a:t>
            </a:r>
            <a:r>
              <a:rPr lang="en-US" sz="800" dirty="0">
                <a:solidFill>
                  <a:schemeClr val="tx1"/>
                </a:solidFill>
              </a:rPr>
              <a:t>  </a:t>
            </a:r>
            <a:r>
              <a:rPr lang="en-US" sz="800" dirty="0">
                <a:solidFill>
                  <a:srgbClr val="C00000"/>
                </a:solidFill>
              </a:rPr>
              <a:t># if CLI; can include hard-coded references to resources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stopChallengeCLICommandSent</a:t>
            </a:r>
            <a:r>
              <a:rPr lang="en-US" sz="800" dirty="0">
                <a:solidFill>
                  <a:schemeClr val="tx1"/>
                </a:solidFill>
              </a:rPr>
              <a:t>  </a:t>
            </a:r>
            <a:r>
              <a:rPr lang="en-US" sz="800" dirty="0">
                <a:solidFill>
                  <a:srgbClr val="C00000"/>
                </a:solidFill>
              </a:rPr>
              <a:t># if CLI; to restore to normal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startChallengeAPIDataStructureSent</a:t>
            </a:r>
            <a:r>
              <a:rPr lang="en-US" sz="800" dirty="0">
                <a:solidFill>
                  <a:schemeClr val="tx1"/>
                </a:solidFill>
              </a:rPr>
              <a:t>  </a:t>
            </a:r>
            <a:r>
              <a:rPr lang="en-US" sz="800" dirty="0">
                <a:solidFill>
                  <a:srgbClr val="C00000"/>
                </a:solidFill>
              </a:rPr>
              <a:t># if API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stopChallengeAPIDataStructureSent</a:t>
            </a:r>
            <a:r>
              <a:rPr lang="en-US" sz="800" dirty="0">
                <a:solidFill>
                  <a:schemeClr val="tx1"/>
                </a:solidFill>
              </a:rPr>
              <a:t>  </a:t>
            </a:r>
            <a:r>
              <a:rPr lang="en-US" sz="800" dirty="0">
                <a:solidFill>
                  <a:srgbClr val="C00000"/>
                </a:solidFill>
              </a:rPr>
              <a:t># if API</a:t>
            </a:r>
          </a:p>
          <a:p>
            <a:r>
              <a:rPr lang="en-US" sz="8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267200" y="3429000"/>
            <a:ext cx="1143000" cy="1143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type: CLI Command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267200" y="3543300"/>
            <a:ext cx="114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CLICommand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rgbClr val="C00000"/>
                </a:solidFill>
              </a:rPr>
              <a:t>#string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267200" y="3771900"/>
            <a:ext cx="1143000" cy="1143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type: API Command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267200" y="3886200"/>
            <a:ext cx="114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APICommand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rgbClr val="C00000"/>
                </a:solidFill>
              </a:rPr>
              <a:t>#object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496050" y="2171700"/>
            <a:ext cx="12573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Table: VNF/Service Instances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496050" y="2286000"/>
            <a:ext cx="12573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 </a:t>
            </a:r>
            <a:r>
              <a:rPr lang="en-US" sz="800" dirty="0">
                <a:solidFill>
                  <a:srgbClr val="C00000"/>
                </a:solidFill>
              </a:rPr>
              <a:t>#vFW1, vLB1, vCPE4, ...</a:t>
            </a:r>
          </a:p>
          <a:p>
            <a:r>
              <a:rPr lang="en-US" sz="800" dirty="0">
                <a:solidFill>
                  <a:schemeClr val="tx1"/>
                </a:solidFill>
              </a:rPr>
              <a:t>info </a:t>
            </a:r>
            <a:r>
              <a:rPr lang="en-US" sz="800" dirty="0">
                <a:solidFill>
                  <a:srgbClr val="C00000"/>
                </a:solidFill>
              </a:rPr>
              <a:t>#free-form</a:t>
            </a:r>
          </a:p>
          <a:p>
            <a:r>
              <a:rPr lang="en-US" sz="800" dirty="0">
                <a:solidFill>
                  <a:schemeClr val="tx1"/>
                </a:solidFill>
              </a:rPr>
              <a:t>IP@</a:t>
            </a:r>
          </a:p>
          <a:p>
            <a:r>
              <a:rPr lang="en-US" sz="800" dirty="0">
                <a:solidFill>
                  <a:schemeClr val="tx1"/>
                </a:solidFill>
              </a:rPr>
              <a:t>URL</a:t>
            </a:r>
          </a:p>
          <a:p>
            <a:r>
              <a:rPr lang="en-US" sz="800" dirty="0">
                <a:solidFill>
                  <a:schemeClr val="tx1"/>
                </a:solidFill>
              </a:rPr>
              <a:t>list </a:t>
            </a:r>
            <a:r>
              <a:rPr lang="en-US" sz="800" dirty="0" err="1">
                <a:solidFill>
                  <a:schemeClr val="tx1"/>
                </a:solidFill>
              </a:rPr>
              <a:t>associatedResources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rgbClr val="C00000"/>
                </a:solidFill>
              </a:rPr>
              <a:t>#VMs, servers, ...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38150" y="5143500"/>
            <a:ext cx="1257300" cy="114300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Table: Challenge Instances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438150" y="5257800"/>
            <a:ext cx="125730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challengeDefID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startTime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stopTime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log </a:t>
            </a:r>
            <a:r>
              <a:rPr lang="en-US" sz="800" dirty="0">
                <a:solidFill>
                  <a:srgbClr val="C00000"/>
                </a:solidFill>
              </a:rPr>
              <a:t>#append new lines for significant events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CLIResponses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APIResponses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09550" y="3200400"/>
            <a:ext cx="1143000" cy="1143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type: CLI Response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09550" y="3314700"/>
            <a:ext cx="114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CLIResponse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rgbClr val="C00000"/>
                </a:solidFill>
              </a:rPr>
              <a:t>#string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09550" y="3543300"/>
            <a:ext cx="1143000" cy="1143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type: API Response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09550" y="3657600"/>
            <a:ext cx="114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APIResponse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rgbClr val="C00000"/>
                </a:solidFill>
              </a:rPr>
              <a:t>#object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496050" y="3543300"/>
            <a:ext cx="1257300" cy="2286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Table: Cloud Resource Virtual Instances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496050" y="3771900"/>
            <a:ext cx="12573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 </a:t>
            </a:r>
            <a:r>
              <a:rPr lang="en-US" sz="800" dirty="0">
                <a:solidFill>
                  <a:srgbClr val="C00000"/>
                </a:solidFill>
              </a:rPr>
              <a:t>#VM2, Vstorg1, ...</a:t>
            </a:r>
          </a:p>
          <a:p>
            <a:r>
              <a:rPr lang="en-US" sz="800" dirty="0">
                <a:solidFill>
                  <a:schemeClr val="tx1"/>
                </a:solidFill>
              </a:rPr>
              <a:t>info </a:t>
            </a:r>
            <a:r>
              <a:rPr lang="en-US" sz="800" dirty="0">
                <a:solidFill>
                  <a:srgbClr val="C00000"/>
                </a:solidFill>
              </a:rPr>
              <a:t>#free-form</a:t>
            </a:r>
          </a:p>
          <a:p>
            <a:r>
              <a:rPr lang="en-US" sz="800" dirty="0">
                <a:solidFill>
                  <a:schemeClr val="tx1"/>
                </a:solidFill>
              </a:rPr>
              <a:t>IP@</a:t>
            </a:r>
          </a:p>
          <a:p>
            <a:r>
              <a:rPr lang="en-US" sz="800" dirty="0">
                <a:solidFill>
                  <a:schemeClr val="tx1"/>
                </a:solidFill>
              </a:rPr>
              <a:t>URL</a:t>
            </a:r>
          </a:p>
          <a:p>
            <a:r>
              <a:rPr lang="en-US" sz="800" dirty="0">
                <a:solidFill>
                  <a:schemeClr val="tx1"/>
                </a:solidFill>
              </a:rPr>
              <a:t>list </a:t>
            </a:r>
            <a:r>
              <a:rPr lang="en-US" sz="800" dirty="0" err="1">
                <a:solidFill>
                  <a:schemeClr val="tx1"/>
                </a:solidFill>
              </a:rPr>
              <a:t>associatedResources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rgbClr val="C00000"/>
                </a:solidFill>
              </a:rPr>
              <a:t>#servers, ...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496050" y="5029200"/>
            <a:ext cx="1257300" cy="2286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Table: Physical Resource Instances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496050" y="5257800"/>
            <a:ext cx="12573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 </a:t>
            </a:r>
            <a:r>
              <a:rPr lang="en-US" sz="800" dirty="0">
                <a:solidFill>
                  <a:srgbClr val="C00000"/>
                </a:solidFill>
              </a:rPr>
              <a:t>#server4, ...</a:t>
            </a:r>
          </a:p>
          <a:p>
            <a:r>
              <a:rPr lang="en-US" sz="800" dirty="0">
                <a:solidFill>
                  <a:schemeClr val="tx1"/>
                </a:solidFill>
              </a:rPr>
              <a:t>info </a:t>
            </a:r>
            <a:r>
              <a:rPr lang="en-US" sz="800" dirty="0">
                <a:solidFill>
                  <a:srgbClr val="C00000"/>
                </a:solidFill>
              </a:rPr>
              <a:t>#free-form</a:t>
            </a:r>
          </a:p>
          <a:p>
            <a:r>
              <a:rPr lang="en-US" sz="800" dirty="0">
                <a:solidFill>
                  <a:schemeClr val="tx1"/>
                </a:solidFill>
              </a:rPr>
              <a:t>IP@</a:t>
            </a:r>
          </a:p>
          <a:p>
            <a:r>
              <a:rPr lang="en-US" sz="800" dirty="0">
                <a:solidFill>
                  <a:schemeClr val="tx1"/>
                </a:solidFill>
              </a:rPr>
              <a:t>MAC@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2438400" y="3314700"/>
            <a:ext cx="14859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Table: Metric Definitions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2438400" y="3429000"/>
            <a:ext cx="14859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info </a:t>
            </a:r>
            <a:r>
              <a:rPr lang="en-US" sz="800" dirty="0">
                <a:solidFill>
                  <a:srgbClr val="C00000"/>
                </a:solidFill>
              </a:rPr>
              <a:t>#free-form, description, formula</a:t>
            </a:r>
          </a:p>
          <a:p>
            <a:r>
              <a:rPr lang="en-US" sz="800" dirty="0">
                <a:solidFill>
                  <a:schemeClr val="tx1"/>
                </a:solidFill>
              </a:rPr>
              <a:t>method calculation(parameters)</a:t>
            </a:r>
          </a:p>
          <a:p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181350" y="1371600"/>
            <a:ext cx="17145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Table: Test Definitions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3181350" y="1485900"/>
            <a:ext cx="17145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challengeDefID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testCaseID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sz="800" dirty="0">
                <a:solidFill>
                  <a:schemeClr val="tx1"/>
                </a:solidFill>
              </a:rPr>
              <a:t>VNFIDs  </a:t>
            </a:r>
            <a:r>
              <a:rPr lang="en-US" sz="800" dirty="0">
                <a:solidFill>
                  <a:srgbClr val="C00000"/>
                </a:solidFill>
              </a:rPr>
              <a:t># most of the time, only 1 VNF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associatedMetricsIDs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recipientIDs</a:t>
            </a:r>
            <a:r>
              <a:rPr lang="en-US" sz="800" dirty="0">
                <a:solidFill>
                  <a:schemeClr val="tx1"/>
                </a:solidFill>
              </a:rPr>
              <a:t>  </a:t>
            </a:r>
            <a:r>
              <a:rPr lang="en-US" sz="800" dirty="0">
                <a:solidFill>
                  <a:srgbClr val="C00000"/>
                </a:solidFill>
              </a:rPr>
              <a:t>#if interact with any </a:t>
            </a:r>
            <a:r>
              <a:rPr lang="en-US" sz="800" dirty="0" err="1">
                <a:solidFill>
                  <a:srgbClr val="C00000"/>
                </a:solidFill>
              </a:rPr>
              <a:t>mgt</a:t>
            </a:r>
            <a:r>
              <a:rPr lang="en-US" sz="800" dirty="0">
                <a:solidFill>
                  <a:srgbClr val="C00000"/>
                </a:solidFill>
              </a:rPr>
              <a:t> system, to monitor VNF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testCLICommandSent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testAPICommandSent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66700" y="800100"/>
            <a:ext cx="2514600" cy="114300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Table: Test Instances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266700" y="914400"/>
            <a:ext cx="25146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testDefID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userID</a:t>
            </a:r>
            <a:r>
              <a:rPr lang="en-US" sz="800" dirty="0">
                <a:solidFill>
                  <a:schemeClr val="tx1"/>
                </a:solidFill>
              </a:rPr>
              <a:t>  </a:t>
            </a:r>
            <a:r>
              <a:rPr lang="en-US" sz="800" dirty="0">
                <a:solidFill>
                  <a:srgbClr val="C00000"/>
                </a:solidFill>
              </a:rPr>
              <a:t># user or application who launched the test instance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challengeID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startTime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finishTime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ONAPBasedRestorationDetectedTime</a:t>
            </a:r>
            <a:r>
              <a:rPr lang="en-US" sz="800" dirty="0">
                <a:solidFill>
                  <a:schemeClr val="tx1"/>
                </a:solidFill>
              </a:rPr>
              <a:t>  </a:t>
            </a:r>
            <a:r>
              <a:rPr lang="en-US" sz="800" dirty="0">
                <a:solidFill>
                  <a:srgbClr val="C00000"/>
                </a:solidFill>
              </a:rPr>
              <a:t># time when the VNF/service restoration was detected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measuredRecoveryTime</a:t>
            </a:r>
            <a:r>
              <a:rPr lang="en-US" sz="800" dirty="0">
                <a:solidFill>
                  <a:schemeClr val="tx1"/>
                </a:solidFill>
              </a:rPr>
              <a:t>  </a:t>
            </a:r>
            <a:r>
              <a:rPr lang="en-US" sz="800" dirty="0">
                <a:solidFill>
                  <a:srgbClr val="C00000"/>
                </a:solidFill>
              </a:rPr>
              <a:t># (</a:t>
            </a:r>
            <a:r>
              <a:rPr lang="en-US" sz="800" dirty="0" err="1">
                <a:solidFill>
                  <a:srgbClr val="C00000"/>
                </a:solidFill>
              </a:rPr>
              <a:t>ONAPBasedRestorationDetectedTime</a:t>
            </a:r>
            <a:r>
              <a:rPr lang="en-US" sz="800" dirty="0">
                <a:solidFill>
                  <a:srgbClr val="C00000"/>
                </a:solidFill>
              </a:rPr>
              <a:t> - </a:t>
            </a:r>
            <a:r>
              <a:rPr lang="en-US" sz="800" dirty="0" err="1">
                <a:solidFill>
                  <a:srgbClr val="C00000"/>
                </a:solidFill>
              </a:rPr>
              <a:t>challengeID.startTime</a:t>
            </a:r>
            <a:r>
              <a:rPr lang="en-US" sz="800" dirty="0">
                <a:solidFill>
                  <a:srgbClr val="C00000"/>
                </a:solidFill>
              </a:rPr>
              <a:t>)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associatedMetricsValues</a:t>
            </a:r>
            <a:r>
              <a:rPr lang="en-US" sz="800" dirty="0">
                <a:solidFill>
                  <a:schemeClr val="tx1"/>
                </a:solidFill>
              </a:rPr>
              <a:t>  </a:t>
            </a:r>
            <a:r>
              <a:rPr lang="en-US" sz="800" dirty="0">
                <a:solidFill>
                  <a:srgbClr val="C00000"/>
                </a:solidFill>
              </a:rPr>
              <a:t># append measured values</a:t>
            </a:r>
          </a:p>
          <a:p>
            <a:r>
              <a:rPr lang="en-US" sz="800" dirty="0">
                <a:solidFill>
                  <a:schemeClr val="tx1"/>
                </a:solidFill>
              </a:rPr>
              <a:t>log </a:t>
            </a:r>
            <a:r>
              <a:rPr lang="en-US" sz="800" dirty="0">
                <a:solidFill>
                  <a:srgbClr val="C00000"/>
                </a:solidFill>
              </a:rPr>
              <a:t>#append new lines for significant events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CLIResponses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APIResponses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83" name="Straight Arrow Connector 64"/>
          <p:cNvCxnSpPr>
            <a:stCxn id="195" idx="0"/>
            <a:endCxn id="248" idx="2"/>
          </p:cNvCxnSpPr>
          <p:nvPr/>
        </p:nvCxnSpPr>
        <p:spPr>
          <a:xfrm rot="5400000" flipH="1" flipV="1">
            <a:off x="981075" y="2657475"/>
            <a:ext cx="342900" cy="7429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64"/>
          <p:cNvCxnSpPr>
            <a:stCxn id="199" idx="2"/>
            <a:endCxn id="154" idx="1"/>
          </p:cNvCxnSpPr>
          <p:nvPr/>
        </p:nvCxnSpPr>
        <p:spPr>
          <a:xfrm rot="5400000">
            <a:off x="-47625" y="4371975"/>
            <a:ext cx="1314450" cy="342900"/>
          </a:xfrm>
          <a:prstGeom prst="bentConnector4">
            <a:avLst>
              <a:gd name="adj1" fmla="val 47826"/>
              <a:gd name="adj2" fmla="val 166667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64"/>
          <p:cNvCxnSpPr>
            <a:stCxn id="206" idx="1"/>
            <a:endCxn id="248" idx="3"/>
          </p:cNvCxnSpPr>
          <p:nvPr/>
        </p:nvCxnSpPr>
        <p:spPr>
          <a:xfrm rot="10800000" flipV="1">
            <a:off x="2781300" y="1428750"/>
            <a:ext cx="40005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64"/>
          <p:cNvCxnSpPr>
            <a:stCxn id="204" idx="0"/>
            <a:endCxn id="207" idx="2"/>
          </p:cNvCxnSpPr>
          <p:nvPr/>
        </p:nvCxnSpPr>
        <p:spPr>
          <a:xfrm rot="5400000" flipH="1" flipV="1">
            <a:off x="3267075" y="2543175"/>
            <a:ext cx="685800" cy="857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64"/>
          <p:cNvCxnSpPr>
            <a:stCxn id="85" idx="3"/>
            <a:endCxn id="90" idx="1"/>
          </p:cNvCxnSpPr>
          <p:nvPr/>
        </p:nvCxnSpPr>
        <p:spPr>
          <a:xfrm>
            <a:off x="2895600" y="5429250"/>
            <a:ext cx="342900" cy="114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64"/>
          <p:cNvCxnSpPr>
            <a:stCxn id="83" idx="1"/>
            <a:endCxn id="206" idx="0"/>
          </p:cNvCxnSpPr>
          <p:nvPr/>
        </p:nvCxnSpPr>
        <p:spPr>
          <a:xfrm rot="10800000" flipV="1">
            <a:off x="4038600" y="742950"/>
            <a:ext cx="400050" cy="62865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64"/>
          <p:cNvCxnSpPr>
            <a:stCxn id="128" idx="0"/>
            <a:endCxn id="207" idx="2"/>
          </p:cNvCxnSpPr>
          <p:nvPr/>
        </p:nvCxnSpPr>
        <p:spPr>
          <a:xfrm rot="16200000" flipV="1">
            <a:off x="4038600" y="2628900"/>
            <a:ext cx="800100" cy="80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64"/>
          <p:cNvCxnSpPr>
            <a:stCxn id="135" idx="3"/>
            <a:endCxn id="89" idx="3"/>
          </p:cNvCxnSpPr>
          <p:nvPr/>
        </p:nvCxnSpPr>
        <p:spPr>
          <a:xfrm flipH="1">
            <a:off x="5181600" y="4000500"/>
            <a:ext cx="228600" cy="742950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64"/>
          <p:cNvCxnSpPr>
            <a:stCxn id="88" idx="2"/>
            <a:endCxn id="90" idx="3"/>
          </p:cNvCxnSpPr>
          <p:nvPr/>
        </p:nvCxnSpPr>
        <p:spPr>
          <a:xfrm rot="5400000">
            <a:off x="4295775" y="4086225"/>
            <a:ext cx="2343150" cy="57150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64"/>
          <p:cNvCxnSpPr>
            <a:stCxn id="200" idx="1"/>
            <a:endCxn id="90" idx="3"/>
          </p:cNvCxnSpPr>
          <p:nvPr/>
        </p:nvCxnSpPr>
        <p:spPr>
          <a:xfrm rot="10800000" flipV="1">
            <a:off x="5181600" y="3657600"/>
            <a:ext cx="1314450" cy="18859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64"/>
          <p:cNvCxnSpPr>
            <a:stCxn id="202" idx="1"/>
            <a:endCxn id="90" idx="3"/>
          </p:cNvCxnSpPr>
          <p:nvPr/>
        </p:nvCxnSpPr>
        <p:spPr>
          <a:xfrm rot="10800000" flipV="1">
            <a:off x="5181600" y="5143500"/>
            <a:ext cx="1314450" cy="4000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64"/>
          <p:cNvCxnSpPr>
            <a:stCxn id="202" idx="0"/>
            <a:endCxn id="201" idx="2"/>
          </p:cNvCxnSpPr>
          <p:nvPr/>
        </p:nvCxnSpPr>
        <p:spPr>
          <a:xfrm flipV="1">
            <a:off x="7124700" y="46863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64"/>
          <p:cNvCxnSpPr>
            <a:stCxn id="200" idx="0"/>
            <a:endCxn id="153" idx="2"/>
          </p:cNvCxnSpPr>
          <p:nvPr/>
        </p:nvCxnSpPr>
        <p:spPr>
          <a:xfrm flipV="1">
            <a:off x="7124700" y="32004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64"/>
          <p:cNvCxnSpPr>
            <a:stCxn id="152" idx="0"/>
            <a:endCxn id="206" idx="3"/>
          </p:cNvCxnSpPr>
          <p:nvPr/>
        </p:nvCxnSpPr>
        <p:spPr>
          <a:xfrm rot="16200000" flipV="1">
            <a:off x="5638800" y="685800"/>
            <a:ext cx="742950" cy="222885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64"/>
          <p:cNvCxnSpPr>
            <a:stCxn id="89" idx="0"/>
            <a:endCxn id="207" idx="2"/>
          </p:cNvCxnSpPr>
          <p:nvPr/>
        </p:nvCxnSpPr>
        <p:spPr>
          <a:xfrm rot="16200000" flipV="1">
            <a:off x="3095625" y="3571875"/>
            <a:ext cx="2057400" cy="1714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64"/>
          <p:cNvCxnSpPr>
            <a:stCxn id="89" idx="1"/>
            <a:endCxn id="154" idx="3"/>
          </p:cNvCxnSpPr>
          <p:nvPr/>
        </p:nvCxnSpPr>
        <p:spPr>
          <a:xfrm rot="10800000" flipV="1">
            <a:off x="1695450" y="4743450"/>
            <a:ext cx="154305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64"/>
          <p:cNvCxnSpPr>
            <a:stCxn id="154" idx="0"/>
            <a:endCxn id="248" idx="2"/>
          </p:cNvCxnSpPr>
          <p:nvPr/>
        </p:nvCxnSpPr>
        <p:spPr>
          <a:xfrm rot="5400000" flipH="1" flipV="1">
            <a:off x="152400" y="3771900"/>
            <a:ext cx="228600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64"/>
          <p:cNvCxnSpPr>
            <a:stCxn id="87" idx="0"/>
            <a:endCxn id="206" idx="3"/>
          </p:cNvCxnSpPr>
          <p:nvPr/>
        </p:nvCxnSpPr>
        <p:spPr>
          <a:xfrm rot="16200000" flipV="1">
            <a:off x="5181600" y="1143000"/>
            <a:ext cx="285750" cy="85725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752600" y="4229100"/>
            <a:ext cx="914400" cy="114300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Table: Metric Value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52600" y="434340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measuredValue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timeStamp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rgbClr val="C00000"/>
              </a:solidFill>
            </a:endParaRPr>
          </a:p>
        </p:txBody>
      </p:sp>
      <p:cxnSp>
        <p:nvCxnSpPr>
          <p:cNvPr id="80" name="Straight Arrow Connector 64"/>
          <p:cNvCxnSpPr>
            <a:stCxn id="205" idx="2"/>
            <a:endCxn id="79" idx="3"/>
          </p:cNvCxnSpPr>
          <p:nvPr/>
        </p:nvCxnSpPr>
        <p:spPr>
          <a:xfrm rot="5400000">
            <a:off x="2724150" y="4057650"/>
            <a:ext cx="400050" cy="51435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4"/>
          <p:cNvCxnSpPr>
            <a:stCxn id="76" idx="0"/>
            <a:endCxn id="248" idx="2"/>
          </p:cNvCxnSpPr>
          <p:nvPr/>
        </p:nvCxnSpPr>
        <p:spPr>
          <a:xfrm rot="16200000" flipV="1">
            <a:off x="1181100" y="3200400"/>
            <a:ext cx="1371600" cy="685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17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Test Data Implementation (Python classes)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867400" y="800100"/>
            <a:ext cx="9144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AutoBaseObject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400" y="91440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210550" y="1600200"/>
            <a:ext cx="9144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TestCase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210550" y="171450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JIRA_URL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printout_all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238500" y="1600200"/>
            <a:ext cx="13716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TestDefinition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238500" y="1714500"/>
            <a:ext cx="1371600" cy="1771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challenge_def_ID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test_case_ID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VNF_ID_list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associated_metrics_ID_list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recipient_ID_list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test_CLI_command_sent_list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test_CLI_command_sent_list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test_code_ID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test_code_list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run_test_code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</a:rPr>
              <a:t>test_code001()</a:t>
            </a:r>
          </a:p>
          <a:p>
            <a:r>
              <a:rPr lang="en-US" sz="800" dirty="0">
                <a:solidFill>
                  <a:schemeClr val="tx1"/>
                </a:solidFill>
              </a:rPr>
              <a:t>test_code002()</a:t>
            </a:r>
          </a:p>
          <a:p>
            <a:r>
              <a:rPr lang="en-US" sz="800" dirty="0">
                <a:solidFill>
                  <a:schemeClr val="tx1"/>
                </a:solidFill>
              </a:rPr>
              <a:t>...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printout_all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92" name="Straight Arrow Connector 64"/>
          <p:cNvCxnSpPr>
            <a:stCxn id="80" idx="0"/>
            <a:endCxn id="79" idx="2"/>
          </p:cNvCxnSpPr>
          <p:nvPr/>
        </p:nvCxnSpPr>
        <p:spPr>
          <a:xfrm rot="16200000" flipV="1">
            <a:off x="7324725" y="257175"/>
            <a:ext cx="342900" cy="2343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64"/>
          <p:cNvCxnSpPr>
            <a:stCxn id="82" idx="0"/>
            <a:endCxn id="79" idx="2"/>
          </p:cNvCxnSpPr>
          <p:nvPr/>
        </p:nvCxnSpPr>
        <p:spPr>
          <a:xfrm rot="5400000" flipH="1" flipV="1">
            <a:off x="4953000" y="228600"/>
            <a:ext cx="342900" cy="2400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9525000" y="1200150"/>
            <a:ext cx="2400300" cy="2114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i="1" dirty="0">
                <a:solidFill>
                  <a:schemeClr val="tx1"/>
                </a:solidFill>
              </a:rPr>
              <a:t>File: 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TestCases.bin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i="1" dirty="0">
                <a:solidFill>
                  <a:schemeClr val="tx1"/>
                </a:solidFill>
              </a:rPr>
              <a:t>(pickle, with one List of Objects)</a:t>
            </a:r>
          </a:p>
        </p:txBody>
      </p:sp>
      <p:cxnSp>
        <p:nvCxnSpPr>
          <p:cNvPr id="106" name="Straight Arrow Connector 64"/>
          <p:cNvCxnSpPr>
            <a:stCxn id="81" idx="3"/>
            <a:endCxn id="96" idx="1"/>
          </p:cNvCxnSpPr>
          <p:nvPr/>
        </p:nvCxnSpPr>
        <p:spPr>
          <a:xfrm>
            <a:off x="9124950" y="1885950"/>
            <a:ext cx="400050" cy="3714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667250" y="1600200"/>
            <a:ext cx="12573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Recipient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667250" y="1714500"/>
            <a:ext cx="12573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info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version_info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access_IP_address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access_URL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username_creds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password_creds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key_creds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network_info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printout_all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4" name="Straight Arrow Connector 64"/>
          <p:cNvCxnSpPr>
            <a:stCxn id="112" idx="0"/>
            <a:endCxn id="79" idx="2"/>
          </p:cNvCxnSpPr>
          <p:nvPr/>
        </p:nvCxnSpPr>
        <p:spPr>
          <a:xfrm rot="5400000" flipH="1" flipV="1">
            <a:off x="5638800" y="914400"/>
            <a:ext cx="342900" cy="1028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781800" y="4229100"/>
            <a:ext cx="1485900" cy="1143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ChallengeType</a:t>
            </a:r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Enum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781800" y="4343400"/>
            <a:ext cx="148590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COMPUTE_HOST_FAILURE = 100</a:t>
            </a:r>
          </a:p>
          <a:p>
            <a:r>
              <a:rPr lang="en-US" sz="800" dirty="0">
                <a:solidFill>
                  <a:schemeClr val="tx1"/>
                </a:solidFill>
              </a:rPr>
              <a:t>DISK_FAILURE = 101</a:t>
            </a:r>
          </a:p>
          <a:p>
            <a:r>
              <a:rPr lang="en-US" sz="800" dirty="0">
                <a:solidFill>
                  <a:schemeClr val="tx1"/>
                </a:solidFill>
              </a:rPr>
              <a:t>LINK_FAILURE = 102</a:t>
            </a:r>
          </a:p>
          <a:p>
            <a:r>
              <a:rPr lang="en-US" sz="800" dirty="0">
                <a:solidFill>
                  <a:schemeClr val="tx1"/>
                </a:solidFill>
              </a:rPr>
              <a:t>NIC_FAILURE = 103</a:t>
            </a:r>
          </a:p>
          <a:p>
            <a:r>
              <a:rPr lang="en-US" sz="800" dirty="0">
                <a:solidFill>
                  <a:schemeClr val="tx1"/>
                </a:solidFill>
              </a:rPr>
              <a:t>OVS_BRIDGE_FAILURE = 200</a:t>
            </a:r>
          </a:p>
          <a:p>
            <a:r>
              <a:rPr lang="en-US" sz="800" dirty="0">
                <a:solidFill>
                  <a:schemeClr val="tx1"/>
                </a:solidFill>
              </a:rPr>
              <a:t>HOST_TAMPERING = 300</a:t>
            </a:r>
          </a:p>
          <a:p>
            <a:r>
              <a:rPr lang="en-US" sz="800" dirty="0">
                <a:solidFill>
                  <a:schemeClr val="tx1"/>
                </a:solidFill>
              </a:rPr>
              <a:t>HOST_INTRUSION = 301</a:t>
            </a:r>
          </a:p>
          <a:p>
            <a:r>
              <a:rPr lang="en-US" sz="800" dirty="0">
                <a:solidFill>
                  <a:schemeClr val="tx1"/>
                </a:solidFill>
              </a:rPr>
              <a:t>NETWORK_INTRUSION = 302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67250" y="2914650"/>
            <a:ext cx="16002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ChallengeDefinition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67250" y="3028950"/>
            <a:ext cx="1600200" cy="2114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challenge_type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recipient_ID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impacted_cloud_resources_info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impacted_cloud_resource_ID_list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impacted_phys_resources_info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impacted_phys_resource_ID_list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start_challenge_CLI_command_sent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stop_challenge_CLI_command_sent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start_challenge_API_command_sent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stop_challenge_API_command_sent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challenge_code_ID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start|stop</a:t>
            </a:r>
            <a:r>
              <a:rPr lang="en-US" sz="800" dirty="0">
                <a:solidFill>
                  <a:schemeClr val="tx1"/>
                </a:solidFill>
              </a:rPr>
              <a:t>)_</a:t>
            </a:r>
            <a:r>
              <a:rPr lang="en-US" sz="800" dirty="0" err="1">
                <a:solidFill>
                  <a:schemeClr val="tx1"/>
                </a:solidFill>
              </a:rPr>
              <a:t>challenge_code_list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run_(</a:t>
            </a:r>
            <a:r>
              <a:rPr lang="en-US" sz="800" dirty="0" err="1">
                <a:solidFill>
                  <a:schemeClr val="tx1"/>
                </a:solidFill>
              </a:rPr>
              <a:t>start|stop</a:t>
            </a:r>
            <a:r>
              <a:rPr lang="en-US" sz="800" dirty="0">
                <a:solidFill>
                  <a:schemeClr val="tx1"/>
                </a:solidFill>
              </a:rPr>
              <a:t>)_</a:t>
            </a:r>
            <a:r>
              <a:rPr lang="en-US" sz="800" dirty="0" err="1">
                <a:solidFill>
                  <a:schemeClr val="tx1"/>
                </a:solidFill>
              </a:rPr>
              <a:t>challenge_code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start|stop</a:t>
            </a:r>
            <a:r>
              <a:rPr lang="en-US" sz="800" dirty="0">
                <a:solidFill>
                  <a:schemeClr val="tx1"/>
                </a:solidFill>
              </a:rPr>
              <a:t>)_challenge_code001()</a:t>
            </a:r>
          </a:p>
          <a:p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start|stop</a:t>
            </a:r>
            <a:r>
              <a:rPr lang="en-US" sz="800" dirty="0">
                <a:solidFill>
                  <a:schemeClr val="tx1"/>
                </a:solidFill>
              </a:rPr>
              <a:t>)_challenge_code002()</a:t>
            </a:r>
          </a:p>
          <a:p>
            <a:r>
              <a:rPr lang="en-US" sz="800" dirty="0">
                <a:solidFill>
                  <a:schemeClr val="tx1"/>
                </a:solidFill>
              </a:rPr>
              <a:t>...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printout_all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6" name="Straight Arrow Connector 64"/>
          <p:cNvCxnSpPr>
            <a:stCxn id="69" idx="0"/>
            <a:endCxn id="79" idx="2"/>
          </p:cNvCxnSpPr>
          <p:nvPr/>
        </p:nvCxnSpPr>
        <p:spPr>
          <a:xfrm rot="16200000" flipV="1">
            <a:off x="6724650" y="857250"/>
            <a:ext cx="3429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24050" y="1600200"/>
            <a:ext cx="12573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MetricDefinition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24050" y="1714500"/>
            <a:ext cx="12573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info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printout_all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24050" y="2971800"/>
            <a:ext cx="12573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UptimePercentageDef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24050" y="3086100"/>
            <a:ext cx="12573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compute (self,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measured_uptime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reference_time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planned_downtime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1" name="Straight Arrow Connector 64"/>
          <p:cNvCxnSpPr>
            <a:stCxn id="27" idx="0"/>
            <a:endCxn id="79" idx="2"/>
          </p:cNvCxnSpPr>
          <p:nvPr/>
        </p:nvCxnSpPr>
        <p:spPr>
          <a:xfrm rot="5400000" flipH="1" flipV="1">
            <a:off x="4267200" y="-457200"/>
            <a:ext cx="342900" cy="3771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24050" y="3657600"/>
            <a:ext cx="12573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...Def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24050" y="3771900"/>
            <a:ext cx="12573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compute (self, ...)</a:t>
            </a:r>
          </a:p>
        </p:txBody>
      </p:sp>
      <p:cxnSp>
        <p:nvCxnSpPr>
          <p:cNvPr id="37" name="Straight Arrow Connector 64"/>
          <p:cNvCxnSpPr>
            <a:stCxn id="53" idx="0"/>
            <a:endCxn id="28" idx="2"/>
          </p:cNvCxnSpPr>
          <p:nvPr/>
        </p:nvCxnSpPr>
        <p:spPr>
          <a:xfrm flipV="1">
            <a:off x="2552700" y="2057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95350" y="2286000"/>
            <a:ext cx="914400" cy="114300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MetricValue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5350" y="24003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value</a:t>
            </a:r>
          </a:p>
          <a:p>
            <a:r>
              <a:rPr lang="en-US" sz="800" dirty="0">
                <a:solidFill>
                  <a:schemeClr val="tx1"/>
                </a:solidFill>
              </a:rPr>
              <a:t>timestamp, </a:t>
            </a:r>
            <a:r>
              <a:rPr lang="en-US" sz="800" dirty="0" err="1">
                <a:solidFill>
                  <a:schemeClr val="tx1"/>
                </a:solidFill>
              </a:rPr>
              <a:t>metric_def_ID</a:t>
            </a:r>
            <a:endParaRPr lang="en-US" sz="8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64"/>
          <p:cNvCxnSpPr>
            <a:stCxn id="27" idx="1"/>
            <a:endCxn id="42" idx="0"/>
          </p:cNvCxnSpPr>
          <p:nvPr/>
        </p:nvCxnSpPr>
        <p:spPr>
          <a:xfrm rot="10800000" flipV="1">
            <a:off x="1352550" y="1657350"/>
            <a:ext cx="571500" cy="62865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24050" y="2286000"/>
            <a:ext cx="12573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RecoveryTimeDef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24050" y="2400300"/>
            <a:ext cx="12573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compute (self,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time_challenge_started</a:t>
            </a:r>
            <a:r>
              <a:rPr lang="en-US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time_restoration_detected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25000" y="3429000"/>
            <a:ext cx="1600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i="1" dirty="0">
                <a:solidFill>
                  <a:schemeClr val="tx1"/>
                </a:solidFill>
              </a:rPr>
              <a:t>List of all definition file names:</a:t>
            </a: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ResourcesPhysical.bin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ResourcesCloud.bin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ResourcesVNFServices.bin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Recipients.bin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TestCases.bin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DefinitionsMetrics.bin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DefinitionsChallenges.bin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DefinitionsTests.bin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582150" y="1428750"/>
            <a:ext cx="2286000" cy="182880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List: [TestCase1, TestCase2, ...]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639300" y="1600200"/>
            <a:ext cx="21717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TestCase1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639300" y="1714500"/>
            <a:ext cx="21717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ID: 1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name: auto-resiliency-pif-001</a:t>
            </a:r>
          </a:p>
          <a:p>
            <a:r>
              <a:rPr lang="en-US" sz="800" dirty="0">
                <a:solidFill>
                  <a:schemeClr val="tx1"/>
                </a:solidFill>
              </a:rPr>
              <a:t>JIRA_URL: https://jira.opnfv.org/browse/AUTO-9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639300" y="2228850"/>
            <a:ext cx="21717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TestCase2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9639300" y="2343150"/>
            <a:ext cx="21717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ID: 2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name: auto-resiliency-pif-002</a:t>
            </a:r>
          </a:p>
          <a:p>
            <a:r>
              <a:rPr lang="en-US" sz="800" dirty="0">
                <a:solidFill>
                  <a:schemeClr val="tx1"/>
                </a:solidFill>
              </a:rPr>
              <a:t>JIRA_URL: https://jira.opnfv.org/browse/AUTO-10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639300" y="2857500"/>
            <a:ext cx="21717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639300" y="2971800"/>
            <a:ext cx="21717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1800" y="1600200"/>
            <a:ext cx="13716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PhysicalResource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81800" y="1714500"/>
            <a:ext cx="13716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info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IP_address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MAC_address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printout_all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81800" y="2286000"/>
            <a:ext cx="13716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CloudVirtualResource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81800" y="2400300"/>
            <a:ext cx="1371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info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IP_address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URL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related_phys_rsrc_ID_list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printout_all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81800" y="3086100"/>
            <a:ext cx="13716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VNFService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81800" y="3200400"/>
            <a:ext cx="13716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info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IP_address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URL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related_phys_rsrc_ID_list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related_cloud_virt_rsrc_ID_list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printout_all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5250" y="3086100"/>
            <a:ext cx="1257300" cy="114300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ChallengeExecution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250" y="3200400"/>
            <a:ext cx="12573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challenge_def_ID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start_time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stop_time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log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CLI_responses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API_responses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write_to_csv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52600" y="4229100"/>
            <a:ext cx="1257300" cy="11430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TimeStampedStringList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52600" y="4343400"/>
            <a:ext cx="12573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__</a:t>
            </a:r>
            <a:r>
              <a:rPr lang="en-US" sz="800" dirty="0" err="1">
                <a:solidFill>
                  <a:schemeClr val="tx1"/>
                </a:solidFill>
              </a:rPr>
              <a:t>string_list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__</a:t>
            </a:r>
            <a:r>
              <a:rPr lang="en-US" sz="800" dirty="0" err="1">
                <a:solidFill>
                  <a:schemeClr val="tx1"/>
                </a:solidFill>
              </a:rPr>
              <a:t>timestamp_list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append_to_list</a:t>
            </a:r>
            <a:r>
              <a:rPr lang="en-US" sz="800" dirty="0">
                <a:solidFill>
                  <a:schemeClr val="tx1"/>
                </a:solidFill>
              </a:rPr>
              <a:t>(string)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get_timestamped_strings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</a:rPr>
              <a:t>length()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64"/>
          <p:cNvCxnSpPr>
            <a:stCxn id="52" idx="1"/>
            <a:endCxn id="49" idx="3"/>
          </p:cNvCxnSpPr>
          <p:nvPr/>
        </p:nvCxnSpPr>
        <p:spPr>
          <a:xfrm rot="10800000">
            <a:off x="1352550" y="3657600"/>
            <a:ext cx="400050" cy="628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4"/>
          <p:cNvCxnSpPr>
            <a:stCxn id="48" idx="0"/>
            <a:endCxn id="76" idx="1"/>
          </p:cNvCxnSpPr>
          <p:nvPr/>
        </p:nvCxnSpPr>
        <p:spPr>
          <a:xfrm rot="5400000" flipH="1" flipV="1">
            <a:off x="2181225" y="-600075"/>
            <a:ext cx="2228850" cy="51435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5250" y="4114800"/>
            <a:ext cx="1257300" cy="114300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TestExecution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250" y="4229100"/>
            <a:ext cx="1257300" cy="171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test_def_ID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challenge_exec_ID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user_ID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start_time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finish_time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challenge_start_time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restoration_detection_time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recovery_time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associated_metric_values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log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CLI_responses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API_responses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write_to_csv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52600" y="5143500"/>
            <a:ext cx="1943100" cy="11430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TimeStampedMetricValueList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52600" y="5257800"/>
            <a:ext cx="19431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__</a:t>
            </a:r>
            <a:r>
              <a:rPr lang="en-US" sz="800" dirty="0" err="1">
                <a:solidFill>
                  <a:schemeClr val="tx1"/>
                </a:solidFill>
              </a:rPr>
              <a:t>metric_value_list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append_to_list</a:t>
            </a:r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MetricValue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get_timestamped_metric_values_as_strings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</a:rPr>
              <a:t>length()</a:t>
            </a:r>
          </a:p>
        </p:txBody>
      </p:sp>
      <p:cxnSp>
        <p:nvCxnSpPr>
          <p:cNvPr id="66" name="Straight Arrow Connector 64"/>
          <p:cNvCxnSpPr>
            <a:stCxn id="55" idx="1"/>
            <a:endCxn id="58" idx="3"/>
          </p:cNvCxnSpPr>
          <p:nvPr/>
        </p:nvCxnSpPr>
        <p:spPr>
          <a:xfrm rot="10800000" flipV="1">
            <a:off x="1352550" y="4686300"/>
            <a:ext cx="400050" cy="4000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4"/>
          <p:cNvCxnSpPr>
            <a:stCxn id="64" idx="1"/>
            <a:endCxn id="58" idx="3"/>
          </p:cNvCxnSpPr>
          <p:nvPr/>
        </p:nvCxnSpPr>
        <p:spPr>
          <a:xfrm rot="10800000">
            <a:off x="1352550" y="5086350"/>
            <a:ext cx="400050" cy="114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267200" y="5600700"/>
            <a:ext cx="24003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i="1" dirty="0">
                <a:solidFill>
                  <a:schemeClr val="tx1"/>
                </a:solidFill>
              </a:rPr>
              <a:t>output CSV file name format: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challDefExec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testDefExec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</a:p>
          <a:p>
            <a:r>
              <a:rPr lang="en-US" sz="800" i="1" dirty="0">
                <a:solidFill>
                  <a:schemeClr val="tx1"/>
                </a:solidFill>
              </a:rPr>
              <a:t>  AAA: challenge definition ID</a:t>
            </a:r>
          </a:p>
          <a:p>
            <a:r>
              <a:rPr lang="en-US" sz="800" i="1" dirty="0">
                <a:solidFill>
                  <a:schemeClr val="tx1"/>
                </a:solidFill>
              </a:rPr>
              <a:t>  BBB: test definition ID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i="1" dirty="0">
                <a:solidFill>
                  <a:schemeClr val="tx1"/>
                </a:solidFill>
              </a:rPr>
              <a:t>examples: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challDefExec001-2018-03-05-14-35-53.csv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testDefExec001-2018-03-05-14-35-53.csv</a:t>
            </a:r>
          </a:p>
        </p:txBody>
      </p:sp>
      <p:cxnSp>
        <p:nvCxnSpPr>
          <p:cNvPr id="75" name="Straight Arrow Connector 64"/>
          <p:cNvCxnSpPr>
            <a:stCxn id="68" idx="1"/>
            <a:endCxn id="58" idx="2"/>
          </p:cNvCxnSpPr>
          <p:nvPr/>
        </p:nvCxnSpPr>
        <p:spPr>
          <a:xfrm rot="10800000">
            <a:off x="723900" y="5943600"/>
            <a:ext cx="3543300" cy="22860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4"/>
          <p:cNvCxnSpPr>
            <a:stCxn id="118" idx="1"/>
            <a:endCxn id="25" idx="3"/>
          </p:cNvCxnSpPr>
          <p:nvPr/>
        </p:nvCxnSpPr>
        <p:spPr>
          <a:xfrm rot="10800000">
            <a:off x="6267450" y="4086226"/>
            <a:ext cx="514350" cy="7715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64"/>
          <p:cNvCxnSpPr>
            <a:stCxn id="69" idx="1"/>
            <a:endCxn id="25" idx="3"/>
          </p:cNvCxnSpPr>
          <p:nvPr/>
        </p:nvCxnSpPr>
        <p:spPr>
          <a:xfrm rot="10800000" flipV="1">
            <a:off x="6267450" y="1657349"/>
            <a:ext cx="514350" cy="24288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64"/>
          <p:cNvCxnSpPr>
            <a:stCxn id="71" idx="1"/>
            <a:endCxn id="25" idx="3"/>
          </p:cNvCxnSpPr>
          <p:nvPr/>
        </p:nvCxnSpPr>
        <p:spPr>
          <a:xfrm rot="10800000" flipV="1">
            <a:off x="6267450" y="2343149"/>
            <a:ext cx="514350" cy="17430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82000" y="4743450"/>
            <a:ext cx="17145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i="1" dirty="0">
                <a:solidFill>
                  <a:schemeClr val="tx1"/>
                </a:solidFill>
              </a:rPr>
              <a:t>Global variables:</a:t>
            </a: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test_case_list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test_definition_list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recipient_list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challenge_definition_list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metric_definition_list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physical_resource_list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cloud_virtual_resource_list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VNF_Service_list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64"/>
          <p:cNvCxnSpPr>
            <a:stCxn id="24" idx="3"/>
            <a:endCxn id="79" idx="2"/>
          </p:cNvCxnSpPr>
          <p:nvPr/>
        </p:nvCxnSpPr>
        <p:spPr>
          <a:xfrm flipV="1">
            <a:off x="6267450" y="1257300"/>
            <a:ext cx="57150" cy="17145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3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2724150" y="2343150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Test execution Logic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09600" y="1143000"/>
            <a:ext cx="13716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TestDefinition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9600" y="1257300"/>
            <a:ext cx="1371600" cy="1771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challenge_def_ID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test_case_ID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VNF_ID_list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associated_metrics_ID_list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recipient_ID_list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test_CLI_command_sent_list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test_CLI_command_sent_list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test_code_ID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test_code_list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rgbClr val="0070C0"/>
                </a:solidFill>
              </a:rPr>
              <a:t>run_test_code</a:t>
            </a:r>
            <a:r>
              <a:rPr lang="en-US" sz="800" dirty="0">
                <a:solidFill>
                  <a:srgbClr val="0070C0"/>
                </a:solidFill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</a:rPr>
              <a:t>test_code001()</a:t>
            </a:r>
          </a:p>
          <a:p>
            <a:r>
              <a:rPr lang="en-US" sz="800" dirty="0">
                <a:solidFill>
                  <a:schemeClr val="tx1"/>
                </a:solidFill>
              </a:rPr>
              <a:t>test_code002()</a:t>
            </a:r>
          </a:p>
          <a:p>
            <a:r>
              <a:rPr lang="en-US" sz="800" dirty="0">
                <a:solidFill>
                  <a:schemeClr val="tx1"/>
                </a:solidFill>
              </a:rPr>
              <a:t>...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printout_all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09600" y="3143250"/>
            <a:ext cx="1600200" cy="114300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ChallengeDefinition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9600" y="3257550"/>
            <a:ext cx="1600200" cy="2114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challenge_type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recipient_ID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impacted_cloud_resources_info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impacted_cloud_resource_ID_list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impacted_phys_resources_info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impacted_phys_resource_ID_list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start_challenge_CLI_command_sent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stop_challenge_CLI_command_sent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start_challenge_API_command_sent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stop_challenge_API_command_sent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challenge_code_ID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start|stop</a:t>
            </a:r>
            <a:r>
              <a:rPr lang="en-US" sz="800" dirty="0">
                <a:solidFill>
                  <a:schemeClr val="tx1"/>
                </a:solidFill>
              </a:rPr>
              <a:t>)_</a:t>
            </a:r>
            <a:r>
              <a:rPr lang="en-US" sz="800" dirty="0" err="1">
                <a:solidFill>
                  <a:schemeClr val="tx1"/>
                </a:solidFill>
              </a:rPr>
              <a:t>challenge_code_list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rgbClr val="FF66FF"/>
                </a:solidFill>
              </a:rPr>
              <a:t>run_(</a:t>
            </a:r>
            <a:r>
              <a:rPr lang="en-US" sz="800" dirty="0" err="1">
                <a:solidFill>
                  <a:srgbClr val="FF66FF"/>
                </a:solidFill>
              </a:rPr>
              <a:t>start|stop</a:t>
            </a:r>
            <a:r>
              <a:rPr lang="en-US" sz="800" dirty="0">
                <a:solidFill>
                  <a:srgbClr val="FF66FF"/>
                </a:solidFill>
              </a:rPr>
              <a:t>)_</a:t>
            </a:r>
            <a:r>
              <a:rPr lang="en-US" sz="800" dirty="0" err="1">
                <a:solidFill>
                  <a:srgbClr val="FF66FF"/>
                </a:solidFill>
              </a:rPr>
              <a:t>challenge_code</a:t>
            </a:r>
            <a:r>
              <a:rPr lang="en-US" sz="800" dirty="0">
                <a:solidFill>
                  <a:srgbClr val="FF66FF"/>
                </a:solidFill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start|stop</a:t>
            </a:r>
            <a:r>
              <a:rPr lang="en-US" sz="800" dirty="0">
                <a:solidFill>
                  <a:schemeClr val="tx1"/>
                </a:solidFill>
              </a:rPr>
              <a:t>)_challenge_code001()</a:t>
            </a:r>
          </a:p>
          <a:p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start|stop</a:t>
            </a:r>
            <a:r>
              <a:rPr lang="en-US" sz="800" dirty="0">
                <a:solidFill>
                  <a:schemeClr val="tx1"/>
                </a:solidFill>
              </a:rPr>
              <a:t>)_challenge_code002()</a:t>
            </a:r>
          </a:p>
          <a:p>
            <a:r>
              <a:rPr lang="en-US" sz="800" dirty="0">
                <a:solidFill>
                  <a:schemeClr val="tx1"/>
                </a:solidFill>
              </a:rPr>
              <a:t>...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printout_all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67400" y="3086100"/>
            <a:ext cx="1257300" cy="1143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ChallengeExecution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67400" y="3200400"/>
            <a:ext cx="12573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challenge_def_ID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rgbClr val="00B050"/>
                </a:solidFill>
              </a:rPr>
              <a:t>start_time</a:t>
            </a:r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 err="1">
                <a:solidFill>
                  <a:srgbClr val="00B050"/>
                </a:solidFill>
              </a:rPr>
              <a:t>stop_time</a:t>
            </a:r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log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CLI_responses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API_responses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rgbClr val="00B050"/>
                </a:solidFill>
              </a:rPr>
              <a:t>write_to_csv</a:t>
            </a:r>
            <a:r>
              <a:rPr lang="en-US" sz="8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867400" y="1143000"/>
            <a:ext cx="1257300" cy="1143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TestExecution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67400" y="1257300"/>
            <a:ext cx="1257300" cy="171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test_def_ID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challenge_exec_ID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user_ID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rgbClr val="FF6600"/>
                </a:solidFill>
              </a:rPr>
              <a:t>start_time</a:t>
            </a:r>
            <a:endParaRPr lang="en-US" sz="800" dirty="0">
              <a:solidFill>
                <a:srgbClr val="FF6600"/>
              </a:solidFill>
            </a:endParaRPr>
          </a:p>
          <a:p>
            <a:r>
              <a:rPr lang="en-US" sz="800" dirty="0" err="1">
                <a:solidFill>
                  <a:srgbClr val="FF6600"/>
                </a:solidFill>
              </a:rPr>
              <a:t>finish_time</a:t>
            </a:r>
            <a:endParaRPr lang="en-US" sz="800" dirty="0">
              <a:solidFill>
                <a:srgbClr val="FF6600"/>
              </a:solidFill>
            </a:endParaRPr>
          </a:p>
          <a:p>
            <a:r>
              <a:rPr lang="en-US" sz="800" dirty="0" err="1">
                <a:solidFill>
                  <a:srgbClr val="FF6600"/>
                </a:solidFill>
              </a:rPr>
              <a:t>challenge_start_time</a:t>
            </a:r>
            <a:endParaRPr lang="en-US" sz="800" dirty="0">
              <a:solidFill>
                <a:srgbClr val="FF6600"/>
              </a:solidFill>
            </a:endParaRPr>
          </a:p>
          <a:p>
            <a:r>
              <a:rPr lang="en-US" sz="800" dirty="0" err="1">
                <a:solidFill>
                  <a:srgbClr val="FF6600"/>
                </a:solidFill>
              </a:rPr>
              <a:t>restoration_detection_time</a:t>
            </a:r>
            <a:endParaRPr lang="en-US" sz="800" dirty="0">
              <a:solidFill>
                <a:srgbClr val="FF6600"/>
              </a:solidFill>
            </a:endParaRPr>
          </a:p>
          <a:p>
            <a:r>
              <a:rPr lang="en-US" sz="800" dirty="0" err="1">
                <a:solidFill>
                  <a:srgbClr val="FF6600"/>
                </a:solidFill>
              </a:rPr>
              <a:t>recovery_time</a:t>
            </a:r>
            <a:endParaRPr lang="en-US" sz="800" dirty="0">
              <a:solidFill>
                <a:srgbClr val="FF6600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associated_metric_values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log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CLI_responses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API_responses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rgbClr val="FF6600"/>
                </a:solidFill>
              </a:rPr>
              <a:t>write_to_csv</a:t>
            </a:r>
            <a:r>
              <a:rPr lang="en-US" sz="800" dirty="0">
                <a:solidFill>
                  <a:srgbClr val="FF6600"/>
                </a:solidFill>
              </a:rPr>
              <a:t>()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81300" y="1943100"/>
            <a:ext cx="22860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rgbClr val="FF6600"/>
                </a:solidFill>
              </a:rPr>
              <a:t>create </a:t>
            </a:r>
            <a:r>
              <a:rPr lang="en-US" sz="800" dirty="0" err="1">
                <a:solidFill>
                  <a:srgbClr val="FF6600"/>
                </a:solidFill>
              </a:rPr>
              <a:t>TstExc</a:t>
            </a:r>
            <a:r>
              <a:rPr lang="en-US" sz="800" dirty="0">
                <a:solidFill>
                  <a:srgbClr val="FF6600"/>
                </a:solidFill>
              </a:rPr>
              <a:t>: </a:t>
            </a:r>
            <a:r>
              <a:rPr lang="en-US" sz="800" dirty="0" err="1">
                <a:solidFill>
                  <a:srgbClr val="FF6600"/>
                </a:solidFill>
              </a:rPr>
              <a:t>TestExecution</a:t>
            </a:r>
            <a:r>
              <a:rPr lang="en-US" sz="800" dirty="0">
                <a:solidFill>
                  <a:srgbClr val="FF6600"/>
                </a:solidFill>
              </a:rPr>
              <a:t> instance</a:t>
            </a:r>
          </a:p>
          <a:p>
            <a:r>
              <a:rPr lang="en-US" sz="800" dirty="0">
                <a:solidFill>
                  <a:srgbClr val="FF6600"/>
                </a:solidFill>
              </a:rPr>
              <a:t>set </a:t>
            </a:r>
            <a:r>
              <a:rPr lang="en-US" sz="800" dirty="0" err="1">
                <a:solidFill>
                  <a:srgbClr val="FF6600"/>
                </a:solidFill>
              </a:rPr>
              <a:t>TstExc.start_time</a:t>
            </a:r>
            <a:endParaRPr lang="en-US" sz="800" dirty="0">
              <a:solidFill>
                <a:srgbClr val="FF6600"/>
              </a:solidFill>
            </a:endParaRPr>
          </a:p>
          <a:p>
            <a:endParaRPr lang="en-US" sz="800" dirty="0">
              <a:solidFill>
                <a:srgbClr val="FF6600"/>
              </a:solidFill>
            </a:endParaRPr>
          </a:p>
          <a:p>
            <a:r>
              <a:rPr lang="en-US" sz="800" dirty="0">
                <a:solidFill>
                  <a:srgbClr val="FF66FF"/>
                </a:solidFill>
              </a:rPr>
              <a:t>get </a:t>
            </a:r>
            <a:r>
              <a:rPr lang="en-US" sz="800" dirty="0" err="1">
                <a:solidFill>
                  <a:srgbClr val="FF66FF"/>
                </a:solidFill>
              </a:rPr>
              <a:t>ChDef</a:t>
            </a:r>
            <a:r>
              <a:rPr lang="en-US" sz="800" dirty="0">
                <a:solidFill>
                  <a:srgbClr val="FF66FF"/>
                </a:solidFill>
              </a:rPr>
              <a:t>: </a:t>
            </a:r>
            <a:r>
              <a:rPr lang="en-US" sz="800" dirty="0" err="1">
                <a:solidFill>
                  <a:srgbClr val="FF66FF"/>
                </a:solidFill>
              </a:rPr>
              <a:t>ChallengeDefinition</a:t>
            </a:r>
            <a:r>
              <a:rPr lang="en-US" sz="800" dirty="0">
                <a:solidFill>
                  <a:srgbClr val="FF66FF"/>
                </a:solidFill>
              </a:rPr>
              <a:t> instance</a:t>
            </a:r>
          </a:p>
          <a:p>
            <a:r>
              <a:rPr lang="en-US" sz="800" dirty="0">
                <a:solidFill>
                  <a:srgbClr val="00B050"/>
                </a:solidFill>
              </a:rPr>
              <a:t>create </a:t>
            </a:r>
            <a:r>
              <a:rPr lang="en-US" sz="800" dirty="0" err="1">
                <a:solidFill>
                  <a:srgbClr val="00B050"/>
                </a:solidFill>
              </a:rPr>
              <a:t>ChExc</a:t>
            </a:r>
            <a:r>
              <a:rPr lang="en-US" sz="800" dirty="0">
                <a:solidFill>
                  <a:srgbClr val="00B050"/>
                </a:solidFill>
              </a:rPr>
              <a:t>: </a:t>
            </a:r>
            <a:r>
              <a:rPr lang="en-US" sz="800" dirty="0" err="1">
                <a:solidFill>
                  <a:srgbClr val="00B050"/>
                </a:solidFill>
              </a:rPr>
              <a:t>ChallengeExecution</a:t>
            </a:r>
            <a:r>
              <a:rPr lang="en-US" sz="800" dirty="0">
                <a:solidFill>
                  <a:srgbClr val="00B050"/>
                </a:solidFill>
              </a:rPr>
              <a:t> instance</a:t>
            </a:r>
          </a:p>
          <a:p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>
                <a:solidFill>
                  <a:srgbClr val="FF66FF"/>
                </a:solidFill>
              </a:rPr>
              <a:t>call </a:t>
            </a:r>
            <a:r>
              <a:rPr lang="en-US" sz="800" dirty="0" err="1">
                <a:solidFill>
                  <a:srgbClr val="FF66FF"/>
                </a:solidFill>
              </a:rPr>
              <a:t>ChDef</a:t>
            </a:r>
            <a:r>
              <a:rPr lang="en-US" sz="800" dirty="0">
                <a:solidFill>
                  <a:srgbClr val="FF66FF"/>
                </a:solidFill>
              </a:rPr>
              <a:t>. </a:t>
            </a:r>
            <a:r>
              <a:rPr lang="en-US" sz="800" dirty="0" err="1">
                <a:solidFill>
                  <a:srgbClr val="FF66FF"/>
                </a:solidFill>
              </a:rPr>
              <a:t>run_start_challenge_code</a:t>
            </a:r>
            <a:endParaRPr lang="en-US" sz="800" dirty="0">
              <a:solidFill>
                <a:srgbClr val="FF66FF"/>
              </a:solidFill>
            </a:endParaRPr>
          </a:p>
          <a:p>
            <a:r>
              <a:rPr lang="en-US" sz="800" dirty="0">
                <a:solidFill>
                  <a:srgbClr val="00B050"/>
                </a:solidFill>
              </a:rPr>
              <a:t>set </a:t>
            </a:r>
            <a:r>
              <a:rPr lang="en-US" sz="800" dirty="0" err="1">
                <a:solidFill>
                  <a:srgbClr val="00B050"/>
                </a:solidFill>
              </a:rPr>
              <a:t>ChExc.start_time</a:t>
            </a:r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>
                <a:solidFill>
                  <a:srgbClr val="FF6600"/>
                </a:solidFill>
              </a:rPr>
              <a:t>set </a:t>
            </a:r>
            <a:r>
              <a:rPr lang="en-US" sz="800" dirty="0" err="1">
                <a:solidFill>
                  <a:srgbClr val="FF6600"/>
                </a:solidFill>
              </a:rPr>
              <a:t>TstExc.challenge_start_time</a:t>
            </a:r>
            <a:endParaRPr lang="en-US" sz="800" dirty="0">
              <a:solidFill>
                <a:srgbClr val="00B050"/>
              </a:solidFill>
            </a:endParaRPr>
          </a:p>
          <a:p>
            <a:endParaRPr lang="en-US" sz="800" dirty="0">
              <a:solidFill>
                <a:srgbClr val="0070C0"/>
              </a:solidFill>
            </a:endParaRPr>
          </a:p>
          <a:p>
            <a:r>
              <a:rPr lang="en-US" sz="800" dirty="0">
                <a:solidFill>
                  <a:srgbClr val="0070C0"/>
                </a:solidFill>
              </a:rPr>
              <a:t>&lt;specific code to wait for VNF recovery&gt;</a:t>
            </a:r>
          </a:p>
          <a:p>
            <a:r>
              <a:rPr lang="en-US" sz="800" dirty="0">
                <a:solidFill>
                  <a:srgbClr val="0070C0"/>
                </a:solidFill>
              </a:rPr>
              <a:t>&lt;collect specific other metrics&gt;</a:t>
            </a:r>
          </a:p>
          <a:p>
            <a:endParaRPr lang="en-US" sz="800" dirty="0">
              <a:solidFill>
                <a:srgbClr val="FF6600"/>
              </a:solidFill>
            </a:endParaRPr>
          </a:p>
          <a:p>
            <a:r>
              <a:rPr lang="en-US" sz="800" dirty="0">
                <a:solidFill>
                  <a:srgbClr val="FF6600"/>
                </a:solidFill>
              </a:rPr>
              <a:t>set </a:t>
            </a:r>
            <a:r>
              <a:rPr lang="en-US" sz="800" dirty="0" err="1">
                <a:solidFill>
                  <a:srgbClr val="FF6600"/>
                </a:solidFill>
              </a:rPr>
              <a:t>TstExc</a:t>
            </a:r>
            <a:r>
              <a:rPr lang="en-US" sz="800" dirty="0">
                <a:solidFill>
                  <a:srgbClr val="FF6600"/>
                </a:solidFill>
              </a:rPr>
              <a:t>. </a:t>
            </a:r>
            <a:r>
              <a:rPr lang="en-US" sz="800" dirty="0" err="1">
                <a:solidFill>
                  <a:srgbClr val="FF6600"/>
                </a:solidFill>
              </a:rPr>
              <a:t>restoration_detection_time</a:t>
            </a:r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>
                <a:solidFill>
                  <a:srgbClr val="FF6600"/>
                </a:solidFill>
              </a:rPr>
              <a:t>compute </a:t>
            </a:r>
            <a:r>
              <a:rPr lang="en-US" sz="800" dirty="0" err="1">
                <a:solidFill>
                  <a:srgbClr val="FF6600"/>
                </a:solidFill>
              </a:rPr>
              <a:t>TstExc.recovery_time</a:t>
            </a:r>
            <a:r>
              <a:rPr lang="en-US" sz="800" dirty="0">
                <a:solidFill>
                  <a:srgbClr val="0070C0"/>
                </a:solidFill>
              </a:rPr>
              <a:t> </a:t>
            </a:r>
          </a:p>
          <a:p>
            <a:endParaRPr lang="en-US" sz="800" dirty="0">
              <a:solidFill>
                <a:srgbClr val="0070C0"/>
              </a:solidFill>
            </a:endParaRPr>
          </a:p>
          <a:p>
            <a:r>
              <a:rPr lang="en-US" sz="800" dirty="0">
                <a:solidFill>
                  <a:srgbClr val="FF66FF"/>
                </a:solidFill>
              </a:rPr>
              <a:t>call </a:t>
            </a:r>
            <a:r>
              <a:rPr lang="en-US" sz="800" dirty="0" err="1">
                <a:solidFill>
                  <a:srgbClr val="FF66FF"/>
                </a:solidFill>
              </a:rPr>
              <a:t>ChDef</a:t>
            </a:r>
            <a:r>
              <a:rPr lang="en-US" sz="800" dirty="0">
                <a:solidFill>
                  <a:srgbClr val="FF66FF"/>
                </a:solidFill>
              </a:rPr>
              <a:t>. </a:t>
            </a:r>
            <a:r>
              <a:rPr lang="en-US" sz="800" dirty="0" err="1">
                <a:solidFill>
                  <a:srgbClr val="FF66FF"/>
                </a:solidFill>
              </a:rPr>
              <a:t>run_stop_challenge_code</a:t>
            </a:r>
            <a:endParaRPr lang="en-US" sz="800" dirty="0">
              <a:solidFill>
                <a:srgbClr val="FF66FF"/>
              </a:solidFill>
            </a:endParaRPr>
          </a:p>
          <a:p>
            <a:r>
              <a:rPr lang="en-US" sz="800" dirty="0">
                <a:solidFill>
                  <a:srgbClr val="00B050"/>
                </a:solidFill>
              </a:rPr>
              <a:t>set </a:t>
            </a:r>
            <a:r>
              <a:rPr lang="en-US" sz="800" dirty="0" err="1">
                <a:solidFill>
                  <a:srgbClr val="00B050"/>
                </a:solidFill>
              </a:rPr>
              <a:t>ChExc.stop_time</a:t>
            </a:r>
            <a:endParaRPr lang="en-US" sz="800" dirty="0">
              <a:solidFill>
                <a:srgbClr val="00B050"/>
              </a:solidFill>
            </a:endParaRPr>
          </a:p>
          <a:p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>
                <a:solidFill>
                  <a:srgbClr val="00B050"/>
                </a:solidFill>
              </a:rPr>
              <a:t>call </a:t>
            </a:r>
            <a:r>
              <a:rPr lang="en-US" sz="800" dirty="0" err="1">
                <a:solidFill>
                  <a:srgbClr val="00B050"/>
                </a:solidFill>
              </a:rPr>
              <a:t>ChExc.write_to_csv</a:t>
            </a:r>
            <a:r>
              <a:rPr lang="en-US" sz="800" dirty="0">
                <a:solidFill>
                  <a:srgbClr val="00B050"/>
                </a:solidFill>
              </a:rPr>
              <a:t>()</a:t>
            </a:r>
          </a:p>
          <a:p>
            <a:r>
              <a:rPr lang="en-US" sz="800" dirty="0">
                <a:solidFill>
                  <a:srgbClr val="FF6600"/>
                </a:solidFill>
              </a:rPr>
              <a:t>set </a:t>
            </a:r>
            <a:r>
              <a:rPr lang="en-US" sz="800" dirty="0" err="1">
                <a:solidFill>
                  <a:srgbClr val="FF6600"/>
                </a:solidFill>
              </a:rPr>
              <a:t>TstExc.finish_time</a:t>
            </a:r>
            <a:endParaRPr lang="en-US" sz="800" dirty="0">
              <a:solidFill>
                <a:srgbClr val="FF6600"/>
              </a:solidFill>
            </a:endParaRPr>
          </a:p>
          <a:p>
            <a:r>
              <a:rPr lang="en-US" sz="800" dirty="0">
                <a:solidFill>
                  <a:srgbClr val="FF6600"/>
                </a:solidFill>
              </a:rPr>
              <a:t>call </a:t>
            </a:r>
            <a:r>
              <a:rPr lang="en-US" sz="800" dirty="0" err="1">
                <a:solidFill>
                  <a:srgbClr val="FF6600"/>
                </a:solidFill>
              </a:rPr>
              <a:t>TstExc.write_to_csv</a:t>
            </a:r>
            <a:r>
              <a:rPr lang="en-US" sz="800" dirty="0">
                <a:solidFill>
                  <a:srgbClr val="FF6600"/>
                </a:solidFill>
              </a:rPr>
              <a:t>()</a:t>
            </a:r>
            <a:endParaRPr lang="en-US" sz="800" dirty="0">
              <a:solidFill>
                <a:srgbClr val="00B050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(after each significant step, add entries to </a:t>
            </a:r>
            <a:r>
              <a:rPr lang="en-US" sz="800" dirty="0" err="1">
                <a:solidFill>
                  <a:schemeClr val="tx1"/>
                </a:solidFill>
              </a:rPr>
              <a:t>TstExc</a:t>
            </a:r>
            <a:r>
              <a:rPr lang="en-US" sz="800" dirty="0">
                <a:solidFill>
                  <a:schemeClr val="tx1"/>
                </a:solidFill>
              </a:rPr>
              <a:t> log and to </a:t>
            </a:r>
            <a:r>
              <a:rPr lang="en-US" sz="800" dirty="0" err="1">
                <a:solidFill>
                  <a:schemeClr val="tx1"/>
                </a:solidFill>
              </a:rPr>
              <a:t>ChExc</a:t>
            </a:r>
            <a:r>
              <a:rPr lang="en-US" sz="800" dirty="0">
                <a:solidFill>
                  <a:schemeClr val="tx1"/>
                </a:solidFill>
              </a:rPr>
              <a:t> log accordingly)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81300" y="1828800"/>
            <a:ext cx="22860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run_test_code</a:t>
            </a:r>
            <a:r>
              <a:rPr lang="en-US" sz="800" dirty="0">
                <a:solidFill>
                  <a:schemeClr val="tx1"/>
                </a:solidFill>
              </a:rPr>
              <a:t>() logic</a:t>
            </a:r>
          </a:p>
        </p:txBody>
      </p:sp>
      <p:cxnSp>
        <p:nvCxnSpPr>
          <p:cNvPr id="110" name="Straight Arrow Connector 64"/>
          <p:cNvCxnSpPr>
            <a:stCxn id="109" idx="1"/>
            <a:endCxn id="111" idx="3"/>
          </p:cNvCxnSpPr>
          <p:nvPr/>
        </p:nvCxnSpPr>
        <p:spPr>
          <a:xfrm rot="10800000" flipV="1">
            <a:off x="1409700" y="1885950"/>
            <a:ext cx="1371600" cy="5715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295400" y="2400300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64"/>
          <p:cNvCxnSpPr>
            <a:stCxn id="105" idx="1"/>
            <a:endCxn id="116" idx="3"/>
          </p:cNvCxnSpPr>
          <p:nvPr/>
        </p:nvCxnSpPr>
        <p:spPr>
          <a:xfrm rot="10800000" flipV="1">
            <a:off x="4495800" y="1200150"/>
            <a:ext cx="1371600" cy="857250"/>
          </a:xfrm>
          <a:prstGeom prst="bentConnector3">
            <a:avLst>
              <a:gd name="adj1" fmla="val 50000"/>
            </a:avLst>
          </a:prstGeom>
          <a:ln>
            <a:solidFill>
              <a:srgbClr val="FF6600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381500" y="2000250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64"/>
          <p:cNvCxnSpPr>
            <a:stCxn id="100" idx="1"/>
            <a:endCxn id="120" idx="3"/>
          </p:cNvCxnSpPr>
          <p:nvPr/>
        </p:nvCxnSpPr>
        <p:spPr>
          <a:xfrm rot="10800000">
            <a:off x="4724400" y="2514600"/>
            <a:ext cx="1143000" cy="62865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4610100" y="2457450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64"/>
          <p:cNvCxnSpPr>
            <a:stCxn id="87" idx="3"/>
            <a:endCxn id="122" idx="1"/>
          </p:cNvCxnSpPr>
          <p:nvPr/>
        </p:nvCxnSpPr>
        <p:spPr>
          <a:xfrm flipV="1">
            <a:off x="2209800" y="2400300"/>
            <a:ext cx="514350" cy="800100"/>
          </a:xfrm>
          <a:prstGeom prst="bentConnector3">
            <a:avLst>
              <a:gd name="adj1" fmla="val 50000"/>
            </a:avLst>
          </a:prstGeom>
          <a:ln>
            <a:solidFill>
              <a:srgbClr val="FF66FF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2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Module design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38400" y="2514600"/>
            <a:ext cx="1828800" cy="1143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Module: Main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38400" y="2628900"/>
            <a:ext cx="18288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Interactive Menu:</a:t>
            </a:r>
          </a:p>
          <a:p>
            <a:r>
              <a:rPr lang="en-US" sz="800" dirty="0">
                <a:solidFill>
                  <a:schemeClr val="tx1"/>
                </a:solidFill>
              </a:rPr>
              <a:t>  View Test Definitions</a:t>
            </a:r>
          </a:p>
          <a:p>
            <a:r>
              <a:rPr lang="en-US" sz="800" dirty="0">
                <a:solidFill>
                  <a:schemeClr val="tx1"/>
                </a:solidFill>
              </a:rPr>
              <a:t>  Edit Test Definitions</a:t>
            </a:r>
          </a:p>
          <a:p>
            <a:r>
              <a:rPr lang="en-US" sz="800" dirty="0">
                <a:solidFill>
                  <a:schemeClr val="tx1"/>
                </a:solidFill>
              </a:rPr>
              <a:t>  Run A Test</a:t>
            </a:r>
          </a:p>
          <a:p>
            <a:r>
              <a:rPr lang="en-US" sz="800" dirty="0">
                <a:solidFill>
                  <a:schemeClr val="tx1"/>
                </a:solidFill>
              </a:rPr>
              <a:t>  View Test Results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10150" y="3771900"/>
            <a:ext cx="2171700" cy="114300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Module: Run Test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010150" y="3886200"/>
            <a:ext cx="21717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Receive/retrieve chosen test </a:t>
            </a:r>
            <a:r>
              <a:rPr lang="en-US" sz="800" dirty="0" err="1">
                <a:solidFill>
                  <a:schemeClr val="tx1"/>
                </a:solidFill>
              </a:rPr>
              <a:t>def</a:t>
            </a:r>
            <a:r>
              <a:rPr lang="en-US" sz="800" dirty="0">
                <a:solidFill>
                  <a:schemeClr val="tx1"/>
                </a:solidFill>
              </a:rPr>
              <a:t> info</a:t>
            </a:r>
          </a:p>
          <a:p>
            <a:r>
              <a:rPr lang="en-US" sz="800" dirty="0">
                <a:solidFill>
                  <a:schemeClr val="tx1"/>
                </a:solidFill>
              </a:rPr>
              <a:t>pre-test (pings, etc.)</a:t>
            </a:r>
          </a:p>
          <a:p>
            <a:r>
              <a:rPr lang="en-US" sz="800" dirty="0">
                <a:solidFill>
                  <a:schemeClr val="tx1"/>
                </a:solidFill>
              </a:rPr>
              <a:t>launch test:</a:t>
            </a:r>
          </a:p>
          <a:p>
            <a:r>
              <a:rPr lang="en-US" sz="800" dirty="0">
                <a:solidFill>
                  <a:schemeClr val="tx1"/>
                </a:solidFill>
              </a:rPr>
              <a:t>  create execution instances of Test and Challenge</a:t>
            </a:r>
          </a:p>
          <a:p>
            <a:r>
              <a:rPr lang="en-US" sz="800" dirty="0">
                <a:solidFill>
                  <a:schemeClr val="tx1"/>
                </a:solidFill>
              </a:rPr>
              <a:t>  simulate challenge</a:t>
            </a:r>
          </a:p>
          <a:p>
            <a:r>
              <a:rPr lang="en-US" sz="800" dirty="0">
                <a:solidFill>
                  <a:schemeClr val="tx1"/>
                </a:solidFill>
              </a:rPr>
              <a:t>  get time T1</a:t>
            </a:r>
          </a:p>
          <a:p>
            <a:r>
              <a:rPr lang="en-US" sz="800" dirty="0">
                <a:solidFill>
                  <a:schemeClr val="tx1"/>
                </a:solidFill>
              </a:rPr>
              <a:t>  loop: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 wait for VNF recovery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 optional other metrics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 store data and logs</a:t>
            </a:r>
          </a:p>
          <a:p>
            <a:r>
              <a:rPr lang="en-US" sz="800" dirty="0">
                <a:solidFill>
                  <a:schemeClr val="tx1"/>
                </a:solidFill>
              </a:rPr>
              <a:t>  get time T2</a:t>
            </a:r>
          </a:p>
          <a:p>
            <a:r>
              <a:rPr lang="en-US" sz="800" dirty="0">
                <a:solidFill>
                  <a:schemeClr val="tx1"/>
                </a:solidFill>
              </a:rPr>
              <a:t>  stop challenge</a:t>
            </a:r>
          </a:p>
          <a:p>
            <a:r>
              <a:rPr lang="en-US" sz="800" dirty="0">
                <a:solidFill>
                  <a:schemeClr val="tx1"/>
                </a:solidFill>
              </a:rPr>
              <a:t>  reset (with ONAP MSO)</a:t>
            </a:r>
          </a:p>
          <a:p>
            <a:r>
              <a:rPr lang="en-US" sz="800" dirty="0">
                <a:solidFill>
                  <a:schemeClr val="tx1"/>
                </a:solidFill>
              </a:rPr>
              <a:t>  store data and logs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post-tests</a:t>
            </a:r>
          </a:p>
          <a:p>
            <a:r>
              <a:rPr lang="en-US" sz="800" dirty="0">
                <a:solidFill>
                  <a:schemeClr val="tx1"/>
                </a:solidFill>
              </a:rPr>
              <a:t>logs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181600" y="914400"/>
            <a:ext cx="18288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Module: Manage Test Definitions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181600" y="1028700"/>
            <a:ext cx="1828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View/Edit/Delete:</a:t>
            </a:r>
          </a:p>
          <a:p>
            <a:r>
              <a:rPr lang="en-US" sz="800" dirty="0">
                <a:solidFill>
                  <a:schemeClr val="tx1"/>
                </a:solidFill>
              </a:rPr>
              <a:t>  physical resources</a:t>
            </a:r>
          </a:p>
          <a:p>
            <a:r>
              <a:rPr lang="en-US" sz="800" dirty="0">
                <a:solidFill>
                  <a:schemeClr val="tx1"/>
                </a:solidFill>
              </a:rPr>
              <a:t>  cloud resources</a:t>
            </a:r>
          </a:p>
          <a:p>
            <a:r>
              <a:rPr lang="en-US" sz="800" dirty="0">
                <a:solidFill>
                  <a:schemeClr val="tx1"/>
                </a:solidFill>
              </a:rPr>
              <a:t>  VNFs</a:t>
            </a:r>
          </a:p>
          <a:p>
            <a:r>
              <a:rPr lang="en-US" sz="800" dirty="0">
                <a:solidFill>
                  <a:schemeClr val="tx1"/>
                </a:solidFill>
              </a:rPr>
              <a:t>  recipients (OS, cloud/VNF managers)</a:t>
            </a:r>
          </a:p>
          <a:p>
            <a:r>
              <a:rPr lang="en-US" sz="800" dirty="0">
                <a:solidFill>
                  <a:schemeClr val="tx1"/>
                </a:solidFill>
              </a:rPr>
              <a:t>  challenge definitions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optional metrics</a:t>
            </a:r>
          </a:p>
          <a:p>
            <a:r>
              <a:rPr lang="en-US" sz="800" dirty="0">
                <a:solidFill>
                  <a:schemeClr val="tx1"/>
                </a:solidFill>
              </a:rPr>
              <a:t>  test definitions</a:t>
            </a:r>
          </a:p>
          <a:p>
            <a:r>
              <a:rPr lang="en-US" sz="800" dirty="0">
                <a:solidFill>
                  <a:schemeClr val="tx1"/>
                </a:solidFill>
              </a:rPr>
              <a:t>Initialize Data (initial storage population)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96250" y="3771900"/>
            <a:ext cx="1828800" cy="1143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Module: Interface With Servers/OS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096250" y="3886200"/>
            <a:ext cx="1828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CLI send/receive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API send/receive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096250" y="4343400"/>
            <a:ext cx="1828800" cy="1143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Module: Interface With Cloud Managers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096250" y="4457700"/>
            <a:ext cx="1828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CLI send/receive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API send/receive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96250" y="4914900"/>
            <a:ext cx="18288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Module: Interface With VNF Managers and NFV Orchestrators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096250" y="5143500"/>
            <a:ext cx="1828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CLI send/receive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API send/receive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5638800" y="2514600"/>
            <a:ext cx="914400" cy="91440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Persistent</a:t>
            </a:r>
          </a:p>
          <a:p>
            <a:pPr algn="ctr"/>
            <a:r>
              <a:rPr lang="en-US" sz="800" dirty="0"/>
              <a:t>Test Data</a:t>
            </a:r>
          </a:p>
          <a:p>
            <a:pPr algn="ctr"/>
            <a:r>
              <a:rPr lang="en-US" sz="800" dirty="0"/>
              <a:t>(Files, CSV, binary, DB)</a:t>
            </a:r>
          </a:p>
        </p:txBody>
      </p:sp>
      <p:cxnSp>
        <p:nvCxnSpPr>
          <p:cNvPr id="103" name="Straight Arrow Connector 64"/>
          <p:cNvCxnSpPr>
            <a:stCxn id="82" idx="1"/>
            <a:endCxn id="76" idx="3"/>
          </p:cNvCxnSpPr>
          <p:nvPr/>
        </p:nvCxnSpPr>
        <p:spPr>
          <a:xfrm rot="10800000" flipV="1">
            <a:off x="4267200" y="971550"/>
            <a:ext cx="914400" cy="1600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64"/>
          <p:cNvCxnSpPr>
            <a:stCxn id="80" idx="1"/>
            <a:endCxn id="76" idx="3"/>
          </p:cNvCxnSpPr>
          <p:nvPr/>
        </p:nvCxnSpPr>
        <p:spPr>
          <a:xfrm rot="10800000">
            <a:off x="4267200" y="2571750"/>
            <a:ext cx="742950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64"/>
          <p:cNvCxnSpPr>
            <a:stCxn id="3" idx="2"/>
            <a:endCxn id="76" idx="3"/>
          </p:cNvCxnSpPr>
          <p:nvPr/>
        </p:nvCxnSpPr>
        <p:spPr>
          <a:xfrm rot="10800000">
            <a:off x="4267200" y="2571750"/>
            <a:ext cx="1371600" cy="4000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64"/>
          <p:cNvCxnSpPr>
            <a:stCxn id="3" idx="1"/>
            <a:endCxn id="91" idx="2"/>
          </p:cNvCxnSpPr>
          <p:nvPr/>
        </p:nvCxnSpPr>
        <p:spPr>
          <a:xfrm flipV="1">
            <a:off x="6096000" y="21717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4"/>
          <p:cNvCxnSpPr>
            <a:stCxn id="3" idx="3"/>
            <a:endCxn id="80" idx="0"/>
          </p:cNvCxnSpPr>
          <p:nvPr/>
        </p:nvCxnSpPr>
        <p:spPr>
          <a:xfrm>
            <a:off x="6096000" y="34290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4"/>
          <p:cNvCxnSpPr>
            <a:stCxn id="97" idx="1"/>
            <a:endCxn id="80" idx="3"/>
          </p:cNvCxnSpPr>
          <p:nvPr/>
        </p:nvCxnSpPr>
        <p:spPr>
          <a:xfrm rot="10800000">
            <a:off x="7181850" y="3829050"/>
            <a:ext cx="914400" cy="571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4"/>
          <p:cNvCxnSpPr>
            <a:stCxn id="99" idx="1"/>
            <a:endCxn id="80" idx="3"/>
          </p:cNvCxnSpPr>
          <p:nvPr/>
        </p:nvCxnSpPr>
        <p:spPr>
          <a:xfrm rot="10800000">
            <a:off x="7181850" y="3829050"/>
            <a:ext cx="914400" cy="1200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64"/>
          <p:cNvCxnSpPr>
            <a:stCxn id="95" idx="1"/>
            <a:endCxn id="80" idx="3"/>
          </p:cNvCxnSpPr>
          <p:nvPr/>
        </p:nvCxnSpPr>
        <p:spPr>
          <a:xfrm flipH="1">
            <a:off x="7181850" y="382905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38400" y="3600450"/>
            <a:ext cx="1828800" cy="1143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Module: Global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8400" y="3714750"/>
            <a:ext cx="1828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75930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Test Runner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2514600"/>
            <a:ext cx="9144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Main 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3771900"/>
            <a:ext cx="1828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(3) Run currently selected Test Definition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943100"/>
            <a:ext cx="9144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(1) Ask for Test Definition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2857500"/>
            <a:ext cx="1828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(2) Display Test Definition details (pull details from each related object)</a:t>
            </a:r>
          </a:p>
        </p:txBody>
      </p:sp>
      <p:cxnSp>
        <p:nvCxnSpPr>
          <p:cNvPr id="8" name="Elbow Connector 7"/>
          <p:cNvCxnSpPr>
            <a:stCxn id="3" idx="3"/>
            <a:endCxn id="5" idx="1"/>
          </p:cNvCxnSpPr>
          <p:nvPr/>
        </p:nvCxnSpPr>
        <p:spPr>
          <a:xfrm flipV="1">
            <a:off x="3352800" y="2228850"/>
            <a:ext cx="914400" cy="57150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3"/>
            <a:endCxn id="6" idx="1"/>
          </p:cNvCxnSpPr>
          <p:nvPr/>
        </p:nvCxnSpPr>
        <p:spPr>
          <a:xfrm>
            <a:off x="3352800" y="2800350"/>
            <a:ext cx="914400" cy="34290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3"/>
            <a:endCxn id="4" idx="1"/>
          </p:cNvCxnSpPr>
          <p:nvPr/>
        </p:nvCxnSpPr>
        <p:spPr>
          <a:xfrm>
            <a:off x="3352800" y="2800350"/>
            <a:ext cx="914400" cy="125730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67200" y="4686300"/>
            <a:ext cx="9144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(4) Exit</a:t>
            </a:r>
          </a:p>
        </p:txBody>
      </p:sp>
      <p:cxnSp>
        <p:nvCxnSpPr>
          <p:cNvPr id="18" name="Elbow Connector 17"/>
          <p:cNvCxnSpPr>
            <a:stCxn id="3" idx="2"/>
            <a:endCxn id="15" idx="1"/>
          </p:cNvCxnSpPr>
          <p:nvPr/>
        </p:nvCxnSpPr>
        <p:spPr>
          <a:xfrm rot="16200000" flipH="1">
            <a:off x="2638425" y="3343275"/>
            <a:ext cx="1885950" cy="13716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31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10096500" y="2000250"/>
            <a:ext cx="1028700" cy="22860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OPNFV integration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124700" y="2057400"/>
            <a:ext cx="2514600" cy="14859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 library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23850" y="1943100"/>
            <a:ext cx="1428750" cy="1257300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181850" y="2228850"/>
            <a:ext cx="800100" cy="12573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 Use Cases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(Test Case Scripts)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81000" y="3314700"/>
            <a:ext cx="685800" cy="9144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b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x86 VNFs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81000" y="914400"/>
            <a:ext cx="685800" cy="9144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Arm VNFs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95500" y="2628900"/>
            <a:ext cx="914400" cy="13716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b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x86 installations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095500" y="1143000"/>
            <a:ext cx="914400" cy="13716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Arm installations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1000" y="2114550"/>
            <a:ext cx="685800" cy="9144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38850" y="4286250"/>
            <a:ext cx="800100" cy="800100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96150" y="4286250"/>
            <a:ext cx="1485900" cy="800100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activities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81700" y="2628900"/>
            <a:ext cx="685800" cy="4572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Test Case Software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(Python 3)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24400" y="4114800"/>
            <a:ext cx="800100" cy="4572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 Interface (choose test case, view data, start execution, ...)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0" y="4343400"/>
            <a:ext cx="685800" cy="342900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Document Design (</a:t>
            </a:r>
            <a:r>
              <a:rPr lang="en-US" sz="800" dirty="0" err="1">
                <a:solidFill>
                  <a:schemeClr val="tx1"/>
                </a:solidFill>
              </a:rPr>
              <a:t>ppt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53300" y="4343400"/>
            <a:ext cx="685800" cy="342900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Document User Guide (RST)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9100" y="4686300"/>
            <a:ext cx="685800" cy="342900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Document Installation (RST)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53300" y="4686300"/>
            <a:ext cx="685800" cy="342900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Document Release Notes (RST)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39100" y="4343400"/>
            <a:ext cx="685800" cy="3429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Push RST to OPNFV docs (</a:t>
            </a:r>
            <a:r>
              <a:rPr lang="en-US" sz="800" dirty="0" err="1">
                <a:solidFill>
                  <a:schemeClr val="tx1"/>
                </a:solidFill>
              </a:rPr>
              <a:t>Gerrit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81700" y="3086100"/>
            <a:ext cx="685800" cy="3429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Push UC2 code to Auto repo (</a:t>
            </a:r>
            <a:r>
              <a:rPr lang="en-US" sz="800" dirty="0" err="1">
                <a:solidFill>
                  <a:schemeClr val="tx1"/>
                </a:solidFill>
              </a:rPr>
              <a:t>Gerrit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53500" y="5200650"/>
            <a:ext cx="685800" cy="1143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Coding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325100" y="5200650"/>
            <a:ext cx="685800" cy="1143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639300" y="5029200"/>
            <a:ext cx="685800" cy="1143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Installing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25100" y="5029200"/>
            <a:ext cx="685800" cy="114300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Configuring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53500" y="5029200"/>
            <a:ext cx="685800" cy="1143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Researching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639300" y="5200650"/>
            <a:ext cx="685800" cy="114300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Documenting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4400" y="3543300"/>
            <a:ext cx="800100" cy="3429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System Interface (ONAP, VIMs, VNFI)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95650" y="3600450"/>
            <a:ext cx="1028700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Openstack</a:t>
            </a:r>
            <a:r>
              <a:rPr lang="en-US" sz="800" dirty="0">
                <a:solidFill>
                  <a:schemeClr val="tx1"/>
                </a:solidFill>
              </a:rPr>
              <a:t>: Evaluate options (CLI, HTTP, Python clients); validate </a:t>
            </a:r>
            <a:r>
              <a:rPr lang="en-US" sz="800" dirty="0" err="1">
                <a:solidFill>
                  <a:schemeClr val="tx1"/>
                </a:solidFill>
              </a:rPr>
              <a:t>openstacksdk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95650" y="4057650"/>
            <a:ext cx="1028700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K8S: Evaluate options (Python client)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95650" y="4514850"/>
            <a:ext cx="1028700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ONAP: Evaluate options (HTTP API; 1 per component)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24400" y="1828800"/>
            <a:ext cx="800100" cy="3429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 Case Data  Management (classes and files)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81400" y="1714500"/>
            <a:ext cx="1143000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Analysis; definitions in pickle, results in CSV, in-memory classes and lists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24400" y="2971800"/>
            <a:ext cx="800100" cy="3429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 Case Logic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(scripts)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2971800"/>
            <a:ext cx="1143000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Analysis; metrics; list of CLI/API commands; list of Python functions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24400" y="2400300"/>
            <a:ext cx="800100" cy="3429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 Case Data Initialization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52650" y="2114550"/>
            <a:ext cx="800100" cy="3429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Install ONAP/K8S/Arm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23950" y="2000250"/>
            <a:ext cx="571500" cy="342900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Configure Policies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52650" y="2686050"/>
            <a:ext cx="800100" cy="3429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Install ONAP/K8S/x86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150" y="1085850"/>
            <a:ext cx="571500" cy="3429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find test VNF K8S/Arm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8150" y="3371850"/>
            <a:ext cx="571500" cy="3429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find test VNF K8S/x86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8150" y="1428750"/>
            <a:ext cx="571500" cy="3429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find test VNF OS/Arm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" y="3714750"/>
            <a:ext cx="571500" cy="3429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find test VNF OS/x86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23950" y="2400300"/>
            <a:ext cx="571500" cy="342900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Configure closed-loops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23950" y="2800350"/>
            <a:ext cx="571500" cy="342900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Verify DCAE operations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52650" y="3486150"/>
            <a:ext cx="800100" cy="3429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Install OpenStack/x86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52650" y="3086100"/>
            <a:ext cx="800100" cy="3429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Install (K8S/Docker)/x86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52650" y="1714500"/>
            <a:ext cx="800100" cy="3429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Install OpenStack/Arm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52650" y="1314450"/>
            <a:ext cx="800100" cy="3429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Install (K8S/Docker)/Arm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150" y="2171700"/>
            <a:ext cx="571500" cy="3429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Onboard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VNFs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8150" y="2628900"/>
            <a:ext cx="571500" cy="3429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Deploy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VNFs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352800" y="2343150"/>
            <a:ext cx="914400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Gather Lab data: ONAP, OS, K8S, NFVI (Servers), VNFs, VM, Containers, ...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096000" y="4686300"/>
            <a:ext cx="685800" cy="3429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Push Design data to Auto Wiki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295650" y="4972050"/>
            <a:ext cx="1028700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Servers (NFVI): Evaluate options (CLI)</a:t>
            </a:r>
          </a:p>
        </p:txBody>
      </p:sp>
      <p:cxnSp>
        <p:nvCxnSpPr>
          <p:cNvPr id="10" name="Straight Arrow Connector 9"/>
          <p:cNvCxnSpPr>
            <a:stCxn id="14" idx="3"/>
            <a:endCxn id="13" idx="1"/>
          </p:cNvCxnSpPr>
          <p:nvPr/>
        </p:nvCxnSpPr>
        <p:spPr>
          <a:xfrm flipV="1">
            <a:off x="5524500" y="2857500"/>
            <a:ext cx="457200" cy="14859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3"/>
            <a:endCxn id="13" idx="1"/>
          </p:cNvCxnSpPr>
          <p:nvPr/>
        </p:nvCxnSpPr>
        <p:spPr>
          <a:xfrm flipV="1">
            <a:off x="5524500" y="2857500"/>
            <a:ext cx="457200" cy="2857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9" idx="3"/>
            <a:endCxn id="13" idx="1"/>
          </p:cNvCxnSpPr>
          <p:nvPr/>
        </p:nvCxnSpPr>
        <p:spPr>
          <a:xfrm flipV="1">
            <a:off x="5524500" y="2857500"/>
            <a:ext cx="457200" cy="8572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3"/>
            <a:endCxn id="13" idx="1"/>
          </p:cNvCxnSpPr>
          <p:nvPr/>
        </p:nvCxnSpPr>
        <p:spPr>
          <a:xfrm>
            <a:off x="5524500" y="2571750"/>
            <a:ext cx="457200" cy="2857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3"/>
            <a:endCxn id="17" idx="1"/>
          </p:cNvCxnSpPr>
          <p:nvPr/>
        </p:nvCxnSpPr>
        <p:spPr>
          <a:xfrm>
            <a:off x="6781800" y="4514850"/>
            <a:ext cx="571500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6" idx="3"/>
            <a:endCxn id="38" idx="1"/>
          </p:cNvCxnSpPr>
          <p:nvPr/>
        </p:nvCxnSpPr>
        <p:spPr>
          <a:xfrm flipV="1">
            <a:off x="1752600" y="2286000"/>
            <a:ext cx="400050" cy="2857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6" idx="3"/>
            <a:endCxn id="40" idx="1"/>
          </p:cNvCxnSpPr>
          <p:nvPr/>
        </p:nvCxnSpPr>
        <p:spPr>
          <a:xfrm>
            <a:off x="1752600" y="2571750"/>
            <a:ext cx="400050" cy="2857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4" idx="3"/>
            <a:endCxn id="47" idx="1"/>
          </p:cNvCxnSpPr>
          <p:nvPr/>
        </p:nvCxnSpPr>
        <p:spPr>
          <a:xfrm flipV="1">
            <a:off x="1009650" y="3657600"/>
            <a:ext cx="1143000" cy="2286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3"/>
            <a:endCxn id="48" idx="1"/>
          </p:cNvCxnSpPr>
          <p:nvPr/>
        </p:nvCxnSpPr>
        <p:spPr>
          <a:xfrm flipV="1">
            <a:off x="1009650" y="3257550"/>
            <a:ext cx="1143000" cy="28575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1" idx="3"/>
            <a:endCxn id="50" idx="1"/>
          </p:cNvCxnSpPr>
          <p:nvPr/>
        </p:nvCxnSpPr>
        <p:spPr>
          <a:xfrm>
            <a:off x="1009650" y="1257300"/>
            <a:ext cx="1143000" cy="2286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3" idx="3"/>
            <a:endCxn id="49" idx="1"/>
          </p:cNvCxnSpPr>
          <p:nvPr/>
        </p:nvCxnSpPr>
        <p:spPr>
          <a:xfrm>
            <a:off x="1009650" y="1600200"/>
            <a:ext cx="1143000" cy="28575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7" idx="0"/>
            <a:endCxn id="72" idx="2"/>
          </p:cNvCxnSpPr>
          <p:nvPr/>
        </p:nvCxnSpPr>
        <p:spPr>
          <a:xfrm flipV="1">
            <a:off x="723900" y="3028950"/>
            <a:ext cx="0" cy="2857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2"/>
            <a:endCxn id="72" idx="0"/>
          </p:cNvCxnSpPr>
          <p:nvPr/>
        </p:nvCxnSpPr>
        <p:spPr>
          <a:xfrm>
            <a:off x="723900" y="1828800"/>
            <a:ext cx="0" cy="2857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239000" y="25146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UC1: Edge Cloud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39000" y="27432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UC2: Resiliency Improvements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39000" y="29718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UC3: Enterprise </a:t>
            </a:r>
            <a:r>
              <a:rPr lang="en-US" sz="800" dirty="0" err="1">
                <a:solidFill>
                  <a:schemeClr val="tx1"/>
                </a:solidFill>
              </a:rPr>
              <a:t>vCPE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153650" y="3543300"/>
            <a:ext cx="914400" cy="3429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OPNFV Jenkins Daily CI/CD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153650" y="2857500"/>
            <a:ext cx="914400" cy="3429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OPNFV Test frameworks (</a:t>
            </a:r>
            <a:r>
              <a:rPr lang="en-US" sz="800" dirty="0" err="1">
                <a:solidFill>
                  <a:schemeClr val="tx1"/>
                </a:solidFill>
              </a:rPr>
              <a:t>Functest</a:t>
            </a:r>
            <a:r>
              <a:rPr lang="en-US" sz="800" dirty="0">
                <a:solidFill>
                  <a:schemeClr val="tx1"/>
                </a:solidFill>
              </a:rPr>
              <a:t>, Yardstick)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039100" y="3543300"/>
            <a:ext cx="685800" cy="342900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Push Auto code to Auto repo (</a:t>
            </a:r>
            <a:r>
              <a:rPr lang="en-US" sz="800" dirty="0" err="1">
                <a:solidFill>
                  <a:schemeClr val="tx1"/>
                </a:solidFill>
              </a:rPr>
              <a:t>Gerrit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1" name="Straight Arrow Connector 120"/>
          <p:cNvCxnSpPr>
            <a:stCxn id="13" idx="3"/>
            <a:endCxn id="115" idx="1"/>
          </p:cNvCxnSpPr>
          <p:nvPr/>
        </p:nvCxnSpPr>
        <p:spPr>
          <a:xfrm>
            <a:off x="6667500" y="2857500"/>
            <a:ext cx="571500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8039100" y="2228850"/>
            <a:ext cx="1543050" cy="12573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 Installation Scripts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096250" y="27432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 by OOM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096250" y="25146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K8S, Docker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096250" y="29718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Openstack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096250" y="32004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VNFs by ONAP API (SDC)</a:t>
            </a:r>
          </a:p>
        </p:txBody>
      </p:sp>
      <p:cxnSp>
        <p:nvCxnSpPr>
          <p:cNvPr id="133" name="Straight Arrow Connector 132"/>
          <p:cNvCxnSpPr>
            <a:stCxn id="53" idx="3"/>
            <a:endCxn id="37" idx="1"/>
          </p:cNvCxnSpPr>
          <p:nvPr/>
        </p:nvCxnSpPr>
        <p:spPr>
          <a:xfrm>
            <a:off x="4267200" y="2571750"/>
            <a:ext cx="457200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71" idx="3"/>
            <a:endCxn id="53" idx="1"/>
          </p:cNvCxnSpPr>
          <p:nvPr/>
        </p:nvCxnSpPr>
        <p:spPr>
          <a:xfrm>
            <a:off x="3009900" y="1828800"/>
            <a:ext cx="342900" cy="7429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3" idx="3"/>
            <a:endCxn id="53" idx="1"/>
          </p:cNvCxnSpPr>
          <p:nvPr/>
        </p:nvCxnSpPr>
        <p:spPr>
          <a:xfrm flipV="1">
            <a:off x="3009900" y="2571750"/>
            <a:ext cx="342900" cy="7429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3" idx="3"/>
            <a:endCxn id="13" idx="1"/>
          </p:cNvCxnSpPr>
          <p:nvPr/>
        </p:nvCxnSpPr>
        <p:spPr>
          <a:xfrm>
            <a:off x="5524500" y="2000250"/>
            <a:ext cx="457200" cy="8572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0" idx="3"/>
            <a:endCxn id="29" idx="1"/>
          </p:cNvCxnSpPr>
          <p:nvPr/>
        </p:nvCxnSpPr>
        <p:spPr>
          <a:xfrm flipV="1">
            <a:off x="4324350" y="3714750"/>
            <a:ext cx="400050" cy="1143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1" idx="3"/>
            <a:endCxn id="29" idx="1"/>
          </p:cNvCxnSpPr>
          <p:nvPr/>
        </p:nvCxnSpPr>
        <p:spPr>
          <a:xfrm flipV="1">
            <a:off x="4324350" y="3714750"/>
            <a:ext cx="400050" cy="5715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2" idx="3"/>
            <a:endCxn id="29" idx="1"/>
          </p:cNvCxnSpPr>
          <p:nvPr/>
        </p:nvCxnSpPr>
        <p:spPr>
          <a:xfrm flipV="1">
            <a:off x="4324350" y="3714750"/>
            <a:ext cx="400050" cy="10287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5" idx="3"/>
            <a:endCxn id="29" idx="1"/>
          </p:cNvCxnSpPr>
          <p:nvPr/>
        </p:nvCxnSpPr>
        <p:spPr>
          <a:xfrm flipV="1">
            <a:off x="4324350" y="3714750"/>
            <a:ext cx="400050" cy="14859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10153650" y="2171700"/>
            <a:ext cx="914400" cy="3429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OPNFV Scenarios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(os|k8s)-(</a:t>
            </a:r>
            <a:r>
              <a:rPr lang="en-US" sz="800" dirty="0" err="1">
                <a:solidFill>
                  <a:schemeClr val="tx1"/>
                </a:solidFill>
              </a:rPr>
              <a:t>nosdn</a:t>
            </a:r>
            <a:r>
              <a:rPr lang="en-US" sz="800" dirty="0">
                <a:solidFill>
                  <a:schemeClr val="tx1"/>
                </a:solidFill>
              </a:rPr>
              <a:t>)...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8839200" y="25146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Traffic Generators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8839200" y="27432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 Configuration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8839200" y="29718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 Case Execution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8839200" y="32004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T.C. Results Collection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239000" y="3200400"/>
            <a:ext cx="685800" cy="2286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(... future U.C.,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like </a:t>
            </a:r>
            <a:r>
              <a:rPr lang="en-US" sz="800" dirty="0" err="1">
                <a:solidFill>
                  <a:schemeClr val="tx1"/>
                </a:solidFill>
              </a:rPr>
              <a:t>vIMS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82" name="Straight Arrow Connector 281"/>
          <p:cNvCxnSpPr>
            <a:stCxn id="120" idx="3"/>
            <a:endCxn id="118" idx="1"/>
          </p:cNvCxnSpPr>
          <p:nvPr/>
        </p:nvCxnSpPr>
        <p:spPr>
          <a:xfrm>
            <a:off x="8724900" y="3714750"/>
            <a:ext cx="1428750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10153650" y="3886200"/>
            <a:ext cx="914400" cy="342900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OPNFV Docs</a:t>
            </a:r>
          </a:p>
        </p:txBody>
      </p:sp>
      <p:cxnSp>
        <p:nvCxnSpPr>
          <p:cNvPr id="290" name="Straight Arrow Connector 281"/>
          <p:cNvCxnSpPr>
            <a:stCxn id="21" idx="3"/>
            <a:endCxn id="287" idx="1"/>
          </p:cNvCxnSpPr>
          <p:nvPr/>
        </p:nvCxnSpPr>
        <p:spPr>
          <a:xfrm flipV="1">
            <a:off x="8724900" y="4057650"/>
            <a:ext cx="1428750" cy="4572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0153650" y="2514600"/>
            <a:ext cx="914400" cy="3429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OPNFV Installers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(apex, fuel, compass4nfv, ...)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1181100" y="4343400"/>
            <a:ext cx="137160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Dependencies:</a:t>
            </a:r>
          </a:p>
          <a:p>
            <a:r>
              <a:rPr lang="en-US" sz="800" dirty="0">
                <a:solidFill>
                  <a:schemeClr val="tx1"/>
                </a:solidFill>
              </a:rPr>
              <a:t>- ONAP software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 * DCAE on K8S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 * Arm binary compatibility</a:t>
            </a:r>
          </a:p>
          <a:p>
            <a:r>
              <a:rPr lang="en-US" sz="800" dirty="0">
                <a:solidFill>
                  <a:schemeClr val="tx1"/>
                </a:solidFill>
              </a:rPr>
              <a:t>- VNF software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 * K8S containerized versions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 * Arm binary compatibility</a:t>
            </a:r>
          </a:p>
          <a:p>
            <a:r>
              <a:rPr lang="en-US" sz="800" dirty="0">
                <a:solidFill>
                  <a:schemeClr val="tx1"/>
                </a:solidFill>
              </a:rPr>
              <a:t>- </a:t>
            </a:r>
            <a:r>
              <a:rPr lang="en-US" sz="800" dirty="0" err="1">
                <a:solidFill>
                  <a:schemeClr val="tx1"/>
                </a:solidFill>
              </a:rPr>
              <a:t>LaaS</a:t>
            </a:r>
            <a:r>
              <a:rPr lang="en-US" sz="800" dirty="0">
                <a:solidFill>
                  <a:schemeClr val="tx1"/>
                </a:solidFill>
              </a:rPr>
              <a:t> lab availability, capacity</a:t>
            </a:r>
          </a:p>
        </p:txBody>
      </p:sp>
      <p:cxnSp>
        <p:nvCxnSpPr>
          <p:cNvPr id="305" name="Straight Arrow Connector 304"/>
          <p:cNvCxnSpPr>
            <a:stCxn id="33" idx="2"/>
            <a:endCxn id="37" idx="0"/>
          </p:cNvCxnSpPr>
          <p:nvPr/>
        </p:nvCxnSpPr>
        <p:spPr>
          <a:xfrm>
            <a:off x="5124450" y="2171700"/>
            <a:ext cx="0" cy="2286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10153650" y="3200400"/>
            <a:ext cx="914400" cy="3429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OPNFV </a:t>
            </a:r>
            <a:r>
              <a:rPr lang="en-US" sz="800" dirty="0" err="1">
                <a:solidFill>
                  <a:schemeClr val="tx1"/>
                </a:solidFill>
              </a:rPr>
              <a:t>LaaS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(Pharos)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4152900" y="914400"/>
            <a:ext cx="1371600" cy="5715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Analysis (top-down methodology): define Use Cases and Test Cases; define MSC (Message Sequence Charts)</a:t>
            </a:r>
          </a:p>
        </p:txBody>
      </p:sp>
      <p:cxnSp>
        <p:nvCxnSpPr>
          <p:cNvPr id="310" name="Straight Arrow Connector 309"/>
          <p:cNvCxnSpPr>
            <a:stCxn id="309" idx="3"/>
            <a:endCxn id="13" idx="0"/>
          </p:cNvCxnSpPr>
          <p:nvPr/>
        </p:nvCxnSpPr>
        <p:spPr>
          <a:xfrm>
            <a:off x="5524500" y="1200150"/>
            <a:ext cx="800100" cy="1428750"/>
          </a:xfrm>
          <a:prstGeom prst="bentConnector2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0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209550" y="742950"/>
            <a:ext cx="6400800" cy="2628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23950" y="3714750"/>
            <a:ext cx="1943100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b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OpenStack</a:t>
            </a:r>
            <a:r>
              <a:rPr lang="en-US" sz="1000" dirty="0">
                <a:solidFill>
                  <a:schemeClr val="tx1"/>
                </a:solidFill>
              </a:rPr>
              <a:t> Controller Node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181100" y="548640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181100" y="377190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Service REST APIs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APIs used by Test Case code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52550" y="5029200"/>
            <a:ext cx="14859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AMQP (Advanced Message Queueing Protocol)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238250" y="42862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Neutron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09750" y="39433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Nova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09750" y="42862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Glance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81250" y="39433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Cinder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238250" y="39433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Keystone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381250" y="42862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23950" y="2457450"/>
            <a:ext cx="194310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unified OSC (OpenStack Client) CLI</a:t>
            </a:r>
          </a:p>
          <a:p>
            <a:pPr algn="ctr"/>
            <a:r>
              <a:rPr lang="en-US" sz="1000" dirty="0">
                <a:solidFill>
                  <a:srgbClr val="808080"/>
                </a:solidFill>
              </a:rPr>
              <a:t>(used to be per-service CLIs)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238250" y="58864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Neutron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09750" y="55435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Nova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09750" y="58864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Glance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81250" y="55435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Cinder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38250" y="55435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Keystone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381250" y="58864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" name="Straight Arrow Connector 4"/>
          <p:cNvCxnSpPr>
            <a:stCxn id="69" idx="2"/>
            <a:endCxn id="70" idx="0"/>
          </p:cNvCxnSpPr>
          <p:nvPr/>
        </p:nvCxnSpPr>
        <p:spPr>
          <a:xfrm>
            <a:off x="2095500" y="4686300"/>
            <a:ext cx="0" cy="800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2" idx="2"/>
            <a:endCxn id="69" idx="0"/>
          </p:cNvCxnSpPr>
          <p:nvPr/>
        </p:nvCxnSpPr>
        <p:spPr>
          <a:xfrm>
            <a:off x="2095500" y="3257550"/>
            <a:ext cx="0" cy="51435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66900" y="3486150"/>
            <a:ext cx="4572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HTTPS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48006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OpenStack Compute Node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09750" y="4800600"/>
            <a:ext cx="5715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JSON, ...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10000" y="52578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OpenStack Compute Node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10000" y="565785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OpenStack Compute Node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810000" y="611505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181100" y="971550"/>
            <a:ext cx="53721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Case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Python Code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24200" y="1657350"/>
            <a:ext cx="1143000" cy="342900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Requests lib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24200" y="1314450"/>
            <a:ext cx="11430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(HTTP Session object: GET, POST, ...)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267200" y="1657350"/>
            <a:ext cx="1371600" cy="4572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openstack</a:t>
            </a:r>
            <a:r>
              <a:rPr lang="en-US" sz="1000" dirty="0">
                <a:solidFill>
                  <a:schemeClr val="tx1"/>
                </a:solidFill>
              </a:rPr>
              <a:t> SDK lib</a:t>
            </a:r>
          </a:p>
          <a:p>
            <a:pPr algn="ctr"/>
            <a:r>
              <a:rPr lang="en-US" sz="1000" dirty="0">
                <a:solidFill>
                  <a:srgbClr val="808080"/>
                </a:solidFill>
              </a:rPr>
              <a:t>(used to be per-service modules)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267200" y="1314450"/>
            <a:ext cx="1371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(Connection object/interface)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267200" y="2114550"/>
            <a:ext cx="1371600" cy="4572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Service Abstraction layer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(proxies: Compute, </a:t>
            </a:r>
            <a:r>
              <a:rPr lang="en-US" sz="1000" dirty="0" err="1">
                <a:solidFill>
                  <a:schemeClr val="tx1"/>
                </a:solidFill>
              </a:rPr>
              <a:t>ObjectStore</a:t>
            </a:r>
            <a:r>
              <a:rPr lang="en-US" sz="1000" dirty="0">
                <a:solidFill>
                  <a:schemeClr val="tx1"/>
                </a:solidFill>
              </a:rPr>
              <a:t>, Network, ...)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66700" y="217170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openrc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permissions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495800" y="108585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clouds.yaml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permissions</a:t>
            </a:r>
          </a:p>
        </p:txBody>
      </p:sp>
      <p:cxnSp>
        <p:nvCxnSpPr>
          <p:cNvPr id="89" name="Straight Arrow Connector 84"/>
          <p:cNvCxnSpPr>
            <a:stCxn id="74" idx="1"/>
            <a:endCxn id="54" idx="3"/>
          </p:cNvCxnSpPr>
          <p:nvPr/>
        </p:nvCxnSpPr>
        <p:spPr>
          <a:xfrm rot="10800000" flipV="1">
            <a:off x="3067050" y="5029200"/>
            <a:ext cx="742950" cy="1143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84"/>
          <p:cNvCxnSpPr>
            <a:stCxn id="76" idx="1"/>
            <a:endCxn id="54" idx="3"/>
          </p:cNvCxnSpPr>
          <p:nvPr/>
        </p:nvCxnSpPr>
        <p:spPr>
          <a:xfrm rot="10800000">
            <a:off x="3067050" y="5143500"/>
            <a:ext cx="742950" cy="3429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84"/>
          <p:cNvCxnSpPr>
            <a:stCxn id="77" idx="1"/>
            <a:endCxn id="54" idx="3"/>
          </p:cNvCxnSpPr>
          <p:nvPr/>
        </p:nvCxnSpPr>
        <p:spPr>
          <a:xfrm rot="10800000">
            <a:off x="3067050" y="5143500"/>
            <a:ext cx="742950" cy="74295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84"/>
          <p:cNvCxnSpPr>
            <a:stCxn id="78" idx="1"/>
            <a:endCxn id="54" idx="3"/>
          </p:cNvCxnSpPr>
          <p:nvPr/>
        </p:nvCxnSpPr>
        <p:spPr>
          <a:xfrm rot="10800000">
            <a:off x="3067050" y="5143500"/>
            <a:ext cx="742950" cy="120015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181100" y="2800350"/>
            <a:ext cx="1828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unified OSC Python Client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“python-</a:t>
            </a:r>
            <a:r>
              <a:rPr lang="en-US" sz="1000" dirty="0" err="1">
                <a:solidFill>
                  <a:schemeClr val="tx1"/>
                </a:solidFill>
              </a:rPr>
              <a:t>openstackclient</a:t>
            </a:r>
            <a:r>
              <a:rPr lang="en-US" sz="10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sz="1000" dirty="0">
                <a:solidFill>
                  <a:srgbClr val="808080"/>
                </a:solidFill>
              </a:rPr>
              <a:t>(used to be per-service clients)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181100" y="1657350"/>
            <a:ext cx="914400" cy="342900"/>
          </a:xfrm>
          <a:prstGeom prst="rect">
            <a:avLst/>
          </a:prstGeom>
          <a:solidFill>
            <a:srgbClr val="33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os</a:t>
            </a:r>
            <a:r>
              <a:rPr lang="en-US" sz="1000" dirty="0">
                <a:solidFill>
                  <a:schemeClr val="tx1"/>
                </a:solidFill>
              </a:rPr>
              <a:t> lib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095500" y="1657350"/>
            <a:ext cx="1028700" cy="342900"/>
          </a:xfrm>
          <a:prstGeom prst="rect">
            <a:avLst/>
          </a:prstGeom>
          <a:solidFill>
            <a:srgbClr val="33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subprocess</a:t>
            </a:r>
            <a:r>
              <a:rPr lang="en-US" sz="1000" dirty="0">
                <a:solidFill>
                  <a:schemeClr val="tx1"/>
                </a:solidFill>
              </a:rPr>
              <a:t> lib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181100" y="131445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os.system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(“</a:t>
            </a:r>
            <a:r>
              <a:rPr lang="en-US" sz="1000" dirty="0" err="1">
                <a:solidFill>
                  <a:schemeClr val="tx1"/>
                </a:solidFill>
              </a:rPr>
              <a:t>cmd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params</a:t>
            </a:r>
            <a:r>
              <a:rPr lang="en-US" sz="1000" dirty="0">
                <a:solidFill>
                  <a:schemeClr val="tx1"/>
                </a:solidFill>
              </a:rPr>
              <a:t>”)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095500" y="1314450"/>
            <a:ext cx="10287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subprocess.call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([‘</a:t>
            </a:r>
            <a:r>
              <a:rPr lang="en-US" sz="1000" dirty="0" err="1">
                <a:solidFill>
                  <a:schemeClr val="tx1"/>
                </a:solidFill>
              </a:rPr>
              <a:t>cmd</a:t>
            </a:r>
            <a:r>
              <a:rPr lang="en-US" sz="1000" dirty="0">
                <a:solidFill>
                  <a:schemeClr val="tx1"/>
                </a:solidFill>
              </a:rPr>
              <a:t>’,’</a:t>
            </a:r>
            <a:r>
              <a:rPr lang="en-US" sz="1000" dirty="0" err="1">
                <a:solidFill>
                  <a:schemeClr val="tx1"/>
                </a:solidFill>
              </a:rPr>
              <a:t>params</a:t>
            </a:r>
            <a:r>
              <a:rPr lang="en-US" sz="1000" dirty="0">
                <a:solidFill>
                  <a:schemeClr val="tx1"/>
                </a:solidFill>
              </a:rPr>
              <a:t>’])</a:t>
            </a:r>
          </a:p>
        </p:txBody>
      </p:sp>
      <p:cxnSp>
        <p:nvCxnSpPr>
          <p:cNvPr id="109" name="Straight Arrow Connector 84"/>
          <p:cNvCxnSpPr>
            <a:stCxn id="105" idx="2"/>
            <a:endCxn id="62" idx="0"/>
          </p:cNvCxnSpPr>
          <p:nvPr/>
        </p:nvCxnSpPr>
        <p:spPr>
          <a:xfrm rot="16200000" flipH="1">
            <a:off x="1638300" y="2000250"/>
            <a:ext cx="457200" cy="4572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84"/>
          <p:cNvCxnSpPr>
            <a:stCxn id="106" idx="2"/>
            <a:endCxn id="62" idx="0"/>
          </p:cNvCxnSpPr>
          <p:nvPr/>
        </p:nvCxnSpPr>
        <p:spPr>
          <a:xfrm rot="5400000">
            <a:off x="2124075" y="1971675"/>
            <a:ext cx="457200" cy="51435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752600" y="2114550"/>
            <a:ext cx="6858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system calls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009900" y="3486150"/>
            <a:ext cx="4572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rgbClr val="FF6699"/>
                </a:solidFill>
              </a:rPr>
              <a:t>HTTPS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524250" y="3543300"/>
            <a:ext cx="4572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HTTPS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353050" y="3943350"/>
            <a:ext cx="1943100" cy="2628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b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ONAP</a:t>
            </a:r>
            <a:r>
              <a:rPr lang="en-US" sz="1000" dirty="0">
                <a:solidFill>
                  <a:schemeClr val="tx1"/>
                </a:solidFill>
              </a:rPr>
              <a:t> platform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410200" y="548640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410200" y="400050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Service (~REST) APIs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581650" y="5029200"/>
            <a:ext cx="14859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Common Services (MSB, AAF, </a:t>
            </a:r>
            <a:r>
              <a:rPr lang="en-US" sz="1000" dirty="0" err="1">
                <a:solidFill>
                  <a:schemeClr val="tx1"/>
                </a:solidFill>
              </a:rPr>
              <a:t>DMaaP</a:t>
            </a:r>
            <a:r>
              <a:rPr lang="en-US" sz="1000" dirty="0">
                <a:solidFill>
                  <a:schemeClr val="tx1"/>
                </a:solidFill>
              </a:rPr>
              <a:t>, ...)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467350" y="45148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Policy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38850" y="41719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MSO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038850" y="45148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610350" y="41719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DCAE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467350" y="41719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AAI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10350" y="45148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67350" y="58864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038850" y="55435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MSO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038850" y="58864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CLAMP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610350" y="55435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DCAE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467350" y="55435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AAI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610350" y="5886450"/>
            <a:ext cx="571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136" name="Straight Arrow Connector 135"/>
          <p:cNvCxnSpPr>
            <a:stCxn id="122" idx="2"/>
            <a:endCxn id="121" idx="0"/>
          </p:cNvCxnSpPr>
          <p:nvPr/>
        </p:nvCxnSpPr>
        <p:spPr>
          <a:xfrm>
            <a:off x="6324600" y="4914900"/>
            <a:ext cx="0" cy="571500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096000" y="3600450"/>
            <a:ext cx="4572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rgbClr val="FF6699"/>
                </a:solidFill>
              </a:rPr>
              <a:t>HTTPS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7753350" y="3943350"/>
            <a:ext cx="1943100" cy="2628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b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Kubernetes</a:t>
            </a:r>
            <a:r>
              <a:rPr lang="en-US" sz="1000" dirty="0">
                <a:solidFill>
                  <a:schemeClr val="tx1"/>
                </a:solidFill>
              </a:rPr>
              <a:t> platform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610100" y="2971800"/>
            <a:ext cx="4572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ONAP CLI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5867400" y="2857500"/>
            <a:ext cx="685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K8S CLI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kubectl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kubeadm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8496300" y="3200400"/>
            <a:ext cx="4572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rgbClr val="FF6699"/>
                </a:solidFill>
              </a:rPr>
              <a:t>HTTPS</a:t>
            </a:r>
          </a:p>
        </p:txBody>
      </p:sp>
      <p:cxnSp>
        <p:nvCxnSpPr>
          <p:cNvPr id="160" name="Straight Arrow Connector 84"/>
          <p:cNvCxnSpPr>
            <a:stCxn id="106" idx="2"/>
            <a:endCxn id="155" idx="1"/>
          </p:cNvCxnSpPr>
          <p:nvPr/>
        </p:nvCxnSpPr>
        <p:spPr>
          <a:xfrm>
            <a:off x="2609850" y="2000250"/>
            <a:ext cx="3257550" cy="1085850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467600" y="628412"/>
            <a:ext cx="40005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Strategy: use interface with </a:t>
            </a:r>
            <a:r>
              <a:rPr lang="en-US" sz="1400" b="1" u="sng" dirty="0">
                <a:solidFill>
                  <a:srgbClr val="0070C0"/>
                </a:solidFill>
              </a:rPr>
              <a:t>highest abstraction level available</a:t>
            </a:r>
            <a:r>
              <a:rPr lang="en-US" sz="1400" b="1" dirty="0">
                <a:solidFill>
                  <a:srgbClr val="0070C0"/>
                </a:solidFill>
              </a:rPr>
              <a:t>, avoid CLI parsing whenever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openstack</a:t>
            </a:r>
            <a:r>
              <a:rPr lang="en-US" sz="1400" b="1" dirty="0">
                <a:solidFill>
                  <a:srgbClr val="0070C0"/>
                </a:solidFill>
              </a:rPr>
              <a:t> SDK for OpenStack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Requests for ONAP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Python client for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Subprocess</a:t>
            </a:r>
            <a:r>
              <a:rPr lang="en-US" sz="1400" b="1" dirty="0">
                <a:solidFill>
                  <a:srgbClr val="0070C0"/>
                </a:solidFill>
              </a:rPr>
              <a:t> for physical servers (unless there is an API or a client)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7810500" y="400050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Service REST APIs</a:t>
            </a:r>
          </a:p>
        </p:txBody>
      </p:sp>
      <p:cxnSp>
        <p:nvCxnSpPr>
          <p:cNvPr id="168" name="Straight Arrow Connector 167"/>
          <p:cNvCxnSpPr>
            <a:stCxn id="155" idx="3"/>
            <a:endCxn id="164" idx="0"/>
          </p:cNvCxnSpPr>
          <p:nvPr/>
        </p:nvCxnSpPr>
        <p:spPr>
          <a:xfrm>
            <a:off x="6553200" y="3086100"/>
            <a:ext cx="2171700" cy="9144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5638800" y="1657350"/>
            <a:ext cx="914400" cy="342900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kubernetes</a:t>
            </a:r>
            <a:r>
              <a:rPr lang="en-US" sz="1000" dirty="0">
                <a:solidFill>
                  <a:schemeClr val="tx1"/>
                </a:solidFill>
              </a:rPr>
              <a:t> python lib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6724650" y="2571750"/>
            <a:ext cx="4572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rgbClr val="FF6600"/>
                </a:solidFill>
              </a:rPr>
              <a:t>HTTPS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638800" y="1314450"/>
            <a:ext cx="9144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(client.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&lt;method()&gt;)</a:t>
            </a:r>
          </a:p>
        </p:txBody>
      </p:sp>
      <p:cxnSp>
        <p:nvCxnSpPr>
          <p:cNvPr id="140" name="Straight Arrow Connector 84"/>
          <p:cNvCxnSpPr>
            <a:stCxn id="80" idx="2"/>
            <a:endCxn id="122" idx="0"/>
          </p:cNvCxnSpPr>
          <p:nvPr/>
        </p:nvCxnSpPr>
        <p:spPr>
          <a:xfrm rot="16200000" flipH="1">
            <a:off x="4010025" y="1685925"/>
            <a:ext cx="2000250" cy="2628900"/>
          </a:xfrm>
          <a:prstGeom prst="bentConnector3">
            <a:avLst>
              <a:gd name="adj1" fmla="val 50000"/>
            </a:avLst>
          </a:prstGeom>
          <a:ln>
            <a:solidFill>
              <a:srgbClr val="FF6699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84"/>
          <p:cNvCxnSpPr>
            <a:stCxn id="80" idx="2"/>
            <a:endCxn id="164" idx="0"/>
          </p:cNvCxnSpPr>
          <p:nvPr/>
        </p:nvCxnSpPr>
        <p:spPr>
          <a:xfrm rot="16200000" flipH="1">
            <a:off x="5210175" y="485775"/>
            <a:ext cx="2000250" cy="5029200"/>
          </a:xfrm>
          <a:prstGeom prst="bentConnector3">
            <a:avLst>
              <a:gd name="adj1" fmla="val 50000"/>
            </a:avLst>
          </a:prstGeom>
          <a:ln>
            <a:solidFill>
              <a:srgbClr val="FF6699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84"/>
          <p:cNvCxnSpPr>
            <a:stCxn id="188" idx="2"/>
            <a:endCxn id="164" idx="0"/>
          </p:cNvCxnSpPr>
          <p:nvPr/>
        </p:nvCxnSpPr>
        <p:spPr>
          <a:xfrm>
            <a:off x="6096000" y="2000250"/>
            <a:ext cx="2628900" cy="2000250"/>
          </a:xfrm>
          <a:prstGeom prst="straightConnector1">
            <a:avLst/>
          </a:prstGeom>
          <a:ln>
            <a:solidFill>
              <a:srgbClr val="FF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0" idx="2"/>
            <a:endCxn id="122" idx="0"/>
          </p:cNvCxnSpPr>
          <p:nvPr/>
        </p:nvCxnSpPr>
        <p:spPr>
          <a:xfrm>
            <a:off x="4838700" y="3314700"/>
            <a:ext cx="1485900" cy="6858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84"/>
          <p:cNvCxnSpPr>
            <a:stCxn id="106" idx="2"/>
            <a:endCxn id="150" idx="1"/>
          </p:cNvCxnSpPr>
          <p:nvPr/>
        </p:nvCxnSpPr>
        <p:spPr>
          <a:xfrm>
            <a:off x="2609850" y="2000250"/>
            <a:ext cx="2000250" cy="1143000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2"/>
            <a:endCxn id="69" idx="3"/>
          </p:cNvCxnSpPr>
          <p:nvPr/>
        </p:nvCxnSpPr>
        <p:spPr>
          <a:xfrm flipH="1">
            <a:off x="3009900" y="2000250"/>
            <a:ext cx="685800" cy="2228850"/>
          </a:xfrm>
          <a:prstGeom prst="straightConnector1">
            <a:avLst/>
          </a:prstGeom>
          <a:ln>
            <a:solidFill>
              <a:srgbClr val="FF6699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84"/>
          <p:cNvCxnSpPr>
            <a:stCxn id="84" idx="2"/>
            <a:endCxn id="69" idx="3"/>
          </p:cNvCxnSpPr>
          <p:nvPr/>
        </p:nvCxnSpPr>
        <p:spPr>
          <a:xfrm flipH="1">
            <a:off x="3009900" y="2571750"/>
            <a:ext cx="1943100" cy="165735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266700" y="3714750"/>
            <a:ext cx="68580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Physical 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0" name="Straight Arrow Connector 84"/>
          <p:cNvCxnSpPr>
            <a:stCxn id="106" idx="2"/>
            <a:endCxn id="209" idx="0"/>
          </p:cNvCxnSpPr>
          <p:nvPr/>
        </p:nvCxnSpPr>
        <p:spPr>
          <a:xfrm flipH="1">
            <a:off x="609600" y="2000250"/>
            <a:ext cx="2000250" cy="1714500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8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1981200" y="1714500"/>
            <a:ext cx="1371600" cy="8001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981200" y="2571750"/>
            <a:ext cx="1028700" cy="3429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981200" y="2971800"/>
            <a:ext cx="914400" cy="5715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81200" y="3600450"/>
            <a:ext cx="1257300" cy="3429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781300" y="4000500"/>
            <a:ext cx="457200" cy="3429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09600" y="2514600"/>
            <a:ext cx="1028700" cy="5715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(M)SO API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09600" y="108585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Create service instance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96050" y="285750"/>
            <a:ext cx="5533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Details at:</a:t>
            </a:r>
          </a:p>
          <a:p>
            <a:r>
              <a:rPr lang="en-US" sz="1100" dirty="0">
                <a:hlinkClick r:id="rId2"/>
              </a:rPr>
              <a:t>http://onap.readthedocs.io/en/latest/submodules/so.git/docs/SO_R1_Interface.html#so-apis</a:t>
            </a:r>
            <a:endParaRPr lang="en-US" sz="1100" dirty="0"/>
          </a:p>
        </p:txBody>
      </p:sp>
      <p:sp>
        <p:nvSpPr>
          <p:cNvPr id="86" name="Rectangle 85"/>
          <p:cNvSpPr/>
          <p:nvPr/>
        </p:nvSpPr>
        <p:spPr>
          <a:xfrm>
            <a:off x="609600" y="1257300"/>
            <a:ext cx="2743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serviceInstances</a:t>
            </a:r>
            <a:r>
              <a:rPr lang="en-US" sz="800" b="1" dirty="0">
                <a:solidFill>
                  <a:schemeClr val="tx1"/>
                </a:solidFill>
              </a:rPr>
              <a:t>/v2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00B050"/>
                </a:solidFill>
              </a:rPr>
              <a:t>POST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38200" y="1714500"/>
            <a:ext cx="6858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requestDetails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6750" y="25717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modelInfo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6750" y="26860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subscriberInfo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66750" y="28003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requestInfo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6750" y="29146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requestParameters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38350" y="17716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ModelType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038350" y="18859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ModelInvariantId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38350" y="20002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ModelNameVersionId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38350" y="21145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ModelName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038350" y="22288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ModelVersion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38350" y="23431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ModelCustomizationName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64"/>
          <p:cNvCxnSpPr>
            <a:stCxn id="86" idx="2"/>
            <a:endCxn id="87" idx="0"/>
          </p:cNvCxnSpPr>
          <p:nvPr/>
        </p:nvCxnSpPr>
        <p:spPr>
          <a:xfrm rot="5400000">
            <a:off x="1466850" y="1200150"/>
            <a:ext cx="228600" cy="80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64"/>
          <p:cNvCxnSpPr>
            <a:stCxn id="88" idx="3"/>
            <a:endCxn id="165" idx="1"/>
          </p:cNvCxnSpPr>
          <p:nvPr/>
        </p:nvCxnSpPr>
        <p:spPr>
          <a:xfrm flipV="1">
            <a:off x="1581150" y="2114550"/>
            <a:ext cx="400050" cy="514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64"/>
          <p:cNvCxnSpPr>
            <a:stCxn id="87" idx="2"/>
            <a:endCxn id="164" idx="0"/>
          </p:cNvCxnSpPr>
          <p:nvPr/>
        </p:nvCxnSpPr>
        <p:spPr>
          <a:xfrm rot="5400000">
            <a:off x="809625" y="2143125"/>
            <a:ext cx="685800" cy="57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038350" y="262890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GlobalSubscriberId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038350" y="274320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SubscriberName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038350" y="3028950"/>
            <a:ext cx="8001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InstanceName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038350" y="3143250"/>
            <a:ext cx="8001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ProductFamilyId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38350" y="3257550"/>
            <a:ext cx="8001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38350" y="3371850"/>
            <a:ext cx="8001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SuppressRollback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64"/>
          <p:cNvCxnSpPr>
            <a:stCxn id="89" idx="3"/>
            <a:endCxn id="170" idx="1"/>
          </p:cNvCxnSpPr>
          <p:nvPr/>
        </p:nvCxnSpPr>
        <p:spPr>
          <a:xfrm>
            <a:off x="1581150" y="2743200"/>
            <a:ext cx="40005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64"/>
          <p:cNvCxnSpPr>
            <a:stCxn id="90" idx="3"/>
            <a:endCxn id="171" idx="1"/>
          </p:cNvCxnSpPr>
          <p:nvPr/>
        </p:nvCxnSpPr>
        <p:spPr>
          <a:xfrm>
            <a:off x="1581150" y="2857500"/>
            <a:ext cx="400050" cy="4000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038350" y="3657600"/>
            <a:ext cx="11430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SubscriptionServiceType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038350" y="3771900"/>
            <a:ext cx="11430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UserParams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838450" y="4057650"/>
            <a:ext cx="3429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2838450" y="4171950"/>
            <a:ext cx="3429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153" name="Straight Arrow Connector 64"/>
          <p:cNvCxnSpPr>
            <a:stCxn id="91" idx="2"/>
            <a:endCxn id="173" idx="1"/>
          </p:cNvCxnSpPr>
          <p:nvPr/>
        </p:nvCxnSpPr>
        <p:spPr>
          <a:xfrm rot="16200000" flipH="1">
            <a:off x="1181100" y="2971800"/>
            <a:ext cx="742950" cy="857250"/>
          </a:xfrm>
          <a:prstGeom prst="bentConnector2">
            <a:avLst/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64"/>
          <p:cNvCxnSpPr>
            <a:stCxn id="134" idx="2"/>
            <a:endCxn id="167" idx="1"/>
          </p:cNvCxnSpPr>
          <p:nvPr/>
        </p:nvCxnSpPr>
        <p:spPr>
          <a:xfrm rot="16200000" flipH="1">
            <a:off x="2552700" y="3943350"/>
            <a:ext cx="285750" cy="171450"/>
          </a:xfrm>
          <a:prstGeom prst="bentConnector2">
            <a:avLst/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609600" y="485775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Delete service instance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09600" y="5029200"/>
            <a:ext cx="2743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serviceInstances</a:t>
            </a:r>
            <a:r>
              <a:rPr lang="en-US" sz="800" b="1" dirty="0">
                <a:solidFill>
                  <a:schemeClr val="tx1"/>
                </a:solidFill>
              </a:rPr>
              <a:t>/v2 /{</a:t>
            </a:r>
            <a:r>
              <a:rPr lang="en-US" sz="800" b="1" dirty="0" err="1">
                <a:solidFill>
                  <a:schemeClr val="tx1"/>
                </a:solidFill>
              </a:rPr>
              <a:t>serviceInstanceId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7924800" y="97155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Create Volume Group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7924800" y="11430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serviceInstances</a:t>
            </a:r>
            <a:r>
              <a:rPr lang="en-US" sz="800" b="1" dirty="0">
                <a:solidFill>
                  <a:schemeClr val="tx1"/>
                </a:solidFill>
              </a:rPr>
              <a:t>/v2/{</a:t>
            </a:r>
            <a:r>
              <a:rPr lang="en-US" sz="800" b="1" dirty="0" err="1">
                <a:solidFill>
                  <a:schemeClr val="tx1"/>
                </a:solidFill>
              </a:rPr>
              <a:t>serviceInstanceId</a:t>
            </a:r>
            <a:r>
              <a:rPr lang="en-US" sz="800" b="1" dirty="0">
                <a:solidFill>
                  <a:schemeClr val="tx1"/>
                </a:solidFill>
              </a:rPr>
              <a:t>} /</a:t>
            </a:r>
            <a:r>
              <a:rPr lang="en-US" sz="800" b="1" dirty="0" err="1">
                <a:solidFill>
                  <a:schemeClr val="tx1"/>
                </a:solidFill>
              </a:rPr>
              <a:t>vnfs</a:t>
            </a:r>
            <a:r>
              <a:rPr lang="en-US" sz="800" b="1" dirty="0">
                <a:solidFill>
                  <a:schemeClr val="tx1"/>
                </a:solidFill>
              </a:rPr>
              <a:t>/{</a:t>
            </a:r>
            <a:r>
              <a:rPr lang="en-US" sz="800" b="1" dirty="0" err="1">
                <a:solidFill>
                  <a:schemeClr val="tx1"/>
                </a:solidFill>
              </a:rPr>
              <a:t>vnfInstanceId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/</a:t>
            </a:r>
            <a:r>
              <a:rPr lang="en-US" sz="800" b="1" dirty="0" err="1">
                <a:solidFill>
                  <a:schemeClr val="tx1"/>
                </a:solidFill>
              </a:rPr>
              <a:t>volumeGroups</a:t>
            </a:r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00B050"/>
                </a:solidFill>
              </a:rPr>
              <a:t>POST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7924800" y="171450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Delete Volume Group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7924800" y="188595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serviceInstances</a:t>
            </a:r>
            <a:r>
              <a:rPr lang="en-US" sz="800" b="1" dirty="0">
                <a:solidFill>
                  <a:schemeClr val="tx1"/>
                </a:solidFill>
              </a:rPr>
              <a:t>/v2/{</a:t>
            </a:r>
            <a:r>
              <a:rPr lang="en-US" sz="800" b="1" dirty="0" err="1">
                <a:solidFill>
                  <a:schemeClr val="tx1"/>
                </a:solidFill>
              </a:rPr>
              <a:t>serviceInstanceId</a:t>
            </a:r>
            <a:r>
              <a:rPr lang="en-US" sz="800" b="1" dirty="0">
                <a:solidFill>
                  <a:schemeClr val="tx1"/>
                </a:solidFill>
              </a:rPr>
              <a:t>} /</a:t>
            </a:r>
            <a:r>
              <a:rPr lang="en-US" sz="800" b="1" dirty="0" err="1">
                <a:solidFill>
                  <a:schemeClr val="tx1"/>
                </a:solidFill>
              </a:rPr>
              <a:t>vnfs</a:t>
            </a:r>
            <a:r>
              <a:rPr lang="en-US" sz="800" b="1" dirty="0">
                <a:solidFill>
                  <a:schemeClr val="tx1"/>
                </a:solidFill>
              </a:rPr>
              <a:t>/{</a:t>
            </a:r>
            <a:r>
              <a:rPr lang="en-US" sz="800" b="1" dirty="0" err="1">
                <a:solidFill>
                  <a:schemeClr val="tx1"/>
                </a:solidFill>
              </a:rPr>
              <a:t>vnfInstanceId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/</a:t>
            </a:r>
            <a:r>
              <a:rPr lang="en-US" sz="800" b="1" dirty="0" err="1">
                <a:solidFill>
                  <a:schemeClr val="tx1"/>
                </a:solidFill>
              </a:rPr>
              <a:t>volumeGroups</a:t>
            </a:r>
            <a:r>
              <a:rPr lang="en-US" sz="800" b="1" dirty="0">
                <a:solidFill>
                  <a:schemeClr val="tx1"/>
                </a:solidFill>
              </a:rPr>
              <a:t>/{volume-</a:t>
            </a:r>
            <a:r>
              <a:rPr lang="en-US" sz="800" b="1" dirty="0" err="1">
                <a:solidFill>
                  <a:schemeClr val="tx1"/>
                </a:solidFill>
              </a:rPr>
              <a:t>groupinstance</a:t>
            </a:r>
            <a:r>
              <a:rPr lang="en-US" sz="800" b="1" dirty="0">
                <a:solidFill>
                  <a:schemeClr val="tx1"/>
                </a:solidFill>
              </a:rPr>
              <a:t>-id}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4267200" y="97155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Create VNF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267200" y="1143000"/>
            <a:ext cx="27432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serviceInstances</a:t>
            </a:r>
            <a:r>
              <a:rPr lang="en-US" sz="800" b="1" dirty="0">
                <a:solidFill>
                  <a:schemeClr val="tx1"/>
                </a:solidFill>
              </a:rPr>
              <a:t>/v2/{</a:t>
            </a:r>
            <a:r>
              <a:rPr lang="en-US" sz="800" b="1" dirty="0" err="1">
                <a:solidFill>
                  <a:schemeClr val="tx1"/>
                </a:solidFill>
              </a:rPr>
              <a:t>serviceInstanceId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/</a:t>
            </a:r>
            <a:r>
              <a:rPr lang="en-US" sz="800" b="1" dirty="0" err="1">
                <a:solidFill>
                  <a:schemeClr val="tx1"/>
                </a:solidFill>
              </a:rPr>
              <a:t>vnfs</a:t>
            </a:r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00B050"/>
                </a:solidFill>
              </a:rPr>
              <a:t>POST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4267200" y="474345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Delete VNF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4267200" y="4914900"/>
            <a:ext cx="27432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serviceInstances</a:t>
            </a:r>
            <a:r>
              <a:rPr lang="en-US" sz="800" b="1" dirty="0">
                <a:solidFill>
                  <a:schemeClr val="tx1"/>
                </a:solidFill>
              </a:rPr>
              <a:t>/v2/{</a:t>
            </a:r>
            <a:r>
              <a:rPr lang="en-US" sz="800" b="1" dirty="0" err="1">
                <a:solidFill>
                  <a:schemeClr val="tx1"/>
                </a:solidFill>
              </a:rPr>
              <a:t>serviceInstanceId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/</a:t>
            </a:r>
            <a:r>
              <a:rPr lang="en-US" sz="800" b="1" dirty="0" err="1">
                <a:solidFill>
                  <a:schemeClr val="tx1"/>
                </a:solidFill>
              </a:rPr>
              <a:t>vnfs</a:t>
            </a:r>
            <a:r>
              <a:rPr lang="en-US" sz="800" b="1" dirty="0">
                <a:solidFill>
                  <a:schemeClr val="tx1"/>
                </a:solidFill>
              </a:rPr>
              <a:t>/{</a:t>
            </a:r>
            <a:r>
              <a:rPr lang="en-US" sz="800" b="1" dirty="0" err="1">
                <a:solidFill>
                  <a:schemeClr val="tx1"/>
                </a:solidFill>
              </a:rPr>
              <a:t>vnfInstanceId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924800" y="554355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GET Orchestration Request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7924800" y="5715000"/>
            <a:ext cx="27432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orchestrationRequests</a:t>
            </a:r>
            <a:r>
              <a:rPr lang="en-US" sz="800" b="1" dirty="0">
                <a:solidFill>
                  <a:schemeClr val="tx1"/>
                </a:solidFill>
              </a:rPr>
              <a:t>/v2/{request-id}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00B0F0"/>
                </a:solidFill>
              </a:rPr>
              <a:t>GET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924800" y="617220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GET Orchestration Requests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924800" y="6343650"/>
            <a:ext cx="27432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orchestrationRequests</a:t>
            </a:r>
            <a:r>
              <a:rPr lang="en-US" sz="800" b="1" dirty="0">
                <a:solidFill>
                  <a:schemeClr val="tx1"/>
                </a:solidFill>
              </a:rPr>
              <a:t>/v2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00B0F0"/>
                </a:solidFill>
              </a:rPr>
              <a:t>GET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7924800" y="257175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Create VF Module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7924800" y="27432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serviceInstances</a:t>
            </a:r>
            <a:r>
              <a:rPr lang="en-US" sz="800" b="1" dirty="0">
                <a:solidFill>
                  <a:schemeClr val="tx1"/>
                </a:solidFill>
              </a:rPr>
              <a:t>/v2/{</a:t>
            </a:r>
            <a:r>
              <a:rPr lang="en-US" sz="800" b="1" dirty="0" err="1">
                <a:solidFill>
                  <a:schemeClr val="tx1"/>
                </a:solidFill>
              </a:rPr>
              <a:t>serviceInstanceId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/</a:t>
            </a:r>
            <a:r>
              <a:rPr lang="en-US" sz="800" b="1" dirty="0" err="1">
                <a:solidFill>
                  <a:schemeClr val="tx1"/>
                </a:solidFill>
              </a:rPr>
              <a:t>vnfs</a:t>
            </a:r>
            <a:r>
              <a:rPr lang="en-US" sz="800" b="1" dirty="0">
                <a:solidFill>
                  <a:schemeClr val="tx1"/>
                </a:solidFill>
              </a:rPr>
              <a:t>/{</a:t>
            </a:r>
            <a:r>
              <a:rPr lang="en-US" sz="800" b="1" dirty="0" err="1">
                <a:solidFill>
                  <a:schemeClr val="tx1"/>
                </a:solidFill>
              </a:rPr>
              <a:t>vnfInstanceId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/</a:t>
            </a:r>
            <a:r>
              <a:rPr lang="en-US" sz="800" b="1" dirty="0" err="1">
                <a:solidFill>
                  <a:schemeClr val="tx1"/>
                </a:solidFill>
              </a:rPr>
              <a:t>vfModules</a:t>
            </a:r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00B050"/>
                </a:solidFill>
              </a:rPr>
              <a:t>POST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7924800" y="331470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Delete VF Module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7924800" y="348615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serviceInstances</a:t>
            </a:r>
            <a:r>
              <a:rPr lang="en-US" sz="800" b="1" dirty="0">
                <a:solidFill>
                  <a:schemeClr val="tx1"/>
                </a:solidFill>
              </a:rPr>
              <a:t>/v2/{</a:t>
            </a:r>
            <a:r>
              <a:rPr lang="en-US" sz="800" b="1" dirty="0" err="1">
                <a:solidFill>
                  <a:schemeClr val="tx1"/>
                </a:solidFill>
              </a:rPr>
              <a:t>serviceInstanceId</a:t>
            </a:r>
            <a:r>
              <a:rPr lang="en-US" sz="800" b="1" dirty="0">
                <a:solidFill>
                  <a:schemeClr val="tx1"/>
                </a:solidFill>
              </a:rPr>
              <a:t>} /</a:t>
            </a:r>
            <a:r>
              <a:rPr lang="en-US" sz="800" b="1" dirty="0" err="1">
                <a:solidFill>
                  <a:schemeClr val="tx1"/>
                </a:solidFill>
              </a:rPr>
              <a:t>vnfs</a:t>
            </a:r>
            <a:r>
              <a:rPr lang="en-US" sz="800" b="1" dirty="0">
                <a:solidFill>
                  <a:schemeClr val="tx1"/>
                </a:solidFill>
              </a:rPr>
              <a:t>/{</a:t>
            </a:r>
            <a:r>
              <a:rPr lang="en-US" sz="800" b="1" dirty="0" err="1">
                <a:solidFill>
                  <a:schemeClr val="tx1"/>
                </a:solidFill>
              </a:rPr>
              <a:t>vnfInstanceId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/</a:t>
            </a:r>
            <a:r>
              <a:rPr lang="en-US" sz="800" b="1" dirty="0" err="1">
                <a:solidFill>
                  <a:schemeClr val="tx1"/>
                </a:solidFill>
              </a:rPr>
              <a:t>vfModules</a:t>
            </a:r>
            <a:r>
              <a:rPr lang="en-US" sz="800" b="1" dirty="0">
                <a:solidFill>
                  <a:schemeClr val="tx1"/>
                </a:solidFill>
              </a:rPr>
              <a:t>/{</a:t>
            </a:r>
            <a:r>
              <a:rPr lang="en-US" sz="800" b="1" dirty="0" err="1">
                <a:solidFill>
                  <a:schemeClr val="tx1"/>
                </a:solidFill>
              </a:rPr>
              <a:t>vfmoduleinstance</a:t>
            </a:r>
            <a:r>
              <a:rPr lang="en-US" sz="800" b="1" dirty="0">
                <a:solidFill>
                  <a:schemeClr val="tx1"/>
                </a:solidFill>
              </a:rPr>
              <a:t>-id}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924800" y="417195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Create Network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7924800" y="4343400"/>
            <a:ext cx="27432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serviceInstances</a:t>
            </a:r>
            <a:r>
              <a:rPr lang="en-US" sz="800" b="1" dirty="0">
                <a:solidFill>
                  <a:schemeClr val="tx1"/>
                </a:solidFill>
              </a:rPr>
              <a:t>/v2 /{</a:t>
            </a:r>
            <a:r>
              <a:rPr lang="en-US" sz="800" b="1" dirty="0" err="1">
                <a:solidFill>
                  <a:schemeClr val="tx1"/>
                </a:solidFill>
              </a:rPr>
              <a:t>serviceInstanceId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/networks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00B050"/>
                </a:solidFill>
              </a:rPr>
              <a:t>POST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924800" y="4800600"/>
            <a:ext cx="2743200" cy="1714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Delete Network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924800" y="4972050"/>
            <a:ext cx="27432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URI: </a:t>
            </a:r>
            <a:r>
              <a:rPr lang="en-US" sz="800" b="1" dirty="0">
                <a:solidFill>
                  <a:schemeClr val="tx1"/>
                </a:solidFill>
              </a:rPr>
              <a:t>{</a:t>
            </a:r>
            <a:r>
              <a:rPr lang="en-US" sz="800" b="1" dirty="0" err="1">
                <a:solidFill>
                  <a:schemeClr val="tx1"/>
                </a:solidFill>
              </a:rPr>
              <a:t>serverRoot</a:t>
            </a:r>
            <a:r>
              <a:rPr lang="en-US" sz="800" b="1" dirty="0">
                <a:solidFill>
                  <a:schemeClr val="tx1"/>
                </a:solidFill>
              </a:rPr>
              <a:t>}/</a:t>
            </a:r>
            <a:r>
              <a:rPr lang="en-US" sz="800" b="1" dirty="0" err="1">
                <a:solidFill>
                  <a:schemeClr val="tx1"/>
                </a:solidFill>
              </a:rPr>
              <a:t>serviceInstances</a:t>
            </a:r>
            <a:r>
              <a:rPr lang="en-US" sz="800" b="1" dirty="0">
                <a:solidFill>
                  <a:schemeClr val="tx1"/>
                </a:solidFill>
              </a:rPr>
              <a:t>/v2/{</a:t>
            </a:r>
            <a:r>
              <a:rPr lang="en-US" sz="800" b="1" dirty="0" err="1">
                <a:solidFill>
                  <a:schemeClr val="tx1"/>
                </a:solidFill>
              </a:rPr>
              <a:t>serviceInstanceId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/networks/{</a:t>
            </a:r>
            <a:r>
              <a:rPr lang="en-US" sz="800" b="1" dirty="0" err="1">
                <a:solidFill>
                  <a:schemeClr val="tx1"/>
                </a:solidFill>
              </a:rPr>
              <a:t>networkInstanceId</a:t>
            </a:r>
            <a:r>
              <a:rPr lang="en-US" sz="8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Operation Type: </a:t>
            </a:r>
            <a:r>
              <a:rPr lang="en-US" sz="800" b="1" dirty="0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638800" y="1714500"/>
            <a:ext cx="1371600" cy="8001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638800" y="2571750"/>
            <a:ext cx="1028700" cy="3429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638800" y="2971800"/>
            <a:ext cx="914400" cy="5715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638800" y="4000500"/>
            <a:ext cx="1257300" cy="2286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438900" y="4286250"/>
            <a:ext cx="457200" cy="3429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267200" y="2514600"/>
            <a:ext cx="1028700" cy="6858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495800" y="1828800"/>
            <a:ext cx="6858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requestDetails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4324350" y="25717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modelInfo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324350" y="26860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cloudConfiguration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324350" y="28003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requestInfo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324350" y="30289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requestParameters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695950" y="17716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ModelType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695950" y="18859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ModelInvariantId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695950" y="20002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ModelNameVersionId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5695950" y="21145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ModelName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695950" y="22288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ModelVersion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695950" y="2343150"/>
            <a:ext cx="12573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ModelCustomizationName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8" name="Straight Arrow Connector 64"/>
          <p:cNvCxnSpPr>
            <a:stCxn id="190" idx="2"/>
            <a:endCxn id="212" idx="0"/>
          </p:cNvCxnSpPr>
          <p:nvPr/>
        </p:nvCxnSpPr>
        <p:spPr>
          <a:xfrm rot="5400000">
            <a:off x="5067300" y="1257300"/>
            <a:ext cx="342900" cy="80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64"/>
          <p:cNvCxnSpPr>
            <a:stCxn id="213" idx="3"/>
            <a:endCxn id="206" idx="1"/>
          </p:cNvCxnSpPr>
          <p:nvPr/>
        </p:nvCxnSpPr>
        <p:spPr>
          <a:xfrm flipV="1">
            <a:off x="5238750" y="2114550"/>
            <a:ext cx="400050" cy="514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64"/>
          <p:cNvCxnSpPr>
            <a:stCxn id="212" idx="2"/>
            <a:endCxn id="211" idx="0"/>
          </p:cNvCxnSpPr>
          <p:nvPr/>
        </p:nvCxnSpPr>
        <p:spPr>
          <a:xfrm rot="5400000">
            <a:off x="4524375" y="2200275"/>
            <a:ext cx="571500" cy="57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5695950" y="262890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lcpCloudRegionId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695950" y="274320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tenantId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695950" y="3028950"/>
            <a:ext cx="8001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InstanceName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695950" y="3143250"/>
            <a:ext cx="8001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ProductFamilyId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695950" y="3257550"/>
            <a:ext cx="8001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5695950" y="3371850"/>
            <a:ext cx="8001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SuppressRollback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64"/>
          <p:cNvCxnSpPr>
            <a:stCxn id="214" idx="3"/>
            <a:endCxn id="207" idx="1"/>
          </p:cNvCxnSpPr>
          <p:nvPr/>
        </p:nvCxnSpPr>
        <p:spPr>
          <a:xfrm>
            <a:off x="5238750" y="2743200"/>
            <a:ext cx="40005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64"/>
          <p:cNvCxnSpPr>
            <a:stCxn id="218" idx="3"/>
            <a:endCxn id="208" idx="1"/>
          </p:cNvCxnSpPr>
          <p:nvPr/>
        </p:nvCxnSpPr>
        <p:spPr>
          <a:xfrm>
            <a:off x="5238750" y="2857500"/>
            <a:ext cx="400050" cy="4000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5695950" y="4057650"/>
            <a:ext cx="11430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UserParams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496050" y="4343400"/>
            <a:ext cx="3429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6496050" y="4457700"/>
            <a:ext cx="3429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243" name="Straight Arrow Connector 64"/>
          <p:cNvCxnSpPr>
            <a:stCxn id="219" idx="2"/>
            <a:endCxn id="209" idx="1"/>
          </p:cNvCxnSpPr>
          <p:nvPr/>
        </p:nvCxnSpPr>
        <p:spPr>
          <a:xfrm rot="16200000" flipH="1">
            <a:off x="4724400" y="3200400"/>
            <a:ext cx="971550" cy="857250"/>
          </a:xfrm>
          <a:prstGeom prst="bentConnector2">
            <a:avLst/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64"/>
          <p:cNvCxnSpPr>
            <a:stCxn id="240" idx="2"/>
            <a:endCxn id="210" idx="1"/>
          </p:cNvCxnSpPr>
          <p:nvPr/>
        </p:nvCxnSpPr>
        <p:spPr>
          <a:xfrm rot="16200000" flipH="1">
            <a:off x="6210300" y="4229100"/>
            <a:ext cx="285750" cy="171450"/>
          </a:xfrm>
          <a:prstGeom prst="bentConnector2">
            <a:avLst/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4324350" y="29146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relatedInstanceList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5638800" y="3600450"/>
            <a:ext cx="685800" cy="3429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5695950" y="3657600"/>
            <a:ext cx="5715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instanceId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5695950" y="3771900"/>
            <a:ext cx="5715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modelInfo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9" name="Straight Arrow Connector 64"/>
          <p:cNvCxnSpPr>
            <a:stCxn id="245" idx="3"/>
            <a:endCxn id="246" idx="1"/>
          </p:cNvCxnSpPr>
          <p:nvPr/>
        </p:nvCxnSpPr>
        <p:spPr>
          <a:xfrm>
            <a:off x="5238750" y="2971800"/>
            <a:ext cx="400050" cy="80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4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2500" y="3486150"/>
            <a:ext cx="874395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Dev PC</a:t>
            </a:r>
          </a:p>
          <a:p>
            <a:r>
              <a:rPr lang="en-US" sz="1000" dirty="0">
                <a:solidFill>
                  <a:schemeClr val="tx1"/>
                </a:solidFill>
              </a:rPr>
              <a:t>(Windows)</a:t>
            </a:r>
          </a:p>
        </p:txBody>
      </p:sp>
      <p:sp>
        <p:nvSpPr>
          <p:cNvPr id="4" name="Rectangle 3"/>
          <p:cNvSpPr/>
          <p:nvPr/>
        </p:nvSpPr>
        <p:spPr>
          <a:xfrm>
            <a:off x="952500" y="1600200"/>
            <a:ext cx="10001250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OPNFV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500" y="5200650"/>
            <a:ext cx="6172200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UNH IOL</a:t>
            </a:r>
          </a:p>
          <a:p>
            <a:r>
              <a:rPr lang="en-US" sz="1000" dirty="0">
                <a:solidFill>
                  <a:schemeClr val="tx1"/>
                </a:solidFill>
              </a:rPr>
              <a:t>(Linux,</a:t>
            </a:r>
          </a:p>
          <a:p>
            <a:r>
              <a:rPr lang="en-US" sz="1000" dirty="0">
                <a:solidFill>
                  <a:schemeClr val="tx1"/>
                </a:solidFill>
              </a:rPr>
              <a:t>servers,</a:t>
            </a:r>
          </a:p>
          <a:p>
            <a:r>
              <a:rPr lang="en-US" sz="1000" dirty="0">
                <a:solidFill>
                  <a:schemeClr val="tx1"/>
                </a:solidFill>
              </a:rPr>
              <a:t>VMs)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81250" y="3543300"/>
            <a:ext cx="468630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local </a:t>
            </a:r>
            <a:r>
              <a:rPr lang="en-US" sz="1000" dirty="0" err="1">
                <a:solidFill>
                  <a:schemeClr val="tx1"/>
                </a:solidFill>
              </a:rPr>
              <a:t>Gerrit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24050" y="857250"/>
            <a:ext cx="54864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OPNFV @ </a:t>
            </a:r>
            <a:r>
              <a:rPr lang="en-US" sz="1000" dirty="0" err="1">
                <a:solidFill>
                  <a:schemeClr val="tx1"/>
                </a:solidFill>
              </a:rPr>
              <a:t>Github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b="1" dirty="0">
                <a:solidFill>
                  <a:schemeClr val="tx1"/>
                </a:solidFill>
              </a:rPr>
              <a:t>github.com/</a:t>
            </a:r>
            <a:r>
              <a:rPr lang="en-US" sz="1000" b="1" dirty="0" err="1">
                <a:solidFill>
                  <a:schemeClr val="tx1"/>
                </a:solidFill>
              </a:rPr>
              <a:t>opnfv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24050" y="1657350"/>
            <a:ext cx="54864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OPNFV </a:t>
            </a:r>
            <a:r>
              <a:rPr lang="en-US" sz="1000" dirty="0" err="1">
                <a:solidFill>
                  <a:schemeClr val="tx1"/>
                </a:solidFill>
              </a:rPr>
              <a:t>Git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b="1" dirty="0">
                <a:solidFill>
                  <a:schemeClr val="tx1"/>
                </a:solidFill>
              </a:rPr>
              <a:t>git.opnfv.org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24050" y="2457450"/>
            <a:ext cx="54864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OPNFV </a:t>
            </a:r>
            <a:r>
              <a:rPr lang="en-US" sz="1000" dirty="0" err="1">
                <a:solidFill>
                  <a:schemeClr val="tx1"/>
                </a:solidFill>
              </a:rPr>
              <a:t>Gerrit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b="1" dirty="0">
                <a:solidFill>
                  <a:schemeClr val="tx1"/>
                </a:solidFill>
              </a:rPr>
              <a:t>gerrit.opnfv.org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File organization: source code, documentation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3943350"/>
            <a:ext cx="9144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Script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(.PY, .SH, ...)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943350"/>
            <a:ext cx="9144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 Case OPNFV Documentation (.RST)</a:t>
            </a:r>
          </a:p>
        </p:txBody>
      </p:sp>
      <p:sp>
        <p:nvSpPr>
          <p:cNvPr id="8" name="Rectangle 7"/>
          <p:cNvSpPr/>
          <p:nvPr/>
        </p:nvSpPr>
        <p:spPr>
          <a:xfrm>
            <a:off x="7353300" y="3943350"/>
            <a:ext cx="9144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 Case and Test Case Documentation (PPT, WORD)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9900" y="25146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Gerrit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auto remote repository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hlinkClick r:id="rId2"/>
              </a:rPr>
              <a:t>home_link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  <a:hlinkClick r:id="rId3"/>
              </a:rPr>
              <a:t>changes_link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53100" y="25146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Gerrit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opnfvdocs</a:t>
            </a:r>
            <a:r>
              <a:rPr lang="en-US" sz="1000" dirty="0">
                <a:solidFill>
                  <a:schemeClr val="tx1"/>
                </a:solidFill>
              </a:rPr>
              <a:t> remote repository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hlinkClick r:id="rId4"/>
              </a:rPr>
              <a:t>home_link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39050" y="2286000"/>
            <a:ext cx="1028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Auto Wiki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(Confluence) (</a:t>
            </a:r>
            <a:r>
              <a:rPr lang="en-US" sz="1000" b="1" dirty="0">
                <a:solidFill>
                  <a:schemeClr val="tx1"/>
                </a:solidFill>
              </a:rPr>
              <a:t>wiki.opnfv.org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hlinkClick r:id="rId5"/>
              </a:rPr>
              <a:t>link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9900" y="17145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OPNFV </a:t>
            </a:r>
            <a:r>
              <a:rPr lang="en-US" sz="1000" dirty="0" err="1">
                <a:solidFill>
                  <a:schemeClr val="tx1"/>
                </a:solidFill>
              </a:rPr>
              <a:t>Git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auto remote repository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hlinkClick r:id="rId6"/>
              </a:rPr>
              <a:t>link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3100" y="17145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OPNFV </a:t>
            </a:r>
            <a:r>
              <a:rPr lang="en-US" sz="1000" dirty="0" err="1">
                <a:solidFill>
                  <a:schemeClr val="tx1"/>
                </a:solidFill>
              </a:rPr>
              <a:t>Git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opnfvdocs</a:t>
            </a:r>
            <a:r>
              <a:rPr lang="en-US" sz="1000" dirty="0">
                <a:solidFill>
                  <a:schemeClr val="tx1"/>
                </a:solidFill>
              </a:rPr>
              <a:t> remote repository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hlinkClick r:id="rId7"/>
              </a:rPr>
              <a:t>link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24800" y="1714500"/>
            <a:ext cx="17145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OPNFV documentation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b="1" dirty="0">
                <a:solidFill>
                  <a:schemeClr val="tx1"/>
                </a:solidFill>
              </a:rPr>
              <a:t>docs.opnfv.org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hlinkClick r:id="rId8"/>
              </a:rPr>
              <a:t>link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67250" y="4686300"/>
            <a:ext cx="10287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(possible separate file backup)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53150" y="542925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Execution Results (.CSV)</a:t>
            </a:r>
          </a:p>
        </p:txBody>
      </p:sp>
      <p:sp>
        <p:nvSpPr>
          <p:cNvPr id="25" name="Oval 24"/>
          <p:cNvSpPr/>
          <p:nvPr/>
        </p:nvSpPr>
        <p:spPr>
          <a:xfrm>
            <a:off x="4724400" y="2343150"/>
            <a:ext cx="914400" cy="45720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review process (voting)</a:t>
            </a:r>
          </a:p>
        </p:txBody>
      </p:sp>
      <p:sp>
        <p:nvSpPr>
          <p:cNvPr id="26" name="Oval 25"/>
          <p:cNvSpPr/>
          <p:nvPr/>
        </p:nvSpPr>
        <p:spPr>
          <a:xfrm>
            <a:off x="4724400" y="2000250"/>
            <a:ext cx="914400" cy="34290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 (Jenkins)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924800" y="914400"/>
            <a:ext cx="17145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OPNFV demo documentation (</a:t>
            </a:r>
            <a:r>
              <a:rPr lang="en-US" sz="1000" b="1" dirty="0">
                <a:solidFill>
                  <a:schemeClr val="tx1"/>
                </a:solidFill>
              </a:rPr>
              <a:t>readthedocs.io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hlinkClick r:id="rId9"/>
              </a:rPr>
              <a:t>link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724150" y="5943600"/>
            <a:ext cx="914400" cy="228600"/>
          </a:xfrm>
          <a:prstGeom prst="roundRect">
            <a:avLst>
              <a:gd name="adj" fmla="val 19445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724150" y="6172200"/>
            <a:ext cx="914400" cy="228600"/>
          </a:xfrm>
          <a:prstGeom prst="roundRect">
            <a:avLst>
              <a:gd name="adj" fmla="val 19445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OpenStack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809750" y="6400800"/>
            <a:ext cx="1828800" cy="228600"/>
          </a:xfrm>
          <a:prstGeom prst="roundRect">
            <a:avLst>
              <a:gd name="adj" fmla="val 19445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Physical Server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09750" y="5943600"/>
            <a:ext cx="914400" cy="228600"/>
          </a:xfrm>
          <a:prstGeom prst="roundRect">
            <a:avLst>
              <a:gd name="adj" fmla="val 19445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809750" y="6172200"/>
            <a:ext cx="914400" cy="114300"/>
          </a:xfrm>
          <a:prstGeom prst="roundRect">
            <a:avLst>
              <a:gd name="adj" fmla="val 19445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809750" y="6286500"/>
            <a:ext cx="914400" cy="114300"/>
          </a:xfrm>
          <a:prstGeom prst="roundRect">
            <a:avLst>
              <a:gd name="adj" fmla="val 19445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809750" y="5486400"/>
            <a:ext cx="1828800" cy="228600"/>
          </a:xfrm>
          <a:prstGeom prst="roundRect">
            <a:avLst>
              <a:gd name="adj" fmla="val 19445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VNF (as ONAP e2e Service)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809750" y="5257800"/>
            <a:ext cx="1828800" cy="228600"/>
          </a:xfrm>
          <a:prstGeom prst="roundRect">
            <a:avLst>
              <a:gd name="adj" fmla="val 19445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ONAP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809750" y="5715000"/>
            <a:ext cx="1828800" cy="228600"/>
          </a:xfrm>
          <a:prstGeom prst="roundRect">
            <a:avLst>
              <a:gd name="adj" fmla="val 19445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Compute, Storage, Network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52800" y="3600450"/>
            <a:ext cx="914400" cy="3429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~/auto/lib/auto/</a:t>
            </a:r>
            <a:r>
              <a:rPr lang="en-US" sz="800" dirty="0" err="1">
                <a:solidFill>
                  <a:schemeClr val="tx1"/>
                </a:solidFill>
              </a:rPr>
              <a:t>testcase</a:t>
            </a:r>
            <a:r>
              <a:rPr lang="en-US" sz="800" dirty="0">
                <a:solidFill>
                  <a:schemeClr val="tx1"/>
                </a:solidFill>
              </a:rPr>
              <a:t>/resiliency/...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96000" y="3600450"/>
            <a:ext cx="914400" cy="342900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800">
                <a:solidFill>
                  <a:schemeClr val="tx1"/>
                </a:solidFill>
              </a:rPr>
              <a:t>~/</a:t>
            </a:r>
            <a:r>
              <a:rPr lang="en-US" sz="800" dirty="0">
                <a:solidFill>
                  <a:schemeClr val="tx1"/>
                </a:solidFill>
              </a:rPr>
              <a:t>auto/docs/(release/...)</a:t>
            </a:r>
          </a:p>
        </p:txBody>
      </p:sp>
      <p:sp>
        <p:nvSpPr>
          <p:cNvPr id="50" name="Oval 49"/>
          <p:cNvSpPr/>
          <p:nvPr/>
        </p:nvSpPr>
        <p:spPr>
          <a:xfrm>
            <a:off x="4610100" y="3829050"/>
            <a:ext cx="1143000" cy="45720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Design, Development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67150" y="5600700"/>
            <a:ext cx="9144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Script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(.PY, .SH, ...)</a:t>
            </a:r>
          </a:p>
        </p:txBody>
      </p:sp>
      <p:sp>
        <p:nvSpPr>
          <p:cNvPr id="52" name="Oval 51"/>
          <p:cNvSpPr/>
          <p:nvPr/>
        </p:nvSpPr>
        <p:spPr>
          <a:xfrm>
            <a:off x="4210050" y="4286250"/>
            <a:ext cx="571500" cy="22860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Edits</a:t>
            </a:r>
          </a:p>
        </p:txBody>
      </p:sp>
      <p:sp>
        <p:nvSpPr>
          <p:cNvPr id="53" name="Oval 52"/>
          <p:cNvSpPr/>
          <p:nvPr/>
        </p:nvSpPr>
        <p:spPr>
          <a:xfrm>
            <a:off x="5581650" y="4286250"/>
            <a:ext cx="571500" cy="22860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Edits</a:t>
            </a:r>
          </a:p>
        </p:txBody>
      </p:sp>
      <p:cxnSp>
        <p:nvCxnSpPr>
          <p:cNvPr id="55" name="Elbow Connector 54"/>
          <p:cNvCxnSpPr>
            <a:stCxn id="6" idx="2"/>
            <a:endCxn id="51" idx="0"/>
          </p:cNvCxnSpPr>
          <p:nvPr/>
        </p:nvCxnSpPr>
        <p:spPr>
          <a:xfrm rot="16200000" flipH="1">
            <a:off x="3524250" y="4800600"/>
            <a:ext cx="1085850" cy="514350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1" idx="3"/>
            <a:endCxn id="22" idx="1"/>
          </p:cNvCxnSpPr>
          <p:nvPr/>
        </p:nvCxnSpPr>
        <p:spPr>
          <a:xfrm flipV="1">
            <a:off x="4781550" y="5657850"/>
            <a:ext cx="1371600" cy="2286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010150" y="5543550"/>
            <a:ext cx="914400" cy="45720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Execution</a:t>
            </a:r>
          </a:p>
        </p:txBody>
      </p:sp>
      <p:cxnSp>
        <p:nvCxnSpPr>
          <p:cNvPr id="60" name="Elbow Connector 59"/>
          <p:cNvCxnSpPr>
            <a:stCxn id="6" idx="2"/>
            <a:endCxn id="18" idx="1"/>
          </p:cNvCxnSpPr>
          <p:nvPr/>
        </p:nvCxnSpPr>
        <p:spPr>
          <a:xfrm rot="16200000" flipH="1">
            <a:off x="4067175" y="4257675"/>
            <a:ext cx="342900" cy="857250"/>
          </a:xfrm>
          <a:prstGeom prst="bentConnector2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7" idx="2"/>
            <a:endCxn id="18" idx="3"/>
          </p:cNvCxnSpPr>
          <p:nvPr/>
        </p:nvCxnSpPr>
        <p:spPr>
          <a:xfrm rot="5400000">
            <a:off x="5953125" y="4257675"/>
            <a:ext cx="342900" cy="857250"/>
          </a:xfrm>
          <a:prstGeom prst="bentConnector2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724900" y="405765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Execution Results (.CSV)</a:t>
            </a:r>
          </a:p>
        </p:txBody>
      </p:sp>
      <p:sp>
        <p:nvSpPr>
          <p:cNvPr id="67" name="Oval 66"/>
          <p:cNvSpPr/>
          <p:nvPr/>
        </p:nvSpPr>
        <p:spPr>
          <a:xfrm>
            <a:off x="8724900" y="3600450"/>
            <a:ext cx="914400" cy="45720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 with Excel)</a:t>
            </a:r>
          </a:p>
        </p:txBody>
      </p:sp>
      <p:cxnSp>
        <p:nvCxnSpPr>
          <p:cNvPr id="72" name="Elbow Connector 71"/>
          <p:cNvCxnSpPr>
            <a:stCxn id="22" idx="3"/>
            <a:endCxn id="66" idx="2"/>
          </p:cNvCxnSpPr>
          <p:nvPr/>
        </p:nvCxnSpPr>
        <p:spPr>
          <a:xfrm flipV="1">
            <a:off x="7067550" y="4514850"/>
            <a:ext cx="2114550" cy="1143000"/>
          </a:xfrm>
          <a:prstGeom prst="bentConnector2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8" idx="0"/>
            <a:endCxn id="11" idx="2"/>
          </p:cNvCxnSpPr>
          <p:nvPr/>
        </p:nvCxnSpPr>
        <p:spPr>
          <a:xfrm rot="5400000" flipH="1" flipV="1">
            <a:off x="7496175" y="3286125"/>
            <a:ext cx="971550" cy="3429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6" idx="1"/>
            <a:endCxn id="8" idx="3"/>
          </p:cNvCxnSpPr>
          <p:nvPr/>
        </p:nvCxnSpPr>
        <p:spPr>
          <a:xfrm rot="10800000">
            <a:off x="8267700" y="4229100"/>
            <a:ext cx="457200" cy="5715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" idx="1"/>
            <a:endCxn id="7" idx="3"/>
          </p:cNvCxnSpPr>
          <p:nvPr/>
        </p:nvCxnSpPr>
        <p:spPr>
          <a:xfrm flipH="1">
            <a:off x="7010400" y="4229100"/>
            <a:ext cx="342900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8" idx="0"/>
            <a:endCxn id="9" idx="2"/>
          </p:cNvCxnSpPr>
          <p:nvPr/>
        </p:nvCxnSpPr>
        <p:spPr>
          <a:xfrm flipV="1">
            <a:off x="3810000" y="2971800"/>
            <a:ext cx="0" cy="628650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495800" y="3657600"/>
            <a:ext cx="13716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rgbClr val="C00000"/>
                </a:solidFill>
              </a:rPr>
              <a:t>git</a:t>
            </a:r>
            <a:r>
              <a:rPr lang="en-US" sz="1000" dirty="0">
                <a:solidFill>
                  <a:srgbClr val="C00000"/>
                </a:solidFill>
              </a:rPr>
              <a:t> add, </a:t>
            </a:r>
            <a:r>
              <a:rPr lang="en-US" sz="1000" dirty="0" err="1">
                <a:solidFill>
                  <a:srgbClr val="C00000"/>
                </a:solidFill>
              </a:rPr>
              <a:t>git</a:t>
            </a:r>
            <a:r>
              <a:rPr lang="en-US" sz="1000" dirty="0">
                <a:solidFill>
                  <a:srgbClr val="C00000"/>
                </a:solidFill>
              </a:rPr>
              <a:t> commit</a:t>
            </a:r>
          </a:p>
        </p:txBody>
      </p:sp>
      <p:cxnSp>
        <p:nvCxnSpPr>
          <p:cNvPr id="94" name="Elbow Connector 93"/>
          <p:cNvCxnSpPr>
            <a:stCxn id="49" idx="0"/>
            <a:endCxn id="9" idx="2"/>
          </p:cNvCxnSpPr>
          <p:nvPr/>
        </p:nvCxnSpPr>
        <p:spPr>
          <a:xfrm rot="16200000" flipV="1">
            <a:off x="4867275" y="1914525"/>
            <a:ext cx="628650" cy="27432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295650" y="3200400"/>
            <a:ext cx="10287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rgbClr val="C00000"/>
                </a:solidFill>
              </a:rPr>
              <a:t>git</a:t>
            </a:r>
            <a:r>
              <a:rPr lang="en-US" sz="1000" dirty="0">
                <a:solidFill>
                  <a:srgbClr val="C00000"/>
                </a:solidFill>
              </a:rPr>
              <a:t> clone/pull/fetch,</a:t>
            </a:r>
          </a:p>
          <a:p>
            <a:pPr algn="ctr"/>
            <a:r>
              <a:rPr lang="en-US" sz="1000" dirty="0" err="1">
                <a:solidFill>
                  <a:srgbClr val="C00000"/>
                </a:solidFill>
              </a:rPr>
              <a:t>git</a:t>
            </a:r>
            <a:r>
              <a:rPr lang="en-US" sz="1000" dirty="0">
                <a:solidFill>
                  <a:srgbClr val="C00000"/>
                </a:solidFill>
              </a:rPr>
              <a:t> review (-d)</a:t>
            </a:r>
          </a:p>
        </p:txBody>
      </p:sp>
      <p:cxnSp>
        <p:nvCxnSpPr>
          <p:cNvPr id="103" name="Elbow Connector 56"/>
          <p:cNvCxnSpPr>
            <a:stCxn id="9" idx="0"/>
            <a:endCxn id="12" idx="2"/>
          </p:cNvCxnSpPr>
          <p:nvPr/>
        </p:nvCxnSpPr>
        <p:spPr>
          <a:xfrm flipV="1">
            <a:off x="3810000" y="2171700"/>
            <a:ext cx="0" cy="3429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56"/>
          <p:cNvCxnSpPr>
            <a:stCxn id="10" idx="0"/>
            <a:endCxn id="13" idx="2"/>
          </p:cNvCxnSpPr>
          <p:nvPr/>
        </p:nvCxnSpPr>
        <p:spPr>
          <a:xfrm flipV="1">
            <a:off x="6553200" y="2171700"/>
            <a:ext cx="0" cy="3429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324600" y="2286000"/>
            <a:ext cx="4572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rgbClr val="C00000"/>
                </a:solidFill>
              </a:rPr>
              <a:t>git</a:t>
            </a:r>
            <a:r>
              <a:rPr lang="en-US" sz="1000" dirty="0">
                <a:solidFill>
                  <a:srgbClr val="C00000"/>
                </a:solidFill>
              </a:rPr>
              <a:t> push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81400" y="2286000"/>
            <a:ext cx="4572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rgbClr val="C00000"/>
                </a:solidFill>
              </a:rPr>
              <a:t>git</a:t>
            </a:r>
            <a:r>
              <a:rPr lang="en-US" sz="1000" dirty="0">
                <a:solidFill>
                  <a:srgbClr val="C00000"/>
                </a:solidFill>
              </a:rPr>
              <a:t> push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009900" y="9144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Github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auto remote repository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hlinkClick r:id="rId10"/>
              </a:rPr>
              <a:t>link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53100" y="9144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Github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opnfvdocs</a:t>
            </a:r>
            <a:r>
              <a:rPr lang="en-US" sz="1000" dirty="0">
                <a:solidFill>
                  <a:schemeClr val="tx1"/>
                </a:solidFill>
              </a:rPr>
              <a:t> remote repository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hlinkClick r:id="rId11"/>
              </a:rPr>
              <a:t>link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Elbow Connector 56"/>
          <p:cNvCxnSpPr>
            <a:stCxn id="12" idx="0"/>
            <a:endCxn id="118" idx="2"/>
          </p:cNvCxnSpPr>
          <p:nvPr/>
        </p:nvCxnSpPr>
        <p:spPr>
          <a:xfrm flipV="1">
            <a:off x="3810000" y="1371600"/>
            <a:ext cx="0" cy="3429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56"/>
          <p:cNvCxnSpPr>
            <a:stCxn id="13" idx="0"/>
            <a:endCxn id="119" idx="2"/>
          </p:cNvCxnSpPr>
          <p:nvPr/>
        </p:nvCxnSpPr>
        <p:spPr>
          <a:xfrm flipV="1">
            <a:off x="6553200" y="1371600"/>
            <a:ext cx="0" cy="3429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3" idx="3"/>
            <a:endCxn id="36" idx="1"/>
          </p:cNvCxnSpPr>
          <p:nvPr/>
        </p:nvCxnSpPr>
        <p:spPr>
          <a:xfrm flipV="1">
            <a:off x="7353300" y="1143000"/>
            <a:ext cx="571500" cy="8001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3" idx="3"/>
            <a:endCxn id="14" idx="1"/>
          </p:cNvCxnSpPr>
          <p:nvPr/>
        </p:nvCxnSpPr>
        <p:spPr>
          <a:xfrm>
            <a:off x="7353300" y="1943100"/>
            <a:ext cx="571500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867150" y="61722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Definition Data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(.bin)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81600" y="3200400"/>
            <a:ext cx="10287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rgbClr val="C00000"/>
                </a:solidFill>
              </a:rPr>
              <a:t>git</a:t>
            </a:r>
            <a:r>
              <a:rPr lang="en-US" sz="1000" dirty="0">
                <a:solidFill>
                  <a:srgbClr val="C00000"/>
                </a:solidFill>
              </a:rPr>
              <a:t> clone/pull/fetch,</a:t>
            </a:r>
          </a:p>
          <a:p>
            <a:pPr algn="ctr"/>
            <a:r>
              <a:rPr lang="en-US" sz="1000" dirty="0" err="1">
                <a:solidFill>
                  <a:srgbClr val="C00000"/>
                </a:solidFill>
              </a:rPr>
              <a:t>git</a:t>
            </a:r>
            <a:r>
              <a:rPr lang="en-US" sz="1000" dirty="0">
                <a:solidFill>
                  <a:srgbClr val="C00000"/>
                </a:solidFill>
              </a:rPr>
              <a:t> review (-d)</a:t>
            </a:r>
          </a:p>
        </p:txBody>
      </p:sp>
      <p:sp>
        <p:nvSpPr>
          <p:cNvPr id="69" name="Oval 68"/>
          <p:cNvSpPr/>
          <p:nvPr/>
        </p:nvSpPr>
        <p:spPr>
          <a:xfrm>
            <a:off x="4724400" y="1428750"/>
            <a:ext cx="914400" cy="22860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(mirror)</a:t>
            </a:r>
          </a:p>
        </p:txBody>
      </p:sp>
      <p:cxnSp>
        <p:nvCxnSpPr>
          <p:cNvPr id="70" name="Elbow Connector 69"/>
          <p:cNvCxnSpPr/>
          <p:nvPr/>
        </p:nvCxnSpPr>
        <p:spPr>
          <a:xfrm>
            <a:off x="4610100" y="2914650"/>
            <a:ext cx="1143000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667250" y="2800350"/>
            <a:ext cx="10287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(</a:t>
            </a:r>
            <a:r>
              <a:rPr lang="en-US" sz="1000" dirty="0" err="1">
                <a:solidFill>
                  <a:srgbClr val="C00000"/>
                </a:solidFill>
              </a:rPr>
              <a:t>git</a:t>
            </a:r>
            <a:r>
              <a:rPr lang="en-US" sz="1000" dirty="0">
                <a:solidFill>
                  <a:srgbClr val="C00000"/>
                </a:solidFill>
              </a:rPr>
              <a:t> submodule integration)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753600" y="2457450"/>
            <a:ext cx="11430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OPNFV platform CI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b="1" dirty="0">
                <a:solidFill>
                  <a:schemeClr val="tx1"/>
                </a:solidFill>
              </a:rPr>
              <a:t>build.opnfv.org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(references to pods)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hlinkClick r:id="rId12"/>
              </a:rPr>
              <a:t>link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Elbow Connector 77"/>
          <p:cNvCxnSpPr>
            <a:stCxn id="77" idx="2"/>
            <a:endCxn id="5" idx="3"/>
          </p:cNvCxnSpPr>
          <p:nvPr/>
        </p:nvCxnSpPr>
        <p:spPr>
          <a:xfrm rot="5400000">
            <a:off x="7267575" y="2886075"/>
            <a:ext cx="2914650" cy="320040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0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4610100" y="4800600"/>
            <a:ext cx="1143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667250" y="2514600"/>
            <a:ext cx="102870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38850" y="3771900"/>
            <a:ext cx="5143500" cy="148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Existing Script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2914650"/>
            <a:ext cx="9144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000" y="2228850"/>
            <a:ext cx="13716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 Orchestrator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(ONAP, Tacker, </a:t>
            </a:r>
            <a:r>
              <a:rPr lang="en-US" sz="800" dirty="0" err="1">
                <a:solidFill>
                  <a:schemeClr val="tx1"/>
                </a:solidFill>
              </a:rPr>
              <a:t>Cloudify</a:t>
            </a:r>
            <a:r>
              <a:rPr lang="en-US" sz="800" dirty="0">
                <a:solidFill>
                  <a:schemeClr val="tx1"/>
                </a:solidFill>
              </a:rPr>
              <a:t>, ETSI OSM, ...)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2000250"/>
            <a:ext cx="1371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 Orchestrator Credentials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Resilience Metric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(Name, Definition, Formula)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29718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Resilience Metric Value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(Quantitative measurement)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" y="38862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Requestor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(User, Application, Service)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10400" y="3829050"/>
            <a:ext cx="91440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(compute)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10400" y="4514850"/>
            <a:ext cx="1828800" cy="342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Physical Host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(with CPU, RAM, OS)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0400" y="4857750"/>
            <a:ext cx="914400" cy="342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Physical Disk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(HD, SSD, ...)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296400" y="4857750"/>
            <a:ext cx="914400" cy="342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Physical Link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(wire, radio)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24800" y="4857750"/>
            <a:ext cx="914400" cy="342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Physical NIC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(Eth, </a:t>
            </a:r>
            <a:r>
              <a:rPr lang="en-US" sz="800" dirty="0" err="1">
                <a:solidFill>
                  <a:schemeClr val="tx1"/>
                </a:solidFill>
              </a:rPr>
              <a:t>WiFi</a:t>
            </a:r>
            <a:r>
              <a:rPr lang="en-US" sz="800" dirty="0">
                <a:solidFill>
                  <a:schemeClr val="tx1"/>
                </a:solidFill>
              </a:rPr>
              <a:t>, Cellular, ...)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10800" y="4857750"/>
            <a:ext cx="914400" cy="342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Logical Link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(tunnel)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53600" y="3829050"/>
            <a:ext cx="91440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(subnet, VPN, ...)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3829050"/>
            <a:ext cx="91440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Virtual Storage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(Block, Object, FS, DB, ...)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95800" y="3829050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Table:</a:t>
            </a:r>
          </a:p>
          <a:p>
            <a:pPr algn="ctr"/>
            <a:r>
              <a:rPr lang="en-US" sz="1200" b="1" dirty="0" err="1">
                <a:solidFill>
                  <a:srgbClr val="FF6600"/>
                </a:solidFill>
              </a:rPr>
              <a:t>VNFDetails</a:t>
            </a:r>
            <a:endParaRPr lang="en-US" sz="1200" b="1" dirty="0">
              <a:solidFill>
                <a:srgbClr val="FF66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24200" y="6172200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Table:</a:t>
            </a:r>
          </a:p>
          <a:p>
            <a:pPr algn="ctr"/>
            <a:r>
              <a:rPr lang="en-US" sz="1200" b="1" dirty="0" err="1">
                <a:solidFill>
                  <a:srgbClr val="FF6600"/>
                </a:solidFill>
              </a:rPr>
              <a:t>StressOrFaultData</a:t>
            </a:r>
            <a:endParaRPr lang="en-US" sz="1200" b="1" dirty="0">
              <a:solidFill>
                <a:srgbClr val="FF66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95550" y="914400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Table: </a:t>
            </a:r>
          </a:p>
          <a:p>
            <a:pPr algn="ctr"/>
            <a:r>
              <a:rPr lang="en-US" sz="1200" b="1" dirty="0">
                <a:solidFill>
                  <a:srgbClr val="FF6600"/>
                </a:solidFill>
              </a:rPr>
              <a:t>Assessments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24400" y="25717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 ID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24400" y="26860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 Name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4400" y="320040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Host List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24400" y="308610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Network List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24400" y="28003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 Info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24400" y="297180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VM List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24400" y="337185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>
                <a:solidFill>
                  <a:srgbClr val="FF0000"/>
                </a:solidFill>
              </a:rPr>
              <a:t>impacted VM List</a:t>
            </a:r>
          </a:p>
        </p:txBody>
      </p:sp>
      <p:cxnSp>
        <p:nvCxnSpPr>
          <p:cNvPr id="35" name="Straight Arrow Connector 34"/>
          <p:cNvCxnSpPr>
            <a:stCxn id="9" idx="2"/>
            <a:endCxn id="15" idx="0"/>
          </p:cNvCxnSpPr>
          <p:nvPr/>
        </p:nvCxnSpPr>
        <p:spPr>
          <a:xfrm rot="5400000">
            <a:off x="7410450" y="3314700"/>
            <a:ext cx="57150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4"/>
          <p:cNvCxnSpPr>
            <a:stCxn id="9" idx="2"/>
            <a:endCxn id="22" idx="0"/>
          </p:cNvCxnSpPr>
          <p:nvPr/>
        </p:nvCxnSpPr>
        <p:spPr>
          <a:xfrm rot="16200000" flipH="1">
            <a:off x="7867650" y="3314700"/>
            <a:ext cx="57150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4"/>
          <p:cNvCxnSpPr>
            <a:stCxn id="9" idx="2"/>
            <a:endCxn id="21" idx="0"/>
          </p:cNvCxnSpPr>
          <p:nvPr/>
        </p:nvCxnSpPr>
        <p:spPr>
          <a:xfrm rot="16200000" flipH="1">
            <a:off x="8782050" y="2400300"/>
            <a:ext cx="571500" cy="228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4"/>
          <p:cNvCxnSpPr>
            <a:stCxn id="15" idx="2"/>
            <a:endCxn id="16" idx="0"/>
          </p:cNvCxnSpPr>
          <p:nvPr/>
        </p:nvCxnSpPr>
        <p:spPr>
          <a:xfrm rot="16200000" flipH="1">
            <a:off x="7524750" y="4114800"/>
            <a:ext cx="34290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/>
          <p:cNvCxnSpPr>
            <a:stCxn id="22" idx="2"/>
            <a:endCxn id="16" idx="0"/>
          </p:cNvCxnSpPr>
          <p:nvPr/>
        </p:nvCxnSpPr>
        <p:spPr>
          <a:xfrm rot="5400000">
            <a:off x="7981950" y="4114800"/>
            <a:ext cx="34290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/>
          <p:cNvCxnSpPr>
            <a:stCxn id="19" idx="3"/>
            <a:endCxn id="18" idx="1"/>
          </p:cNvCxnSpPr>
          <p:nvPr/>
        </p:nvCxnSpPr>
        <p:spPr>
          <a:xfrm>
            <a:off x="8839200" y="5029200"/>
            <a:ext cx="4572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4"/>
          <p:cNvCxnSpPr>
            <a:stCxn id="18" idx="0"/>
            <a:endCxn id="21" idx="2"/>
          </p:cNvCxnSpPr>
          <p:nvPr/>
        </p:nvCxnSpPr>
        <p:spPr>
          <a:xfrm rot="5400000" flipH="1" flipV="1">
            <a:off x="9639300" y="4286250"/>
            <a:ext cx="68580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4"/>
          <p:cNvCxnSpPr>
            <a:stCxn id="20" idx="0"/>
            <a:endCxn id="21" idx="2"/>
          </p:cNvCxnSpPr>
          <p:nvPr/>
        </p:nvCxnSpPr>
        <p:spPr>
          <a:xfrm rot="16200000" flipV="1">
            <a:off x="10096500" y="4286250"/>
            <a:ext cx="68580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4"/>
          <p:cNvCxnSpPr>
            <a:stCxn id="10" idx="2"/>
            <a:endCxn id="9" idx="0"/>
          </p:cNvCxnSpPr>
          <p:nvPr/>
        </p:nvCxnSpPr>
        <p:spPr>
          <a:xfrm rot="5400000">
            <a:off x="7753350" y="2743200"/>
            <a:ext cx="3429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724900" y="2228850"/>
            <a:ext cx="137160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VIM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(OpenStack, K8S, AWS, Azure, GCP, ...)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724900" y="200025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VIM Credentials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96000" y="3829050"/>
            <a:ext cx="91440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Container </a:t>
            </a:r>
          </a:p>
        </p:txBody>
      </p:sp>
      <p:cxnSp>
        <p:nvCxnSpPr>
          <p:cNvPr id="78" name="Straight Arrow Connector 34"/>
          <p:cNvCxnSpPr>
            <a:stCxn id="9" idx="2"/>
            <a:endCxn id="77" idx="0"/>
          </p:cNvCxnSpPr>
          <p:nvPr/>
        </p:nvCxnSpPr>
        <p:spPr>
          <a:xfrm rot="5400000">
            <a:off x="6953250" y="2857500"/>
            <a:ext cx="571500" cy="1371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4"/>
          <p:cNvCxnSpPr>
            <a:stCxn id="75" idx="3"/>
            <a:endCxn id="100" idx="3"/>
          </p:cNvCxnSpPr>
          <p:nvPr/>
        </p:nvCxnSpPr>
        <p:spPr>
          <a:xfrm>
            <a:off x="10096500" y="2400300"/>
            <a:ext cx="1085850" cy="2114550"/>
          </a:xfrm>
          <a:prstGeom prst="bentConnector3">
            <a:avLst>
              <a:gd name="adj1" fmla="val 121053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64"/>
          <p:cNvCxnSpPr>
            <a:stCxn id="24" idx="0"/>
            <a:endCxn id="116" idx="2"/>
          </p:cNvCxnSpPr>
          <p:nvPr/>
        </p:nvCxnSpPr>
        <p:spPr>
          <a:xfrm rot="5400000" flipH="1" flipV="1">
            <a:off x="5038725" y="3686175"/>
            <a:ext cx="28575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4667250" y="4857750"/>
            <a:ext cx="10287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stressFault</a:t>
            </a:r>
            <a:r>
              <a:rPr lang="en-US" sz="8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667250" y="4972050"/>
            <a:ext cx="10287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stressFault</a:t>
            </a:r>
            <a:r>
              <a:rPr lang="en-US" sz="800" dirty="0">
                <a:solidFill>
                  <a:schemeClr val="tx1"/>
                </a:solidFill>
              </a:rPr>
              <a:t> Type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667250" y="5543550"/>
            <a:ext cx="10287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host IP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667250" y="5372100"/>
            <a:ext cx="10287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stressOrFault</a:t>
            </a:r>
            <a:r>
              <a:rPr lang="en-US" sz="800" dirty="0">
                <a:solidFill>
                  <a:schemeClr val="tx1"/>
                </a:solidFill>
              </a:rPr>
              <a:t> Status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667250" y="5143500"/>
            <a:ext cx="10287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Start Time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67250" y="5257800"/>
            <a:ext cx="10287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End Time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67250" y="5829300"/>
            <a:ext cx="10287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command Outcome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667250" y="5715000"/>
            <a:ext cx="10287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32" name="Straight Arrow Connector 64"/>
          <p:cNvCxnSpPr>
            <a:stCxn id="25" idx="3"/>
            <a:endCxn id="131" idx="2"/>
          </p:cNvCxnSpPr>
          <p:nvPr/>
        </p:nvCxnSpPr>
        <p:spPr>
          <a:xfrm flipV="1">
            <a:off x="4495800" y="6172200"/>
            <a:ext cx="685800" cy="228600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2438400" y="1714500"/>
            <a:ext cx="14859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495550" y="177165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Assessment ID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495550" y="188595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Label (tag)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495550" y="280035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 Details ID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495550" y="234315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495550" y="251460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Start Time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495550" y="262890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Completion Time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495550" y="320040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Recovery Time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495550" y="297180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StressOrFault</a:t>
            </a:r>
            <a:r>
              <a:rPr lang="en-US" sz="8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495550" y="348615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Resiliency Measure Value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495550" y="337185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Resiliency Measure </a:t>
            </a:r>
            <a:r>
              <a:rPr lang="en-US" sz="800" dirty="0" err="1">
                <a:solidFill>
                  <a:schemeClr val="tx1"/>
                </a:solidFill>
              </a:rPr>
              <a:t>Param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495550" y="217170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 Orchestrator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495550" y="205740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 Orchestrator Info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495550" y="382905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495550" y="3657600"/>
            <a:ext cx="13716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Requestor ID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667250" y="6000750"/>
            <a:ext cx="10287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impacted VM List ?</a:t>
            </a:r>
          </a:p>
        </p:txBody>
      </p:sp>
      <p:cxnSp>
        <p:nvCxnSpPr>
          <p:cNvPr id="155" name="Straight Arrow Connector 64"/>
          <p:cNvCxnSpPr>
            <a:stCxn id="26" idx="2"/>
            <a:endCxn id="136" idx="0"/>
          </p:cNvCxnSpPr>
          <p:nvPr/>
        </p:nvCxnSpPr>
        <p:spPr>
          <a:xfrm rot="5400000">
            <a:off x="3009900" y="1543050"/>
            <a:ext cx="3429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24" idx="3"/>
            <a:endCxn id="15" idx="1"/>
          </p:cNvCxnSpPr>
          <p:nvPr/>
        </p:nvCxnSpPr>
        <p:spPr>
          <a:xfrm flipV="1">
            <a:off x="5695950" y="4000500"/>
            <a:ext cx="131445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8" idx="3"/>
            <a:endCxn id="9" idx="1"/>
          </p:cNvCxnSpPr>
          <p:nvPr/>
        </p:nvCxnSpPr>
        <p:spPr>
          <a:xfrm>
            <a:off x="5638800" y="2743200"/>
            <a:ext cx="18288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30" idx="3"/>
            <a:endCxn id="21" idx="1"/>
          </p:cNvCxnSpPr>
          <p:nvPr/>
        </p:nvCxnSpPr>
        <p:spPr>
          <a:xfrm>
            <a:off x="5638800" y="3143250"/>
            <a:ext cx="4114800" cy="8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44" idx="3"/>
            <a:endCxn id="131" idx="1"/>
          </p:cNvCxnSpPr>
          <p:nvPr/>
        </p:nvCxnSpPr>
        <p:spPr>
          <a:xfrm>
            <a:off x="3867150" y="3028950"/>
            <a:ext cx="742950" cy="245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8" idx="3"/>
            <a:endCxn id="11" idx="1"/>
          </p:cNvCxnSpPr>
          <p:nvPr/>
        </p:nvCxnSpPr>
        <p:spPr>
          <a:xfrm>
            <a:off x="3867150" y="2114550"/>
            <a:ext cx="337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47" idx="3"/>
            <a:endCxn id="10" idx="1"/>
          </p:cNvCxnSpPr>
          <p:nvPr/>
        </p:nvCxnSpPr>
        <p:spPr>
          <a:xfrm>
            <a:off x="3867150" y="2228850"/>
            <a:ext cx="337185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39" idx="3"/>
            <a:endCxn id="116" idx="1"/>
          </p:cNvCxnSpPr>
          <p:nvPr/>
        </p:nvCxnSpPr>
        <p:spPr>
          <a:xfrm>
            <a:off x="3867150" y="2857500"/>
            <a:ext cx="80010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50" idx="1"/>
            <a:endCxn id="14" idx="3"/>
          </p:cNvCxnSpPr>
          <p:nvPr/>
        </p:nvCxnSpPr>
        <p:spPr>
          <a:xfrm flipH="1">
            <a:off x="1524000" y="3714750"/>
            <a:ext cx="97155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45" idx="1"/>
            <a:endCxn id="13" idx="3"/>
          </p:cNvCxnSpPr>
          <p:nvPr/>
        </p:nvCxnSpPr>
        <p:spPr>
          <a:xfrm flipH="1" flipV="1">
            <a:off x="1524000" y="3200400"/>
            <a:ext cx="97155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46" idx="1"/>
            <a:endCxn id="12" idx="3"/>
          </p:cNvCxnSpPr>
          <p:nvPr/>
        </p:nvCxnSpPr>
        <p:spPr>
          <a:xfrm flipH="1" flipV="1">
            <a:off x="1524000" y="2743200"/>
            <a:ext cx="97155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10096500" y="2743200"/>
            <a:ext cx="914400" cy="171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SDN-C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096500" y="2571750"/>
            <a:ext cx="914400" cy="171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App-C</a:t>
            </a:r>
          </a:p>
        </p:txBody>
      </p:sp>
    </p:spTree>
    <p:extLst>
      <p:ext uri="{BB962C8B-B14F-4D97-AF65-F5344CB8AC3E}">
        <p14:creationId xmlns:p14="http://schemas.microsoft.com/office/powerpoint/2010/main" val="206723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1125855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Existing Table Samples (no sample for VNF Details)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45278"/>
              </p:ext>
            </p:extLst>
          </p:nvPr>
        </p:nvGraphicFramePr>
        <p:xfrm>
          <a:off x="381000" y="628650"/>
          <a:ext cx="9423400" cy="20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3429993058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8329355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2690578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5811522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41211988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93686128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161575043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360349078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27236761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752354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assessmentLabel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startTime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completionTime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recoveryTime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requestorId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stressOrFaultId_id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vnfOrchestrator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92390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testLabel1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26:31.9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26:31.9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92726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testLabel1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28:15.7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28:15.7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68284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vCPE Resilience with Tacke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45:55.7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45:55.7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Tests during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61775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vCPE Resilience with Tacke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47:56.3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47:56.3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Tests during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07780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vCPE Resilience with Tacke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49:18.0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49:18.0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Tests during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13241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vCPE Resilience with Tacke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54:18.8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54:18.8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Tests during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19765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vCPE Resilience with Tacker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43:19.1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43:19.1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Tests during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38025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vCPE Resilience with Tacker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52:07.6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52:07.6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Tests during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Tacker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45310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vCPE Resilience with Tacker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55:34.2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55:34.2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Tests during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72799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vCPE Resilience with Tacker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57:35.1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57:35.1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Tests during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Tacker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6733478"/>
                  </a:ext>
                </a:extLst>
              </a:tr>
            </a:tbl>
          </a:graphicData>
        </a:graphic>
      </p:graphicFrame>
      <p:sp>
        <p:nvSpPr>
          <p:cNvPr id="84" name="Rectangle 83"/>
          <p:cNvSpPr/>
          <p:nvPr/>
        </p:nvSpPr>
        <p:spPr>
          <a:xfrm>
            <a:off x="152400" y="2686050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Table: </a:t>
            </a:r>
          </a:p>
          <a:p>
            <a:pPr algn="ctr"/>
            <a:r>
              <a:rPr lang="en-US" sz="1200" b="1" dirty="0">
                <a:solidFill>
                  <a:srgbClr val="FF6600"/>
                </a:solidFill>
              </a:rPr>
              <a:t>Assessments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79361"/>
              </p:ext>
            </p:extLst>
          </p:nvPr>
        </p:nvGraphicFramePr>
        <p:xfrm>
          <a:off x="2095500" y="2743200"/>
          <a:ext cx="9918700" cy="4072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32374788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6570741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32437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75891099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74386226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3771287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49105684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0195798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stressFaultType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startTime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stressOrFaultStatus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hostIp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commandOutcome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50028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restart nova-compute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52:28.2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52:28.2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Completed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14799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09:45.0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09:45.0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39510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14:07.2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14:07.2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4365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07:58.3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07:58.3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restart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96831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09:52.1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09:52.1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restart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10808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computeHostServiceFailure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21:00.9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21:00.9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restart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60486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computeHostServiceFailure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23:21.3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23:22.1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restart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14074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computeHostServiceFailure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44:02.1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44:11.7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restart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21650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computeHostServiceFailure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47:57.3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48:06.8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restart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384792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computeHostServiceFailure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49:46.0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50:01.7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restart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[1;31m==== AUTHENTICATION COMPLETE ===</a:t>
                      </a:r>
                      <a:br>
                        <a:rPr lang="en-US" sz="1100" u="none" strike="noStrike">
                          <a:effectLst/>
                        </a:rPr>
                      </a:b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[0m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269016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computeHostServiceFailure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43:19.1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43:37.8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restart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[1;31m==== AUTHENTICATION COMPLETE ===</a:t>
                      </a:r>
                      <a:br>
                        <a:rPr lang="en-US" sz="1100" u="none" strike="noStrike">
                          <a:effectLst/>
                        </a:rPr>
                      </a:b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[0m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104088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computeHostServiceFailure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52:07.6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52:17.2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restart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[1;31m==== AUTHENTICATION COMPLETE ===</a:t>
                      </a:r>
                      <a:br>
                        <a:rPr lang="en-US" sz="1100" u="none" strike="noStrike">
                          <a:effectLst/>
                        </a:rPr>
                      </a:b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[0m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12324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computeHostServiceFailure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55:34.2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55:34.2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54276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computeHostServiceFailure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57:35.1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57:35.1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nova-compute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172.16.10.101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5524220"/>
                  </a:ext>
                </a:extLst>
              </a:tr>
            </a:tbl>
          </a:graphicData>
        </a:graphic>
      </p:graphicFrame>
      <p:sp>
        <p:nvSpPr>
          <p:cNvPr id="87" name="Rectangle 86"/>
          <p:cNvSpPr/>
          <p:nvPr/>
        </p:nvSpPr>
        <p:spPr>
          <a:xfrm>
            <a:off x="781050" y="4686300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Table:</a:t>
            </a:r>
          </a:p>
          <a:p>
            <a:pPr algn="ctr"/>
            <a:r>
              <a:rPr lang="en-US" sz="1200" b="1" dirty="0" err="1">
                <a:solidFill>
                  <a:srgbClr val="FF6600"/>
                </a:solidFill>
              </a:rPr>
              <a:t>StressOrFaultData</a:t>
            </a:r>
            <a:endParaRPr lang="en-US" sz="12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9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Existing Script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86400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6600"/>
                </a:solidFill>
              </a:rPr>
              <a:t>Python</a:t>
            </a:r>
            <a:r>
              <a:rPr lang="en-US" sz="2400" dirty="0"/>
              <a:t>, using </a:t>
            </a:r>
            <a:r>
              <a:rPr lang="en-US" sz="2400" dirty="0">
                <a:solidFill>
                  <a:srgbClr val="FF6600"/>
                </a:solidFill>
              </a:rPr>
              <a:t>Django</a:t>
            </a:r>
            <a:r>
              <a:rPr lang="en-US" sz="2400" dirty="0"/>
              <a:t> Framework (web development, URLs for DB), IDE </a:t>
            </a:r>
            <a:r>
              <a:rPr lang="en-US" sz="2400" dirty="0" err="1">
                <a:solidFill>
                  <a:srgbClr val="FF6600"/>
                </a:solidFill>
              </a:rPr>
              <a:t>PyCharm</a:t>
            </a:r>
            <a:endParaRPr lang="en-US" sz="2400" dirty="0">
              <a:solidFill>
                <a:srgbClr val="FF6600"/>
              </a:solidFill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Scripts are installed and executed on the ARM jump server 10.10.50.12:</a:t>
            </a:r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Directory: ~/auto/auto-</a:t>
            </a:r>
            <a:r>
              <a:rPr lang="en-US" sz="2000" dirty="0" err="1"/>
              <a:t>env</a:t>
            </a:r>
            <a:endParaRPr lang="en-US" sz="2000" dirty="0"/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executables in ~/auto/auto-</a:t>
            </a:r>
            <a:r>
              <a:rPr lang="en-US" sz="2000" dirty="0" err="1"/>
              <a:t>env</a:t>
            </a:r>
            <a:r>
              <a:rPr lang="en-US" sz="2000" dirty="0"/>
              <a:t>/bin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scripts could also run from a VM or a Docker container</a:t>
            </a:r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virtual environment managed from ~/auto/auto-</a:t>
            </a:r>
            <a:r>
              <a:rPr lang="en-US" sz="2000" dirty="0" err="1"/>
              <a:t>env</a:t>
            </a:r>
            <a:r>
              <a:rPr lang="en-US" sz="2000" dirty="0"/>
              <a:t>/bin/activate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scripts interact by </a:t>
            </a:r>
            <a:r>
              <a:rPr lang="en-US" sz="2400" dirty="0">
                <a:solidFill>
                  <a:srgbClr val="FF6600"/>
                </a:solidFill>
              </a:rPr>
              <a:t>HTTP APIs </a:t>
            </a:r>
            <a:r>
              <a:rPr lang="en-US" sz="2400" dirty="0"/>
              <a:t>with:</a:t>
            </a:r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configuration and result (data records) storage tables (see next page)</a:t>
            </a:r>
          </a:p>
          <a:p>
            <a:pPr marL="914400" lvl="2"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test data records can be used for analysis</a:t>
            </a:r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VIM: to simulate VI failures, etc. (e.g. OpenStack)</a:t>
            </a:r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VNF manager/orchestrator (MANO) (e.g. ONAP)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6600"/>
                </a:solidFill>
              </a:rPr>
              <a:t>SQLite</a:t>
            </a:r>
            <a:r>
              <a:rPr lang="en-US" sz="2400" dirty="0"/>
              <a:t> is used to browse the tables from the server CLI</a:t>
            </a:r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e.g. to consult the test results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6600"/>
                </a:solidFill>
              </a:rPr>
              <a:t>curl</a:t>
            </a:r>
            <a:r>
              <a:rPr lang="en-US" sz="2400" dirty="0"/>
              <a:t> is used for HTTP or FTP transfers of these tables</a:t>
            </a:r>
          </a:p>
        </p:txBody>
      </p:sp>
    </p:spTree>
    <p:extLst>
      <p:ext uri="{BB962C8B-B14F-4D97-AF65-F5344CB8AC3E}">
        <p14:creationId xmlns:p14="http://schemas.microsoft.com/office/powerpoint/2010/main" val="41732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ONAP-Auto Test Framework (</a:t>
            </a:r>
            <a:r>
              <a:rPr lang="en-US" sz="3200" b="1" dirty="0">
                <a:hlinkClick r:id="rId2"/>
              </a:rPr>
              <a:t>link</a:t>
            </a:r>
            <a:r>
              <a:rPr lang="en-US" sz="32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Overall Objectives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886200"/>
            <a:ext cx="9144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Specific Objectives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838200" y="1828800"/>
            <a:ext cx="0" cy="2057400"/>
          </a:xfrm>
          <a:prstGeom prst="straightConnector1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66950" y="13716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Strategy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3886200"/>
            <a:ext cx="10287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Environment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5029200"/>
            <a:ext cx="10287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Environment Variant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2724150" y="1828800"/>
            <a:ext cx="0" cy="2057400"/>
          </a:xfrm>
          <a:prstGeom prst="straightConnector1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9" idx="2"/>
          </p:cNvCxnSpPr>
          <p:nvPr/>
        </p:nvCxnSpPr>
        <p:spPr>
          <a:xfrm flipV="1">
            <a:off x="2724150" y="43434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24150" y="4912783"/>
            <a:ext cx="1714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9" name="Straight Arrow Connector 18"/>
          <p:cNvCxnSpPr>
            <a:stCxn id="8" idx="1"/>
            <a:endCxn id="4" idx="3"/>
          </p:cNvCxnSpPr>
          <p:nvPr/>
        </p:nvCxnSpPr>
        <p:spPr>
          <a:xfrm flipH="1">
            <a:off x="1295400" y="1600200"/>
            <a:ext cx="97155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95400" y="1371600"/>
            <a:ext cx="971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DependsOn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0" idx="1"/>
            <a:endCxn id="5" idx="3"/>
          </p:cNvCxnSpPr>
          <p:nvPr/>
        </p:nvCxnSpPr>
        <p:spPr>
          <a:xfrm flipH="1" flipV="1">
            <a:off x="1295400" y="4171950"/>
            <a:ext cx="914400" cy="108585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95400" y="462915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DependsOn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67200" y="3886200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Physical 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(unless Test </a:t>
            </a:r>
            <a:r>
              <a:rPr lang="en-US" sz="1000" dirty="0" err="1">
                <a:solidFill>
                  <a:schemeClr val="tx1"/>
                </a:solidFill>
              </a:rPr>
              <a:t>aaS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67200" y="4457700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Cloud &amp;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Virtual Resources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4457700"/>
            <a:ext cx="2286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Manager: </a:t>
            </a:r>
            <a:r>
              <a:rPr lang="en-US" sz="900" dirty="0" err="1">
                <a:solidFill>
                  <a:schemeClr val="tx1"/>
                </a:solidFill>
              </a:rPr>
              <a:t>Openstack</a:t>
            </a:r>
            <a:r>
              <a:rPr lang="en-US" sz="900" dirty="0">
                <a:solidFill>
                  <a:schemeClr val="tx1"/>
                </a:solidFill>
              </a:rPr>
              <a:t>, K8S, AWS, …</a:t>
            </a:r>
          </a:p>
          <a:p>
            <a:r>
              <a:rPr lang="en-US" sz="900" dirty="0">
                <a:solidFill>
                  <a:schemeClr val="tx1"/>
                </a:solidFill>
              </a:rPr>
              <a:t>Resources: compute (OS), storage, network, …; VMs or Containers;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3886200"/>
            <a:ext cx="2286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Physical servers (CPU, RAM), disks (HD, SSD), OS; pod organization;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67200" y="5029200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VNF Manager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200" y="5029200"/>
            <a:ext cx="2286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ONAP, </a:t>
            </a:r>
            <a:r>
              <a:rPr lang="en-US" sz="900" dirty="0" err="1">
                <a:solidFill>
                  <a:schemeClr val="tx1"/>
                </a:solidFill>
              </a:rPr>
              <a:t>Cloudify</a:t>
            </a:r>
            <a:r>
              <a:rPr lang="en-US" sz="900" dirty="0">
                <a:solidFill>
                  <a:schemeClr val="tx1"/>
                </a:solidFill>
              </a:rPr>
              <a:t>, Tacker, 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67200" y="5600700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VNFs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600700"/>
            <a:ext cx="2286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vXYZ</a:t>
            </a:r>
            <a:r>
              <a:rPr lang="en-US" sz="900" dirty="0">
                <a:solidFill>
                  <a:schemeClr val="tx1"/>
                </a:solidFill>
              </a:rPr>
              <a:t> (CPE, FW, Switch, HSS, I/S/P-CSCF, …);</a:t>
            </a:r>
          </a:p>
          <a:p>
            <a:r>
              <a:rPr lang="en-US" sz="900" dirty="0">
                <a:solidFill>
                  <a:schemeClr val="tx1"/>
                </a:solidFill>
              </a:rPr>
              <a:t>Source (OPNFV, </a:t>
            </a:r>
            <a:r>
              <a:rPr lang="en-US" sz="900" dirty="0" err="1">
                <a:solidFill>
                  <a:schemeClr val="tx1"/>
                </a:solidFill>
              </a:rPr>
              <a:t>ClearWater</a:t>
            </a:r>
            <a:r>
              <a:rPr lang="en-US" sz="900" dirty="0">
                <a:solidFill>
                  <a:schemeClr val="tx1"/>
                </a:solidFill>
              </a:rPr>
              <a:t>, ETSI, …);</a:t>
            </a:r>
          </a:p>
          <a:p>
            <a:r>
              <a:rPr lang="en-US" sz="900" dirty="0">
                <a:solidFill>
                  <a:schemeClr val="tx1"/>
                </a:solidFill>
              </a:rPr>
              <a:t>Format (JSON, TOSCA, …)</a:t>
            </a:r>
          </a:p>
        </p:txBody>
      </p:sp>
      <p:cxnSp>
        <p:nvCxnSpPr>
          <p:cNvPr id="6" name="Elbow Connector 5"/>
          <p:cNvCxnSpPr>
            <a:stCxn id="9" idx="3"/>
            <a:endCxn id="31" idx="1"/>
          </p:cNvCxnSpPr>
          <p:nvPr/>
        </p:nvCxnSpPr>
        <p:spPr>
          <a:xfrm>
            <a:off x="3238500" y="4114800"/>
            <a:ext cx="1028700" cy="12700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67200" y="6172200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VNF Lifecycle Events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10200" y="6172200"/>
            <a:ext cx="2286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Onboard, Remove, Deploy/Activate, Terminate, Scale-In/Out, Monitor, …</a:t>
            </a:r>
          </a:p>
        </p:txBody>
      </p:sp>
      <p:cxnSp>
        <p:nvCxnSpPr>
          <p:cNvPr id="34" name="Elbow Connector 33"/>
          <p:cNvCxnSpPr>
            <a:stCxn id="9" idx="3"/>
            <a:endCxn id="32" idx="1"/>
          </p:cNvCxnSpPr>
          <p:nvPr/>
        </p:nvCxnSpPr>
        <p:spPr>
          <a:xfrm>
            <a:off x="3238500" y="4114800"/>
            <a:ext cx="1028700" cy="571500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22" idx="1"/>
          </p:cNvCxnSpPr>
          <p:nvPr/>
        </p:nvCxnSpPr>
        <p:spPr>
          <a:xfrm>
            <a:off x="3238500" y="4114800"/>
            <a:ext cx="1028700" cy="1143000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3"/>
            <a:endCxn id="24" idx="1"/>
          </p:cNvCxnSpPr>
          <p:nvPr/>
        </p:nvCxnSpPr>
        <p:spPr>
          <a:xfrm>
            <a:off x="3238500" y="4114800"/>
            <a:ext cx="1028700" cy="1714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3"/>
            <a:endCxn id="30" idx="1"/>
          </p:cNvCxnSpPr>
          <p:nvPr/>
        </p:nvCxnSpPr>
        <p:spPr>
          <a:xfrm>
            <a:off x="3238500" y="4114800"/>
            <a:ext cx="1028700" cy="228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381500" y="1371600"/>
            <a:ext cx="10287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Documentation</a:t>
            </a:r>
          </a:p>
        </p:txBody>
      </p:sp>
      <p:cxnSp>
        <p:nvCxnSpPr>
          <p:cNvPr id="55" name="Straight Arrow Connector 54"/>
          <p:cNvCxnSpPr>
            <a:stCxn id="49" idx="1"/>
            <a:endCxn id="8" idx="3"/>
          </p:cNvCxnSpPr>
          <p:nvPr/>
        </p:nvCxnSpPr>
        <p:spPr>
          <a:xfrm flipH="1">
            <a:off x="3181350" y="1600200"/>
            <a:ext cx="120015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181350" y="1371600"/>
            <a:ext cx="12001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DependsOn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81500" y="2800350"/>
            <a:ext cx="10287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Script Implementation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581400" y="3257550"/>
            <a:ext cx="18288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Script language (Python, bash, …); Comments in script capture the test documentation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53200" y="6858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 Case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553200" y="16002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Assertion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(Pass/Fail Criteria)</a:t>
            </a:r>
          </a:p>
        </p:txBody>
      </p:sp>
      <p:cxnSp>
        <p:nvCxnSpPr>
          <p:cNvPr id="65" name="Straight Arrow Connector 64"/>
          <p:cNvCxnSpPr>
            <a:stCxn id="49" idx="3"/>
            <a:endCxn id="63" idx="1"/>
          </p:cNvCxnSpPr>
          <p:nvPr/>
        </p:nvCxnSpPr>
        <p:spPr>
          <a:xfrm flipV="1">
            <a:off x="5410200" y="914400"/>
            <a:ext cx="1143000" cy="685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4"/>
          <p:cNvCxnSpPr>
            <a:stCxn id="63" idx="0"/>
            <a:endCxn id="76" idx="3"/>
          </p:cNvCxnSpPr>
          <p:nvPr/>
        </p:nvCxnSpPr>
        <p:spPr>
          <a:xfrm rot="16200000" flipH="1">
            <a:off x="7696200" y="0"/>
            <a:ext cx="228600" cy="1600200"/>
          </a:xfrm>
          <a:prstGeom prst="bentConnector4">
            <a:avLst>
              <a:gd name="adj1" fmla="val -100000"/>
              <a:gd name="adj2" fmla="val 114286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782050" y="457200"/>
            <a:ext cx="8001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Follows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(sequence)</a:t>
            </a:r>
          </a:p>
        </p:txBody>
      </p:sp>
      <p:cxnSp>
        <p:nvCxnSpPr>
          <p:cNvPr id="73" name="Straight Arrow Connector 72"/>
          <p:cNvCxnSpPr>
            <a:stCxn id="63" idx="2"/>
            <a:endCxn id="64" idx="0"/>
          </p:cNvCxnSpPr>
          <p:nvPr/>
        </p:nvCxnSpPr>
        <p:spPr>
          <a:xfrm>
            <a:off x="7010400" y="1143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467600" y="6858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“section” or “chapter” of a Test; could be just 1 UC;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210300" y="2800350"/>
            <a:ext cx="10287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Runner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(Calling script)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410200" y="2800350"/>
            <a:ext cx="80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Executes</a:t>
            </a:r>
          </a:p>
        </p:txBody>
      </p:sp>
      <p:cxnSp>
        <p:nvCxnSpPr>
          <p:cNvPr id="79" name="Straight Arrow Connector 78"/>
          <p:cNvCxnSpPr>
            <a:stCxn id="77" idx="1"/>
            <a:endCxn id="59" idx="3"/>
          </p:cNvCxnSpPr>
          <p:nvPr/>
        </p:nvCxnSpPr>
        <p:spPr>
          <a:xfrm flipH="1">
            <a:off x="5410200" y="3028950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9" idx="0"/>
            <a:endCxn id="49" idx="2"/>
          </p:cNvCxnSpPr>
          <p:nvPr/>
        </p:nvCxnSpPr>
        <p:spPr>
          <a:xfrm flipV="1">
            <a:off x="4895850" y="1828800"/>
            <a:ext cx="0" cy="97155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495800" y="2228850"/>
            <a:ext cx="80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Implements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382000" y="21717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(Test Step)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296400" y="2171700"/>
            <a:ext cx="18288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e.g.: setup, start, use, stop, (functions in a script language); execute planned VNF LC events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382000" y="16002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Pre-test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382000" y="35433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Post-test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Capture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296400" y="3543300"/>
            <a:ext cx="18288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Capture/Log of significant state data (environment variables, …)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296400" y="1600200"/>
            <a:ext cx="18288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Description of required configuration, environment variables, …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638800" y="2057400"/>
            <a:ext cx="1828800" cy="571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Feature/Capability being tested, success/fail determination (binary pass/fail condition, quantitative thresholds/ranges, …)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382000" y="29718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Assertion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296400" y="2971800"/>
            <a:ext cx="18288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Evaluation of current state, application of assertion criteria, determination of Pass/Fail result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382000" y="41148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Cleanup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296400" y="4114800"/>
            <a:ext cx="18288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Function to return system to its Pre-test State</a:t>
            </a:r>
          </a:p>
        </p:txBody>
      </p:sp>
      <p:cxnSp>
        <p:nvCxnSpPr>
          <p:cNvPr id="102" name="Straight Arrow Connector 64"/>
          <p:cNvCxnSpPr>
            <a:stCxn id="92" idx="3"/>
            <a:endCxn id="92" idx="2"/>
          </p:cNvCxnSpPr>
          <p:nvPr/>
        </p:nvCxnSpPr>
        <p:spPr>
          <a:xfrm flipH="1">
            <a:off x="10210800" y="2400300"/>
            <a:ext cx="914400" cy="228600"/>
          </a:xfrm>
          <a:prstGeom prst="bentConnector4">
            <a:avLst>
              <a:gd name="adj1" fmla="val -25000"/>
              <a:gd name="adj2" fmla="val 200000"/>
            </a:avLst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125200" y="2114550"/>
            <a:ext cx="8001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Follows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(sequence)</a:t>
            </a:r>
          </a:p>
        </p:txBody>
      </p:sp>
      <p:cxnSp>
        <p:nvCxnSpPr>
          <p:cNvPr id="107" name="Elbow Connector 106"/>
          <p:cNvCxnSpPr>
            <a:stCxn id="64" idx="3"/>
            <a:endCxn id="91" idx="1"/>
          </p:cNvCxnSpPr>
          <p:nvPr/>
        </p:nvCxnSpPr>
        <p:spPr>
          <a:xfrm>
            <a:off x="7467600" y="1828800"/>
            <a:ext cx="914400" cy="571500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64" idx="3"/>
            <a:endCxn id="93" idx="1"/>
          </p:cNvCxnSpPr>
          <p:nvPr/>
        </p:nvCxnSpPr>
        <p:spPr>
          <a:xfrm>
            <a:off x="7467600" y="1828800"/>
            <a:ext cx="914400" cy="12700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64" idx="3"/>
            <a:endCxn id="98" idx="1"/>
          </p:cNvCxnSpPr>
          <p:nvPr/>
        </p:nvCxnSpPr>
        <p:spPr>
          <a:xfrm>
            <a:off x="7467600" y="1828800"/>
            <a:ext cx="914400" cy="1371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64" idx="3"/>
            <a:endCxn id="94" idx="1"/>
          </p:cNvCxnSpPr>
          <p:nvPr/>
        </p:nvCxnSpPr>
        <p:spPr>
          <a:xfrm>
            <a:off x="7467600" y="1828800"/>
            <a:ext cx="914400" cy="1943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64" idx="3"/>
            <a:endCxn id="100" idx="1"/>
          </p:cNvCxnSpPr>
          <p:nvPr/>
        </p:nvCxnSpPr>
        <p:spPr>
          <a:xfrm>
            <a:off x="7467600" y="1828800"/>
            <a:ext cx="914400" cy="2514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09550" y="120015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129" name="Oval 128"/>
          <p:cNvSpPr/>
          <p:nvPr/>
        </p:nvSpPr>
        <p:spPr>
          <a:xfrm>
            <a:off x="2095500" y="120015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130" name="Oval 129"/>
          <p:cNvSpPr/>
          <p:nvPr/>
        </p:nvSpPr>
        <p:spPr>
          <a:xfrm>
            <a:off x="4210050" y="120015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131" name="Oval 130"/>
          <p:cNvSpPr/>
          <p:nvPr/>
        </p:nvSpPr>
        <p:spPr>
          <a:xfrm>
            <a:off x="4210050" y="262890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132" name="Oval 131"/>
          <p:cNvSpPr/>
          <p:nvPr/>
        </p:nvSpPr>
        <p:spPr>
          <a:xfrm>
            <a:off x="6038850" y="308610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324100" y="4572000"/>
            <a:ext cx="80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IsVariantOf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67050" y="222885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Analysis,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75" name="Oval 74"/>
          <p:cNvSpPr/>
          <p:nvPr/>
        </p:nvSpPr>
        <p:spPr>
          <a:xfrm>
            <a:off x="2895600" y="205740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6</a:t>
            </a:r>
          </a:p>
        </p:txBody>
      </p:sp>
      <p:cxnSp>
        <p:nvCxnSpPr>
          <p:cNvPr id="80" name="Straight Arrow Connector 79"/>
          <p:cNvCxnSpPr>
            <a:stCxn id="59" idx="1"/>
            <a:endCxn id="74" idx="2"/>
          </p:cNvCxnSpPr>
          <p:nvPr/>
        </p:nvCxnSpPr>
        <p:spPr>
          <a:xfrm rot="10800000">
            <a:off x="3524250" y="2686050"/>
            <a:ext cx="857250" cy="342900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352800" y="2857500"/>
            <a:ext cx="80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Enables</a:t>
            </a:r>
          </a:p>
        </p:txBody>
      </p:sp>
    </p:spTree>
    <p:extLst>
      <p:ext uri="{BB962C8B-B14F-4D97-AF65-F5344CB8AC3E}">
        <p14:creationId xmlns:p14="http://schemas.microsoft.com/office/powerpoint/2010/main" val="124780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86400"/>
          </a:xfrm>
        </p:spPr>
        <p:txBody>
          <a:bodyPr>
            <a:normAutofit fontScale="775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hlinkClick r:id="rId2"/>
              </a:rPr>
              <a:t>https://wiki.opnfv.org/display/AUTO/Auto+Use+Cases#AutoUseCases-UseCase2</a:t>
            </a:r>
            <a:endParaRPr lang="en-US" sz="2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2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As an NFV edge service provider, I need to assess what degree of </a:t>
            </a:r>
            <a:r>
              <a:rPr lang="en-US" sz="2400" dirty="0">
                <a:solidFill>
                  <a:srgbClr val="FF6600"/>
                </a:solidFill>
              </a:rPr>
              <a:t>added VIM+NFVI platform resilience </a:t>
            </a:r>
            <a:r>
              <a:rPr lang="en-US" sz="2400" dirty="0"/>
              <a:t>I obtain by </a:t>
            </a:r>
            <a:r>
              <a:rPr lang="en-US" sz="2400" dirty="0">
                <a:solidFill>
                  <a:srgbClr val="FF6600"/>
                </a:solidFill>
              </a:rPr>
              <a:t>leveraging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6600"/>
                </a:solidFill>
              </a:rPr>
              <a:t>ONAP closed-loop control</a:t>
            </a:r>
            <a:r>
              <a:rPr lang="en-US" sz="2400" dirty="0"/>
              <a:t>, vs VIM+NFVI self-managed resilience, so I can determine the ROI for integrating ONAP with my VIM+NFVI platforms, both locally on the VIM+NFVI platform, or remotely.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2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300" dirty="0"/>
              <a:t>assess VIM+NFVI resilience under specific stresses </a:t>
            </a:r>
            <a:r>
              <a:rPr lang="en-US" sz="2300" dirty="0">
                <a:solidFill>
                  <a:srgbClr val="FF6600"/>
                </a:solidFill>
              </a:rPr>
              <a:t>without ONAP support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300" dirty="0"/>
              <a:t>assess VIM+NFVI resilience under specific stresses </a:t>
            </a:r>
            <a:r>
              <a:rPr lang="en-US" sz="2300" dirty="0">
                <a:solidFill>
                  <a:srgbClr val="FF6600"/>
                </a:solidFill>
              </a:rPr>
              <a:t>with ONAP support</a:t>
            </a:r>
            <a:r>
              <a:rPr lang="en-US" sz="2300" dirty="0"/>
              <a:t>, i.e. </a:t>
            </a:r>
            <a:r>
              <a:rPr lang="en-US" sz="2300" dirty="0" err="1"/>
              <a:t>VES+DCAE+CLAMP+specific</a:t>
            </a:r>
            <a:r>
              <a:rPr lang="en-US" sz="2300" dirty="0"/>
              <a:t> policies to address the type of stress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300" u="sng" dirty="0"/>
              <a:t>stress</a:t>
            </a:r>
            <a:r>
              <a:rPr lang="en-US" sz="2300" dirty="0"/>
              <a:t> the system via:</a:t>
            </a:r>
          </a:p>
          <a:p>
            <a:pPr marL="457200" lvl="2">
              <a:lnSpc>
                <a:spcPct val="120000"/>
              </a:lnSpc>
              <a:spcBef>
                <a:spcPts val="0"/>
              </a:spcBef>
            </a:pPr>
            <a:r>
              <a:rPr lang="en-US" sz="1900" dirty="0"/>
              <a:t>traffic: different types as needed per the resilience measurements</a:t>
            </a:r>
          </a:p>
          <a:p>
            <a:pPr marL="457200" lvl="2">
              <a:lnSpc>
                <a:spcPct val="120000"/>
              </a:lnSpc>
              <a:spcBef>
                <a:spcPts val="0"/>
              </a:spcBef>
            </a:pPr>
            <a:r>
              <a:rPr lang="en-US" sz="1900" dirty="0"/>
              <a:t>Instability:</a:t>
            </a:r>
          </a:p>
          <a:p>
            <a:pPr marL="914400" lvl="4"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physical infra failure (host, NIC, disk, ...)</a:t>
            </a:r>
          </a:p>
          <a:p>
            <a:pPr marL="914400" lvl="4"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virtual infra failure (cloud control plane components, SDNC components, NFVI components)</a:t>
            </a:r>
          </a:p>
          <a:p>
            <a:pPr marL="914400" lvl="4"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security threats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300" u="sng" dirty="0"/>
              <a:t>measure</a:t>
            </a:r>
            <a:r>
              <a:rPr lang="en-US" sz="2300" dirty="0"/>
              <a:t> (and </a:t>
            </a:r>
            <a:r>
              <a:rPr lang="en-US" sz="2300" u="sng" dirty="0"/>
              <a:t>compare</a:t>
            </a:r>
            <a:r>
              <a:rPr lang="en-US" sz="2300" dirty="0"/>
              <a:t>) resilience in terms of</a:t>
            </a:r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sz="1900" dirty="0"/>
              <a:t>link failure, e.g. loss ping failures</a:t>
            </a:r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sz="1900" dirty="0"/>
              <a:t>transaction failure, e.g. failed web/API requests</a:t>
            </a:r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sz="1900" dirty="0"/>
              <a:t>service degradation/failure duration or recovery time</a:t>
            </a:r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sz="1900" dirty="0"/>
              <a:t>scope of disruption</a:t>
            </a: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 Use Case: Overall Objectives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867650" y="5257800"/>
            <a:ext cx="37147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GD: failure detection duration</a:t>
            </a:r>
          </a:p>
          <a:p>
            <a:pPr algn="ctr"/>
            <a:r>
              <a:rPr lang="en-US" dirty="0"/>
              <a:t>(time to notice/notify failure)</a:t>
            </a:r>
          </a:p>
        </p:txBody>
      </p:sp>
    </p:spTree>
    <p:extLst>
      <p:ext uri="{BB962C8B-B14F-4D97-AF65-F5344CB8AC3E}">
        <p14:creationId xmlns:p14="http://schemas.microsoft.com/office/powerpoint/2010/main" val="417816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 Use Case: Strategy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2800" y="1143000"/>
            <a:ext cx="457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hlinkClick r:id="rId2"/>
              </a:rPr>
              <a:t>Resilience Improvements Through ONAP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[ID: Auto-UC-02]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0574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6600"/>
                </a:solidFill>
              </a:rPr>
              <a:t>Physical Infrastructure </a:t>
            </a:r>
            <a:r>
              <a:rPr lang="en-US" sz="1000" b="1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20574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6600"/>
                </a:solidFill>
              </a:rPr>
              <a:t>Virtual Infrastructure </a:t>
            </a:r>
            <a:r>
              <a:rPr lang="en-US" sz="1000" b="1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7924800" y="20574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6600"/>
                </a:solidFill>
              </a:rPr>
              <a:t>Security</a:t>
            </a:r>
            <a:r>
              <a:rPr lang="en-US" sz="1000" b="1" dirty="0">
                <a:solidFill>
                  <a:schemeClr val="tx1"/>
                </a:solidFill>
              </a:rPr>
              <a:t> Failure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" y="29718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Server</a:t>
            </a:r>
            <a:r>
              <a:rPr lang="en-US" sz="900" b="1" dirty="0">
                <a:solidFill>
                  <a:schemeClr val="tx1"/>
                </a:solidFill>
              </a:rPr>
              <a:t> Failure, Migration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auto-resiliency-pif-001]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</a:t>
            </a:r>
            <a:r>
              <a:rPr lang="en-US" sz="900" dirty="0">
                <a:solidFill>
                  <a:schemeClr val="tx1"/>
                </a:solidFill>
                <a:hlinkClick r:id="rId3"/>
              </a:rPr>
              <a:t>AUTO-9</a:t>
            </a:r>
            <a:r>
              <a:rPr lang="en-US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" y="34290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Disk</a:t>
            </a:r>
            <a:r>
              <a:rPr lang="en-US" sz="900" b="1" dirty="0">
                <a:solidFill>
                  <a:schemeClr val="tx1"/>
                </a:solidFill>
              </a:rPr>
              <a:t> Failure, Migration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auto-resiliency-pif-002]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</a:t>
            </a:r>
            <a:r>
              <a:rPr lang="en-US" sz="900" dirty="0">
                <a:solidFill>
                  <a:schemeClr val="tx1"/>
                </a:solidFill>
                <a:hlinkClick r:id="rId4"/>
              </a:rPr>
              <a:t>AUTO-10</a:t>
            </a:r>
            <a:r>
              <a:rPr lang="en-US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" y="38862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Link</a:t>
            </a:r>
            <a:r>
              <a:rPr lang="en-US" sz="900" b="1" dirty="0">
                <a:solidFill>
                  <a:schemeClr val="tx1"/>
                </a:solidFill>
              </a:rPr>
              <a:t> Failure, Migration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auto-resiliency-pif-003]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</a:t>
            </a:r>
            <a:r>
              <a:rPr lang="en-US" sz="900" dirty="0">
                <a:solidFill>
                  <a:schemeClr val="tx1"/>
                </a:solidFill>
                <a:hlinkClick r:id="rId5"/>
              </a:rPr>
              <a:t>AUTO-11</a:t>
            </a:r>
            <a:r>
              <a:rPr lang="en-US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" y="43434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NIC</a:t>
            </a:r>
            <a:r>
              <a:rPr lang="en-US" sz="900" b="1" dirty="0">
                <a:solidFill>
                  <a:schemeClr val="tx1"/>
                </a:solidFill>
              </a:rPr>
              <a:t> Failure, Migration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auto-resiliency-pif-004]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</a:t>
            </a:r>
            <a:r>
              <a:rPr lang="en-US" sz="900" dirty="0">
                <a:solidFill>
                  <a:schemeClr val="tx1"/>
                </a:solidFill>
                <a:hlinkClick r:id="rId6"/>
              </a:rPr>
              <a:t>AUTO-12</a:t>
            </a:r>
            <a:r>
              <a:rPr lang="en-US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52900" y="29718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Compute Service </a:t>
            </a:r>
            <a:r>
              <a:rPr lang="en-US" sz="900" b="1" dirty="0">
                <a:solidFill>
                  <a:schemeClr val="tx1"/>
                </a:solidFill>
              </a:rPr>
              <a:t>Failure, (Auto)-Restoration or Migration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auto-resiliency-vif-001]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</a:t>
            </a:r>
            <a:r>
              <a:rPr lang="en-US" sz="900" dirty="0">
                <a:solidFill>
                  <a:schemeClr val="tx1"/>
                </a:solidFill>
                <a:hlinkClick r:id="rId7"/>
              </a:rPr>
              <a:t>AUTO-13</a:t>
            </a:r>
            <a:r>
              <a:rPr lang="en-US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52900" y="34290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SDN-C Service </a:t>
            </a:r>
            <a:r>
              <a:rPr lang="en-US" sz="900" b="1" dirty="0">
                <a:solidFill>
                  <a:schemeClr val="tx1"/>
                </a:solidFill>
              </a:rPr>
              <a:t>Failure, (Auto)-Restoration or Migration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auto-resiliency-vif-002]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</a:t>
            </a:r>
            <a:r>
              <a:rPr lang="en-US" sz="900" dirty="0">
                <a:solidFill>
                  <a:schemeClr val="tx1"/>
                </a:solidFill>
                <a:hlinkClick r:id="rId8"/>
              </a:rPr>
              <a:t>AUTO-14</a:t>
            </a:r>
            <a:r>
              <a:rPr lang="en-US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52900" y="38862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OVS</a:t>
            </a:r>
            <a:r>
              <a:rPr lang="en-US" sz="900" b="1" dirty="0">
                <a:solidFill>
                  <a:schemeClr val="tx1"/>
                </a:solidFill>
              </a:rPr>
              <a:t> Failure, (Auto)-Restoration or Migration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auto-resiliency-vif-003]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</a:t>
            </a:r>
            <a:r>
              <a:rPr lang="en-US" sz="900" dirty="0">
                <a:solidFill>
                  <a:schemeClr val="tx1"/>
                </a:solidFill>
                <a:hlinkClick r:id="rId9"/>
              </a:rPr>
              <a:t>AUTO-15</a:t>
            </a:r>
            <a:r>
              <a:rPr lang="en-US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67500" y="3143250"/>
            <a:ext cx="9144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In progress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10500" y="29718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Host Tampering</a:t>
            </a:r>
            <a:r>
              <a:rPr lang="en-US" sz="900" b="1" dirty="0">
                <a:solidFill>
                  <a:schemeClr val="tx1"/>
                </a:solidFill>
              </a:rPr>
              <a:t>, Fencing, Migration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auto-resiliency-sec-001]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</a:t>
            </a:r>
            <a:r>
              <a:rPr lang="en-US" sz="900" dirty="0">
                <a:solidFill>
                  <a:schemeClr val="tx1"/>
                </a:solidFill>
                <a:hlinkClick r:id="rId10"/>
              </a:rPr>
              <a:t>AUTO-16</a:t>
            </a:r>
            <a:r>
              <a:rPr lang="en-US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10500" y="34290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Host Intrusion</a:t>
            </a:r>
            <a:r>
              <a:rPr lang="en-US" sz="900" b="1" dirty="0">
                <a:solidFill>
                  <a:schemeClr val="tx1"/>
                </a:solidFill>
              </a:rPr>
              <a:t>, Fencing, Migration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auto-resiliency-sec-002]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</a:t>
            </a:r>
            <a:r>
              <a:rPr lang="en-US" sz="900" dirty="0">
                <a:solidFill>
                  <a:schemeClr val="tx1"/>
                </a:solidFill>
                <a:hlinkClick r:id="rId11"/>
              </a:rPr>
              <a:t>AUTO-17</a:t>
            </a:r>
            <a:r>
              <a:rPr lang="en-US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10500" y="38862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Network Intrusion</a:t>
            </a:r>
            <a:r>
              <a:rPr lang="en-US" sz="900" b="1" dirty="0">
                <a:solidFill>
                  <a:schemeClr val="tx1"/>
                </a:solidFill>
              </a:rPr>
              <a:t>, Fencing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auto-resiliency-sec-003]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</a:t>
            </a:r>
            <a:r>
              <a:rPr lang="en-US" sz="900" dirty="0">
                <a:solidFill>
                  <a:schemeClr val="tx1"/>
                </a:solidFill>
                <a:hlinkClick r:id="rId12"/>
              </a:rPr>
              <a:t>AUTO-18</a:t>
            </a:r>
            <a:r>
              <a:rPr lang="en-US" sz="9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9" name="Straight Arrow Connector 64"/>
          <p:cNvCxnSpPr>
            <a:stCxn id="3" idx="2"/>
            <a:endCxn id="4" idx="0"/>
          </p:cNvCxnSpPr>
          <p:nvPr/>
        </p:nvCxnSpPr>
        <p:spPr>
          <a:xfrm rot="5400000">
            <a:off x="3581400" y="0"/>
            <a:ext cx="457200" cy="3657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64"/>
          <p:cNvCxnSpPr>
            <a:stCxn id="3" idx="2"/>
            <a:endCxn id="5" idx="0"/>
          </p:cNvCxnSpPr>
          <p:nvPr/>
        </p:nvCxnSpPr>
        <p:spPr>
          <a:xfrm rot="5400000">
            <a:off x="5410200" y="1828800"/>
            <a:ext cx="4572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64"/>
          <p:cNvCxnSpPr>
            <a:stCxn id="3" idx="2"/>
            <a:endCxn id="6" idx="0"/>
          </p:cNvCxnSpPr>
          <p:nvPr/>
        </p:nvCxnSpPr>
        <p:spPr>
          <a:xfrm rot="16200000" flipH="1">
            <a:off x="7239000" y="0"/>
            <a:ext cx="457200" cy="3657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64"/>
          <p:cNvCxnSpPr>
            <a:stCxn id="5" idx="2"/>
            <a:endCxn id="11" idx="0"/>
          </p:cNvCxnSpPr>
          <p:nvPr/>
        </p:nvCxnSpPr>
        <p:spPr>
          <a:xfrm rot="5400000">
            <a:off x="5410200" y="2743200"/>
            <a:ext cx="4572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/>
          <p:cNvCxnSpPr>
            <a:stCxn id="4" idx="2"/>
            <a:endCxn id="7" idx="0"/>
          </p:cNvCxnSpPr>
          <p:nvPr/>
        </p:nvCxnSpPr>
        <p:spPr>
          <a:xfrm rot="5400000">
            <a:off x="1752600" y="2743200"/>
            <a:ext cx="4572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/>
          <p:cNvCxnSpPr>
            <a:stCxn id="6" idx="2"/>
            <a:endCxn id="16" idx="0"/>
          </p:cNvCxnSpPr>
          <p:nvPr/>
        </p:nvCxnSpPr>
        <p:spPr>
          <a:xfrm rot="5400000">
            <a:off x="9067800" y="2743200"/>
            <a:ext cx="4572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52900" y="45720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Storage Service</a:t>
            </a:r>
            <a:r>
              <a:rPr lang="en-US" sz="900" b="1" dirty="0">
                <a:solidFill>
                  <a:schemeClr val="tx1"/>
                </a:solidFill>
              </a:rPr>
              <a:t> Failure, (Auto)-Restoration or Migration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</a:t>
            </a:r>
            <a:r>
              <a:rPr lang="en-US" sz="900" dirty="0" err="1">
                <a:solidFill>
                  <a:schemeClr val="tx1"/>
                </a:solidFill>
              </a:rPr>
              <a:t>vif</a:t>
            </a:r>
            <a:r>
              <a:rPr lang="en-US" sz="900" dirty="0">
                <a:solidFill>
                  <a:schemeClr val="tx1"/>
                </a:solidFill>
              </a:rPr>
              <a:t>-xyz]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xyz]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52900" y="5029200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6600"/>
                </a:solidFill>
              </a:rPr>
              <a:t>Networking Service</a:t>
            </a:r>
            <a:r>
              <a:rPr lang="en-US" sz="900" b="1" dirty="0">
                <a:solidFill>
                  <a:schemeClr val="tx1"/>
                </a:solidFill>
              </a:rPr>
              <a:t> Failure, (Auto)-Restoration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[ID: auto-resiliency-</a:t>
            </a:r>
            <a:r>
              <a:rPr lang="en-US" sz="900" dirty="0" err="1">
                <a:solidFill>
                  <a:schemeClr val="tx1"/>
                </a:solidFill>
              </a:rPr>
              <a:t>vif</a:t>
            </a:r>
            <a:r>
              <a:rPr lang="en-US" sz="900" dirty="0">
                <a:solidFill>
                  <a:schemeClr val="tx1"/>
                </a:solidFill>
              </a:rPr>
              <a:t>-xyz]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[JIRA: xyz]</a:t>
            </a:r>
          </a:p>
        </p:txBody>
      </p:sp>
    </p:spTree>
    <p:extLst>
      <p:ext uri="{BB962C8B-B14F-4D97-AF65-F5344CB8AC3E}">
        <p14:creationId xmlns:p14="http://schemas.microsoft.com/office/powerpoint/2010/main" val="221226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28575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Documentation (readiness)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09550" y="685800"/>
            <a:ext cx="800100" cy="571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Script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23950" y="685800"/>
            <a:ext cx="8001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Physical Server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38350" y="685800"/>
            <a:ext cx="8001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Virtual Resource (compute &amp; storage)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52750" y="685800"/>
            <a:ext cx="8001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 Network: OPNFV OVS, neutron, ...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4391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 loops: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CLAMP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81550" y="685800"/>
            <a:ext cx="800100" cy="5715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[OPNFV]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VES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3535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data correlation: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DCAE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247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policies: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Policy Framework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6103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orchestration: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MSO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2679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controllers (</a:t>
            </a:r>
            <a:r>
              <a:rPr lang="en-US" sz="800" dirty="0" err="1">
                <a:solidFill>
                  <a:schemeClr val="tx1"/>
                </a:solidFill>
              </a:rPr>
              <a:t>mVIM</a:t>
            </a:r>
            <a:r>
              <a:rPr lang="en-US" sz="800" dirty="0">
                <a:solidFill>
                  <a:schemeClr val="tx1"/>
                </a:solidFill>
              </a:rPr>
              <a:t>, SDNC, APPC, VFC)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038350" y="514350"/>
            <a:ext cx="17145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e2e Service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6959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 onboard &amp; deploy: SDC, VID, AAI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67150" y="685800"/>
            <a:ext cx="8001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Cloud/Container management: K8S, OpenStack, AWS, ...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609600" y="1257300"/>
            <a:ext cx="10058400" cy="5372100"/>
            <a:chOff x="609600" y="1600200"/>
            <a:chExt cx="10058400" cy="531495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5240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384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3528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2672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1816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960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0104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9248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8392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97536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06680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096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/>
          <p:nvPr/>
        </p:nvSpPr>
        <p:spPr>
          <a:xfrm>
            <a:off x="2038350" y="3200400"/>
            <a:ext cx="800100" cy="1143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VNF is deployed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952750" y="3200400"/>
            <a:ext cx="8001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virtual switch is deployed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952750" y="3429000"/>
            <a:ext cx="8001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VNF network is deployed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382000" y="48006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setup VNF control loops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296400" y="508635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setup :</a:t>
            </a:r>
          </a:p>
          <a:p>
            <a:pPr algn="ctr"/>
            <a:r>
              <a:rPr lang="en-US" sz="800" dirty="0">
                <a:solidFill>
                  <a:srgbClr val="0070C0"/>
                </a:solidFill>
              </a:rPr>
              <a:t>VNF monitoring (alerts, analytics), DCAE VES Collector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467600" y="48006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setup VNF governing policies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724400" y="4572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setup VES to collect and push VNF data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924050" y="1485900"/>
            <a:ext cx="8858250" cy="24003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i="1" dirty="0">
                <a:solidFill>
                  <a:srgbClr val="0070C0"/>
                </a:solidFill>
              </a:rPr>
              <a:t>onboard and deploy test VNF(s) in environment,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using ONAP SDC/VID and MSO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(implied inventory updates in AAI)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67100" y="4229100"/>
            <a:ext cx="6858000" cy="142875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i="1" dirty="0">
                <a:solidFill>
                  <a:srgbClr val="0070C0"/>
                </a:solidFill>
              </a:rPr>
              <a:t>configuration of ONAP monitoring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and automated actions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6096000" y="2057400"/>
            <a:ext cx="914400" cy="0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7010400" y="2514600"/>
            <a:ext cx="3657600" cy="0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267200" y="2857500"/>
            <a:ext cx="6400800" cy="0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2438400" y="297180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153150" y="1943100"/>
            <a:ext cx="8001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notify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581650" y="1600200"/>
            <a:ext cx="1028700" cy="3429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onboard VNF as VSP, design e2e Service, approve, distribute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496050" y="2171700"/>
            <a:ext cx="10287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orchestrate VNF (VSP, Service) deployment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524750" y="2400300"/>
            <a:ext cx="11430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deployment commands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723900" y="4000500"/>
            <a:ext cx="2114550" cy="1428750"/>
            <a:chOff x="3009900" y="4400550"/>
            <a:chExt cx="2114550" cy="1428750"/>
          </a:xfrm>
        </p:grpSpPr>
        <p:sp>
          <p:nvSpPr>
            <p:cNvPr id="142" name="Rectangle 141"/>
            <p:cNvSpPr/>
            <p:nvPr/>
          </p:nvSpPr>
          <p:spPr>
            <a:xfrm>
              <a:off x="3009900" y="4400550"/>
              <a:ext cx="2114550" cy="1428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52800" y="4457700"/>
              <a:ext cx="6858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(e2e) Service</a:t>
              </a:r>
            </a:p>
          </p:txBody>
        </p:sp>
        <p:cxnSp>
          <p:nvCxnSpPr>
            <p:cNvPr id="127" name="Straight Arrow Connector 126"/>
            <p:cNvCxnSpPr>
              <a:stCxn id="126" idx="2"/>
              <a:endCxn id="128" idx="0"/>
            </p:cNvCxnSpPr>
            <p:nvPr/>
          </p:nvCxnSpPr>
          <p:spPr>
            <a:xfrm>
              <a:off x="3695700" y="4686300"/>
              <a:ext cx="0" cy="285750"/>
            </a:xfrm>
            <a:prstGeom prst="straightConnector1">
              <a:avLst/>
            </a:prstGeom>
            <a:ln>
              <a:solidFill>
                <a:schemeClr val="tx1"/>
              </a:solidFill>
              <a:headEnd type="diamond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3295650" y="4972050"/>
              <a:ext cx="8001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VSP (Vendor Software Product)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1500" y="4972050"/>
              <a:ext cx="6858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VLM (Vendor License Model)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752850" y="5543550"/>
              <a:ext cx="5715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VNF zip file (binary)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67050" y="5543550"/>
              <a:ext cx="5715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VNF manifest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(text)</a:t>
              </a:r>
            </a:p>
          </p:txBody>
        </p:sp>
        <p:cxnSp>
          <p:nvCxnSpPr>
            <p:cNvPr id="132" name="Straight Arrow Connector 131"/>
            <p:cNvCxnSpPr>
              <a:stCxn id="128" idx="3"/>
              <a:endCxn id="129" idx="1"/>
            </p:cNvCxnSpPr>
            <p:nvPr/>
          </p:nvCxnSpPr>
          <p:spPr>
            <a:xfrm>
              <a:off x="4095750" y="5086350"/>
              <a:ext cx="2857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28" idx="2"/>
              <a:endCxn id="131" idx="0"/>
            </p:cNvCxnSpPr>
            <p:nvPr/>
          </p:nvCxnSpPr>
          <p:spPr>
            <a:xfrm rot="5400000">
              <a:off x="3352800" y="5200650"/>
              <a:ext cx="342900" cy="3429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4"/>
            <p:cNvCxnSpPr>
              <a:stCxn id="128" idx="2"/>
              <a:endCxn id="130" idx="0"/>
            </p:cNvCxnSpPr>
            <p:nvPr/>
          </p:nvCxnSpPr>
          <p:spPr>
            <a:xfrm rot="16200000" flipH="1">
              <a:off x="3695700" y="5200650"/>
              <a:ext cx="342900" cy="3429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/>
          <p:cNvSpPr/>
          <p:nvPr/>
        </p:nvSpPr>
        <p:spPr>
          <a:xfrm>
            <a:off x="2038350" y="3657600"/>
            <a:ext cx="1714500" cy="1143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e2e Service is deployed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3352800" y="2743200"/>
            <a:ext cx="7315200" cy="0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2438400" y="2628900"/>
            <a:ext cx="8229600" cy="0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3352800" y="3086100"/>
            <a:ext cx="914400" cy="0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34"/>
          <p:cNvCxnSpPr>
            <a:stCxn id="105" idx="0"/>
            <a:endCxn id="107" idx="3"/>
          </p:cNvCxnSpPr>
          <p:nvPr/>
        </p:nvCxnSpPr>
        <p:spPr>
          <a:xfrm rot="16200000" flipV="1">
            <a:off x="7496175" y="2828925"/>
            <a:ext cx="400050" cy="4114800"/>
          </a:xfrm>
          <a:prstGeom prst="bentConnector2">
            <a:avLst/>
          </a:prstGeom>
          <a:ln w="12700"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524750" y="4572000"/>
            <a:ext cx="21717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DCAE gets data from VES (through VES collector)</a:t>
            </a:r>
          </a:p>
        </p:txBody>
      </p:sp>
      <p:cxnSp>
        <p:nvCxnSpPr>
          <p:cNvPr id="160" name="Straight Arrow Connector 134"/>
          <p:cNvCxnSpPr>
            <a:stCxn id="105" idx="1"/>
            <a:endCxn id="104" idx="2"/>
          </p:cNvCxnSpPr>
          <p:nvPr/>
        </p:nvCxnSpPr>
        <p:spPr>
          <a:xfrm rot="10800000">
            <a:off x="8839200" y="5029200"/>
            <a:ext cx="457200" cy="285750"/>
          </a:xfrm>
          <a:prstGeom prst="bentConnector2">
            <a:avLst/>
          </a:prstGeom>
          <a:ln w="12700"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34"/>
          <p:cNvCxnSpPr>
            <a:stCxn id="105" idx="1"/>
            <a:endCxn id="106" idx="2"/>
          </p:cNvCxnSpPr>
          <p:nvPr/>
        </p:nvCxnSpPr>
        <p:spPr>
          <a:xfrm rot="10800000">
            <a:off x="7924800" y="5029200"/>
            <a:ext cx="1371600" cy="285750"/>
          </a:xfrm>
          <a:prstGeom prst="bentConnector2">
            <a:avLst/>
          </a:prstGeom>
          <a:ln w="12700">
            <a:solidFill>
              <a:schemeClr val="tx1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039100" y="5314950"/>
            <a:ext cx="1143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DCAE enforces policies and control loops</a:t>
            </a:r>
          </a:p>
        </p:txBody>
      </p:sp>
    </p:spTree>
    <p:extLst>
      <p:ext uri="{BB962C8B-B14F-4D97-AF65-F5344CB8AC3E}">
        <p14:creationId xmlns:p14="http://schemas.microsoft.com/office/powerpoint/2010/main" val="197095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28575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Resilience Improvements: Documentation (auto-resiliency-vif-001)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09550" y="685800"/>
            <a:ext cx="800100" cy="571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Script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23950" y="685800"/>
            <a:ext cx="8001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Physical Server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38350" y="685800"/>
            <a:ext cx="8001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Virtual Resource (compute &amp; storage)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52750" y="685800"/>
            <a:ext cx="8001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VNF Network: OPNFV OVS, neutron, ...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4391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 loops: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CLAMP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781550" y="685800"/>
            <a:ext cx="800100" cy="5715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[OPNFV]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VES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3535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data correlation: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DCAE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5247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policies: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Policy Framework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6103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orchestration: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MSO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2679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controllers (</a:t>
            </a:r>
            <a:r>
              <a:rPr lang="en-US" sz="800" dirty="0" err="1">
                <a:solidFill>
                  <a:schemeClr val="tx1"/>
                </a:solidFill>
              </a:rPr>
              <a:t>mVIM</a:t>
            </a:r>
            <a:r>
              <a:rPr lang="en-US" sz="800" dirty="0">
                <a:solidFill>
                  <a:schemeClr val="tx1"/>
                </a:solidFill>
              </a:rPr>
              <a:t>, SDNC, APPC, VFC)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038350" y="514350"/>
            <a:ext cx="17145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e2e Service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695950" y="685800"/>
            <a:ext cx="800100" cy="571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ONAP onboard &amp; deploy: SDC, VID, AAI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67150" y="685800"/>
            <a:ext cx="8001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Cloud/Container management: K8S, OpenStack, AWS, ... 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09600" y="1257300"/>
            <a:ext cx="10058400" cy="5372100"/>
            <a:chOff x="609600" y="1600200"/>
            <a:chExt cx="10058400" cy="531495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5240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4384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3528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2672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1816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0960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0104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79248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88392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97536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06680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09600" y="1600200"/>
              <a:ext cx="0" cy="53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2095500" y="1257300"/>
            <a:ext cx="685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b="1" dirty="0">
                <a:solidFill>
                  <a:srgbClr val="FF6600"/>
                </a:solidFill>
              </a:rPr>
              <a:t>Compute</a:t>
            </a:r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[vif-001]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AUTO-13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09600" y="200025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66750" y="1885950"/>
            <a:ext cx="17145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simulate VM/Container failure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09600" y="228600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666750" y="2171700"/>
            <a:ext cx="17145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start monitoring VNF, until recovery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52400" y="2057400"/>
            <a:ext cx="914400" cy="1143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get time T1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09600" y="480060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66750" y="4686300"/>
            <a:ext cx="17145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detect VNF recovery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09600" y="240030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09600" y="274320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2400" y="4914900"/>
            <a:ext cx="914400" cy="2857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get time T2: recovery ~ (T2-T1)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09600" y="537210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666750" y="5257800"/>
            <a:ext cx="17145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stop simulating VM/Container failure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2438400" y="4286250"/>
            <a:ext cx="82296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09600" y="251460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09600" y="262890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7581900" y="4000500"/>
            <a:ext cx="13716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restore (migration) commands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553450" y="3486150"/>
            <a:ext cx="8001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notify MSO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7010400" y="3600450"/>
            <a:ext cx="27432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6438900" y="3657600"/>
            <a:ext cx="1143000" cy="3429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prepare and trigger Compute repair (restoration, migration) 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553200" y="46863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post-repair verifications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66700" y="2057400"/>
            <a:ext cx="0" cy="28575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266700" y="3086100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Measured ONAP-enabled automatic repair (</a:t>
            </a:r>
            <a:r>
              <a:rPr lang="en-US" sz="800" b="1" dirty="0">
                <a:solidFill>
                  <a:srgbClr val="00B050"/>
                </a:solidFill>
              </a:rPr>
              <a:t>Recovery Time </a:t>
            </a:r>
            <a:r>
              <a:rPr lang="en-US" sz="800" dirty="0">
                <a:solidFill>
                  <a:srgbClr val="00B050"/>
                </a:solidFill>
              </a:rPr>
              <a:t>estimator)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9600" y="451485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09600" y="462915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438400" y="2114550"/>
            <a:ext cx="27432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495550" y="2000250"/>
            <a:ext cx="17145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VNF raw operational data stream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5181600" y="2228850"/>
            <a:ext cx="4572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238750" y="2114550"/>
            <a:ext cx="21717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VNF processed operational data stream from VES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95250" y="5486400"/>
            <a:ext cx="1028700" cy="4000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get VNF/Service back to its pre-test state</a:t>
            </a:r>
          </a:p>
          <a:p>
            <a:pPr algn="ctr"/>
            <a:r>
              <a:rPr lang="en-US" sz="800" dirty="0">
                <a:solidFill>
                  <a:srgbClr val="0070C0"/>
                </a:solidFill>
              </a:rPr>
              <a:t>(via ONAP)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609600" y="6000750"/>
            <a:ext cx="6400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239250" y="2686050"/>
            <a:ext cx="1028700" cy="3429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determine VNF failure (alert, correlation);</a:t>
            </a:r>
          </a:p>
          <a:p>
            <a:pPr algn="ctr"/>
            <a:r>
              <a:rPr lang="en-US" sz="800" dirty="0">
                <a:solidFill>
                  <a:srgbClr val="0070C0"/>
                </a:solidFill>
              </a:rPr>
              <a:t>RCA: Compute Failure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9239250" y="3086100"/>
            <a:ext cx="1028700" cy="1143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(apply policies)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9239250" y="3257550"/>
            <a:ext cx="10287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apply CLAMP</a:t>
            </a:r>
          </a:p>
          <a:p>
            <a:pPr algn="ctr"/>
            <a:r>
              <a:rPr lang="en-US" sz="800" dirty="0">
                <a:solidFill>
                  <a:srgbClr val="0070C0"/>
                </a:solidFill>
              </a:rPr>
              <a:t>control loops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9239250" y="4686300"/>
            <a:ext cx="10287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determine VNF is restored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7010400" y="4114800"/>
            <a:ext cx="36576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4267200" y="4457700"/>
            <a:ext cx="6400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438400" y="457200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438400" y="2343150"/>
            <a:ext cx="73152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4267200" y="2457450"/>
            <a:ext cx="5486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609600" y="2743200"/>
            <a:ext cx="9144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495550" y="2228850"/>
            <a:ext cx="12573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(direct collection from VI)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4324350" y="2343150"/>
            <a:ext cx="12573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(direct collection from VIM)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610600" y="4171950"/>
            <a:ext cx="20574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restore (migration) commands (SDN-C, APP-C)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610600" y="4343400"/>
            <a:ext cx="20574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restore (migration) commands (multi-VIM)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609600" y="4343400"/>
            <a:ext cx="9144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123950" y="5886450"/>
            <a:ext cx="20574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use MSO API (Create/Delete Service/VNF, ...)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9753600" y="2571750"/>
            <a:ext cx="914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9810750" y="2343150"/>
            <a:ext cx="80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(data from controllers)</a:t>
            </a:r>
          </a:p>
        </p:txBody>
      </p:sp>
      <p:cxnSp>
        <p:nvCxnSpPr>
          <p:cNvPr id="167" name="Straight Arrow Connector 166"/>
          <p:cNvCxnSpPr/>
          <p:nvPr/>
        </p:nvCxnSpPr>
        <p:spPr>
          <a:xfrm flipH="1">
            <a:off x="2438400" y="6115050"/>
            <a:ext cx="82296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7010400" y="6057900"/>
            <a:ext cx="36576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4267200" y="6172200"/>
            <a:ext cx="6400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2438400" y="6229350"/>
            <a:ext cx="1828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7067550" y="5943600"/>
            <a:ext cx="13716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reset (migration) commands</a:t>
            </a:r>
          </a:p>
        </p:txBody>
      </p:sp>
    </p:spTree>
    <p:extLst>
      <p:ext uri="{BB962C8B-B14F-4D97-AF65-F5344CB8AC3E}">
        <p14:creationId xmlns:p14="http://schemas.microsoft.com/office/powerpoint/2010/main" val="346323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9258</TotalTime>
  <Words>5552</Words>
  <Application>Microsoft Macintosh PowerPoint</Application>
  <PresentationFormat>Widescreen</PresentationFormat>
  <Paragraphs>1370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Resilience Improvements: Existing Script Implementation</vt:lpstr>
      <vt:lpstr>Resilience Improvements: Existing Script Implementation</vt:lpstr>
      <vt:lpstr>Resilience Improvements: Existing Table Samples (no sample for VNF Details)</vt:lpstr>
      <vt:lpstr>Resilience Improvements: Existing Script Implementation</vt:lpstr>
      <vt:lpstr>ONAP-Auto Test Framework (link)</vt:lpstr>
      <vt:lpstr>Resilience Improvements Use Case: Overall Objectives</vt:lpstr>
      <vt:lpstr>Resilience Improvements Use Case: Strategy</vt:lpstr>
      <vt:lpstr>Resilience Improvements: Documentation (readiness)</vt:lpstr>
      <vt:lpstr>Resilience Improvements: Documentation (auto-resiliency-vif-001)</vt:lpstr>
      <vt:lpstr>Resilience Improvements: Test Data Design</vt:lpstr>
      <vt:lpstr>Resilience Improvements: Test Data Design</vt:lpstr>
      <vt:lpstr>Resilience Improvements: Test Data Implementation (Python classes)</vt:lpstr>
      <vt:lpstr>Resilience Improvements: Test execution Logic</vt:lpstr>
      <vt:lpstr>Resilience Improvements: Module design</vt:lpstr>
      <vt:lpstr>Resilience Improvements: Test Runner</vt:lpstr>
      <vt:lpstr>Resilience Improvements: activities</vt:lpstr>
      <vt:lpstr>APIs used by Test Case code</vt:lpstr>
      <vt:lpstr>Resilience Improvements: (M)SO API</vt:lpstr>
      <vt:lpstr>File organization: source code,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Framework</dc:title>
  <dc:creator>Gerard Damm (Product Engineering Service)</dc:creator>
  <cp:lastModifiedBy>Ghogale, Mandar Rajendra</cp:lastModifiedBy>
  <cp:revision>423</cp:revision>
  <dcterms:created xsi:type="dcterms:W3CDTF">2018-02-08T21:27:23Z</dcterms:created>
  <dcterms:modified xsi:type="dcterms:W3CDTF">2018-11-01T20:49:14Z</dcterms:modified>
</cp:coreProperties>
</file>