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79" r:id="rId2"/>
    <p:sldId id="257" r:id="rId3"/>
    <p:sldId id="269" r:id="rId4"/>
    <p:sldId id="270" r:id="rId5"/>
    <p:sldId id="271" r:id="rId6"/>
    <p:sldId id="272" r:id="rId7"/>
    <p:sldId id="273" r:id="rId8"/>
    <p:sldId id="274" r:id="rId9"/>
    <p:sldId id="276" r:id="rId10"/>
    <p:sldId id="277" r:id="rId11"/>
    <p:sldId id="278" r:id="rId12"/>
    <p:sldId id="275" r:id="rId13"/>
    <p:sldId id="291" r:id="rId14"/>
    <p:sldId id="292" r:id="rId15"/>
    <p:sldId id="261" r:id="rId16"/>
    <p:sldId id="262" r:id="rId17"/>
    <p:sldId id="280" r:id="rId18"/>
    <p:sldId id="281" r:id="rId19"/>
    <p:sldId id="263" r:id="rId20"/>
    <p:sldId id="264" r:id="rId21"/>
    <p:sldId id="265" r:id="rId22"/>
    <p:sldId id="266" r:id="rId23"/>
    <p:sldId id="267" r:id="rId24"/>
    <p:sldId id="282" r:id="rId25"/>
    <p:sldId id="283" r:id="rId26"/>
    <p:sldId id="284" r:id="rId27"/>
    <p:sldId id="285" r:id="rId28"/>
    <p:sldId id="286" r:id="rId29"/>
    <p:sldId id="287" r:id="rId30"/>
    <p:sldId id="288"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59138-BCDE-47C0-8EB4-6EBDC80F681B}" type="datetimeFigureOut">
              <a:rPr lang="en-RW" smtClean="0"/>
              <a:t>07/02/2024</a:t>
            </a:fld>
            <a:endParaRPr lang="en-R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794E8-44D6-43FB-B712-6C843480F833}" type="slidenum">
              <a:rPr lang="en-RW" smtClean="0"/>
              <a:t>‹#›</a:t>
            </a:fld>
            <a:endParaRPr lang="en-RW"/>
          </a:p>
        </p:txBody>
      </p:sp>
    </p:spTree>
    <p:extLst>
      <p:ext uri="{BB962C8B-B14F-4D97-AF65-F5344CB8AC3E}">
        <p14:creationId xmlns:p14="http://schemas.microsoft.com/office/powerpoint/2010/main" val="714055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W" dirty="0"/>
          </a:p>
        </p:txBody>
      </p:sp>
      <p:sp>
        <p:nvSpPr>
          <p:cNvPr id="4" name="Slide Number Placeholder 3"/>
          <p:cNvSpPr>
            <a:spLocks noGrp="1"/>
          </p:cNvSpPr>
          <p:nvPr>
            <p:ph type="sldNum" sz="quarter" idx="5"/>
          </p:nvPr>
        </p:nvSpPr>
        <p:spPr/>
        <p:txBody>
          <a:bodyPr/>
          <a:lstStyle/>
          <a:p>
            <a:fld id="{C68794E8-44D6-43FB-B712-6C843480F833}" type="slidenum">
              <a:rPr lang="en-RW" smtClean="0"/>
              <a:t>4</a:t>
            </a:fld>
            <a:endParaRPr lang="en-RW"/>
          </a:p>
        </p:txBody>
      </p:sp>
    </p:spTree>
    <p:extLst>
      <p:ext uri="{BB962C8B-B14F-4D97-AF65-F5344CB8AC3E}">
        <p14:creationId xmlns:p14="http://schemas.microsoft.com/office/powerpoint/2010/main" val="3147967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BE7F-2D64-C617-000A-6E3EB97CC976}"/>
              </a:ext>
            </a:extLst>
          </p:cNvPr>
          <p:cNvSpPr>
            <a:spLocks noGrp="1"/>
          </p:cNvSpPr>
          <p:nvPr>
            <p:ph type="ctrTitle"/>
          </p:nvPr>
        </p:nvSpPr>
        <p:spPr>
          <a:xfrm>
            <a:off x="2523652" y="1617786"/>
            <a:ext cx="7365936" cy="1698540"/>
          </a:xfrm>
        </p:spPr>
        <p:txBody>
          <a:bodyPr/>
          <a:lstStyle/>
          <a:p>
            <a:r>
              <a:rPr lang="en-US" dirty="0"/>
              <a:t>L.O.  2 . CREATE A  WEB STRUCTURE</a:t>
            </a:r>
            <a:endParaRPr lang="en-RW" dirty="0"/>
          </a:p>
        </p:txBody>
      </p:sp>
      <p:sp>
        <p:nvSpPr>
          <p:cNvPr id="3" name="Subtitle 2">
            <a:extLst>
              <a:ext uri="{FF2B5EF4-FFF2-40B4-BE49-F238E27FC236}">
                <a16:creationId xmlns:a16="http://schemas.microsoft.com/office/drawing/2014/main" id="{C1A3F581-9AE0-A49B-903C-78DC7C91F3F9}"/>
              </a:ext>
            </a:extLst>
          </p:cNvPr>
          <p:cNvSpPr>
            <a:spLocks noGrp="1"/>
          </p:cNvSpPr>
          <p:nvPr>
            <p:ph type="subTitle" idx="1"/>
          </p:nvPr>
        </p:nvSpPr>
        <p:spPr/>
        <p:txBody>
          <a:bodyPr>
            <a:normAutofit/>
          </a:bodyPr>
          <a:lstStyle/>
          <a:p>
            <a:r>
              <a:rPr lang="en-US" sz="4000" b="1" dirty="0"/>
              <a:t>I.C.6 Managing page layout in HTML </a:t>
            </a:r>
            <a:endParaRPr lang="en-RW" sz="4000" b="1" dirty="0"/>
          </a:p>
        </p:txBody>
      </p:sp>
    </p:spTree>
    <p:extLst>
      <p:ext uri="{BB962C8B-B14F-4D97-AF65-F5344CB8AC3E}">
        <p14:creationId xmlns:p14="http://schemas.microsoft.com/office/powerpoint/2010/main" val="3984871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5AA9-D08B-C677-9EE6-4E2B9EEA38F9}"/>
              </a:ext>
            </a:extLst>
          </p:cNvPr>
          <p:cNvSpPr>
            <a:spLocks noGrp="1"/>
          </p:cNvSpPr>
          <p:nvPr>
            <p:ph type="title"/>
          </p:nvPr>
        </p:nvSpPr>
        <p:spPr/>
        <p:txBody>
          <a:bodyPr/>
          <a:lstStyle/>
          <a:p>
            <a:r>
              <a:rPr lang="en-US" dirty="0"/>
              <a:t>HTML &lt;details&gt;</a:t>
            </a:r>
            <a:endParaRPr lang="en-RW" dirty="0"/>
          </a:p>
        </p:txBody>
      </p:sp>
      <p:sp>
        <p:nvSpPr>
          <p:cNvPr id="3" name="Content Placeholder 2">
            <a:extLst>
              <a:ext uri="{FF2B5EF4-FFF2-40B4-BE49-F238E27FC236}">
                <a16:creationId xmlns:a16="http://schemas.microsoft.com/office/drawing/2014/main" id="{704404BC-1F80-55BF-79AC-01ECA2541ED3}"/>
              </a:ext>
            </a:extLst>
          </p:cNvPr>
          <p:cNvSpPr>
            <a:spLocks noGrp="1"/>
          </p:cNvSpPr>
          <p:nvPr>
            <p:ph idx="1"/>
          </p:nvPr>
        </p:nvSpPr>
        <p:spPr/>
        <p:txBody>
          <a:bodyPr>
            <a:normAutofit lnSpcReduction="10000"/>
          </a:bodyPr>
          <a:lstStyle/>
          <a:p>
            <a:pPr marL="0" indent="0">
              <a:buNone/>
            </a:pPr>
            <a:r>
              <a:rPr lang="en-US" b="1" dirty="0"/>
              <a:t>HTML &lt;details&gt; </a:t>
            </a:r>
            <a:r>
              <a:rPr lang="en-US" dirty="0"/>
              <a:t>element is used to add extra details about the web page and use can hide or show the details as per requirement.</a:t>
            </a:r>
          </a:p>
          <a:p>
            <a:pPr marL="0" indent="0">
              <a:buNone/>
            </a:pPr>
            <a:r>
              <a:rPr lang="en-US" b="1" dirty="0"/>
              <a:t>Example:</a:t>
            </a:r>
          </a:p>
          <a:p>
            <a:pPr marL="0" indent="0">
              <a:buNone/>
            </a:pPr>
            <a:r>
              <a:rPr lang="en-US" dirty="0"/>
              <a:t>&lt;details style="background-color: #f5deb3"&gt;  </a:t>
            </a:r>
          </a:p>
          <a:p>
            <a:pPr marL="0" indent="0">
              <a:buNone/>
            </a:pPr>
            <a:r>
              <a:rPr lang="en-US" dirty="0"/>
              <a:t>    &lt;summary&gt;This is visible section: click to show other details&lt;/summary&gt;  </a:t>
            </a:r>
          </a:p>
          <a:p>
            <a:pPr marL="0" indent="0">
              <a:buNone/>
            </a:pPr>
            <a:r>
              <a:rPr lang="en-US" dirty="0"/>
              <a:t>    &lt;p&gt;This section only shows if user want to see it. &lt;/p&gt;  </a:t>
            </a:r>
          </a:p>
          <a:p>
            <a:pPr marL="0" indent="0">
              <a:buNone/>
            </a:pPr>
            <a:r>
              <a:rPr lang="en-US" dirty="0"/>
              <a:t> &lt;/details&gt; </a:t>
            </a:r>
            <a:endParaRPr lang="en-RW" dirty="0"/>
          </a:p>
        </p:txBody>
      </p:sp>
    </p:spTree>
    <p:extLst>
      <p:ext uri="{BB962C8B-B14F-4D97-AF65-F5344CB8AC3E}">
        <p14:creationId xmlns:p14="http://schemas.microsoft.com/office/powerpoint/2010/main" val="323784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7369-C189-4F29-F8A2-962320654052}"/>
              </a:ext>
            </a:extLst>
          </p:cNvPr>
          <p:cNvSpPr>
            <a:spLocks noGrp="1"/>
          </p:cNvSpPr>
          <p:nvPr>
            <p:ph type="title"/>
          </p:nvPr>
        </p:nvSpPr>
        <p:spPr/>
        <p:txBody>
          <a:bodyPr/>
          <a:lstStyle/>
          <a:p>
            <a:r>
              <a:rPr lang="en-US" dirty="0"/>
              <a:t>HTML &lt;summary&gt;</a:t>
            </a:r>
            <a:endParaRPr lang="en-RW" dirty="0"/>
          </a:p>
        </p:txBody>
      </p:sp>
      <p:sp>
        <p:nvSpPr>
          <p:cNvPr id="3" name="Content Placeholder 2">
            <a:extLst>
              <a:ext uri="{FF2B5EF4-FFF2-40B4-BE49-F238E27FC236}">
                <a16:creationId xmlns:a16="http://schemas.microsoft.com/office/drawing/2014/main" id="{3CF5DD0B-08EB-0A37-8A56-C3BD5EAAD11A}"/>
              </a:ext>
            </a:extLst>
          </p:cNvPr>
          <p:cNvSpPr>
            <a:spLocks noGrp="1"/>
          </p:cNvSpPr>
          <p:nvPr>
            <p:ph idx="1"/>
          </p:nvPr>
        </p:nvSpPr>
        <p:spPr/>
        <p:txBody>
          <a:bodyPr>
            <a:normAutofit fontScale="92500"/>
          </a:bodyPr>
          <a:lstStyle/>
          <a:p>
            <a:r>
              <a:rPr lang="en-US" dirty="0"/>
              <a:t>HTML &lt;summary&gt; element is used with the &lt;details&gt; element in a web page. It is used as summary, captions about the content of &lt;details&gt; element.</a:t>
            </a:r>
          </a:p>
          <a:p>
            <a:pPr marL="0" indent="0">
              <a:buNone/>
            </a:pPr>
            <a:r>
              <a:rPr lang="en-US" dirty="0"/>
              <a:t>Example:</a:t>
            </a:r>
          </a:p>
          <a:p>
            <a:pPr marL="0" indent="0">
              <a:buNone/>
            </a:pPr>
            <a:r>
              <a:rPr lang="en-US" dirty="0"/>
              <a:t>&lt;details&gt;  </a:t>
            </a:r>
          </a:p>
          <a:p>
            <a:pPr marL="0" indent="0">
              <a:buNone/>
            </a:pPr>
            <a:r>
              <a:rPr lang="en-US" dirty="0"/>
              <a:t>    &lt;summary&gt;HTML is acronym for?&lt;/summary&gt;  </a:t>
            </a:r>
          </a:p>
          <a:p>
            <a:pPr marL="0" indent="0">
              <a:buNone/>
            </a:pPr>
            <a:r>
              <a:rPr lang="en-US" dirty="0"/>
              <a:t>    &lt;p style="color: blue; font-size: 20px;"&gt;Hypertext Markup Language&lt;/p&gt;  </a:t>
            </a:r>
          </a:p>
          <a:p>
            <a:pPr marL="0" indent="0">
              <a:buNone/>
            </a:pPr>
            <a:r>
              <a:rPr lang="en-US" dirty="0"/>
              <a:t> &lt;/details&gt; </a:t>
            </a:r>
            <a:endParaRPr lang="en-RW" dirty="0"/>
          </a:p>
        </p:txBody>
      </p:sp>
    </p:spTree>
    <p:extLst>
      <p:ext uri="{BB962C8B-B14F-4D97-AF65-F5344CB8AC3E}">
        <p14:creationId xmlns:p14="http://schemas.microsoft.com/office/powerpoint/2010/main" val="3961883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D0DD-B7DD-CCF0-70B8-2B6A2E3A9DD1}"/>
              </a:ext>
            </a:extLst>
          </p:cNvPr>
          <p:cNvSpPr>
            <a:spLocks noGrp="1"/>
          </p:cNvSpPr>
          <p:nvPr>
            <p:ph type="title"/>
          </p:nvPr>
        </p:nvSpPr>
        <p:spPr>
          <a:xfrm>
            <a:off x="1295402" y="889366"/>
            <a:ext cx="9601196" cy="1303867"/>
          </a:xfrm>
        </p:spPr>
        <p:txBody>
          <a:bodyPr/>
          <a:lstStyle/>
          <a:p>
            <a:r>
              <a:rPr lang="en-US" dirty="0"/>
              <a:t> HTML &lt;aside&gt;</a:t>
            </a:r>
            <a:endParaRPr lang="en-RW" dirty="0"/>
          </a:p>
        </p:txBody>
      </p:sp>
      <p:sp>
        <p:nvSpPr>
          <p:cNvPr id="3" name="Content Placeholder 2">
            <a:extLst>
              <a:ext uri="{FF2B5EF4-FFF2-40B4-BE49-F238E27FC236}">
                <a16:creationId xmlns:a16="http://schemas.microsoft.com/office/drawing/2014/main" id="{FAA99C42-33D9-1944-2241-CAEAD9C9582C}"/>
              </a:ext>
            </a:extLst>
          </p:cNvPr>
          <p:cNvSpPr>
            <a:spLocks noGrp="1"/>
          </p:cNvSpPr>
          <p:nvPr>
            <p:ph idx="1"/>
          </p:nvPr>
        </p:nvSpPr>
        <p:spPr>
          <a:xfrm>
            <a:off x="848138" y="2556931"/>
            <a:ext cx="10800523" cy="3605329"/>
          </a:xfrm>
        </p:spPr>
        <p:txBody>
          <a:bodyPr>
            <a:normAutofit/>
          </a:bodyPr>
          <a:lstStyle/>
          <a:p>
            <a:pPr marL="0" indent="0">
              <a:buNone/>
            </a:pPr>
            <a:r>
              <a:rPr lang="en-US" b="1" dirty="0"/>
              <a:t>HTML &lt;aside&gt; </a:t>
            </a:r>
            <a:r>
              <a:rPr lang="en-US" dirty="0"/>
              <a:t>define aside content related to primary content. The &lt;aside&gt; content must be related to the primary content. It can function as side bar for the main content of web page.</a:t>
            </a:r>
          </a:p>
          <a:p>
            <a:pPr marL="0" indent="0">
              <a:buNone/>
            </a:pPr>
            <a:r>
              <a:rPr lang="en-US" b="1" dirty="0"/>
              <a:t>The &lt;aside&gt; element in HTML </a:t>
            </a:r>
            <a:r>
              <a:rPr lang="en-US" dirty="0"/>
              <a:t>is used to define content that is tangentially related to the content around it. It is typically used for content that is considered separate from the main content of the document but still related or supportive.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0860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65A50A-65FA-BA21-6ACE-9AAF9A0F2E76}"/>
              </a:ext>
            </a:extLst>
          </p:cNvPr>
          <p:cNvPicPr>
            <a:picLocks noGrp="1" noChangeAspect="1"/>
          </p:cNvPicPr>
          <p:nvPr>
            <p:ph idx="1"/>
          </p:nvPr>
        </p:nvPicPr>
        <p:blipFill>
          <a:blip r:embed="rId2"/>
          <a:stretch>
            <a:fillRect/>
          </a:stretch>
        </p:blipFill>
        <p:spPr>
          <a:xfrm>
            <a:off x="647499" y="970204"/>
            <a:ext cx="10897001" cy="4012614"/>
          </a:xfrm>
        </p:spPr>
      </p:pic>
    </p:spTree>
    <p:extLst>
      <p:ext uri="{BB962C8B-B14F-4D97-AF65-F5344CB8AC3E}">
        <p14:creationId xmlns:p14="http://schemas.microsoft.com/office/powerpoint/2010/main" val="3504258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C691-A4B8-48AD-09BA-DDB5361E7683}"/>
              </a:ext>
            </a:extLst>
          </p:cNvPr>
          <p:cNvSpPr>
            <a:spLocks noGrp="1"/>
          </p:cNvSpPr>
          <p:nvPr>
            <p:ph type="title"/>
          </p:nvPr>
        </p:nvSpPr>
        <p:spPr/>
        <p:txBody>
          <a:bodyPr>
            <a:normAutofit fontScale="90000"/>
          </a:bodyPr>
          <a:lstStyle/>
          <a:p>
            <a:r>
              <a:rPr lang="en-US" b="1" dirty="0"/>
              <a:t>Example</a:t>
            </a:r>
            <a:br>
              <a:rPr lang="en-US" dirty="0"/>
            </a:br>
            <a:endParaRPr lang="en-RW" dirty="0"/>
          </a:p>
        </p:txBody>
      </p:sp>
      <p:sp>
        <p:nvSpPr>
          <p:cNvPr id="3" name="Content Placeholder 2">
            <a:extLst>
              <a:ext uri="{FF2B5EF4-FFF2-40B4-BE49-F238E27FC236}">
                <a16:creationId xmlns:a16="http://schemas.microsoft.com/office/drawing/2014/main" id="{7913C6A6-A206-92D7-307A-E1C06EF2AF59}"/>
              </a:ext>
            </a:extLst>
          </p:cNvPr>
          <p:cNvSpPr>
            <a:spLocks noGrp="1"/>
          </p:cNvSpPr>
          <p:nvPr>
            <p:ph idx="1"/>
          </p:nvPr>
        </p:nvSpPr>
        <p:spPr/>
        <p:txBody>
          <a:bodyPr/>
          <a:lstStyle/>
          <a:p>
            <a:pPr marL="0" indent="0">
              <a:buNone/>
            </a:pPr>
            <a:r>
              <a:rPr lang="en-US" b="1" dirty="0"/>
              <a:t>&lt;aside style="background-color:#e6e6fa"&gt;  </a:t>
            </a:r>
          </a:p>
          <a:p>
            <a:pPr marL="0" indent="0">
              <a:buNone/>
            </a:pPr>
            <a:r>
              <a:rPr lang="en-US" b="1" dirty="0"/>
              <a:t>    &lt;h2&gt;Sidebar information&lt;/h2&gt;  </a:t>
            </a:r>
          </a:p>
          <a:p>
            <a:pPr marL="0" indent="0">
              <a:buNone/>
            </a:pPr>
            <a:r>
              <a:rPr lang="en-US" b="1" dirty="0"/>
              <a:t>    &lt;p&gt;This contains information which will represent like a side bar for a webpage&lt;/p&gt;  </a:t>
            </a:r>
          </a:p>
          <a:p>
            <a:pPr marL="0" indent="0">
              <a:buNone/>
            </a:pPr>
            <a:r>
              <a:rPr lang="en-US" b="1" dirty="0"/>
              <a:t>  &lt;/aside&gt; </a:t>
            </a:r>
          </a:p>
          <a:p>
            <a:endParaRPr lang="en-RW" dirty="0"/>
          </a:p>
        </p:txBody>
      </p:sp>
    </p:spTree>
    <p:extLst>
      <p:ext uri="{BB962C8B-B14F-4D97-AF65-F5344CB8AC3E}">
        <p14:creationId xmlns:p14="http://schemas.microsoft.com/office/powerpoint/2010/main" val="286493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A555-62CB-EA26-AA27-A20DDDEA763C}"/>
              </a:ext>
            </a:extLst>
          </p:cNvPr>
          <p:cNvSpPr>
            <a:spLocks noGrp="1"/>
          </p:cNvSpPr>
          <p:nvPr>
            <p:ph type="title"/>
          </p:nvPr>
        </p:nvSpPr>
        <p:spPr/>
        <p:txBody>
          <a:bodyPr>
            <a:normAutofit fontScale="90000"/>
          </a:bodyPr>
          <a:lstStyle/>
          <a:p>
            <a:br>
              <a:rPr lang="en-RW" sz="4800" b="0" i="0" u="none" strike="noStrike" baseline="0" dirty="0">
                <a:solidFill>
                  <a:srgbClr val="000000"/>
                </a:solidFill>
                <a:latin typeface="Calibri" panose="020F0502020204030204" pitchFamily="34" charset="0"/>
              </a:rPr>
            </a:br>
            <a:r>
              <a:rPr lang="en-US" sz="4400" b="1" i="0" u="none" strike="noStrike" baseline="0" dirty="0">
                <a:solidFill>
                  <a:srgbClr val="000000"/>
                </a:solidFill>
                <a:latin typeface="Calibri" panose="020F0502020204030204" pitchFamily="34" charset="0"/>
              </a:rPr>
              <a:t>Optimizing webpage in HTML </a:t>
            </a:r>
            <a:br>
              <a:rPr lang="en-US" sz="4400" b="0" i="0" u="none" strike="noStrike" baseline="0" dirty="0">
                <a:solidFill>
                  <a:srgbClr val="000000"/>
                </a:solidFill>
                <a:latin typeface="Calibri" panose="020F0502020204030204" pitchFamily="34" charset="0"/>
              </a:rPr>
            </a:br>
            <a:endParaRPr lang="en-RW" dirty="0"/>
          </a:p>
        </p:txBody>
      </p:sp>
      <p:sp>
        <p:nvSpPr>
          <p:cNvPr id="3" name="Content Placeholder 2">
            <a:extLst>
              <a:ext uri="{FF2B5EF4-FFF2-40B4-BE49-F238E27FC236}">
                <a16:creationId xmlns:a16="http://schemas.microsoft.com/office/drawing/2014/main" id="{D41664B8-E992-CE54-A240-FA3B1809F605}"/>
              </a:ext>
            </a:extLst>
          </p:cNvPr>
          <p:cNvSpPr>
            <a:spLocks noGrp="1"/>
          </p:cNvSpPr>
          <p:nvPr>
            <p:ph idx="1"/>
          </p:nvPr>
        </p:nvSpPr>
        <p:spPr/>
        <p:txBody>
          <a:bodyPr/>
          <a:lstStyle/>
          <a:p>
            <a:pPr marL="0" indent="0">
              <a:buNone/>
            </a:pPr>
            <a:r>
              <a:rPr lang="en-US" sz="2400" b="1" i="0" u="none" strike="noStrike" baseline="0" dirty="0">
                <a:solidFill>
                  <a:srgbClr val="000000"/>
                </a:solidFill>
                <a:latin typeface="Corbel" panose="020B0503020204020204" pitchFamily="34" charset="0"/>
              </a:rPr>
              <a:t>Definition: </a:t>
            </a:r>
            <a:r>
              <a:rPr lang="en-US" sz="2400" b="0" i="0" u="none" strike="noStrike" baseline="0" dirty="0">
                <a:solidFill>
                  <a:srgbClr val="000000"/>
                </a:solidFill>
                <a:latin typeface="Corbel" panose="020B0503020204020204" pitchFamily="34" charset="0"/>
              </a:rPr>
              <a:t>Website optimization is the process of using tools, advanced strategies, and experiments to improve the performance of your website, further drive more traffic, increase conversions, and grow revenue</a:t>
            </a:r>
            <a:r>
              <a:rPr lang="en-US" sz="2400" b="1" i="0" u="none" strike="noStrike" baseline="0" dirty="0">
                <a:solidFill>
                  <a:srgbClr val="000000"/>
                </a:solidFill>
                <a:latin typeface="Calibri" panose="020F0502020204030204" pitchFamily="34" charset="0"/>
              </a:rPr>
              <a:t>. </a:t>
            </a:r>
          </a:p>
          <a:p>
            <a:endParaRPr lang="en-RW" dirty="0"/>
          </a:p>
        </p:txBody>
      </p:sp>
    </p:spTree>
    <p:extLst>
      <p:ext uri="{BB962C8B-B14F-4D97-AF65-F5344CB8AC3E}">
        <p14:creationId xmlns:p14="http://schemas.microsoft.com/office/powerpoint/2010/main" val="2900431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FAE9-346A-0A32-458E-479882EE5FEC}"/>
              </a:ext>
            </a:extLst>
          </p:cNvPr>
          <p:cNvSpPr>
            <a:spLocks noGrp="1"/>
          </p:cNvSpPr>
          <p:nvPr>
            <p:ph type="title"/>
          </p:nvPr>
        </p:nvSpPr>
        <p:spPr>
          <a:xfrm>
            <a:off x="1136376" y="609601"/>
            <a:ext cx="9601196" cy="2060712"/>
          </a:xfrm>
        </p:spPr>
        <p:txBody>
          <a:bodyPr>
            <a:normAutofit fontScale="90000"/>
          </a:bodyPr>
          <a:lstStyle/>
          <a:p>
            <a:pPr marL="0" marR="0" lvl="0" indent="0" defTabSz="457200" rtl="0" eaLnBrk="1" fontAlgn="auto" latinLnBrk="0" hangingPunct="1">
              <a:lnSpc>
                <a:spcPct val="100000"/>
              </a:lnSpc>
              <a:spcBef>
                <a:spcPct val="20000"/>
              </a:spcBef>
              <a:spcAft>
                <a:spcPts val="600"/>
              </a:spcAft>
              <a:tabLst/>
              <a:defRPr/>
            </a:pPr>
            <a:r>
              <a:rPr kumimoji="0" lang="en-US" sz="3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 holistic website optimization approach combines a variety of disciplines to make sure your website performs ideally in all areas:</a:t>
            </a:r>
            <a:b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br>
            <a:endParaRPr lang="en-RW" dirty="0"/>
          </a:p>
        </p:txBody>
      </p:sp>
      <p:sp>
        <p:nvSpPr>
          <p:cNvPr id="3" name="Content Placeholder 2">
            <a:extLst>
              <a:ext uri="{FF2B5EF4-FFF2-40B4-BE49-F238E27FC236}">
                <a16:creationId xmlns:a16="http://schemas.microsoft.com/office/drawing/2014/main" id="{14191041-A773-940E-3DEF-DB78A6F4F454}"/>
              </a:ext>
            </a:extLst>
          </p:cNvPr>
          <p:cNvSpPr>
            <a:spLocks noGrp="1"/>
          </p:cNvSpPr>
          <p:nvPr>
            <p:ph idx="1"/>
          </p:nvPr>
        </p:nvSpPr>
        <p:spPr>
          <a:xfrm>
            <a:off x="1136376" y="2670313"/>
            <a:ext cx="9601196" cy="3318936"/>
          </a:xfrm>
        </p:spPr>
        <p:txBody>
          <a:bodyPr>
            <a:normAutofit/>
          </a:bodyPr>
          <a:lstStyle/>
          <a:p>
            <a:r>
              <a:rPr lang="en-US" sz="2400" b="1" i="0" u="none" strike="noStrike" baseline="0" dirty="0">
                <a:solidFill>
                  <a:srgbClr val="000000"/>
                </a:solidFill>
                <a:latin typeface="Corbel" panose="020B0503020204020204" pitchFamily="34" charset="0"/>
              </a:rPr>
              <a:t>SEO </a:t>
            </a:r>
            <a:endParaRPr lang="en-US" sz="2400" b="0" i="0" u="none" strike="noStrike" baseline="0" dirty="0">
              <a:solidFill>
                <a:srgbClr val="000000"/>
              </a:solidFill>
              <a:latin typeface="Corbel" panose="020B0503020204020204" pitchFamily="34" charset="0"/>
            </a:endParaRPr>
          </a:p>
          <a:p>
            <a:r>
              <a:rPr lang="en-US" sz="1800" b="0" i="0" u="none" strike="noStrike" baseline="0" dirty="0">
                <a:solidFill>
                  <a:srgbClr val="000000"/>
                </a:solidFill>
                <a:latin typeface="Corbel" panose="020B0503020204020204" pitchFamily="34" charset="0"/>
              </a:rPr>
              <a:t> </a:t>
            </a:r>
            <a:r>
              <a:rPr lang="en-US" sz="2400" b="1" i="0" u="none" strike="noStrike" baseline="0" dirty="0">
                <a:solidFill>
                  <a:srgbClr val="000000"/>
                </a:solidFill>
                <a:latin typeface="Corbel" panose="020B0503020204020204" pitchFamily="34" charset="0"/>
              </a:rPr>
              <a:t>Copywriting </a:t>
            </a:r>
            <a:endParaRPr lang="en-US" sz="2400" b="0" i="0" u="none" strike="noStrike" baseline="0" dirty="0">
              <a:solidFill>
                <a:srgbClr val="000000"/>
              </a:solidFill>
              <a:latin typeface="Corbel" panose="020B0503020204020204" pitchFamily="34" charset="0"/>
            </a:endParaRPr>
          </a:p>
          <a:p>
            <a:r>
              <a:rPr lang="en-US" sz="2400" b="1" i="0" u="none" strike="noStrike" baseline="0" dirty="0">
                <a:solidFill>
                  <a:srgbClr val="000000"/>
                </a:solidFill>
                <a:latin typeface="Corbel" panose="020B0503020204020204" pitchFamily="34" charset="0"/>
              </a:rPr>
              <a:t>Analytics </a:t>
            </a:r>
            <a:endParaRPr lang="en-US" sz="2400" b="0" i="0" u="none" strike="noStrike" baseline="0" dirty="0">
              <a:solidFill>
                <a:srgbClr val="000000"/>
              </a:solidFill>
              <a:latin typeface="Corbel" panose="020B0503020204020204" pitchFamily="34" charset="0"/>
            </a:endParaRPr>
          </a:p>
          <a:p>
            <a:r>
              <a:rPr lang="en-US" sz="2400" b="1" i="0" u="none" strike="noStrike" baseline="0" dirty="0">
                <a:solidFill>
                  <a:srgbClr val="000000"/>
                </a:solidFill>
                <a:latin typeface="Corbel" panose="020B0503020204020204" pitchFamily="34" charset="0"/>
              </a:rPr>
              <a:t>UX Design (Frontend) </a:t>
            </a:r>
            <a:endParaRPr lang="en-US" sz="2400" b="0" i="0" u="none" strike="noStrike" baseline="0" dirty="0">
              <a:solidFill>
                <a:srgbClr val="000000"/>
              </a:solidFill>
              <a:latin typeface="Corbel" panose="020B0503020204020204" pitchFamily="34" charset="0"/>
            </a:endParaRPr>
          </a:p>
          <a:p>
            <a:r>
              <a:rPr lang="en-US" sz="2400" b="1" i="0" u="none" strike="noStrike" baseline="0" dirty="0">
                <a:solidFill>
                  <a:srgbClr val="000000"/>
                </a:solidFill>
                <a:latin typeface="Corbel" panose="020B0503020204020204" pitchFamily="34" charset="0"/>
              </a:rPr>
              <a:t>Web Development (Backend) </a:t>
            </a:r>
            <a:endParaRPr lang="en-US" sz="2400" b="0" i="0" u="none" strike="noStrike" baseline="0" dirty="0">
              <a:solidFill>
                <a:srgbClr val="000000"/>
              </a:solidFill>
              <a:latin typeface="Corbel" panose="020B0503020204020204" pitchFamily="34" charset="0"/>
            </a:endParaRPr>
          </a:p>
          <a:p>
            <a:r>
              <a:rPr lang="en-US" sz="1800" b="0" i="0" u="none" strike="noStrike" baseline="0" dirty="0">
                <a:solidFill>
                  <a:srgbClr val="000000"/>
                </a:solidFill>
                <a:latin typeface="Corbel" panose="020B0503020204020204" pitchFamily="34" charset="0"/>
              </a:rPr>
              <a:t> </a:t>
            </a:r>
            <a:r>
              <a:rPr lang="en-US" sz="2400" b="1" i="0" u="none" strike="noStrike" baseline="0" dirty="0">
                <a:solidFill>
                  <a:srgbClr val="000000"/>
                </a:solidFill>
                <a:latin typeface="Corbel" panose="020B0503020204020204" pitchFamily="34" charset="0"/>
              </a:rPr>
              <a:t>CRO/Landing Page Optimization. </a:t>
            </a:r>
            <a:endParaRPr lang="en-US" sz="2400" b="0" i="0" u="none" strike="noStrike" baseline="0" dirty="0">
              <a:solidFill>
                <a:srgbClr val="000000"/>
              </a:solidFill>
              <a:latin typeface="Corbel" panose="020B0503020204020204" pitchFamily="34" charset="0"/>
            </a:endParaRPr>
          </a:p>
          <a:p>
            <a:endParaRPr lang="en-RW" dirty="0"/>
          </a:p>
        </p:txBody>
      </p:sp>
    </p:spTree>
    <p:extLst>
      <p:ext uri="{BB962C8B-B14F-4D97-AF65-F5344CB8AC3E}">
        <p14:creationId xmlns:p14="http://schemas.microsoft.com/office/powerpoint/2010/main" val="2431475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D47C-0B13-9F13-715E-D7A85A54086E}"/>
              </a:ext>
            </a:extLst>
          </p:cNvPr>
          <p:cNvSpPr>
            <a:spLocks noGrp="1"/>
          </p:cNvSpPr>
          <p:nvPr>
            <p:ph type="title"/>
          </p:nvPr>
        </p:nvSpPr>
        <p:spPr/>
        <p:txBody>
          <a:bodyPr/>
          <a:lstStyle/>
          <a:p>
            <a:r>
              <a:rPr lang="en-US" dirty="0" err="1"/>
              <a:t>Cont</a:t>
            </a:r>
            <a:r>
              <a:rPr lang="en-US" dirty="0"/>
              <a:t>’</a:t>
            </a:r>
            <a:endParaRPr lang="en-RW" dirty="0"/>
          </a:p>
        </p:txBody>
      </p:sp>
      <p:sp>
        <p:nvSpPr>
          <p:cNvPr id="3" name="Content Placeholder 2">
            <a:extLst>
              <a:ext uri="{FF2B5EF4-FFF2-40B4-BE49-F238E27FC236}">
                <a16:creationId xmlns:a16="http://schemas.microsoft.com/office/drawing/2014/main" id="{F84AD6EC-F705-5A76-3023-14EAB1ADF7D5}"/>
              </a:ext>
            </a:extLst>
          </p:cNvPr>
          <p:cNvSpPr>
            <a:spLocks noGrp="1"/>
          </p:cNvSpPr>
          <p:nvPr>
            <p:ph idx="1"/>
          </p:nvPr>
        </p:nvSpPr>
        <p:spPr/>
        <p:txBody>
          <a:bodyPr>
            <a:normAutofit fontScale="92500"/>
          </a:bodyPr>
          <a:lstStyle/>
          <a:p>
            <a:pPr>
              <a:buFont typeface="Wingdings" panose="05000000000000000000" pitchFamily="2" charset="2"/>
              <a:buChar char="Ø"/>
            </a:pPr>
            <a:r>
              <a:rPr lang="en-US" b="1" dirty="0"/>
              <a:t>SEO</a:t>
            </a:r>
            <a:r>
              <a:rPr lang="en-US" dirty="0"/>
              <a:t>:</a:t>
            </a:r>
          </a:p>
          <a:p>
            <a:pPr marL="0" indent="0">
              <a:buNone/>
            </a:pPr>
            <a:r>
              <a:rPr lang="en-US" dirty="0"/>
              <a:t> </a:t>
            </a:r>
            <a:r>
              <a:rPr lang="en-US" b="1" dirty="0"/>
              <a:t>Search Engine Optimization (SEO) </a:t>
            </a:r>
            <a:r>
              <a:rPr lang="en-US" dirty="0"/>
              <a:t>is a set of practices aimed at improving a website's visibility on search engines like Google, Bing, and Yahoo.</a:t>
            </a:r>
          </a:p>
          <a:p>
            <a:pPr>
              <a:buFont typeface="Wingdings" panose="05000000000000000000" pitchFamily="2" charset="2"/>
              <a:buChar char="Ø"/>
            </a:pPr>
            <a:r>
              <a:rPr lang="en-US" b="1" dirty="0"/>
              <a:t>Copywriting</a:t>
            </a:r>
          </a:p>
          <a:p>
            <a:pPr marL="0" indent="0">
              <a:buNone/>
            </a:pPr>
            <a:r>
              <a:rPr lang="en-US" dirty="0"/>
              <a:t> is the art and science of creating written content (copy) with the primary goal of persuading, engaging, or motivating a target audience to take a specific action. Whether used in advertising, marketing, or any form of communication, effective copywriting is essential for conveying a message that resonates with the intended audience.</a:t>
            </a:r>
          </a:p>
          <a:p>
            <a:pPr marL="0" indent="0">
              <a:buNone/>
            </a:pPr>
            <a:endParaRPr lang="en-RW" dirty="0"/>
          </a:p>
        </p:txBody>
      </p:sp>
    </p:spTree>
    <p:extLst>
      <p:ext uri="{BB962C8B-B14F-4D97-AF65-F5344CB8AC3E}">
        <p14:creationId xmlns:p14="http://schemas.microsoft.com/office/powerpoint/2010/main" val="3283317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9299B6-0AE9-3BF4-1EAF-EA694C967C8E}"/>
              </a:ext>
            </a:extLst>
          </p:cNvPr>
          <p:cNvSpPr>
            <a:spLocks noGrp="1"/>
          </p:cNvSpPr>
          <p:nvPr>
            <p:ph idx="1"/>
          </p:nvPr>
        </p:nvSpPr>
        <p:spPr>
          <a:xfrm>
            <a:off x="725558" y="701628"/>
            <a:ext cx="10870094" cy="5540146"/>
          </a:xfrm>
        </p:spPr>
        <p:txBody>
          <a:bodyPr/>
          <a:lstStyle/>
          <a:p>
            <a:pPr marL="0" indent="0">
              <a:buNone/>
            </a:pPr>
            <a:r>
              <a:rPr lang="en-US" b="1" dirty="0"/>
              <a:t>Analytics and Monitoring: </a:t>
            </a:r>
            <a:r>
              <a:rPr lang="en-US" dirty="0"/>
              <a:t>Use tools like Google Analytics to monitor website performance.</a:t>
            </a:r>
          </a:p>
          <a:p>
            <a:pPr marL="0" indent="0">
              <a:buNone/>
            </a:pPr>
            <a:r>
              <a:rPr lang="en-US" b="1" dirty="0"/>
              <a:t>UX Design (Frontend) :</a:t>
            </a:r>
            <a:r>
              <a:rPr lang="en-US" dirty="0"/>
              <a:t>UX design is considered a front-end service because it focuses on the user's needs, their interactions with the product, and how to make those experiences as intuitive and enjoyable as possible</a:t>
            </a:r>
          </a:p>
          <a:p>
            <a:pPr marL="0" indent="0">
              <a:buNone/>
            </a:pPr>
            <a:r>
              <a:rPr lang="en-US" b="1" dirty="0"/>
              <a:t>Web Development (Backend) :</a:t>
            </a:r>
            <a:r>
              <a:rPr lang="en-US" dirty="0"/>
              <a:t>The backend (or “server side”) is the portion of the website you don't see. It's responsible for storing and organizing data, and ensuring everything on the client-side actually works.</a:t>
            </a:r>
          </a:p>
          <a:p>
            <a:pPr marL="0" indent="0">
              <a:buNone/>
            </a:pPr>
            <a:r>
              <a:rPr lang="en-US" b="1" dirty="0"/>
              <a:t>CRO/Landing Page Optimization: Conversation Rate Optimization: </a:t>
            </a:r>
            <a:r>
              <a:rPr lang="en-US" dirty="0"/>
              <a:t>helps create an experience that resonates with visitors and converts them into paying customers.</a:t>
            </a:r>
          </a:p>
          <a:p>
            <a:pPr marL="0" indent="0">
              <a:buNone/>
            </a:pPr>
            <a:endParaRPr lang="en-US" b="1" dirty="0"/>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374560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DC11B-D955-D65F-B118-A7CEE02CE971}"/>
              </a:ext>
            </a:extLst>
          </p:cNvPr>
          <p:cNvSpPr>
            <a:spLocks noGrp="1"/>
          </p:cNvSpPr>
          <p:nvPr>
            <p:ph type="title"/>
          </p:nvPr>
        </p:nvSpPr>
        <p:spPr/>
        <p:txBody>
          <a:bodyPr>
            <a:normAutofit fontScale="90000"/>
          </a:bodyPr>
          <a:lstStyle/>
          <a:p>
            <a:br>
              <a:rPr lang="en-RW" sz="4800" b="0" i="0" u="none" strike="noStrike" baseline="0" dirty="0">
                <a:solidFill>
                  <a:srgbClr val="000000"/>
                </a:solidFill>
                <a:latin typeface="Corbel" panose="020B0503020204020204" pitchFamily="34" charset="0"/>
              </a:rPr>
            </a:br>
            <a:r>
              <a:rPr lang="en-US" sz="4400" b="1" i="0" u="none" strike="noStrike" baseline="0" dirty="0">
                <a:solidFill>
                  <a:srgbClr val="000000"/>
                </a:solidFill>
                <a:latin typeface="Corbel" panose="020B0503020204020204" pitchFamily="34" charset="0"/>
              </a:rPr>
              <a:t>Use HTML tags to optimize webpage </a:t>
            </a:r>
            <a:br>
              <a:rPr lang="en-US" sz="4400" b="0" i="0" u="none" strike="noStrike" baseline="0" dirty="0">
                <a:solidFill>
                  <a:srgbClr val="000000"/>
                </a:solidFill>
                <a:latin typeface="Corbel" panose="020B0503020204020204" pitchFamily="34" charset="0"/>
              </a:rPr>
            </a:br>
            <a:endParaRPr lang="en-RW" dirty="0"/>
          </a:p>
        </p:txBody>
      </p:sp>
      <p:sp>
        <p:nvSpPr>
          <p:cNvPr id="3" name="Content Placeholder 2">
            <a:extLst>
              <a:ext uri="{FF2B5EF4-FFF2-40B4-BE49-F238E27FC236}">
                <a16:creationId xmlns:a16="http://schemas.microsoft.com/office/drawing/2014/main" id="{BAD688D0-E433-0A25-B682-1A8FE284EC8B}"/>
              </a:ext>
            </a:extLst>
          </p:cNvPr>
          <p:cNvSpPr>
            <a:spLocks noGrp="1"/>
          </p:cNvSpPr>
          <p:nvPr>
            <p:ph idx="1"/>
          </p:nvPr>
        </p:nvSpPr>
        <p:spPr/>
        <p:txBody>
          <a:bodyPr/>
          <a:lstStyle/>
          <a:p>
            <a:r>
              <a:rPr lang="en-US" sz="2400" b="0" i="0" u="none" strike="noStrike" baseline="0" dirty="0">
                <a:solidFill>
                  <a:srgbClr val="000000"/>
                </a:solidFill>
                <a:latin typeface="Corbel" panose="020B0503020204020204" pitchFamily="34" charset="0"/>
              </a:rPr>
              <a:t>Meta </a:t>
            </a:r>
          </a:p>
          <a:p>
            <a:r>
              <a:rPr lang="en-US" sz="2400" b="0" i="0" u="none" strike="noStrike" baseline="0" dirty="0">
                <a:solidFill>
                  <a:srgbClr val="000000"/>
                </a:solidFill>
                <a:latin typeface="Corbel" panose="020B0503020204020204" pitchFamily="34" charset="0"/>
              </a:rPr>
              <a:t>Title </a:t>
            </a:r>
          </a:p>
          <a:p>
            <a:r>
              <a:rPr lang="en-US" sz="2400" b="0" i="0" u="none" strike="noStrike" baseline="0" dirty="0">
                <a:solidFill>
                  <a:srgbClr val="000000"/>
                </a:solidFill>
                <a:latin typeface="Corbel" panose="020B0503020204020204" pitchFamily="34" charset="0"/>
              </a:rPr>
              <a:t>Heading </a:t>
            </a:r>
          </a:p>
          <a:p>
            <a:r>
              <a:rPr lang="en-US" sz="2400" b="0" i="0" u="none" strike="noStrike" baseline="0" dirty="0">
                <a:solidFill>
                  <a:srgbClr val="000000"/>
                </a:solidFill>
                <a:latin typeface="Corbel" panose="020B0503020204020204" pitchFamily="34" charset="0"/>
              </a:rPr>
              <a:t> Image alt </a:t>
            </a:r>
          </a:p>
          <a:p>
            <a:endParaRPr lang="en-RW" dirty="0"/>
          </a:p>
        </p:txBody>
      </p:sp>
    </p:spTree>
    <p:extLst>
      <p:ext uri="{BB962C8B-B14F-4D97-AF65-F5344CB8AC3E}">
        <p14:creationId xmlns:p14="http://schemas.microsoft.com/office/powerpoint/2010/main" val="60702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B07D-A49A-4267-C1F4-D55FEF9F1158}"/>
              </a:ext>
            </a:extLst>
          </p:cNvPr>
          <p:cNvSpPr>
            <a:spLocks noGrp="1"/>
          </p:cNvSpPr>
          <p:nvPr>
            <p:ph type="title"/>
          </p:nvPr>
        </p:nvSpPr>
        <p:spPr/>
        <p:txBody>
          <a:bodyPr>
            <a:normAutofit fontScale="90000"/>
          </a:bodyPr>
          <a:lstStyle/>
          <a:p>
            <a:br>
              <a:rPr lang="en-RW" sz="4800" b="0" i="0" u="none" strike="noStrike" baseline="0" dirty="0">
                <a:solidFill>
                  <a:srgbClr val="000000"/>
                </a:solidFill>
                <a:latin typeface="Corbel" panose="020B0503020204020204" pitchFamily="34" charset="0"/>
              </a:rPr>
            </a:br>
            <a:r>
              <a:rPr lang="en-US" sz="4800" b="0" i="0" u="none" strike="noStrike" baseline="0" dirty="0">
                <a:solidFill>
                  <a:srgbClr val="000000"/>
                </a:solidFill>
                <a:latin typeface="Corbel" panose="020B0503020204020204" pitchFamily="34" charset="0"/>
              </a:rPr>
              <a:t>1. </a:t>
            </a:r>
            <a:r>
              <a:rPr lang="en-US" sz="4400" b="1" i="0" u="none" strike="noStrike" baseline="0" dirty="0">
                <a:solidFill>
                  <a:srgbClr val="000000"/>
                </a:solidFill>
                <a:latin typeface="Corbel" panose="020B0503020204020204" pitchFamily="34" charset="0"/>
              </a:rPr>
              <a:t>Definition of page layout </a:t>
            </a:r>
            <a:br>
              <a:rPr lang="en-US" sz="4400" b="0" i="0" u="none" strike="noStrike" baseline="0" dirty="0">
                <a:solidFill>
                  <a:srgbClr val="000000"/>
                </a:solidFill>
                <a:latin typeface="Corbel" panose="020B0503020204020204" pitchFamily="34" charset="0"/>
              </a:rPr>
            </a:br>
            <a:endParaRPr lang="en-RW" dirty="0"/>
          </a:p>
        </p:txBody>
      </p:sp>
      <p:sp>
        <p:nvSpPr>
          <p:cNvPr id="3" name="Content Placeholder 2">
            <a:extLst>
              <a:ext uri="{FF2B5EF4-FFF2-40B4-BE49-F238E27FC236}">
                <a16:creationId xmlns:a16="http://schemas.microsoft.com/office/drawing/2014/main" id="{330A350D-31E4-8603-939F-54E471E58F40}"/>
              </a:ext>
            </a:extLst>
          </p:cNvPr>
          <p:cNvSpPr>
            <a:spLocks noGrp="1"/>
          </p:cNvSpPr>
          <p:nvPr>
            <p:ph idx="1"/>
          </p:nvPr>
        </p:nvSpPr>
        <p:spPr/>
        <p:txBody>
          <a:bodyPr/>
          <a:lstStyle/>
          <a:p>
            <a:pPr marL="0" indent="0">
              <a:buNone/>
            </a:pPr>
            <a:r>
              <a:rPr lang="en-US" sz="2400" b="0" i="0" u="none" strike="noStrike" baseline="0" dirty="0">
                <a:solidFill>
                  <a:srgbClr val="000000"/>
                </a:solidFill>
                <a:latin typeface="Corbel" panose="020B0503020204020204" pitchFamily="34" charset="0"/>
              </a:rPr>
              <a:t>A page layout or website layout is the arrangement of all visual elements on a webpage. </a:t>
            </a:r>
          </a:p>
          <a:p>
            <a:pPr marL="0" indent="0">
              <a:buNone/>
            </a:pPr>
            <a:r>
              <a:rPr lang="en-US" dirty="0"/>
              <a:t>HTML layouts provide a way to arrange web pages in well-mannered, well-structured, and in responsive form or we can say that HTML layout specifies a way in which the web pages can be arranged. Web-page layout works with arrangement of visual elements of an HTML document.</a:t>
            </a:r>
            <a:endParaRPr lang="en-RW" dirty="0"/>
          </a:p>
        </p:txBody>
      </p:sp>
    </p:spTree>
    <p:extLst>
      <p:ext uri="{BB962C8B-B14F-4D97-AF65-F5344CB8AC3E}">
        <p14:creationId xmlns:p14="http://schemas.microsoft.com/office/powerpoint/2010/main" val="2835769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0C9D1-692B-735F-A398-2408E7DAE2D4}"/>
              </a:ext>
            </a:extLst>
          </p:cNvPr>
          <p:cNvSpPr>
            <a:spLocks noGrp="1"/>
          </p:cNvSpPr>
          <p:nvPr>
            <p:ph idx="1"/>
          </p:nvPr>
        </p:nvSpPr>
        <p:spPr>
          <a:xfrm>
            <a:off x="636105" y="596349"/>
            <a:ext cx="10906538" cy="5605668"/>
          </a:xfrm>
        </p:spPr>
        <p:txBody>
          <a:bodyPr/>
          <a:lstStyle/>
          <a:p>
            <a:pPr marL="0" indent="0">
              <a:buNone/>
            </a:pPr>
            <a:r>
              <a:rPr lang="en-US" b="1" dirty="0"/>
              <a:t>1. Meta Description: </a:t>
            </a:r>
            <a:r>
              <a:rPr lang="en-US" dirty="0"/>
              <a:t>&lt;meta name="description" content="Description of the page"&gt; - Provides a brief summary of the page's content. While it doesn't directly impact rankings, a well-crafted meta description can improve click-through rates from search results.</a:t>
            </a:r>
          </a:p>
          <a:p>
            <a:pPr marL="0" indent="0">
              <a:buNone/>
            </a:pPr>
            <a:endParaRPr lang="en-US" dirty="0"/>
          </a:p>
          <a:p>
            <a:pPr marL="0" indent="0">
              <a:buNone/>
            </a:pPr>
            <a:r>
              <a:rPr lang="en-US" b="1" dirty="0"/>
              <a:t>2. Title Tag: &lt;title&gt; </a:t>
            </a:r>
            <a:r>
              <a:rPr lang="en-US" dirty="0"/>
              <a:t>- Specifies the title of the webpage displayed in search engine results and browser tabs. It's crucial for SEO and should be descriptive and relevant to the page content.</a:t>
            </a:r>
          </a:p>
          <a:p>
            <a:pPr marL="0" indent="0">
              <a:buNone/>
            </a:pPr>
            <a:r>
              <a:rPr lang="en-US" b="1" dirty="0"/>
              <a:t>3. Heading Tags: &lt;h1&gt; to &lt;h6&gt; </a:t>
            </a:r>
            <a:r>
              <a:rPr lang="en-US" dirty="0"/>
              <a:t>- Used to structure content hierarchically. </a:t>
            </a:r>
            <a:r>
              <a:rPr lang="en-US" b="1" dirty="0"/>
              <a:t>&lt;h1&gt; </a:t>
            </a:r>
            <a:r>
              <a:rPr lang="en-US" dirty="0"/>
              <a:t>is the main heading and should represent the primary topic, followed by subheadings </a:t>
            </a:r>
            <a:r>
              <a:rPr lang="en-US" b="1" dirty="0"/>
              <a:t>&lt;h2&gt;, &lt;h3&gt;, </a:t>
            </a:r>
            <a:r>
              <a:rPr lang="en-US" dirty="0"/>
              <a:t>and so on, to organize content logically.</a:t>
            </a:r>
          </a:p>
          <a:p>
            <a:pPr marL="0" indent="0">
              <a:buNone/>
            </a:pPr>
            <a:endParaRPr lang="en-RW" dirty="0"/>
          </a:p>
        </p:txBody>
      </p:sp>
    </p:spTree>
    <p:extLst>
      <p:ext uri="{BB962C8B-B14F-4D97-AF65-F5344CB8AC3E}">
        <p14:creationId xmlns:p14="http://schemas.microsoft.com/office/powerpoint/2010/main" val="1236440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EE1C1-AFAF-B4AA-C48E-04C746DB529B}"/>
              </a:ext>
            </a:extLst>
          </p:cNvPr>
          <p:cNvSpPr>
            <a:spLocks noGrp="1"/>
          </p:cNvSpPr>
          <p:nvPr>
            <p:ph type="title"/>
          </p:nvPr>
        </p:nvSpPr>
        <p:spPr/>
        <p:txBody>
          <a:bodyPr/>
          <a:lstStyle/>
          <a:p>
            <a:r>
              <a:rPr lang="en-US" dirty="0"/>
              <a:t>Con’t</a:t>
            </a:r>
            <a:endParaRPr lang="en-RW" dirty="0"/>
          </a:p>
        </p:txBody>
      </p:sp>
      <p:sp>
        <p:nvSpPr>
          <p:cNvPr id="3" name="Content Placeholder 2">
            <a:extLst>
              <a:ext uri="{FF2B5EF4-FFF2-40B4-BE49-F238E27FC236}">
                <a16:creationId xmlns:a16="http://schemas.microsoft.com/office/drawing/2014/main" id="{5ABD4925-94D0-E501-50AB-43ECA2627D38}"/>
              </a:ext>
            </a:extLst>
          </p:cNvPr>
          <p:cNvSpPr>
            <a:spLocks noGrp="1"/>
          </p:cNvSpPr>
          <p:nvPr>
            <p:ph idx="1"/>
          </p:nvPr>
        </p:nvSpPr>
        <p:spPr/>
        <p:txBody>
          <a:bodyPr/>
          <a:lstStyle/>
          <a:p>
            <a:pPr marL="0" indent="0">
              <a:buNone/>
            </a:pPr>
            <a:r>
              <a:rPr lang="en-US" b="1" dirty="0"/>
              <a:t>4. Image Tags</a:t>
            </a:r>
            <a:r>
              <a:rPr lang="en-US" dirty="0"/>
              <a:t>: &lt;</a:t>
            </a:r>
            <a:r>
              <a:rPr lang="en-US" dirty="0" err="1"/>
              <a:t>img</a:t>
            </a:r>
            <a:r>
              <a:rPr lang="en-US" dirty="0"/>
              <a:t> </a:t>
            </a:r>
            <a:r>
              <a:rPr lang="en-US" dirty="0" err="1"/>
              <a:t>src</a:t>
            </a:r>
            <a:r>
              <a:rPr lang="en-US" dirty="0"/>
              <a:t>="image.jpg" alt="Description"&gt; - Images should have descriptive alt attributes for accessibility and SEO. It helps screen readers understand the image content and provides information when the image can't be displayed.</a:t>
            </a:r>
            <a:endParaRPr lang="en-RW" dirty="0"/>
          </a:p>
        </p:txBody>
      </p:sp>
    </p:spTree>
    <p:extLst>
      <p:ext uri="{BB962C8B-B14F-4D97-AF65-F5344CB8AC3E}">
        <p14:creationId xmlns:p14="http://schemas.microsoft.com/office/powerpoint/2010/main" val="3014520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D148-73A6-DF45-F811-C8224F0776DB}"/>
              </a:ext>
            </a:extLst>
          </p:cNvPr>
          <p:cNvSpPr>
            <a:spLocks noGrp="1"/>
          </p:cNvSpPr>
          <p:nvPr>
            <p:ph type="title"/>
          </p:nvPr>
        </p:nvSpPr>
        <p:spPr/>
        <p:txBody>
          <a:bodyPr>
            <a:normAutofit fontScale="90000"/>
          </a:bodyPr>
          <a:lstStyle/>
          <a:p>
            <a:br>
              <a:rPr lang="en-RW" sz="4800" b="0" i="0" u="none" strike="noStrike" baseline="0" dirty="0">
                <a:solidFill>
                  <a:srgbClr val="000000"/>
                </a:solidFill>
                <a:latin typeface="Corbel" panose="020B0503020204020204" pitchFamily="34" charset="0"/>
              </a:rPr>
            </a:br>
            <a:r>
              <a:rPr lang="en-US" sz="4400" b="1" i="0" u="none" strike="noStrike" baseline="0" dirty="0">
                <a:solidFill>
                  <a:srgbClr val="000000"/>
                </a:solidFill>
                <a:latin typeface="Corbel" panose="020B0503020204020204" pitchFamily="34" charset="0"/>
              </a:rPr>
              <a:t>HTML semantic tags </a:t>
            </a:r>
            <a:br>
              <a:rPr lang="en-US" sz="4400" b="0" i="0" u="none" strike="noStrike" baseline="0" dirty="0">
                <a:solidFill>
                  <a:srgbClr val="000000"/>
                </a:solidFill>
                <a:latin typeface="Corbel" panose="020B0503020204020204" pitchFamily="34" charset="0"/>
              </a:rPr>
            </a:br>
            <a:endParaRPr lang="en-RW" dirty="0"/>
          </a:p>
        </p:txBody>
      </p:sp>
      <p:sp>
        <p:nvSpPr>
          <p:cNvPr id="3" name="Content Placeholder 2">
            <a:extLst>
              <a:ext uri="{FF2B5EF4-FFF2-40B4-BE49-F238E27FC236}">
                <a16:creationId xmlns:a16="http://schemas.microsoft.com/office/drawing/2014/main" id="{4A8E5F17-B60F-08B3-2190-219DA2FCB840}"/>
              </a:ext>
            </a:extLst>
          </p:cNvPr>
          <p:cNvSpPr>
            <a:spLocks noGrp="1"/>
          </p:cNvSpPr>
          <p:nvPr>
            <p:ph idx="1"/>
          </p:nvPr>
        </p:nvSpPr>
        <p:spPr/>
        <p:txBody>
          <a:bodyPr/>
          <a:lstStyle/>
          <a:p>
            <a:r>
              <a:rPr lang="en-US" sz="2400" b="0" i="0" u="none" strike="noStrike" baseline="0" dirty="0">
                <a:solidFill>
                  <a:srgbClr val="000000"/>
                </a:solidFill>
                <a:latin typeface="Corbel" panose="020B0503020204020204" pitchFamily="34" charset="0"/>
              </a:rPr>
              <a:t>A semantic element clearly describes its meaning to both the browser and the developer </a:t>
            </a:r>
          </a:p>
          <a:p>
            <a:pPr marL="0" indent="0">
              <a:buNone/>
            </a:pPr>
            <a:r>
              <a:rPr lang="en-US" sz="2400" b="0" i="0" u="none" strike="noStrike" baseline="0" dirty="0">
                <a:solidFill>
                  <a:srgbClr val="000000"/>
                </a:solidFill>
                <a:latin typeface="Corbel" panose="020B0503020204020204" pitchFamily="34" charset="0"/>
              </a:rPr>
              <a:t>The semantic elements added in HTML5 are:</a:t>
            </a:r>
          </a:p>
          <a:p>
            <a:pPr marL="0" indent="0">
              <a:buNone/>
            </a:pPr>
            <a:r>
              <a:rPr lang="en-US" sz="2400" b="0" i="0" u="none" strike="noStrike" baseline="0" dirty="0">
                <a:solidFill>
                  <a:srgbClr val="000000"/>
                </a:solidFill>
                <a:latin typeface="Corbel" panose="020B0503020204020204" pitchFamily="34" charset="0"/>
              </a:rPr>
              <a:t>&lt;article&gt;         &lt;aside&gt;      &lt;details&gt;     &lt;figcaption&gt;    &lt;figure&gt;    &lt;footer&gt;                </a:t>
            </a:r>
          </a:p>
          <a:p>
            <a:pPr marL="0" indent="0">
              <a:buNone/>
            </a:pPr>
            <a:r>
              <a:rPr lang="en-US" sz="2400" i="0" u="none" strike="noStrike" baseline="0" dirty="0">
                <a:solidFill>
                  <a:srgbClr val="000000"/>
                </a:solidFill>
                <a:latin typeface="Corbel" panose="020B0503020204020204" pitchFamily="34" charset="0"/>
              </a:rPr>
              <a:t>&lt;header&gt;        &lt;main&gt;</a:t>
            </a:r>
          </a:p>
          <a:p>
            <a:pPr marL="0" indent="0">
              <a:buNone/>
            </a:pPr>
            <a:endParaRPr lang="en-RW" dirty="0"/>
          </a:p>
        </p:txBody>
      </p:sp>
    </p:spTree>
    <p:extLst>
      <p:ext uri="{BB962C8B-B14F-4D97-AF65-F5344CB8AC3E}">
        <p14:creationId xmlns:p14="http://schemas.microsoft.com/office/powerpoint/2010/main" val="954080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E5981-A46C-3163-CEB3-880FA8ED33FD}"/>
              </a:ext>
            </a:extLst>
          </p:cNvPr>
          <p:cNvSpPr>
            <a:spLocks noGrp="1"/>
          </p:cNvSpPr>
          <p:nvPr>
            <p:ph type="title"/>
          </p:nvPr>
        </p:nvSpPr>
        <p:spPr/>
        <p:txBody>
          <a:bodyPr>
            <a:normAutofit fontScale="90000"/>
          </a:bodyPr>
          <a:lstStyle/>
          <a:p>
            <a:br>
              <a:rPr lang="en-RW" sz="4800" b="0" i="0" u="none" strike="noStrike" baseline="0" dirty="0">
                <a:solidFill>
                  <a:srgbClr val="000000"/>
                </a:solidFill>
                <a:latin typeface="Corbel" panose="020B0503020204020204" pitchFamily="34" charset="0"/>
              </a:rPr>
            </a:br>
            <a:r>
              <a:rPr lang="en-US" sz="4400" b="1" i="0" u="none" strike="noStrike" baseline="0" dirty="0">
                <a:solidFill>
                  <a:srgbClr val="000000"/>
                </a:solidFill>
                <a:latin typeface="Corbel" panose="020B0503020204020204" pitchFamily="34" charset="0"/>
              </a:rPr>
              <a:t>Web accessibility: </a:t>
            </a:r>
            <a:br>
              <a:rPr lang="en-US" sz="4400" b="0" i="0" u="none" strike="noStrike" baseline="0" dirty="0">
                <a:solidFill>
                  <a:srgbClr val="000000"/>
                </a:solidFill>
                <a:latin typeface="Corbel" panose="020B0503020204020204" pitchFamily="34" charset="0"/>
              </a:rPr>
            </a:br>
            <a:endParaRPr lang="en-RW" dirty="0"/>
          </a:p>
        </p:txBody>
      </p:sp>
      <p:sp>
        <p:nvSpPr>
          <p:cNvPr id="3" name="Content Placeholder 2">
            <a:extLst>
              <a:ext uri="{FF2B5EF4-FFF2-40B4-BE49-F238E27FC236}">
                <a16:creationId xmlns:a16="http://schemas.microsoft.com/office/drawing/2014/main" id="{EEEF5794-A695-7821-9AE6-51EF73243DA0}"/>
              </a:ext>
            </a:extLst>
          </p:cNvPr>
          <p:cNvSpPr>
            <a:spLocks noGrp="1"/>
          </p:cNvSpPr>
          <p:nvPr>
            <p:ph idx="1"/>
          </p:nvPr>
        </p:nvSpPr>
        <p:spPr/>
        <p:txBody>
          <a:bodyPr/>
          <a:lstStyle/>
          <a:p>
            <a:pPr marL="0" indent="0">
              <a:buNone/>
            </a:pPr>
            <a:r>
              <a:rPr lang="en-US" b="1" dirty="0"/>
              <a:t>Web accessibility    </a:t>
            </a:r>
            <a:r>
              <a:rPr lang="en-US" dirty="0"/>
              <a:t>means that websites, tools, and technologies are designed and developed so that people with disabilities can use them. More specifically, people can: perceive, understand, navigate, and interact with the Web.</a:t>
            </a:r>
          </a:p>
          <a:p>
            <a:pPr marL="0" indent="0">
              <a:buNone/>
            </a:pPr>
            <a:endParaRPr lang="en-US" dirty="0"/>
          </a:p>
          <a:p>
            <a:pPr marL="0" indent="0">
              <a:buNone/>
            </a:pPr>
            <a:r>
              <a:rPr lang="en-US" b="1" dirty="0"/>
              <a:t>Web accessibility </a:t>
            </a:r>
            <a:r>
              <a:rPr lang="en-US" dirty="0"/>
              <a:t>refers to the practice of ensuring that websites, applications, and digital content are designed and developed to be usable and accessible to all people, including those with disabilities</a:t>
            </a:r>
            <a:endParaRPr lang="en-RW" dirty="0"/>
          </a:p>
        </p:txBody>
      </p:sp>
    </p:spTree>
    <p:extLst>
      <p:ext uri="{BB962C8B-B14F-4D97-AF65-F5344CB8AC3E}">
        <p14:creationId xmlns:p14="http://schemas.microsoft.com/office/powerpoint/2010/main" val="715215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3EB7-DF1F-35F3-3DAD-77911C750C01}"/>
              </a:ext>
            </a:extLst>
          </p:cNvPr>
          <p:cNvSpPr>
            <a:spLocks noGrp="1"/>
          </p:cNvSpPr>
          <p:nvPr>
            <p:ph type="title"/>
          </p:nvPr>
        </p:nvSpPr>
        <p:spPr/>
        <p:txBody>
          <a:bodyPr/>
          <a:lstStyle/>
          <a:p>
            <a:r>
              <a:rPr lang="en-US" dirty="0"/>
              <a:t>HTML Role</a:t>
            </a:r>
            <a:endParaRPr lang="en-RW" dirty="0"/>
          </a:p>
        </p:txBody>
      </p:sp>
      <p:sp>
        <p:nvSpPr>
          <p:cNvPr id="3" name="Content Placeholder 2">
            <a:extLst>
              <a:ext uri="{FF2B5EF4-FFF2-40B4-BE49-F238E27FC236}">
                <a16:creationId xmlns:a16="http://schemas.microsoft.com/office/drawing/2014/main" id="{3130EECD-544E-6E98-06EB-0CD2A9269157}"/>
              </a:ext>
            </a:extLst>
          </p:cNvPr>
          <p:cNvSpPr>
            <a:spLocks noGrp="1"/>
          </p:cNvSpPr>
          <p:nvPr>
            <p:ph idx="1"/>
          </p:nvPr>
        </p:nvSpPr>
        <p:spPr/>
        <p:txBody>
          <a:bodyPr/>
          <a:lstStyle/>
          <a:p>
            <a:r>
              <a:rPr lang="en-US" dirty="0"/>
              <a:t>In </a:t>
            </a:r>
            <a:r>
              <a:rPr lang="en-US" b="1" dirty="0"/>
              <a:t>HTML (Hypertext Markup Language), </a:t>
            </a:r>
            <a:r>
              <a:rPr lang="en-US" dirty="0"/>
              <a:t>the role attribute is used to define the role or purpose of an element in the context of a web page. The role attribute is part of the broader effort to enhance web accessibility by providing additional information to assistive technologies, such as screen readers, in interpreting and presenting content to users with disabilities</a:t>
            </a:r>
          </a:p>
          <a:p>
            <a:pPr marL="0" indent="0">
              <a:buNone/>
            </a:pPr>
            <a:endParaRPr lang="en-RW" dirty="0"/>
          </a:p>
        </p:txBody>
      </p:sp>
    </p:spTree>
    <p:extLst>
      <p:ext uri="{BB962C8B-B14F-4D97-AF65-F5344CB8AC3E}">
        <p14:creationId xmlns:p14="http://schemas.microsoft.com/office/powerpoint/2010/main" val="2620097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7903-56C6-51C5-F9CF-145A2352F2DE}"/>
              </a:ext>
            </a:extLst>
          </p:cNvPr>
          <p:cNvSpPr>
            <a:spLocks noGrp="1"/>
          </p:cNvSpPr>
          <p:nvPr>
            <p:ph type="title"/>
          </p:nvPr>
        </p:nvSpPr>
        <p:spPr/>
        <p:txBody>
          <a:bodyPr/>
          <a:lstStyle/>
          <a:p>
            <a:r>
              <a:rPr lang="en-US" dirty="0"/>
              <a:t>Purpose of the role Attribute</a:t>
            </a:r>
            <a:endParaRPr lang="en-RW" dirty="0"/>
          </a:p>
        </p:txBody>
      </p:sp>
      <p:sp>
        <p:nvSpPr>
          <p:cNvPr id="3" name="Content Placeholder 2">
            <a:extLst>
              <a:ext uri="{FF2B5EF4-FFF2-40B4-BE49-F238E27FC236}">
                <a16:creationId xmlns:a16="http://schemas.microsoft.com/office/drawing/2014/main" id="{6BA3B01D-C853-259B-0889-6BC303AA6253}"/>
              </a:ext>
            </a:extLst>
          </p:cNvPr>
          <p:cNvSpPr>
            <a:spLocks noGrp="1"/>
          </p:cNvSpPr>
          <p:nvPr>
            <p:ph idx="1"/>
          </p:nvPr>
        </p:nvSpPr>
        <p:spPr/>
        <p:txBody>
          <a:bodyPr/>
          <a:lstStyle/>
          <a:p>
            <a:r>
              <a:rPr lang="en-US" dirty="0"/>
              <a:t>The role attribute is used to convey the intended role or function of an HTML element.</a:t>
            </a:r>
          </a:p>
          <a:p>
            <a:r>
              <a:rPr lang="en-US" dirty="0"/>
              <a:t>It helps assistive technologies understand the semantics of the content, making it more accessible to users with disabilities.</a:t>
            </a:r>
          </a:p>
          <a:p>
            <a:pPr marL="0" indent="0">
              <a:buNone/>
            </a:pPr>
            <a:r>
              <a:rPr lang="en-US" b="1" dirty="0"/>
              <a:t>Common role Values</a:t>
            </a:r>
          </a:p>
          <a:p>
            <a:pPr marL="0" indent="0">
              <a:buNone/>
            </a:pPr>
            <a:r>
              <a:rPr lang="en-US" dirty="0"/>
              <a:t>role values can vary based on the type of content and its intended function</a:t>
            </a:r>
            <a:r>
              <a:rPr lang="en-US" b="1" dirty="0"/>
              <a:t>.</a:t>
            </a:r>
            <a:endParaRPr lang="en-RW" b="1" dirty="0"/>
          </a:p>
        </p:txBody>
      </p:sp>
    </p:spTree>
    <p:extLst>
      <p:ext uri="{BB962C8B-B14F-4D97-AF65-F5344CB8AC3E}">
        <p14:creationId xmlns:p14="http://schemas.microsoft.com/office/powerpoint/2010/main" val="2106291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4C03-A6EF-3C37-4987-642B5EE83340}"/>
              </a:ext>
            </a:extLst>
          </p:cNvPr>
          <p:cNvSpPr>
            <a:spLocks noGrp="1"/>
          </p:cNvSpPr>
          <p:nvPr>
            <p:ph type="title"/>
          </p:nvPr>
        </p:nvSpPr>
        <p:spPr/>
        <p:txBody>
          <a:bodyPr/>
          <a:lstStyle/>
          <a:p>
            <a:r>
              <a:rPr lang="en-US" b="1" dirty="0"/>
              <a:t>Common role values include</a:t>
            </a:r>
            <a:endParaRPr lang="en-RW" b="1" dirty="0"/>
          </a:p>
        </p:txBody>
      </p:sp>
      <p:pic>
        <p:nvPicPr>
          <p:cNvPr id="5" name="Content Placeholder 4">
            <a:extLst>
              <a:ext uri="{FF2B5EF4-FFF2-40B4-BE49-F238E27FC236}">
                <a16:creationId xmlns:a16="http://schemas.microsoft.com/office/drawing/2014/main" id="{D85B4A5E-51EA-204B-80B5-36EE17A806E1}"/>
              </a:ext>
            </a:extLst>
          </p:cNvPr>
          <p:cNvPicPr>
            <a:picLocks noGrp="1" noChangeAspect="1"/>
          </p:cNvPicPr>
          <p:nvPr>
            <p:ph idx="1"/>
          </p:nvPr>
        </p:nvPicPr>
        <p:blipFill>
          <a:blip r:embed="rId2"/>
          <a:stretch>
            <a:fillRect/>
          </a:stretch>
        </p:blipFill>
        <p:spPr>
          <a:xfrm>
            <a:off x="530087" y="2034206"/>
            <a:ext cx="11184836" cy="4353341"/>
          </a:xfrm>
        </p:spPr>
      </p:pic>
    </p:spTree>
    <p:extLst>
      <p:ext uri="{BB962C8B-B14F-4D97-AF65-F5344CB8AC3E}">
        <p14:creationId xmlns:p14="http://schemas.microsoft.com/office/powerpoint/2010/main" val="1067833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9789-3777-CAE8-8778-2927F9ED3EDE}"/>
              </a:ext>
            </a:extLst>
          </p:cNvPr>
          <p:cNvSpPr>
            <a:spLocks noGrp="1"/>
          </p:cNvSpPr>
          <p:nvPr>
            <p:ph type="title"/>
          </p:nvPr>
        </p:nvSpPr>
        <p:spPr/>
        <p:txBody>
          <a:bodyPr/>
          <a:lstStyle/>
          <a:p>
            <a:r>
              <a:rPr lang="en-US" dirty="0"/>
              <a:t>Example</a:t>
            </a:r>
            <a:endParaRPr lang="en-RW" dirty="0"/>
          </a:p>
        </p:txBody>
      </p:sp>
      <p:pic>
        <p:nvPicPr>
          <p:cNvPr id="5" name="Content Placeholder 4">
            <a:extLst>
              <a:ext uri="{FF2B5EF4-FFF2-40B4-BE49-F238E27FC236}">
                <a16:creationId xmlns:a16="http://schemas.microsoft.com/office/drawing/2014/main" id="{3935133E-0F7B-BB21-BB80-A433406411FD}"/>
              </a:ext>
            </a:extLst>
          </p:cNvPr>
          <p:cNvPicPr>
            <a:picLocks noGrp="1" noChangeAspect="1"/>
          </p:cNvPicPr>
          <p:nvPr>
            <p:ph idx="1"/>
          </p:nvPr>
        </p:nvPicPr>
        <p:blipFill>
          <a:blip r:embed="rId2"/>
          <a:stretch>
            <a:fillRect/>
          </a:stretch>
        </p:blipFill>
        <p:spPr>
          <a:xfrm>
            <a:off x="609600" y="2353593"/>
            <a:ext cx="11025809" cy="3941190"/>
          </a:xfrm>
        </p:spPr>
      </p:pic>
    </p:spTree>
    <p:extLst>
      <p:ext uri="{BB962C8B-B14F-4D97-AF65-F5344CB8AC3E}">
        <p14:creationId xmlns:p14="http://schemas.microsoft.com/office/powerpoint/2010/main" val="2702422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1B2D84-056C-0357-850B-417474DED4F0}"/>
              </a:ext>
            </a:extLst>
          </p:cNvPr>
          <p:cNvPicPr>
            <a:picLocks noGrp="1" noChangeAspect="1"/>
          </p:cNvPicPr>
          <p:nvPr>
            <p:ph idx="1"/>
          </p:nvPr>
        </p:nvPicPr>
        <p:blipFill>
          <a:blip r:embed="rId2"/>
          <a:stretch>
            <a:fillRect/>
          </a:stretch>
        </p:blipFill>
        <p:spPr>
          <a:xfrm>
            <a:off x="1802296" y="466690"/>
            <a:ext cx="7646504" cy="6176207"/>
          </a:xfrm>
        </p:spPr>
      </p:pic>
    </p:spTree>
    <p:extLst>
      <p:ext uri="{BB962C8B-B14F-4D97-AF65-F5344CB8AC3E}">
        <p14:creationId xmlns:p14="http://schemas.microsoft.com/office/powerpoint/2010/main" val="3933162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03097F-DB65-931F-F4DF-6881F5E26228}"/>
              </a:ext>
            </a:extLst>
          </p:cNvPr>
          <p:cNvPicPr>
            <a:picLocks noGrp="1" noChangeAspect="1"/>
          </p:cNvPicPr>
          <p:nvPr>
            <p:ph idx="1"/>
          </p:nvPr>
        </p:nvPicPr>
        <p:blipFill>
          <a:blip r:embed="rId2"/>
          <a:stretch>
            <a:fillRect/>
          </a:stretch>
        </p:blipFill>
        <p:spPr>
          <a:xfrm>
            <a:off x="504893" y="545755"/>
            <a:ext cx="11196777" cy="5815288"/>
          </a:xfrm>
        </p:spPr>
      </p:pic>
    </p:spTree>
    <p:extLst>
      <p:ext uri="{BB962C8B-B14F-4D97-AF65-F5344CB8AC3E}">
        <p14:creationId xmlns:p14="http://schemas.microsoft.com/office/powerpoint/2010/main" val="191017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C1C5-B1F2-4681-1543-78B2E02ACAA5}"/>
              </a:ext>
            </a:extLst>
          </p:cNvPr>
          <p:cNvSpPr>
            <a:spLocks noGrp="1"/>
          </p:cNvSpPr>
          <p:nvPr>
            <p:ph type="title"/>
          </p:nvPr>
        </p:nvSpPr>
        <p:spPr>
          <a:xfrm>
            <a:off x="805071" y="120740"/>
            <a:ext cx="9601196" cy="1303867"/>
          </a:xfrm>
        </p:spPr>
        <p:txBody>
          <a:bodyPr/>
          <a:lstStyle/>
          <a:p>
            <a:r>
              <a:rPr lang="en-US" b="1" dirty="0"/>
              <a:t>Parts of webpage </a:t>
            </a:r>
            <a:endParaRPr lang="en-RW" b="1" dirty="0"/>
          </a:p>
        </p:txBody>
      </p:sp>
      <p:pic>
        <p:nvPicPr>
          <p:cNvPr id="4" name="Content Placeholder 3">
            <a:extLst>
              <a:ext uri="{FF2B5EF4-FFF2-40B4-BE49-F238E27FC236}">
                <a16:creationId xmlns:a16="http://schemas.microsoft.com/office/drawing/2014/main" id="{0D03888E-ABAD-91FC-4336-6F4200394AA9}"/>
              </a:ext>
            </a:extLst>
          </p:cNvPr>
          <p:cNvPicPr>
            <a:picLocks noGrp="1" noChangeAspect="1"/>
          </p:cNvPicPr>
          <p:nvPr>
            <p:ph idx="1"/>
          </p:nvPr>
        </p:nvPicPr>
        <p:blipFill>
          <a:blip r:embed="rId2"/>
          <a:stretch>
            <a:fillRect/>
          </a:stretch>
        </p:blipFill>
        <p:spPr>
          <a:xfrm>
            <a:off x="2874801" y="999423"/>
            <a:ext cx="5407807" cy="4859154"/>
          </a:xfrm>
          <a:prstGeom prst="rect">
            <a:avLst/>
          </a:prstGeom>
        </p:spPr>
      </p:pic>
    </p:spTree>
    <p:extLst>
      <p:ext uri="{BB962C8B-B14F-4D97-AF65-F5344CB8AC3E}">
        <p14:creationId xmlns:p14="http://schemas.microsoft.com/office/powerpoint/2010/main" val="3744896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C719-20BA-9F36-F2B3-1DECB7269203}"/>
              </a:ext>
            </a:extLst>
          </p:cNvPr>
          <p:cNvSpPr>
            <a:spLocks noGrp="1"/>
          </p:cNvSpPr>
          <p:nvPr>
            <p:ph type="title"/>
          </p:nvPr>
        </p:nvSpPr>
        <p:spPr/>
        <p:txBody>
          <a:bodyPr/>
          <a:lstStyle/>
          <a:p>
            <a:r>
              <a:rPr lang="en-US" b="1" dirty="0"/>
              <a:t>Test and Standard Validation</a:t>
            </a:r>
            <a:endParaRPr lang="en-RW" b="1" dirty="0"/>
          </a:p>
        </p:txBody>
      </p:sp>
      <p:sp>
        <p:nvSpPr>
          <p:cNvPr id="3" name="Content Placeholder 2">
            <a:extLst>
              <a:ext uri="{FF2B5EF4-FFF2-40B4-BE49-F238E27FC236}">
                <a16:creationId xmlns:a16="http://schemas.microsoft.com/office/drawing/2014/main" id="{FEF7E415-D295-1A7C-C8C9-5D027E3961AD}"/>
              </a:ext>
            </a:extLst>
          </p:cNvPr>
          <p:cNvSpPr>
            <a:spLocks noGrp="1"/>
          </p:cNvSpPr>
          <p:nvPr>
            <p:ph idx="1"/>
          </p:nvPr>
        </p:nvSpPr>
        <p:spPr/>
        <p:txBody>
          <a:bodyPr/>
          <a:lstStyle/>
          <a:p>
            <a:r>
              <a:rPr lang="en-US" dirty="0"/>
              <a:t>Testing and validation are critical aspects of web development to ensure that websites or web applications function correctly, adhere to standards, and provide a positive user experience.</a:t>
            </a:r>
          </a:p>
          <a:p>
            <a:pPr marL="0" indent="0">
              <a:buNone/>
            </a:pPr>
            <a:r>
              <a:rPr lang="en-US" b="1" dirty="0"/>
              <a:t>Two primary types of testing and validation in web development are</a:t>
            </a:r>
          </a:p>
          <a:p>
            <a:pPr marL="457200" indent="-457200">
              <a:buAutoNum type="arabicPeriod"/>
            </a:pPr>
            <a:r>
              <a:rPr lang="en-US" b="1" dirty="0"/>
              <a:t>Functional Testing</a:t>
            </a:r>
          </a:p>
          <a:p>
            <a:pPr marL="457200" indent="-457200">
              <a:buAutoNum type="arabicPeriod"/>
            </a:pPr>
            <a:r>
              <a:rPr lang="en-US" b="1" dirty="0"/>
              <a:t>Standard Validation</a:t>
            </a:r>
            <a:endParaRPr lang="en-RW" b="1" dirty="0"/>
          </a:p>
        </p:txBody>
      </p:sp>
    </p:spTree>
    <p:extLst>
      <p:ext uri="{BB962C8B-B14F-4D97-AF65-F5344CB8AC3E}">
        <p14:creationId xmlns:p14="http://schemas.microsoft.com/office/powerpoint/2010/main" val="1447551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33B8-6F6F-18F0-3AFB-876302AF7E73}"/>
              </a:ext>
            </a:extLst>
          </p:cNvPr>
          <p:cNvSpPr>
            <a:spLocks noGrp="1"/>
          </p:cNvSpPr>
          <p:nvPr>
            <p:ph type="title"/>
          </p:nvPr>
        </p:nvSpPr>
        <p:spPr/>
        <p:txBody>
          <a:bodyPr>
            <a:normAutofit fontScale="90000"/>
          </a:bodyPr>
          <a:lstStyle/>
          <a:p>
            <a:r>
              <a:rPr lang="en-US" b="1" dirty="0"/>
              <a:t>1. Functional Testing</a:t>
            </a:r>
            <a:br>
              <a:rPr lang="en-US" dirty="0"/>
            </a:br>
            <a:endParaRPr lang="en-RW" dirty="0"/>
          </a:p>
        </p:txBody>
      </p:sp>
      <p:sp>
        <p:nvSpPr>
          <p:cNvPr id="3" name="Content Placeholder 2">
            <a:extLst>
              <a:ext uri="{FF2B5EF4-FFF2-40B4-BE49-F238E27FC236}">
                <a16:creationId xmlns:a16="http://schemas.microsoft.com/office/drawing/2014/main" id="{92225016-4B0B-83E8-2946-F4F3EC937DE2}"/>
              </a:ext>
            </a:extLst>
          </p:cNvPr>
          <p:cNvSpPr>
            <a:spLocks noGrp="1"/>
          </p:cNvSpPr>
          <p:nvPr>
            <p:ph idx="1"/>
          </p:nvPr>
        </p:nvSpPr>
        <p:spPr/>
        <p:txBody>
          <a:bodyPr>
            <a:normAutofit lnSpcReduction="10000"/>
          </a:bodyPr>
          <a:lstStyle/>
          <a:p>
            <a:pPr marL="0" indent="0">
              <a:buNone/>
            </a:pPr>
            <a:r>
              <a:rPr lang="en-US" b="1" dirty="0"/>
              <a:t>1.Unit Testing: </a:t>
            </a:r>
            <a:r>
              <a:rPr lang="en-US" dirty="0"/>
              <a:t>This involves testing individual components or functions of the code to ensure they work as expected.</a:t>
            </a:r>
          </a:p>
          <a:p>
            <a:pPr marL="0" indent="0">
              <a:buNone/>
            </a:pPr>
            <a:r>
              <a:rPr lang="en-US" b="1" dirty="0"/>
              <a:t>2. Integration Testing: </a:t>
            </a:r>
            <a:r>
              <a:rPr lang="en-US" dirty="0"/>
              <a:t>Verifies that different components or modules work together as intended when integrated.</a:t>
            </a:r>
          </a:p>
          <a:p>
            <a:pPr marL="0" indent="0">
              <a:buNone/>
            </a:pPr>
            <a:r>
              <a:rPr lang="en-US" b="1" dirty="0"/>
              <a:t>3. System Testing: </a:t>
            </a:r>
            <a:r>
              <a:rPr lang="en-US" dirty="0"/>
              <a:t>Examines the entire system or application to ensure all components work together in the intended environment.</a:t>
            </a:r>
          </a:p>
          <a:p>
            <a:pPr marL="0" indent="0">
              <a:buNone/>
            </a:pPr>
            <a:r>
              <a:rPr lang="en-US" b="1" dirty="0"/>
              <a:t>4.User Acceptance Testing (UAT): </a:t>
            </a:r>
            <a:r>
              <a:rPr lang="en-US" dirty="0"/>
              <a:t>Involves end-users testing the application to validate that it meets their requirements.</a:t>
            </a:r>
            <a:endParaRPr lang="en-RW" dirty="0"/>
          </a:p>
        </p:txBody>
      </p:sp>
    </p:spTree>
    <p:extLst>
      <p:ext uri="{BB962C8B-B14F-4D97-AF65-F5344CB8AC3E}">
        <p14:creationId xmlns:p14="http://schemas.microsoft.com/office/powerpoint/2010/main" val="2066434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F3DF-9959-CA5C-EEBA-F1332B7B0FCE}"/>
              </a:ext>
            </a:extLst>
          </p:cNvPr>
          <p:cNvSpPr>
            <a:spLocks noGrp="1"/>
          </p:cNvSpPr>
          <p:nvPr>
            <p:ph type="title"/>
          </p:nvPr>
        </p:nvSpPr>
        <p:spPr/>
        <p:txBody>
          <a:bodyPr>
            <a:normAutofit fontScale="90000"/>
          </a:bodyPr>
          <a:lstStyle/>
          <a:p>
            <a:r>
              <a:rPr lang="en-US" b="1" dirty="0"/>
              <a:t>2. Standard Validation</a:t>
            </a:r>
            <a:br>
              <a:rPr lang="en-US" dirty="0"/>
            </a:br>
            <a:endParaRPr lang="en-RW" dirty="0"/>
          </a:p>
        </p:txBody>
      </p:sp>
      <p:sp>
        <p:nvSpPr>
          <p:cNvPr id="3" name="Content Placeholder 2">
            <a:extLst>
              <a:ext uri="{FF2B5EF4-FFF2-40B4-BE49-F238E27FC236}">
                <a16:creationId xmlns:a16="http://schemas.microsoft.com/office/drawing/2014/main" id="{4B884169-A19B-CB1B-F779-8948775210FC}"/>
              </a:ext>
            </a:extLst>
          </p:cNvPr>
          <p:cNvSpPr>
            <a:spLocks noGrp="1"/>
          </p:cNvSpPr>
          <p:nvPr>
            <p:ph idx="1"/>
          </p:nvPr>
        </p:nvSpPr>
        <p:spPr>
          <a:xfrm>
            <a:off x="768626" y="2477418"/>
            <a:ext cx="10840278" cy="3764355"/>
          </a:xfrm>
        </p:spPr>
        <p:txBody>
          <a:bodyPr>
            <a:normAutofit fontScale="92500"/>
          </a:bodyPr>
          <a:lstStyle/>
          <a:p>
            <a:pPr marL="0" indent="0">
              <a:buNone/>
            </a:pPr>
            <a:r>
              <a:rPr lang="en-US" b="1" dirty="0"/>
              <a:t>1. HTML Validation: </a:t>
            </a:r>
            <a:r>
              <a:rPr lang="en-US" dirty="0"/>
              <a:t>Ensures that HTML code follows the rules and syntax defined by the HTML standard. Tools like the W3C Markup Validation Service can be used for this purpose.</a:t>
            </a:r>
          </a:p>
          <a:p>
            <a:pPr marL="0" indent="0">
              <a:buNone/>
            </a:pPr>
            <a:r>
              <a:rPr lang="en-US" b="1" dirty="0"/>
              <a:t>2. CSS Validation: </a:t>
            </a:r>
            <a:r>
              <a:rPr lang="en-US" dirty="0"/>
              <a:t>Validates Cascading Style Sheets (CSS) to ensure they comply with the CSS specifications. The W3C CSS Validation Service is a commonly used tool.</a:t>
            </a:r>
          </a:p>
          <a:p>
            <a:pPr marL="0" indent="0">
              <a:buNone/>
            </a:pPr>
            <a:r>
              <a:rPr lang="en-US" b="1" dirty="0"/>
              <a:t>3. JavaScript Linting and Validation: </a:t>
            </a:r>
            <a:r>
              <a:rPr lang="en-US" dirty="0"/>
              <a:t>Uses tools like ESLint or JSHint to check JavaScript code for errors, coding style, and adherence to best practices.</a:t>
            </a:r>
          </a:p>
          <a:p>
            <a:pPr marL="0" indent="0">
              <a:buNone/>
            </a:pPr>
            <a:r>
              <a:rPr lang="en-US" b="1" dirty="0"/>
              <a:t>4. Accessibility Testing: </a:t>
            </a:r>
            <a:r>
              <a:rPr lang="en-US" dirty="0"/>
              <a:t>Ensures that web content is accessible to all users, including those with disabilities. Tools like axe Accessibility Checker or WAVE (Web Accessibility Evaluation Tool) can help identify accessibility issues</a:t>
            </a:r>
            <a:endParaRPr lang="en-RW" dirty="0"/>
          </a:p>
        </p:txBody>
      </p:sp>
    </p:spTree>
    <p:extLst>
      <p:ext uri="{BB962C8B-B14F-4D97-AF65-F5344CB8AC3E}">
        <p14:creationId xmlns:p14="http://schemas.microsoft.com/office/powerpoint/2010/main" val="170994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840A-35B6-B532-52B7-EECF8F7335E1}"/>
              </a:ext>
            </a:extLst>
          </p:cNvPr>
          <p:cNvSpPr>
            <a:spLocks noGrp="1"/>
          </p:cNvSpPr>
          <p:nvPr>
            <p:ph type="title"/>
          </p:nvPr>
        </p:nvSpPr>
        <p:spPr/>
        <p:txBody>
          <a:bodyPr/>
          <a:lstStyle/>
          <a:p>
            <a:r>
              <a:rPr lang="en-US" dirty="0"/>
              <a:t>Description of various Layout elements</a:t>
            </a:r>
            <a:endParaRPr lang="en-RW" dirty="0"/>
          </a:p>
        </p:txBody>
      </p:sp>
      <p:sp>
        <p:nvSpPr>
          <p:cNvPr id="3" name="Content Placeholder 2">
            <a:extLst>
              <a:ext uri="{FF2B5EF4-FFF2-40B4-BE49-F238E27FC236}">
                <a16:creationId xmlns:a16="http://schemas.microsoft.com/office/drawing/2014/main" id="{56A29250-12A4-1B9F-0877-045B9E57E7FC}"/>
              </a:ext>
            </a:extLst>
          </p:cNvPr>
          <p:cNvSpPr>
            <a:spLocks noGrp="1"/>
          </p:cNvSpPr>
          <p:nvPr>
            <p:ph idx="1"/>
          </p:nvPr>
        </p:nvSpPr>
        <p:spPr/>
        <p:txBody>
          <a:bodyPr/>
          <a:lstStyle/>
          <a:p>
            <a:pPr marL="0" indent="0">
              <a:buNone/>
            </a:pPr>
            <a:r>
              <a:rPr lang="en-US" b="1" dirty="0"/>
              <a:t>1. HTML &lt;header&gt;</a:t>
            </a:r>
          </a:p>
          <a:p>
            <a:pPr marL="0" indent="0">
              <a:buNone/>
            </a:pPr>
            <a:r>
              <a:rPr lang="en-US" dirty="0"/>
              <a:t>The &lt;header&gt; element is used to create header section of web pages. The header contains the introductory content, heading element, logo or icon for the webpage, and authorship information.</a:t>
            </a:r>
          </a:p>
          <a:p>
            <a:pPr marL="0" indent="0">
              <a:buNone/>
            </a:pPr>
            <a:r>
              <a:rPr lang="en-US" b="1" dirty="0"/>
              <a:t>Example:</a:t>
            </a:r>
          </a:p>
          <a:p>
            <a:pPr marL="0" indent="0">
              <a:buNone/>
            </a:pPr>
            <a:endParaRPr lang="en-US" b="1" dirty="0"/>
          </a:p>
          <a:p>
            <a:pPr marL="0" indent="0">
              <a:buNone/>
            </a:pPr>
            <a:endParaRPr lang="en-US" dirty="0"/>
          </a:p>
          <a:p>
            <a:pPr marL="0" indent="0">
              <a:buNone/>
            </a:pPr>
            <a:endParaRPr lang="en-RW" dirty="0"/>
          </a:p>
        </p:txBody>
      </p:sp>
      <p:pic>
        <p:nvPicPr>
          <p:cNvPr id="5" name="Picture 4">
            <a:extLst>
              <a:ext uri="{FF2B5EF4-FFF2-40B4-BE49-F238E27FC236}">
                <a16:creationId xmlns:a16="http://schemas.microsoft.com/office/drawing/2014/main" id="{FD86FB75-923F-6A31-6AF5-3175A11C2FFB}"/>
              </a:ext>
            </a:extLst>
          </p:cNvPr>
          <p:cNvPicPr>
            <a:picLocks noChangeAspect="1"/>
          </p:cNvPicPr>
          <p:nvPr/>
        </p:nvPicPr>
        <p:blipFill>
          <a:blip r:embed="rId3"/>
          <a:stretch>
            <a:fillRect/>
          </a:stretch>
        </p:blipFill>
        <p:spPr>
          <a:xfrm>
            <a:off x="1495926" y="4672264"/>
            <a:ext cx="7299157" cy="2064084"/>
          </a:xfrm>
          <a:prstGeom prst="rect">
            <a:avLst/>
          </a:prstGeom>
        </p:spPr>
      </p:pic>
    </p:spTree>
    <p:extLst>
      <p:ext uri="{BB962C8B-B14F-4D97-AF65-F5344CB8AC3E}">
        <p14:creationId xmlns:p14="http://schemas.microsoft.com/office/powerpoint/2010/main" val="1219505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0765-8C05-3DA7-66E9-7EBA81924B8C}"/>
              </a:ext>
            </a:extLst>
          </p:cNvPr>
          <p:cNvSpPr>
            <a:spLocks noGrp="1"/>
          </p:cNvSpPr>
          <p:nvPr>
            <p:ph type="title"/>
          </p:nvPr>
        </p:nvSpPr>
        <p:spPr/>
        <p:txBody>
          <a:bodyPr/>
          <a:lstStyle/>
          <a:p>
            <a:r>
              <a:rPr lang="en-US" dirty="0"/>
              <a:t>2. HTML &lt;nav&gt;</a:t>
            </a:r>
            <a:endParaRPr lang="en-RW" dirty="0"/>
          </a:p>
        </p:txBody>
      </p:sp>
      <p:sp>
        <p:nvSpPr>
          <p:cNvPr id="3" name="Content Placeholder 2">
            <a:extLst>
              <a:ext uri="{FF2B5EF4-FFF2-40B4-BE49-F238E27FC236}">
                <a16:creationId xmlns:a16="http://schemas.microsoft.com/office/drawing/2014/main" id="{52696EF1-0843-2F86-5818-E5588FE8D8FB}"/>
              </a:ext>
            </a:extLst>
          </p:cNvPr>
          <p:cNvSpPr>
            <a:spLocks noGrp="1"/>
          </p:cNvSpPr>
          <p:nvPr>
            <p:ph idx="1"/>
          </p:nvPr>
        </p:nvSpPr>
        <p:spPr/>
        <p:txBody>
          <a:bodyPr/>
          <a:lstStyle/>
          <a:p>
            <a:pPr marL="0" indent="0">
              <a:buNone/>
            </a:pPr>
            <a:r>
              <a:rPr lang="en-US" b="1" dirty="0"/>
              <a:t>The &lt;nav&gt; </a:t>
            </a:r>
            <a:r>
              <a:rPr lang="en-US" dirty="0"/>
              <a:t>elements is a container for the main block of navigation links. It can contain links for the same page or for other pages.</a:t>
            </a:r>
          </a:p>
          <a:p>
            <a:pPr marL="0" indent="0">
              <a:buNone/>
            </a:pPr>
            <a:r>
              <a:rPr lang="en-US" dirty="0"/>
              <a:t>Example:</a:t>
            </a:r>
          </a:p>
          <a:p>
            <a:pPr marL="0" indent="0">
              <a:buNone/>
            </a:pPr>
            <a:endParaRPr lang="en-US" dirty="0"/>
          </a:p>
        </p:txBody>
      </p:sp>
      <p:pic>
        <p:nvPicPr>
          <p:cNvPr id="5" name="Picture 4">
            <a:extLst>
              <a:ext uri="{FF2B5EF4-FFF2-40B4-BE49-F238E27FC236}">
                <a16:creationId xmlns:a16="http://schemas.microsoft.com/office/drawing/2014/main" id="{936B13ED-C239-A6FE-6EE0-BB76C44A03D5}"/>
              </a:ext>
            </a:extLst>
          </p:cNvPr>
          <p:cNvPicPr>
            <a:picLocks noChangeAspect="1"/>
          </p:cNvPicPr>
          <p:nvPr/>
        </p:nvPicPr>
        <p:blipFill>
          <a:blip r:embed="rId2"/>
          <a:stretch>
            <a:fillRect/>
          </a:stretch>
        </p:blipFill>
        <p:spPr>
          <a:xfrm>
            <a:off x="2511286" y="3429000"/>
            <a:ext cx="7169425" cy="3210339"/>
          </a:xfrm>
          <a:prstGeom prst="rect">
            <a:avLst/>
          </a:prstGeom>
        </p:spPr>
      </p:pic>
    </p:spTree>
    <p:extLst>
      <p:ext uri="{BB962C8B-B14F-4D97-AF65-F5344CB8AC3E}">
        <p14:creationId xmlns:p14="http://schemas.microsoft.com/office/powerpoint/2010/main" val="329846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255D-B841-96F0-F784-B42D453E94E6}"/>
              </a:ext>
            </a:extLst>
          </p:cNvPr>
          <p:cNvSpPr>
            <a:spLocks noGrp="1"/>
          </p:cNvSpPr>
          <p:nvPr>
            <p:ph type="title"/>
          </p:nvPr>
        </p:nvSpPr>
        <p:spPr/>
        <p:txBody>
          <a:bodyPr/>
          <a:lstStyle/>
          <a:p>
            <a:r>
              <a:rPr lang="en-US" dirty="0"/>
              <a:t>Example 2.</a:t>
            </a:r>
            <a:endParaRPr lang="en-RW" dirty="0"/>
          </a:p>
        </p:txBody>
      </p:sp>
      <p:pic>
        <p:nvPicPr>
          <p:cNvPr id="13" name="Content Placeholder 12">
            <a:extLst>
              <a:ext uri="{FF2B5EF4-FFF2-40B4-BE49-F238E27FC236}">
                <a16:creationId xmlns:a16="http://schemas.microsoft.com/office/drawing/2014/main" id="{750A7AE7-CD96-FAD0-5060-6D7063FD0853}"/>
              </a:ext>
            </a:extLst>
          </p:cNvPr>
          <p:cNvPicPr>
            <a:picLocks noGrp="1" noChangeAspect="1"/>
          </p:cNvPicPr>
          <p:nvPr>
            <p:ph idx="1"/>
          </p:nvPr>
        </p:nvPicPr>
        <p:blipFill>
          <a:blip r:embed="rId2"/>
          <a:stretch>
            <a:fillRect/>
          </a:stretch>
        </p:blipFill>
        <p:spPr>
          <a:xfrm>
            <a:off x="1391225" y="2646648"/>
            <a:ext cx="8615465" cy="2250205"/>
          </a:xfrm>
        </p:spPr>
      </p:pic>
    </p:spTree>
    <p:extLst>
      <p:ext uri="{BB962C8B-B14F-4D97-AF65-F5344CB8AC3E}">
        <p14:creationId xmlns:p14="http://schemas.microsoft.com/office/powerpoint/2010/main" val="82614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96F9-70B0-E2C3-5B5B-5446F32007F7}"/>
              </a:ext>
            </a:extLst>
          </p:cNvPr>
          <p:cNvSpPr>
            <a:spLocks noGrp="1"/>
          </p:cNvSpPr>
          <p:nvPr>
            <p:ph type="title"/>
          </p:nvPr>
        </p:nvSpPr>
        <p:spPr/>
        <p:txBody>
          <a:bodyPr/>
          <a:lstStyle/>
          <a:p>
            <a:r>
              <a:rPr lang="en-US" dirty="0"/>
              <a:t>3. HTML &lt;section&gt;</a:t>
            </a:r>
            <a:endParaRPr lang="en-RW" dirty="0"/>
          </a:p>
        </p:txBody>
      </p:sp>
      <p:sp>
        <p:nvSpPr>
          <p:cNvPr id="3" name="Content Placeholder 2">
            <a:extLst>
              <a:ext uri="{FF2B5EF4-FFF2-40B4-BE49-F238E27FC236}">
                <a16:creationId xmlns:a16="http://schemas.microsoft.com/office/drawing/2014/main" id="{3C5E6698-7D13-5141-F3D5-164CD7EADC2A}"/>
              </a:ext>
            </a:extLst>
          </p:cNvPr>
          <p:cNvSpPr>
            <a:spLocks noGrp="1"/>
          </p:cNvSpPr>
          <p:nvPr>
            <p:ph idx="1"/>
          </p:nvPr>
        </p:nvSpPr>
        <p:spPr/>
        <p:txBody>
          <a:bodyPr/>
          <a:lstStyle/>
          <a:p>
            <a:pPr marL="0" indent="0">
              <a:buNone/>
            </a:pPr>
            <a:r>
              <a:rPr lang="en-US" b="1" dirty="0"/>
              <a:t>HTML &lt;section&gt; </a:t>
            </a:r>
            <a:r>
              <a:rPr lang="en-US" dirty="0"/>
              <a:t>elements represent a separate section of a web page which contains related element grouped together. It can contain: text, images, tables, videos, etc.</a:t>
            </a:r>
          </a:p>
          <a:p>
            <a:endParaRPr lang="en-RW" dirty="0"/>
          </a:p>
        </p:txBody>
      </p:sp>
      <p:pic>
        <p:nvPicPr>
          <p:cNvPr id="5" name="Picture 4">
            <a:extLst>
              <a:ext uri="{FF2B5EF4-FFF2-40B4-BE49-F238E27FC236}">
                <a16:creationId xmlns:a16="http://schemas.microsoft.com/office/drawing/2014/main" id="{C84A2F39-1E58-376A-47D2-3A0BFD9047CD}"/>
              </a:ext>
            </a:extLst>
          </p:cNvPr>
          <p:cNvPicPr>
            <a:picLocks noChangeAspect="1"/>
          </p:cNvPicPr>
          <p:nvPr/>
        </p:nvPicPr>
        <p:blipFill>
          <a:blip r:embed="rId2"/>
          <a:stretch>
            <a:fillRect/>
          </a:stretch>
        </p:blipFill>
        <p:spPr>
          <a:xfrm>
            <a:off x="974558" y="3683234"/>
            <a:ext cx="9408694" cy="2571851"/>
          </a:xfrm>
          <a:prstGeom prst="rect">
            <a:avLst/>
          </a:prstGeom>
        </p:spPr>
      </p:pic>
    </p:spTree>
    <p:extLst>
      <p:ext uri="{BB962C8B-B14F-4D97-AF65-F5344CB8AC3E}">
        <p14:creationId xmlns:p14="http://schemas.microsoft.com/office/powerpoint/2010/main" val="263171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271F-7EB8-B9A0-8CCB-59D8C28E72F2}"/>
              </a:ext>
            </a:extLst>
          </p:cNvPr>
          <p:cNvSpPr>
            <a:spLocks noGrp="1"/>
          </p:cNvSpPr>
          <p:nvPr>
            <p:ph type="title"/>
          </p:nvPr>
        </p:nvSpPr>
        <p:spPr/>
        <p:txBody>
          <a:bodyPr/>
          <a:lstStyle/>
          <a:p>
            <a:r>
              <a:rPr lang="en-US" dirty="0"/>
              <a:t>4. HTML &lt;article&gt; </a:t>
            </a:r>
            <a:endParaRPr lang="en-RW" dirty="0"/>
          </a:p>
        </p:txBody>
      </p:sp>
      <p:sp>
        <p:nvSpPr>
          <p:cNvPr id="3" name="Content Placeholder 2">
            <a:extLst>
              <a:ext uri="{FF2B5EF4-FFF2-40B4-BE49-F238E27FC236}">
                <a16:creationId xmlns:a16="http://schemas.microsoft.com/office/drawing/2014/main" id="{9B935C88-4679-5FF7-14AC-F44FA01394A4}"/>
              </a:ext>
            </a:extLst>
          </p:cNvPr>
          <p:cNvSpPr>
            <a:spLocks noGrp="1"/>
          </p:cNvSpPr>
          <p:nvPr>
            <p:ph idx="1"/>
          </p:nvPr>
        </p:nvSpPr>
        <p:spPr>
          <a:xfrm>
            <a:off x="711867" y="2556932"/>
            <a:ext cx="9601196" cy="3318936"/>
          </a:xfrm>
        </p:spPr>
        <p:txBody>
          <a:bodyPr>
            <a:normAutofit fontScale="92500" lnSpcReduction="10000"/>
          </a:bodyPr>
          <a:lstStyle/>
          <a:p>
            <a:pPr marL="0" indent="0">
              <a:buNone/>
            </a:pPr>
            <a:r>
              <a:rPr lang="en-US" dirty="0"/>
              <a:t>The HTML tag is used to contain a self-contained article such as big story, huge article, etc.</a:t>
            </a:r>
          </a:p>
          <a:p>
            <a:pPr marL="0" indent="0">
              <a:buNone/>
            </a:pPr>
            <a:r>
              <a:rPr lang="en-US" dirty="0"/>
              <a:t>Example:</a:t>
            </a:r>
          </a:p>
          <a:p>
            <a:pPr marL="0" indent="0">
              <a:buNone/>
            </a:pPr>
            <a:r>
              <a:rPr lang="en-US" b="1" dirty="0"/>
              <a:t>&lt;article style="width: 100%; border:2px solid black; background-color: #fff0f5;"&gt;  </a:t>
            </a:r>
          </a:p>
          <a:p>
            <a:pPr marL="0" indent="0">
              <a:buNone/>
            </a:pPr>
            <a:r>
              <a:rPr lang="en-US" b="1" dirty="0"/>
              <a:t>    &lt;h2&gt;History of Computer&lt;/h2&gt;  </a:t>
            </a:r>
          </a:p>
          <a:p>
            <a:pPr marL="0" indent="0">
              <a:buNone/>
            </a:pPr>
            <a:r>
              <a:rPr lang="en-US" b="1" dirty="0"/>
              <a:t>    &lt;p&gt;Write your content here for the history of computer&lt;/p&gt;  </a:t>
            </a:r>
          </a:p>
          <a:p>
            <a:pPr marL="0" indent="0">
              <a:buNone/>
            </a:pPr>
            <a:r>
              <a:rPr lang="en-US" b="1" dirty="0"/>
              <a:t>&lt;/article&gt; </a:t>
            </a:r>
            <a:endParaRPr lang="en-RW" b="1" dirty="0"/>
          </a:p>
          <a:p>
            <a:endParaRPr lang="en-US" dirty="0"/>
          </a:p>
        </p:txBody>
      </p:sp>
    </p:spTree>
    <p:extLst>
      <p:ext uri="{BB962C8B-B14F-4D97-AF65-F5344CB8AC3E}">
        <p14:creationId xmlns:p14="http://schemas.microsoft.com/office/powerpoint/2010/main" val="339194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0904-A3DA-C506-6993-118F734FBF63}"/>
              </a:ext>
            </a:extLst>
          </p:cNvPr>
          <p:cNvSpPr>
            <a:spLocks noGrp="1"/>
          </p:cNvSpPr>
          <p:nvPr>
            <p:ph type="title"/>
          </p:nvPr>
        </p:nvSpPr>
        <p:spPr/>
        <p:txBody>
          <a:bodyPr/>
          <a:lstStyle/>
          <a:p>
            <a:r>
              <a:rPr lang="en-US" dirty="0"/>
              <a:t>6. HTML &lt;footer&gt; </a:t>
            </a:r>
            <a:endParaRPr lang="en-RW" dirty="0"/>
          </a:p>
        </p:txBody>
      </p:sp>
      <p:sp>
        <p:nvSpPr>
          <p:cNvPr id="3" name="Content Placeholder 2">
            <a:extLst>
              <a:ext uri="{FF2B5EF4-FFF2-40B4-BE49-F238E27FC236}">
                <a16:creationId xmlns:a16="http://schemas.microsoft.com/office/drawing/2014/main" id="{05994EB4-0AA9-2189-7830-97ADE08CBD48}"/>
              </a:ext>
            </a:extLst>
          </p:cNvPr>
          <p:cNvSpPr>
            <a:spLocks noGrp="1"/>
          </p:cNvSpPr>
          <p:nvPr>
            <p:ph idx="1"/>
          </p:nvPr>
        </p:nvSpPr>
        <p:spPr/>
        <p:txBody>
          <a:bodyPr>
            <a:normAutofit lnSpcReduction="10000"/>
          </a:bodyPr>
          <a:lstStyle/>
          <a:p>
            <a:pPr marL="0" indent="0">
              <a:buNone/>
            </a:pPr>
            <a:r>
              <a:rPr lang="en-US" b="1" dirty="0"/>
              <a:t>HTML &lt;footer&gt; </a:t>
            </a:r>
            <a:r>
              <a:rPr lang="en-US" dirty="0"/>
              <a:t>element defines the footer for that document or web page. It mostly contains information about author, copyright, other links, etc.</a:t>
            </a:r>
          </a:p>
          <a:p>
            <a:pPr marL="0" indent="0">
              <a:buNone/>
            </a:pPr>
            <a:r>
              <a:rPr lang="en-US" dirty="0"/>
              <a:t>Example:</a:t>
            </a:r>
          </a:p>
          <a:p>
            <a:pPr marL="0" indent="0">
              <a:buNone/>
            </a:pPr>
            <a:r>
              <a:rPr lang="en-US" dirty="0"/>
              <a:t>&lt;footer style="background-color: #f0f8ff; width: 100%; text-align: center;"&gt;  </a:t>
            </a:r>
          </a:p>
          <a:p>
            <a:pPr marL="0" indent="0">
              <a:buNone/>
            </a:pPr>
            <a:r>
              <a:rPr lang="en-US" dirty="0"/>
              <a:t>    &lt;h3&gt;Footer Example&lt;/h3&gt;  </a:t>
            </a:r>
          </a:p>
          <a:p>
            <a:pPr marL="0" indent="0">
              <a:buNone/>
            </a:pPr>
            <a:r>
              <a:rPr lang="en-US" dirty="0"/>
              <a:t>    &lt;p&gt;© Copyright 2023-2024. &lt;/p&gt;  </a:t>
            </a:r>
          </a:p>
          <a:p>
            <a:pPr marL="0" indent="0">
              <a:buNone/>
            </a:pPr>
            <a:r>
              <a:rPr lang="en-US" dirty="0"/>
              <a:t>&lt;/footer&gt; </a:t>
            </a:r>
            <a:endParaRPr lang="en-RW" dirty="0"/>
          </a:p>
        </p:txBody>
      </p:sp>
    </p:spTree>
    <p:extLst>
      <p:ext uri="{BB962C8B-B14F-4D97-AF65-F5344CB8AC3E}">
        <p14:creationId xmlns:p14="http://schemas.microsoft.com/office/powerpoint/2010/main" val="41154487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958</TotalTime>
  <Words>1704</Words>
  <Application>Microsoft Office PowerPoint</Application>
  <PresentationFormat>Widescreen</PresentationFormat>
  <Paragraphs>118</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Corbel</vt:lpstr>
      <vt:lpstr>Garamond</vt:lpstr>
      <vt:lpstr>Times New Roman</vt:lpstr>
      <vt:lpstr>Wingdings</vt:lpstr>
      <vt:lpstr>Organic</vt:lpstr>
      <vt:lpstr>L.O.  2 . CREATE A  WEB STRUCTURE</vt:lpstr>
      <vt:lpstr> 1. Definition of page layout  </vt:lpstr>
      <vt:lpstr>Parts of webpage </vt:lpstr>
      <vt:lpstr>Description of various Layout elements</vt:lpstr>
      <vt:lpstr>2. HTML &lt;nav&gt;</vt:lpstr>
      <vt:lpstr>Example 2.</vt:lpstr>
      <vt:lpstr>3. HTML &lt;section&gt;</vt:lpstr>
      <vt:lpstr>4. HTML &lt;article&gt; </vt:lpstr>
      <vt:lpstr>6. HTML &lt;footer&gt; </vt:lpstr>
      <vt:lpstr>HTML &lt;details&gt;</vt:lpstr>
      <vt:lpstr>HTML &lt;summary&gt;</vt:lpstr>
      <vt:lpstr> HTML &lt;aside&gt;</vt:lpstr>
      <vt:lpstr>PowerPoint Presentation</vt:lpstr>
      <vt:lpstr>Example </vt:lpstr>
      <vt:lpstr> Optimizing webpage in HTML  </vt:lpstr>
      <vt:lpstr>A holistic website optimization approach combines a variety of disciplines to make sure your website performs ideally in all areas: </vt:lpstr>
      <vt:lpstr>Cont’</vt:lpstr>
      <vt:lpstr>PowerPoint Presentation</vt:lpstr>
      <vt:lpstr> Use HTML tags to optimize webpage  </vt:lpstr>
      <vt:lpstr>PowerPoint Presentation</vt:lpstr>
      <vt:lpstr>Con’t</vt:lpstr>
      <vt:lpstr> HTML semantic tags  </vt:lpstr>
      <vt:lpstr> Web accessibility:  </vt:lpstr>
      <vt:lpstr>HTML Role</vt:lpstr>
      <vt:lpstr>Purpose of the role Attribute</vt:lpstr>
      <vt:lpstr>Common role values include</vt:lpstr>
      <vt:lpstr>Example</vt:lpstr>
      <vt:lpstr>PowerPoint Presentation</vt:lpstr>
      <vt:lpstr>PowerPoint Presentation</vt:lpstr>
      <vt:lpstr>Test and Standard Validation</vt:lpstr>
      <vt:lpstr>1. Functional Testing </vt:lpstr>
      <vt:lpstr>2. Standard Validation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page layout in HTML</dc:title>
  <dc:creator>abizeyimana azani</dc:creator>
  <cp:lastModifiedBy>abizeyimana azani</cp:lastModifiedBy>
  <cp:revision>10</cp:revision>
  <dcterms:created xsi:type="dcterms:W3CDTF">2023-12-19T08:14:13Z</dcterms:created>
  <dcterms:modified xsi:type="dcterms:W3CDTF">2024-02-07T13:27:29Z</dcterms:modified>
</cp:coreProperties>
</file>