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0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microsoft.com/office/2007/relationships/hdphoto" Target="../media/image2.wdp"/><Relationship Id="rId20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6" Type="http://schemas.microsoft.com/office/2007/relationships/hdphoto" Target="../media/image2.wdp"/><Relationship Id="rId15" Type="http://schemas.openxmlformats.org/officeDocument/2006/relationships/image" Target="../media/image1.png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7" Type="http://schemas.microsoft.com/office/2007/relationships/hdphoto" Target="../media/image2.wdp"/><Relationship Id="rId16" Type="http://schemas.openxmlformats.org/officeDocument/2006/relationships/image" Target="../media/image1.png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2"/>
            </p:custDataLst>
          </p:nvPr>
        </p:nvSpPr>
        <p:spPr>
          <a:xfrm rot="746688">
            <a:off x="5494338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>
            <a:off x="0" y="439737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7" name="组合 14"/>
          <p:cNvGrpSpPr/>
          <p:nvPr>
            <p:custDataLst>
              <p:tags r:id="rId4"/>
            </p:custDataLst>
          </p:nvPr>
        </p:nvGrpSpPr>
        <p:grpSpPr bwMode="auto">
          <a:xfrm>
            <a:off x="1295400" y="1522413"/>
            <a:ext cx="315913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7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8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3" name="等腰三角形 12"/>
          <p:cNvSpPr/>
          <p:nvPr>
            <p:custDataLst>
              <p:tags r:id="rId9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4" name="等腰三角形 13"/>
          <p:cNvSpPr/>
          <p:nvPr>
            <p:custDataLst>
              <p:tags r:id="rId10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5" name="任意多边形 46"/>
          <p:cNvSpPr/>
          <p:nvPr>
            <p:custDataLst>
              <p:tags r:id="rId11"/>
            </p:custDataLst>
          </p:nvPr>
        </p:nvSpPr>
        <p:spPr>
          <a:xfrm rot="746688">
            <a:off x="600551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6" name="等腰三角形 24"/>
          <p:cNvSpPr/>
          <p:nvPr>
            <p:custDataLst>
              <p:tags r:id="rId12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1358945" y="4795838"/>
            <a:ext cx="590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198799" y="2009457"/>
            <a:ext cx="6243723" cy="1198800"/>
          </a:xfrm>
        </p:spPr>
        <p:txBody>
          <a:bodyPr anchor="ctr">
            <a:normAutofit/>
          </a:bodyPr>
          <a:lstStyle>
            <a:lvl1pPr algn="l">
              <a:defRPr sz="6000" spc="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1198880" y="3313163"/>
            <a:ext cx="340868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1" i="1" spc="3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编辑副标题</a:t>
            </a:r>
            <a:endParaRPr lang="zh-CN" altLang="en-US" noProof="1"/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23ED0-9AC0-4F34-ABCA-4B6795D6D0A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>
            <p:custDataLst>
              <p:tags r:id="rId2"/>
            </p:custDataLst>
          </p:nvPr>
        </p:nvSpPr>
        <p:spPr>
          <a:xfrm flipH="1">
            <a:off x="11188700" y="440372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5"/>
          <p:cNvSpPr/>
          <p:nvPr>
            <p:custDataLst>
              <p:tags r:id="rId3"/>
            </p:custDataLst>
          </p:nvPr>
        </p:nvSpPr>
        <p:spPr>
          <a:xfrm rot="20853312" flipH="1">
            <a:off x="3738563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12"/>
          <p:cNvSpPr/>
          <p:nvPr>
            <p:custDataLst>
              <p:tags r:id="rId4"/>
            </p:custDataLst>
          </p:nvPr>
        </p:nvSpPr>
        <p:spPr>
          <a:xfrm flipH="1">
            <a:off x="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10800000" flipH="1">
            <a:off x="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6"/>
            </p:custDataLst>
          </p:nvPr>
        </p:nvSpPr>
        <p:spPr>
          <a:xfrm rot="10800000" flipH="1">
            <a:off x="3628078" y="647700"/>
            <a:ext cx="1503363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7"/>
          <p:cNvSpPr/>
          <p:nvPr>
            <p:custDataLst>
              <p:tags r:id="rId7"/>
            </p:custDataLst>
          </p:nvPr>
        </p:nvSpPr>
        <p:spPr>
          <a:xfrm rot="10800000" flipH="1">
            <a:off x="3261303" y="0"/>
            <a:ext cx="1503363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 46"/>
          <p:cNvSpPr/>
          <p:nvPr>
            <p:custDataLst>
              <p:tags r:id="rId8"/>
            </p:custDataLst>
          </p:nvPr>
        </p:nvSpPr>
        <p:spPr>
          <a:xfrm rot="20853312" flipH="1">
            <a:off x="488156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9"/>
            </p:custDataLst>
          </p:nvPr>
        </p:nvSpPr>
        <p:spPr>
          <a:xfrm rot="10800000" flipH="1">
            <a:off x="9620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57520" y="2420938"/>
            <a:ext cx="5616118" cy="2016125"/>
          </a:xfrm>
        </p:spPr>
        <p:txBody>
          <a:bodyPr anchor="ctr">
            <a:normAutofit/>
          </a:bodyPr>
          <a:lstStyle>
            <a:lvl1pPr algn="ctr">
              <a:defRPr sz="8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92814-EA41-4E92-BD9F-9B3797F3ED26}" type="slidenum">
              <a:rPr lang="zh-CN" altLang="en-US"/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 flipV="1">
            <a:off x="388585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74388" y="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等腰三角形 6"/>
          <p:cNvSpPr/>
          <p:nvPr>
            <p:custDataLst>
              <p:tags r:id="rId9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>
            <a:off x="392113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/>
          <p:nvPr>
            <p:custDataLst>
              <p:tags r:id="rId2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5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24"/>
          <p:cNvSpPr/>
          <p:nvPr>
            <p:custDataLst>
              <p:tags r:id="rId6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10" name="组合 14"/>
          <p:cNvGrpSpPr/>
          <p:nvPr>
            <p:custDataLst>
              <p:tags r:id="rId7"/>
            </p:custDataLst>
          </p:nvPr>
        </p:nvGrpSpPr>
        <p:grpSpPr bwMode="auto">
          <a:xfrm flipH="1">
            <a:off x="-312738" y="88900"/>
            <a:ext cx="2957513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8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任意多边形 46"/>
            <p:cNvSpPr/>
            <p:nvPr>
              <p:custDataLst>
                <p:tags r:id="rId9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884282" y="3414578"/>
            <a:ext cx="5017135" cy="8631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884281" y="4332272"/>
            <a:ext cx="5017134" cy="11122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6DD44-CB8B-4612-A28C-4C228BE49A0F}" type="datetime1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6059-0BE0-41DC-9F9F-90EC42990C2C}" type="slidenum">
              <a:rPr lang="zh-CN" altLang="en-US"/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1pPr>
            <a:lvl2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2pPr>
            <a:lvl3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3pPr>
            <a:lvl4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4pPr>
            <a:lvl5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A6DF8-318B-406D-86FF-CEC102F3B45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  <a:lvl2pPr indent="0" eaLnBrk="1" fontAlgn="auto" latinLnBrk="0" hangingPunct="1">
              <a:defRPr>
                <a:latin typeface="Microsoft YaHei" panose="020B0503020204020204" charset="-122"/>
                <a:ea typeface="Microsoft YaHei" panose="020B0503020204020204" charset="-122"/>
              </a:defRPr>
            </a:lvl2pPr>
            <a:lvl3pPr indent="0" eaLnBrk="1" fontAlgn="auto" latinLnBrk="0" hangingPunct="1">
              <a:defRPr>
                <a:latin typeface="Microsoft YaHei" panose="020B0503020204020204" charset="-122"/>
                <a:ea typeface="Microsoft YaHei" panose="020B0503020204020204" charset="-122"/>
              </a:defRPr>
            </a:lvl3pPr>
            <a:lvl4pPr indent="0" eaLnBrk="1" fontAlgn="auto" latinLnBrk="0" hangingPunct="1">
              <a:defRPr>
                <a:latin typeface="Microsoft YaHei" panose="020B0503020204020204" charset="-122"/>
                <a:ea typeface="Microsoft YaHei" panose="020B0503020204020204" charset="-122"/>
              </a:defRPr>
            </a:lvl4pPr>
            <a:lvl5pPr indent="0" eaLnBrk="1" fontAlgn="auto" latinLnBrk="0" hangingPunct="1">
              <a:defRPr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  <a:ea typeface="Microsoft YaHei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ea typeface="Microsoft YaHei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2068195" y="2263775"/>
            <a:ext cx="8322310" cy="1866900"/>
          </a:xfrm>
        </p:spPr>
        <p:txBody>
          <a:bodyPr/>
          <a:p>
            <a:pPr marL="0" indent="0">
              <a:buNone/>
            </a:pPr>
            <a:r>
              <a:rPr lang="en-NZ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Practical Exam Presentation</a:t>
            </a:r>
            <a:endParaRPr lang="en-NZ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Pens and Printers</a:t>
            </a:r>
            <a:r>
              <a:rPr lang="en-US" altLang="en-NZ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sales analysis</a:t>
            </a:r>
            <a:endParaRPr lang="en-US" altLang="en-NZ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223920"/>
            <a:ext cx="10944225" cy="863601"/>
          </a:xfrm>
        </p:spPr>
        <p:txBody>
          <a:bodyPr/>
          <a:p>
            <a:r>
              <a:rPr lang="zh-CN" altLang="en-US"/>
              <a:t>Recommendation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920" y="838835"/>
            <a:ext cx="10704195" cy="5936615"/>
          </a:xfrm>
        </p:spPr>
        <p:txBody>
          <a:bodyPr/>
          <a:p>
            <a:r>
              <a:rPr lang="zh-CN" altLang="en-US" sz="1800" b="1"/>
              <a:t>Using key metrics to monitor</a:t>
            </a:r>
            <a:r>
              <a:rPr lang="zh-CN" altLang="en-US" sz="1800"/>
              <a:t> productivity of each sales method to decide which method would be majorly continue to use.</a:t>
            </a:r>
            <a:endParaRPr lang="zh-CN" altLang="en-US" sz="1800"/>
          </a:p>
          <a:p>
            <a:r>
              <a:rPr lang="zh-CN" altLang="en-US" sz="1800" b="1"/>
              <a:t>Consider to drop the Call method </a:t>
            </a:r>
            <a:r>
              <a:rPr lang="zh-CN" altLang="en-US" sz="1800"/>
              <a:t>due to the lowest productivity and also take much more time to process.</a:t>
            </a:r>
            <a:endParaRPr lang="zh-CN" altLang="en-US" sz="1800"/>
          </a:p>
          <a:p>
            <a:r>
              <a:rPr lang="en-US" altLang="zh-CN" sz="1800" b="1"/>
              <a:t>Integrate</a:t>
            </a:r>
            <a:r>
              <a:rPr lang="zh-CN" altLang="en-US" sz="1800" b="1"/>
              <a:t> the Email</a:t>
            </a:r>
            <a:r>
              <a:rPr lang="en-US" altLang="zh-CN" sz="1800" b="1"/>
              <a:t> and</a:t>
            </a:r>
            <a:r>
              <a:rPr lang="zh-CN" altLang="en-US" sz="1800" b="1"/>
              <a:t> Email + Call</a:t>
            </a:r>
            <a:r>
              <a:rPr lang="en-US" altLang="zh-CN" sz="1800" b="1"/>
              <a:t> sales method</a:t>
            </a:r>
            <a:r>
              <a:rPr lang="zh-CN" altLang="en-US" sz="1800"/>
              <a:t>: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zh-CN" altLang="en-US" sz="1800"/>
              <a:t>    - Email all the customers by using </a:t>
            </a:r>
            <a:r>
              <a:rPr lang="zh-CN" altLang="en-US" sz="1800" b="1"/>
              <a:t>Email method</a:t>
            </a:r>
            <a:r>
              <a:rPr lang="zh-CN" altLang="en-US" sz="1800"/>
              <a:t>.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</a:t>
            </a:r>
            <a:r>
              <a:rPr lang="en-US" altLang="zh-CN" sz="1800"/>
              <a:t>       </a:t>
            </a:r>
            <a:r>
              <a:rPr lang="zh-CN" altLang="en-US" sz="1800"/>
              <a:t>- After two emails, focus those customers who have further reply</a:t>
            </a:r>
            <a:r>
              <a:rPr lang="en-US" altLang="zh-CN" sz="1800"/>
              <a:t> </a:t>
            </a:r>
            <a:r>
              <a:rPr lang="zh-CN" altLang="en-US" sz="1800"/>
              <a:t>by making a short call to give more details about products</a:t>
            </a:r>
            <a:r>
              <a:rPr lang="en-US" altLang="zh-CN" sz="1800"/>
              <a:t> (new </a:t>
            </a:r>
            <a:r>
              <a:rPr lang="zh-CN" altLang="en-US" sz="1800" b="1">
                <a:sym typeface="+mn-ea"/>
              </a:rPr>
              <a:t>Email + Call</a:t>
            </a:r>
            <a:r>
              <a:rPr lang="en-US" altLang="zh-CN" sz="1800" b="1">
                <a:sym typeface="+mn-ea"/>
              </a:rPr>
              <a:t> method</a:t>
            </a:r>
            <a:r>
              <a:rPr lang="en-US" altLang="zh-CN" sz="1800"/>
              <a:t>)</a:t>
            </a:r>
            <a:r>
              <a:rPr lang="zh-CN" altLang="en-US" sz="1800"/>
              <a:t>.</a:t>
            </a:r>
            <a:endParaRPr lang="zh-CN" altLang="en-US" sz="1800"/>
          </a:p>
          <a:p>
            <a:r>
              <a:rPr lang="zh-CN" altLang="en-US" sz="1800"/>
              <a:t> </a:t>
            </a:r>
            <a:r>
              <a:rPr lang="zh-CN" altLang="en-US" sz="1800" b="1"/>
              <a:t>Data collection for in-depth analysis</a:t>
            </a:r>
            <a:endParaRPr lang="zh-CN" altLang="en-US" sz="1800" b="1"/>
          </a:p>
          <a:p>
            <a:pPr marL="0" indent="0">
              <a:buNone/>
            </a:pPr>
            <a:r>
              <a:rPr lang="en-US" altLang="zh-CN" sz="1800"/>
              <a:t>       </a:t>
            </a:r>
            <a:r>
              <a:rPr lang="zh-CN" altLang="en-US" sz="1800"/>
              <a:t>- Improve data quality - filling the other 1000+</a:t>
            </a:r>
            <a:r>
              <a:rPr lang="en-US" altLang="zh-CN" sz="1800"/>
              <a:t> </a:t>
            </a:r>
            <a:r>
              <a:rPr lang="zh-CN" altLang="en-US" sz="1800"/>
              <a:t>missing revenue value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</a:t>
            </a:r>
            <a:r>
              <a:rPr lang="en-US" altLang="zh-CN" sz="1800"/>
              <a:t>      </a:t>
            </a:r>
            <a:r>
              <a:rPr lang="zh-CN" altLang="en-US" sz="1800"/>
              <a:t>- </a:t>
            </a:r>
            <a:r>
              <a:rPr lang="en-US" altLang="zh-CN" sz="1800"/>
              <a:t>Require n</a:t>
            </a:r>
            <a:r>
              <a:rPr lang="zh-CN" altLang="en-US" sz="1800"/>
              <a:t>ew related data - collect</a:t>
            </a:r>
            <a:r>
              <a:rPr lang="en-US" altLang="zh-CN" sz="1800"/>
              <a:t>ing</a:t>
            </a:r>
            <a:r>
              <a:rPr lang="zh-CN" altLang="en-US" sz="1800"/>
              <a:t> more financial detail</a:t>
            </a:r>
            <a:r>
              <a:rPr lang="en-US" sz="1800"/>
              <a:t>,</a:t>
            </a:r>
            <a:r>
              <a:rPr lang="en-US" altLang="zh-CN" sz="1800">
                <a:sym typeface="+mn-ea"/>
              </a:rPr>
              <a:t> </a:t>
            </a:r>
            <a:r>
              <a:rPr lang="en-US" altLang="zh-CN" sz="1800" b="1">
                <a:sym typeface="+mn-ea"/>
              </a:rPr>
              <a:t>f</a:t>
            </a:r>
            <a:r>
              <a:rPr lang="zh-CN" altLang="en-US" sz="1800" b="1">
                <a:sym typeface="+mn-ea"/>
              </a:rPr>
              <a:t>ilter</a:t>
            </a:r>
            <a:r>
              <a:rPr lang="en-US" altLang="zh-CN" sz="1800" b="1">
                <a:sym typeface="+mn-ea"/>
              </a:rPr>
              <a:t>ing</a:t>
            </a:r>
            <a:r>
              <a:rPr lang="zh-CN" altLang="en-US" sz="1800" b="1">
                <a:sym typeface="+mn-ea"/>
              </a:rPr>
              <a:t> and classif</a:t>
            </a:r>
            <a:r>
              <a:rPr lang="en-US" altLang="zh-CN" sz="1800" b="1">
                <a:sym typeface="+mn-ea"/>
              </a:rPr>
              <a:t>ing</a:t>
            </a:r>
            <a:r>
              <a:rPr lang="zh-CN" altLang="en-US" sz="1800" b="1">
                <a:sym typeface="+mn-ea"/>
              </a:rPr>
              <a:t> high value customers</a:t>
            </a:r>
            <a:r>
              <a:rPr lang="en-US" altLang="zh-CN" sz="1800">
                <a:sym typeface="+mn-ea"/>
              </a:rPr>
              <a:t> and implementing one-to-one customer service &amp; </a:t>
            </a:r>
            <a:r>
              <a:rPr lang="zh-CN" altLang="en-US" sz="1800">
                <a:sym typeface="+mn-ea"/>
              </a:rPr>
              <a:t>relative reward plan</a:t>
            </a:r>
            <a:r>
              <a:rPr lang="en-US" altLang="zh-CN" sz="1800">
                <a:sym typeface="+mn-ea"/>
              </a:rPr>
              <a:t> for them</a:t>
            </a:r>
            <a:endParaRPr lang="en-US" altLang="zh-CN" sz="18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NZ" altLang="zh-CN"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NZ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412875"/>
            <a:ext cx="10951210" cy="4895850"/>
          </a:xfrm>
        </p:spPr>
        <p:txBody>
          <a:bodyPr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Six weeks ago we launched a new line of office stationery. Despite the world becoming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increasingly digital, there is still demand for notebooks, pens and sticky notes.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We have tested three different sales strategies </a:t>
            </a:r>
            <a:r>
              <a:rPr lang="en-NZ" altLang="zh-CN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NZ" altLang="zh-CN" b="1">
                <a:latin typeface="Arial" panose="020B0604020202020204" pitchFamily="34" charset="0"/>
                <a:cs typeface="Arial" panose="020B0604020202020204" pitchFamily="34" charset="0"/>
              </a:rPr>
              <a:t>Email, Call and Email + Call sales method.</a:t>
            </a:r>
            <a:endParaRPr lang="en-NZ" altLang="zh-CN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NZ" altLang="zh-CN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altLang="zh-CN">
                <a:latin typeface="Arial" panose="020B0604020202020204" pitchFamily="34" charset="0"/>
                <a:cs typeface="Arial" panose="020B0604020202020204" pitchFamily="34" charset="0"/>
              </a:rPr>
              <a:t>Based on the </a:t>
            </a:r>
            <a:r>
              <a:rPr lang="en-US" altLang="en-NZ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NZ" altLang="zh-CN">
                <a:latin typeface="Arial" panose="020B0604020202020204" pitchFamily="34" charset="0"/>
                <a:cs typeface="Arial" panose="020B0604020202020204" pitchFamily="34" charset="0"/>
              </a:rPr>
              <a:t>data, which method would we recommend your team continue to use?</a:t>
            </a:r>
            <a:endParaRPr lang="en-NZ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NZ" altLang="zh-CN" sz="3555"/>
              <a:t>Outcomes</a:t>
            </a:r>
            <a:br>
              <a:rPr lang="en-NZ" altLang="zh-CN"/>
            </a:br>
            <a:r>
              <a:rPr lang="en-NZ" altLang="zh-CN" sz="2220" b="0"/>
              <a:t>How many customers were there for each approach?</a:t>
            </a:r>
            <a:endParaRPr lang="en-NZ" altLang="zh-CN" sz="222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791335"/>
            <a:ext cx="5924550" cy="4895850"/>
          </a:xfrm>
        </p:spPr>
        <p:txBody>
          <a:bodyPr/>
          <a:p>
            <a:pPr>
              <a:lnSpc>
                <a:spcPct val="150000"/>
              </a:lnSpc>
            </a:pPr>
            <a:r>
              <a:rPr lang="en-NZ" altLang="zh-CN"/>
              <a:t>A</a:t>
            </a:r>
            <a:r>
              <a:rPr lang="en-NZ"/>
              <a:t>round</a:t>
            </a:r>
            <a:r>
              <a:rPr lang="zh-CN" altLang="en-US"/>
              <a:t> half of total customers were purchased by </a:t>
            </a:r>
            <a:r>
              <a:rPr lang="zh-CN" altLang="en-US" b="1"/>
              <a:t>Email method</a:t>
            </a:r>
            <a:r>
              <a:rPr lang="zh-CN" altLang="en-US"/>
              <a:t> which had biggest customer group comparing with the other two methods.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the </a:t>
            </a:r>
            <a:r>
              <a:rPr lang="zh-CN" altLang="en-US" b="1"/>
              <a:t>Email+Call approach</a:t>
            </a:r>
            <a:r>
              <a:rPr lang="zh-CN" altLang="en-US"/>
              <a:t> helped less than 2300 customers to buy the products, which was only 1/3 of customers purchased by Email method.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the </a:t>
            </a:r>
            <a:r>
              <a:rPr lang="zh-CN" altLang="en-US" b="1"/>
              <a:t>Call method</a:t>
            </a:r>
            <a:r>
              <a:rPr lang="zh-CN" altLang="en-US"/>
              <a:t> triggered about 5000 customers for purchasing the new products which was ranked as the second sales method.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3190" y="1475740"/>
            <a:ext cx="550037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NZ" altLang="zh-CN" sz="3200">
                <a:sym typeface="+mn-ea"/>
              </a:rPr>
              <a:t>Outcomes</a:t>
            </a:r>
            <a:br>
              <a:rPr lang="en-NZ" altLang="zh-CN" sz="3200">
                <a:sym typeface="+mn-ea"/>
              </a:rPr>
            </a:br>
            <a:r>
              <a:rPr lang="en-NZ" altLang="zh-CN" sz="2220" b="0">
                <a:sym typeface="+mn-ea"/>
              </a:rPr>
              <a:t>What does the spread of the revenue look like overall?(A)</a:t>
            </a:r>
            <a:endParaRPr lang="en-NZ" altLang="zh-CN" sz="2220" b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7390" y="1575435"/>
            <a:ext cx="6169660" cy="4895850"/>
          </a:xfrm>
        </p:spPr>
        <p:txBody>
          <a:bodyPr/>
          <a:p>
            <a:r>
              <a:rPr lang="en-NZ" altLang="zh-CN"/>
              <a:t>W</a:t>
            </a:r>
            <a:r>
              <a:rPr lang="zh-CN" altLang="en-US"/>
              <a:t>e categorised as four revenue group</a:t>
            </a:r>
            <a:r>
              <a:rPr lang="en-US" altLang="zh-CN"/>
              <a:t>(A-D)</a:t>
            </a:r>
            <a:r>
              <a:rPr lang="zh-CN" altLang="en-US"/>
              <a:t> base on the revenue records from low,</a:t>
            </a:r>
            <a:r>
              <a:rPr lang="en-NZ" altLang="zh-CN"/>
              <a:t> </a:t>
            </a:r>
            <a:r>
              <a:rPr lang="zh-CN" altLang="en-US"/>
              <a:t>medium to high. </a:t>
            </a:r>
            <a:endParaRPr lang="zh-CN" altLang="en-US"/>
          </a:p>
          <a:p>
            <a:r>
              <a:rPr lang="en-NZ" altLang="zh-CN"/>
              <a:t>T</a:t>
            </a:r>
            <a:r>
              <a:rPr lang="zh-CN" altLang="en-US"/>
              <a:t>he largest number of customers (6400) who generated revenue about from </a:t>
            </a:r>
            <a:r>
              <a:rPr lang="zh-CN" altLang="en-US" b="1"/>
              <a:t>80 to 130 (B</a:t>
            </a:r>
            <a:r>
              <a:rPr lang="en-US" altLang="zh-CN" b="1"/>
              <a:t>:</a:t>
            </a:r>
            <a:r>
              <a:rPr lang="zh-CN" altLang="en-US" b="1"/>
              <a:t> </a:t>
            </a:r>
            <a:r>
              <a:rPr lang="en-US" altLang="zh-CN" b="1"/>
              <a:t>medium </a:t>
            </a:r>
            <a:r>
              <a:rPr lang="zh-CN" altLang="en-US" b="1"/>
              <a:t>revenue group)</a:t>
            </a:r>
            <a:r>
              <a:rPr lang="zh-CN" altLang="en-US"/>
              <a:t>. </a:t>
            </a:r>
            <a:endParaRPr lang="zh-CN" altLang="en-US"/>
          </a:p>
          <a:p>
            <a:r>
              <a:rPr lang="en-NZ" altLang="zh-CN"/>
              <a:t>T</a:t>
            </a:r>
            <a:r>
              <a:rPr lang="zh-CN" altLang="en-US"/>
              <a:t>here were 5400 customers who bought products worth from </a:t>
            </a:r>
            <a:r>
              <a:rPr lang="zh-CN" altLang="en-US" b="1"/>
              <a:t>30 to 80 (A</a:t>
            </a:r>
            <a:r>
              <a:rPr lang="en-US" altLang="zh-CN" b="1"/>
              <a:t>:</a:t>
            </a:r>
            <a:r>
              <a:rPr lang="zh-CN" altLang="en-US" b="1"/>
              <a:t> </a:t>
            </a:r>
            <a:r>
              <a:rPr lang="en-US" altLang="zh-CN" b="1"/>
              <a:t>low </a:t>
            </a:r>
            <a:r>
              <a:rPr lang="zh-CN" altLang="en-US" b="1"/>
              <a:t>revenue group)</a:t>
            </a:r>
            <a:r>
              <a:rPr lang="zh-CN" altLang="en-US"/>
              <a:t>. </a:t>
            </a:r>
            <a:endParaRPr lang="zh-CN" altLang="en-US"/>
          </a:p>
          <a:p>
            <a:r>
              <a:rPr lang="en-NZ" altLang="zh-CN"/>
              <a:t>T</a:t>
            </a:r>
            <a:r>
              <a:rPr lang="zh-CN" altLang="en-US"/>
              <a:t>he other two high revenue groups- </a:t>
            </a:r>
            <a:r>
              <a:rPr lang="zh-CN" altLang="en-US" b="1"/>
              <a:t>C (130-180) and D (180-230)</a:t>
            </a:r>
            <a:r>
              <a:rPr lang="zh-CN" altLang="en-US"/>
              <a:t> represented </a:t>
            </a:r>
            <a:r>
              <a:rPr lang="en-US" altLang="zh-CN"/>
              <a:t>around</a:t>
            </a:r>
            <a:r>
              <a:rPr lang="zh-CN" altLang="en-US"/>
              <a:t> 1</a:t>
            </a:r>
            <a:r>
              <a:rPr lang="en-US" altLang="zh-CN"/>
              <a:t>0</a:t>
            </a:r>
            <a:r>
              <a:rPr lang="zh-CN" altLang="en-US"/>
              <a:t>00 clients respectively which was only 1/5 of B (80-30) group.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1348740"/>
            <a:ext cx="5457190" cy="5269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NZ" altLang="zh-CN">
                <a:sym typeface="+mn-ea"/>
              </a:rPr>
              <a:t>Outcomes</a:t>
            </a:r>
            <a:br>
              <a:rPr lang="en-NZ" altLang="zh-CN">
                <a:sym typeface="+mn-ea"/>
              </a:rPr>
            </a:br>
            <a:r>
              <a:rPr lang="en-NZ" altLang="zh-CN" sz="2220" b="0">
                <a:sym typeface="+mn-ea"/>
              </a:rPr>
              <a:t>What does the spread of the revenue look like overall?(B)</a:t>
            </a:r>
            <a:endParaRPr lang="zh-CN" altLang="en-US" sz="222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6490" y="1412875"/>
            <a:ext cx="5361940" cy="4895850"/>
          </a:xfrm>
        </p:spPr>
        <p:txBody>
          <a:bodyPr/>
          <a:p>
            <a:r>
              <a:rPr lang="zh-CN" altLang="en-US"/>
              <a:t>The </a:t>
            </a:r>
            <a:r>
              <a:rPr lang="zh-CN" altLang="en-US" b="1"/>
              <a:t>B (80-130) group</a:t>
            </a:r>
            <a:r>
              <a:rPr lang="zh-CN" altLang="en-US"/>
              <a:t> took the first place and generated 0.63 million revenue which is more than three times higher than other three groups. </a:t>
            </a:r>
            <a:endParaRPr lang="zh-CN" altLang="en-US"/>
          </a:p>
          <a:p>
            <a:r>
              <a:rPr lang="en-NZ" altLang="zh-CN"/>
              <a:t>R</a:t>
            </a:r>
            <a:r>
              <a:rPr lang="zh-CN" altLang="en-US"/>
              <a:t>evenue of the all other three groups- A(30-80), C(130-180) and D(180-230) were around 0.2-0.3 million. </a:t>
            </a:r>
            <a:endParaRPr lang="zh-CN" altLang="en-US"/>
          </a:p>
          <a:p>
            <a:r>
              <a:rPr lang="zh-CN" altLang="en-US"/>
              <a:t>Despite the </a:t>
            </a:r>
            <a:r>
              <a:rPr lang="zh-CN" altLang="en-US" b="1"/>
              <a:t>A groups</a:t>
            </a:r>
            <a:r>
              <a:rPr lang="zh-CN" altLang="en-US"/>
              <a:t> contained fairly high number of customers in the previous section, but the </a:t>
            </a:r>
            <a:r>
              <a:rPr lang="zh-CN" altLang="en-US" b="1"/>
              <a:t>revenue group was quite low. 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1176020"/>
            <a:ext cx="5576570" cy="5464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NZ" altLang="zh-CN">
                <a:sym typeface="+mn-ea"/>
              </a:rPr>
              <a:t>Outcomes</a:t>
            </a:r>
            <a:br>
              <a:rPr lang="en-NZ" altLang="zh-CN">
                <a:sym typeface="+mn-ea"/>
              </a:rPr>
            </a:br>
            <a:r>
              <a:rPr lang="en-NZ" altLang="zh-CN" sz="2220" b="0">
                <a:sym typeface="+mn-ea"/>
              </a:rPr>
              <a:t>What does the spread of the revenue look like for each method?(A)</a:t>
            </a:r>
            <a:endParaRPr lang="en-NZ" altLang="zh-CN" sz="2220" b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412875"/>
            <a:ext cx="5406390" cy="4895850"/>
          </a:xfrm>
        </p:spPr>
        <p:txBody>
          <a:bodyPr/>
          <a:p>
            <a:r>
              <a:rPr lang="en-US" altLang="zh-CN"/>
              <a:t>T</a:t>
            </a:r>
            <a:r>
              <a:rPr lang="zh-CN" altLang="en-US"/>
              <a:t>he revenue which triggered by </a:t>
            </a:r>
            <a:r>
              <a:rPr lang="zh-CN" altLang="en-US" b="1"/>
              <a:t>Email method</a:t>
            </a:r>
            <a:r>
              <a:rPr lang="zh-CN" altLang="en-US"/>
              <a:t>(0.67 million) took the lead among the three sales method within 6 weeks. </a:t>
            </a:r>
            <a:endParaRPr lang="zh-CN" altLang="en-US"/>
          </a:p>
          <a:p>
            <a:r>
              <a:rPr lang="zh-CN" altLang="en-US" b="1"/>
              <a:t>Email + Call method</a:t>
            </a:r>
            <a:r>
              <a:rPr lang="zh-CN" altLang="en-US"/>
              <a:t> that generated 0.41 million revenue was only 2/3 of revenue by Email method. </a:t>
            </a:r>
            <a:endParaRPr lang="zh-CN" altLang="en-US"/>
          </a:p>
          <a:p>
            <a:r>
              <a:rPr lang="zh-CN" altLang="en-US" b="1"/>
              <a:t>Call method</a:t>
            </a:r>
            <a:r>
              <a:rPr lang="zh-CN" altLang="en-US"/>
              <a:t> was shown the third place(0.23 million) of three sales method which was only 1/3 of revenue of Email approach. </a:t>
            </a:r>
            <a:endParaRPr lang="zh-CN" altLang="en-US"/>
          </a:p>
          <a:p>
            <a:r>
              <a:rPr lang="zh-CN" altLang="en-US"/>
              <a:t>Therefore, the </a:t>
            </a:r>
            <a:r>
              <a:rPr lang="zh-CN" altLang="en-US" b="1"/>
              <a:t>Email method</a:t>
            </a:r>
            <a:r>
              <a:rPr lang="zh-CN" altLang="en-US"/>
              <a:t> might </a:t>
            </a:r>
            <a:r>
              <a:rPr lang="en-US" altLang="zh-CN"/>
              <a:t>be considered </a:t>
            </a:r>
            <a:r>
              <a:rPr lang="zh-CN" altLang="en-US"/>
              <a:t>as </a:t>
            </a:r>
            <a:r>
              <a:rPr lang="zh-CN" altLang="en-US" b="1"/>
              <a:t>most profitable method</a:t>
            </a:r>
            <a:r>
              <a:rPr lang="zh-CN" altLang="en-US"/>
              <a:t>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1740" y="1254125"/>
            <a:ext cx="4961255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NZ" altLang="zh-CN">
                <a:sym typeface="+mn-ea"/>
              </a:rPr>
              <a:t>Outcomes</a:t>
            </a:r>
            <a:br>
              <a:rPr lang="en-NZ" altLang="zh-CN">
                <a:sym typeface="+mn-ea"/>
              </a:rPr>
            </a:br>
            <a:r>
              <a:rPr lang="en-NZ" altLang="zh-CN" sz="2220" b="0">
                <a:sym typeface="+mn-ea"/>
              </a:rPr>
              <a:t>What does the spread of the revenue look like for each method?(B)</a:t>
            </a:r>
            <a:endParaRPr lang="zh-CN" altLang="en-US" sz="222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2024380"/>
            <a:ext cx="5533390" cy="3306445"/>
          </a:xfrm>
        </p:spPr>
        <p:txBody>
          <a:bodyPr/>
          <a:p>
            <a:r>
              <a:rPr lang="zh-CN" altLang="en-US"/>
              <a:t>The vast majority of medium orders (B group) were via</a:t>
            </a:r>
            <a:r>
              <a:rPr lang="zh-CN" altLang="en-US" b="1"/>
              <a:t> Email method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zh-CN" altLang="en-US" b="1"/>
              <a:t>Email + Call method</a:t>
            </a:r>
            <a:r>
              <a:rPr lang="zh-CN" altLang="en-US"/>
              <a:t> took the other two high revenue groups (C and D group).</a:t>
            </a:r>
            <a:endParaRPr lang="zh-CN" altLang="en-US"/>
          </a:p>
          <a:p>
            <a:r>
              <a:rPr lang="zh-CN" altLang="en-US">
                <a:sym typeface="+mn-ea"/>
              </a:rPr>
              <a:t>the </a:t>
            </a:r>
            <a:r>
              <a:rPr lang="en-US" altLang="zh-CN" b="1">
                <a:sym typeface="+mn-ea"/>
              </a:rPr>
              <a:t>C</a:t>
            </a:r>
            <a:r>
              <a:rPr lang="zh-CN" altLang="en-US" b="1">
                <a:sym typeface="+mn-ea"/>
              </a:rPr>
              <a:t>all method</a:t>
            </a:r>
            <a:r>
              <a:rPr lang="zh-CN" altLang="en-US">
                <a:sym typeface="+mn-ea"/>
              </a:rPr>
              <a:t> produced the majortity of low revenue orders (A group).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905" y="1270635"/>
            <a:ext cx="5438140" cy="5073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NZ" altLang="zh-CN">
                <a:sym typeface="+mn-ea"/>
              </a:rPr>
              <a:t>Outcomes</a:t>
            </a:r>
            <a:br>
              <a:rPr lang="en-NZ" altLang="zh-CN">
                <a:sym typeface="+mn-ea"/>
              </a:rPr>
            </a:br>
            <a:r>
              <a:rPr lang="en-NZ" altLang="zh-CN" sz="2220" b="0">
                <a:sym typeface="+mn-ea"/>
              </a:rPr>
              <a:t>Was there any difference in revenue over time for each of the methods?</a:t>
            </a:r>
            <a:endParaRPr lang="en-NZ" altLang="zh-CN" sz="2220" b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3730" y="1657985"/>
            <a:ext cx="5854700" cy="369125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the revenue of</a:t>
            </a:r>
            <a:r>
              <a:rPr lang="zh-CN" altLang="en-US" b="1"/>
              <a:t> Email method</a:t>
            </a:r>
            <a:r>
              <a:rPr lang="zh-CN" altLang="en-US"/>
              <a:t> reach the top point at the first week</a:t>
            </a:r>
            <a:r>
              <a:rPr lang="en-US" altLang="zh-CN"/>
              <a:t> and</a:t>
            </a:r>
            <a:r>
              <a:rPr lang="zh-CN" altLang="en-US"/>
              <a:t> decreased gradually. </a:t>
            </a:r>
            <a:r>
              <a:rPr lang="en-US" altLang="zh-CN"/>
              <a:t>-high efficiency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the revenue which produced by </a:t>
            </a:r>
            <a:r>
              <a:rPr lang="zh-CN" altLang="en-US" b="1"/>
              <a:t>Email + Call method</a:t>
            </a:r>
            <a:r>
              <a:rPr lang="zh-CN" altLang="en-US"/>
              <a:t> </a:t>
            </a:r>
            <a:r>
              <a:rPr lang="en-US" altLang="zh-CN"/>
              <a:t>slowly </a:t>
            </a:r>
            <a:r>
              <a:rPr lang="zh-CN" altLang="en-US"/>
              <a:t>increased from week 1 to week 5 and then declined slightly at last week.</a:t>
            </a:r>
            <a:r>
              <a:rPr lang="en-US" altLang="zh-CN">
                <a:sym typeface="+mn-ea"/>
              </a:rPr>
              <a:t>-low efficiency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the revenue of </a:t>
            </a:r>
            <a:r>
              <a:rPr lang="zh-CN" altLang="en-US" b="1"/>
              <a:t>Call method</a:t>
            </a:r>
            <a:r>
              <a:rPr lang="zh-CN" altLang="en-US"/>
              <a:t> remain almost stable within 6 weeks. </a:t>
            </a:r>
            <a:r>
              <a:rPr lang="en-US" altLang="zh-CN"/>
              <a:t>-stay low revenue level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1304290"/>
            <a:ext cx="4881245" cy="5073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NZ" altLang="zh-CN"/>
              <a:t>Business Metrics</a:t>
            </a:r>
            <a:endParaRPr lang="en-NZ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412875"/>
            <a:ext cx="6384290" cy="4895850"/>
          </a:xfrm>
        </p:spPr>
        <p:txBody>
          <a:bodyPr/>
          <a:p>
            <a:r>
              <a:rPr lang="zh-CN" altLang="en-US"/>
              <a:t>We need to consider two elements-</a:t>
            </a:r>
            <a:r>
              <a:rPr lang="zh-CN" altLang="en-US" b="1"/>
              <a:t>profitablity and</a:t>
            </a:r>
            <a:r>
              <a:rPr lang="en-US" altLang="zh-CN" b="1">
                <a:sym typeface="+mn-ea"/>
              </a:rPr>
              <a:t> efficiency</a:t>
            </a:r>
            <a:endParaRPr lang="en-US" altLang="zh-CN" b="1"/>
          </a:p>
          <a:p>
            <a:r>
              <a:rPr lang="zh-CN" altLang="en-US"/>
              <a:t>Therefore, we build up the</a:t>
            </a:r>
            <a:r>
              <a:rPr lang="zh-CN" altLang="en-US" b="1"/>
              <a:t> "productivity by each sales methods" metrics</a:t>
            </a:r>
            <a:r>
              <a:rPr lang="zh-CN" altLang="en-US"/>
              <a:t> that can help us to select which sales method was recommended. The caculation of this metrcis is </a:t>
            </a:r>
            <a:r>
              <a:rPr lang="zh-CN" altLang="en-US" b="1"/>
              <a:t>total revenue of each sales method divided by week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</a:t>
            </a:r>
            <a:r>
              <a:rPr lang="zh-CN" altLang="en-US" b="1"/>
              <a:t>Email method</a:t>
            </a:r>
            <a:r>
              <a:rPr lang="zh-CN" altLang="en-US"/>
              <a:t> took 67% of total productivity which was </a:t>
            </a:r>
            <a:r>
              <a:rPr lang="zh-CN" altLang="en-US" b="1"/>
              <a:t>recommened sales method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So if one of the productivity of sales method higher than other methods in the following weeks, then this method should be chosen.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850" y="1186815"/>
            <a:ext cx="4796155" cy="4597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4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106.xml><?xml version="1.0" encoding="utf-8"?>
<p:tagLst xmlns:p="http://schemas.openxmlformats.org/presentationml/2006/main">
  <p:tag name="COMMONDATA" val="eyJoZGlkIjoiZWNmYmMwNThmNzdlMDE3MWFhMzY4NThjMjExZmRjYWQifQ=="/>
  <p:tag name="KSO_WPP_MARK_KEY" val="492cd621-a19a-4d83-94ac-b58d249725cf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8519"/>
      </a:accent1>
      <a:accent2>
        <a:srgbClr val="20908A"/>
      </a:accent2>
      <a:accent3>
        <a:srgbClr val="F39231"/>
      </a:accent3>
      <a:accent4>
        <a:srgbClr val="EF8519"/>
      </a:accent4>
      <a:accent5>
        <a:srgbClr val="20908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4321</Words>
  <Application>WPS 演示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Office 主题​​</vt:lpstr>
      <vt:lpstr>PowerPoint 演示文稿</vt:lpstr>
      <vt:lpstr>Business Goals</vt:lpstr>
      <vt:lpstr>Outcomes How many customers were there for each approach?</vt:lpstr>
      <vt:lpstr>Outcomes What does the spread of the revenue look like overall?(A)</vt:lpstr>
      <vt:lpstr>Outcomes What does the spread of the revenue look like overall?(B)</vt:lpstr>
      <vt:lpstr>Outcomes What does the spread of the revenue look like for each method?(A)</vt:lpstr>
      <vt:lpstr>Outcomes What does the spread of the revenue look like for each method?(B)</vt:lpstr>
      <vt:lpstr>Outcomes Was there any difference in revenue over time for each of the methods?</vt:lpstr>
      <vt:lpstr>Business Metrics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kennith</dc:creator>
  <cp:lastModifiedBy>Kennith_P.Y.D.</cp:lastModifiedBy>
  <cp:revision>26</cp:revision>
  <dcterms:created xsi:type="dcterms:W3CDTF">2023-01-13T00:38:00Z</dcterms:created>
  <dcterms:modified xsi:type="dcterms:W3CDTF">2023-02-04T06:18:25Z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52D8B4685D55459985B83DA29936B02F</vt:lpwstr>
  </property>
  <property fmtid="{D5CDD505-2E9C-101B-9397-08002B2CF9AE}" pid="3" name="KSOProductBuildVer">
    <vt:lpwstr>2052-11.1.0.13703</vt:lpwstr>
  </property>
</Properties>
</file>