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6" r:id="rId3"/>
    <p:sldId id="273" r:id="rId4"/>
    <p:sldId id="274" r:id="rId5"/>
    <p:sldId id="275" r:id="rId6"/>
    <p:sldId id="272" r:id="rId7"/>
    <p:sldId id="270" r:id="rId8"/>
    <p:sldId id="271" r:id="rId9"/>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78" autoAdjust="0"/>
    <p:restoredTop sz="94660"/>
  </p:normalViewPr>
  <p:slideViewPr>
    <p:cSldViewPr snapToGrid="0">
      <p:cViewPr>
        <p:scale>
          <a:sx n="113" d="100"/>
          <a:sy n="113" d="100"/>
        </p:scale>
        <p:origin x="192" y="2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8C05-6B71-4ABE-A749-3CF3F203D4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11C25E0-7402-4FF3-A785-A119A479C3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195FAC6-9707-4E41-B30A-DC53FA5BB5C1}"/>
              </a:ext>
            </a:extLst>
          </p:cNvPr>
          <p:cNvSpPr>
            <a:spLocks noGrp="1"/>
          </p:cNvSpPr>
          <p:nvPr>
            <p:ph type="dt" sz="half" idx="10"/>
          </p:nvPr>
        </p:nvSpPr>
        <p:spPr/>
        <p:txBody>
          <a:bodyPr/>
          <a:lstStyle/>
          <a:p>
            <a:fld id="{71C12695-2476-46BC-BF74-BD30AFCC369B}" type="datetimeFigureOut">
              <a:rPr lang="en-GB" smtClean="0"/>
              <a:t>07/12/2020</a:t>
            </a:fld>
            <a:endParaRPr lang="en-GB"/>
          </a:p>
        </p:txBody>
      </p:sp>
      <p:sp>
        <p:nvSpPr>
          <p:cNvPr id="5" name="Footer Placeholder 4">
            <a:extLst>
              <a:ext uri="{FF2B5EF4-FFF2-40B4-BE49-F238E27FC236}">
                <a16:creationId xmlns:a16="http://schemas.microsoft.com/office/drawing/2014/main" id="{BD26E9D8-915F-4CDE-A091-B857463AA4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90BEA8-66CC-4120-A726-3D15DB44EF78}"/>
              </a:ext>
            </a:extLst>
          </p:cNvPr>
          <p:cNvSpPr>
            <a:spLocks noGrp="1"/>
          </p:cNvSpPr>
          <p:nvPr>
            <p:ph type="sldNum" sz="quarter" idx="12"/>
          </p:nvPr>
        </p:nvSpPr>
        <p:spPr/>
        <p:txBody>
          <a:bodyPr/>
          <a:lstStyle/>
          <a:p>
            <a:fld id="{3CBC6D64-949E-4FF5-89FA-255B137DB3FC}" type="slidenum">
              <a:rPr lang="en-GB" smtClean="0"/>
              <a:t>‹#›</a:t>
            </a:fld>
            <a:endParaRPr lang="en-GB"/>
          </a:p>
        </p:txBody>
      </p:sp>
    </p:spTree>
    <p:extLst>
      <p:ext uri="{BB962C8B-B14F-4D97-AF65-F5344CB8AC3E}">
        <p14:creationId xmlns:p14="http://schemas.microsoft.com/office/powerpoint/2010/main" val="160669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7EA3F-3355-408F-867C-CCA87AF5B73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D3797BF-9EB2-476D-B529-502D18AB06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609669-F29F-4FC2-9A43-B18E2A3E7FF7}"/>
              </a:ext>
            </a:extLst>
          </p:cNvPr>
          <p:cNvSpPr>
            <a:spLocks noGrp="1"/>
          </p:cNvSpPr>
          <p:nvPr>
            <p:ph type="dt" sz="half" idx="10"/>
          </p:nvPr>
        </p:nvSpPr>
        <p:spPr/>
        <p:txBody>
          <a:bodyPr/>
          <a:lstStyle/>
          <a:p>
            <a:fld id="{71C12695-2476-46BC-BF74-BD30AFCC369B}" type="datetimeFigureOut">
              <a:rPr lang="en-GB" smtClean="0"/>
              <a:t>07/12/2020</a:t>
            </a:fld>
            <a:endParaRPr lang="en-GB"/>
          </a:p>
        </p:txBody>
      </p:sp>
      <p:sp>
        <p:nvSpPr>
          <p:cNvPr id="5" name="Footer Placeholder 4">
            <a:extLst>
              <a:ext uri="{FF2B5EF4-FFF2-40B4-BE49-F238E27FC236}">
                <a16:creationId xmlns:a16="http://schemas.microsoft.com/office/drawing/2014/main" id="{7B04A4CC-B091-4426-B3C4-9F282DBFD9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AA7CC0-746E-4710-84DD-D710D10808F7}"/>
              </a:ext>
            </a:extLst>
          </p:cNvPr>
          <p:cNvSpPr>
            <a:spLocks noGrp="1"/>
          </p:cNvSpPr>
          <p:nvPr>
            <p:ph type="sldNum" sz="quarter" idx="12"/>
          </p:nvPr>
        </p:nvSpPr>
        <p:spPr/>
        <p:txBody>
          <a:bodyPr/>
          <a:lstStyle/>
          <a:p>
            <a:fld id="{3CBC6D64-949E-4FF5-89FA-255B137DB3FC}" type="slidenum">
              <a:rPr lang="en-GB" smtClean="0"/>
              <a:t>‹#›</a:t>
            </a:fld>
            <a:endParaRPr lang="en-GB"/>
          </a:p>
        </p:txBody>
      </p:sp>
    </p:spTree>
    <p:extLst>
      <p:ext uri="{BB962C8B-B14F-4D97-AF65-F5344CB8AC3E}">
        <p14:creationId xmlns:p14="http://schemas.microsoft.com/office/powerpoint/2010/main" val="2191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1288DB-52FE-4A1B-801C-179C77BAE3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E2030B-AB21-43A3-82D2-DE23EB3E3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E4CF72-356E-405A-B7EE-A2B749812BFF}"/>
              </a:ext>
            </a:extLst>
          </p:cNvPr>
          <p:cNvSpPr>
            <a:spLocks noGrp="1"/>
          </p:cNvSpPr>
          <p:nvPr>
            <p:ph type="dt" sz="half" idx="10"/>
          </p:nvPr>
        </p:nvSpPr>
        <p:spPr/>
        <p:txBody>
          <a:bodyPr/>
          <a:lstStyle/>
          <a:p>
            <a:fld id="{71C12695-2476-46BC-BF74-BD30AFCC369B}" type="datetimeFigureOut">
              <a:rPr lang="en-GB" smtClean="0"/>
              <a:t>07/12/2020</a:t>
            </a:fld>
            <a:endParaRPr lang="en-GB"/>
          </a:p>
        </p:txBody>
      </p:sp>
      <p:sp>
        <p:nvSpPr>
          <p:cNvPr id="5" name="Footer Placeholder 4">
            <a:extLst>
              <a:ext uri="{FF2B5EF4-FFF2-40B4-BE49-F238E27FC236}">
                <a16:creationId xmlns:a16="http://schemas.microsoft.com/office/drawing/2014/main" id="{45D00D40-8697-435D-B4BF-6E76EA99CF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05BCAE-D887-4BEE-B065-2804ED68F85D}"/>
              </a:ext>
            </a:extLst>
          </p:cNvPr>
          <p:cNvSpPr>
            <a:spLocks noGrp="1"/>
          </p:cNvSpPr>
          <p:nvPr>
            <p:ph type="sldNum" sz="quarter" idx="12"/>
          </p:nvPr>
        </p:nvSpPr>
        <p:spPr/>
        <p:txBody>
          <a:bodyPr/>
          <a:lstStyle/>
          <a:p>
            <a:fld id="{3CBC6D64-949E-4FF5-89FA-255B137DB3FC}" type="slidenum">
              <a:rPr lang="en-GB" smtClean="0"/>
              <a:t>‹#›</a:t>
            </a:fld>
            <a:endParaRPr lang="en-GB"/>
          </a:p>
        </p:txBody>
      </p:sp>
    </p:spTree>
    <p:extLst>
      <p:ext uri="{BB962C8B-B14F-4D97-AF65-F5344CB8AC3E}">
        <p14:creationId xmlns:p14="http://schemas.microsoft.com/office/powerpoint/2010/main" val="3938001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3660-156F-4EFC-B466-062663AC3D8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F1FC70-54F6-4350-A4EB-EC038B23B8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A7EB1F-A1F2-4839-B2F5-359EA8B0D4E5}"/>
              </a:ext>
            </a:extLst>
          </p:cNvPr>
          <p:cNvSpPr>
            <a:spLocks noGrp="1"/>
          </p:cNvSpPr>
          <p:nvPr>
            <p:ph type="dt" sz="half" idx="10"/>
          </p:nvPr>
        </p:nvSpPr>
        <p:spPr/>
        <p:txBody>
          <a:bodyPr/>
          <a:lstStyle/>
          <a:p>
            <a:fld id="{71C12695-2476-46BC-BF74-BD30AFCC369B}" type="datetimeFigureOut">
              <a:rPr lang="en-GB" smtClean="0"/>
              <a:t>07/12/2020</a:t>
            </a:fld>
            <a:endParaRPr lang="en-GB"/>
          </a:p>
        </p:txBody>
      </p:sp>
      <p:sp>
        <p:nvSpPr>
          <p:cNvPr id="5" name="Footer Placeholder 4">
            <a:extLst>
              <a:ext uri="{FF2B5EF4-FFF2-40B4-BE49-F238E27FC236}">
                <a16:creationId xmlns:a16="http://schemas.microsoft.com/office/drawing/2014/main" id="{A414CEF9-25BC-4139-9D6D-5D78B7E4FD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37E182-E706-421A-B71B-9231158239D9}"/>
              </a:ext>
            </a:extLst>
          </p:cNvPr>
          <p:cNvSpPr>
            <a:spLocks noGrp="1"/>
          </p:cNvSpPr>
          <p:nvPr>
            <p:ph type="sldNum" sz="quarter" idx="12"/>
          </p:nvPr>
        </p:nvSpPr>
        <p:spPr/>
        <p:txBody>
          <a:bodyPr/>
          <a:lstStyle/>
          <a:p>
            <a:fld id="{3CBC6D64-949E-4FF5-89FA-255B137DB3FC}" type="slidenum">
              <a:rPr lang="en-GB" smtClean="0"/>
              <a:t>‹#›</a:t>
            </a:fld>
            <a:endParaRPr lang="en-GB"/>
          </a:p>
        </p:txBody>
      </p:sp>
    </p:spTree>
    <p:extLst>
      <p:ext uri="{BB962C8B-B14F-4D97-AF65-F5344CB8AC3E}">
        <p14:creationId xmlns:p14="http://schemas.microsoft.com/office/powerpoint/2010/main" val="175967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DF30-25D8-4D20-846D-987CDC3670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45E5675-DDCE-4210-9CB3-7B5C12A771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0E09E1-E272-49A5-B4D9-215496CE7DF3}"/>
              </a:ext>
            </a:extLst>
          </p:cNvPr>
          <p:cNvSpPr>
            <a:spLocks noGrp="1"/>
          </p:cNvSpPr>
          <p:nvPr>
            <p:ph type="dt" sz="half" idx="10"/>
          </p:nvPr>
        </p:nvSpPr>
        <p:spPr/>
        <p:txBody>
          <a:bodyPr/>
          <a:lstStyle/>
          <a:p>
            <a:fld id="{71C12695-2476-46BC-BF74-BD30AFCC369B}" type="datetimeFigureOut">
              <a:rPr lang="en-GB" smtClean="0"/>
              <a:t>07/12/2020</a:t>
            </a:fld>
            <a:endParaRPr lang="en-GB"/>
          </a:p>
        </p:txBody>
      </p:sp>
      <p:sp>
        <p:nvSpPr>
          <p:cNvPr id="5" name="Footer Placeholder 4">
            <a:extLst>
              <a:ext uri="{FF2B5EF4-FFF2-40B4-BE49-F238E27FC236}">
                <a16:creationId xmlns:a16="http://schemas.microsoft.com/office/drawing/2014/main" id="{4EFC08B6-F226-424E-BEA9-DCB1BED80B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01FBEF-ABF0-41A3-A8D4-69E24E264436}"/>
              </a:ext>
            </a:extLst>
          </p:cNvPr>
          <p:cNvSpPr>
            <a:spLocks noGrp="1"/>
          </p:cNvSpPr>
          <p:nvPr>
            <p:ph type="sldNum" sz="quarter" idx="12"/>
          </p:nvPr>
        </p:nvSpPr>
        <p:spPr/>
        <p:txBody>
          <a:bodyPr/>
          <a:lstStyle/>
          <a:p>
            <a:fld id="{3CBC6D64-949E-4FF5-89FA-255B137DB3FC}" type="slidenum">
              <a:rPr lang="en-GB" smtClean="0"/>
              <a:t>‹#›</a:t>
            </a:fld>
            <a:endParaRPr lang="en-GB"/>
          </a:p>
        </p:txBody>
      </p:sp>
    </p:spTree>
    <p:extLst>
      <p:ext uri="{BB962C8B-B14F-4D97-AF65-F5344CB8AC3E}">
        <p14:creationId xmlns:p14="http://schemas.microsoft.com/office/powerpoint/2010/main" val="129081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63EC-9B03-4589-A3BB-CB9DC6BFF64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179D6FB-3930-4FD8-A342-BC398F3409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98DF80-AB2B-4486-88B5-794EFCACD2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BCE8262-B76E-4326-AA4B-01ED2FDACF5D}"/>
              </a:ext>
            </a:extLst>
          </p:cNvPr>
          <p:cNvSpPr>
            <a:spLocks noGrp="1"/>
          </p:cNvSpPr>
          <p:nvPr>
            <p:ph type="dt" sz="half" idx="10"/>
          </p:nvPr>
        </p:nvSpPr>
        <p:spPr/>
        <p:txBody>
          <a:bodyPr/>
          <a:lstStyle/>
          <a:p>
            <a:fld id="{71C12695-2476-46BC-BF74-BD30AFCC369B}" type="datetimeFigureOut">
              <a:rPr lang="en-GB" smtClean="0"/>
              <a:t>07/12/2020</a:t>
            </a:fld>
            <a:endParaRPr lang="en-GB"/>
          </a:p>
        </p:txBody>
      </p:sp>
      <p:sp>
        <p:nvSpPr>
          <p:cNvPr id="6" name="Footer Placeholder 5">
            <a:extLst>
              <a:ext uri="{FF2B5EF4-FFF2-40B4-BE49-F238E27FC236}">
                <a16:creationId xmlns:a16="http://schemas.microsoft.com/office/drawing/2014/main" id="{7E1523D4-D591-488B-9ECD-24A5EA7345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265804-BB86-41D3-9D3F-F2E2C886DE48}"/>
              </a:ext>
            </a:extLst>
          </p:cNvPr>
          <p:cNvSpPr>
            <a:spLocks noGrp="1"/>
          </p:cNvSpPr>
          <p:nvPr>
            <p:ph type="sldNum" sz="quarter" idx="12"/>
          </p:nvPr>
        </p:nvSpPr>
        <p:spPr/>
        <p:txBody>
          <a:bodyPr/>
          <a:lstStyle/>
          <a:p>
            <a:fld id="{3CBC6D64-949E-4FF5-89FA-255B137DB3FC}" type="slidenum">
              <a:rPr lang="en-GB" smtClean="0"/>
              <a:t>‹#›</a:t>
            </a:fld>
            <a:endParaRPr lang="en-GB"/>
          </a:p>
        </p:txBody>
      </p:sp>
    </p:spTree>
    <p:extLst>
      <p:ext uri="{BB962C8B-B14F-4D97-AF65-F5344CB8AC3E}">
        <p14:creationId xmlns:p14="http://schemas.microsoft.com/office/powerpoint/2010/main" val="147188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A06E3-4651-4CBF-B7C9-59CFBBD347C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6607F29-BFDE-4849-8A95-72919EEE8E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88E1DD-0C4D-45D9-8772-B6415BF4A3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DC8DCC1-F112-44BA-A25A-5CD81FE53D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27521E-4A8E-4A11-9137-3B6DE51DB5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05BABF1-AC21-45DF-9049-ED7C4D3F0E93}"/>
              </a:ext>
            </a:extLst>
          </p:cNvPr>
          <p:cNvSpPr>
            <a:spLocks noGrp="1"/>
          </p:cNvSpPr>
          <p:nvPr>
            <p:ph type="dt" sz="half" idx="10"/>
          </p:nvPr>
        </p:nvSpPr>
        <p:spPr/>
        <p:txBody>
          <a:bodyPr/>
          <a:lstStyle/>
          <a:p>
            <a:fld id="{71C12695-2476-46BC-BF74-BD30AFCC369B}" type="datetimeFigureOut">
              <a:rPr lang="en-GB" smtClean="0"/>
              <a:t>07/12/2020</a:t>
            </a:fld>
            <a:endParaRPr lang="en-GB"/>
          </a:p>
        </p:txBody>
      </p:sp>
      <p:sp>
        <p:nvSpPr>
          <p:cNvPr id="8" name="Footer Placeholder 7">
            <a:extLst>
              <a:ext uri="{FF2B5EF4-FFF2-40B4-BE49-F238E27FC236}">
                <a16:creationId xmlns:a16="http://schemas.microsoft.com/office/drawing/2014/main" id="{AFC5A731-DD1E-4A61-8358-10BA524487C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F1BE774-2AEB-4A28-8B9E-F31DB33A4E1E}"/>
              </a:ext>
            </a:extLst>
          </p:cNvPr>
          <p:cNvSpPr>
            <a:spLocks noGrp="1"/>
          </p:cNvSpPr>
          <p:nvPr>
            <p:ph type="sldNum" sz="quarter" idx="12"/>
          </p:nvPr>
        </p:nvSpPr>
        <p:spPr/>
        <p:txBody>
          <a:bodyPr/>
          <a:lstStyle/>
          <a:p>
            <a:fld id="{3CBC6D64-949E-4FF5-89FA-255B137DB3FC}" type="slidenum">
              <a:rPr lang="en-GB" smtClean="0"/>
              <a:t>‹#›</a:t>
            </a:fld>
            <a:endParaRPr lang="en-GB"/>
          </a:p>
        </p:txBody>
      </p:sp>
    </p:spTree>
    <p:extLst>
      <p:ext uri="{BB962C8B-B14F-4D97-AF65-F5344CB8AC3E}">
        <p14:creationId xmlns:p14="http://schemas.microsoft.com/office/powerpoint/2010/main" val="1261353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607E-1CD2-4965-9D42-792F7238ED5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2B0A74F-861A-420D-ABF4-B85F51CEBC3A}"/>
              </a:ext>
            </a:extLst>
          </p:cNvPr>
          <p:cNvSpPr>
            <a:spLocks noGrp="1"/>
          </p:cNvSpPr>
          <p:nvPr>
            <p:ph type="dt" sz="half" idx="10"/>
          </p:nvPr>
        </p:nvSpPr>
        <p:spPr/>
        <p:txBody>
          <a:bodyPr/>
          <a:lstStyle/>
          <a:p>
            <a:fld id="{71C12695-2476-46BC-BF74-BD30AFCC369B}" type="datetimeFigureOut">
              <a:rPr lang="en-GB" smtClean="0"/>
              <a:t>07/12/2020</a:t>
            </a:fld>
            <a:endParaRPr lang="en-GB"/>
          </a:p>
        </p:txBody>
      </p:sp>
      <p:sp>
        <p:nvSpPr>
          <p:cNvPr id="4" name="Footer Placeholder 3">
            <a:extLst>
              <a:ext uri="{FF2B5EF4-FFF2-40B4-BE49-F238E27FC236}">
                <a16:creationId xmlns:a16="http://schemas.microsoft.com/office/drawing/2014/main" id="{DA18E23F-AA87-4064-84C3-0DE6F404BC5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FD4AB56-D25C-4750-BC5F-5120A03E1F3B}"/>
              </a:ext>
            </a:extLst>
          </p:cNvPr>
          <p:cNvSpPr>
            <a:spLocks noGrp="1"/>
          </p:cNvSpPr>
          <p:nvPr>
            <p:ph type="sldNum" sz="quarter" idx="12"/>
          </p:nvPr>
        </p:nvSpPr>
        <p:spPr/>
        <p:txBody>
          <a:bodyPr/>
          <a:lstStyle/>
          <a:p>
            <a:fld id="{3CBC6D64-949E-4FF5-89FA-255B137DB3FC}" type="slidenum">
              <a:rPr lang="en-GB" smtClean="0"/>
              <a:t>‹#›</a:t>
            </a:fld>
            <a:endParaRPr lang="en-GB"/>
          </a:p>
        </p:txBody>
      </p:sp>
    </p:spTree>
    <p:extLst>
      <p:ext uri="{BB962C8B-B14F-4D97-AF65-F5344CB8AC3E}">
        <p14:creationId xmlns:p14="http://schemas.microsoft.com/office/powerpoint/2010/main" val="281188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187F7B-B635-42E4-A0B6-DEF9FA9A2F71}"/>
              </a:ext>
            </a:extLst>
          </p:cNvPr>
          <p:cNvSpPr>
            <a:spLocks noGrp="1"/>
          </p:cNvSpPr>
          <p:nvPr>
            <p:ph type="dt" sz="half" idx="10"/>
          </p:nvPr>
        </p:nvSpPr>
        <p:spPr/>
        <p:txBody>
          <a:bodyPr/>
          <a:lstStyle/>
          <a:p>
            <a:fld id="{71C12695-2476-46BC-BF74-BD30AFCC369B}" type="datetimeFigureOut">
              <a:rPr lang="en-GB" smtClean="0"/>
              <a:t>07/12/2020</a:t>
            </a:fld>
            <a:endParaRPr lang="en-GB"/>
          </a:p>
        </p:txBody>
      </p:sp>
      <p:sp>
        <p:nvSpPr>
          <p:cNvPr id="3" name="Footer Placeholder 2">
            <a:extLst>
              <a:ext uri="{FF2B5EF4-FFF2-40B4-BE49-F238E27FC236}">
                <a16:creationId xmlns:a16="http://schemas.microsoft.com/office/drawing/2014/main" id="{73AD25CE-849C-4CA1-ABD6-8DDC377EF84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5C4C594-FB16-4689-A847-9016ADC3E70E}"/>
              </a:ext>
            </a:extLst>
          </p:cNvPr>
          <p:cNvSpPr>
            <a:spLocks noGrp="1"/>
          </p:cNvSpPr>
          <p:nvPr>
            <p:ph type="sldNum" sz="quarter" idx="12"/>
          </p:nvPr>
        </p:nvSpPr>
        <p:spPr/>
        <p:txBody>
          <a:bodyPr/>
          <a:lstStyle/>
          <a:p>
            <a:fld id="{3CBC6D64-949E-4FF5-89FA-255B137DB3FC}" type="slidenum">
              <a:rPr lang="en-GB" smtClean="0"/>
              <a:t>‹#›</a:t>
            </a:fld>
            <a:endParaRPr lang="en-GB"/>
          </a:p>
        </p:txBody>
      </p:sp>
    </p:spTree>
    <p:extLst>
      <p:ext uri="{BB962C8B-B14F-4D97-AF65-F5344CB8AC3E}">
        <p14:creationId xmlns:p14="http://schemas.microsoft.com/office/powerpoint/2010/main" val="82944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51EA9-B79A-4187-9074-6B2FCCDDC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039859D-8F06-42D5-8CCB-78D6EF600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BD9404F-749C-4909-A0D1-1E8195E3C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5E541D-7FDE-4191-89FD-336EC4BA1DC3}"/>
              </a:ext>
            </a:extLst>
          </p:cNvPr>
          <p:cNvSpPr>
            <a:spLocks noGrp="1"/>
          </p:cNvSpPr>
          <p:nvPr>
            <p:ph type="dt" sz="half" idx="10"/>
          </p:nvPr>
        </p:nvSpPr>
        <p:spPr/>
        <p:txBody>
          <a:bodyPr/>
          <a:lstStyle/>
          <a:p>
            <a:fld id="{71C12695-2476-46BC-BF74-BD30AFCC369B}" type="datetimeFigureOut">
              <a:rPr lang="en-GB" smtClean="0"/>
              <a:t>07/12/2020</a:t>
            </a:fld>
            <a:endParaRPr lang="en-GB"/>
          </a:p>
        </p:txBody>
      </p:sp>
      <p:sp>
        <p:nvSpPr>
          <p:cNvPr id="6" name="Footer Placeholder 5">
            <a:extLst>
              <a:ext uri="{FF2B5EF4-FFF2-40B4-BE49-F238E27FC236}">
                <a16:creationId xmlns:a16="http://schemas.microsoft.com/office/drawing/2014/main" id="{F7076DD0-ACAE-4474-BEA3-6E1BA9F7D3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2D2D91-D840-4F6A-8B16-CD6ED8E7C0AF}"/>
              </a:ext>
            </a:extLst>
          </p:cNvPr>
          <p:cNvSpPr>
            <a:spLocks noGrp="1"/>
          </p:cNvSpPr>
          <p:nvPr>
            <p:ph type="sldNum" sz="quarter" idx="12"/>
          </p:nvPr>
        </p:nvSpPr>
        <p:spPr/>
        <p:txBody>
          <a:bodyPr/>
          <a:lstStyle/>
          <a:p>
            <a:fld id="{3CBC6D64-949E-4FF5-89FA-255B137DB3FC}" type="slidenum">
              <a:rPr lang="en-GB" smtClean="0"/>
              <a:t>‹#›</a:t>
            </a:fld>
            <a:endParaRPr lang="en-GB"/>
          </a:p>
        </p:txBody>
      </p:sp>
    </p:spTree>
    <p:extLst>
      <p:ext uri="{BB962C8B-B14F-4D97-AF65-F5344CB8AC3E}">
        <p14:creationId xmlns:p14="http://schemas.microsoft.com/office/powerpoint/2010/main" val="110046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9B32-46E9-451E-8B4C-BB7919B76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EC42067-621C-428D-98C2-C348748D00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1FDC81A-62BF-4408-8F2F-28256E811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7A6E0-9789-4ED7-A753-908AD950FF24}"/>
              </a:ext>
            </a:extLst>
          </p:cNvPr>
          <p:cNvSpPr>
            <a:spLocks noGrp="1"/>
          </p:cNvSpPr>
          <p:nvPr>
            <p:ph type="dt" sz="half" idx="10"/>
          </p:nvPr>
        </p:nvSpPr>
        <p:spPr/>
        <p:txBody>
          <a:bodyPr/>
          <a:lstStyle/>
          <a:p>
            <a:fld id="{71C12695-2476-46BC-BF74-BD30AFCC369B}" type="datetimeFigureOut">
              <a:rPr lang="en-GB" smtClean="0"/>
              <a:t>07/12/2020</a:t>
            </a:fld>
            <a:endParaRPr lang="en-GB"/>
          </a:p>
        </p:txBody>
      </p:sp>
      <p:sp>
        <p:nvSpPr>
          <p:cNvPr id="6" name="Footer Placeholder 5">
            <a:extLst>
              <a:ext uri="{FF2B5EF4-FFF2-40B4-BE49-F238E27FC236}">
                <a16:creationId xmlns:a16="http://schemas.microsoft.com/office/drawing/2014/main" id="{3CC5E91D-8350-40E0-B036-F3111C7709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C2544A-1CE8-49C1-ACB7-7EDE84CE9BA7}"/>
              </a:ext>
            </a:extLst>
          </p:cNvPr>
          <p:cNvSpPr>
            <a:spLocks noGrp="1"/>
          </p:cNvSpPr>
          <p:nvPr>
            <p:ph type="sldNum" sz="quarter" idx="12"/>
          </p:nvPr>
        </p:nvSpPr>
        <p:spPr/>
        <p:txBody>
          <a:bodyPr/>
          <a:lstStyle/>
          <a:p>
            <a:fld id="{3CBC6D64-949E-4FF5-89FA-255B137DB3FC}" type="slidenum">
              <a:rPr lang="en-GB" smtClean="0"/>
              <a:t>‹#›</a:t>
            </a:fld>
            <a:endParaRPr lang="en-GB"/>
          </a:p>
        </p:txBody>
      </p:sp>
    </p:spTree>
    <p:extLst>
      <p:ext uri="{BB962C8B-B14F-4D97-AF65-F5344CB8AC3E}">
        <p14:creationId xmlns:p14="http://schemas.microsoft.com/office/powerpoint/2010/main" val="369488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50DCC8-A992-404A-B539-1FBD18FC13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E7F879F-A9F5-4D40-919F-4F88CB894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68C516-E81B-4CE3-9CEF-708ECBB655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C12695-2476-46BC-BF74-BD30AFCC369B}" type="datetimeFigureOut">
              <a:rPr lang="en-GB" smtClean="0"/>
              <a:t>07/12/2020</a:t>
            </a:fld>
            <a:endParaRPr lang="en-GB"/>
          </a:p>
        </p:txBody>
      </p:sp>
      <p:sp>
        <p:nvSpPr>
          <p:cNvPr id="5" name="Footer Placeholder 4">
            <a:extLst>
              <a:ext uri="{FF2B5EF4-FFF2-40B4-BE49-F238E27FC236}">
                <a16:creationId xmlns:a16="http://schemas.microsoft.com/office/drawing/2014/main" id="{0523F003-A7D1-4DA8-B345-32DFB1DBE7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F33E3A0-BDB3-4407-B3EE-57C67D5E29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C6D64-949E-4FF5-89FA-255B137DB3FC}" type="slidenum">
              <a:rPr lang="en-GB" smtClean="0"/>
              <a:t>‹#›</a:t>
            </a:fld>
            <a:endParaRPr lang="en-GB"/>
          </a:p>
        </p:txBody>
      </p:sp>
    </p:spTree>
    <p:extLst>
      <p:ext uri="{BB962C8B-B14F-4D97-AF65-F5344CB8AC3E}">
        <p14:creationId xmlns:p14="http://schemas.microsoft.com/office/powerpoint/2010/main" val="2247439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1.jpg"/><Relationship Id="rId17" Type="http://schemas.openxmlformats.org/officeDocument/2006/relationships/hyperlink" Target="https://kennslumidstod.hi.is/vidburdir/abc/" TargetMode="External"/><Relationship Id="rId2" Type="http://schemas.openxmlformats.org/officeDocument/2006/relationships/image" Target="../media/image1.jpg"/><Relationship Id="rId16" Type="http://schemas.openxmlformats.org/officeDocument/2006/relationships/hyperlink" Target="https://kennslumidstod.hi.is/" TargetMode="External"/><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5" Type="http://schemas.openxmlformats.org/officeDocument/2006/relationships/hyperlink" Target="https://creativecommons.org/licenses/by-nc-sa/4.0/" TargetMode="External"/><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 Id="rId14" Type="http://schemas.openxmlformats.org/officeDocument/2006/relationships/image" Target="../media/image13.JPG"/></Relationships>
</file>

<file path=ppt/slides/_rels/slide10.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11.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12.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13.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14.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15.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16.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17.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18.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19.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2.xml.rels><?xml version="1.0" encoding="UTF-8" standalone="yes"?>
<Relationships xmlns="http://schemas.openxmlformats.org/package/2006/relationships"><Relationship Id="rId3" Type="http://schemas.openxmlformats.org/officeDocument/2006/relationships/hyperlink" Target="https://kennslumidstod.hi.is/utgafa/kennslustefnur/" TargetMode="External"/><Relationship Id="rId2" Type="http://schemas.openxmlformats.org/officeDocument/2006/relationships/hyperlink" Target="https://github.com/kennslumidstod/abc/raw/main/Tengsl_haefnividmida_kennslu_og_namsmats.docx" TargetMode="External"/><Relationship Id="rId1" Type="http://schemas.openxmlformats.org/officeDocument/2006/relationships/slideLayout" Target="../slideLayouts/slideLayout7.xml"/><Relationship Id="rId4" Type="http://schemas.openxmlformats.org/officeDocument/2006/relationships/hyperlink" Target="https://kennslumidstod.hi.is/utgafa/jafnretti-i-kennslu/"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21.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flexiblelearning.auckland.ac.nz/abc/toolkit.html" TargetMode="External"/><Relationship Id="rId2" Type="http://schemas.openxmlformats.org/officeDocument/2006/relationships/hyperlink" Target="https://kennslumidstod.hi.is/vidburdir/abc/" TargetMode="External"/><Relationship Id="rId1" Type="http://schemas.openxmlformats.org/officeDocument/2006/relationships/slideLayout" Target="../slideLayouts/slideLayout7.xml"/><Relationship Id="rId6" Type="http://schemas.openxmlformats.org/officeDocument/2006/relationships/image" Target="../media/image14.jpg"/><Relationship Id="rId5" Type="http://schemas.openxmlformats.org/officeDocument/2006/relationships/hyperlink" Target="https://tacomacc.instructure.com/courses/1139933/pages/how-to-use-the-snipping-tool" TargetMode="External"/><Relationship Id="rId4" Type="http://schemas.openxmlformats.org/officeDocument/2006/relationships/hyperlink" Target="https://support.microsoft.com/en-us/windows/use-snipping-tool-to-capture-screenshots-00246869-1843-655f-f220-97299b865f6b"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flexiblelearning.auckland.ac.nz/abc/toolkit.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JPG"/><Relationship Id="rId13" Type="http://schemas.openxmlformats.org/officeDocument/2006/relationships/image" Target="../media/image7.JPG"/><Relationship Id="rId3" Type="http://schemas.openxmlformats.org/officeDocument/2006/relationships/image" Target="../media/image9.JPG"/><Relationship Id="rId7" Type="http://schemas.openxmlformats.org/officeDocument/2006/relationships/image" Target="../media/image13.JPG"/><Relationship Id="rId12" Type="http://schemas.openxmlformats.org/officeDocument/2006/relationships/image" Target="../media/image6.JPG"/><Relationship Id="rId2" Type="http://schemas.openxmlformats.org/officeDocument/2006/relationships/image" Target="../media/image8.JPG"/><Relationship Id="rId1" Type="http://schemas.openxmlformats.org/officeDocument/2006/relationships/slideLayout" Target="../slideLayouts/slideLayout1.xml"/><Relationship Id="rId6" Type="http://schemas.openxmlformats.org/officeDocument/2006/relationships/image" Target="../media/image12.JPG"/><Relationship Id="rId11" Type="http://schemas.openxmlformats.org/officeDocument/2006/relationships/image" Target="../media/image5.JPG"/><Relationship Id="rId5" Type="http://schemas.openxmlformats.org/officeDocument/2006/relationships/image" Target="../media/image11.jpg"/><Relationship Id="rId10" Type="http://schemas.openxmlformats.org/officeDocument/2006/relationships/image" Target="../media/image4.JPG"/><Relationship Id="rId4" Type="http://schemas.openxmlformats.org/officeDocument/2006/relationships/image" Target="../media/image10.JPG"/><Relationship Id="rId9"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9665E7-A04A-754E-A41E-86578E0342E4}"/>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5" name="TextBox 4">
            <a:extLst>
              <a:ext uri="{FF2B5EF4-FFF2-40B4-BE49-F238E27FC236}">
                <a16:creationId xmlns:a16="http://schemas.microsoft.com/office/drawing/2014/main" id="{83150537-4ADE-8C46-8633-9BFBEF90EB54}"/>
              </a:ext>
            </a:extLst>
          </p:cNvPr>
          <p:cNvSpPr txBox="1"/>
          <p:nvPr/>
        </p:nvSpPr>
        <p:spPr>
          <a:xfrm>
            <a:off x="379644" y="535326"/>
            <a:ext cx="8778241" cy="923330"/>
          </a:xfrm>
          <a:prstGeom prst="rect">
            <a:avLst/>
          </a:prstGeom>
          <a:noFill/>
        </p:spPr>
        <p:txBody>
          <a:bodyPr wrap="square" rtlCol="0">
            <a:spAutoFit/>
          </a:bodyPr>
          <a:lstStyle/>
          <a:p>
            <a:r>
              <a:rPr lang="en-IS" sz="3600" b="1" dirty="0"/>
              <a:t>Námshönnun</a:t>
            </a:r>
            <a:r>
              <a:rPr lang="en-IS" sz="3200" dirty="0"/>
              <a:t> </a:t>
            </a:r>
          </a:p>
          <a:p>
            <a:r>
              <a:rPr lang="en-IS" dirty="0"/>
              <a:t>byggð á aðferðafræði ABC LD (Arena Blended Connected Learning Design)  </a:t>
            </a:r>
          </a:p>
        </p:txBody>
      </p:sp>
      <p:pic>
        <p:nvPicPr>
          <p:cNvPr id="8" name="Picture 7" descr="Table&#10;&#10;Description automatically generated">
            <a:extLst>
              <a:ext uri="{FF2B5EF4-FFF2-40B4-BE49-F238E27FC236}">
                <a16:creationId xmlns:a16="http://schemas.microsoft.com/office/drawing/2014/main" id="{D178A7EF-8360-974B-A8E9-C173B6904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06" y="2113504"/>
            <a:ext cx="5758807" cy="406546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4EB3928D-D12A-264C-B2B9-4BC604A61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649" y="3417959"/>
            <a:ext cx="939105" cy="704329"/>
          </a:xfrm>
          <a:prstGeom prst="rect">
            <a:avLst/>
          </a:prstGeom>
        </p:spPr>
      </p:pic>
      <p:pic>
        <p:nvPicPr>
          <p:cNvPr id="10" name="Picture 9" descr="Graphical user interface, text&#10;&#10;Description automatically generated">
            <a:extLst>
              <a:ext uri="{FF2B5EF4-FFF2-40B4-BE49-F238E27FC236}">
                <a16:creationId xmlns:a16="http://schemas.microsoft.com/office/drawing/2014/main" id="{5BDAB337-A00B-B64C-868A-5FD7CC6AAC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395" y="2592603"/>
            <a:ext cx="902054" cy="676540"/>
          </a:xfrm>
          <a:prstGeom prst="rect">
            <a:avLst/>
          </a:prstGeom>
        </p:spPr>
      </p:pic>
      <p:pic>
        <p:nvPicPr>
          <p:cNvPr id="11" name="Picture 10" descr="Text, letter&#10;&#10;Description automatically generated">
            <a:extLst>
              <a:ext uri="{FF2B5EF4-FFF2-40B4-BE49-F238E27FC236}">
                <a16:creationId xmlns:a16="http://schemas.microsoft.com/office/drawing/2014/main" id="{A517053F-797D-CE4D-8090-6A54003477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2933" y="5011877"/>
            <a:ext cx="902054" cy="676540"/>
          </a:xfrm>
          <a:prstGeom prst="rect">
            <a:avLst/>
          </a:prstGeom>
        </p:spPr>
      </p:pic>
      <p:pic>
        <p:nvPicPr>
          <p:cNvPr id="12" name="Picture 11" descr="Text, letter&#10;&#10;Description automatically generated">
            <a:extLst>
              <a:ext uri="{FF2B5EF4-FFF2-40B4-BE49-F238E27FC236}">
                <a16:creationId xmlns:a16="http://schemas.microsoft.com/office/drawing/2014/main" id="{74FD7AA2-8A35-6C4A-B291-DF63CC7397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8865" y="3429000"/>
            <a:ext cx="902054" cy="676540"/>
          </a:xfrm>
          <a:prstGeom prst="rect">
            <a:avLst/>
          </a:prstGeom>
        </p:spPr>
      </p:pic>
      <p:pic>
        <p:nvPicPr>
          <p:cNvPr id="13" name="Picture 12" descr="Text&#10;&#10;Description automatically generated">
            <a:extLst>
              <a:ext uri="{FF2B5EF4-FFF2-40B4-BE49-F238E27FC236}">
                <a16:creationId xmlns:a16="http://schemas.microsoft.com/office/drawing/2014/main" id="{3796D387-6898-2E4B-9B23-6CE568DE9D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5876" y="4989651"/>
            <a:ext cx="939105" cy="704329"/>
          </a:xfrm>
          <a:prstGeom prst="rect">
            <a:avLst/>
          </a:prstGeom>
        </p:spPr>
      </p:pic>
      <p:pic>
        <p:nvPicPr>
          <p:cNvPr id="14" name="Picture 13" descr="Text&#10;&#10;Description automatically generated">
            <a:extLst>
              <a:ext uri="{FF2B5EF4-FFF2-40B4-BE49-F238E27FC236}">
                <a16:creationId xmlns:a16="http://schemas.microsoft.com/office/drawing/2014/main" id="{24B7F6BA-8A78-3F4D-992C-36A290423A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7842" y="10218239"/>
            <a:ext cx="939106" cy="704330"/>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C760F171-2276-3C48-9CFE-2501E40DE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240" y="2578709"/>
            <a:ext cx="939105" cy="704329"/>
          </a:xfrm>
          <a:prstGeom prst="rect">
            <a:avLst/>
          </a:prstGeom>
        </p:spPr>
      </p:pic>
      <p:pic>
        <p:nvPicPr>
          <p:cNvPr id="16" name="Picture 15" descr="Table&#10;&#10;Description automatically generated">
            <a:extLst>
              <a:ext uri="{FF2B5EF4-FFF2-40B4-BE49-F238E27FC236}">
                <a16:creationId xmlns:a16="http://schemas.microsoft.com/office/drawing/2014/main" id="{54345EC1-C2FA-7441-8291-2516ADC67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843" y="2094253"/>
            <a:ext cx="5758807" cy="4065467"/>
          </a:xfrm>
          <a:prstGeom prst="rect">
            <a:avLst/>
          </a:prstGeom>
        </p:spPr>
      </p:pic>
      <p:pic>
        <p:nvPicPr>
          <p:cNvPr id="17" name="Picture 16" descr="Text&#10;&#10;Description automatically generated">
            <a:extLst>
              <a:ext uri="{FF2B5EF4-FFF2-40B4-BE49-F238E27FC236}">
                <a16:creationId xmlns:a16="http://schemas.microsoft.com/office/drawing/2014/main" id="{457490F9-A216-074A-9E24-9E300920A0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70977" y="5011877"/>
            <a:ext cx="939106" cy="704330"/>
          </a:xfrm>
          <a:prstGeom prst="rect">
            <a:avLst/>
          </a:prstGeom>
        </p:spPr>
      </p:pic>
      <p:pic>
        <p:nvPicPr>
          <p:cNvPr id="19" name="Picture 18" descr="Text&#10;&#10;Description automatically generated">
            <a:extLst>
              <a:ext uri="{FF2B5EF4-FFF2-40B4-BE49-F238E27FC236}">
                <a16:creationId xmlns:a16="http://schemas.microsoft.com/office/drawing/2014/main" id="{AB723B80-BADF-A346-87FC-0D9EC54664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41499" y="2587165"/>
            <a:ext cx="939106" cy="704330"/>
          </a:xfrm>
          <a:prstGeom prst="rect">
            <a:avLst/>
          </a:prstGeom>
        </p:spPr>
      </p:pic>
      <p:pic>
        <p:nvPicPr>
          <p:cNvPr id="20" name="Picture 19" descr="Text&#10;&#10;Description automatically generated">
            <a:extLst>
              <a:ext uri="{FF2B5EF4-FFF2-40B4-BE49-F238E27FC236}">
                <a16:creationId xmlns:a16="http://schemas.microsoft.com/office/drawing/2014/main" id="{829C2D4F-39DA-8C4D-91EA-EE1122FF88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45619" y="3429833"/>
            <a:ext cx="939106" cy="704330"/>
          </a:xfrm>
          <a:prstGeom prst="rect">
            <a:avLst/>
          </a:prstGeom>
        </p:spPr>
      </p:pic>
      <p:sp>
        <p:nvSpPr>
          <p:cNvPr id="21" name="TextBox 20">
            <a:extLst>
              <a:ext uri="{FF2B5EF4-FFF2-40B4-BE49-F238E27FC236}">
                <a16:creationId xmlns:a16="http://schemas.microsoft.com/office/drawing/2014/main" id="{36FDD847-90A4-6C41-ADE1-33A580ADAEE2}"/>
              </a:ext>
            </a:extLst>
          </p:cNvPr>
          <p:cNvSpPr txBox="1"/>
          <p:nvPr/>
        </p:nvSpPr>
        <p:spPr>
          <a:xfrm>
            <a:off x="445673" y="2708878"/>
            <a:ext cx="739205" cy="307777"/>
          </a:xfrm>
          <a:prstGeom prst="rect">
            <a:avLst/>
          </a:prstGeom>
          <a:noFill/>
        </p:spPr>
        <p:txBody>
          <a:bodyPr wrap="square" rtlCol="0">
            <a:spAutoFit/>
          </a:bodyPr>
          <a:lstStyle/>
          <a:p>
            <a:r>
              <a:rPr lang="is-IS" sz="1400" dirty="0"/>
              <a:t>Vika 1</a:t>
            </a:r>
            <a:endParaRPr lang="en-GB" sz="1400" dirty="0"/>
          </a:p>
        </p:txBody>
      </p:sp>
      <p:sp>
        <p:nvSpPr>
          <p:cNvPr id="22" name="TextBox 21">
            <a:extLst>
              <a:ext uri="{FF2B5EF4-FFF2-40B4-BE49-F238E27FC236}">
                <a16:creationId xmlns:a16="http://schemas.microsoft.com/office/drawing/2014/main" id="{4F2C916D-60C3-1A41-A3D8-29D8874A6FAB}"/>
              </a:ext>
            </a:extLst>
          </p:cNvPr>
          <p:cNvSpPr txBox="1"/>
          <p:nvPr/>
        </p:nvSpPr>
        <p:spPr>
          <a:xfrm>
            <a:off x="445673" y="3584777"/>
            <a:ext cx="739205" cy="307777"/>
          </a:xfrm>
          <a:prstGeom prst="rect">
            <a:avLst/>
          </a:prstGeom>
          <a:noFill/>
        </p:spPr>
        <p:txBody>
          <a:bodyPr wrap="square" rtlCol="0">
            <a:spAutoFit/>
          </a:bodyPr>
          <a:lstStyle/>
          <a:p>
            <a:r>
              <a:rPr lang="is-IS" sz="1400" dirty="0"/>
              <a:t>Vika 2</a:t>
            </a:r>
            <a:endParaRPr lang="en-GB" sz="1400" dirty="0"/>
          </a:p>
        </p:txBody>
      </p:sp>
      <p:sp>
        <p:nvSpPr>
          <p:cNvPr id="23" name="TextBox 22">
            <a:extLst>
              <a:ext uri="{FF2B5EF4-FFF2-40B4-BE49-F238E27FC236}">
                <a16:creationId xmlns:a16="http://schemas.microsoft.com/office/drawing/2014/main" id="{2F2B4998-BC6D-AB4C-A5CE-4B18820B2128}"/>
              </a:ext>
            </a:extLst>
          </p:cNvPr>
          <p:cNvSpPr txBox="1"/>
          <p:nvPr/>
        </p:nvSpPr>
        <p:spPr>
          <a:xfrm>
            <a:off x="445673" y="4393299"/>
            <a:ext cx="739205" cy="307777"/>
          </a:xfrm>
          <a:prstGeom prst="rect">
            <a:avLst/>
          </a:prstGeom>
          <a:noFill/>
        </p:spPr>
        <p:txBody>
          <a:bodyPr wrap="square" rtlCol="0">
            <a:spAutoFit/>
          </a:bodyPr>
          <a:lstStyle/>
          <a:p>
            <a:r>
              <a:rPr lang="is-IS" sz="1400" dirty="0"/>
              <a:t>Vika 3</a:t>
            </a:r>
            <a:endParaRPr lang="en-GB" sz="1400" dirty="0"/>
          </a:p>
        </p:txBody>
      </p:sp>
      <p:sp>
        <p:nvSpPr>
          <p:cNvPr id="24" name="TextBox 23">
            <a:extLst>
              <a:ext uri="{FF2B5EF4-FFF2-40B4-BE49-F238E27FC236}">
                <a16:creationId xmlns:a16="http://schemas.microsoft.com/office/drawing/2014/main" id="{1F638F05-BA8E-9042-AD56-9804E8F6BF05}"/>
              </a:ext>
            </a:extLst>
          </p:cNvPr>
          <p:cNvSpPr txBox="1"/>
          <p:nvPr/>
        </p:nvSpPr>
        <p:spPr>
          <a:xfrm>
            <a:off x="445673" y="5115193"/>
            <a:ext cx="739205" cy="307777"/>
          </a:xfrm>
          <a:prstGeom prst="rect">
            <a:avLst/>
          </a:prstGeom>
          <a:noFill/>
        </p:spPr>
        <p:txBody>
          <a:bodyPr wrap="square" rtlCol="0">
            <a:spAutoFit/>
          </a:bodyPr>
          <a:lstStyle/>
          <a:p>
            <a:r>
              <a:rPr lang="is-IS" sz="1400" dirty="0"/>
              <a:t>Vika 4</a:t>
            </a:r>
            <a:endParaRPr lang="en-GB" sz="1400" dirty="0"/>
          </a:p>
        </p:txBody>
      </p:sp>
      <p:pic>
        <p:nvPicPr>
          <p:cNvPr id="25" name="Picture 24" descr="A screenshot of a cell phone&#10;&#10;Description automatically generated">
            <a:extLst>
              <a:ext uri="{FF2B5EF4-FFF2-40B4-BE49-F238E27FC236}">
                <a16:creationId xmlns:a16="http://schemas.microsoft.com/office/drawing/2014/main" id="{5EA96DF2-4327-0942-A89C-F17BD8A0C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878" y="4203805"/>
            <a:ext cx="939105" cy="704329"/>
          </a:xfrm>
          <a:prstGeom prst="rect">
            <a:avLst/>
          </a:prstGeom>
        </p:spPr>
      </p:pic>
      <p:pic>
        <p:nvPicPr>
          <p:cNvPr id="27" name="Picture 26" descr="Text, letter&#10;&#10;Description automatically generated">
            <a:extLst>
              <a:ext uri="{FF2B5EF4-FFF2-40B4-BE49-F238E27FC236}">
                <a16:creationId xmlns:a16="http://schemas.microsoft.com/office/drawing/2014/main" id="{A4F14D0F-082C-DE42-ADFE-B8247FFDD6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6427" y="4218971"/>
            <a:ext cx="902054" cy="676540"/>
          </a:xfrm>
          <a:prstGeom prst="rect">
            <a:avLst/>
          </a:prstGeom>
        </p:spPr>
      </p:pic>
      <p:pic>
        <p:nvPicPr>
          <p:cNvPr id="28" name="Picture 27" descr="Text&#10;&#10;Description automatically generated">
            <a:extLst>
              <a:ext uri="{FF2B5EF4-FFF2-40B4-BE49-F238E27FC236}">
                <a16:creationId xmlns:a16="http://schemas.microsoft.com/office/drawing/2014/main" id="{25BB8074-FD2E-A348-A180-3D75A857D1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68495" y="4209783"/>
            <a:ext cx="939105" cy="704329"/>
          </a:xfrm>
          <a:prstGeom prst="rect">
            <a:avLst/>
          </a:prstGeom>
        </p:spPr>
      </p:pic>
      <p:pic>
        <p:nvPicPr>
          <p:cNvPr id="29" name="Picture 28" descr="Text&#10;&#10;Description automatically generated">
            <a:extLst>
              <a:ext uri="{FF2B5EF4-FFF2-40B4-BE49-F238E27FC236}">
                <a16:creationId xmlns:a16="http://schemas.microsoft.com/office/drawing/2014/main" id="{B1BDC7FB-CAA0-1E44-A474-BFA43AF21B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8866" y="4217699"/>
            <a:ext cx="902053" cy="676540"/>
          </a:xfrm>
          <a:prstGeom prst="rect">
            <a:avLst/>
          </a:prstGeom>
        </p:spPr>
      </p:pic>
      <p:pic>
        <p:nvPicPr>
          <p:cNvPr id="30" name="Picture 29" descr="Graphical user interface, text&#10;&#10;Description automatically generated">
            <a:extLst>
              <a:ext uri="{FF2B5EF4-FFF2-40B4-BE49-F238E27FC236}">
                <a16:creationId xmlns:a16="http://schemas.microsoft.com/office/drawing/2014/main" id="{1B3D3B5B-F26C-6C4B-9361-DA8735266F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395" y="3418354"/>
            <a:ext cx="902054" cy="676540"/>
          </a:xfrm>
          <a:prstGeom prst="rect">
            <a:avLst/>
          </a:prstGeom>
        </p:spPr>
      </p:pic>
      <p:pic>
        <p:nvPicPr>
          <p:cNvPr id="31" name="Picture 30" descr="Graphical user interface, application&#10;&#10;Description automatically generated">
            <a:extLst>
              <a:ext uri="{FF2B5EF4-FFF2-40B4-BE49-F238E27FC236}">
                <a16:creationId xmlns:a16="http://schemas.microsoft.com/office/drawing/2014/main" id="{488BD412-F726-E04A-B723-84650170965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84915" y="2587165"/>
            <a:ext cx="939105" cy="704329"/>
          </a:xfrm>
          <a:prstGeom prst="rect">
            <a:avLst/>
          </a:prstGeom>
        </p:spPr>
      </p:pic>
      <p:pic>
        <p:nvPicPr>
          <p:cNvPr id="32" name="Picture 31" descr="Graphical user interface, application, table&#10;&#10;Description automatically generated">
            <a:extLst>
              <a:ext uri="{FF2B5EF4-FFF2-40B4-BE49-F238E27FC236}">
                <a16:creationId xmlns:a16="http://schemas.microsoft.com/office/drawing/2014/main" id="{4F7BC559-8BEE-5440-A172-A80BE4B82B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4323" y="5011877"/>
            <a:ext cx="939105" cy="704329"/>
          </a:xfrm>
          <a:prstGeom prst="rect">
            <a:avLst/>
          </a:prstGeom>
        </p:spPr>
      </p:pic>
      <p:pic>
        <p:nvPicPr>
          <p:cNvPr id="33" name="Picture 32" descr="A picture containing text&#10;&#10;Description automatically generated">
            <a:extLst>
              <a:ext uri="{FF2B5EF4-FFF2-40B4-BE49-F238E27FC236}">
                <a16:creationId xmlns:a16="http://schemas.microsoft.com/office/drawing/2014/main" id="{93F247A4-7754-254C-AE22-59318DA947D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084400" y="4195022"/>
            <a:ext cx="939105" cy="704329"/>
          </a:xfrm>
          <a:prstGeom prst="rect">
            <a:avLst/>
          </a:prstGeom>
        </p:spPr>
      </p:pic>
      <p:pic>
        <p:nvPicPr>
          <p:cNvPr id="34" name="Picture 33" descr="Graphical user interface, application&#10;&#10;Description automatically generated">
            <a:extLst>
              <a:ext uri="{FF2B5EF4-FFF2-40B4-BE49-F238E27FC236}">
                <a16:creationId xmlns:a16="http://schemas.microsoft.com/office/drawing/2014/main" id="{384B7051-3F2A-1549-B1C3-37DA2E8447F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084915" y="4218971"/>
            <a:ext cx="939105" cy="704329"/>
          </a:xfrm>
          <a:prstGeom prst="rect">
            <a:avLst/>
          </a:prstGeom>
        </p:spPr>
      </p:pic>
      <p:pic>
        <p:nvPicPr>
          <p:cNvPr id="35" name="Picture 34" descr="Table&#10;&#10;Description automatically generated">
            <a:extLst>
              <a:ext uri="{FF2B5EF4-FFF2-40B4-BE49-F238E27FC236}">
                <a16:creationId xmlns:a16="http://schemas.microsoft.com/office/drawing/2014/main" id="{3247ADA8-6BF8-234C-B318-6ACEB7E9C54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53168" y="2587166"/>
            <a:ext cx="939105" cy="704329"/>
          </a:xfrm>
          <a:prstGeom prst="rect">
            <a:avLst/>
          </a:prstGeom>
        </p:spPr>
      </p:pic>
      <p:pic>
        <p:nvPicPr>
          <p:cNvPr id="36" name="Picture 35" descr="Graphical user interface, application, table&#10;&#10;Description automatically generated">
            <a:extLst>
              <a:ext uri="{FF2B5EF4-FFF2-40B4-BE49-F238E27FC236}">
                <a16:creationId xmlns:a16="http://schemas.microsoft.com/office/drawing/2014/main" id="{54CE3A86-5C7D-E244-A083-2AFE661ED0D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091430" y="2587165"/>
            <a:ext cx="939105" cy="704329"/>
          </a:xfrm>
          <a:prstGeom prst="rect">
            <a:avLst/>
          </a:prstGeom>
        </p:spPr>
      </p:pic>
      <p:sp>
        <p:nvSpPr>
          <p:cNvPr id="38" name="TextBox 37">
            <a:extLst>
              <a:ext uri="{FF2B5EF4-FFF2-40B4-BE49-F238E27FC236}">
                <a16:creationId xmlns:a16="http://schemas.microsoft.com/office/drawing/2014/main" id="{FF0D22BE-7714-FE48-A9A1-ADAE70A44B44}"/>
              </a:ext>
            </a:extLst>
          </p:cNvPr>
          <p:cNvSpPr txBox="1"/>
          <p:nvPr/>
        </p:nvSpPr>
        <p:spPr>
          <a:xfrm>
            <a:off x="6421422" y="2708878"/>
            <a:ext cx="739205" cy="307777"/>
          </a:xfrm>
          <a:prstGeom prst="rect">
            <a:avLst/>
          </a:prstGeom>
          <a:noFill/>
        </p:spPr>
        <p:txBody>
          <a:bodyPr wrap="square" rtlCol="0">
            <a:spAutoFit/>
          </a:bodyPr>
          <a:lstStyle/>
          <a:p>
            <a:r>
              <a:rPr lang="is-IS" sz="1400" dirty="0"/>
              <a:t>Vika 1</a:t>
            </a:r>
            <a:endParaRPr lang="en-GB" sz="1400" dirty="0"/>
          </a:p>
        </p:txBody>
      </p:sp>
      <p:sp>
        <p:nvSpPr>
          <p:cNvPr id="39" name="TextBox 38">
            <a:extLst>
              <a:ext uri="{FF2B5EF4-FFF2-40B4-BE49-F238E27FC236}">
                <a16:creationId xmlns:a16="http://schemas.microsoft.com/office/drawing/2014/main" id="{4A6EDEC4-1E6E-F34A-83A8-B41C18F244E7}"/>
              </a:ext>
            </a:extLst>
          </p:cNvPr>
          <p:cNvSpPr txBox="1"/>
          <p:nvPr/>
        </p:nvSpPr>
        <p:spPr>
          <a:xfrm>
            <a:off x="6421422" y="3584777"/>
            <a:ext cx="739205" cy="307777"/>
          </a:xfrm>
          <a:prstGeom prst="rect">
            <a:avLst/>
          </a:prstGeom>
          <a:noFill/>
        </p:spPr>
        <p:txBody>
          <a:bodyPr wrap="square" rtlCol="0">
            <a:spAutoFit/>
          </a:bodyPr>
          <a:lstStyle/>
          <a:p>
            <a:r>
              <a:rPr lang="is-IS" sz="1400" dirty="0"/>
              <a:t>Vika 2</a:t>
            </a:r>
            <a:endParaRPr lang="en-GB" sz="1400" dirty="0"/>
          </a:p>
        </p:txBody>
      </p:sp>
      <p:sp>
        <p:nvSpPr>
          <p:cNvPr id="40" name="TextBox 39">
            <a:extLst>
              <a:ext uri="{FF2B5EF4-FFF2-40B4-BE49-F238E27FC236}">
                <a16:creationId xmlns:a16="http://schemas.microsoft.com/office/drawing/2014/main" id="{C3EA17F5-7663-8A4D-A477-7C31273C2644}"/>
              </a:ext>
            </a:extLst>
          </p:cNvPr>
          <p:cNvSpPr txBox="1"/>
          <p:nvPr/>
        </p:nvSpPr>
        <p:spPr>
          <a:xfrm>
            <a:off x="6421422" y="4393299"/>
            <a:ext cx="739205" cy="307777"/>
          </a:xfrm>
          <a:prstGeom prst="rect">
            <a:avLst/>
          </a:prstGeom>
          <a:noFill/>
        </p:spPr>
        <p:txBody>
          <a:bodyPr wrap="square" rtlCol="0">
            <a:spAutoFit/>
          </a:bodyPr>
          <a:lstStyle/>
          <a:p>
            <a:r>
              <a:rPr lang="is-IS" sz="1400" dirty="0"/>
              <a:t>Vika 3</a:t>
            </a:r>
            <a:endParaRPr lang="en-GB" sz="1400" dirty="0"/>
          </a:p>
        </p:txBody>
      </p:sp>
      <p:sp>
        <p:nvSpPr>
          <p:cNvPr id="41" name="TextBox 40">
            <a:extLst>
              <a:ext uri="{FF2B5EF4-FFF2-40B4-BE49-F238E27FC236}">
                <a16:creationId xmlns:a16="http://schemas.microsoft.com/office/drawing/2014/main" id="{DDE8F3BD-5471-E345-8566-BB3ACB8BE3F9}"/>
              </a:ext>
            </a:extLst>
          </p:cNvPr>
          <p:cNvSpPr txBox="1"/>
          <p:nvPr/>
        </p:nvSpPr>
        <p:spPr>
          <a:xfrm>
            <a:off x="6421422" y="5115193"/>
            <a:ext cx="739205" cy="307777"/>
          </a:xfrm>
          <a:prstGeom prst="rect">
            <a:avLst/>
          </a:prstGeom>
          <a:noFill/>
        </p:spPr>
        <p:txBody>
          <a:bodyPr wrap="square" rtlCol="0">
            <a:spAutoFit/>
          </a:bodyPr>
          <a:lstStyle/>
          <a:p>
            <a:r>
              <a:rPr lang="is-IS" sz="1400" dirty="0"/>
              <a:t>Vika 4</a:t>
            </a:r>
            <a:endParaRPr lang="en-GB" sz="1400" dirty="0"/>
          </a:p>
        </p:txBody>
      </p:sp>
      <p:pic>
        <p:nvPicPr>
          <p:cNvPr id="42" name="Picture 41" descr="Table&#10;&#10;Description automatically generated">
            <a:extLst>
              <a:ext uri="{FF2B5EF4-FFF2-40B4-BE49-F238E27FC236}">
                <a16:creationId xmlns:a16="http://schemas.microsoft.com/office/drawing/2014/main" id="{244C88AA-D395-4F48-8BCD-8DEFF5A4A7D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53168" y="3413207"/>
            <a:ext cx="939105" cy="704329"/>
          </a:xfrm>
          <a:prstGeom prst="rect">
            <a:avLst/>
          </a:prstGeom>
        </p:spPr>
      </p:pic>
      <p:pic>
        <p:nvPicPr>
          <p:cNvPr id="43" name="Picture 42" descr="Table&#10;&#10;Description automatically generated">
            <a:extLst>
              <a:ext uri="{FF2B5EF4-FFF2-40B4-BE49-F238E27FC236}">
                <a16:creationId xmlns:a16="http://schemas.microsoft.com/office/drawing/2014/main" id="{C6E33E21-DE84-7E46-A7E4-648D7A4FA99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53168" y="4218971"/>
            <a:ext cx="939105" cy="704329"/>
          </a:xfrm>
          <a:prstGeom prst="rect">
            <a:avLst/>
          </a:prstGeom>
        </p:spPr>
      </p:pic>
      <p:pic>
        <p:nvPicPr>
          <p:cNvPr id="44" name="Picture 43" descr="Graphical user interface, application&#10;&#10;Description automatically generated">
            <a:extLst>
              <a:ext uri="{FF2B5EF4-FFF2-40B4-BE49-F238E27FC236}">
                <a16:creationId xmlns:a16="http://schemas.microsoft.com/office/drawing/2014/main" id="{63D4CFFE-B344-014B-AFBB-8CBAE7CEEB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94323" y="3423220"/>
            <a:ext cx="939105" cy="704329"/>
          </a:xfrm>
          <a:prstGeom prst="rect">
            <a:avLst/>
          </a:prstGeom>
        </p:spPr>
      </p:pic>
      <p:pic>
        <p:nvPicPr>
          <p:cNvPr id="45" name="Picture 44" descr="Graphical user interface, application, table&#10;&#10;Description automatically generated">
            <a:extLst>
              <a:ext uri="{FF2B5EF4-FFF2-40B4-BE49-F238E27FC236}">
                <a16:creationId xmlns:a16="http://schemas.microsoft.com/office/drawing/2014/main" id="{B998F992-1EE4-2540-B1BF-7BE6F74960A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105356" y="3404459"/>
            <a:ext cx="939105" cy="704329"/>
          </a:xfrm>
          <a:prstGeom prst="rect">
            <a:avLst/>
          </a:prstGeom>
        </p:spPr>
      </p:pic>
      <p:pic>
        <p:nvPicPr>
          <p:cNvPr id="46" name="Picture 45" descr="Graphical user interface, application, table&#10;&#10;Description automatically generated">
            <a:extLst>
              <a:ext uri="{FF2B5EF4-FFF2-40B4-BE49-F238E27FC236}">
                <a16:creationId xmlns:a16="http://schemas.microsoft.com/office/drawing/2014/main" id="{1E67AE5B-03AD-3745-81A4-B98D1C8BD94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16147" y="4203805"/>
            <a:ext cx="939105" cy="704329"/>
          </a:xfrm>
          <a:prstGeom prst="rect">
            <a:avLst/>
          </a:prstGeom>
        </p:spPr>
      </p:pic>
      <p:pic>
        <p:nvPicPr>
          <p:cNvPr id="47" name="Picture 46" descr="Graphical user interface, application, table&#10;&#10;Description automatically generated">
            <a:extLst>
              <a:ext uri="{FF2B5EF4-FFF2-40B4-BE49-F238E27FC236}">
                <a16:creationId xmlns:a16="http://schemas.microsoft.com/office/drawing/2014/main" id="{6FDEF173-3F97-EA4B-ABE7-9625572A2E0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105356" y="4984330"/>
            <a:ext cx="939105" cy="704329"/>
          </a:xfrm>
          <a:prstGeom prst="rect">
            <a:avLst/>
          </a:prstGeom>
        </p:spPr>
      </p:pic>
      <p:pic>
        <p:nvPicPr>
          <p:cNvPr id="48" name="Picture 47" descr="Graphical user interface, application&#10;&#10;Description automatically generated">
            <a:extLst>
              <a:ext uri="{FF2B5EF4-FFF2-40B4-BE49-F238E27FC236}">
                <a16:creationId xmlns:a16="http://schemas.microsoft.com/office/drawing/2014/main" id="{4F636047-D1C5-5A4C-94D9-FEE7CEE3C87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62754" y="5019403"/>
            <a:ext cx="939105" cy="704329"/>
          </a:xfrm>
          <a:prstGeom prst="rect">
            <a:avLst/>
          </a:prstGeom>
        </p:spPr>
      </p:pic>
      <p:pic>
        <p:nvPicPr>
          <p:cNvPr id="49" name="Picture 48" descr="A picture containing text&#10;&#10;Description automatically generated">
            <a:extLst>
              <a:ext uri="{FF2B5EF4-FFF2-40B4-BE49-F238E27FC236}">
                <a16:creationId xmlns:a16="http://schemas.microsoft.com/office/drawing/2014/main" id="{4FAB056C-533F-2841-9B62-18D8C6BBC22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16389" y="3441908"/>
            <a:ext cx="939105" cy="704329"/>
          </a:xfrm>
          <a:prstGeom prst="rect">
            <a:avLst/>
          </a:prstGeom>
        </p:spPr>
      </p:pic>
      <p:sp>
        <p:nvSpPr>
          <p:cNvPr id="50" name="TextBox 49">
            <a:extLst>
              <a:ext uri="{FF2B5EF4-FFF2-40B4-BE49-F238E27FC236}">
                <a16:creationId xmlns:a16="http://schemas.microsoft.com/office/drawing/2014/main" id="{690C7EE6-328C-A941-ADE2-316D387C2A5B}"/>
              </a:ext>
            </a:extLst>
          </p:cNvPr>
          <p:cNvSpPr txBox="1"/>
          <p:nvPr/>
        </p:nvSpPr>
        <p:spPr>
          <a:xfrm>
            <a:off x="0" y="6487428"/>
            <a:ext cx="12192000" cy="307777"/>
          </a:xfrm>
          <a:prstGeom prst="rect">
            <a:avLst/>
          </a:prstGeom>
          <a:noFill/>
        </p:spPr>
        <p:txBody>
          <a:bodyPr wrap="square" rtlCol="0">
            <a:spAutoFit/>
          </a:bodyPr>
          <a:lstStyle/>
          <a:p>
            <a:pPr algn="ctr"/>
            <a:r>
              <a:rPr lang="en-IS" sz="1400" dirty="0">
                <a:hlinkClick r:id="rId15"/>
              </a:rPr>
              <a:t>CC BY-NC-SA 4.0</a:t>
            </a:r>
            <a:r>
              <a:rPr lang="en-IS" sz="1400" dirty="0"/>
              <a:t> </a:t>
            </a:r>
            <a:r>
              <a:rPr lang="en-IS" sz="1400" dirty="0">
                <a:hlinkClick r:id="rId16"/>
              </a:rPr>
              <a:t>Kennslumiðstöð Háskóla Íslands </a:t>
            </a:r>
            <a:endParaRPr lang="en-IS" sz="1400" dirty="0"/>
          </a:p>
        </p:txBody>
      </p:sp>
      <p:sp>
        <p:nvSpPr>
          <p:cNvPr id="51" name="TextBox 50">
            <a:extLst>
              <a:ext uri="{FF2B5EF4-FFF2-40B4-BE49-F238E27FC236}">
                <a16:creationId xmlns:a16="http://schemas.microsoft.com/office/drawing/2014/main" id="{A2C5E901-0D7C-F64D-9B92-A03EA5FC8F62}"/>
              </a:ext>
            </a:extLst>
          </p:cNvPr>
          <p:cNvSpPr txBox="1"/>
          <p:nvPr/>
        </p:nvSpPr>
        <p:spPr>
          <a:xfrm>
            <a:off x="412258" y="1421170"/>
            <a:ext cx="5390683" cy="338554"/>
          </a:xfrm>
          <a:prstGeom prst="rect">
            <a:avLst/>
          </a:prstGeom>
          <a:noFill/>
        </p:spPr>
        <p:txBody>
          <a:bodyPr wrap="square" rtlCol="0">
            <a:spAutoFit/>
          </a:bodyPr>
          <a:lstStyle/>
          <a:p>
            <a:r>
              <a:rPr lang="en-IS" sz="1600" dirty="0">
                <a:hlinkClick r:id="rId17"/>
              </a:rPr>
              <a:t>https://kennslumidstod.hi.is/vidburdir/abc</a:t>
            </a:r>
            <a:endParaRPr lang="en-IS" sz="1600" dirty="0"/>
          </a:p>
        </p:txBody>
      </p:sp>
    </p:spTree>
    <p:extLst>
      <p:ext uri="{BB962C8B-B14F-4D97-AF65-F5344CB8AC3E}">
        <p14:creationId xmlns:p14="http://schemas.microsoft.com/office/powerpoint/2010/main" val="1878944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64F0E22E-24AC-254A-BB97-5A3997BE4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267" y="4851847"/>
            <a:ext cx="1772273" cy="1329205"/>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C8596CCB-E151-9A4C-98D4-D586651D72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006" y="-827563"/>
            <a:ext cx="1781534" cy="1336150"/>
          </a:xfrm>
          <a:prstGeom prst="rect">
            <a:avLst/>
          </a:prstGeom>
        </p:spPr>
      </p:pic>
      <p:pic>
        <p:nvPicPr>
          <p:cNvPr id="6" name="Picture 5" descr="Text, letter&#10;&#10;Description automatically generated">
            <a:extLst>
              <a:ext uri="{FF2B5EF4-FFF2-40B4-BE49-F238E27FC236}">
                <a16:creationId xmlns:a16="http://schemas.microsoft.com/office/drawing/2014/main" id="{867FFA54-EAEA-AA40-B6F6-95F0D57FC7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006" y="2012142"/>
            <a:ext cx="1781534" cy="1336150"/>
          </a:xfrm>
          <a:prstGeom prst="rect">
            <a:avLst/>
          </a:prstGeom>
        </p:spPr>
      </p:pic>
      <p:pic>
        <p:nvPicPr>
          <p:cNvPr id="7" name="Picture 6" descr="Text, letter&#10;&#10;Description automatically generated">
            <a:extLst>
              <a:ext uri="{FF2B5EF4-FFF2-40B4-BE49-F238E27FC236}">
                <a16:creationId xmlns:a16="http://schemas.microsoft.com/office/drawing/2014/main" id="{85147D6B-3AB4-254B-B960-C0CC27F6EA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1267" y="579093"/>
            <a:ext cx="1781534" cy="1336150"/>
          </a:xfrm>
          <a:prstGeom prst="rect">
            <a:avLst/>
          </a:prstGeom>
        </p:spPr>
      </p:pic>
      <p:pic>
        <p:nvPicPr>
          <p:cNvPr id="8" name="Picture 7" descr="Text&#10;&#10;Description automatically generated">
            <a:extLst>
              <a:ext uri="{FF2B5EF4-FFF2-40B4-BE49-F238E27FC236}">
                <a16:creationId xmlns:a16="http://schemas.microsoft.com/office/drawing/2014/main" id="{33502F19-6564-0841-B76F-307A7BC2D4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1267" y="3445192"/>
            <a:ext cx="1794378" cy="1345784"/>
          </a:xfrm>
          <a:prstGeom prst="rect">
            <a:avLst/>
          </a:prstGeom>
        </p:spPr>
      </p:pic>
      <p:pic>
        <p:nvPicPr>
          <p:cNvPr id="9" name="Picture 8" descr="Text&#10;&#10;Description automatically generated">
            <a:extLst>
              <a:ext uri="{FF2B5EF4-FFF2-40B4-BE49-F238E27FC236}">
                <a16:creationId xmlns:a16="http://schemas.microsoft.com/office/drawing/2014/main" id="{99803F0C-56F1-A743-9167-929435E8D4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3372" y="6278907"/>
            <a:ext cx="1794378" cy="1345784"/>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66CC7B23-18E8-D145-9917-EFF6A23DB44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61351" y="-827563"/>
            <a:ext cx="1781534" cy="1336150"/>
          </a:xfrm>
          <a:prstGeom prst="rect">
            <a:avLst/>
          </a:prstGeom>
        </p:spPr>
      </p:pic>
      <p:pic>
        <p:nvPicPr>
          <p:cNvPr id="11" name="Picture 10" descr="Graphical user interface, application, table&#10;&#10;Description automatically generated">
            <a:extLst>
              <a:ext uri="{FF2B5EF4-FFF2-40B4-BE49-F238E27FC236}">
                <a16:creationId xmlns:a16="http://schemas.microsoft.com/office/drawing/2014/main" id="{F1DFD655-2816-FC44-9570-7468B7A2A86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61351" y="2012142"/>
            <a:ext cx="1781534" cy="1336150"/>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106F31AC-61AD-A642-8F57-5800F4F4AFE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61351" y="573718"/>
            <a:ext cx="1781534" cy="1336150"/>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F43B8118-33D0-D249-8891-E25C9990B15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261351" y="3442675"/>
            <a:ext cx="1781534" cy="1336151"/>
          </a:xfrm>
          <a:prstGeom prst="rect">
            <a:avLst/>
          </a:prstGeom>
        </p:spPr>
      </p:pic>
      <p:pic>
        <p:nvPicPr>
          <p:cNvPr id="14" name="Picture 13" descr="Table&#10;&#10;Description automatically generated">
            <a:extLst>
              <a:ext uri="{FF2B5EF4-FFF2-40B4-BE49-F238E27FC236}">
                <a16:creationId xmlns:a16="http://schemas.microsoft.com/office/drawing/2014/main" id="{1CA19AE2-9F2F-FA47-AAC3-AA780CEED2C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261351" y="4848373"/>
            <a:ext cx="1781534" cy="1336151"/>
          </a:xfrm>
          <a:prstGeom prst="rect">
            <a:avLst/>
          </a:prstGeom>
        </p:spPr>
      </p:pic>
      <p:pic>
        <p:nvPicPr>
          <p:cNvPr id="15" name="Picture 14" descr="Graphical user interface, application, table&#10;&#10;Description automatically generated">
            <a:extLst>
              <a:ext uri="{FF2B5EF4-FFF2-40B4-BE49-F238E27FC236}">
                <a16:creationId xmlns:a16="http://schemas.microsoft.com/office/drawing/2014/main" id="{52199680-70C1-644E-A812-E278C10D5E3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261351" y="6278907"/>
            <a:ext cx="1781534" cy="1336151"/>
          </a:xfrm>
          <a:prstGeom prst="rect">
            <a:avLst/>
          </a:prstGeom>
        </p:spPr>
      </p:pic>
      <p:sp>
        <p:nvSpPr>
          <p:cNvPr id="16" name="Star: 5 Points 2">
            <a:extLst>
              <a:ext uri="{FF2B5EF4-FFF2-40B4-BE49-F238E27FC236}">
                <a16:creationId xmlns:a16="http://schemas.microsoft.com/office/drawing/2014/main" id="{4D0AD826-7D8B-4345-8CA7-6929EC6A9848}"/>
              </a:ext>
            </a:extLst>
          </p:cNvPr>
          <p:cNvSpPr/>
          <p:nvPr/>
        </p:nvSpPr>
        <p:spPr>
          <a:xfrm>
            <a:off x="937906" y="7897733"/>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Star: 5 Points 33">
            <a:extLst>
              <a:ext uri="{FF2B5EF4-FFF2-40B4-BE49-F238E27FC236}">
                <a16:creationId xmlns:a16="http://schemas.microsoft.com/office/drawing/2014/main" id="{5CA10A67-FF3F-584B-8330-B8C4DAA19B45}"/>
              </a:ext>
            </a:extLst>
          </p:cNvPr>
          <p:cNvSpPr/>
          <p:nvPr/>
        </p:nvSpPr>
        <p:spPr>
          <a:xfrm>
            <a:off x="198462" y="7153113"/>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Star: 5 Points 34">
            <a:extLst>
              <a:ext uri="{FF2B5EF4-FFF2-40B4-BE49-F238E27FC236}">
                <a16:creationId xmlns:a16="http://schemas.microsoft.com/office/drawing/2014/main" id="{BDE5422A-7408-0549-B021-288E0E9BF764}"/>
              </a:ext>
            </a:extLst>
          </p:cNvPr>
          <p:cNvSpPr/>
          <p:nvPr/>
        </p:nvSpPr>
        <p:spPr>
          <a:xfrm>
            <a:off x="350862" y="7305513"/>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Star: 5 Points 35">
            <a:extLst>
              <a:ext uri="{FF2B5EF4-FFF2-40B4-BE49-F238E27FC236}">
                <a16:creationId xmlns:a16="http://schemas.microsoft.com/office/drawing/2014/main" id="{D3FE7A8D-2D1D-804C-8365-F380CADA0D9C}"/>
              </a:ext>
            </a:extLst>
          </p:cNvPr>
          <p:cNvSpPr/>
          <p:nvPr/>
        </p:nvSpPr>
        <p:spPr>
          <a:xfrm>
            <a:off x="503262" y="7457913"/>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tar: 5 Points 36">
            <a:extLst>
              <a:ext uri="{FF2B5EF4-FFF2-40B4-BE49-F238E27FC236}">
                <a16:creationId xmlns:a16="http://schemas.microsoft.com/office/drawing/2014/main" id="{C8E17E05-1821-1140-B5BC-0E297EC4992E}"/>
              </a:ext>
            </a:extLst>
          </p:cNvPr>
          <p:cNvSpPr/>
          <p:nvPr/>
        </p:nvSpPr>
        <p:spPr>
          <a:xfrm>
            <a:off x="655662" y="7610313"/>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Star: 5 Points 38">
            <a:extLst>
              <a:ext uri="{FF2B5EF4-FFF2-40B4-BE49-F238E27FC236}">
                <a16:creationId xmlns:a16="http://schemas.microsoft.com/office/drawing/2014/main" id="{7BAF0F27-D4F7-C544-A1FC-72DA7A4BDC94}"/>
              </a:ext>
            </a:extLst>
          </p:cNvPr>
          <p:cNvSpPr/>
          <p:nvPr/>
        </p:nvSpPr>
        <p:spPr>
          <a:xfrm>
            <a:off x="1067749" y="7009403"/>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Star: 5 Points 39">
            <a:extLst>
              <a:ext uri="{FF2B5EF4-FFF2-40B4-BE49-F238E27FC236}">
                <a16:creationId xmlns:a16="http://schemas.microsoft.com/office/drawing/2014/main" id="{D6BC723F-EB99-CE4B-8508-8D0ABEAAA91B}"/>
              </a:ext>
            </a:extLst>
          </p:cNvPr>
          <p:cNvSpPr/>
          <p:nvPr/>
        </p:nvSpPr>
        <p:spPr>
          <a:xfrm>
            <a:off x="1220149" y="7161803"/>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Star: 5 Points 40">
            <a:extLst>
              <a:ext uri="{FF2B5EF4-FFF2-40B4-BE49-F238E27FC236}">
                <a16:creationId xmlns:a16="http://schemas.microsoft.com/office/drawing/2014/main" id="{DAABFCC8-C8FB-B641-B81A-0A9860A50F68}"/>
              </a:ext>
            </a:extLst>
          </p:cNvPr>
          <p:cNvSpPr/>
          <p:nvPr/>
        </p:nvSpPr>
        <p:spPr>
          <a:xfrm>
            <a:off x="1372549" y="7314203"/>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Star: 5 Points 41">
            <a:extLst>
              <a:ext uri="{FF2B5EF4-FFF2-40B4-BE49-F238E27FC236}">
                <a16:creationId xmlns:a16="http://schemas.microsoft.com/office/drawing/2014/main" id="{2033AD51-B1E8-D14A-A312-98B588142A35}"/>
              </a:ext>
            </a:extLst>
          </p:cNvPr>
          <p:cNvSpPr/>
          <p:nvPr/>
        </p:nvSpPr>
        <p:spPr>
          <a:xfrm>
            <a:off x="1524949" y="7466603"/>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Star: 5 Points 42">
            <a:extLst>
              <a:ext uri="{FF2B5EF4-FFF2-40B4-BE49-F238E27FC236}">
                <a16:creationId xmlns:a16="http://schemas.microsoft.com/office/drawing/2014/main" id="{F28902DB-9420-114F-B491-6757B3AFE9F5}"/>
              </a:ext>
            </a:extLst>
          </p:cNvPr>
          <p:cNvSpPr/>
          <p:nvPr/>
        </p:nvSpPr>
        <p:spPr>
          <a:xfrm>
            <a:off x="1677349" y="7619003"/>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Speech Bubble: Rectangle with Corners Rounded 1">
            <a:extLst>
              <a:ext uri="{FF2B5EF4-FFF2-40B4-BE49-F238E27FC236}">
                <a16:creationId xmlns:a16="http://schemas.microsoft.com/office/drawing/2014/main" id="{6D5D6A75-5BD0-0843-9ADD-8FB7FE1C3BA9}"/>
              </a:ext>
            </a:extLst>
          </p:cNvPr>
          <p:cNvSpPr/>
          <p:nvPr/>
        </p:nvSpPr>
        <p:spPr>
          <a:xfrm>
            <a:off x="68112" y="-2336800"/>
            <a:ext cx="12234134" cy="2327176"/>
          </a:xfrm>
          <a:prstGeom prst="wedgeRoundRectCallout">
            <a:avLst>
              <a:gd name="adj1" fmla="val 46956"/>
              <a:gd name="adj2" fmla="val 5941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is-IS" sz="1200" dirty="0"/>
              <a:t>Hugsaðu um skipulag námskeiðsins og skiptu því upp í einingar hér á söguborðinu. Hver eining liggur lárétt. Nefndu einingarnar. Ef þér finnst það henta þér betur getur þú unnið þetta lóðrétt. </a:t>
            </a:r>
          </a:p>
          <a:p>
            <a:pPr marL="285750" indent="-285750">
              <a:buFont typeface="Arial" panose="020B0604020202020204" pitchFamily="34" charset="0"/>
              <a:buChar char="•"/>
            </a:pPr>
            <a:r>
              <a:rPr lang="is-IS" sz="1200" dirty="0"/>
              <a:t>Taktu afrit af spjöldunum sem eru til vinstri eins og með þarf. </a:t>
            </a:r>
          </a:p>
          <a:p>
            <a:pPr marL="285750" indent="-285750">
              <a:buFont typeface="Arial" panose="020B0604020202020204" pitchFamily="34" charset="0"/>
              <a:buChar char="•"/>
            </a:pPr>
            <a:r>
              <a:rPr lang="is-IS" sz="1200" dirty="0"/>
              <a:t>Þú velur spjald og heldur inni</a:t>
            </a:r>
            <a:r>
              <a:rPr lang="is-IS" sz="1200" b="1" dirty="0"/>
              <a:t> ctrl </a:t>
            </a:r>
            <a:r>
              <a:rPr lang="is-IS" sz="1200" dirty="0"/>
              <a:t>meðan þú smellir á </a:t>
            </a:r>
            <a:r>
              <a:rPr lang="is-IS" sz="1200" b="1" dirty="0"/>
              <a:t>c</a:t>
            </a:r>
            <a:r>
              <a:rPr lang="is-IS" sz="1200" dirty="0"/>
              <a:t> á lyklaborðinu &lt;ctrl c&gt;. Þá ertu búin(n) að afrita spjaldið. Síðan heldur þú inni </a:t>
            </a:r>
            <a:r>
              <a:rPr lang="is-IS" sz="1200" b="1" dirty="0"/>
              <a:t>ctrl </a:t>
            </a:r>
            <a:r>
              <a:rPr lang="is-IS" sz="1200" dirty="0"/>
              <a:t>á meðan þú smellir á </a:t>
            </a:r>
            <a:r>
              <a:rPr lang="is-IS" sz="1200" b="1" dirty="0"/>
              <a:t>v</a:t>
            </a:r>
            <a:r>
              <a:rPr lang="is-IS" sz="1200" dirty="0"/>
              <a:t> </a:t>
            </a:r>
            <a:r>
              <a:rPr lang="is-IS" sz="1200" dirty="0">
                <a:sym typeface="Wingdings" panose="05000000000000000000" pitchFamily="2" charset="2"/>
              </a:rPr>
              <a:t>&lt;ctrl v&gt; þá verður til nýtt eintak af spjaldinu. Síðan getur þú dregið spjöldin inn </a:t>
            </a:r>
            <a:r>
              <a:rPr lang="is-IS" sz="1200" dirty="0"/>
              <a:t>á söguborðið.</a:t>
            </a:r>
          </a:p>
          <a:p>
            <a:pPr marL="285750" indent="-285750">
              <a:buFont typeface="Arial" panose="020B0604020202020204" pitchFamily="34" charset="0"/>
              <a:buChar char="•"/>
            </a:pPr>
            <a:r>
              <a:rPr lang="is-IS" sz="1200" dirty="0"/>
              <a:t>Þú byrjar á að raða inn spjöldunum sem eru til vinstri, með námstegundunum, til að hanna/ákvarða hvaða tegundir þú vilt nota til að hanna námskeiðið. </a:t>
            </a:r>
          </a:p>
          <a:p>
            <a:pPr marL="285750" indent="-285750">
              <a:buFont typeface="Arial" panose="020B0604020202020204" pitchFamily="34" charset="0"/>
              <a:buChar char="•"/>
            </a:pPr>
            <a:r>
              <a:rPr lang="is-IS" sz="1200" dirty="0"/>
              <a:t>Þú skrifar inn í textaboxin útskýringar, númer á vikum, heiti á kennsluhlutum/þemum eða annað sem þú telur að gagnist þér. Þetta er þitt vinnuplagg.</a:t>
            </a:r>
          </a:p>
          <a:p>
            <a:pPr marL="285750" indent="-285750">
              <a:buFont typeface="Arial" panose="020B0604020202020204" pitchFamily="34" charset="0"/>
              <a:buChar char="•"/>
            </a:pPr>
            <a:r>
              <a:rPr lang="is-IS" sz="1200" dirty="0"/>
              <a:t>Þegar þú ert sátt(ur) við samsetningu námstegundanna sem þú hefur raðað inn þá nærðu í spjöldin til hægri sem geyma kennsluaðferðirnar og dregur þær yfir fyrri spjöldin. Ef þú vil það frekar þá getur þú í stað þess að setja þau yfir, búið til aðra glæru með þeim spjöldum.</a:t>
            </a:r>
          </a:p>
          <a:p>
            <a:pPr marL="285750" indent="-285750">
              <a:buFont typeface="Arial" panose="020B0604020202020204" pitchFamily="34" charset="0"/>
              <a:buChar char="•"/>
            </a:pPr>
            <a:r>
              <a:rPr lang="is-IS" sz="1200" dirty="0"/>
              <a:t>Síðan þarftu að nota textatólið í Powerpoint (Insert – Text Box) til að haka við þær kennsluaðferðir sem þú vilt nota. </a:t>
            </a:r>
          </a:p>
          <a:p>
            <a:pPr marL="285750" indent="-285750">
              <a:buFont typeface="Arial" panose="020B0604020202020204" pitchFamily="34" charset="0"/>
              <a:buChar char="•"/>
            </a:pPr>
            <a:r>
              <a:rPr lang="is-IS" sz="1200" dirty="0"/>
              <a:t>Þú getur einnig bætt við kennsluaðferð og gerir það eins, nærð í textatólið og skrifar inn kennsluaðferðina. </a:t>
            </a:r>
          </a:p>
          <a:p>
            <a:pPr marL="285750" indent="-285750">
              <a:buFont typeface="Arial" panose="020B0604020202020204" pitchFamily="34" charset="0"/>
              <a:buChar char="•"/>
            </a:pPr>
            <a:r>
              <a:rPr lang="is-IS" sz="1200" dirty="0"/>
              <a:t>Þú setur svo að lokum silfurstjörnu við kennslu þar sem endurgjöf fer fram og gullstjörnu setur þú við lokamat. </a:t>
            </a:r>
            <a:endParaRPr lang="en-GB" sz="1200" dirty="0"/>
          </a:p>
          <a:p>
            <a:endParaRPr lang="is-IS" sz="1200" dirty="0"/>
          </a:p>
        </p:txBody>
      </p:sp>
      <p:sp>
        <p:nvSpPr>
          <p:cNvPr id="38" name="TextBox 37">
            <a:extLst>
              <a:ext uri="{FF2B5EF4-FFF2-40B4-BE49-F238E27FC236}">
                <a16:creationId xmlns:a16="http://schemas.microsoft.com/office/drawing/2014/main" id="{5C169ECF-9F4A-CB49-9518-AFEC8DEBC565}"/>
              </a:ext>
            </a:extLst>
          </p:cNvPr>
          <p:cNvSpPr txBox="1"/>
          <p:nvPr/>
        </p:nvSpPr>
        <p:spPr>
          <a:xfrm>
            <a:off x="173653" y="1170432"/>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39" name="TextBox 38">
            <a:extLst>
              <a:ext uri="{FF2B5EF4-FFF2-40B4-BE49-F238E27FC236}">
                <a16:creationId xmlns:a16="http://schemas.microsoft.com/office/drawing/2014/main" id="{9B546834-E221-6B4E-B348-BEEAEA2E6C85}"/>
              </a:ext>
            </a:extLst>
          </p:cNvPr>
          <p:cNvSpPr txBox="1"/>
          <p:nvPr/>
        </p:nvSpPr>
        <p:spPr>
          <a:xfrm>
            <a:off x="4211439" y="394427"/>
            <a:ext cx="3230955" cy="369332"/>
          </a:xfrm>
          <a:prstGeom prst="rect">
            <a:avLst/>
          </a:prstGeom>
          <a:noFill/>
        </p:spPr>
        <p:txBody>
          <a:bodyPr wrap="square" rtlCol="0">
            <a:spAutoFit/>
          </a:bodyPr>
          <a:lstStyle/>
          <a:p>
            <a:r>
              <a:rPr lang="is-IS" b="1" dirty="0">
                <a:solidFill>
                  <a:srgbClr val="FF0000"/>
                </a:solidFill>
              </a:rPr>
              <a:t>Vika nr. eða kennsluhluti/þema </a:t>
            </a:r>
            <a:endParaRPr lang="en-GB" b="1" dirty="0">
              <a:solidFill>
                <a:srgbClr val="FF0000"/>
              </a:solidFill>
            </a:endParaRPr>
          </a:p>
        </p:txBody>
      </p:sp>
      <p:sp>
        <p:nvSpPr>
          <p:cNvPr id="40" name="TextBox 39">
            <a:extLst>
              <a:ext uri="{FF2B5EF4-FFF2-40B4-BE49-F238E27FC236}">
                <a16:creationId xmlns:a16="http://schemas.microsoft.com/office/drawing/2014/main" id="{12757C80-270E-794A-B2E2-A1F7D7F7D6D1}"/>
              </a:ext>
            </a:extLst>
          </p:cNvPr>
          <p:cNvSpPr txBox="1"/>
          <p:nvPr/>
        </p:nvSpPr>
        <p:spPr>
          <a:xfrm>
            <a:off x="68112" y="409822"/>
            <a:ext cx="3369870" cy="307777"/>
          </a:xfrm>
          <a:prstGeom prst="rect">
            <a:avLst/>
          </a:prstGeom>
          <a:noFill/>
        </p:spPr>
        <p:txBody>
          <a:bodyPr wrap="square" rtlCol="0">
            <a:spAutoFit/>
          </a:bodyPr>
          <a:lstStyle/>
          <a:p>
            <a:r>
              <a:rPr lang="is-IS" sz="1400" b="1" dirty="0">
                <a:solidFill>
                  <a:srgbClr val="0070C0"/>
                </a:solidFill>
              </a:rPr>
              <a:t>Númer og nafn á námskeiði</a:t>
            </a:r>
            <a:endParaRPr lang="en-GB" sz="1400" b="1" dirty="0">
              <a:solidFill>
                <a:srgbClr val="0070C0"/>
              </a:solidFill>
            </a:endParaRPr>
          </a:p>
        </p:txBody>
      </p:sp>
      <p:sp>
        <p:nvSpPr>
          <p:cNvPr id="41" name="TextBox 40">
            <a:extLst>
              <a:ext uri="{FF2B5EF4-FFF2-40B4-BE49-F238E27FC236}">
                <a16:creationId xmlns:a16="http://schemas.microsoft.com/office/drawing/2014/main" id="{E01632E3-9A8E-C043-8D54-CB84590EAC96}"/>
              </a:ext>
            </a:extLst>
          </p:cNvPr>
          <p:cNvSpPr txBox="1"/>
          <p:nvPr/>
        </p:nvSpPr>
        <p:spPr>
          <a:xfrm>
            <a:off x="9384632" y="409816"/>
            <a:ext cx="2579570" cy="307777"/>
          </a:xfrm>
          <a:prstGeom prst="rect">
            <a:avLst/>
          </a:prstGeom>
          <a:noFill/>
        </p:spPr>
        <p:txBody>
          <a:bodyPr wrap="square" rtlCol="0">
            <a:spAutoFit/>
          </a:bodyPr>
          <a:lstStyle/>
          <a:p>
            <a:r>
              <a:rPr lang="is-IS" sz="1400" b="1" dirty="0">
                <a:solidFill>
                  <a:srgbClr val="0070C0"/>
                </a:solidFill>
              </a:rPr>
              <a:t>Nafn á kennara</a:t>
            </a:r>
            <a:endParaRPr lang="en-GB" sz="1400" b="1" dirty="0">
              <a:solidFill>
                <a:srgbClr val="0070C0"/>
              </a:solidFill>
            </a:endParaRPr>
          </a:p>
        </p:txBody>
      </p:sp>
      <p:sp>
        <p:nvSpPr>
          <p:cNvPr id="42" name="TextBox 41">
            <a:extLst>
              <a:ext uri="{FF2B5EF4-FFF2-40B4-BE49-F238E27FC236}">
                <a16:creationId xmlns:a16="http://schemas.microsoft.com/office/drawing/2014/main" id="{6EAE8F56-DA38-6F46-93B1-F3526B6E927E}"/>
              </a:ext>
            </a:extLst>
          </p:cNvPr>
          <p:cNvSpPr txBox="1"/>
          <p:nvPr/>
        </p:nvSpPr>
        <p:spPr>
          <a:xfrm>
            <a:off x="173653" y="2498718"/>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3" name="TextBox 42">
            <a:extLst>
              <a:ext uri="{FF2B5EF4-FFF2-40B4-BE49-F238E27FC236}">
                <a16:creationId xmlns:a16="http://schemas.microsoft.com/office/drawing/2014/main" id="{B2C4C27C-FFD9-104B-906E-9A6B65A353AA}"/>
              </a:ext>
            </a:extLst>
          </p:cNvPr>
          <p:cNvSpPr txBox="1"/>
          <p:nvPr/>
        </p:nvSpPr>
        <p:spPr>
          <a:xfrm>
            <a:off x="173653" y="3807754"/>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4" name="TextBox 43">
            <a:extLst>
              <a:ext uri="{FF2B5EF4-FFF2-40B4-BE49-F238E27FC236}">
                <a16:creationId xmlns:a16="http://schemas.microsoft.com/office/drawing/2014/main" id="{87C6A2DD-BE30-B949-8F7C-3BF5AA67986C}"/>
              </a:ext>
            </a:extLst>
          </p:cNvPr>
          <p:cNvSpPr txBox="1"/>
          <p:nvPr/>
        </p:nvSpPr>
        <p:spPr>
          <a:xfrm>
            <a:off x="173653" y="5145665"/>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5" name="TextBox 44">
            <a:extLst>
              <a:ext uri="{FF2B5EF4-FFF2-40B4-BE49-F238E27FC236}">
                <a16:creationId xmlns:a16="http://schemas.microsoft.com/office/drawing/2014/main" id="{8CB1244A-D186-F74F-88A9-22A762076E17}"/>
              </a:ext>
            </a:extLst>
          </p:cNvPr>
          <p:cNvSpPr txBox="1"/>
          <p:nvPr/>
        </p:nvSpPr>
        <p:spPr>
          <a:xfrm>
            <a:off x="173653" y="6233321"/>
            <a:ext cx="10779896" cy="276999"/>
          </a:xfrm>
          <a:prstGeom prst="rect">
            <a:avLst/>
          </a:prstGeom>
          <a:noFill/>
        </p:spPr>
        <p:txBody>
          <a:bodyPr wrap="square" rtlCol="0">
            <a:spAutoFit/>
          </a:bodyPr>
          <a:lstStyle/>
          <a:p>
            <a:r>
              <a:rPr lang="is-IS" sz="1200" dirty="0">
                <a:solidFill>
                  <a:srgbClr val="FF0000"/>
                </a:solidFill>
              </a:rPr>
              <a:t>Hér er svo hægt að skrifa skýringatexta, gera athugasemd eða bara skrifa eitthvað til að minna sig á. Mundu að þetta er vinnuplaggið þitt!</a:t>
            </a:r>
            <a:endParaRPr lang="en-GB" sz="1200" dirty="0">
              <a:solidFill>
                <a:srgbClr val="FF0000"/>
              </a:solidFill>
            </a:endParaRPr>
          </a:p>
        </p:txBody>
      </p:sp>
    </p:spTree>
    <p:extLst>
      <p:ext uri="{BB962C8B-B14F-4D97-AF65-F5344CB8AC3E}">
        <p14:creationId xmlns:p14="http://schemas.microsoft.com/office/powerpoint/2010/main" val="91592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0A22DA41-4BD3-2744-BE44-1C7947C01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267" y="4851847"/>
            <a:ext cx="1772273" cy="1329205"/>
          </a:xfrm>
          <a:prstGeom prst="rect">
            <a:avLst/>
          </a:prstGeom>
        </p:spPr>
      </p:pic>
      <p:pic>
        <p:nvPicPr>
          <p:cNvPr id="3" name="Picture 2" descr="Graphical user interface, text&#10;&#10;Description automatically generated">
            <a:extLst>
              <a:ext uri="{FF2B5EF4-FFF2-40B4-BE49-F238E27FC236}">
                <a16:creationId xmlns:a16="http://schemas.microsoft.com/office/drawing/2014/main" id="{D0DD22EC-E1ED-6446-B254-670BADEC6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006" y="-827563"/>
            <a:ext cx="1781534" cy="1336150"/>
          </a:xfrm>
          <a:prstGeom prst="rect">
            <a:avLst/>
          </a:prstGeom>
        </p:spPr>
      </p:pic>
      <p:pic>
        <p:nvPicPr>
          <p:cNvPr id="4" name="Picture 3" descr="Text, letter&#10;&#10;Description automatically generated">
            <a:extLst>
              <a:ext uri="{FF2B5EF4-FFF2-40B4-BE49-F238E27FC236}">
                <a16:creationId xmlns:a16="http://schemas.microsoft.com/office/drawing/2014/main" id="{10A5C681-8823-9C4F-AF78-1E8F6BF12D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006" y="2012142"/>
            <a:ext cx="1781534" cy="1336150"/>
          </a:xfrm>
          <a:prstGeom prst="rect">
            <a:avLst/>
          </a:prstGeom>
        </p:spPr>
      </p:pic>
      <p:pic>
        <p:nvPicPr>
          <p:cNvPr id="5" name="Picture 4" descr="Text, letter&#10;&#10;Description automatically generated">
            <a:extLst>
              <a:ext uri="{FF2B5EF4-FFF2-40B4-BE49-F238E27FC236}">
                <a16:creationId xmlns:a16="http://schemas.microsoft.com/office/drawing/2014/main" id="{764C80DF-C07A-864A-885F-5AE13FF2E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1267" y="579093"/>
            <a:ext cx="1781534" cy="1336150"/>
          </a:xfrm>
          <a:prstGeom prst="rect">
            <a:avLst/>
          </a:prstGeom>
        </p:spPr>
      </p:pic>
      <p:pic>
        <p:nvPicPr>
          <p:cNvPr id="6" name="Picture 5" descr="Text&#10;&#10;Description automatically generated">
            <a:extLst>
              <a:ext uri="{FF2B5EF4-FFF2-40B4-BE49-F238E27FC236}">
                <a16:creationId xmlns:a16="http://schemas.microsoft.com/office/drawing/2014/main" id="{5CF49CA0-8AB4-D341-91E9-959C4BE520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1267" y="3445192"/>
            <a:ext cx="1794378" cy="1345784"/>
          </a:xfrm>
          <a:prstGeom prst="rect">
            <a:avLst/>
          </a:prstGeom>
        </p:spPr>
      </p:pic>
      <p:pic>
        <p:nvPicPr>
          <p:cNvPr id="7" name="Picture 6" descr="Text&#10;&#10;Description automatically generated">
            <a:extLst>
              <a:ext uri="{FF2B5EF4-FFF2-40B4-BE49-F238E27FC236}">
                <a16:creationId xmlns:a16="http://schemas.microsoft.com/office/drawing/2014/main" id="{F57A9D55-C06C-9E48-97F3-B0EE5474FF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3372" y="6278907"/>
            <a:ext cx="1794378" cy="1345784"/>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C31B9E51-C984-0242-A799-DD8E48348A6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61351" y="-827563"/>
            <a:ext cx="1781534" cy="1336150"/>
          </a:xfrm>
          <a:prstGeom prst="rect">
            <a:avLst/>
          </a:prstGeom>
        </p:spPr>
      </p:pic>
      <p:pic>
        <p:nvPicPr>
          <p:cNvPr id="9" name="Picture 8" descr="Graphical user interface, application, table&#10;&#10;Description automatically generated">
            <a:extLst>
              <a:ext uri="{FF2B5EF4-FFF2-40B4-BE49-F238E27FC236}">
                <a16:creationId xmlns:a16="http://schemas.microsoft.com/office/drawing/2014/main" id="{684D098D-E90E-E345-9068-814738ADA47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61351" y="2012142"/>
            <a:ext cx="1781534" cy="1336150"/>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6CF1C7BA-8069-474C-815C-11D6D36C71E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61351" y="573718"/>
            <a:ext cx="1781534" cy="1336150"/>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E7BB8EBD-C02C-A443-81BA-F3B424A2178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261351" y="3442675"/>
            <a:ext cx="1781534" cy="1336151"/>
          </a:xfrm>
          <a:prstGeom prst="rect">
            <a:avLst/>
          </a:prstGeom>
        </p:spPr>
      </p:pic>
      <p:pic>
        <p:nvPicPr>
          <p:cNvPr id="12" name="Picture 11" descr="Table&#10;&#10;Description automatically generated">
            <a:extLst>
              <a:ext uri="{FF2B5EF4-FFF2-40B4-BE49-F238E27FC236}">
                <a16:creationId xmlns:a16="http://schemas.microsoft.com/office/drawing/2014/main" id="{D430521A-58BA-7546-AA17-17FFDB133B4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261351" y="4848373"/>
            <a:ext cx="1781534" cy="1336151"/>
          </a:xfrm>
          <a:prstGeom prst="rect">
            <a:avLst/>
          </a:prstGeom>
        </p:spPr>
      </p:pic>
      <p:pic>
        <p:nvPicPr>
          <p:cNvPr id="13" name="Picture 12" descr="Graphical user interface, application, table&#10;&#10;Description automatically generated">
            <a:extLst>
              <a:ext uri="{FF2B5EF4-FFF2-40B4-BE49-F238E27FC236}">
                <a16:creationId xmlns:a16="http://schemas.microsoft.com/office/drawing/2014/main" id="{A8A1A591-9F8B-4140-BAF5-7F2966732E6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261351" y="6278907"/>
            <a:ext cx="1781534" cy="1336151"/>
          </a:xfrm>
          <a:prstGeom prst="rect">
            <a:avLst/>
          </a:prstGeom>
        </p:spPr>
      </p:pic>
      <p:sp>
        <p:nvSpPr>
          <p:cNvPr id="26" name="Star: 5 Points 2">
            <a:extLst>
              <a:ext uri="{FF2B5EF4-FFF2-40B4-BE49-F238E27FC236}">
                <a16:creationId xmlns:a16="http://schemas.microsoft.com/office/drawing/2014/main" id="{F7054C44-D064-4743-8D12-94EA9E877197}"/>
              </a:ext>
            </a:extLst>
          </p:cNvPr>
          <p:cNvSpPr/>
          <p:nvPr/>
        </p:nvSpPr>
        <p:spPr>
          <a:xfrm>
            <a:off x="235742" y="71136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Star: 5 Points 33">
            <a:extLst>
              <a:ext uri="{FF2B5EF4-FFF2-40B4-BE49-F238E27FC236}">
                <a16:creationId xmlns:a16="http://schemas.microsoft.com/office/drawing/2014/main" id="{5F56BCDA-A5B9-DC4F-AB12-B94D475946E4}"/>
              </a:ext>
            </a:extLst>
          </p:cNvPr>
          <p:cNvSpPr/>
          <p:nvPr/>
        </p:nvSpPr>
        <p:spPr>
          <a:xfrm>
            <a:off x="388142" y="72660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Star: 5 Points 34">
            <a:extLst>
              <a:ext uri="{FF2B5EF4-FFF2-40B4-BE49-F238E27FC236}">
                <a16:creationId xmlns:a16="http://schemas.microsoft.com/office/drawing/2014/main" id="{55DE0E5C-57FA-644D-999B-A24F8D4DE4E1}"/>
              </a:ext>
            </a:extLst>
          </p:cNvPr>
          <p:cNvSpPr/>
          <p:nvPr/>
        </p:nvSpPr>
        <p:spPr>
          <a:xfrm>
            <a:off x="540542" y="74184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Star: 5 Points 35">
            <a:extLst>
              <a:ext uri="{FF2B5EF4-FFF2-40B4-BE49-F238E27FC236}">
                <a16:creationId xmlns:a16="http://schemas.microsoft.com/office/drawing/2014/main" id="{1B46305E-29C9-4A49-A28D-5D7BCE9A34C3}"/>
              </a:ext>
            </a:extLst>
          </p:cNvPr>
          <p:cNvSpPr/>
          <p:nvPr/>
        </p:nvSpPr>
        <p:spPr>
          <a:xfrm>
            <a:off x="692942" y="75708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Star: 5 Points 36">
            <a:extLst>
              <a:ext uri="{FF2B5EF4-FFF2-40B4-BE49-F238E27FC236}">
                <a16:creationId xmlns:a16="http://schemas.microsoft.com/office/drawing/2014/main" id="{FF58B4DB-958B-704A-8728-7D234FAB98DF}"/>
              </a:ext>
            </a:extLst>
          </p:cNvPr>
          <p:cNvSpPr/>
          <p:nvPr/>
        </p:nvSpPr>
        <p:spPr>
          <a:xfrm>
            <a:off x="845342" y="77232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tar: 5 Points 38">
            <a:extLst>
              <a:ext uri="{FF2B5EF4-FFF2-40B4-BE49-F238E27FC236}">
                <a16:creationId xmlns:a16="http://schemas.microsoft.com/office/drawing/2014/main" id="{D4E9D71E-EB1E-C546-8661-F3B8B0335A09}"/>
              </a:ext>
            </a:extLst>
          </p:cNvPr>
          <p:cNvSpPr/>
          <p:nvPr/>
        </p:nvSpPr>
        <p:spPr>
          <a:xfrm>
            <a:off x="1257429" y="71222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Star: 5 Points 39">
            <a:extLst>
              <a:ext uri="{FF2B5EF4-FFF2-40B4-BE49-F238E27FC236}">
                <a16:creationId xmlns:a16="http://schemas.microsoft.com/office/drawing/2014/main" id="{8BB0EFD6-648E-5C46-9981-884B15C77AA7}"/>
              </a:ext>
            </a:extLst>
          </p:cNvPr>
          <p:cNvSpPr/>
          <p:nvPr/>
        </p:nvSpPr>
        <p:spPr>
          <a:xfrm>
            <a:off x="1409829" y="72746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tar: 5 Points 40">
            <a:extLst>
              <a:ext uri="{FF2B5EF4-FFF2-40B4-BE49-F238E27FC236}">
                <a16:creationId xmlns:a16="http://schemas.microsoft.com/office/drawing/2014/main" id="{DD5D36F3-3150-734E-A0E3-E0FB3CAE0C27}"/>
              </a:ext>
            </a:extLst>
          </p:cNvPr>
          <p:cNvSpPr/>
          <p:nvPr/>
        </p:nvSpPr>
        <p:spPr>
          <a:xfrm>
            <a:off x="1562229" y="74270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Star: 5 Points 41">
            <a:extLst>
              <a:ext uri="{FF2B5EF4-FFF2-40B4-BE49-F238E27FC236}">
                <a16:creationId xmlns:a16="http://schemas.microsoft.com/office/drawing/2014/main" id="{8741F65F-8976-8E40-8A1C-DC596BBC86B3}"/>
              </a:ext>
            </a:extLst>
          </p:cNvPr>
          <p:cNvSpPr/>
          <p:nvPr/>
        </p:nvSpPr>
        <p:spPr>
          <a:xfrm>
            <a:off x="1714629" y="75794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tar: 5 Points 42">
            <a:extLst>
              <a:ext uri="{FF2B5EF4-FFF2-40B4-BE49-F238E27FC236}">
                <a16:creationId xmlns:a16="http://schemas.microsoft.com/office/drawing/2014/main" id="{2EDAF42B-2D13-2345-BA60-8F27714A6F36}"/>
              </a:ext>
            </a:extLst>
          </p:cNvPr>
          <p:cNvSpPr/>
          <p:nvPr/>
        </p:nvSpPr>
        <p:spPr>
          <a:xfrm>
            <a:off x="1867029" y="77318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Speech Bubble: Rectangle with Corners Rounded 1">
            <a:extLst>
              <a:ext uri="{FF2B5EF4-FFF2-40B4-BE49-F238E27FC236}">
                <a16:creationId xmlns:a16="http://schemas.microsoft.com/office/drawing/2014/main" id="{761CC1AC-E5BE-D442-BF5B-050D5A7D2149}"/>
              </a:ext>
            </a:extLst>
          </p:cNvPr>
          <p:cNvSpPr/>
          <p:nvPr/>
        </p:nvSpPr>
        <p:spPr>
          <a:xfrm>
            <a:off x="68112" y="-2336800"/>
            <a:ext cx="12234134" cy="2327176"/>
          </a:xfrm>
          <a:prstGeom prst="wedgeRoundRectCallout">
            <a:avLst>
              <a:gd name="adj1" fmla="val 46956"/>
              <a:gd name="adj2" fmla="val 5941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is-IS" sz="1200" dirty="0"/>
              <a:t>Hugsaðu um skipulag námskeiðsins og skiptu því upp í einingar hér á söguborðinu. Hver eining liggur lárétt. Nefndu einingarnar. Ef þér finnst það henta þér betur getur þú unnið þetta lóðrétt. </a:t>
            </a:r>
          </a:p>
          <a:p>
            <a:pPr marL="285750" indent="-285750">
              <a:buFont typeface="Arial" panose="020B0604020202020204" pitchFamily="34" charset="0"/>
              <a:buChar char="•"/>
            </a:pPr>
            <a:r>
              <a:rPr lang="is-IS" sz="1200" dirty="0"/>
              <a:t>Taktu afrit af spjöldunum sem eru til vinstri eins og með þarf. </a:t>
            </a:r>
          </a:p>
          <a:p>
            <a:pPr marL="285750" indent="-285750">
              <a:buFont typeface="Arial" panose="020B0604020202020204" pitchFamily="34" charset="0"/>
              <a:buChar char="•"/>
            </a:pPr>
            <a:r>
              <a:rPr lang="is-IS" sz="1200" dirty="0"/>
              <a:t>Þú velur spjald og heldur inni</a:t>
            </a:r>
            <a:r>
              <a:rPr lang="is-IS" sz="1200" b="1" dirty="0"/>
              <a:t> ctrl </a:t>
            </a:r>
            <a:r>
              <a:rPr lang="is-IS" sz="1200" dirty="0"/>
              <a:t>meðan þú smellir á </a:t>
            </a:r>
            <a:r>
              <a:rPr lang="is-IS" sz="1200" b="1" dirty="0"/>
              <a:t>c</a:t>
            </a:r>
            <a:r>
              <a:rPr lang="is-IS" sz="1200" dirty="0"/>
              <a:t> á lyklaborðinu &lt;ctrl c&gt;. Þá ertu búin(n) að afrita spjaldið. Síðan heldur þú inni </a:t>
            </a:r>
            <a:r>
              <a:rPr lang="is-IS" sz="1200" b="1" dirty="0"/>
              <a:t>ctrl </a:t>
            </a:r>
            <a:r>
              <a:rPr lang="is-IS" sz="1200" dirty="0"/>
              <a:t>á meðan þú smellir á </a:t>
            </a:r>
            <a:r>
              <a:rPr lang="is-IS" sz="1200" b="1" dirty="0"/>
              <a:t>v</a:t>
            </a:r>
            <a:r>
              <a:rPr lang="is-IS" sz="1200" dirty="0"/>
              <a:t> </a:t>
            </a:r>
            <a:r>
              <a:rPr lang="is-IS" sz="1200" dirty="0">
                <a:sym typeface="Wingdings" panose="05000000000000000000" pitchFamily="2" charset="2"/>
              </a:rPr>
              <a:t>&lt;ctrl v&gt; þá verður til nýtt eintak af spjaldinu. Síðan getur þú dregið spjöldin inn </a:t>
            </a:r>
            <a:r>
              <a:rPr lang="is-IS" sz="1200" dirty="0"/>
              <a:t>á söguborðið.</a:t>
            </a:r>
          </a:p>
          <a:p>
            <a:pPr marL="285750" indent="-285750">
              <a:buFont typeface="Arial" panose="020B0604020202020204" pitchFamily="34" charset="0"/>
              <a:buChar char="•"/>
            </a:pPr>
            <a:r>
              <a:rPr lang="is-IS" sz="1200" dirty="0"/>
              <a:t>Þú byrjar á að raða inn spjöldunum sem eru til vinstri, með námstegundunum, til að hanna/ákvarða hvaða tegundir þú vilt nota til að hanna námskeiðið. </a:t>
            </a:r>
          </a:p>
          <a:p>
            <a:pPr marL="285750" indent="-285750">
              <a:buFont typeface="Arial" panose="020B0604020202020204" pitchFamily="34" charset="0"/>
              <a:buChar char="•"/>
            </a:pPr>
            <a:r>
              <a:rPr lang="is-IS" sz="1200" dirty="0"/>
              <a:t>Þú skrifar inn í textaboxin útskýringar, númer á vikum, heiti á kennsluhlutum/þemum eða annað sem þú telur að gagnist þér. Þetta er þitt vinnuplagg.</a:t>
            </a:r>
          </a:p>
          <a:p>
            <a:pPr marL="285750" indent="-285750">
              <a:buFont typeface="Arial" panose="020B0604020202020204" pitchFamily="34" charset="0"/>
              <a:buChar char="•"/>
            </a:pPr>
            <a:r>
              <a:rPr lang="is-IS" sz="1200" dirty="0"/>
              <a:t>Þegar þú ert sátt(ur) við samsetningu námstegundanna sem þú hefur raðað inn þá nærðu í spjöldin til hægri sem geyma kennsluaðferðirnar og dregur þær yfir fyrri spjöldin. Ef þú vil það frekar þá getur þú í stað þess að setja þau yfir, búið til aðra glæru með þeim spjöldum.</a:t>
            </a:r>
          </a:p>
          <a:p>
            <a:pPr marL="285750" indent="-285750">
              <a:buFont typeface="Arial" panose="020B0604020202020204" pitchFamily="34" charset="0"/>
              <a:buChar char="•"/>
            </a:pPr>
            <a:r>
              <a:rPr lang="is-IS" sz="1200" dirty="0"/>
              <a:t>Síðan þarftu að nota textatólið í Powerpoint (Insert – Text Box) til að haka við þær kennsluaðferðir sem þú vilt nota. </a:t>
            </a:r>
          </a:p>
          <a:p>
            <a:pPr marL="285750" indent="-285750">
              <a:buFont typeface="Arial" panose="020B0604020202020204" pitchFamily="34" charset="0"/>
              <a:buChar char="•"/>
            </a:pPr>
            <a:r>
              <a:rPr lang="is-IS" sz="1200" dirty="0"/>
              <a:t>Þú getur einnig bætt við kennsluaðferð og gerir það eins, nærð í textatólið og skrifar inn kennsluaðferðina. </a:t>
            </a:r>
          </a:p>
          <a:p>
            <a:pPr marL="285750" indent="-285750">
              <a:buFont typeface="Arial" panose="020B0604020202020204" pitchFamily="34" charset="0"/>
              <a:buChar char="•"/>
            </a:pPr>
            <a:r>
              <a:rPr lang="is-IS" sz="1200" dirty="0"/>
              <a:t>Þú setur svo að lokum silfurstjörnu við kennslu þar sem endurgjöf fer fram og gullstjörnu setur þú við lokamat. </a:t>
            </a:r>
            <a:endParaRPr lang="en-GB" sz="1200" dirty="0"/>
          </a:p>
          <a:p>
            <a:endParaRPr lang="is-IS" sz="1200" dirty="0"/>
          </a:p>
        </p:txBody>
      </p:sp>
      <p:sp>
        <p:nvSpPr>
          <p:cNvPr id="37" name="TextBox 36">
            <a:extLst>
              <a:ext uri="{FF2B5EF4-FFF2-40B4-BE49-F238E27FC236}">
                <a16:creationId xmlns:a16="http://schemas.microsoft.com/office/drawing/2014/main" id="{52A63949-E8E1-E74D-9A44-67FB2D52C57A}"/>
              </a:ext>
            </a:extLst>
          </p:cNvPr>
          <p:cNvSpPr txBox="1"/>
          <p:nvPr/>
        </p:nvSpPr>
        <p:spPr>
          <a:xfrm>
            <a:off x="173653" y="1170432"/>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38" name="TextBox 37">
            <a:extLst>
              <a:ext uri="{FF2B5EF4-FFF2-40B4-BE49-F238E27FC236}">
                <a16:creationId xmlns:a16="http://schemas.microsoft.com/office/drawing/2014/main" id="{5EB4F45E-62A8-634A-8DBF-209DA91B1999}"/>
              </a:ext>
            </a:extLst>
          </p:cNvPr>
          <p:cNvSpPr txBox="1"/>
          <p:nvPr/>
        </p:nvSpPr>
        <p:spPr>
          <a:xfrm>
            <a:off x="4211439" y="394427"/>
            <a:ext cx="3230955" cy="369332"/>
          </a:xfrm>
          <a:prstGeom prst="rect">
            <a:avLst/>
          </a:prstGeom>
          <a:noFill/>
        </p:spPr>
        <p:txBody>
          <a:bodyPr wrap="square" rtlCol="0">
            <a:spAutoFit/>
          </a:bodyPr>
          <a:lstStyle/>
          <a:p>
            <a:r>
              <a:rPr lang="is-IS" b="1" dirty="0">
                <a:solidFill>
                  <a:srgbClr val="FF0000"/>
                </a:solidFill>
              </a:rPr>
              <a:t>Vika nr. eða kennsluhluti/þema </a:t>
            </a:r>
            <a:endParaRPr lang="en-GB" b="1" dirty="0">
              <a:solidFill>
                <a:srgbClr val="FF0000"/>
              </a:solidFill>
            </a:endParaRPr>
          </a:p>
        </p:txBody>
      </p:sp>
      <p:sp>
        <p:nvSpPr>
          <p:cNvPr id="39" name="TextBox 38">
            <a:extLst>
              <a:ext uri="{FF2B5EF4-FFF2-40B4-BE49-F238E27FC236}">
                <a16:creationId xmlns:a16="http://schemas.microsoft.com/office/drawing/2014/main" id="{27CC9C2B-D82F-FD42-B279-105BF8E0C2B1}"/>
              </a:ext>
            </a:extLst>
          </p:cNvPr>
          <p:cNvSpPr txBox="1"/>
          <p:nvPr/>
        </p:nvSpPr>
        <p:spPr>
          <a:xfrm>
            <a:off x="68112" y="409822"/>
            <a:ext cx="3369870" cy="307777"/>
          </a:xfrm>
          <a:prstGeom prst="rect">
            <a:avLst/>
          </a:prstGeom>
          <a:noFill/>
        </p:spPr>
        <p:txBody>
          <a:bodyPr wrap="square" rtlCol="0">
            <a:spAutoFit/>
          </a:bodyPr>
          <a:lstStyle/>
          <a:p>
            <a:r>
              <a:rPr lang="is-IS" sz="1400" b="1" dirty="0">
                <a:solidFill>
                  <a:srgbClr val="0070C0"/>
                </a:solidFill>
              </a:rPr>
              <a:t>Númer og nafn á námskeiði</a:t>
            </a:r>
            <a:endParaRPr lang="en-GB" sz="1400" b="1" dirty="0">
              <a:solidFill>
                <a:srgbClr val="0070C0"/>
              </a:solidFill>
            </a:endParaRPr>
          </a:p>
        </p:txBody>
      </p:sp>
      <p:sp>
        <p:nvSpPr>
          <p:cNvPr id="40" name="TextBox 39">
            <a:extLst>
              <a:ext uri="{FF2B5EF4-FFF2-40B4-BE49-F238E27FC236}">
                <a16:creationId xmlns:a16="http://schemas.microsoft.com/office/drawing/2014/main" id="{85A1BB4D-0DBA-0446-B4D4-D88A362AB6CE}"/>
              </a:ext>
            </a:extLst>
          </p:cNvPr>
          <p:cNvSpPr txBox="1"/>
          <p:nvPr/>
        </p:nvSpPr>
        <p:spPr>
          <a:xfrm>
            <a:off x="9384632" y="409816"/>
            <a:ext cx="2579570" cy="307777"/>
          </a:xfrm>
          <a:prstGeom prst="rect">
            <a:avLst/>
          </a:prstGeom>
          <a:noFill/>
        </p:spPr>
        <p:txBody>
          <a:bodyPr wrap="square" rtlCol="0">
            <a:spAutoFit/>
          </a:bodyPr>
          <a:lstStyle/>
          <a:p>
            <a:r>
              <a:rPr lang="is-IS" sz="1400" b="1" dirty="0">
                <a:solidFill>
                  <a:srgbClr val="0070C0"/>
                </a:solidFill>
              </a:rPr>
              <a:t>Nafn á kennara</a:t>
            </a:r>
            <a:endParaRPr lang="en-GB" sz="1400" b="1" dirty="0">
              <a:solidFill>
                <a:srgbClr val="0070C0"/>
              </a:solidFill>
            </a:endParaRPr>
          </a:p>
        </p:txBody>
      </p:sp>
      <p:sp>
        <p:nvSpPr>
          <p:cNvPr id="41" name="TextBox 40">
            <a:extLst>
              <a:ext uri="{FF2B5EF4-FFF2-40B4-BE49-F238E27FC236}">
                <a16:creationId xmlns:a16="http://schemas.microsoft.com/office/drawing/2014/main" id="{FD360AB6-A337-1040-B11F-47D086071E39}"/>
              </a:ext>
            </a:extLst>
          </p:cNvPr>
          <p:cNvSpPr txBox="1"/>
          <p:nvPr/>
        </p:nvSpPr>
        <p:spPr>
          <a:xfrm>
            <a:off x="173653" y="2498718"/>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2" name="TextBox 41">
            <a:extLst>
              <a:ext uri="{FF2B5EF4-FFF2-40B4-BE49-F238E27FC236}">
                <a16:creationId xmlns:a16="http://schemas.microsoft.com/office/drawing/2014/main" id="{1EC25A11-BFF8-DC46-B5D4-2C953B29D3C8}"/>
              </a:ext>
            </a:extLst>
          </p:cNvPr>
          <p:cNvSpPr txBox="1"/>
          <p:nvPr/>
        </p:nvSpPr>
        <p:spPr>
          <a:xfrm>
            <a:off x="173653" y="3807754"/>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3" name="TextBox 42">
            <a:extLst>
              <a:ext uri="{FF2B5EF4-FFF2-40B4-BE49-F238E27FC236}">
                <a16:creationId xmlns:a16="http://schemas.microsoft.com/office/drawing/2014/main" id="{CE88FCD1-26DA-8F4E-BD85-36E1B5578CFB}"/>
              </a:ext>
            </a:extLst>
          </p:cNvPr>
          <p:cNvSpPr txBox="1"/>
          <p:nvPr/>
        </p:nvSpPr>
        <p:spPr>
          <a:xfrm>
            <a:off x="173653" y="5145665"/>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4" name="TextBox 43">
            <a:extLst>
              <a:ext uri="{FF2B5EF4-FFF2-40B4-BE49-F238E27FC236}">
                <a16:creationId xmlns:a16="http://schemas.microsoft.com/office/drawing/2014/main" id="{15DEA924-71BF-FF47-8A7A-5C754076FA78}"/>
              </a:ext>
            </a:extLst>
          </p:cNvPr>
          <p:cNvSpPr txBox="1"/>
          <p:nvPr/>
        </p:nvSpPr>
        <p:spPr>
          <a:xfrm>
            <a:off x="173653" y="6233321"/>
            <a:ext cx="10779896" cy="276999"/>
          </a:xfrm>
          <a:prstGeom prst="rect">
            <a:avLst/>
          </a:prstGeom>
          <a:noFill/>
        </p:spPr>
        <p:txBody>
          <a:bodyPr wrap="square" rtlCol="0">
            <a:spAutoFit/>
          </a:bodyPr>
          <a:lstStyle/>
          <a:p>
            <a:r>
              <a:rPr lang="is-IS" sz="1200" dirty="0">
                <a:solidFill>
                  <a:srgbClr val="FF0000"/>
                </a:solidFill>
              </a:rPr>
              <a:t>Hér er svo hægt að skrifa skýringatexta, gera athugasemd eða bara skrifa eitthvað til að minna sig á. Mundu að þetta er vinnuplaggið þitt!</a:t>
            </a:r>
            <a:endParaRPr lang="en-GB" sz="1200" dirty="0">
              <a:solidFill>
                <a:srgbClr val="FF0000"/>
              </a:solidFill>
            </a:endParaRPr>
          </a:p>
        </p:txBody>
      </p:sp>
    </p:spTree>
    <p:extLst>
      <p:ext uri="{BB962C8B-B14F-4D97-AF65-F5344CB8AC3E}">
        <p14:creationId xmlns:p14="http://schemas.microsoft.com/office/powerpoint/2010/main" val="260044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B1B04A21-7CA0-4743-BF8E-2E86DE5F3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267" y="4851847"/>
            <a:ext cx="1772273" cy="1329205"/>
          </a:xfrm>
          <a:prstGeom prst="rect">
            <a:avLst/>
          </a:prstGeom>
        </p:spPr>
      </p:pic>
      <p:pic>
        <p:nvPicPr>
          <p:cNvPr id="3" name="Picture 2" descr="Graphical user interface, text&#10;&#10;Description automatically generated">
            <a:extLst>
              <a:ext uri="{FF2B5EF4-FFF2-40B4-BE49-F238E27FC236}">
                <a16:creationId xmlns:a16="http://schemas.microsoft.com/office/drawing/2014/main" id="{9D6CFFAB-CA8A-CA4C-9491-E7F8ECF52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006" y="-827563"/>
            <a:ext cx="1781534" cy="1336150"/>
          </a:xfrm>
          <a:prstGeom prst="rect">
            <a:avLst/>
          </a:prstGeom>
        </p:spPr>
      </p:pic>
      <p:pic>
        <p:nvPicPr>
          <p:cNvPr id="4" name="Picture 3" descr="Text, letter&#10;&#10;Description automatically generated">
            <a:extLst>
              <a:ext uri="{FF2B5EF4-FFF2-40B4-BE49-F238E27FC236}">
                <a16:creationId xmlns:a16="http://schemas.microsoft.com/office/drawing/2014/main" id="{3597953D-CCFD-684F-B22B-9DC252D9FD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006" y="2012142"/>
            <a:ext cx="1781534" cy="1336150"/>
          </a:xfrm>
          <a:prstGeom prst="rect">
            <a:avLst/>
          </a:prstGeom>
        </p:spPr>
      </p:pic>
      <p:pic>
        <p:nvPicPr>
          <p:cNvPr id="5" name="Picture 4" descr="Text, letter&#10;&#10;Description automatically generated">
            <a:extLst>
              <a:ext uri="{FF2B5EF4-FFF2-40B4-BE49-F238E27FC236}">
                <a16:creationId xmlns:a16="http://schemas.microsoft.com/office/drawing/2014/main" id="{DF33B888-49A8-6944-A0B5-708B1B5F00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1267" y="579093"/>
            <a:ext cx="1781534" cy="1336150"/>
          </a:xfrm>
          <a:prstGeom prst="rect">
            <a:avLst/>
          </a:prstGeom>
        </p:spPr>
      </p:pic>
      <p:pic>
        <p:nvPicPr>
          <p:cNvPr id="6" name="Picture 5" descr="Text&#10;&#10;Description automatically generated">
            <a:extLst>
              <a:ext uri="{FF2B5EF4-FFF2-40B4-BE49-F238E27FC236}">
                <a16:creationId xmlns:a16="http://schemas.microsoft.com/office/drawing/2014/main" id="{F3BE5CBC-7CD8-894B-8C3F-352F9CA4F0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1267" y="3445192"/>
            <a:ext cx="1794378" cy="1345784"/>
          </a:xfrm>
          <a:prstGeom prst="rect">
            <a:avLst/>
          </a:prstGeom>
        </p:spPr>
      </p:pic>
      <p:pic>
        <p:nvPicPr>
          <p:cNvPr id="7" name="Picture 6" descr="Text&#10;&#10;Description automatically generated">
            <a:extLst>
              <a:ext uri="{FF2B5EF4-FFF2-40B4-BE49-F238E27FC236}">
                <a16:creationId xmlns:a16="http://schemas.microsoft.com/office/drawing/2014/main" id="{65128343-496F-BA4F-A424-6A44A9FCEC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3372" y="6278907"/>
            <a:ext cx="1794378" cy="1345784"/>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34AE9D3F-F24F-0448-9FE3-3CDDFA076F6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61351" y="-827563"/>
            <a:ext cx="1781534" cy="1336150"/>
          </a:xfrm>
          <a:prstGeom prst="rect">
            <a:avLst/>
          </a:prstGeom>
        </p:spPr>
      </p:pic>
      <p:pic>
        <p:nvPicPr>
          <p:cNvPr id="9" name="Picture 8" descr="Graphical user interface, application, table&#10;&#10;Description automatically generated">
            <a:extLst>
              <a:ext uri="{FF2B5EF4-FFF2-40B4-BE49-F238E27FC236}">
                <a16:creationId xmlns:a16="http://schemas.microsoft.com/office/drawing/2014/main" id="{C0EB7BAD-EC82-6D47-8053-452932141D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61351" y="2012142"/>
            <a:ext cx="1781534" cy="1336150"/>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A127F955-84D0-2049-8365-A6F999D7B9B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61351" y="573718"/>
            <a:ext cx="1781534" cy="1336150"/>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7CDA4ECA-4C0A-2F47-9742-79F8B580773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261351" y="3442675"/>
            <a:ext cx="1781534" cy="1336151"/>
          </a:xfrm>
          <a:prstGeom prst="rect">
            <a:avLst/>
          </a:prstGeom>
        </p:spPr>
      </p:pic>
      <p:pic>
        <p:nvPicPr>
          <p:cNvPr id="12" name="Picture 11" descr="Table&#10;&#10;Description automatically generated">
            <a:extLst>
              <a:ext uri="{FF2B5EF4-FFF2-40B4-BE49-F238E27FC236}">
                <a16:creationId xmlns:a16="http://schemas.microsoft.com/office/drawing/2014/main" id="{92B4458C-96E4-5F43-955D-7B5EA416639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261351" y="4848373"/>
            <a:ext cx="1781534" cy="1336151"/>
          </a:xfrm>
          <a:prstGeom prst="rect">
            <a:avLst/>
          </a:prstGeom>
        </p:spPr>
      </p:pic>
      <p:pic>
        <p:nvPicPr>
          <p:cNvPr id="13" name="Picture 12" descr="Graphical user interface, application, table&#10;&#10;Description automatically generated">
            <a:extLst>
              <a:ext uri="{FF2B5EF4-FFF2-40B4-BE49-F238E27FC236}">
                <a16:creationId xmlns:a16="http://schemas.microsoft.com/office/drawing/2014/main" id="{7329AA6F-9848-164C-830E-6321A12984E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261351" y="6278907"/>
            <a:ext cx="1781534" cy="1336151"/>
          </a:xfrm>
          <a:prstGeom prst="rect">
            <a:avLst/>
          </a:prstGeom>
        </p:spPr>
      </p:pic>
      <p:sp>
        <p:nvSpPr>
          <p:cNvPr id="25" name="Star: 5 Points 2">
            <a:extLst>
              <a:ext uri="{FF2B5EF4-FFF2-40B4-BE49-F238E27FC236}">
                <a16:creationId xmlns:a16="http://schemas.microsoft.com/office/drawing/2014/main" id="{6A5C86CF-3C45-4F4E-B421-D280304A3DCC}"/>
              </a:ext>
            </a:extLst>
          </p:cNvPr>
          <p:cNvSpPr/>
          <p:nvPr/>
        </p:nvSpPr>
        <p:spPr>
          <a:xfrm>
            <a:off x="235742" y="71136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Star: 5 Points 33">
            <a:extLst>
              <a:ext uri="{FF2B5EF4-FFF2-40B4-BE49-F238E27FC236}">
                <a16:creationId xmlns:a16="http://schemas.microsoft.com/office/drawing/2014/main" id="{69983B82-CAC8-9745-B6B6-AD4281D0D03F}"/>
              </a:ext>
            </a:extLst>
          </p:cNvPr>
          <p:cNvSpPr/>
          <p:nvPr/>
        </p:nvSpPr>
        <p:spPr>
          <a:xfrm>
            <a:off x="388142" y="72660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Star: 5 Points 34">
            <a:extLst>
              <a:ext uri="{FF2B5EF4-FFF2-40B4-BE49-F238E27FC236}">
                <a16:creationId xmlns:a16="http://schemas.microsoft.com/office/drawing/2014/main" id="{B584DD50-17E9-6F44-AD81-27AF08A9C68B}"/>
              </a:ext>
            </a:extLst>
          </p:cNvPr>
          <p:cNvSpPr/>
          <p:nvPr/>
        </p:nvSpPr>
        <p:spPr>
          <a:xfrm>
            <a:off x="540542" y="74184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Star: 5 Points 35">
            <a:extLst>
              <a:ext uri="{FF2B5EF4-FFF2-40B4-BE49-F238E27FC236}">
                <a16:creationId xmlns:a16="http://schemas.microsoft.com/office/drawing/2014/main" id="{908B1287-3337-BF40-BEBB-AE029ADD298C}"/>
              </a:ext>
            </a:extLst>
          </p:cNvPr>
          <p:cNvSpPr/>
          <p:nvPr/>
        </p:nvSpPr>
        <p:spPr>
          <a:xfrm>
            <a:off x="692942" y="75708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Star: 5 Points 36">
            <a:extLst>
              <a:ext uri="{FF2B5EF4-FFF2-40B4-BE49-F238E27FC236}">
                <a16:creationId xmlns:a16="http://schemas.microsoft.com/office/drawing/2014/main" id="{B20A5E2C-65C5-1647-894D-E2CED3FB0893}"/>
              </a:ext>
            </a:extLst>
          </p:cNvPr>
          <p:cNvSpPr/>
          <p:nvPr/>
        </p:nvSpPr>
        <p:spPr>
          <a:xfrm>
            <a:off x="845342" y="77232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Star: 5 Points 38">
            <a:extLst>
              <a:ext uri="{FF2B5EF4-FFF2-40B4-BE49-F238E27FC236}">
                <a16:creationId xmlns:a16="http://schemas.microsoft.com/office/drawing/2014/main" id="{205609A2-0343-124A-8832-DA22011A581B}"/>
              </a:ext>
            </a:extLst>
          </p:cNvPr>
          <p:cNvSpPr/>
          <p:nvPr/>
        </p:nvSpPr>
        <p:spPr>
          <a:xfrm>
            <a:off x="1257429" y="71222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tar: 5 Points 39">
            <a:extLst>
              <a:ext uri="{FF2B5EF4-FFF2-40B4-BE49-F238E27FC236}">
                <a16:creationId xmlns:a16="http://schemas.microsoft.com/office/drawing/2014/main" id="{C72B3EEE-E6E0-9B4C-8B21-7F6EB6BE2F1E}"/>
              </a:ext>
            </a:extLst>
          </p:cNvPr>
          <p:cNvSpPr/>
          <p:nvPr/>
        </p:nvSpPr>
        <p:spPr>
          <a:xfrm>
            <a:off x="1409829" y="72746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Star: 5 Points 40">
            <a:extLst>
              <a:ext uri="{FF2B5EF4-FFF2-40B4-BE49-F238E27FC236}">
                <a16:creationId xmlns:a16="http://schemas.microsoft.com/office/drawing/2014/main" id="{999E787D-7BA9-4348-902F-48328D323DCA}"/>
              </a:ext>
            </a:extLst>
          </p:cNvPr>
          <p:cNvSpPr/>
          <p:nvPr/>
        </p:nvSpPr>
        <p:spPr>
          <a:xfrm>
            <a:off x="1562229" y="74270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tar: 5 Points 41">
            <a:extLst>
              <a:ext uri="{FF2B5EF4-FFF2-40B4-BE49-F238E27FC236}">
                <a16:creationId xmlns:a16="http://schemas.microsoft.com/office/drawing/2014/main" id="{91D5A89D-1DC9-EE47-8374-CF0B06133C0A}"/>
              </a:ext>
            </a:extLst>
          </p:cNvPr>
          <p:cNvSpPr/>
          <p:nvPr/>
        </p:nvSpPr>
        <p:spPr>
          <a:xfrm>
            <a:off x="1714629" y="75794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Star: 5 Points 42">
            <a:extLst>
              <a:ext uri="{FF2B5EF4-FFF2-40B4-BE49-F238E27FC236}">
                <a16:creationId xmlns:a16="http://schemas.microsoft.com/office/drawing/2014/main" id="{969DCAE7-CDCD-C44C-B58D-2FE91D02AA1C}"/>
              </a:ext>
            </a:extLst>
          </p:cNvPr>
          <p:cNvSpPr/>
          <p:nvPr/>
        </p:nvSpPr>
        <p:spPr>
          <a:xfrm>
            <a:off x="1867029" y="77318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peech Bubble: Rectangle with Corners Rounded 1">
            <a:extLst>
              <a:ext uri="{FF2B5EF4-FFF2-40B4-BE49-F238E27FC236}">
                <a16:creationId xmlns:a16="http://schemas.microsoft.com/office/drawing/2014/main" id="{6618BB9C-0678-B643-9F1F-8A45E6BECFE1}"/>
              </a:ext>
            </a:extLst>
          </p:cNvPr>
          <p:cNvSpPr/>
          <p:nvPr/>
        </p:nvSpPr>
        <p:spPr>
          <a:xfrm>
            <a:off x="68112" y="-2336800"/>
            <a:ext cx="12234134" cy="2327176"/>
          </a:xfrm>
          <a:prstGeom prst="wedgeRoundRectCallout">
            <a:avLst>
              <a:gd name="adj1" fmla="val 46956"/>
              <a:gd name="adj2" fmla="val 5941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is-IS" sz="1200" dirty="0"/>
              <a:t>Hugsaðu um skipulag námskeiðsins og skiptu því upp í einingar hér á söguborðinu. Hver eining liggur lárétt. Nefndu einingarnar. Ef þér finnst það henta þér betur getur þú unnið þetta lóðrétt. </a:t>
            </a:r>
          </a:p>
          <a:p>
            <a:pPr marL="285750" indent="-285750">
              <a:buFont typeface="Arial" panose="020B0604020202020204" pitchFamily="34" charset="0"/>
              <a:buChar char="•"/>
            </a:pPr>
            <a:r>
              <a:rPr lang="is-IS" sz="1200" dirty="0"/>
              <a:t>Taktu afrit af spjöldunum sem eru til vinstri eins og með þarf. </a:t>
            </a:r>
          </a:p>
          <a:p>
            <a:pPr marL="285750" indent="-285750">
              <a:buFont typeface="Arial" panose="020B0604020202020204" pitchFamily="34" charset="0"/>
              <a:buChar char="•"/>
            </a:pPr>
            <a:r>
              <a:rPr lang="is-IS" sz="1200" dirty="0"/>
              <a:t>Þú velur spjald og heldur inni</a:t>
            </a:r>
            <a:r>
              <a:rPr lang="is-IS" sz="1200" b="1" dirty="0"/>
              <a:t> ctrl </a:t>
            </a:r>
            <a:r>
              <a:rPr lang="is-IS" sz="1200" dirty="0"/>
              <a:t>meðan þú smellir á </a:t>
            </a:r>
            <a:r>
              <a:rPr lang="is-IS" sz="1200" b="1" dirty="0"/>
              <a:t>c</a:t>
            </a:r>
            <a:r>
              <a:rPr lang="is-IS" sz="1200" dirty="0"/>
              <a:t> á lyklaborðinu &lt;ctrl c&gt;. Þá ertu búin(n) að afrita spjaldið. Síðan heldur þú inni </a:t>
            </a:r>
            <a:r>
              <a:rPr lang="is-IS" sz="1200" b="1" dirty="0"/>
              <a:t>ctrl </a:t>
            </a:r>
            <a:r>
              <a:rPr lang="is-IS" sz="1200" dirty="0"/>
              <a:t>á meðan þú smellir á </a:t>
            </a:r>
            <a:r>
              <a:rPr lang="is-IS" sz="1200" b="1" dirty="0"/>
              <a:t>v</a:t>
            </a:r>
            <a:r>
              <a:rPr lang="is-IS" sz="1200" dirty="0"/>
              <a:t> </a:t>
            </a:r>
            <a:r>
              <a:rPr lang="is-IS" sz="1200" dirty="0">
                <a:sym typeface="Wingdings" panose="05000000000000000000" pitchFamily="2" charset="2"/>
              </a:rPr>
              <a:t>&lt;ctrl v&gt; þá verður til nýtt eintak af spjaldinu. Síðan getur þú dregið spjöldin inn </a:t>
            </a:r>
            <a:r>
              <a:rPr lang="is-IS" sz="1200" dirty="0"/>
              <a:t>á söguborðið.</a:t>
            </a:r>
          </a:p>
          <a:p>
            <a:pPr marL="285750" indent="-285750">
              <a:buFont typeface="Arial" panose="020B0604020202020204" pitchFamily="34" charset="0"/>
              <a:buChar char="•"/>
            </a:pPr>
            <a:r>
              <a:rPr lang="is-IS" sz="1200" dirty="0"/>
              <a:t>Þú byrjar á að raða inn spjöldunum sem eru til vinstri, með námstegundunum, til að hanna/ákvarða hvaða tegundir þú vilt nota til að hanna námskeiðið. </a:t>
            </a:r>
          </a:p>
          <a:p>
            <a:pPr marL="285750" indent="-285750">
              <a:buFont typeface="Arial" panose="020B0604020202020204" pitchFamily="34" charset="0"/>
              <a:buChar char="•"/>
            </a:pPr>
            <a:r>
              <a:rPr lang="is-IS" sz="1200" dirty="0"/>
              <a:t>Þú skrifar inn í textaboxin útskýringar, númer á vikum, heiti á kennsluhlutum/þemum eða annað sem þú telur að gagnist þér. Þetta er þitt vinnuplagg.</a:t>
            </a:r>
          </a:p>
          <a:p>
            <a:pPr marL="285750" indent="-285750">
              <a:buFont typeface="Arial" panose="020B0604020202020204" pitchFamily="34" charset="0"/>
              <a:buChar char="•"/>
            </a:pPr>
            <a:r>
              <a:rPr lang="is-IS" sz="1200" dirty="0"/>
              <a:t>Þegar þú ert sátt(ur) við samsetningu námstegundanna sem þú hefur raðað inn þá nærðu í spjöldin til hægri sem geyma kennsluaðferðirnar og dregur þær yfir fyrri spjöldin. Ef þú vil það frekar þá getur þú í stað þess að setja þau yfir, búið til aðra glæru með þeim spjöldum.</a:t>
            </a:r>
          </a:p>
          <a:p>
            <a:pPr marL="285750" indent="-285750">
              <a:buFont typeface="Arial" panose="020B0604020202020204" pitchFamily="34" charset="0"/>
              <a:buChar char="•"/>
            </a:pPr>
            <a:r>
              <a:rPr lang="is-IS" sz="1200" dirty="0"/>
              <a:t>Síðan þarftu að nota textatólið í Powerpoint (Insert – Text Box) til að haka við þær kennsluaðferðir sem þú vilt nota. </a:t>
            </a:r>
          </a:p>
          <a:p>
            <a:pPr marL="285750" indent="-285750">
              <a:buFont typeface="Arial" panose="020B0604020202020204" pitchFamily="34" charset="0"/>
              <a:buChar char="•"/>
            </a:pPr>
            <a:r>
              <a:rPr lang="is-IS" sz="1200" dirty="0"/>
              <a:t>Þú getur einnig bætt við kennsluaðferð og gerir það eins, nærð í textatólið og skrifar inn kennsluaðferðina. </a:t>
            </a:r>
          </a:p>
          <a:p>
            <a:pPr marL="285750" indent="-285750">
              <a:buFont typeface="Arial" panose="020B0604020202020204" pitchFamily="34" charset="0"/>
              <a:buChar char="•"/>
            </a:pPr>
            <a:r>
              <a:rPr lang="is-IS" sz="1200" dirty="0"/>
              <a:t>Þú setur svo að lokum silfurstjörnu við kennslu þar sem endurgjöf fer fram og gullstjörnu setur þú við lokamat. </a:t>
            </a:r>
            <a:endParaRPr lang="en-GB" sz="1200" dirty="0"/>
          </a:p>
          <a:p>
            <a:endParaRPr lang="is-IS" sz="1200" dirty="0"/>
          </a:p>
        </p:txBody>
      </p:sp>
      <p:sp>
        <p:nvSpPr>
          <p:cNvPr id="36" name="TextBox 35">
            <a:extLst>
              <a:ext uri="{FF2B5EF4-FFF2-40B4-BE49-F238E27FC236}">
                <a16:creationId xmlns:a16="http://schemas.microsoft.com/office/drawing/2014/main" id="{514DD845-E703-2845-B655-384503763BA2}"/>
              </a:ext>
            </a:extLst>
          </p:cNvPr>
          <p:cNvSpPr txBox="1"/>
          <p:nvPr/>
        </p:nvSpPr>
        <p:spPr>
          <a:xfrm>
            <a:off x="173653" y="1170432"/>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37" name="TextBox 36">
            <a:extLst>
              <a:ext uri="{FF2B5EF4-FFF2-40B4-BE49-F238E27FC236}">
                <a16:creationId xmlns:a16="http://schemas.microsoft.com/office/drawing/2014/main" id="{0E5E00CB-BEDF-0241-83F2-9B09A17503AA}"/>
              </a:ext>
            </a:extLst>
          </p:cNvPr>
          <p:cNvSpPr txBox="1"/>
          <p:nvPr/>
        </p:nvSpPr>
        <p:spPr>
          <a:xfrm>
            <a:off x="4211439" y="394427"/>
            <a:ext cx="3230955" cy="369332"/>
          </a:xfrm>
          <a:prstGeom prst="rect">
            <a:avLst/>
          </a:prstGeom>
          <a:noFill/>
        </p:spPr>
        <p:txBody>
          <a:bodyPr wrap="square" rtlCol="0">
            <a:spAutoFit/>
          </a:bodyPr>
          <a:lstStyle/>
          <a:p>
            <a:r>
              <a:rPr lang="is-IS" b="1" dirty="0">
                <a:solidFill>
                  <a:srgbClr val="FF0000"/>
                </a:solidFill>
              </a:rPr>
              <a:t>Vika nr. eða kennsluhluti/þema </a:t>
            </a:r>
            <a:endParaRPr lang="en-GB" b="1" dirty="0">
              <a:solidFill>
                <a:srgbClr val="FF0000"/>
              </a:solidFill>
            </a:endParaRPr>
          </a:p>
        </p:txBody>
      </p:sp>
      <p:sp>
        <p:nvSpPr>
          <p:cNvPr id="38" name="TextBox 37">
            <a:extLst>
              <a:ext uri="{FF2B5EF4-FFF2-40B4-BE49-F238E27FC236}">
                <a16:creationId xmlns:a16="http://schemas.microsoft.com/office/drawing/2014/main" id="{F04FFBA4-6497-1A48-B434-8FE1F54A0D50}"/>
              </a:ext>
            </a:extLst>
          </p:cNvPr>
          <p:cNvSpPr txBox="1"/>
          <p:nvPr/>
        </p:nvSpPr>
        <p:spPr>
          <a:xfrm>
            <a:off x="68112" y="409822"/>
            <a:ext cx="3369870" cy="307777"/>
          </a:xfrm>
          <a:prstGeom prst="rect">
            <a:avLst/>
          </a:prstGeom>
          <a:noFill/>
        </p:spPr>
        <p:txBody>
          <a:bodyPr wrap="square" rtlCol="0">
            <a:spAutoFit/>
          </a:bodyPr>
          <a:lstStyle/>
          <a:p>
            <a:r>
              <a:rPr lang="is-IS" sz="1400" b="1" dirty="0">
                <a:solidFill>
                  <a:srgbClr val="0070C0"/>
                </a:solidFill>
              </a:rPr>
              <a:t>Númer og nafn á námskeiði</a:t>
            </a:r>
            <a:endParaRPr lang="en-GB" sz="1400" b="1" dirty="0">
              <a:solidFill>
                <a:srgbClr val="0070C0"/>
              </a:solidFill>
            </a:endParaRPr>
          </a:p>
        </p:txBody>
      </p:sp>
      <p:sp>
        <p:nvSpPr>
          <p:cNvPr id="39" name="TextBox 38">
            <a:extLst>
              <a:ext uri="{FF2B5EF4-FFF2-40B4-BE49-F238E27FC236}">
                <a16:creationId xmlns:a16="http://schemas.microsoft.com/office/drawing/2014/main" id="{D876E3F8-DAF6-BB42-8382-B6DECC10A0F1}"/>
              </a:ext>
            </a:extLst>
          </p:cNvPr>
          <p:cNvSpPr txBox="1"/>
          <p:nvPr/>
        </p:nvSpPr>
        <p:spPr>
          <a:xfrm>
            <a:off x="9384632" y="409816"/>
            <a:ext cx="2579570" cy="307777"/>
          </a:xfrm>
          <a:prstGeom prst="rect">
            <a:avLst/>
          </a:prstGeom>
          <a:noFill/>
        </p:spPr>
        <p:txBody>
          <a:bodyPr wrap="square" rtlCol="0">
            <a:spAutoFit/>
          </a:bodyPr>
          <a:lstStyle/>
          <a:p>
            <a:r>
              <a:rPr lang="is-IS" sz="1400" b="1" dirty="0">
                <a:solidFill>
                  <a:srgbClr val="0070C0"/>
                </a:solidFill>
              </a:rPr>
              <a:t>Nafn á kennara</a:t>
            </a:r>
            <a:endParaRPr lang="en-GB" sz="1400" b="1" dirty="0">
              <a:solidFill>
                <a:srgbClr val="0070C0"/>
              </a:solidFill>
            </a:endParaRPr>
          </a:p>
        </p:txBody>
      </p:sp>
      <p:sp>
        <p:nvSpPr>
          <p:cNvPr id="40" name="TextBox 39">
            <a:extLst>
              <a:ext uri="{FF2B5EF4-FFF2-40B4-BE49-F238E27FC236}">
                <a16:creationId xmlns:a16="http://schemas.microsoft.com/office/drawing/2014/main" id="{D6869BB8-B234-AC46-BA45-42A09B99D686}"/>
              </a:ext>
            </a:extLst>
          </p:cNvPr>
          <p:cNvSpPr txBox="1"/>
          <p:nvPr/>
        </p:nvSpPr>
        <p:spPr>
          <a:xfrm>
            <a:off x="173653" y="2498718"/>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1" name="TextBox 40">
            <a:extLst>
              <a:ext uri="{FF2B5EF4-FFF2-40B4-BE49-F238E27FC236}">
                <a16:creationId xmlns:a16="http://schemas.microsoft.com/office/drawing/2014/main" id="{F434FE1D-E2B9-464A-8C82-282083BC1A54}"/>
              </a:ext>
            </a:extLst>
          </p:cNvPr>
          <p:cNvSpPr txBox="1"/>
          <p:nvPr/>
        </p:nvSpPr>
        <p:spPr>
          <a:xfrm>
            <a:off x="173653" y="3807754"/>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2" name="TextBox 41">
            <a:extLst>
              <a:ext uri="{FF2B5EF4-FFF2-40B4-BE49-F238E27FC236}">
                <a16:creationId xmlns:a16="http://schemas.microsoft.com/office/drawing/2014/main" id="{AF579764-3748-E442-8F9B-2C02BA04E115}"/>
              </a:ext>
            </a:extLst>
          </p:cNvPr>
          <p:cNvSpPr txBox="1"/>
          <p:nvPr/>
        </p:nvSpPr>
        <p:spPr>
          <a:xfrm>
            <a:off x="173653" y="5145665"/>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3" name="TextBox 42">
            <a:extLst>
              <a:ext uri="{FF2B5EF4-FFF2-40B4-BE49-F238E27FC236}">
                <a16:creationId xmlns:a16="http://schemas.microsoft.com/office/drawing/2014/main" id="{41A66DB3-2775-9B40-AEC4-0FCD19FE78B8}"/>
              </a:ext>
            </a:extLst>
          </p:cNvPr>
          <p:cNvSpPr txBox="1"/>
          <p:nvPr/>
        </p:nvSpPr>
        <p:spPr>
          <a:xfrm>
            <a:off x="173653" y="6233321"/>
            <a:ext cx="10779896" cy="276999"/>
          </a:xfrm>
          <a:prstGeom prst="rect">
            <a:avLst/>
          </a:prstGeom>
          <a:noFill/>
        </p:spPr>
        <p:txBody>
          <a:bodyPr wrap="square" rtlCol="0">
            <a:spAutoFit/>
          </a:bodyPr>
          <a:lstStyle/>
          <a:p>
            <a:r>
              <a:rPr lang="is-IS" sz="1200" dirty="0">
                <a:solidFill>
                  <a:srgbClr val="FF0000"/>
                </a:solidFill>
              </a:rPr>
              <a:t>Hér er svo hægt að skrifa skýringatexta, gera athugasemd eða bara skrifa eitthvað til að minna sig á. Mundu að þetta er vinnuplaggið þitt!</a:t>
            </a:r>
            <a:endParaRPr lang="en-GB" sz="1200" dirty="0">
              <a:solidFill>
                <a:srgbClr val="FF0000"/>
              </a:solidFill>
            </a:endParaRPr>
          </a:p>
        </p:txBody>
      </p:sp>
    </p:spTree>
    <p:extLst>
      <p:ext uri="{BB962C8B-B14F-4D97-AF65-F5344CB8AC3E}">
        <p14:creationId xmlns:p14="http://schemas.microsoft.com/office/powerpoint/2010/main" val="639816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7874540B-8847-F142-B89E-515BA7CEE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267" y="4851847"/>
            <a:ext cx="1772273" cy="1329205"/>
          </a:xfrm>
          <a:prstGeom prst="rect">
            <a:avLst/>
          </a:prstGeom>
        </p:spPr>
      </p:pic>
      <p:pic>
        <p:nvPicPr>
          <p:cNvPr id="3" name="Picture 2" descr="Graphical user interface, text&#10;&#10;Description automatically generated">
            <a:extLst>
              <a:ext uri="{FF2B5EF4-FFF2-40B4-BE49-F238E27FC236}">
                <a16:creationId xmlns:a16="http://schemas.microsoft.com/office/drawing/2014/main" id="{0F2137D8-C691-6E47-A302-80DDF39C5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006" y="-827563"/>
            <a:ext cx="1781534" cy="1336150"/>
          </a:xfrm>
          <a:prstGeom prst="rect">
            <a:avLst/>
          </a:prstGeom>
        </p:spPr>
      </p:pic>
      <p:pic>
        <p:nvPicPr>
          <p:cNvPr id="4" name="Picture 3" descr="Text, letter&#10;&#10;Description automatically generated">
            <a:extLst>
              <a:ext uri="{FF2B5EF4-FFF2-40B4-BE49-F238E27FC236}">
                <a16:creationId xmlns:a16="http://schemas.microsoft.com/office/drawing/2014/main" id="{AE4E4ED8-ADBE-C54E-881F-B4B31B75F5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006" y="2012142"/>
            <a:ext cx="1781534" cy="1336150"/>
          </a:xfrm>
          <a:prstGeom prst="rect">
            <a:avLst/>
          </a:prstGeom>
        </p:spPr>
      </p:pic>
      <p:pic>
        <p:nvPicPr>
          <p:cNvPr id="5" name="Picture 4" descr="Text, letter&#10;&#10;Description automatically generated">
            <a:extLst>
              <a:ext uri="{FF2B5EF4-FFF2-40B4-BE49-F238E27FC236}">
                <a16:creationId xmlns:a16="http://schemas.microsoft.com/office/drawing/2014/main" id="{2518D326-68CB-1640-9C1D-D39C89BA2D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1267" y="579093"/>
            <a:ext cx="1781534" cy="1336150"/>
          </a:xfrm>
          <a:prstGeom prst="rect">
            <a:avLst/>
          </a:prstGeom>
        </p:spPr>
      </p:pic>
      <p:pic>
        <p:nvPicPr>
          <p:cNvPr id="6" name="Picture 5" descr="Text&#10;&#10;Description automatically generated">
            <a:extLst>
              <a:ext uri="{FF2B5EF4-FFF2-40B4-BE49-F238E27FC236}">
                <a16:creationId xmlns:a16="http://schemas.microsoft.com/office/drawing/2014/main" id="{0D8AC382-53F2-8044-B816-D9076970BE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1267" y="3445192"/>
            <a:ext cx="1794378" cy="1345784"/>
          </a:xfrm>
          <a:prstGeom prst="rect">
            <a:avLst/>
          </a:prstGeom>
        </p:spPr>
      </p:pic>
      <p:pic>
        <p:nvPicPr>
          <p:cNvPr id="7" name="Picture 6" descr="Text&#10;&#10;Description automatically generated">
            <a:extLst>
              <a:ext uri="{FF2B5EF4-FFF2-40B4-BE49-F238E27FC236}">
                <a16:creationId xmlns:a16="http://schemas.microsoft.com/office/drawing/2014/main" id="{3E2A40F6-6DF8-9848-A097-66B618B145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3372" y="6278907"/>
            <a:ext cx="1794378" cy="1345784"/>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A2F6A014-6960-3D4D-AF9B-64EEAAF7E1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61351" y="-827563"/>
            <a:ext cx="1781534" cy="1336150"/>
          </a:xfrm>
          <a:prstGeom prst="rect">
            <a:avLst/>
          </a:prstGeom>
        </p:spPr>
      </p:pic>
      <p:pic>
        <p:nvPicPr>
          <p:cNvPr id="9" name="Picture 8" descr="Graphical user interface, application, table&#10;&#10;Description automatically generated">
            <a:extLst>
              <a:ext uri="{FF2B5EF4-FFF2-40B4-BE49-F238E27FC236}">
                <a16:creationId xmlns:a16="http://schemas.microsoft.com/office/drawing/2014/main" id="{09A8A9DC-81E2-4B44-A9F5-A66C8DB3895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61351" y="2012142"/>
            <a:ext cx="1781534" cy="1336150"/>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42E98138-53C1-664A-866B-FEB47584694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61351" y="573718"/>
            <a:ext cx="1781534" cy="1336150"/>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39B11D2C-B0DC-C24B-8B66-3D01139003F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261351" y="3442675"/>
            <a:ext cx="1781534" cy="1336151"/>
          </a:xfrm>
          <a:prstGeom prst="rect">
            <a:avLst/>
          </a:prstGeom>
        </p:spPr>
      </p:pic>
      <p:pic>
        <p:nvPicPr>
          <p:cNvPr id="12" name="Picture 11" descr="Table&#10;&#10;Description automatically generated">
            <a:extLst>
              <a:ext uri="{FF2B5EF4-FFF2-40B4-BE49-F238E27FC236}">
                <a16:creationId xmlns:a16="http://schemas.microsoft.com/office/drawing/2014/main" id="{869574DB-68F6-FE4D-9B1B-F5C865CDEC6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261351" y="4848373"/>
            <a:ext cx="1781534" cy="1336151"/>
          </a:xfrm>
          <a:prstGeom prst="rect">
            <a:avLst/>
          </a:prstGeom>
        </p:spPr>
      </p:pic>
      <p:pic>
        <p:nvPicPr>
          <p:cNvPr id="13" name="Picture 12" descr="Graphical user interface, application, table&#10;&#10;Description automatically generated">
            <a:extLst>
              <a:ext uri="{FF2B5EF4-FFF2-40B4-BE49-F238E27FC236}">
                <a16:creationId xmlns:a16="http://schemas.microsoft.com/office/drawing/2014/main" id="{C93027BD-0DB3-0740-9758-A03394621AB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261351" y="6278907"/>
            <a:ext cx="1781534" cy="1336151"/>
          </a:xfrm>
          <a:prstGeom prst="rect">
            <a:avLst/>
          </a:prstGeom>
        </p:spPr>
      </p:pic>
      <p:sp>
        <p:nvSpPr>
          <p:cNvPr id="25" name="Star: 5 Points 2">
            <a:extLst>
              <a:ext uri="{FF2B5EF4-FFF2-40B4-BE49-F238E27FC236}">
                <a16:creationId xmlns:a16="http://schemas.microsoft.com/office/drawing/2014/main" id="{580D4B2C-9F1B-834E-829D-499E2DC88476}"/>
              </a:ext>
            </a:extLst>
          </p:cNvPr>
          <p:cNvSpPr/>
          <p:nvPr/>
        </p:nvSpPr>
        <p:spPr>
          <a:xfrm>
            <a:off x="235742" y="71136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Star: 5 Points 33">
            <a:extLst>
              <a:ext uri="{FF2B5EF4-FFF2-40B4-BE49-F238E27FC236}">
                <a16:creationId xmlns:a16="http://schemas.microsoft.com/office/drawing/2014/main" id="{77638040-EDCD-5248-B0BD-04C526FD81C4}"/>
              </a:ext>
            </a:extLst>
          </p:cNvPr>
          <p:cNvSpPr/>
          <p:nvPr/>
        </p:nvSpPr>
        <p:spPr>
          <a:xfrm>
            <a:off x="388142" y="72660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Star: 5 Points 34">
            <a:extLst>
              <a:ext uri="{FF2B5EF4-FFF2-40B4-BE49-F238E27FC236}">
                <a16:creationId xmlns:a16="http://schemas.microsoft.com/office/drawing/2014/main" id="{9B4C40FA-9B03-7548-A16E-439AF451EFA3}"/>
              </a:ext>
            </a:extLst>
          </p:cNvPr>
          <p:cNvSpPr/>
          <p:nvPr/>
        </p:nvSpPr>
        <p:spPr>
          <a:xfrm>
            <a:off x="540542" y="74184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Star: 5 Points 35">
            <a:extLst>
              <a:ext uri="{FF2B5EF4-FFF2-40B4-BE49-F238E27FC236}">
                <a16:creationId xmlns:a16="http://schemas.microsoft.com/office/drawing/2014/main" id="{7AE42743-C609-5043-9017-7C64B8E3D684}"/>
              </a:ext>
            </a:extLst>
          </p:cNvPr>
          <p:cNvSpPr/>
          <p:nvPr/>
        </p:nvSpPr>
        <p:spPr>
          <a:xfrm>
            <a:off x="692942" y="75708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Star: 5 Points 36">
            <a:extLst>
              <a:ext uri="{FF2B5EF4-FFF2-40B4-BE49-F238E27FC236}">
                <a16:creationId xmlns:a16="http://schemas.microsoft.com/office/drawing/2014/main" id="{4E4466EB-C42C-9D46-9E77-96D0C31BC543}"/>
              </a:ext>
            </a:extLst>
          </p:cNvPr>
          <p:cNvSpPr/>
          <p:nvPr/>
        </p:nvSpPr>
        <p:spPr>
          <a:xfrm>
            <a:off x="845342" y="77232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Star: 5 Points 38">
            <a:extLst>
              <a:ext uri="{FF2B5EF4-FFF2-40B4-BE49-F238E27FC236}">
                <a16:creationId xmlns:a16="http://schemas.microsoft.com/office/drawing/2014/main" id="{3121BA82-5B6E-7C43-A0B6-49927CB99D69}"/>
              </a:ext>
            </a:extLst>
          </p:cNvPr>
          <p:cNvSpPr/>
          <p:nvPr/>
        </p:nvSpPr>
        <p:spPr>
          <a:xfrm>
            <a:off x="1257429" y="71222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tar: 5 Points 39">
            <a:extLst>
              <a:ext uri="{FF2B5EF4-FFF2-40B4-BE49-F238E27FC236}">
                <a16:creationId xmlns:a16="http://schemas.microsoft.com/office/drawing/2014/main" id="{E1671680-CB8D-5341-B8EA-2B3986CF621B}"/>
              </a:ext>
            </a:extLst>
          </p:cNvPr>
          <p:cNvSpPr/>
          <p:nvPr/>
        </p:nvSpPr>
        <p:spPr>
          <a:xfrm>
            <a:off x="1409829" y="72746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Star: 5 Points 40">
            <a:extLst>
              <a:ext uri="{FF2B5EF4-FFF2-40B4-BE49-F238E27FC236}">
                <a16:creationId xmlns:a16="http://schemas.microsoft.com/office/drawing/2014/main" id="{78565E13-85B1-B946-BBEB-6E5B96F33233}"/>
              </a:ext>
            </a:extLst>
          </p:cNvPr>
          <p:cNvSpPr/>
          <p:nvPr/>
        </p:nvSpPr>
        <p:spPr>
          <a:xfrm>
            <a:off x="1562229" y="74270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tar: 5 Points 41">
            <a:extLst>
              <a:ext uri="{FF2B5EF4-FFF2-40B4-BE49-F238E27FC236}">
                <a16:creationId xmlns:a16="http://schemas.microsoft.com/office/drawing/2014/main" id="{32B6D355-309F-8B4C-9F28-7745E5635886}"/>
              </a:ext>
            </a:extLst>
          </p:cNvPr>
          <p:cNvSpPr/>
          <p:nvPr/>
        </p:nvSpPr>
        <p:spPr>
          <a:xfrm>
            <a:off x="1714629" y="75794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Star: 5 Points 42">
            <a:extLst>
              <a:ext uri="{FF2B5EF4-FFF2-40B4-BE49-F238E27FC236}">
                <a16:creationId xmlns:a16="http://schemas.microsoft.com/office/drawing/2014/main" id="{6AC60D10-0161-7F4B-901F-0B169D547E69}"/>
              </a:ext>
            </a:extLst>
          </p:cNvPr>
          <p:cNvSpPr/>
          <p:nvPr/>
        </p:nvSpPr>
        <p:spPr>
          <a:xfrm>
            <a:off x="1867029" y="77318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peech Bubble: Rectangle with Corners Rounded 1">
            <a:extLst>
              <a:ext uri="{FF2B5EF4-FFF2-40B4-BE49-F238E27FC236}">
                <a16:creationId xmlns:a16="http://schemas.microsoft.com/office/drawing/2014/main" id="{55DCAAE7-4A43-0247-B495-B194B1E71BFE}"/>
              </a:ext>
            </a:extLst>
          </p:cNvPr>
          <p:cNvSpPr/>
          <p:nvPr/>
        </p:nvSpPr>
        <p:spPr>
          <a:xfrm>
            <a:off x="68112" y="-2336800"/>
            <a:ext cx="12234134" cy="2327176"/>
          </a:xfrm>
          <a:prstGeom prst="wedgeRoundRectCallout">
            <a:avLst>
              <a:gd name="adj1" fmla="val 46956"/>
              <a:gd name="adj2" fmla="val 5941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is-IS" sz="1200" dirty="0"/>
              <a:t>Hugsaðu um skipulag námskeiðsins og skiptu því upp í einingar hér á söguborðinu. Hver eining liggur lárétt. Nefndu einingarnar. Ef þér finnst það henta þér betur getur þú unnið þetta lóðrétt. </a:t>
            </a:r>
          </a:p>
          <a:p>
            <a:pPr marL="285750" indent="-285750">
              <a:buFont typeface="Arial" panose="020B0604020202020204" pitchFamily="34" charset="0"/>
              <a:buChar char="•"/>
            </a:pPr>
            <a:r>
              <a:rPr lang="is-IS" sz="1200" dirty="0"/>
              <a:t>Taktu afrit af spjöldunum sem eru til vinstri eins og með þarf. </a:t>
            </a:r>
          </a:p>
          <a:p>
            <a:pPr marL="285750" indent="-285750">
              <a:buFont typeface="Arial" panose="020B0604020202020204" pitchFamily="34" charset="0"/>
              <a:buChar char="•"/>
            </a:pPr>
            <a:r>
              <a:rPr lang="is-IS" sz="1200" dirty="0"/>
              <a:t>Þú velur spjald og heldur inni</a:t>
            </a:r>
            <a:r>
              <a:rPr lang="is-IS" sz="1200" b="1" dirty="0"/>
              <a:t> ctrl </a:t>
            </a:r>
            <a:r>
              <a:rPr lang="is-IS" sz="1200" dirty="0"/>
              <a:t>meðan þú smellir á </a:t>
            </a:r>
            <a:r>
              <a:rPr lang="is-IS" sz="1200" b="1" dirty="0"/>
              <a:t>c</a:t>
            </a:r>
            <a:r>
              <a:rPr lang="is-IS" sz="1200" dirty="0"/>
              <a:t> á lyklaborðinu &lt;ctrl c&gt;. Þá ertu búin(n) að afrita spjaldið. Síðan heldur þú inni </a:t>
            </a:r>
            <a:r>
              <a:rPr lang="is-IS" sz="1200" b="1" dirty="0"/>
              <a:t>ctrl </a:t>
            </a:r>
            <a:r>
              <a:rPr lang="is-IS" sz="1200" dirty="0"/>
              <a:t>á meðan þú smellir á </a:t>
            </a:r>
            <a:r>
              <a:rPr lang="is-IS" sz="1200" b="1" dirty="0"/>
              <a:t>v</a:t>
            </a:r>
            <a:r>
              <a:rPr lang="is-IS" sz="1200" dirty="0"/>
              <a:t> </a:t>
            </a:r>
            <a:r>
              <a:rPr lang="is-IS" sz="1200" dirty="0">
                <a:sym typeface="Wingdings" panose="05000000000000000000" pitchFamily="2" charset="2"/>
              </a:rPr>
              <a:t>&lt;ctrl v&gt; þá verður til nýtt eintak af spjaldinu. Síðan getur þú dregið spjöldin inn </a:t>
            </a:r>
            <a:r>
              <a:rPr lang="is-IS" sz="1200" dirty="0"/>
              <a:t>á söguborðið.</a:t>
            </a:r>
          </a:p>
          <a:p>
            <a:pPr marL="285750" indent="-285750">
              <a:buFont typeface="Arial" panose="020B0604020202020204" pitchFamily="34" charset="0"/>
              <a:buChar char="•"/>
            </a:pPr>
            <a:r>
              <a:rPr lang="is-IS" sz="1200" dirty="0"/>
              <a:t>Þú byrjar á að raða inn spjöldunum sem eru til vinstri, með námstegundunum, til að hanna/ákvarða hvaða tegundir þú vilt nota til að hanna námskeiðið. </a:t>
            </a:r>
          </a:p>
          <a:p>
            <a:pPr marL="285750" indent="-285750">
              <a:buFont typeface="Arial" panose="020B0604020202020204" pitchFamily="34" charset="0"/>
              <a:buChar char="•"/>
            </a:pPr>
            <a:r>
              <a:rPr lang="is-IS" sz="1200" dirty="0"/>
              <a:t>Þú skrifar inn í textaboxin útskýringar, númer á vikum, heiti á kennsluhlutum/þemum eða annað sem þú telur að gagnist þér. Þetta er þitt vinnuplagg.</a:t>
            </a:r>
          </a:p>
          <a:p>
            <a:pPr marL="285750" indent="-285750">
              <a:buFont typeface="Arial" panose="020B0604020202020204" pitchFamily="34" charset="0"/>
              <a:buChar char="•"/>
            </a:pPr>
            <a:r>
              <a:rPr lang="is-IS" sz="1200" dirty="0"/>
              <a:t>Þegar þú ert sátt(ur) við samsetningu námstegundanna sem þú hefur raðað inn þá nærðu í spjöldin til hægri sem geyma kennsluaðferðirnar og dregur þær yfir fyrri spjöldin. Ef þú vil það frekar þá getur þú í stað þess að setja þau yfir, búið til aðra glæru með þeim spjöldum.</a:t>
            </a:r>
          </a:p>
          <a:p>
            <a:pPr marL="285750" indent="-285750">
              <a:buFont typeface="Arial" panose="020B0604020202020204" pitchFamily="34" charset="0"/>
              <a:buChar char="•"/>
            </a:pPr>
            <a:r>
              <a:rPr lang="is-IS" sz="1200" dirty="0"/>
              <a:t>Síðan þarftu að nota textatólið í Powerpoint (Insert – Text Box) til að haka við þær kennsluaðferðir sem þú vilt nota. </a:t>
            </a:r>
          </a:p>
          <a:p>
            <a:pPr marL="285750" indent="-285750">
              <a:buFont typeface="Arial" panose="020B0604020202020204" pitchFamily="34" charset="0"/>
              <a:buChar char="•"/>
            </a:pPr>
            <a:r>
              <a:rPr lang="is-IS" sz="1200" dirty="0"/>
              <a:t>Þú getur einnig bætt við kennsluaðferð og gerir það eins, nærð í textatólið og skrifar inn kennsluaðferðina. </a:t>
            </a:r>
          </a:p>
          <a:p>
            <a:pPr marL="285750" indent="-285750">
              <a:buFont typeface="Arial" panose="020B0604020202020204" pitchFamily="34" charset="0"/>
              <a:buChar char="•"/>
            </a:pPr>
            <a:r>
              <a:rPr lang="is-IS" sz="1200" dirty="0"/>
              <a:t>Þú setur svo að lokum silfurstjörnu við kennslu þar sem endurgjöf fer fram og gullstjörnu setur þú við lokamat. </a:t>
            </a:r>
            <a:endParaRPr lang="en-GB" sz="1200" dirty="0"/>
          </a:p>
          <a:p>
            <a:endParaRPr lang="is-IS" sz="1200" dirty="0"/>
          </a:p>
        </p:txBody>
      </p:sp>
      <p:sp>
        <p:nvSpPr>
          <p:cNvPr id="36" name="TextBox 35">
            <a:extLst>
              <a:ext uri="{FF2B5EF4-FFF2-40B4-BE49-F238E27FC236}">
                <a16:creationId xmlns:a16="http://schemas.microsoft.com/office/drawing/2014/main" id="{A5792434-00EC-DE4E-8B88-1F7BC7E486FD}"/>
              </a:ext>
            </a:extLst>
          </p:cNvPr>
          <p:cNvSpPr txBox="1"/>
          <p:nvPr/>
        </p:nvSpPr>
        <p:spPr>
          <a:xfrm>
            <a:off x="173653" y="1170432"/>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37" name="TextBox 36">
            <a:extLst>
              <a:ext uri="{FF2B5EF4-FFF2-40B4-BE49-F238E27FC236}">
                <a16:creationId xmlns:a16="http://schemas.microsoft.com/office/drawing/2014/main" id="{89581904-413A-894D-9D4D-4D2FF340A742}"/>
              </a:ext>
            </a:extLst>
          </p:cNvPr>
          <p:cNvSpPr txBox="1"/>
          <p:nvPr/>
        </p:nvSpPr>
        <p:spPr>
          <a:xfrm>
            <a:off x="4211439" y="394427"/>
            <a:ext cx="3230955" cy="369332"/>
          </a:xfrm>
          <a:prstGeom prst="rect">
            <a:avLst/>
          </a:prstGeom>
          <a:noFill/>
        </p:spPr>
        <p:txBody>
          <a:bodyPr wrap="square" rtlCol="0">
            <a:spAutoFit/>
          </a:bodyPr>
          <a:lstStyle/>
          <a:p>
            <a:r>
              <a:rPr lang="is-IS" b="1" dirty="0">
                <a:solidFill>
                  <a:srgbClr val="FF0000"/>
                </a:solidFill>
              </a:rPr>
              <a:t>Vika nr. eða kennsluhluti/þema </a:t>
            </a:r>
            <a:endParaRPr lang="en-GB" b="1" dirty="0">
              <a:solidFill>
                <a:srgbClr val="FF0000"/>
              </a:solidFill>
            </a:endParaRPr>
          </a:p>
        </p:txBody>
      </p:sp>
      <p:sp>
        <p:nvSpPr>
          <p:cNvPr id="38" name="TextBox 37">
            <a:extLst>
              <a:ext uri="{FF2B5EF4-FFF2-40B4-BE49-F238E27FC236}">
                <a16:creationId xmlns:a16="http://schemas.microsoft.com/office/drawing/2014/main" id="{06846AD1-726D-7840-8A63-0FF08F94C343}"/>
              </a:ext>
            </a:extLst>
          </p:cNvPr>
          <p:cNvSpPr txBox="1"/>
          <p:nvPr/>
        </p:nvSpPr>
        <p:spPr>
          <a:xfrm>
            <a:off x="68112" y="409822"/>
            <a:ext cx="3369870" cy="307777"/>
          </a:xfrm>
          <a:prstGeom prst="rect">
            <a:avLst/>
          </a:prstGeom>
          <a:noFill/>
        </p:spPr>
        <p:txBody>
          <a:bodyPr wrap="square" rtlCol="0">
            <a:spAutoFit/>
          </a:bodyPr>
          <a:lstStyle/>
          <a:p>
            <a:r>
              <a:rPr lang="is-IS" sz="1400" b="1" dirty="0">
                <a:solidFill>
                  <a:srgbClr val="0070C0"/>
                </a:solidFill>
              </a:rPr>
              <a:t>Númer og nafn á námskeiði</a:t>
            </a:r>
            <a:endParaRPr lang="en-GB" sz="1400" b="1" dirty="0">
              <a:solidFill>
                <a:srgbClr val="0070C0"/>
              </a:solidFill>
            </a:endParaRPr>
          </a:p>
        </p:txBody>
      </p:sp>
      <p:sp>
        <p:nvSpPr>
          <p:cNvPr id="39" name="TextBox 38">
            <a:extLst>
              <a:ext uri="{FF2B5EF4-FFF2-40B4-BE49-F238E27FC236}">
                <a16:creationId xmlns:a16="http://schemas.microsoft.com/office/drawing/2014/main" id="{30D1EC92-0A14-C946-9FEE-D64F9918B90C}"/>
              </a:ext>
            </a:extLst>
          </p:cNvPr>
          <p:cNvSpPr txBox="1"/>
          <p:nvPr/>
        </p:nvSpPr>
        <p:spPr>
          <a:xfrm>
            <a:off x="9384632" y="409816"/>
            <a:ext cx="2579570" cy="307777"/>
          </a:xfrm>
          <a:prstGeom prst="rect">
            <a:avLst/>
          </a:prstGeom>
          <a:noFill/>
        </p:spPr>
        <p:txBody>
          <a:bodyPr wrap="square" rtlCol="0">
            <a:spAutoFit/>
          </a:bodyPr>
          <a:lstStyle/>
          <a:p>
            <a:r>
              <a:rPr lang="is-IS" sz="1400" b="1" dirty="0">
                <a:solidFill>
                  <a:srgbClr val="0070C0"/>
                </a:solidFill>
              </a:rPr>
              <a:t>Nafn á kennara</a:t>
            </a:r>
            <a:endParaRPr lang="en-GB" sz="1400" b="1" dirty="0">
              <a:solidFill>
                <a:srgbClr val="0070C0"/>
              </a:solidFill>
            </a:endParaRPr>
          </a:p>
        </p:txBody>
      </p:sp>
      <p:sp>
        <p:nvSpPr>
          <p:cNvPr id="40" name="TextBox 39">
            <a:extLst>
              <a:ext uri="{FF2B5EF4-FFF2-40B4-BE49-F238E27FC236}">
                <a16:creationId xmlns:a16="http://schemas.microsoft.com/office/drawing/2014/main" id="{F77D30F9-8894-AE4A-8A99-66FD84BEFF69}"/>
              </a:ext>
            </a:extLst>
          </p:cNvPr>
          <p:cNvSpPr txBox="1"/>
          <p:nvPr/>
        </p:nvSpPr>
        <p:spPr>
          <a:xfrm>
            <a:off x="173653" y="2498718"/>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1" name="TextBox 40">
            <a:extLst>
              <a:ext uri="{FF2B5EF4-FFF2-40B4-BE49-F238E27FC236}">
                <a16:creationId xmlns:a16="http://schemas.microsoft.com/office/drawing/2014/main" id="{C4D82BC1-4A6F-9443-BF1F-1AB994B289E3}"/>
              </a:ext>
            </a:extLst>
          </p:cNvPr>
          <p:cNvSpPr txBox="1"/>
          <p:nvPr/>
        </p:nvSpPr>
        <p:spPr>
          <a:xfrm>
            <a:off x="173653" y="3807754"/>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2" name="TextBox 41">
            <a:extLst>
              <a:ext uri="{FF2B5EF4-FFF2-40B4-BE49-F238E27FC236}">
                <a16:creationId xmlns:a16="http://schemas.microsoft.com/office/drawing/2014/main" id="{E992754D-CFA2-4249-B003-6557AFBDA75A}"/>
              </a:ext>
            </a:extLst>
          </p:cNvPr>
          <p:cNvSpPr txBox="1"/>
          <p:nvPr/>
        </p:nvSpPr>
        <p:spPr>
          <a:xfrm>
            <a:off x="173653" y="5145665"/>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3" name="TextBox 42">
            <a:extLst>
              <a:ext uri="{FF2B5EF4-FFF2-40B4-BE49-F238E27FC236}">
                <a16:creationId xmlns:a16="http://schemas.microsoft.com/office/drawing/2014/main" id="{91ECC3C0-F2E0-6144-A4A3-EDF9FB9F70B1}"/>
              </a:ext>
            </a:extLst>
          </p:cNvPr>
          <p:cNvSpPr txBox="1"/>
          <p:nvPr/>
        </p:nvSpPr>
        <p:spPr>
          <a:xfrm>
            <a:off x="173653" y="6233321"/>
            <a:ext cx="10779896" cy="276999"/>
          </a:xfrm>
          <a:prstGeom prst="rect">
            <a:avLst/>
          </a:prstGeom>
          <a:noFill/>
        </p:spPr>
        <p:txBody>
          <a:bodyPr wrap="square" rtlCol="0">
            <a:spAutoFit/>
          </a:bodyPr>
          <a:lstStyle/>
          <a:p>
            <a:r>
              <a:rPr lang="is-IS" sz="1200" dirty="0">
                <a:solidFill>
                  <a:srgbClr val="FF0000"/>
                </a:solidFill>
              </a:rPr>
              <a:t>Hér er svo hægt að skrifa skýringatexta, gera athugasemd eða bara skrifa eitthvað til að minna sig á. Mundu að þetta er vinnuplaggið þitt!</a:t>
            </a:r>
            <a:endParaRPr lang="en-GB" sz="1200" dirty="0">
              <a:solidFill>
                <a:srgbClr val="FF0000"/>
              </a:solidFill>
            </a:endParaRPr>
          </a:p>
        </p:txBody>
      </p:sp>
    </p:spTree>
    <p:extLst>
      <p:ext uri="{BB962C8B-B14F-4D97-AF65-F5344CB8AC3E}">
        <p14:creationId xmlns:p14="http://schemas.microsoft.com/office/powerpoint/2010/main" val="172158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FAD18ACC-E4C0-0342-8216-7BD2C84C2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267" y="4851847"/>
            <a:ext cx="1772273" cy="1329205"/>
          </a:xfrm>
          <a:prstGeom prst="rect">
            <a:avLst/>
          </a:prstGeom>
        </p:spPr>
      </p:pic>
      <p:pic>
        <p:nvPicPr>
          <p:cNvPr id="3" name="Picture 2" descr="Graphical user interface, text&#10;&#10;Description automatically generated">
            <a:extLst>
              <a:ext uri="{FF2B5EF4-FFF2-40B4-BE49-F238E27FC236}">
                <a16:creationId xmlns:a16="http://schemas.microsoft.com/office/drawing/2014/main" id="{0A4BA8FF-56CF-AE44-87F4-1E565030C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006" y="-827563"/>
            <a:ext cx="1781534" cy="1336150"/>
          </a:xfrm>
          <a:prstGeom prst="rect">
            <a:avLst/>
          </a:prstGeom>
        </p:spPr>
      </p:pic>
      <p:pic>
        <p:nvPicPr>
          <p:cNvPr id="4" name="Picture 3" descr="Text, letter&#10;&#10;Description automatically generated">
            <a:extLst>
              <a:ext uri="{FF2B5EF4-FFF2-40B4-BE49-F238E27FC236}">
                <a16:creationId xmlns:a16="http://schemas.microsoft.com/office/drawing/2014/main" id="{8ADC2B6E-A30E-084A-BF06-3B5BCE1C46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006" y="2012142"/>
            <a:ext cx="1781534" cy="1336150"/>
          </a:xfrm>
          <a:prstGeom prst="rect">
            <a:avLst/>
          </a:prstGeom>
        </p:spPr>
      </p:pic>
      <p:pic>
        <p:nvPicPr>
          <p:cNvPr id="5" name="Picture 4" descr="Text, letter&#10;&#10;Description automatically generated">
            <a:extLst>
              <a:ext uri="{FF2B5EF4-FFF2-40B4-BE49-F238E27FC236}">
                <a16:creationId xmlns:a16="http://schemas.microsoft.com/office/drawing/2014/main" id="{5A9244B1-8F4A-8248-AB5F-A908AD58BD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1267" y="579093"/>
            <a:ext cx="1781534" cy="1336150"/>
          </a:xfrm>
          <a:prstGeom prst="rect">
            <a:avLst/>
          </a:prstGeom>
        </p:spPr>
      </p:pic>
      <p:pic>
        <p:nvPicPr>
          <p:cNvPr id="6" name="Picture 5" descr="Text&#10;&#10;Description automatically generated">
            <a:extLst>
              <a:ext uri="{FF2B5EF4-FFF2-40B4-BE49-F238E27FC236}">
                <a16:creationId xmlns:a16="http://schemas.microsoft.com/office/drawing/2014/main" id="{2845B000-857E-0342-BF00-99B54253AA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1267" y="3445192"/>
            <a:ext cx="1794378" cy="1345784"/>
          </a:xfrm>
          <a:prstGeom prst="rect">
            <a:avLst/>
          </a:prstGeom>
        </p:spPr>
      </p:pic>
      <p:pic>
        <p:nvPicPr>
          <p:cNvPr id="7" name="Picture 6" descr="Text&#10;&#10;Description automatically generated">
            <a:extLst>
              <a:ext uri="{FF2B5EF4-FFF2-40B4-BE49-F238E27FC236}">
                <a16:creationId xmlns:a16="http://schemas.microsoft.com/office/drawing/2014/main" id="{23928A6A-C091-2940-8D22-0E28F8F907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3372" y="6278907"/>
            <a:ext cx="1794378" cy="1345784"/>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407E09B7-53A2-B440-AF59-FFD87EE45C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61351" y="-827563"/>
            <a:ext cx="1781534" cy="1336150"/>
          </a:xfrm>
          <a:prstGeom prst="rect">
            <a:avLst/>
          </a:prstGeom>
        </p:spPr>
      </p:pic>
      <p:pic>
        <p:nvPicPr>
          <p:cNvPr id="9" name="Picture 8" descr="Graphical user interface, application, table&#10;&#10;Description automatically generated">
            <a:extLst>
              <a:ext uri="{FF2B5EF4-FFF2-40B4-BE49-F238E27FC236}">
                <a16:creationId xmlns:a16="http://schemas.microsoft.com/office/drawing/2014/main" id="{B216E5D6-02D7-1C45-ACAE-293F511469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61351" y="2012142"/>
            <a:ext cx="1781534" cy="1336150"/>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19C0EA16-ACD4-B64E-A2E9-0893BDBAF42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61351" y="573718"/>
            <a:ext cx="1781534" cy="1336150"/>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7DE51C2F-24E0-C545-946B-DCCCD4E2EC4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261351" y="3442675"/>
            <a:ext cx="1781534" cy="1336151"/>
          </a:xfrm>
          <a:prstGeom prst="rect">
            <a:avLst/>
          </a:prstGeom>
        </p:spPr>
      </p:pic>
      <p:pic>
        <p:nvPicPr>
          <p:cNvPr id="12" name="Picture 11" descr="Table&#10;&#10;Description automatically generated">
            <a:extLst>
              <a:ext uri="{FF2B5EF4-FFF2-40B4-BE49-F238E27FC236}">
                <a16:creationId xmlns:a16="http://schemas.microsoft.com/office/drawing/2014/main" id="{840ECCAE-F2F9-E041-85D2-AFB836045AA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261351" y="4848373"/>
            <a:ext cx="1781534" cy="1336151"/>
          </a:xfrm>
          <a:prstGeom prst="rect">
            <a:avLst/>
          </a:prstGeom>
        </p:spPr>
      </p:pic>
      <p:pic>
        <p:nvPicPr>
          <p:cNvPr id="13" name="Picture 12" descr="Graphical user interface, application, table&#10;&#10;Description automatically generated">
            <a:extLst>
              <a:ext uri="{FF2B5EF4-FFF2-40B4-BE49-F238E27FC236}">
                <a16:creationId xmlns:a16="http://schemas.microsoft.com/office/drawing/2014/main" id="{97136C0D-4E15-8A4F-A9F4-03005501E69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261351" y="6278907"/>
            <a:ext cx="1781534" cy="1336151"/>
          </a:xfrm>
          <a:prstGeom prst="rect">
            <a:avLst/>
          </a:prstGeom>
        </p:spPr>
      </p:pic>
      <p:sp>
        <p:nvSpPr>
          <p:cNvPr id="25" name="Star: 5 Points 2">
            <a:extLst>
              <a:ext uri="{FF2B5EF4-FFF2-40B4-BE49-F238E27FC236}">
                <a16:creationId xmlns:a16="http://schemas.microsoft.com/office/drawing/2014/main" id="{CDB96E2B-E73A-D14C-9508-C0E69818C927}"/>
              </a:ext>
            </a:extLst>
          </p:cNvPr>
          <p:cNvSpPr/>
          <p:nvPr/>
        </p:nvSpPr>
        <p:spPr>
          <a:xfrm>
            <a:off x="235742" y="71136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Star: 5 Points 33">
            <a:extLst>
              <a:ext uri="{FF2B5EF4-FFF2-40B4-BE49-F238E27FC236}">
                <a16:creationId xmlns:a16="http://schemas.microsoft.com/office/drawing/2014/main" id="{D89C613C-9722-B243-9A94-65CA3FA96073}"/>
              </a:ext>
            </a:extLst>
          </p:cNvPr>
          <p:cNvSpPr/>
          <p:nvPr/>
        </p:nvSpPr>
        <p:spPr>
          <a:xfrm>
            <a:off x="388142" y="72660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Star: 5 Points 34">
            <a:extLst>
              <a:ext uri="{FF2B5EF4-FFF2-40B4-BE49-F238E27FC236}">
                <a16:creationId xmlns:a16="http://schemas.microsoft.com/office/drawing/2014/main" id="{156E9D6C-71D6-FD4C-93E9-FCB4678FB43C}"/>
              </a:ext>
            </a:extLst>
          </p:cNvPr>
          <p:cNvSpPr/>
          <p:nvPr/>
        </p:nvSpPr>
        <p:spPr>
          <a:xfrm>
            <a:off x="540542" y="74184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Star: 5 Points 35">
            <a:extLst>
              <a:ext uri="{FF2B5EF4-FFF2-40B4-BE49-F238E27FC236}">
                <a16:creationId xmlns:a16="http://schemas.microsoft.com/office/drawing/2014/main" id="{0AC8DEAB-4F1D-F144-8B40-3337ED7DA9AD}"/>
              </a:ext>
            </a:extLst>
          </p:cNvPr>
          <p:cNvSpPr/>
          <p:nvPr/>
        </p:nvSpPr>
        <p:spPr>
          <a:xfrm>
            <a:off x="692942" y="75708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Star: 5 Points 36">
            <a:extLst>
              <a:ext uri="{FF2B5EF4-FFF2-40B4-BE49-F238E27FC236}">
                <a16:creationId xmlns:a16="http://schemas.microsoft.com/office/drawing/2014/main" id="{F0C82A3C-D75A-A94D-BEA2-A107314694BE}"/>
              </a:ext>
            </a:extLst>
          </p:cNvPr>
          <p:cNvSpPr/>
          <p:nvPr/>
        </p:nvSpPr>
        <p:spPr>
          <a:xfrm>
            <a:off x="845342" y="77232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Star: 5 Points 38">
            <a:extLst>
              <a:ext uri="{FF2B5EF4-FFF2-40B4-BE49-F238E27FC236}">
                <a16:creationId xmlns:a16="http://schemas.microsoft.com/office/drawing/2014/main" id="{FD854B9F-BA64-D849-BCFE-338024B452AA}"/>
              </a:ext>
            </a:extLst>
          </p:cNvPr>
          <p:cNvSpPr/>
          <p:nvPr/>
        </p:nvSpPr>
        <p:spPr>
          <a:xfrm>
            <a:off x="1257429" y="71222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tar: 5 Points 39">
            <a:extLst>
              <a:ext uri="{FF2B5EF4-FFF2-40B4-BE49-F238E27FC236}">
                <a16:creationId xmlns:a16="http://schemas.microsoft.com/office/drawing/2014/main" id="{EBF8E307-2BCF-3A45-9115-F60A93F05A4D}"/>
              </a:ext>
            </a:extLst>
          </p:cNvPr>
          <p:cNvSpPr/>
          <p:nvPr/>
        </p:nvSpPr>
        <p:spPr>
          <a:xfrm>
            <a:off x="1409829" y="72746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Star: 5 Points 40">
            <a:extLst>
              <a:ext uri="{FF2B5EF4-FFF2-40B4-BE49-F238E27FC236}">
                <a16:creationId xmlns:a16="http://schemas.microsoft.com/office/drawing/2014/main" id="{4E01241F-760C-7642-8E5D-233B95DE86FD}"/>
              </a:ext>
            </a:extLst>
          </p:cNvPr>
          <p:cNvSpPr/>
          <p:nvPr/>
        </p:nvSpPr>
        <p:spPr>
          <a:xfrm>
            <a:off x="1562229" y="74270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tar: 5 Points 41">
            <a:extLst>
              <a:ext uri="{FF2B5EF4-FFF2-40B4-BE49-F238E27FC236}">
                <a16:creationId xmlns:a16="http://schemas.microsoft.com/office/drawing/2014/main" id="{0BAE2377-A4F9-084D-AAF2-86E719703BC3}"/>
              </a:ext>
            </a:extLst>
          </p:cNvPr>
          <p:cNvSpPr/>
          <p:nvPr/>
        </p:nvSpPr>
        <p:spPr>
          <a:xfrm>
            <a:off x="1714629" y="75794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Star: 5 Points 42">
            <a:extLst>
              <a:ext uri="{FF2B5EF4-FFF2-40B4-BE49-F238E27FC236}">
                <a16:creationId xmlns:a16="http://schemas.microsoft.com/office/drawing/2014/main" id="{97ABC858-13BB-A540-AA3A-6CA5461D492F}"/>
              </a:ext>
            </a:extLst>
          </p:cNvPr>
          <p:cNvSpPr/>
          <p:nvPr/>
        </p:nvSpPr>
        <p:spPr>
          <a:xfrm>
            <a:off x="1867029" y="77318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peech Bubble: Rectangle with Corners Rounded 1">
            <a:extLst>
              <a:ext uri="{FF2B5EF4-FFF2-40B4-BE49-F238E27FC236}">
                <a16:creationId xmlns:a16="http://schemas.microsoft.com/office/drawing/2014/main" id="{2E0F36FB-3F4B-A143-8F63-BA8782D704F4}"/>
              </a:ext>
            </a:extLst>
          </p:cNvPr>
          <p:cNvSpPr/>
          <p:nvPr/>
        </p:nvSpPr>
        <p:spPr>
          <a:xfrm>
            <a:off x="68112" y="-2336800"/>
            <a:ext cx="12234134" cy="2327176"/>
          </a:xfrm>
          <a:prstGeom prst="wedgeRoundRectCallout">
            <a:avLst>
              <a:gd name="adj1" fmla="val 46956"/>
              <a:gd name="adj2" fmla="val 5941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is-IS" sz="1200" dirty="0"/>
              <a:t>Hugsaðu um skipulag námskeiðsins og skiptu því upp í einingar hér á söguborðinu. Hver eining liggur lárétt. Nefndu einingarnar. Ef þér finnst það henta þér betur getur þú unnið þetta lóðrétt. </a:t>
            </a:r>
          </a:p>
          <a:p>
            <a:pPr marL="285750" indent="-285750">
              <a:buFont typeface="Arial" panose="020B0604020202020204" pitchFamily="34" charset="0"/>
              <a:buChar char="•"/>
            </a:pPr>
            <a:r>
              <a:rPr lang="is-IS" sz="1200" dirty="0"/>
              <a:t>Taktu afrit af spjöldunum sem eru til vinstri eins og með þarf. </a:t>
            </a:r>
          </a:p>
          <a:p>
            <a:pPr marL="285750" indent="-285750">
              <a:buFont typeface="Arial" panose="020B0604020202020204" pitchFamily="34" charset="0"/>
              <a:buChar char="•"/>
            </a:pPr>
            <a:r>
              <a:rPr lang="is-IS" sz="1200" dirty="0"/>
              <a:t>Þú velur spjald og heldur inni</a:t>
            </a:r>
            <a:r>
              <a:rPr lang="is-IS" sz="1200" b="1" dirty="0"/>
              <a:t> ctrl </a:t>
            </a:r>
            <a:r>
              <a:rPr lang="is-IS" sz="1200" dirty="0"/>
              <a:t>meðan þú smellir á </a:t>
            </a:r>
            <a:r>
              <a:rPr lang="is-IS" sz="1200" b="1" dirty="0"/>
              <a:t>c</a:t>
            </a:r>
            <a:r>
              <a:rPr lang="is-IS" sz="1200" dirty="0"/>
              <a:t> á lyklaborðinu &lt;ctrl c&gt;. Þá ertu búin(n) að afrita spjaldið. Síðan heldur þú inni </a:t>
            </a:r>
            <a:r>
              <a:rPr lang="is-IS" sz="1200" b="1" dirty="0"/>
              <a:t>ctrl </a:t>
            </a:r>
            <a:r>
              <a:rPr lang="is-IS" sz="1200" dirty="0"/>
              <a:t>á meðan þú smellir á </a:t>
            </a:r>
            <a:r>
              <a:rPr lang="is-IS" sz="1200" b="1" dirty="0"/>
              <a:t>v</a:t>
            </a:r>
            <a:r>
              <a:rPr lang="is-IS" sz="1200" dirty="0"/>
              <a:t> </a:t>
            </a:r>
            <a:r>
              <a:rPr lang="is-IS" sz="1200" dirty="0">
                <a:sym typeface="Wingdings" panose="05000000000000000000" pitchFamily="2" charset="2"/>
              </a:rPr>
              <a:t>&lt;ctrl v&gt; þá verður til nýtt eintak af spjaldinu. Síðan getur þú dregið spjöldin inn </a:t>
            </a:r>
            <a:r>
              <a:rPr lang="is-IS" sz="1200" dirty="0"/>
              <a:t>á söguborðið.</a:t>
            </a:r>
          </a:p>
          <a:p>
            <a:pPr marL="285750" indent="-285750">
              <a:buFont typeface="Arial" panose="020B0604020202020204" pitchFamily="34" charset="0"/>
              <a:buChar char="•"/>
            </a:pPr>
            <a:r>
              <a:rPr lang="is-IS" sz="1200" dirty="0"/>
              <a:t>Þú byrjar á að raða inn spjöldunum sem eru til vinstri, með námstegundunum, til að hanna/ákvarða hvaða tegundir þú vilt nota til að hanna námskeiðið. </a:t>
            </a:r>
          </a:p>
          <a:p>
            <a:pPr marL="285750" indent="-285750">
              <a:buFont typeface="Arial" panose="020B0604020202020204" pitchFamily="34" charset="0"/>
              <a:buChar char="•"/>
            </a:pPr>
            <a:r>
              <a:rPr lang="is-IS" sz="1200" dirty="0"/>
              <a:t>Þú skrifar inn í textaboxin útskýringar, númer á vikum, heiti á kennsluhlutum/þemum eða annað sem þú telur að gagnist þér. Þetta er þitt vinnuplagg.</a:t>
            </a:r>
          </a:p>
          <a:p>
            <a:pPr marL="285750" indent="-285750">
              <a:buFont typeface="Arial" panose="020B0604020202020204" pitchFamily="34" charset="0"/>
              <a:buChar char="•"/>
            </a:pPr>
            <a:r>
              <a:rPr lang="is-IS" sz="1200" dirty="0"/>
              <a:t>Þegar þú ert sátt(ur) við samsetningu námstegundanna sem þú hefur raðað inn þá nærðu í spjöldin til hægri sem geyma kennsluaðferðirnar og dregur þær yfir fyrri spjöldin. Ef þú vil það frekar þá getur þú í stað þess að setja þau yfir, búið til aðra glæru með þeim spjöldum.</a:t>
            </a:r>
          </a:p>
          <a:p>
            <a:pPr marL="285750" indent="-285750">
              <a:buFont typeface="Arial" panose="020B0604020202020204" pitchFamily="34" charset="0"/>
              <a:buChar char="•"/>
            </a:pPr>
            <a:r>
              <a:rPr lang="is-IS" sz="1200" dirty="0"/>
              <a:t>Síðan þarftu að nota textatólið í Powerpoint (Insert – Text Box) til að haka við þær kennsluaðferðir sem þú vilt nota. </a:t>
            </a:r>
          </a:p>
          <a:p>
            <a:pPr marL="285750" indent="-285750">
              <a:buFont typeface="Arial" panose="020B0604020202020204" pitchFamily="34" charset="0"/>
              <a:buChar char="•"/>
            </a:pPr>
            <a:r>
              <a:rPr lang="is-IS" sz="1200" dirty="0"/>
              <a:t>Þú getur einnig bætt við kennsluaðferð og gerir það eins, nærð í textatólið og skrifar inn kennsluaðferðina. </a:t>
            </a:r>
          </a:p>
          <a:p>
            <a:pPr marL="285750" indent="-285750">
              <a:buFont typeface="Arial" panose="020B0604020202020204" pitchFamily="34" charset="0"/>
              <a:buChar char="•"/>
            </a:pPr>
            <a:r>
              <a:rPr lang="is-IS" sz="1200" dirty="0"/>
              <a:t>Þú setur svo að lokum silfurstjörnu við kennslu þar sem endurgjöf fer fram og gullstjörnu setur þú við lokamat. </a:t>
            </a:r>
            <a:endParaRPr lang="en-GB" sz="1200" dirty="0"/>
          </a:p>
          <a:p>
            <a:endParaRPr lang="is-IS" sz="1200" dirty="0"/>
          </a:p>
        </p:txBody>
      </p:sp>
      <p:sp>
        <p:nvSpPr>
          <p:cNvPr id="36" name="TextBox 35">
            <a:extLst>
              <a:ext uri="{FF2B5EF4-FFF2-40B4-BE49-F238E27FC236}">
                <a16:creationId xmlns:a16="http://schemas.microsoft.com/office/drawing/2014/main" id="{89C06A28-2E9A-1C44-ABA9-10E7811C316E}"/>
              </a:ext>
            </a:extLst>
          </p:cNvPr>
          <p:cNvSpPr txBox="1"/>
          <p:nvPr/>
        </p:nvSpPr>
        <p:spPr>
          <a:xfrm>
            <a:off x="173653" y="1170432"/>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37" name="TextBox 36">
            <a:extLst>
              <a:ext uri="{FF2B5EF4-FFF2-40B4-BE49-F238E27FC236}">
                <a16:creationId xmlns:a16="http://schemas.microsoft.com/office/drawing/2014/main" id="{B0FEB613-FDD3-6441-B829-D51822CD91C8}"/>
              </a:ext>
            </a:extLst>
          </p:cNvPr>
          <p:cNvSpPr txBox="1"/>
          <p:nvPr/>
        </p:nvSpPr>
        <p:spPr>
          <a:xfrm>
            <a:off x="4211439" y="394427"/>
            <a:ext cx="3230955" cy="369332"/>
          </a:xfrm>
          <a:prstGeom prst="rect">
            <a:avLst/>
          </a:prstGeom>
          <a:noFill/>
        </p:spPr>
        <p:txBody>
          <a:bodyPr wrap="square" rtlCol="0">
            <a:spAutoFit/>
          </a:bodyPr>
          <a:lstStyle/>
          <a:p>
            <a:r>
              <a:rPr lang="is-IS" b="1" dirty="0">
                <a:solidFill>
                  <a:srgbClr val="FF0000"/>
                </a:solidFill>
              </a:rPr>
              <a:t>Vika nr. eða kennsluhluti/þema </a:t>
            </a:r>
            <a:endParaRPr lang="en-GB" b="1" dirty="0">
              <a:solidFill>
                <a:srgbClr val="FF0000"/>
              </a:solidFill>
            </a:endParaRPr>
          </a:p>
        </p:txBody>
      </p:sp>
      <p:sp>
        <p:nvSpPr>
          <p:cNvPr id="38" name="TextBox 37">
            <a:extLst>
              <a:ext uri="{FF2B5EF4-FFF2-40B4-BE49-F238E27FC236}">
                <a16:creationId xmlns:a16="http://schemas.microsoft.com/office/drawing/2014/main" id="{E2D2D7D2-9341-8145-BCE2-32D905669CF6}"/>
              </a:ext>
            </a:extLst>
          </p:cNvPr>
          <p:cNvSpPr txBox="1"/>
          <p:nvPr/>
        </p:nvSpPr>
        <p:spPr>
          <a:xfrm>
            <a:off x="68112" y="409822"/>
            <a:ext cx="3369870" cy="307777"/>
          </a:xfrm>
          <a:prstGeom prst="rect">
            <a:avLst/>
          </a:prstGeom>
          <a:noFill/>
        </p:spPr>
        <p:txBody>
          <a:bodyPr wrap="square" rtlCol="0">
            <a:spAutoFit/>
          </a:bodyPr>
          <a:lstStyle/>
          <a:p>
            <a:r>
              <a:rPr lang="is-IS" sz="1400" b="1" dirty="0">
                <a:solidFill>
                  <a:srgbClr val="0070C0"/>
                </a:solidFill>
              </a:rPr>
              <a:t>Númer og nafn á námskeiði</a:t>
            </a:r>
            <a:endParaRPr lang="en-GB" sz="1400" b="1" dirty="0">
              <a:solidFill>
                <a:srgbClr val="0070C0"/>
              </a:solidFill>
            </a:endParaRPr>
          </a:p>
        </p:txBody>
      </p:sp>
      <p:sp>
        <p:nvSpPr>
          <p:cNvPr id="39" name="TextBox 38">
            <a:extLst>
              <a:ext uri="{FF2B5EF4-FFF2-40B4-BE49-F238E27FC236}">
                <a16:creationId xmlns:a16="http://schemas.microsoft.com/office/drawing/2014/main" id="{3489A678-B0FE-1D40-8901-D63DF049D267}"/>
              </a:ext>
            </a:extLst>
          </p:cNvPr>
          <p:cNvSpPr txBox="1"/>
          <p:nvPr/>
        </p:nvSpPr>
        <p:spPr>
          <a:xfrm>
            <a:off x="9384632" y="409816"/>
            <a:ext cx="2579570" cy="307777"/>
          </a:xfrm>
          <a:prstGeom prst="rect">
            <a:avLst/>
          </a:prstGeom>
          <a:noFill/>
        </p:spPr>
        <p:txBody>
          <a:bodyPr wrap="square" rtlCol="0">
            <a:spAutoFit/>
          </a:bodyPr>
          <a:lstStyle/>
          <a:p>
            <a:r>
              <a:rPr lang="is-IS" sz="1400" b="1" dirty="0">
                <a:solidFill>
                  <a:srgbClr val="0070C0"/>
                </a:solidFill>
              </a:rPr>
              <a:t>Nafn á kennara</a:t>
            </a:r>
            <a:endParaRPr lang="en-GB" sz="1400" b="1" dirty="0">
              <a:solidFill>
                <a:srgbClr val="0070C0"/>
              </a:solidFill>
            </a:endParaRPr>
          </a:p>
        </p:txBody>
      </p:sp>
      <p:sp>
        <p:nvSpPr>
          <p:cNvPr id="40" name="TextBox 39">
            <a:extLst>
              <a:ext uri="{FF2B5EF4-FFF2-40B4-BE49-F238E27FC236}">
                <a16:creationId xmlns:a16="http://schemas.microsoft.com/office/drawing/2014/main" id="{AE76E06D-DD7D-0A42-9245-1E304DE5BA18}"/>
              </a:ext>
            </a:extLst>
          </p:cNvPr>
          <p:cNvSpPr txBox="1"/>
          <p:nvPr/>
        </p:nvSpPr>
        <p:spPr>
          <a:xfrm>
            <a:off x="173653" y="2498718"/>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1" name="TextBox 40">
            <a:extLst>
              <a:ext uri="{FF2B5EF4-FFF2-40B4-BE49-F238E27FC236}">
                <a16:creationId xmlns:a16="http://schemas.microsoft.com/office/drawing/2014/main" id="{B01C2502-FE60-1241-BF20-64A2D8BD4A6E}"/>
              </a:ext>
            </a:extLst>
          </p:cNvPr>
          <p:cNvSpPr txBox="1"/>
          <p:nvPr/>
        </p:nvSpPr>
        <p:spPr>
          <a:xfrm>
            <a:off x="173653" y="3807754"/>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2" name="TextBox 41">
            <a:extLst>
              <a:ext uri="{FF2B5EF4-FFF2-40B4-BE49-F238E27FC236}">
                <a16:creationId xmlns:a16="http://schemas.microsoft.com/office/drawing/2014/main" id="{2CB4E4B7-6AC2-F844-BCC2-961C6BBC5D17}"/>
              </a:ext>
            </a:extLst>
          </p:cNvPr>
          <p:cNvSpPr txBox="1"/>
          <p:nvPr/>
        </p:nvSpPr>
        <p:spPr>
          <a:xfrm>
            <a:off x="173653" y="5145665"/>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3" name="TextBox 42">
            <a:extLst>
              <a:ext uri="{FF2B5EF4-FFF2-40B4-BE49-F238E27FC236}">
                <a16:creationId xmlns:a16="http://schemas.microsoft.com/office/drawing/2014/main" id="{11FDB38F-DA1C-3549-BB8D-314619BA5AD2}"/>
              </a:ext>
            </a:extLst>
          </p:cNvPr>
          <p:cNvSpPr txBox="1"/>
          <p:nvPr/>
        </p:nvSpPr>
        <p:spPr>
          <a:xfrm>
            <a:off x="173653" y="6233321"/>
            <a:ext cx="10779896" cy="276999"/>
          </a:xfrm>
          <a:prstGeom prst="rect">
            <a:avLst/>
          </a:prstGeom>
          <a:noFill/>
        </p:spPr>
        <p:txBody>
          <a:bodyPr wrap="square" rtlCol="0">
            <a:spAutoFit/>
          </a:bodyPr>
          <a:lstStyle/>
          <a:p>
            <a:r>
              <a:rPr lang="is-IS" sz="1200" dirty="0">
                <a:solidFill>
                  <a:srgbClr val="FF0000"/>
                </a:solidFill>
              </a:rPr>
              <a:t>Hér er svo hægt að skrifa skýringatexta, gera athugasemd eða bara skrifa eitthvað til að minna sig á. Mundu að þetta er vinnuplaggið þitt!</a:t>
            </a:r>
            <a:endParaRPr lang="en-GB" sz="1200" dirty="0">
              <a:solidFill>
                <a:srgbClr val="FF0000"/>
              </a:solidFill>
            </a:endParaRPr>
          </a:p>
        </p:txBody>
      </p:sp>
    </p:spTree>
    <p:extLst>
      <p:ext uri="{BB962C8B-B14F-4D97-AF65-F5344CB8AC3E}">
        <p14:creationId xmlns:p14="http://schemas.microsoft.com/office/powerpoint/2010/main" val="603292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8EB43830-75A0-BB4A-B917-81AFF794C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267" y="4851847"/>
            <a:ext cx="1772273" cy="1329205"/>
          </a:xfrm>
          <a:prstGeom prst="rect">
            <a:avLst/>
          </a:prstGeom>
        </p:spPr>
      </p:pic>
      <p:pic>
        <p:nvPicPr>
          <p:cNvPr id="3" name="Picture 2" descr="Graphical user interface, text&#10;&#10;Description automatically generated">
            <a:extLst>
              <a:ext uri="{FF2B5EF4-FFF2-40B4-BE49-F238E27FC236}">
                <a16:creationId xmlns:a16="http://schemas.microsoft.com/office/drawing/2014/main" id="{D0639420-F0DE-B04B-8608-E823717B8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006" y="-827563"/>
            <a:ext cx="1781534" cy="1336150"/>
          </a:xfrm>
          <a:prstGeom prst="rect">
            <a:avLst/>
          </a:prstGeom>
        </p:spPr>
      </p:pic>
      <p:pic>
        <p:nvPicPr>
          <p:cNvPr id="4" name="Picture 3" descr="Text, letter&#10;&#10;Description automatically generated">
            <a:extLst>
              <a:ext uri="{FF2B5EF4-FFF2-40B4-BE49-F238E27FC236}">
                <a16:creationId xmlns:a16="http://schemas.microsoft.com/office/drawing/2014/main" id="{295E4D10-F89D-A246-A388-D80CEC3D2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006" y="2012142"/>
            <a:ext cx="1781534" cy="1336150"/>
          </a:xfrm>
          <a:prstGeom prst="rect">
            <a:avLst/>
          </a:prstGeom>
        </p:spPr>
      </p:pic>
      <p:pic>
        <p:nvPicPr>
          <p:cNvPr id="5" name="Picture 4" descr="Text, letter&#10;&#10;Description automatically generated">
            <a:extLst>
              <a:ext uri="{FF2B5EF4-FFF2-40B4-BE49-F238E27FC236}">
                <a16:creationId xmlns:a16="http://schemas.microsoft.com/office/drawing/2014/main" id="{BBDB4540-D787-5548-85ED-F00C265692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1267" y="579093"/>
            <a:ext cx="1781534" cy="1336150"/>
          </a:xfrm>
          <a:prstGeom prst="rect">
            <a:avLst/>
          </a:prstGeom>
        </p:spPr>
      </p:pic>
      <p:pic>
        <p:nvPicPr>
          <p:cNvPr id="6" name="Picture 5" descr="Text&#10;&#10;Description automatically generated">
            <a:extLst>
              <a:ext uri="{FF2B5EF4-FFF2-40B4-BE49-F238E27FC236}">
                <a16:creationId xmlns:a16="http://schemas.microsoft.com/office/drawing/2014/main" id="{2DB4CA05-6022-BB4A-8941-EBC03C54DD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1267" y="3445192"/>
            <a:ext cx="1794378" cy="1345784"/>
          </a:xfrm>
          <a:prstGeom prst="rect">
            <a:avLst/>
          </a:prstGeom>
        </p:spPr>
      </p:pic>
      <p:pic>
        <p:nvPicPr>
          <p:cNvPr id="7" name="Picture 6" descr="Text&#10;&#10;Description automatically generated">
            <a:extLst>
              <a:ext uri="{FF2B5EF4-FFF2-40B4-BE49-F238E27FC236}">
                <a16:creationId xmlns:a16="http://schemas.microsoft.com/office/drawing/2014/main" id="{6F7E4352-E5B9-6C42-B0CC-E6343B7D5B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3372" y="6278907"/>
            <a:ext cx="1794378" cy="1345784"/>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1EBCEC31-0C01-FC4C-BDF6-FAD1AC72CCB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61351" y="-827563"/>
            <a:ext cx="1781534" cy="1336150"/>
          </a:xfrm>
          <a:prstGeom prst="rect">
            <a:avLst/>
          </a:prstGeom>
        </p:spPr>
      </p:pic>
      <p:pic>
        <p:nvPicPr>
          <p:cNvPr id="9" name="Picture 8" descr="Graphical user interface, application, table&#10;&#10;Description automatically generated">
            <a:extLst>
              <a:ext uri="{FF2B5EF4-FFF2-40B4-BE49-F238E27FC236}">
                <a16:creationId xmlns:a16="http://schemas.microsoft.com/office/drawing/2014/main" id="{8C362879-CC30-AB4A-979C-9FE2F888038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61351" y="2012142"/>
            <a:ext cx="1781534" cy="1336150"/>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EEF45A0B-2AD8-7D4B-A63E-37111D062E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61351" y="573718"/>
            <a:ext cx="1781534" cy="1336150"/>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29ADFF2B-1110-E641-9090-9BD8FDE63E9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261351" y="3442675"/>
            <a:ext cx="1781534" cy="1336151"/>
          </a:xfrm>
          <a:prstGeom prst="rect">
            <a:avLst/>
          </a:prstGeom>
        </p:spPr>
      </p:pic>
      <p:pic>
        <p:nvPicPr>
          <p:cNvPr id="12" name="Picture 11" descr="Table&#10;&#10;Description automatically generated">
            <a:extLst>
              <a:ext uri="{FF2B5EF4-FFF2-40B4-BE49-F238E27FC236}">
                <a16:creationId xmlns:a16="http://schemas.microsoft.com/office/drawing/2014/main" id="{1560419B-0550-CD49-815F-9C679ACE3DB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261351" y="4848373"/>
            <a:ext cx="1781534" cy="1336151"/>
          </a:xfrm>
          <a:prstGeom prst="rect">
            <a:avLst/>
          </a:prstGeom>
        </p:spPr>
      </p:pic>
      <p:pic>
        <p:nvPicPr>
          <p:cNvPr id="13" name="Picture 12" descr="Graphical user interface, application, table&#10;&#10;Description automatically generated">
            <a:extLst>
              <a:ext uri="{FF2B5EF4-FFF2-40B4-BE49-F238E27FC236}">
                <a16:creationId xmlns:a16="http://schemas.microsoft.com/office/drawing/2014/main" id="{3853E329-01AF-F94D-A7EE-910C9ACE023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261351" y="6278907"/>
            <a:ext cx="1781534" cy="1336151"/>
          </a:xfrm>
          <a:prstGeom prst="rect">
            <a:avLst/>
          </a:prstGeom>
        </p:spPr>
      </p:pic>
      <p:sp>
        <p:nvSpPr>
          <p:cNvPr id="25" name="Star: 5 Points 2">
            <a:extLst>
              <a:ext uri="{FF2B5EF4-FFF2-40B4-BE49-F238E27FC236}">
                <a16:creationId xmlns:a16="http://schemas.microsoft.com/office/drawing/2014/main" id="{E74FE155-94B7-A64A-BFDC-780B8ECC857E}"/>
              </a:ext>
            </a:extLst>
          </p:cNvPr>
          <p:cNvSpPr/>
          <p:nvPr/>
        </p:nvSpPr>
        <p:spPr>
          <a:xfrm>
            <a:off x="235742" y="71136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Star: 5 Points 33">
            <a:extLst>
              <a:ext uri="{FF2B5EF4-FFF2-40B4-BE49-F238E27FC236}">
                <a16:creationId xmlns:a16="http://schemas.microsoft.com/office/drawing/2014/main" id="{CA8D1AA0-8ECB-8F44-8339-2462D20D7841}"/>
              </a:ext>
            </a:extLst>
          </p:cNvPr>
          <p:cNvSpPr/>
          <p:nvPr/>
        </p:nvSpPr>
        <p:spPr>
          <a:xfrm>
            <a:off x="388142" y="72660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Star: 5 Points 34">
            <a:extLst>
              <a:ext uri="{FF2B5EF4-FFF2-40B4-BE49-F238E27FC236}">
                <a16:creationId xmlns:a16="http://schemas.microsoft.com/office/drawing/2014/main" id="{F68E7476-21E2-1844-AF4E-B4DA6FC41CC3}"/>
              </a:ext>
            </a:extLst>
          </p:cNvPr>
          <p:cNvSpPr/>
          <p:nvPr/>
        </p:nvSpPr>
        <p:spPr>
          <a:xfrm>
            <a:off x="540542" y="74184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Star: 5 Points 35">
            <a:extLst>
              <a:ext uri="{FF2B5EF4-FFF2-40B4-BE49-F238E27FC236}">
                <a16:creationId xmlns:a16="http://schemas.microsoft.com/office/drawing/2014/main" id="{4F3A3FDC-C1C5-6645-A48F-2EB9958E65FD}"/>
              </a:ext>
            </a:extLst>
          </p:cNvPr>
          <p:cNvSpPr/>
          <p:nvPr/>
        </p:nvSpPr>
        <p:spPr>
          <a:xfrm>
            <a:off x="692942" y="75708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Star: 5 Points 36">
            <a:extLst>
              <a:ext uri="{FF2B5EF4-FFF2-40B4-BE49-F238E27FC236}">
                <a16:creationId xmlns:a16="http://schemas.microsoft.com/office/drawing/2014/main" id="{10728A09-CDFA-0540-86F8-9D1828E4DF7B}"/>
              </a:ext>
            </a:extLst>
          </p:cNvPr>
          <p:cNvSpPr/>
          <p:nvPr/>
        </p:nvSpPr>
        <p:spPr>
          <a:xfrm>
            <a:off x="845342" y="77232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Star: 5 Points 38">
            <a:extLst>
              <a:ext uri="{FF2B5EF4-FFF2-40B4-BE49-F238E27FC236}">
                <a16:creationId xmlns:a16="http://schemas.microsoft.com/office/drawing/2014/main" id="{D2C03194-8FBB-414C-96F0-73F98964EE7A}"/>
              </a:ext>
            </a:extLst>
          </p:cNvPr>
          <p:cNvSpPr/>
          <p:nvPr/>
        </p:nvSpPr>
        <p:spPr>
          <a:xfrm>
            <a:off x="1257429" y="71222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tar: 5 Points 39">
            <a:extLst>
              <a:ext uri="{FF2B5EF4-FFF2-40B4-BE49-F238E27FC236}">
                <a16:creationId xmlns:a16="http://schemas.microsoft.com/office/drawing/2014/main" id="{BC4681A4-F6BA-614A-ADE2-FA7CBB468BE3}"/>
              </a:ext>
            </a:extLst>
          </p:cNvPr>
          <p:cNvSpPr/>
          <p:nvPr/>
        </p:nvSpPr>
        <p:spPr>
          <a:xfrm>
            <a:off x="1409829" y="72746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Star: 5 Points 40">
            <a:extLst>
              <a:ext uri="{FF2B5EF4-FFF2-40B4-BE49-F238E27FC236}">
                <a16:creationId xmlns:a16="http://schemas.microsoft.com/office/drawing/2014/main" id="{47F2AFAB-B228-3C44-B412-819E35949423}"/>
              </a:ext>
            </a:extLst>
          </p:cNvPr>
          <p:cNvSpPr/>
          <p:nvPr/>
        </p:nvSpPr>
        <p:spPr>
          <a:xfrm>
            <a:off x="1562229" y="74270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tar: 5 Points 41">
            <a:extLst>
              <a:ext uri="{FF2B5EF4-FFF2-40B4-BE49-F238E27FC236}">
                <a16:creationId xmlns:a16="http://schemas.microsoft.com/office/drawing/2014/main" id="{74382095-1248-224D-AC8B-9CEA93772933}"/>
              </a:ext>
            </a:extLst>
          </p:cNvPr>
          <p:cNvSpPr/>
          <p:nvPr/>
        </p:nvSpPr>
        <p:spPr>
          <a:xfrm>
            <a:off x="1714629" y="75794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Star: 5 Points 42">
            <a:extLst>
              <a:ext uri="{FF2B5EF4-FFF2-40B4-BE49-F238E27FC236}">
                <a16:creationId xmlns:a16="http://schemas.microsoft.com/office/drawing/2014/main" id="{D1A44E2B-61A6-6D4A-99D4-E46A9C636AF6}"/>
              </a:ext>
            </a:extLst>
          </p:cNvPr>
          <p:cNvSpPr/>
          <p:nvPr/>
        </p:nvSpPr>
        <p:spPr>
          <a:xfrm>
            <a:off x="1867029" y="77318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peech Bubble: Rectangle with Corners Rounded 1">
            <a:extLst>
              <a:ext uri="{FF2B5EF4-FFF2-40B4-BE49-F238E27FC236}">
                <a16:creationId xmlns:a16="http://schemas.microsoft.com/office/drawing/2014/main" id="{FA940262-0140-E841-BB3E-CA32E4AD2487}"/>
              </a:ext>
            </a:extLst>
          </p:cNvPr>
          <p:cNvSpPr/>
          <p:nvPr/>
        </p:nvSpPr>
        <p:spPr>
          <a:xfrm>
            <a:off x="68112" y="-2336800"/>
            <a:ext cx="12234134" cy="2327176"/>
          </a:xfrm>
          <a:prstGeom prst="wedgeRoundRectCallout">
            <a:avLst>
              <a:gd name="adj1" fmla="val 46956"/>
              <a:gd name="adj2" fmla="val 5941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is-IS" sz="1200" dirty="0"/>
              <a:t>Hugsaðu um skipulag námskeiðsins og skiptu því upp í einingar hér á söguborðinu. Hver eining liggur lárétt. Nefndu einingarnar. Ef þér finnst það henta þér betur getur þú unnið þetta lóðrétt. </a:t>
            </a:r>
          </a:p>
          <a:p>
            <a:pPr marL="285750" indent="-285750">
              <a:buFont typeface="Arial" panose="020B0604020202020204" pitchFamily="34" charset="0"/>
              <a:buChar char="•"/>
            </a:pPr>
            <a:r>
              <a:rPr lang="is-IS" sz="1200" dirty="0"/>
              <a:t>Taktu afrit af spjöldunum sem eru til vinstri eins og með þarf. </a:t>
            </a:r>
          </a:p>
          <a:p>
            <a:pPr marL="285750" indent="-285750">
              <a:buFont typeface="Arial" panose="020B0604020202020204" pitchFamily="34" charset="0"/>
              <a:buChar char="•"/>
            </a:pPr>
            <a:r>
              <a:rPr lang="is-IS" sz="1200" dirty="0"/>
              <a:t>Þú velur spjald og heldur inni</a:t>
            </a:r>
            <a:r>
              <a:rPr lang="is-IS" sz="1200" b="1" dirty="0"/>
              <a:t> ctrl </a:t>
            </a:r>
            <a:r>
              <a:rPr lang="is-IS" sz="1200" dirty="0"/>
              <a:t>meðan þú smellir á </a:t>
            </a:r>
            <a:r>
              <a:rPr lang="is-IS" sz="1200" b="1" dirty="0"/>
              <a:t>c</a:t>
            </a:r>
            <a:r>
              <a:rPr lang="is-IS" sz="1200" dirty="0"/>
              <a:t> á lyklaborðinu &lt;ctrl c&gt;. Þá ertu búin(n) að afrita spjaldið. Síðan heldur þú inni </a:t>
            </a:r>
            <a:r>
              <a:rPr lang="is-IS" sz="1200" b="1" dirty="0"/>
              <a:t>ctrl </a:t>
            </a:r>
            <a:r>
              <a:rPr lang="is-IS" sz="1200" dirty="0"/>
              <a:t>á meðan þú smellir á </a:t>
            </a:r>
            <a:r>
              <a:rPr lang="is-IS" sz="1200" b="1" dirty="0"/>
              <a:t>v</a:t>
            </a:r>
            <a:r>
              <a:rPr lang="is-IS" sz="1200" dirty="0"/>
              <a:t> </a:t>
            </a:r>
            <a:r>
              <a:rPr lang="is-IS" sz="1200" dirty="0">
                <a:sym typeface="Wingdings" panose="05000000000000000000" pitchFamily="2" charset="2"/>
              </a:rPr>
              <a:t>&lt;ctrl v&gt; þá verður til nýtt eintak af spjaldinu. Síðan getur þú dregið spjöldin inn </a:t>
            </a:r>
            <a:r>
              <a:rPr lang="is-IS" sz="1200" dirty="0"/>
              <a:t>á söguborðið.</a:t>
            </a:r>
          </a:p>
          <a:p>
            <a:pPr marL="285750" indent="-285750">
              <a:buFont typeface="Arial" panose="020B0604020202020204" pitchFamily="34" charset="0"/>
              <a:buChar char="•"/>
            </a:pPr>
            <a:r>
              <a:rPr lang="is-IS" sz="1200" dirty="0"/>
              <a:t>Þú byrjar á að raða inn spjöldunum sem eru til vinstri, með námstegundunum, til að hanna/ákvarða hvaða tegundir þú vilt nota til að hanna námskeiðið. </a:t>
            </a:r>
          </a:p>
          <a:p>
            <a:pPr marL="285750" indent="-285750">
              <a:buFont typeface="Arial" panose="020B0604020202020204" pitchFamily="34" charset="0"/>
              <a:buChar char="•"/>
            </a:pPr>
            <a:r>
              <a:rPr lang="is-IS" sz="1200" dirty="0"/>
              <a:t>Þú skrifar inn í textaboxin útskýringar, númer á vikum, heiti á kennsluhlutum/þemum eða annað sem þú telur að gagnist þér. Þetta er þitt vinnuplagg.</a:t>
            </a:r>
          </a:p>
          <a:p>
            <a:pPr marL="285750" indent="-285750">
              <a:buFont typeface="Arial" panose="020B0604020202020204" pitchFamily="34" charset="0"/>
              <a:buChar char="•"/>
            </a:pPr>
            <a:r>
              <a:rPr lang="is-IS" sz="1200" dirty="0"/>
              <a:t>Þegar þú ert sátt(ur) við samsetningu námstegundanna sem þú hefur raðað inn þá nærðu í spjöldin til hægri sem geyma kennsluaðferðirnar og dregur þær yfir fyrri spjöldin. Ef þú vil það frekar þá getur þú í stað þess að setja þau yfir, búið til aðra glæru með þeim spjöldum.</a:t>
            </a:r>
          </a:p>
          <a:p>
            <a:pPr marL="285750" indent="-285750">
              <a:buFont typeface="Arial" panose="020B0604020202020204" pitchFamily="34" charset="0"/>
              <a:buChar char="•"/>
            </a:pPr>
            <a:r>
              <a:rPr lang="is-IS" sz="1200" dirty="0"/>
              <a:t>Síðan þarftu að nota textatólið í Powerpoint (Insert – Text Box) til að haka við þær kennsluaðferðir sem þú vilt nota. </a:t>
            </a:r>
          </a:p>
          <a:p>
            <a:pPr marL="285750" indent="-285750">
              <a:buFont typeface="Arial" panose="020B0604020202020204" pitchFamily="34" charset="0"/>
              <a:buChar char="•"/>
            </a:pPr>
            <a:r>
              <a:rPr lang="is-IS" sz="1200" dirty="0"/>
              <a:t>Þú getur einnig bætt við kennsluaðferð og gerir það eins, nærð í textatólið og skrifar inn kennsluaðferðina. </a:t>
            </a:r>
          </a:p>
          <a:p>
            <a:pPr marL="285750" indent="-285750">
              <a:buFont typeface="Arial" panose="020B0604020202020204" pitchFamily="34" charset="0"/>
              <a:buChar char="•"/>
            </a:pPr>
            <a:r>
              <a:rPr lang="is-IS" sz="1200" dirty="0"/>
              <a:t>Þú setur svo að lokum silfurstjörnu við kennslu þar sem endurgjöf fer fram og gullstjörnu setur þú við lokamat. </a:t>
            </a:r>
            <a:endParaRPr lang="en-GB" sz="1200" dirty="0"/>
          </a:p>
          <a:p>
            <a:endParaRPr lang="is-IS" sz="1200" dirty="0"/>
          </a:p>
        </p:txBody>
      </p:sp>
      <p:sp>
        <p:nvSpPr>
          <p:cNvPr id="36" name="TextBox 35">
            <a:extLst>
              <a:ext uri="{FF2B5EF4-FFF2-40B4-BE49-F238E27FC236}">
                <a16:creationId xmlns:a16="http://schemas.microsoft.com/office/drawing/2014/main" id="{45757C50-B6DB-124D-9EBB-D8A99484CA20}"/>
              </a:ext>
            </a:extLst>
          </p:cNvPr>
          <p:cNvSpPr txBox="1"/>
          <p:nvPr/>
        </p:nvSpPr>
        <p:spPr>
          <a:xfrm>
            <a:off x="173653" y="1170432"/>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37" name="TextBox 36">
            <a:extLst>
              <a:ext uri="{FF2B5EF4-FFF2-40B4-BE49-F238E27FC236}">
                <a16:creationId xmlns:a16="http://schemas.microsoft.com/office/drawing/2014/main" id="{D64DF47B-051C-7143-B25E-C4118DCB90DD}"/>
              </a:ext>
            </a:extLst>
          </p:cNvPr>
          <p:cNvSpPr txBox="1"/>
          <p:nvPr/>
        </p:nvSpPr>
        <p:spPr>
          <a:xfrm>
            <a:off x="4211439" y="394427"/>
            <a:ext cx="3230955" cy="369332"/>
          </a:xfrm>
          <a:prstGeom prst="rect">
            <a:avLst/>
          </a:prstGeom>
          <a:noFill/>
        </p:spPr>
        <p:txBody>
          <a:bodyPr wrap="square" rtlCol="0">
            <a:spAutoFit/>
          </a:bodyPr>
          <a:lstStyle/>
          <a:p>
            <a:r>
              <a:rPr lang="is-IS" b="1" dirty="0">
                <a:solidFill>
                  <a:srgbClr val="FF0000"/>
                </a:solidFill>
              </a:rPr>
              <a:t>Vika nr. eða kennsluhluti/þema </a:t>
            </a:r>
            <a:endParaRPr lang="en-GB" b="1" dirty="0">
              <a:solidFill>
                <a:srgbClr val="FF0000"/>
              </a:solidFill>
            </a:endParaRPr>
          </a:p>
        </p:txBody>
      </p:sp>
      <p:sp>
        <p:nvSpPr>
          <p:cNvPr id="38" name="TextBox 37">
            <a:extLst>
              <a:ext uri="{FF2B5EF4-FFF2-40B4-BE49-F238E27FC236}">
                <a16:creationId xmlns:a16="http://schemas.microsoft.com/office/drawing/2014/main" id="{7A2344DA-D31B-5547-8A74-1FCC8785AAE8}"/>
              </a:ext>
            </a:extLst>
          </p:cNvPr>
          <p:cNvSpPr txBox="1"/>
          <p:nvPr/>
        </p:nvSpPr>
        <p:spPr>
          <a:xfrm>
            <a:off x="68112" y="409822"/>
            <a:ext cx="3369870" cy="307777"/>
          </a:xfrm>
          <a:prstGeom prst="rect">
            <a:avLst/>
          </a:prstGeom>
          <a:noFill/>
        </p:spPr>
        <p:txBody>
          <a:bodyPr wrap="square" rtlCol="0">
            <a:spAutoFit/>
          </a:bodyPr>
          <a:lstStyle/>
          <a:p>
            <a:r>
              <a:rPr lang="is-IS" sz="1400" b="1" dirty="0">
                <a:solidFill>
                  <a:srgbClr val="0070C0"/>
                </a:solidFill>
              </a:rPr>
              <a:t>Númer og nafn á námskeiði</a:t>
            </a:r>
            <a:endParaRPr lang="en-GB" sz="1400" b="1" dirty="0">
              <a:solidFill>
                <a:srgbClr val="0070C0"/>
              </a:solidFill>
            </a:endParaRPr>
          </a:p>
        </p:txBody>
      </p:sp>
      <p:sp>
        <p:nvSpPr>
          <p:cNvPr id="39" name="TextBox 38">
            <a:extLst>
              <a:ext uri="{FF2B5EF4-FFF2-40B4-BE49-F238E27FC236}">
                <a16:creationId xmlns:a16="http://schemas.microsoft.com/office/drawing/2014/main" id="{E9545C97-C3FA-9A4C-B696-2E34144D20B7}"/>
              </a:ext>
            </a:extLst>
          </p:cNvPr>
          <p:cNvSpPr txBox="1"/>
          <p:nvPr/>
        </p:nvSpPr>
        <p:spPr>
          <a:xfrm>
            <a:off x="9384632" y="409816"/>
            <a:ext cx="2579570" cy="307777"/>
          </a:xfrm>
          <a:prstGeom prst="rect">
            <a:avLst/>
          </a:prstGeom>
          <a:noFill/>
        </p:spPr>
        <p:txBody>
          <a:bodyPr wrap="square" rtlCol="0">
            <a:spAutoFit/>
          </a:bodyPr>
          <a:lstStyle/>
          <a:p>
            <a:r>
              <a:rPr lang="is-IS" sz="1400" b="1" dirty="0">
                <a:solidFill>
                  <a:srgbClr val="0070C0"/>
                </a:solidFill>
              </a:rPr>
              <a:t>Nafn á kennara</a:t>
            </a:r>
            <a:endParaRPr lang="en-GB" sz="1400" b="1" dirty="0">
              <a:solidFill>
                <a:srgbClr val="0070C0"/>
              </a:solidFill>
            </a:endParaRPr>
          </a:p>
        </p:txBody>
      </p:sp>
      <p:sp>
        <p:nvSpPr>
          <p:cNvPr id="40" name="TextBox 39">
            <a:extLst>
              <a:ext uri="{FF2B5EF4-FFF2-40B4-BE49-F238E27FC236}">
                <a16:creationId xmlns:a16="http://schemas.microsoft.com/office/drawing/2014/main" id="{BCEED561-E789-BB42-832A-833ABBA511D2}"/>
              </a:ext>
            </a:extLst>
          </p:cNvPr>
          <p:cNvSpPr txBox="1"/>
          <p:nvPr/>
        </p:nvSpPr>
        <p:spPr>
          <a:xfrm>
            <a:off x="173653" y="2498718"/>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1" name="TextBox 40">
            <a:extLst>
              <a:ext uri="{FF2B5EF4-FFF2-40B4-BE49-F238E27FC236}">
                <a16:creationId xmlns:a16="http://schemas.microsoft.com/office/drawing/2014/main" id="{DE0B222C-9600-FC4D-9489-571CC01A8965}"/>
              </a:ext>
            </a:extLst>
          </p:cNvPr>
          <p:cNvSpPr txBox="1"/>
          <p:nvPr/>
        </p:nvSpPr>
        <p:spPr>
          <a:xfrm>
            <a:off x="173653" y="3807754"/>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2" name="TextBox 41">
            <a:extLst>
              <a:ext uri="{FF2B5EF4-FFF2-40B4-BE49-F238E27FC236}">
                <a16:creationId xmlns:a16="http://schemas.microsoft.com/office/drawing/2014/main" id="{0E135AC8-FA92-4043-B6AB-530F37356521}"/>
              </a:ext>
            </a:extLst>
          </p:cNvPr>
          <p:cNvSpPr txBox="1"/>
          <p:nvPr/>
        </p:nvSpPr>
        <p:spPr>
          <a:xfrm>
            <a:off x="173653" y="5145665"/>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3" name="TextBox 42">
            <a:extLst>
              <a:ext uri="{FF2B5EF4-FFF2-40B4-BE49-F238E27FC236}">
                <a16:creationId xmlns:a16="http://schemas.microsoft.com/office/drawing/2014/main" id="{5C37B6CC-3F74-C74B-B44D-ECF8F9CF5669}"/>
              </a:ext>
            </a:extLst>
          </p:cNvPr>
          <p:cNvSpPr txBox="1"/>
          <p:nvPr/>
        </p:nvSpPr>
        <p:spPr>
          <a:xfrm>
            <a:off x="173653" y="6233321"/>
            <a:ext cx="10779896" cy="276999"/>
          </a:xfrm>
          <a:prstGeom prst="rect">
            <a:avLst/>
          </a:prstGeom>
          <a:noFill/>
        </p:spPr>
        <p:txBody>
          <a:bodyPr wrap="square" rtlCol="0">
            <a:spAutoFit/>
          </a:bodyPr>
          <a:lstStyle/>
          <a:p>
            <a:r>
              <a:rPr lang="is-IS" sz="1200" dirty="0">
                <a:solidFill>
                  <a:srgbClr val="FF0000"/>
                </a:solidFill>
              </a:rPr>
              <a:t>Hér er svo hægt að skrifa skýringatexta, gera athugasemd eða bara skrifa eitthvað til að minna sig á. Mundu að þetta er vinnuplaggið þitt!</a:t>
            </a:r>
            <a:endParaRPr lang="en-GB" sz="1200" dirty="0">
              <a:solidFill>
                <a:srgbClr val="FF0000"/>
              </a:solidFill>
            </a:endParaRPr>
          </a:p>
        </p:txBody>
      </p:sp>
    </p:spTree>
    <p:extLst>
      <p:ext uri="{BB962C8B-B14F-4D97-AF65-F5344CB8AC3E}">
        <p14:creationId xmlns:p14="http://schemas.microsoft.com/office/powerpoint/2010/main" val="109043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E523065B-204F-A646-BEF0-98C14C834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267" y="4851847"/>
            <a:ext cx="1772273" cy="1329205"/>
          </a:xfrm>
          <a:prstGeom prst="rect">
            <a:avLst/>
          </a:prstGeom>
        </p:spPr>
      </p:pic>
      <p:pic>
        <p:nvPicPr>
          <p:cNvPr id="3" name="Picture 2" descr="Graphical user interface, text&#10;&#10;Description automatically generated">
            <a:extLst>
              <a:ext uri="{FF2B5EF4-FFF2-40B4-BE49-F238E27FC236}">
                <a16:creationId xmlns:a16="http://schemas.microsoft.com/office/drawing/2014/main" id="{324425C6-655F-B540-AAD0-D78E2BE7C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006" y="-827563"/>
            <a:ext cx="1781534" cy="1336150"/>
          </a:xfrm>
          <a:prstGeom prst="rect">
            <a:avLst/>
          </a:prstGeom>
        </p:spPr>
      </p:pic>
      <p:pic>
        <p:nvPicPr>
          <p:cNvPr id="4" name="Picture 3" descr="Text, letter&#10;&#10;Description automatically generated">
            <a:extLst>
              <a:ext uri="{FF2B5EF4-FFF2-40B4-BE49-F238E27FC236}">
                <a16:creationId xmlns:a16="http://schemas.microsoft.com/office/drawing/2014/main" id="{AA7878B3-86FA-6C41-B27F-4FE3566A15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006" y="2012142"/>
            <a:ext cx="1781534" cy="1336150"/>
          </a:xfrm>
          <a:prstGeom prst="rect">
            <a:avLst/>
          </a:prstGeom>
        </p:spPr>
      </p:pic>
      <p:pic>
        <p:nvPicPr>
          <p:cNvPr id="5" name="Picture 4" descr="Text, letter&#10;&#10;Description automatically generated">
            <a:extLst>
              <a:ext uri="{FF2B5EF4-FFF2-40B4-BE49-F238E27FC236}">
                <a16:creationId xmlns:a16="http://schemas.microsoft.com/office/drawing/2014/main" id="{AFC33ED3-9188-4F4B-B338-86092B18F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1267" y="579093"/>
            <a:ext cx="1781534" cy="1336150"/>
          </a:xfrm>
          <a:prstGeom prst="rect">
            <a:avLst/>
          </a:prstGeom>
        </p:spPr>
      </p:pic>
      <p:pic>
        <p:nvPicPr>
          <p:cNvPr id="6" name="Picture 5" descr="Text&#10;&#10;Description automatically generated">
            <a:extLst>
              <a:ext uri="{FF2B5EF4-FFF2-40B4-BE49-F238E27FC236}">
                <a16:creationId xmlns:a16="http://schemas.microsoft.com/office/drawing/2014/main" id="{8F91BA81-A4AC-FA44-8538-DEB0CD5907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1267" y="3445192"/>
            <a:ext cx="1794378" cy="1345784"/>
          </a:xfrm>
          <a:prstGeom prst="rect">
            <a:avLst/>
          </a:prstGeom>
        </p:spPr>
      </p:pic>
      <p:pic>
        <p:nvPicPr>
          <p:cNvPr id="7" name="Picture 6" descr="Text&#10;&#10;Description automatically generated">
            <a:extLst>
              <a:ext uri="{FF2B5EF4-FFF2-40B4-BE49-F238E27FC236}">
                <a16:creationId xmlns:a16="http://schemas.microsoft.com/office/drawing/2014/main" id="{8E517920-2C24-E042-9677-924FBC3CAE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3372" y="6278907"/>
            <a:ext cx="1794378" cy="1345784"/>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9EBF688F-1F16-A445-9163-FCF69092FD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61351" y="-827563"/>
            <a:ext cx="1781534" cy="1336150"/>
          </a:xfrm>
          <a:prstGeom prst="rect">
            <a:avLst/>
          </a:prstGeom>
        </p:spPr>
      </p:pic>
      <p:pic>
        <p:nvPicPr>
          <p:cNvPr id="9" name="Picture 8" descr="Graphical user interface, application, table&#10;&#10;Description automatically generated">
            <a:extLst>
              <a:ext uri="{FF2B5EF4-FFF2-40B4-BE49-F238E27FC236}">
                <a16:creationId xmlns:a16="http://schemas.microsoft.com/office/drawing/2014/main" id="{94263F44-F7D4-B640-99A0-443686FA54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61351" y="2012142"/>
            <a:ext cx="1781534" cy="1336150"/>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38E369ED-AFAF-C943-B464-74893B1ACAB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61351" y="573718"/>
            <a:ext cx="1781534" cy="1336150"/>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41E523F6-4519-8F44-B909-836CA99388A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261351" y="3442675"/>
            <a:ext cx="1781534" cy="1336151"/>
          </a:xfrm>
          <a:prstGeom prst="rect">
            <a:avLst/>
          </a:prstGeom>
        </p:spPr>
      </p:pic>
      <p:pic>
        <p:nvPicPr>
          <p:cNvPr id="12" name="Picture 11" descr="Table&#10;&#10;Description automatically generated">
            <a:extLst>
              <a:ext uri="{FF2B5EF4-FFF2-40B4-BE49-F238E27FC236}">
                <a16:creationId xmlns:a16="http://schemas.microsoft.com/office/drawing/2014/main" id="{9D252FF7-A03A-8C49-9631-AB076AA2964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261351" y="4848373"/>
            <a:ext cx="1781534" cy="1336151"/>
          </a:xfrm>
          <a:prstGeom prst="rect">
            <a:avLst/>
          </a:prstGeom>
        </p:spPr>
      </p:pic>
      <p:pic>
        <p:nvPicPr>
          <p:cNvPr id="13" name="Picture 12" descr="Graphical user interface, application, table&#10;&#10;Description automatically generated">
            <a:extLst>
              <a:ext uri="{FF2B5EF4-FFF2-40B4-BE49-F238E27FC236}">
                <a16:creationId xmlns:a16="http://schemas.microsoft.com/office/drawing/2014/main" id="{C820E3E3-02AA-FE42-8138-9C93AC50DF0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261351" y="6278907"/>
            <a:ext cx="1781534" cy="1336151"/>
          </a:xfrm>
          <a:prstGeom prst="rect">
            <a:avLst/>
          </a:prstGeom>
        </p:spPr>
      </p:pic>
      <p:sp>
        <p:nvSpPr>
          <p:cNvPr id="25" name="Star: 5 Points 2">
            <a:extLst>
              <a:ext uri="{FF2B5EF4-FFF2-40B4-BE49-F238E27FC236}">
                <a16:creationId xmlns:a16="http://schemas.microsoft.com/office/drawing/2014/main" id="{D7A6C7F8-C2AE-3A41-B09B-0A7C2E1859CA}"/>
              </a:ext>
            </a:extLst>
          </p:cNvPr>
          <p:cNvSpPr/>
          <p:nvPr/>
        </p:nvSpPr>
        <p:spPr>
          <a:xfrm>
            <a:off x="235742" y="71136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Star: 5 Points 33">
            <a:extLst>
              <a:ext uri="{FF2B5EF4-FFF2-40B4-BE49-F238E27FC236}">
                <a16:creationId xmlns:a16="http://schemas.microsoft.com/office/drawing/2014/main" id="{986EFEA7-21DC-1D4D-99CF-805E831F00CE}"/>
              </a:ext>
            </a:extLst>
          </p:cNvPr>
          <p:cNvSpPr/>
          <p:nvPr/>
        </p:nvSpPr>
        <p:spPr>
          <a:xfrm>
            <a:off x="388142" y="72660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Star: 5 Points 34">
            <a:extLst>
              <a:ext uri="{FF2B5EF4-FFF2-40B4-BE49-F238E27FC236}">
                <a16:creationId xmlns:a16="http://schemas.microsoft.com/office/drawing/2014/main" id="{4645645B-446B-6541-ABA2-056A149D28D7}"/>
              </a:ext>
            </a:extLst>
          </p:cNvPr>
          <p:cNvSpPr/>
          <p:nvPr/>
        </p:nvSpPr>
        <p:spPr>
          <a:xfrm>
            <a:off x="540542" y="74184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Star: 5 Points 35">
            <a:extLst>
              <a:ext uri="{FF2B5EF4-FFF2-40B4-BE49-F238E27FC236}">
                <a16:creationId xmlns:a16="http://schemas.microsoft.com/office/drawing/2014/main" id="{7E228394-24E8-FB44-BFC1-76FE5B3111A9}"/>
              </a:ext>
            </a:extLst>
          </p:cNvPr>
          <p:cNvSpPr/>
          <p:nvPr/>
        </p:nvSpPr>
        <p:spPr>
          <a:xfrm>
            <a:off x="692942" y="75708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Star: 5 Points 36">
            <a:extLst>
              <a:ext uri="{FF2B5EF4-FFF2-40B4-BE49-F238E27FC236}">
                <a16:creationId xmlns:a16="http://schemas.microsoft.com/office/drawing/2014/main" id="{EA811D87-87AB-9A47-852E-C4E908F26D84}"/>
              </a:ext>
            </a:extLst>
          </p:cNvPr>
          <p:cNvSpPr/>
          <p:nvPr/>
        </p:nvSpPr>
        <p:spPr>
          <a:xfrm>
            <a:off x="845342" y="77232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Star: 5 Points 38">
            <a:extLst>
              <a:ext uri="{FF2B5EF4-FFF2-40B4-BE49-F238E27FC236}">
                <a16:creationId xmlns:a16="http://schemas.microsoft.com/office/drawing/2014/main" id="{0F1B24C0-0A9F-4C4B-B9A0-6738313492E1}"/>
              </a:ext>
            </a:extLst>
          </p:cNvPr>
          <p:cNvSpPr/>
          <p:nvPr/>
        </p:nvSpPr>
        <p:spPr>
          <a:xfrm>
            <a:off x="1257429" y="71222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tar: 5 Points 39">
            <a:extLst>
              <a:ext uri="{FF2B5EF4-FFF2-40B4-BE49-F238E27FC236}">
                <a16:creationId xmlns:a16="http://schemas.microsoft.com/office/drawing/2014/main" id="{E1273CA1-72CA-B94D-83C6-87B77FDF5F7E}"/>
              </a:ext>
            </a:extLst>
          </p:cNvPr>
          <p:cNvSpPr/>
          <p:nvPr/>
        </p:nvSpPr>
        <p:spPr>
          <a:xfrm>
            <a:off x="1409829" y="72746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Star: 5 Points 40">
            <a:extLst>
              <a:ext uri="{FF2B5EF4-FFF2-40B4-BE49-F238E27FC236}">
                <a16:creationId xmlns:a16="http://schemas.microsoft.com/office/drawing/2014/main" id="{3CB60E62-388B-F243-ADD9-C1FBB66D15F0}"/>
              </a:ext>
            </a:extLst>
          </p:cNvPr>
          <p:cNvSpPr/>
          <p:nvPr/>
        </p:nvSpPr>
        <p:spPr>
          <a:xfrm>
            <a:off x="1562229" y="74270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tar: 5 Points 41">
            <a:extLst>
              <a:ext uri="{FF2B5EF4-FFF2-40B4-BE49-F238E27FC236}">
                <a16:creationId xmlns:a16="http://schemas.microsoft.com/office/drawing/2014/main" id="{7F7D317C-8F8E-4341-8773-1AC9A99B9CF6}"/>
              </a:ext>
            </a:extLst>
          </p:cNvPr>
          <p:cNvSpPr/>
          <p:nvPr/>
        </p:nvSpPr>
        <p:spPr>
          <a:xfrm>
            <a:off x="1714629" y="75794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Star: 5 Points 42">
            <a:extLst>
              <a:ext uri="{FF2B5EF4-FFF2-40B4-BE49-F238E27FC236}">
                <a16:creationId xmlns:a16="http://schemas.microsoft.com/office/drawing/2014/main" id="{C986D516-15AB-B542-82C3-300DAB1617D0}"/>
              </a:ext>
            </a:extLst>
          </p:cNvPr>
          <p:cNvSpPr/>
          <p:nvPr/>
        </p:nvSpPr>
        <p:spPr>
          <a:xfrm>
            <a:off x="1867029" y="77318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peech Bubble: Rectangle with Corners Rounded 1">
            <a:extLst>
              <a:ext uri="{FF2B5EF4-FFF2-40B4-BE49-F238E27FC236}">
                <a16:creationId xmlns:a16="http://schemas.microsoft.com/office/drawing/2014/main" id="{3DB4BD28-9C4C-DF4B-8561-D6908F1E0CAD}"/>
              </a:ext>
            </a:extLst>
          </p:cNvPr>
          <p:cNvSpPr/>
          <p:nvPr/>
        </p:nvSpPr>
        <p:spPr>
          <a:xfrm>
            <a:off x="68112" y="-2336800"/>
            <a:ext cx="12234134" cy="2327176"/>
          </a:xfrm>
          <a:prstGeom prst="wedgeRoundRectCallout">
            <a:avLst>
              <a:gd name="adj1" fmla="val 46956"/>
              <a:gd name="adj2" fmla="val 5941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is-IS" sz="1200" dirty="0"/>
              <a:t>Hugsaðu um skipulag námskeiðsins og skiptu því upp í einingar hér á söguborðinu. Hver eining liggur lárétt. Nefndu einingarnar. Ef þér finnst það henta þér betur getur þú unnið þetta lóðrétt. </a:t>
            </a:r>
          </a:p>
          <a:p>
            <a:pPr marL="285750" indent="-285750">
              <a:buFont typeface="Arial" panose="020B0604020202020204" pitchFamily="34" charset="0"/>
              <a:buChar char="•"/>
            </a:pPr>
            <a:r>
              <a:rPr lang="is-IS" sz="1200" dirty="0"/>
              <a:t>Taktu afrit af spjöldunum sem eru til vinstri eins og með þarf. </a:t>
            </a:r>
          </a:p>
          <a:p>
            <a:pPr marL="285750" indent="-285750">
              <a:buFont typeface="Arial" panose="020B0604020202020204" pitchFamily="34" charset="0"/>
              <a:buChar char="•"/>
            </a:pPr>
            <a:r>
              <a:rPr lang="is-IS" sz="1200" dirty="0"/>
              <a:t>Þú velur spjald og heldur inni</a:t>
            </a:r>
            <a:r>
              <a:rPr lang="is-IS" sz="1200" b="1" dirty="0"/>
              <a:t> ctrl </a:t>
            </a:r>
            <a:r>
              <a:rPr lang="is-IS" sz="1200" dirty="0"/>
              <a:t>meðan þú smellir á </a:t>
            </a:r>
            <a:r>
              <a:rPr lang="is-IS" sz="1200" b="1" dirty="0"/>
              <a:t>c</a:t>
            </a:r>
            <a:r>
              <a:rPr lang="is-IS" sz="1200" dirty="0"/>
              <a:t> á lyklaborðinu &lt;ctrl c&gt;. Þá ertu búin(n) að afrita spjaldið. Síðan heldur þú inni </a:t>
            </a:r>
            <a:r>
              <a:rPr lang="is-IS" sz="1200" b="1" dirty="0"/>
              <a:t>ctrl </a:t>
            </a:r>
            <a:r>
              <a:rPr lang="is-IS" sz="1200" dirty="0"/>
              <a:t>á meðan þú smellir á </a:t>
            </a:r>
            <a:r>
              <a:rPr lang="is-IS" sz="1200" b="1" dirty="0"/>
              <a:t>v</a:t>
            </a:r>
            <a:r>
              <a:rPr lang="is-IS" sz="1200" dirty="0"/>
              <a:t> </a:t>
            </a:r>
            <a:r>
              <a:rPr lang="is-IS" sz="1200" dirty="0">
                <a:sym typeface="Wingdings" panose="05000000000000000000" pitchFamily="2" charset="2"/>
              </a:rPr>
              <a:t>&lt;ctrl v&gt; þá verður til nýtt eintak af spjaldinu. Síðan getur þú dregið spjöldin inn </a:t>
            </a:r>
            <a:r>
              <a:rPr lang="is-IS" sz="1200" dirty="0"/>
              <a:t>á söguborðið.</a:t>
            </a:r>
          </a:p>
          <a:p>
            <a:pPr marL="285750" indent="-285750">
              <a:buFont typeface="Arial" panose="020B0604020202020204" pitchFamily="34" charset="0"/>
              <a:buChar char="•"/>
            </a:pPr>
            <a:r>
              <a:rPr lang="is-IS" sz="1200" dirty="0"/>
              <a:t>Þú byrjar á að raða inn spjöldunum sem eru til vinstri, með námstegundunum, til að hanna/ákvarða hvaða tegundir þú vilt nota til að hanna námskeiðið. </a:t>
            </a:r>
          </a:p>
          <a:p>
            <a:pPr marL="285750" indent="-285750">
              <a:buFont typeface="Arial" panose="020B0604020202020204" pitchFamily="34" charset="0"/>
              <a:buChar char="•"/>
            </a:pPr>
            <a:r>
              <a:rPr lang="is-IS" sz="1200" dirty="0"/>
              <a:t>Þú skrifar inn í textaboxin útskýringar, númer á vikum, heiti á kennsluhlutum/þemum eða annað sem þú telur að gagnist þér. Þetta er þitt vinnuplagg.</a:t>
            </a:r>
          </a:p>
          <a:p>
            <a:pPr marL="285750" indent="-285750">
              <a:buFont typeface="Arial" panose="020B0604020202020204" pitchFamily="34" charset="0"/>
              <a:buChar char="•"/>
            </a:pPr>
            <a:r>
              <a:rPr lang="is-IS" sz="1200" dirty="0"/>
              <a:t>Þegar þú ert sátt(ur) við samsetningu námstegundanna sem þú hefur raðað inn þá nærðu í spjöldin til hægri sem geyma kennsluaðferðirnar og dregur þær yfir fyrri spjöldin. Ef þú vil það frekar þá getur þú í stað þess að setja þau yfir, búið til aðra glæru með þeim spjöldum.</a:t>
            </a:r>
          </a:p>
          <a:p>
            <a:pPr marL="285750" indent="-285750">
              <a:buFont typeface="Arial" panose="020B0604020202020204" pitchFamily="34" charset="0"/>
              <a:buChar char="•"/>
            </a:pPr>
            <a:r>
              <a:rPr lang="is-IS" sz="1200" dirty="0"/>
              <a:t>Síðan þarftu að nota textatólið í Powerpoint (Insert – Text Box) til að haka við þær kennsluaðferðir sem þú vilt nota. </a:t>
            </a:r>
          </a:p>
          <a:p>
            <a:pPr marL="285750" indent="-285750">
              <a:buFont typeface="Arial" panose="020B0604020202020204" pitchFamily="34" charset="0"/>
              <a:buChar char="•"/>
            </a:pPr>
            <a:r>
              <a:rPr lang="is-IS" sz="1200" dirty="0"/>
              <a:t>Þú getur einnig bætt við kennsluaðferð og gerir það eins, nærð í textatólið og skrifar inn kennsluaðferðina. </a:t>
            </a:r>
          </a:p>
          <a:p>
            <a:pPr marL="285750" indent="-285750">
              <a:buFont typeface="Arial" panose="020B0604020202020204" pitchFamily="34" charset="0"/>
              <a:buChar char="•"/>
            </a:pPr>
            <a:r>
              <a:rPr lang="is-IS" sz="1200" dirty="0"/>
              <a:t>Þú setur svo að lokum silfurstjörnu við kennslu þar sem endurgjöf fer fram og gullstjörnu setur þú við lokamat. </a:t>
            </a:r>
            <a:endParaRPr lang="en-GB" sz="1200" dirty="0"/>
          </a:p>
          <a:p>
            <a:endParaRPr lang="is-IS" sz="1200" dirty="0"/>
          </a:p>
        </p:txBody>
      </p:sp>
      <p:sp>
        <p:nvSpPr>
          <p:cNvPr id="36" name="TextBox 35">
            <a:extLst>
              <a:ext uri="{FF2B5EF4-FFF2-40B4-BE49-F238E27FC236}">
                <a16:creationId xmlns:a16="http://schemas.microsoft.com/office/drawing/2014/main" id="{164D9C07-AB8B-3047-B85B-AC5069099028}"/>
              </a:ext>
            </a:extLst>
          </p:cNvPr>
          <p:cNvSpPr txBox="1"/>
          <p:nvPr/>
        </p:nvSpPr>
        <p:spPr>
          <a:xfrm>
            <a:off x="173653" y="1170432"/>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37" name="TextBox 36">
            <a:extLst>
              <a:ext uri="{FF2B5EF4-FFF2-40B4-BE49-F238E27FC236}">
                <a16:creationId xmlns:a16="http://schemas.microsoft.com/office/drawing/2014/main" id="{18D7B4C1-4F23-E248-80CC-5E53012C7D13}"/>
              </a:ext>
            </a:extLst>
          </p:cNvPr>
          <p:cNvSpPr txBox="1"/>
          <p:nvPr/>
        </p:nvSpPr>
        <p:spPr>
          <a:xfrm>
            <a:off x="4211439" y="394427"/>
            <a:ext cx="3230955" cy="369332"/>
          </a:xfrm>
          <a:prstGeom prst="rect">
            <a:avLst/>
          </a:prstGeom>
          <a:noFill/>
        </p:spPr>
        <p:txBody>
          <a:bodyPr wrap="square" rtlCol="0">
            <a:spAutoFit/>
          </a:bodyPr>
          <a:lstStyle/>
          <a:p>
            <a:r>
              <a:rPr lang="is-IS" b="1" dirty="0">
                <a:solidFill>
                  <a:srgbClr val="FF0000"/>
                </a:solidFill>
              </a:rPr>
              <a:t>Vika nr. eða kennsluhluti/þema </a:t>
            </a:r>
            <a:endParaRPr lang="en-GB" b="1" dirty="0">
              <a:solidFill>
                <a:srgbClr val="FF0000"/>
              </a:solidFill>
            </a:endParaRPr>
          </a:p>
        </p:txBody>
      </p:sp>
      <p:sp>
        <p:nvSpPr>
          <p:cNvPr id="38" name="TextBox 37">
            <a:extLst>
              <a:ext uri="{FF2B5EF4-FFF2-40B4-BE49-F238E27FC236}">
                <a16:creationId xmlns:a16="http://schemas.microsoft.com/office/drawing/2014/main" id="{CA32C24E-1C7A-8C4C-BDD8-20FE1DF8763C}"/>
              </a:ext>
            </a:extLst>
          </p:cNvPr>
          <p:cNvSpPr txBox="1"/>
          <p:nvPr/>
        </p:nvSpPr>
        <p:spPr>
          <a:xfrm>
            <a:off x="68112" y="409822"/>
            <a:ext cx="3369870" cy="307777"/>
          </a:xfrm>
          <a:prstGeom prst="rect">
            <a:avLst/>
          </a:prstGeom>
          <a:noFill/>
        </p:spPr>
        <p:txBody>
          <a:bodyPr wrap="square" rtlCol="0">
            <a:spAutoFit/>
          </a:bodyPr>
          <a:lstStyle/>
          <a:p>
            <a:r>
              <a:rPr lang="is-IS" sz="1400" b="1" dirty="0">
                <a:solidFill>
                  <a:srgbClr val="0070C0"/>
                </a:solidFill>
              </a:rPr>
              <a:t>Númer og nafn á námskeiði</a:t>
            </a:r>
            <a:endParaRPr lang="en-GB" sz="1400" b="1" dirty="0">
              <a:solidFill>
                <a:srgbClr val="0070C0"/>
              </a:solidFill>
            </a:endParaRPr>
          </a:p>
        </p:txBody>
      </p:sp>
      <p:sp>
        <p:nvSpPr>
          <p:cNvPr id="39" name="TextBox 38">
            <a:extLst>
              <a:ext uri="{FF2B5EF4-FFF2-40B4-BE49-F238E27FC236}">
                <a16:creationId xmlns:a16="http://schemas.microsoft.com/office/drawing/2014/main" id="{0CB3F374-BA90-5741-9565-8C4B434E5FAE}"/>
              </a:ext>
            </a:extLst>
          </p:cNvPr>
          <p:cNvSpPr txBox="1"/>
          <p:nvPr/>
        </p:nvSpPr>
        <p:spPr>
          <a:xfrm>
            <a:off x="9384632" y="409816"/>
            <a:ext cx="2579570" cy="307777"/>
          </a:xfrm>
          <a:prstGeom prst="rect">
            <a:avLst/>
          </a:prstGeom>
          <a:noFill/>
        </p:spPr>
        <p:txBody>
          <a:bodyPr wrap="square" rtlCol="0">
            <a:spAutoFit/>
          </a:bodyPr>
          <a:lstStyle/>
          <a:p>
            <a:r>
              <a:rPr lang="is-IS" sz="1400" b="1" dirty="0">
                <a:solidFill>
                  <a:srgbClr val="0070C0"/>
                </a:solidFill>
              </a:rPr>
              <a:t>Nafn á kennara</a:t>
            </a:r>
            <a:endParaRPr lang="en-GB" sz="1400" b="1" dirty="0">
              <a:solidFill>
                <a:srgbClr val="0070C0"/>
              </a:solidFill>
            </a:endParaRPr>
          </a:p>
        </p:txBody>
      </p:sp>
      <p:sp>
        <p:nvSpPr>
          <p:cNvPr id="40" name="TextBox 39">
            <a:extLst>
              <a:ext uri="{FF2B5EF4-FFF2-40B4-BE49-F238E27FC236}">
                <a16:creationId xmlns:a16="http://schemas.microsoft.com/office/drawing/2014/main" id="{59A526B1-0E63-3549-9BB0-4B961DBE9F27}"/>
              </a:ext>
            </a:extLst>
          </p:cNvPr>
          <p:cNvSpPr txBox="1"/>
          <p:nvPr/>
        </p:nvSpPr>
        <p:spPr>
          <a:xfrm>
            <a:off x="173653" y="2498718"/>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1" name="TextBox 40">
            <a:extLst>
              <a:ext uri="{FF2B5EF4-FFF2-40B4-BE49-F238E27FC236}">
                <a16:creationId xmlns:a16="http://schemas.microsoft.com/office/drawing/2014/main" id="{EABFCCF0-1EC8-F241-8B67-D66A27933C2C}"/>
              </a:ext>
            </a:extLst>
          </p:cNvPr>
          <p:cNvSpPr txBox="1"/>
          <p:nvPr/>
        </p:nvSpPr>
        <p:spPr>
          <a:xfrm>
            <a:off x="173653" y="3807754"/>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2" name="TextBox 41">
            <a:extLst>
              <a:ext uri="{FF2B5EF4-FFF2-40B4-BE49-F238E27FC236}">
                <a16:creationId xmlns:a16="http://schemas.microsoft.com/office/drawing/2014/main" id="{179654E7-3DF0-2F48-AAF7-A9660EF94FF2}"/>
              </a:ext>
            </a:extLst>
          </p:cNvPr>
          <p:cNvSpPr txBox="1"/>
          <p:nvPr/>
        </p:nvSpPr>
        <p:spPr>
          <a:xfrm>
            <a:off x="173653" y="5145665"/>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3" name="TextBox 42">
            <a:extLst>
              <a:ext uri="{FF2B5EF4-FFF2-40B4-BE49-F238E27FC236}">
                <a16:creationId xmlns:a16="http://schemas.microsoft.com/office/drawing/2014/main" id="{E32AF8DF-99F0-C844-9788-734A2693A492}"/>
              </a:ext>
            </a:extLst>
          </p:cNvPr>
          <p:cNvSpPr txBox="1"/>
          <p:nvPr/>
        </p:nvSpPr>
        <p:spPr>
          <a:xfrm>
            <a:off x="173653" y="6233321"/>
            <a:ext cx="10779896" cy="276999"/>
          </a:xfrm>
          <a:prstGeom prst="rect">
            <a:avLst/>
          </a:prstGeom>
          <a:noFill/>
        </p:spPr>
        <p:txBody>
          <a:bodyPr wrap="square" rtlCol="0">
            <a:spAutoFit/>
          </a:bodyPr>
          <a:lstStyle/>
          <a:p>
            <a:r>
              <a:rPr lang="is-IS" sz="1200" dirty="0">
                <a:solidFill>
                  <a:srgbClr val="FF0000"/>
                </a:solidFill>
              </a:rPr>
              <a:t>Hér er svo hægt að skrifa skýringatexta, gera athugasemd eða bara skrifa eitthvað til að minna sig á. Mundu að þetta er vinnuplaggið þitt!</a:t>
            </a:r>
            <a:endParaRPr lang="en-GB" sz="1200" dirty="0">
              <a:solidFill>
                <a:srgbClr val="FF0000"/>
              </a:solidFill>
            </a:endParaRPr>
          </a:p>
        </p:txBody>
      </p:sp>
    </p:spTree>
    <p:extLst>
      <p:ext uri="{BB962C8B-B14F-4D97-AF65-F5344CB8AC3E}">
        <p14:creationId xmlns:p14="http://schemas.microsoft.com/office/powerpoint/2010/main" val="3044409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B0FE0196-D6CF-3E40-B447-CE303CBC7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267" y="4851847"/>
            <a:ext cx="1772273" cy="1329205"/>
          </a:xfrm>
          <a:prstGeom prst="rect">
            <a:avLst/>
          </a:prstGeom>
        </p:spPr>
      </p:pic>
      <p:pic>
        <p:nvPicPr>
          <p:cNvPr id="3" name="Picture 2" descr="Graphical user interface, text&#10;&#10;Description automatically generated">
            <a:extLst>
              <a:ext uri="{FF2B5EF4-FFF2-40B4-BE49-F238E27FC236}">
                <a16:creationId xmlns:a16="http://schemas.microsoft.com/office/drawing/2014/main" id="{BE7429D6-8C13-3445-A914-0F6AAF85C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006" y="-827563"/>
            <a:ext cx="1781534" cy="1336150"/>
          </a:xfrm>
          <a:prstGeom prst="rect">
            <a:avLst/>
          </a:prstGeom>
        </p:spPr>
      </p:pic>
      <p:pic>
        <p:nvPicPr>
          <p:cNvPr id="4" name="Picture 3" descr="Text, letter&#10;&#10;Description automatically generated">
            <a:extLst>
              <a:ext uri="{FF2B5EF4-FFF2-40B4-BE49-F238E27FC236}">
                <a16:creationId xmlns:a16="http://schemas.microsoft.com/office/drawing/2014/main" id="{C2CE1A5A-7DEE-1D41-8A40-A5DE9D0057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006" y="2012142"/>
            <a:ext cx="1781534" cy="1336150"/>
          </a:xfrm>
          <a:prstGeom prst="rect">
            <a:avLst/>
          </a:prstGeom>
        </p:spPr>
      </p:pic>
      <p:pic>
        <p:nvPicPr>
          <p:cNvPr id="5" name="Picture 4" descr="Text, letter&#10;&#10;Description automatically generated">
            <a:extLst>
              <a:ext uri="{FF2B5EF4-FFF2-40B4-BE49-F238E27FC236}">
                <a16:creationId xmlns:a16="http://schemas.microsoft.com/office/drawing/2014/main" id="{FCED4AEB-1787-3C4F-9E9E-B17EC3E451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1267" y="579093"/>
            <a:ext cx="1781534" cy="1336150"/>
          </a:xfrm>
          <a:prstGeom prst="rect">
            <a:avLst/>
          </a:prstGeom>
        </p:spPr>
      </p:pic>
      <p:pic>
        <p:nvPicPr>
          <p:cNvPr id="6" name="Picture 5" descr="Text&#10;&#10;Description automatically generated">
            <a:extLst>
              <a:ext uri="{FF2B5EF4-FFF2-40B4-BE49-F238E27FC236}">
                <a16:creationId xmlns:a16="http://schemas.microsoft.com/office/drawing/2014/main" id="{97A20A9F-4A34-9546-B05E-807EFDA01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1267" y="3445192"/>
            <a:ext cx="1794378" cy="1345784"/>
          </a:xfrm>
          <a:prstGeom prst="rect">
            <a:avLst/>
          </a:prstGeom>
        </p:spPr>
      </p:pic>
      <p:pic>
        <p:nvPicPr>
          <p:cNvPr id="7" name="Picture 6" descr="Text&#10;&#10;Description automatically generated">
            <a:extLst>
              <a:ext uri="{FF2B5EF4-FFF2-40B4-BE49-F238E27FC236}">
                <a16:creationId xmlns:a16="http://schemas.microsoft.com/office/drawing/2014/main" id="{609FCA56-73A8-CC48-99B5-950AFA16FE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3372" y="6278907"/>
            <a:ext cx="1794378" cy="1345784"/>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BE273A5E-60F9-5449-AD1B-92044B72638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61351" y="-827563"/>
            <a:ext cx="1781534" cy="1336150"/>
          </a:xfrm>
          <a:prstGeom prst="rect">
            <a:avLst/>
          </a:prstGeom>
        </p:spPr>
      </p:pic>
      <p:pic>
        <p:nvPicPr>
          <p:cNvPr id="9" name="Picture 8" descr="Graphical user interface, application, table&#10;&#10;Description automatically generated">
            <a:extLst>
              <a:ext uri="{FF2B5EF4-FFF2-40B4-BE49-F238E27FC236}">
                <a16:creationId xmlns:a16="http://schemas.microsoft.com/office/drawing/2014/main" id="{142C4D57-DAFD-1E40-8069-74FD2AF6BD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61351" y="2012142"/>
            <a:ext cx="1781534" cy="1336150"/>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3D473096-7E48-5F4F-934B-957948FDA91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61351" y="573718"/>
            <a:ext cx="1781534" cy="1336150"/>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759FCE41-21C6-8946-A4F6-19166C241E6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261351" y="3442675"/>
            <a:ext cx="1781534" cy="1336151"/>
          </a:xfrm>
          <a:prstGeom prst="rect">
            <a:avLst/>
          </a:prstGeom>
        </p:spPr>
      </p:pic>
      <p:pic>
        <p:nvPicPr>
          <p:cNvPr id="12" name="Picture 11" descr="Table&#10;&#10;Description automatically generated">
            <a:extLst>
              <a:ext uri="{FF2B5EF4-FFF2-40B4-BE49-F238E27FC236}">
                <a16:creationId xmlns:a16="http://schemas.microsoft.com/office/drawing/2014/main" id="{2CF6AA3D-2B8D-AE40-A997-7AA855BA848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261351" y="4848373"/>
            <a:ext cx="1781534" cy="1336151"/>
          </a:xfrm>
          <a:prstGeom prst="rect">
            <a:avLst/>
          </a:prstGeom>
        </p:spPr>
      </p:pic>
      <p:pic>
        <p:nvPicPr>
          <p:cNvPr id="13" name="Picture 12" descr="Graphical user interface, application, table&#10;&#10;Description automatically generated">
            <a:extLst>
              <a:ext uri="{FF2B5EF4-FFF2-40B4-BE49-F238E27FC236}">
                <a16:creationId xmlns:a16="http://schemas.microsoft.com/office/drawing/2014/main" id="{ADD7E100-3D59-364A-9C44-E23B1DAC40F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261351" y="6278907"/>
            <a:ext cx="1781534" cy="1336151"/>
          </a:xfrm>
          <a:prstGeom prst="rect">
            <a:avLst/>
          </a:prstGeom>
        </p:spPr>
      </p:pic>
      <p:sp>
        <p:nvSpPr>
          <p:cNvPr id="25" name="Star: 5 Points 2">
            <a:extLst>
              <a:ext uri="{FF2B5EF4-FFF2-40B4-BE49-F238E27FC236}">
                <a16:creationId xmlns:a16="http://schemas.microsoft.com/office/drawing/2014/main" id="{5E432526-342E-9A44-A377-E1FC3CECC385}"/>
              </a:ext>
            </a:extLst>
          </p:cNvPr>
          <p:cNvSpPr/>
          <p:nvPr/>
        </p:nvSpPr>
        <p:spPr>
          <a:xfrm>
            <a:off x="235742" y="71136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Star: 5 Points 33">
            <a:extLst>
              <a:ext uri="{FF2B5EF4-FFF2-40B4-BE49-F238E27FC236}">
                <a16:creationId xmlns:a16="http://schemas.microsoft.com/office/drawing/2014/main" id="{CC20F38F-A6F9-7A42-947F-6B26B6CE8AFC}"/>
              </a:ext>
            </a:extLst>
          </p:cNvPr>
          <p:cNvSpPr/>
          <p:nvPr/>
        </p:nvSpPr>
        <p:spPr>
          <a:xfrm>
            <a:off x="388142" y="72660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Star: 5 Points 34">
            <a:extLst>
              <a:ext uri="{FF2B5EF4-FFF2-40B4-BE49-F238E27FC236}">
                <a16:creationId xmlns:a16="http://schemas.microsoft.com/office/drawing/2014/main" id="{914C4767-757E-D64C-BF2B-67083BE9D853}"/>
              </a:ext>
            </a:extLst>
          </p:cNvPr>
          <p:cNvSpPr/>
          <p:nvPr/>
        </p:nvSpPr>
        <p:spPr>
          <a:xfrm>
            <a:off x="540542" y="74184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Star: 5 Points 35">
            <a:extLst>
              <a:ext uri="{FF2B5EF4-FFF2-40B4-BE49-F238E27FC236}">
                <a16:creationId xmlns:a16="http://schemas.microsoft.com/office/drawing/2014/main" id="{3B868023-3A1E-9440-8B96-FD0D18715D04}"/>
              </a:ext>
            </a:extLst>
          </p:cNvPr>
          <p:cNvSpPr/>
          <p:nvPr/>
        </p:nvSpPr>
        <p:spPr>
          <a:xfrm>
            <a:off x="692942" y="75708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Star: 5 Points 36">
            <a:extLst>
              <a:ext uri="{FF2B5EF4-FFF2-40B4-BE49-F238E27FC236}">
                <a16:creationId xmlns:a16="http://schemas.microsoft.com/office/drawing/2014/main" id="{A85A776D-2A57-5B43-A7C7-EEA3E5057B48}"/>
              </a:ext>
            </a:extLst>
          </p:cNvPr>
          <p:cNvSpPr/>
          <p:nvPr/>
        </p:nvSpPr>
        <p:spPr>
          <a:xfrm>
            <a:off x="845342" y="77232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Star: 5 Points 38">
            <a:extLst>
              <a:ext uri="{FF2B5EF4-FFF2-40B4-BE49-F238E27FC236}">
                <a16:creationId xmlns:a16="http://schemas.microsoft.com/office/drawing/2014/main" id="{A858254C-63AB-3944-89C1-4BA370120D12}"/>
              </a:ext>
            </a:extLst>
          </p:cNvPr>
          <p:cNvSpPr/>
          <p:nvPr/>
        </p:nvSpPr>
        <p:spPr>
          <a:xfrm>
            <a:off x="1257429" y="71222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tar: 5 Points 39">
            <a:extLst>
              <a:ext uri="{FF2B5EF4-FFF2-40B4-BE49-F238E27FC236}">
                <a16:creationId xmlns:a16="http://schemas.microsoft.com/office/drawing/2014/main" id="{09DAD64D-236A-6C42-835C-4858D45FF73C}"/>
              </a:ext>
            </a:extLst>
          </p:cNvPr>
          <p:cNvSpPr/>
          <p:nvPr/>
        </p:nvSpPr>
        <p:spPr>
          <a:xfrm>
            <a:off x="1409829" y="72746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Star: 5 Points 40">
            <a:extLst>
              <a:ext uri="{FF2B5EF4-FFF2-40B4-BE49-F238E27FC236}">
                <a16:creationId xmlns:a16="http://schemas.microsoft.com/office/drawing/2014/main" id="{A71F6D19-8F52-2D4E-B3F3-7F7F47E0C99F}"/>
              </a:ext>
            </a:extLst>
          </p:cNvPr>
          <p:cNvSpPr/>
          <p:nvPr/>
        </p:nvSpPr>
        <p:spPr>
          <a:xfrm>
            <a:off x="1562229" y="74270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tar: 5 Points 41">
            <a:extLst>
              <a:ext uri="{FF2B5EF4-FFF2-40B4-BE49-F238E27FC236}">
                <a16:creationId xmlns:a16="http://schemas.microsoft.com/office/drawing/2014/main" id="{B4DBD0F3-1C10-C147-ADBF-F4AAA4165F23}"/>
              </a:ext>
            </a:extLst>
          </p:cNvPr>
          <p:cNvSpPr/>
          <p:nvPr/>
        </p:nvSpPr>
        <p:spPr>
          <a:xfrm>
            <a:off x="1714629" y="75794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Star: 5 Points 42">
            <a:extLst>
              <a:ext uri="{FF2B5EF4-FFF2-40B4-BE49-F238E27FC236}">
                <a16:creationId xmlns:a16="http://schemas.microsoft.com/office/drawing/2014/main" id="{6DDAC5CF-A536-4840-B7A7-3FEA781B1707}"/>
              </a:ext>
            </a:extLst>
          </p:cNvPr>
          <p:cNvSpPr/>
          <p:nvPr/>
        </p:nvSpPr>
        <p:spPr>
          <a:xfrm>
            <a:off x="1867029" y="77318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peech Bubble: Rectangle with Corners Rounded 1">
            <a:extLst>
              <a:ext uri="{FF2B5EF4-FFF2-40B4-BE49-F238E27FC236}">
                <a16:creationId xmlns:a16="http://schemas.microsoft.com/office/drawing/2014/main" id="{D4F120D7-8493-5A43-A9E9-A821E07EFC0A}"/>
              </a:ext>
            </a:extLst>
          </p:cNvPr>
          <p:cNvSpPr/>
          <p:nvPr/>
        </p:nvSpPr>
        <p:spPr>
          <a:xfrm>
            <a:off x="68112" y="-2336800"/>
            <a:ext cx="12234134" cy="2327176"/>
          </a:xfrm>
          <a:prstGeom prst="wedgeRoundRectCallout">
            <a:avLst>
              <a:gd name="adj1" fmla="val 46956"/>
              <a:gd name="adj2" fmla="val 5941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is-IS" sz="1200" dirty="0"/>
              <a:t>Hugsaðu um skipulag námskeiðsins og skiptu því upp í einingar hér á söguborðinu. Hver eining liggur lárétt. Nefndu einingarnar. Ef þér finnst það henta þér betur getur þú unnið þetta lóðrétt. </a:t>
            </a:r>
          </a:p>
          <a:p>
            <a:pPr marL="285750" indent="-285750">
              <a:buFont typeface="Arial" panose="020B0604020202020204" pitchFamily="34" charset="0"/>
              <a:buChar char="•"/>
            </a:pPr>
            <a:r>
              <a:rPr lang="is-IS" sz="1200" dirty="0"/>
              <a:t>Taktu afrit af spjöldunum sem eru til vinstri eins og með þarf. </a:t>
            </a:r>
          </a:p>
          <a:p>
            <a:pPr marL="285750" indent="-285750">
              <a:buFont typeface="Arial" panose="020B0604020202020204" pitchFamily="34" charset="0"/>
              <a:buChar char="•"/>
            </a:pPr>
            <a:r>
              <a:rPr lang="is-IS" sz="1200" dirty="0"/>
              <a:t>Þú velur spjald og heldur inni</a:t>
            </a:r>
            <a:r>
              <a:rPr lang="is-IS" sz="1200" b="1" dirty="0"/>
              <a:t> ctrl </a:t>
            </a:r>
            <a:r>
              <a:rPr lang="is-IS" sz="1200" dirty="0"/>
              <a:t>meðan þú smellir á </a:t>
            </a:r>
            <a:r>
              <a:rPr lang="is-IS" sz="1200" b="1" dirty="0"/>
              <a:t>c</a:t>
            </a:r>
            <a:r>
              <a:rPr lang="is-IS" sz="1200" dirty="0"/>
              <a:t> á lyklaborðinu &lt;ctrl c&gt;. Þá ertu búin(n) að afrita spjaldið. Síðan heldur þú inni </a:t>
            </a:r>
            <a:r>
              <a:rPr lang="is-IS" sz="1200" b="1" dirty="0"/>
              <a:t>ctrl </a:t>
            </a:r>
            <a:r>
              <a:rPr lang="is-IS" sz="1200" dirty="0"/>
              <a:t>á meðan þú smellir á </a:t>
            </a:r>
            <a:r>
              <a:rPr lang="is-IS" sz="1200" b="1" dirty="0"/>
              <a:t>v</a:t>
            </a:r>
            <a:r>
              <a:rPr lang="is-IS" sz="1200" dirty="0"/>
              <a:t> </a:t>
            </a:r>
            <a:r>
              <a:rPr lang="is-IS" sz="1200" dirty="0">
                <a:sym typeface="Wingdings" panose="05000000000000000000" pitchFamily="2" charset="2"/>
              </a:rPr>
              <a:t>&lt;ctrl v&gt; þá verður til nýtt eintak af spjaldinu. Síðan getur þú dregið spjöldin inn </a:t>
            </a:r>
            <a:r>
              <a:rPr lang="is-IS" sz="1200" dirty="0"/>
              <a:t>á söguborðið.</a:t>
            </a:r>
          </a:p>
          <a:p>
            <a:pPr marL="285750" indent="-285750">
              <a:buFont typeface="Arial" panose="020B0604020202020204" pitchFamily="34" charset="0"/>
              <a:buChar char="•"/>
            </a:pPr>
            <a:r>
              <a:rPr lang="is-IS" sz="1200" dirty="0"/>
              <a:t>Þú byrjar á að raða inn spjöldunum sem eru til vinstri, með námstegundunum, til að hanna/ákvarða hvaða tegundir þú vilt nota til að hanna námskeiðið. </a:t>
            </a:r>
          </a:p>
          <a:p>
            <a:pPr marL="285750" indent="-285750">
              <a:buFont typeface="Arial" panose="020B0604020202020204" pitchFamily="34" charset="0"/>
              <a:buChar char="•"/>
            </a:pPr>
            <a:r>
              <a:rPr lang="is-IS" sz="1200" dirty="0"/>
              <a:t>Þú skrifar inn í textaboxin útskýringar, númer á vikum, heiti á kennsluhlutum/þemum eða annað sem þú telur að gagnist þér. Þetta er þitt vinnuplagg.</a:t>
            </a:r>
          </a:p>
          <a:p>
            <a:pPr marL="285750" indent="-285750">
              <a:buFont typeface="Arial" panose="020B0604020202020204" pitchFamily="34" charset="0"/>
              <a:buChar char="•"/>
            </a:pPr>
            <a:r>
              <a:rPr lang="is-IS" sz="1200" dirty="0"/>
              <a:t>Þegar þú ert sátt(ur) við samsetningu námstegundanna sem þú hefur raðað inn þá nærðu í spjöldin til hægri sem geyma kennsluaðferðirnar og dregur þær yfir fyrri spjöldin. Ef þú vil það frekar þá getur þú í stað þess að setja þau yfir, búið til aðra glæru með þeim spjöldum.</a:t>
            </a:r>
          </a:p>
          <a:p>
            <a:pPr marL="285750" indent="-285750">
              <a:buFont typeface="Arial" panose="020B0604020202020204" pitchFamily="34" charset="0"/>
              <a:buChar char="•"/>
            </a:pPr>
            <a:r>
              <a:rPr lang="is-IS" sz="1200" dirty="0"/>
              <a:t>Síðan þarftu að nota textatólið í Powerpoint (Insert – Text Box) til að haka við þær kennsluaðferðir sem þú vilt nota. </a:t>
            </a:r>
          </a:p>
          <a:p>
            <a:pPr marL="285750" indent="-285750">
              <a:buFont typeface="Arial" panose="020B0604020202020204" pitchFamily="34" charset="0"/>
              <a:buChar char="•"/>
            </a:pPr>
            <a:r>
              <a:rPr lang="is-IS" sz="1200" dirty="0"/>
              <a:t>Þú getur einnig bætt við kennsluaðferð og gerir það eins, nærð í textatólið og skrifar inn kennsluaðferðina. </a:t>
            </a:r>
          </a:p>
          <a:p>
            <a:pPr marL="285750" indent="-285750">
              <a:buFont typeface="Arial" panose="020B0604020202020204" pitchFamily="34" charset="0"/>
              <a:buChar char="•"/>
            </a:pPr>
            <a:r>
              <a:rPr lang="is-IS" sz="1200" dirty="0"/>
              <a:t>Þú setur svo að lokum silfurstjörnu við kennslu þar sem endurgjöf fer fram og gullstjörnu setur þú við lokamat. </a:t>
            </a:r>
            <a:endParaRPr lang="en-GB" sz="1200" dirty="0"/>
          </a:p>
          <a:p>
            <a:endParaRPr lang="is-IS" sz="1200" dirty="0"/>
          </a:p>
        </p:txBody>
      </p:sp>
      <p:sp>
        <p:nvSpPr>
          <p:cNvPr id="36" name="TextBox 35">
            <a:extLst>
              <a:ext uri="{FF2B5EF4-FFF2-40B4-BE49-F238E27FC236}">
                <a16:creationId xmlns:a16="http://schemas.microsoft.com/office/drawing/2014/main" id="{C21042B4-782B-1444-85C3-F64680014B28}"/>
              </a:ext>
            </a:extLst>
          </p:cNvPr>
          <p:cNvSpPr txBox="1"/>
          <p:nvPr/>
        </p:nvSpPr>
        <p:spPr>
          <a:xfrm>
            <a:off x="173653" y="1170432"/>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37" name="TextBox 36">
            <a:extLst>
              <a:ext uri="{FF2B5EF4-FFF2-40B4-BE49-F238E27FC236}">
                <a16:creationId xmlns:a16="http://schemas.microsoft.com/office/drawing/2014/main" id="{379A54CF-86EA-CB4D-969D-E921DB3AA080}"/>
              </a:ext>
            </a:extLst>
          </p:cNvPr>
          <p:cNvSpPr txBox="1"/>
          <p:nvPr/>
        </p:nvSpPr>
        <p:spPr>
          <a:xfrm>
            <a:off x="4211439" y="394427"/>
            <a:ext cx="3230955" cy="369332"/>
          </a:xfrm>
          <a:prstGeom prst="rect">
            <a:avLst/>
          </a:prstGeom>
          <a:noFill/>
        </p:spPr>
        <p:txBody>
          <a:bodyPr wrap="square" rtlCol="0">
            <a:spAutoFit/>
          </a:bodyPr>
          <a:lstStyle/>
          <a:p>
            <a:r>
              <a:rPr lang="is-IS" b="1" dirty="0">
                <a:solidFill>
                  <a:srgbClr val="FF0000"/>
                </a:solidFill>
              </a:rPr>
              <a:t>Vika nr. eða kennsluhluti/þema </a:t>
            </a:r>
            <a:endParaRPr lang="en-GB" b="1" dirty="0">
              <a:solidFill>
                <a:srgbClr val="FF0000"/>
              </a:solidFill>
            </a:endParaRPr>
          </a:p>
        </p:txBody>
      </p:sp>
      <p:sp>
        <p:nvSpPr>
          <p:cNvPr id="38" name="TextBox 37">
            <a:extLst>
              <a:ext uri="{FF2B5EF4-FFF2-40B4-BE49-F238E27FC236}">
                <a16:creationId xmlns:a16="http://schemas.microsoft.com/office/drawing/2014/main" id="{6294B232-C872-C346-9427-DDCCC351CADF}"/>
              </a:ext>
            </a:extLst>
          </p:cNvPr>
          <p:cNvSpPr txBox="1"/>
          <p:nvPr/>
        </p:nvSpPr>
        <p:spPr>
          <a:xfrm>
            <a:off x="68112" y="409822"/>
            <a:ext cx="3369870" cy="307777"/>
          </a:xfrm>
          <a:prstGeom prst="rect">
            <a:avLst/>
          </a:prstGeom>
          <a:noFill/>
        </p:spPr>
        <p:txBody>
          <a:bodyPr wrap="square" rtlCol="0">
            <a:spAutoFit/>
          </a:bodyPr>
          <a:lstStyle/>
          <a:p>
            <a:r>
              <a:rPr lang="is-IS" sz="1400" b="1" dirty="0">
                <a:solidFill>
                  <a:srgbClr val="0070C0"/>
                </a:solidFill>
              </a:rPr>
              <a:t>Númer og nafn á námskeiði</a:t>
            </a:r>
            <a:endParaRPr lang="en-GB" sz="1400" b="1" dirty="0">
              <a:solidFill>
                <a:srgbClr val="0070C0"/>
              </a:solidFill>
            </a:endParaRPr>
          </a:p>
        </p:txBody>
      </p:sp>
      <p:sp>
        <p:nvSpPr>
          <p:cNvPr id="39" name="TextBox 38">
            <a:extLst>
              <a:ext uri="{FF2B5EF4-FFF2-40B4-BE49-F238E27FC236}">
                <a16:creationId xmlns:a16="http://schemas.microsoft.com/office/drawing/2014/main" id="{C2F27B7E-3370-414C-AD73-B4E3BAD1633B}"/>
              </a:ext>
            </a:extLst>
          </p:cNvPr>
          <p:cNvSpPr txBox="1"/>
          <p:nvPr/>
        </p:nvSpPr>
        <p:spPr>
          <a:xfrm>
            <a:off x="9384632" y="409816"/>
            <a:ext cx="2579570" cy="307777"/>
          </a:xfrm>
          <a:prstGeom prst="rect">
            <a:avLst/>
          </a:prstGeom>
          <a:noFill/>
        </p:spPr>
        <p:txBody>
          <a:bodyPr wrap="square" rtlCol="0">
            <a:spAutoFit/>
          </a:bodyPr>
          <a:lstStyle/>
          <a:p>
            <a:r>
              <a:rPr lang="is-IS" sz="1400" b="1" dirty="0">
                <a:solidFill>
                  <a:srgbClr val="0070C0"/>
                </a:solidFill>
              </a:rPr>
              <a:t>Nafn á kennara</a:t>
            </a:r>
            <a:endParaRPr lang="en-GB" sz="1400" b="1" dirty="0">
              <a:solidFill>
                <a:srgbClr val="0070C0"/>
              </a:solidFill>
            </a:endParaRPr>
          </a:p>
        </p:txBody>
      </p:sp>
      <p:sp>
        <p:nvSpPr>
          <p:cNvPr id="40" name="TextBox 39">
            <a:extLst>
              <a:ext uri="{FF2B5EF4-FFF2-40B4-BE49-F238E27FC236}">
                <a16:creationId xmlns:a16="http://schemas.microsoft.com/office/drawing/2014/main" id="{4CCC8314-A15B-744D-89BE-0CA3628900EC}"/>
              </a:ext>
            </a:extLst>
          </p:cNvPr>
          <p:cNvSpPr txBox="1"/>
          <p:nvPr/>
        </p:nvSpPr>
        <p:spPr>
          <a:xfrm>
            <a:off x="173653" y="2498718"/>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1" name="TextBox 40">
            <a:extLst>
              <a:ext uri="{FF2B5EF4-FFF2-40B4-BE49-F238E27FC236}">
                <a16:creationId xmlns:a16="http://schemas.microsoft.com/office/drawing/2014/main" id="{87C0AFD7-A25E-224B-95D4-1A3C96A2FF32}"/>
              </a:ext>
            </a:extLst>
          </p:cNvPr>
          <p:cNvSpPr txBox="1"/>
          <p:nvPr/>
        </p:nvSpPr>
        <p:spPr>
          <a:xfrm>
            <a:off x="173653" y="3807754"/>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2" name="TextBox 41">
            <a:extLst>
              <a:ext uri="{FF2B5EF4-FFF2-40B4-BE49-F238E27FC236}">
                <a16:creationId xmlns:a16="http://schemas.microsoft.com/office/drawing/2014/main" id="{6BF42A97-FE07-C747-A069-6903E4B5F649}"/>
              </a:ext>
            </a:extLst>
          </p:cNvPr>
          <p:cNvSpPr txBox="1"/>
          <p:nvPr/>
        </p:nvSpPr>
        <p:spPr>
          <a:xfrm>
            <a:off x="173653" y="5145665"/>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3" name="TextBox 42">
            <a:extLst>
              <a:ext uri="{FF2B5EF4-FFF2-40B4-BE49-F238E27FC236}">
                <a16:creationId xmlns:a16="http://schemas.microsoft.com/office/drawing/2014/main" id="{38B67EC2-E2D9-6840-B8B2-E5A89BA34B1E}"/>
              </a:ext>
            </a:extLst>
          </p:cNvPr>
          <p:cNvSpPr txBox="1"/>
          <p:nvPr/>
        </p:nvSpPr>
        <p:spPr>
          <a:xfrm>
            <a:off x="173653" y="6233321"/>
            <a:ext cx="10779896" cy="276999"/>
          </a:xfrm>
          <a:prstGeom prst="rect">
            <a:avLst/>
          </a:prstGeom>
          <a:noFill/>
        </p:spPr>
        <p:txBody>
          <a:bodyPr wrap="square" rtlCol="0">
            <a:spAutoFit/>
          </a:bodyPr>
          <a:lstStyle/>
          <a:p>
            <a:r>
              <a:rPr lang="is-IS" sz="1200" dirty="0">
                <a:solidFill>
                  <a:srgbClr val="FF0000"/>
                </a:solidFill>
              </a:rPr>
              <a:t>Hér er svo hægt að skrifa skýringatexta, gera athugasemd eða bara skrifa eitthvað til að minna sig á. Mundu að þetta er vinnuplaggið þitt!</a:t>
            </a:r>
            <a:endParaRPr lang="en-GB" sz="1200" dirty="0">
              <a:solidFill>
                <a:srgbClr val="FF0000"/>
              </a:solidFill>
            </a:endParaRPr>
          </a:p>
        </p:txBody>
      </p:sp>
    </p:spTree>
    <p:extLst>
      <p:ext uri="{BB962C8B-B14F-4D97-AF65-F5344CB8AC3E}">
        <p14:creationId xmlns:p14="http://schemas.microsoft.com/office/powerpoint/2010/main" val="1867453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3543871C-A090-FA4C-A7E7-37A312EEA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267" y="4851847"/>
            <a:ext cx="1772273" cy="1329205"/>
          </a:xfrm>
          <a:prstGeom prst="rect">
            <a:avLst/>
          </a:prstGeom>
        </p:spPr>
      </p:pic>
      <p:pic>
        <p:nvPicPr>
          <p:cNvPr id="3" name="Picture 2" descr="Graphical user interface, text&#10;&#10;Description automatically generated">
            <a:extLst>
              <a:ext uri="{FF2B5EF4-FFF2-40B4-BE49-F238E27FC236}">
                <a16:creationId xmlns:a16="http://schemas.microsoft.com/office/drawing/2014/main" id="{E22E2662-F2CA-D440-9901-5873D5058E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006" y="-827563"/>
            <a:ext cx="1781534" cy="1336150"/>
          </a:xfrm>
          <a:prstGeom prst="rect">
            <a:avLst/>
          </a:prstGeom>
        </p:spPr>
      </p:pic>
      <p:pic>
        <p:nvPicPr>
          <p:cNvPr id="4" name="Picture 3" descr="Text, letter&#10;&#10;Description automatically generated">
            <a:extLst>
              <a:ext uri="{FF2B5EF4-FFF2-40B4-BE49-F238E27FC236}">
                <a16:creationId xmlns:a16="http://schemas.microsoft.com/office/drawing/2014/main" id="{57A07B61-9AC1-0E4D-AE11-FDAF114AA3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006" y="2012142"/>
            <a:ext cx="1781534" cy="1336150"/>
          </a:xfrm>
          <a:prstGeom prst="rect">
            <a:avLst/>
          </a:prstGeom>
        </p:spPr>
      </p:pic>
      <p:pic>
        <p:nvPicPr>
          <p:cNvPr id="5" name="Picture 4" descr="Text, letter&#10;&#10;Description automatically generated">
            <a:extLst>
              <a:ext uri="{FF2B5EF4-FFF2-40B4-BE49-F238E27FC236}">
                <a16:creationId xmlns:a16="http://schemas.microsoft.com/office/drawing/2014/main" id="{0B6E6671-47C2-EB40-8A9C-55DFD9D044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1267" y="579093"/>
            <a:ext cx="1781534" cy="1336150"/>
          </a:xfrm>
          <a:prstGeom prst="rect">
            <a:avLst/>
          </a:prstGeom>
        </p:spPr>
      </p:pic>
      <p:pic>
        <p:nvPicPr>
          <p:cNvPr id="6" name="Picture 5" descr="Text&#10;&#10;Description automatically generated">
            <a:extLst>
              <a:ext uri="{FF2B5EF4-FFF2-40B4-BE49-F238E27FC236}">
                <a16:creationId xmlns:a16="http://schemas.microsoft.com/office/drawing/2014/main" id="{5684FCF5-A3BA-7843-8AB2-F26719EFF2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1267" y="3445192"/>
            <a:ext cx="1794378" cy="1345784"/>
          </a:xfrm>
          <a:prstGeom prst="rect">
            <a:avLst/>
          </a:prstGeom>
        </p:spPr>
      </p:pic>
      <p:pic>
        <p:nvPicPr>
          <p:cNvPr id="7" name="Picture 6" descr="Text&#10;&#10;Description automatically generated">
            <a:extLst>
              <a:ext uri="{FF2B5EF4-FFF2-40B4-BE49-F238E27FC236}">
                <a16:creationId xmlns:a16="http://schemas.microsoft.com/office/drawing/2014/main" id="{A8BAC3DC-A292-1C41-9198-970E5E0954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3372" y="6278907"/>
            <a:ext cx="1794378" cy="1345784"/>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195DEC94-99D1-3F44-A4A1-440F02EDBA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61351" y="-827563"/>
            <a:ext cx="1781534" cy="1336150"/>
          </a:xfrm>
          <a:prstGeom prst="rect">
            <a:avLst/>
          </a:prstGeom>
        </p:spPr>
      </p:pic>
      <p:pic>
        <p:nvPicPr>
          <p:cNvPr id="9" name="Picture 8" descr="Graphical user interface, application, table&#10;&#10;Description automatically generated">
            <a:extLst>
              <a:ext uri="{FF2B5EF4-FFF2-40B4-BE49-F238E27FC236}">
                <a16:creationId xmlns:a16="http://schemas.microsoft.com/office/drawing/2014/main" id="{F5F85B9F-C29C-534E-8BC9-1B1137ACEE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61351" y="2012142"/>
            <a:ext cx="1781534" cy="1336150"/>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40606E6C-B45B-954F-9C5E-9003935AEE9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61351" y="573718"/>
            <a:ext cx="1781534" cy="1336150"/>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F6B5DBE8-8CDD-8D42-BEA7-3E650A59C22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261351" y="3442675"/>
            <a:ext cx="1781534" cy="1336151"/>
          </a:xfrm>
          <a:prstGeom prst="rect">
            <a:avLst/>
          </a:prstGeom>
        </p:spPr>
      </p:pic>
      <p:pic>
        <p:nvPicPr>
          <p:cNvPr id="12" name="Picture 11" descr="Table&#10;&#10;Description automatically generated">
            <a:extLst>
              <a:ext uri="{FF2B5EF4-FFF2-40B4-BE49-F238E27FC236}">
                <a16:creationId xmlns:a16="http://schemas.microsoft.com/office/drawing/2014/main" id="{568B6FAF-2FB2-4541-AAA7-C6136B7B5C2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261351" y="4848373"/>
            <a:ext cx="1781534" cy="1336151"/>
          </a:xfrm>
          <a:prstGeom prst="rect">
            <a:avLst/>
          </a:prstGeom>
        </p:spPr>
      </p:pic>
      <p:pic>
        <p:nvPicPr>
          <p:cNvPr id="13" name="Picture 12" descr="Graphical user interface, application, table&#10;&#10;Description automatically generated">
            <a:extLst>
              <a:ext uri="{FF2B5EF4-FFF2-40B4-BE49-F238E27FC236}">
                <a16:creationId xmlns:a16="http://schemas.microsoft.com/office/drawing/2014/main" id="{EE749E0D-BAEA-C742-9021-5A13FA1039D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261351" y="6278907"/>
            <a:ext cx="1781534" cy="1336151"/>
          </a:xfrm>
          <a:prstGeom prst="rect">
            <a:avLst/>
          </a:prstGeom>
        </p:spPr>
      </p:pic>
      <p:sp>
        <p:nvSpPr>
          <p:cNvPr id="25" name="Star: 5 Points 2">
            <a:extLst>
              <a:ext uri="{FF2B5EF4-FFF2-40B4-BE49-F238E27FC236}">
                <a16:creationId xmlns:a16="http://schemas.microsoft.com/office/drawing/2014/main" id="{FD1D229E-C70B-5049-9D1F-27A0FA85875C}"/>
              </a:ext>
            </a:extLst>
          </p:cNvPr>
          <p:cNvSpPr/>
          <p:nvPr/>
        </p:nvSpPr>
        <p:spPr>
          <a:xfrm>
            <a:off x="235742" y="71136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Star: 5 Points 33">
            <a:extLst>
              <a:ext uri="{FF2B5EF4-FFF2-40B4-BE49-F238E27FC236}">
                <a16:creationId xmlns:a16="http://schemas.microsoft.com/office/drawing/2014/main" id="{B48A8DE5-86C6-FE4C-A658-1A7CDE382206}"/>
              </a:ext>
            </a:extLst>
          </p:cNvPr>
          <p:cNvSpPr/>
          <p:nvPr/>
        </p:nvSpPr>
        <p:spPr>
          <a:xfrm>
            <a:off x="388142" y="72660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Star: 5 Points 34">
            <a:extLst>
              <a:ext uri="{FF2B5EF4-FFF2-40B4-BE49-F238E27FC236}">
                <a16:creationId xmlns:a16="http://schemas.microsoft.com/office/drawing/2014/main" id="{4F48C264-EFE6-AA44-9AF6-7DDEC6880747}"/>
              </a:ext>
            </a:extLst>
          </p:cNvPr>
          <p:cNvSpPr/>
          <p:nvPr/>
        </p:nvSpPr>
        <p:spPr>
          <a:xfrm>
            <a:off x="540542" y="74184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Star: 5 Points 35">
            <a:extLst>
              <a:ext uri="{FF2B5EF4-FFF2-40B4-BE49-F238E27FC236}">
                <a16:creationId xmlns:a16="http://schemas.microsoft.com/office/drawing/2014/main" id="{0E17721E-6E79-974B-89E1-90A1987FDA62}"/>
              </a:ext>
            </a:extLst>
          </p:cNvPr>
          <p:cNvSpPr/>
          <p:nvPr/>
        </p:nvSpPr>
        <p:spPr>
          <a:xfrm>
            <a:off x="692942" y="75708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Star: 5 Points 36">
            <a:extLst>
              <a:ext uri="{FF2B5EF4-FFF2-40B4-BE49-F238E27FC236}">
                <a16:creationId xmlns:a16="http://schemas.microsoft.com/office/drawing/2014/main" id="{9E62904E-0E4E-CE48-B03E-555133B8441F}"/>
              </a:ext>
            </a:extLst>
          </p:cNvPr>
          <p:cNvSpPr/>
          <p:nvPr/>
        </p:nvSpPr>
        <p:spPr>
          <a:xfrm>
            <a:off x="845342" y="77232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Star: 5 Points 38">
            <a:extLst>
              <a:ext uri="{FF2B5EF4-FFF2-40B4-BE49-F238E27FC236}">
                <a16:creationId xmlns:a16="http://schemas.microsoft.com/office/drawing/2014/main" id="{E8AB7F97-800C-274D-BCA1-B99CAC6019B6}"/>
              </a:ext>
            </a:extLst>
          </p:cNvPr>
          <p:cNvSpPr/>
          <p:nvPr/>
        </p:nvSpPr>
        <p:spPr>
          <a:xfrm>
            <a:off x="1257429" y="71222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tar: 5 Points 39">
            <a:extLst>
              <a:ext uri="{FF2B5EF4-FFF2-40B4-BE49-F238E27FC236}">
                <a16:creationId xmlns:a16="http://schemas.microsoft.com/office/drawing/2014/main" id="{8D0E819C-B104-AA40-97A6-7E7AA8008182}"/>
              </a:ext>
            </a:extLst>
          </p:cNvPr>
          <p:cNvSpPr/>
          <p:nvPr/>
        </p:nvSpPr>
        <p:spPr>
          <a:xfrm>
            <a:off x="1409829" y="72746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Star: 5 Points 40">
            <a:extLst>
              <a:ext uri="{FF2B5EF4-FFF2-40B4-BE49-F238E27FC236}">
                <a16:creationId xmlns:a16="http://schemas.microsoft.com/office/drawing/2014/main" id="{ADDD9172-707E-1044-BE9C-2551316606D0}"/>
              </a:ext>
            </a:extLst>
          </p:cNvPr>
          <p:cNvSpPr/>
          <p:nvPr/>
        </p:nvSpPr>
        <p:spPr>
          <a:xfrm>
            <a:off x="1562229" y="74270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tar: 5 Points 41">
            <a:extLst>
              <a:ext uri="{FF2B5EF4-FFF2-40B4-BE49-F238E27FC236}">
                <a16:creationId xmlns:a16="http://schemas.microsoft.com/office/drawing/2014/main" id="{9C127D40-BACB-C641-BC66-E523F2C5C815}"/>
              </a:ext>
            </a:extLst>
          </p:cNvPr>
          <p:cNvSpPr/>
          <p:nvPr/>
        </p:nvSpPr>
        <p:spPr>
          <a:xfrm>
            <a:off x="1714629" y="75794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Star: 5 Points 42">
            <a:extLst>
              <a:ext uri="{FF2B5EF4-FFF2-40B4-BE49-F238E27FC236}">
                <a16:creationId xmlns:a16="http://schemas.microsoft.com/office/drawing/2014/main" id="{47788408-5D6C-7B4D-993E-42DA48BB138E}"/>
              </a:ext>
            </a:extLst>
          </p:cNvPr>
          <p:cNvSpPr/>
          <p:nvPr/>
        </p:nvSpPr>
        <p:spPr>
          <a:xfrm>
            <a:off x="1867029" y="77318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peech Bubble: Rectangle with Corners Rounded 1">
            <a:extLst>
              <a:ext uri="{FF2B5EF4-FFF2-40B4-BE49-F238E27FC236}">
                <a16:creationId xmlns:a16="http://schemas.microsoft.com/office/drawing/2014/main" id="{F07E40C8-2596-164A-9675-97E2CB488938}"/>
              </a:ext>
            </a:extLst>
          </p:cNvPr>
          <p:cNvSpPr/>
          <p:nvPr/>
        </p:nvSpPr>
        <p:spPr>
          <a:xfrm>
            <a:off x="68112" y="-2336800"/>
            <a:ext cx="12234134" cy="2327176"/>
          </a:xfrm>
          <a:prstGeom prst="wedgeRoundRectCallout">
            <a:avLst>
              <a:gd name="adj1" fmla="val 46956"/>
              <a:gd name="adj2" fmla="val 5941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is-IS" sz="1200" dirty="0"/>
              <a:t>Hugsaðu um skipulag námskeiðsins og skiptu því upp í einingar hér á söguborðinu. Hver eining liggur lárétt. Nefndu einingarnar. Ef þér finnst það henta þér betur getur þú unnið þetta lóðrétt. </a:t>
            </a:r>
          </a:p>
          <a:p>
            <a:pPr marL="285750" indent="-285750">
              <a:buFont typeface="Arial" panose="020B0604020202020204" pitchFamily="34" charset="0"/>
              <a:buChar char="•"/>
            </a:pPr>
            <a:r>
              <a:rPr lang="is-IS" sz="1200" dirty="0"/>
              <a:t>Taktu afrit af spjöldunum sem eru til vinstri eins og með þarf. </a:t>
            </a:r>
          </a:p>
          <a:p>
            <a:pPr marL="285750" indent="-285750">
              <a:buFont typeface="Arial" panose="020B0604020202020204" pitchFamily="34" charset="0"/>
              <a:buChar char="•"/>
            </a:pPr>
            <a:r>
              <a:rPr lang="is-IS" sz="1200" dirty="0"/>
              <a:t>Þú velur spjald og heldur inni</a:t>
            </a:r>
            <a:r>
              <a:rPr lang="is-IS" sz="1200" b="1" dirty="0"/>
              <a:t> ctrl </a:t>
            </a:r>
            <a:r>
              <a:rPr lang="is-IS" sz="1200" dirty="0"/>
              <a:t>meðan þú smellir á </a:t>
            </a:r>
            <a:r>
              <a:rPr lang="is-IS" sz="1200" b="1" dirty="0"/>
              <a:t>c</a:t>
            </a:r>
            <a:r>
              <a:rPr lang="is-IS" sz="1200" dirty="0"/>
              <a:t> á lyklaborðinu &lt;ctrl c&gt;. Þá ertu búin(n) að afrita spjaldið. Síðan heldur þú inni </a:t>
            </a:r>
            <a:r>
              <a:rPr lang="is-IS" sz="1200" b="1" dirty="0"/>
              <a:t>ctrl </a:t>
            </a:r>
            <a:r>
              <a:rPr lang="is-IS" sz="1200" dirty="0"/>
              <a:t>á meðan þú smellir á </a:t>
            </a:r>
            <a:r>
              <a:rPr lang="is-IS" sz="1200" b="1" dirty="0"/>
              <a:t>v</a:t>
            </a:r>
            <a:r>
              <a:rPr lang="is-IS" sz="1200" dirty="0"/>
              <a:t> </a:t>
            </a:r>
            <a:r>
              <a:rPr lang="is-IS" sz="1200" dirty="0">
                <a:sym typeface="Wingdings" panose="05000000000000000000" pitchFamily="2" charset="2"/>
              </a:rPr>
              <a:t>&lt;ctrl v&gt; þá verður til nýtt eintak af spjaldinu. Síðan getur þú dregið spjöldin inn </a:t>
            </a:r>
            <a:r>
              <a:rPr lang="is-IS" sz="1200" dirty="0"/>
              <a:t>á söguborðið.</a:t>
            </a:r>
          </a:p>
          <a:p>
            <a:pPr marL="285750" indent="-285750">
              <a:buFont typeface="Arial" panose="020B0604020202020204" pitchFamily="34" charset="0"/>
              <a:buChar char="•"/>
            </a:pPr>
            <a:r>
              <a:rPr lang="is-IS" sz="1200" dirty="0"/>
              <a:t>Þú byrjar á að raða inn spjöldunum sem eru til vinstri, með námstegundunum, til að hanna/ákvarða hvaða tegundir þú vilt nota til að hanna námskeiðið. </a:t>
            </a:r>
          </a:p>
          <a:p>
            <a:pPr marL="285750" indent="-285750">
              <a:buFont typeface="Arial" panose="020B0604020202020204" pitchFamily="34" charset="0"/>
              <a:buChar char="•"/>
            </a:pPr>
            <a:r>
              <a:rPr lang="is-IS" sz="1200" dirty="0"/>
              <a:t>Þú skrifar inn í textaboxin útskýringar, númer á vikum, heiti á kennsluhlutum/þemum eða annað sem þú telur að gagnist þér. Þetta er þitt vinnuplagg.</a:t>
            </a:r>
          </a:p>
          <a:p>
            <a:pPr marL="285750" indent="-285750">
              <a:buFont typeface="Arial" panose="020B0604020202020204" pitchFamily="34" charset="0"/>
              <a:buChar char="•"/>
            </a:pPr>
            <a:r>
              <a:rPr lang="is-IS" sz="1200" dirty="0"/>
              <a:t>Þegar þú ert sátt(ur) við samsetningu námstegundanna sem þú hefur raðað inn þá nærðu í spjöldin til hægri sem geyma kennsluaðferðirnar og dregur þær yfir fyrri spjöldin. Ef þú vil það frekar þá getur þú í stað þess að setja þau yfir, búið til aðra glæru með þeim spjöldum.</a:t>
            </a:r>
          </a:p>
          <a:p>
            <a:pPr marL="285750" indent="-285750">
              <a:buFont typeface="Arial" panose="020B0604020202020204" pitchFamily="34" charset="0"/>
              <a:buChar char="•"/>
            </a:pPr>
            <a:r>
              <a:rPr lang="is-IS" sz="1200" dirty="0"/>
              <a:t>Síðan þarftu að nota textatólið í Powerpoint (Insert – Text Box) til að haka við þær kennsluaðferðir sem þú vilt nota. </a:t>
            </a:r>
          </a:p>
          <a:p>
            <a:pPr marL="285750" indent="-285750">
              <a:buFont typeface="Arial" panose="020B0604020202020204" pitchFamily="34" charset="0"/>
              <a:buChar char="•"/>
            </a:pPr>
            <a:r>
              <a:rPr lang="is-IS" sz="1200" dirty="0"/>
              <a:t>Þú getur einnig bætt við kennsluaðferð og gerir það eins, nærð í textatólið og skrifar inn kennsluaðferðina. </a:t>
            </a:r>
          </a:p>
          <a:p>
            <a:pPr marL="285750" indent="-285750">
              <a:buFont typeface="Arial" panose="020B0604020202020204" pitchFamily="34" charset="0"/>
              <a:buChar char="•"/>
            </a:pPr>
            <a:r>
              <a:rPr lang="is-IS" sz="1200" dirty="0"/>
              <a:t>Þú setur svo að lokum silfurstjörnu við kennslu þar sem endurgjöf fer fram og gullstjörnu setur þú við lokamat. </a:t>
            </a:r>
            <a:endParaRPr lang="en-GB" sz="1200" dirty="0"/>
          </a:p>
          <a:p>
            <a:endParaRPr lang="is-IS" sz="1200" dirty="0"/>
          </a:p>
        </p:txBody>
      </p:sp>
      <p:sp>
        <p:nvSpPr>
          <p:cNvPr id="36" name="TextBox 35">
            <a:extLst>
              <a:ext uri="{FF2B5EF4-FFF2-40B4-BE49-F238E27FC236}">
                <a16:creationId xmlns:a16="http://schemas.microsoft.com/office/drawing/2014/main" id="{99EF34CE-9711-DA47-AC9D-A516C94A9A9D}"/>
              </a:ext>
            </a:extLst>
          </p:cNvPr>
          <p:cNvSpPr txBox="1"/>
          <p:nvPr/>
        </p:nvSpPr>
        <p:spPr>
          <a:xfrm>
            <a:off x="173653" y="1170432"/>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37" name="TextBox 36">
            <a:extLst>
              <a:ext uri="{FF2B5EF4-FFF2-40B4-BE49-F238E27FC236}">
                <a16:creationId xmlns:a16="http://schemas.microsoft.com/office/drawing/2014/main" id="{FEE40C70-4254-5244-B091-D2F5753DA252}"/>
              </a:ext>
            </a:extLst>
          </p:cNvPr>
          <p:cNvSpPr txBox="1"/>
          <p:nvPr/>
        </p:nvSpPr>
        <p:spPr>
          <a:xfrm>
            <a:off x="4211439" y="394427"/>
            <a:ext cx="3230955" cy="369332"/>
          </a:xfrm>
          <a:prstGeom prst="rect">
            <a:avLst/>
          </a:prstGeom>
          <a:noFill/>
        </p:spPr>
        <p:txBody>
          <a:bodyPr wrap="square" rtlCol="0">
            <a:spAutoFit/>
          </a:bodyPr>
          <a:lstStyle/>
          <a:p>
            <a:r>
              <a:rPr lang="is-IS" b="1" dirty="0">
                <a:solidFill>
                  <a:srgbClr val="FF0000"/>
                </a:solidFill>
              </a:rPr>
              <a:t>Vika nr. eða kennsluhluti/þema </a:t>
            </a:r>
            <a:endParaRPr lang="en-GB" b="1" dirty="0">
              <a:solidFill>
                <a:srgbClr val="FF0000"/>
              </a:solidFill>
            </a:endParaRPr>
          </a:p>
        </p:txBody>
      </p:sp>
      <p:sp>
        <p:nvSpPr>
          <p:cNvPr id="38" name="TextBox 37">
            <a:extLst>
              <a:ext uri="{FF2B5EF4-FFF2-40B4-BE49-F238E27FC236}">
                <a16:creationId xmlns:a16="http://schemas.microsoft.com/office/drawing/2014/main" id="{2AC06FA1-42A5-174E-8A9E-FF6598D6A9A1}"/>
              </a:ext>
            </a:extLst>
          </p:cNvPr>
          <p:cNvSpPr txBox="1"/>
          <p:nvPr/>
        </p:nvSpPr>
        <p:spPr>
          <a:xfrm>
            <a:off x="68112" y="409822"/>
            <a:ext cx="3369870" cy="307777"/>
          </a:xfrm>
          <a:prstGeom prst="rect">
            <a:avLst/>
          </a:prstGeom>
          <a:noFill/>
        </p:spPr>
        <p:txBody>
          <a:bodyPr wrap="square" rtlCol="0">
            <a:spAutoFit/>
          </a:bodyPr>
          <a:lstStyle/>
          <a:p>
            <a:r>
              <a:rPr lang="is-IS" sz="1400" b="1" dirty="0">
                <a:solidFill>
                  <a:srgbClr val="0070C0"/>
                </a:solidFill>
              </a:rPr>
              <a:t>Númer og nafn á námskeiði</a:t>
            </a:r>
            <a:endParaRPr lang="en-GB" sz="1400" b="1" dirty="0">
              <a:solidFill>
                <a:srgbClr val="0070C0"/>
              </a:solidFill>
            </a:endParaRPr>
          </a:p>
        </p:txBody>
      </p:sp>
      <p:sp>
        <p:nvSpPr>
          <p:cNvPr id="39" name="TextBox 38">
            <a:extLst>
              <a:ext uri="{FF2B5EF4-FFF2-40B4-BE49-F238E27FC236}">
                <a16:creationId xmlns:a16="http://schemas.microsoft.com/office/drawing/2014/main" id="{9EDF6949-569B-2A41-8783-0B2630EC9DB4}"/>
              </a:ext>
            </a:extLst>
          </p:cNvPr>
          <p:cNvSpPr txBox="1"/>
          <p:nvPr/>
        </p:nvSpPr>
        <p:spPr>
          <a:xfrm>
            <a:off x="9384632" y="409816"/>
            <a:ext cx="2579570" cy="307777"/>
          </a:xfrm>
          <a:prstGeom prst="rect">
            <a:avLst/>
          </a:prstGeom>
          <a:noFill/>
        </p:spPr>
        <p:txBody>
          <a:bodyPr wrap="square" rtlCol="0">
            <a:spAutoFit/>
          </a:bodyPr>
          <a:lstStyle/>
          <a:p>
            <a:r>
              <a:rPr lang="is-IS" sz="1400" b="1" dirty="0">
                <a:solidFill>
                  <a:srgbClr val="0070C0"/>
                </a:solidFill>
              </a:rPr>
              <a:t>Nafn á kennara</a:t>
            </a:r>
            <a:endParaRPr lang="en-GB" sz="1400" b="1" dirty="0">
              <a:solidFill>
                <a:srgbClr val="0070C0"/>
              </a:solidFill>
            </a:endParaRPr>
          </a:p>
        </p:txBody>
      </p:sp>
      <p:sp>
        <p:nvSpPr>
          <p:cNvPr id="40" name="TextBox 39">
            <a:extLst>
              <a:ext uri="{FF2B5EF4-FFF2-40B4-BE49-F238E27FC236}">
                <a16:creationId xmlns:a16="http://schemas.microsoft.com/office/drawing/2014/main" id="{81602D65-AEF7-D34C-9671-4DFC41E9F4C8}"/>
              </a:ext>
            </a:extLst>
          </p:cNvPr>
          <p:cNvSpPr txBox="1"/>
          <p:nvPr/>
        </p:nvSpPr>
        <p:spPr>
          <a:xfrm>
            <a:off x="173653" y="2498718"/>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1" name="TextBox 40">
            <a:extLst>
              <a:ext uri="{FF2B5EF4-FFF2-40B4-BE49-F238E27FC236}">
                <a16:creationId xmlns:a16="http://schemas.microsoft.com/office/drawing/2014/main" id="{23708D32-83D8-C348-A2CF-3F62531E3924}"/>
              </a:ext>
            </a:extLst>
          </p:cNvPr>
          <p:cNvSpPr txBox="1"/>
          <p:nvPr/>
        </p:nvSpPr>
        <p:spPr>
          <a:xfrm>
            <a:off x="173653" y="3807754"/>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2" name="TextBox 41">
            <a:extLst>
              <a:ext uri="{FF2B5EF4-FFF2-40B4-BE49-F238E27FC236}">
                <a16:creationId xmlns:a16="http://schemas.microsoft.com/office/drawing/2014/main" id="{9EB331E3-9F43-0E41-A84B-9B8D522117AE}"/>
              </a:ext>
            </a:extLst>
          </p:cNvPr>
          <p:cNvSpPr txBox="1"/>
          <p:nvPr/>
        </p:nvSpPr>
        <p:spPr>
          <a:xfrm>
            <a:off x="173653" y="5145665"/>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3" name="TextBox 42">
            <a:extLst>
              <a:ext uri="{FF2B5EF4-FFF2-40B4-BE49-F238E27FC236}">
                <a16:creationId xmlns:a16="http://schemas.microsoft.com/office/drawing/2014/main" id="{2367347F-4FA2-8D49-9465-89EB1984F34D}"/>
              </a:ext>
            </a:extLst>
          </p:cNvPr>
          <p:cNvSpPr txBox="1"/>
          <p:nvPr/>
        </p:nvSpPr>
        <p:spPr>
          <a:xfrm>
            <a:off x="173653" y="6233321"/>
            <a:ext cx="10779896" cy="276999"/>
          </a:xfrm>
          <a:prstGeom prst="rect">
            <a:avLst/>
          </a:prstGeom>
          <a:noFill/>
        </p:spPr>
        <p:txBody>
          <a:bodyPr wrap="square" rtlCol="0">
            <a:spAutoFit/>
          </a:bodyPr>
          <a:lstStyle/>
          <a:p>
            <a:r>
              <a:rPr lang="is-IS" sz="1200" dirty="0">
                <a:solidFill>
                  <a:srgbClr val="FF0000"/>
                </a:solidFill>
              </a:rPr>
              <a:t>Hér er svo hægt að skrifa skýringatexta, gera athugasemd eða bara skrifa eitthvað til að minna sig á. Mundu að þetta er vinnuplaggið þitt!</a:t>
            </a:r>
            <a:endParaRPr lang="en-GB" sz="1200" dirty="0">
              <a:solidFill>
                <a:srgbClr val="FF0000"/>
              </a:solidFill>
            </a:endParaRPr>
          </a:p>
        </p:txBody>
      </p:sp>
    </p:spTree>
    <p:extLst>
      <p:ext uri="{BB962C8B-B14F-4D97-AF65-F5344CB8AC3E}">
        <p14:creationId xmlns:p14="http://schemas.microsoft.com/office/powerpoint/2010/main" val="1204644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24C77ECE-C838-0B45-91FE-DAC09923A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267" y="4851847"/>
            <a:ext cx="1772273" cy="1329205"/>
          </a:xfrm>
          <a:prstGeom prst="rect">
            <a:avLst/>
          </a:prstGeom>
        </p:spPr>
      </p:pic>
      <p:pic>
        <p:nvPicPr>
          <p:cNvPr id="3" name="Picture 2" descr="Graphical user interface, text&#10;&#10;Description automatically generated">
            <a:extLst>
              <a:ext uri="{FF2B5EF4-FFF2-40B4-BE49-F238E27FC236}">
                <a16:creationId xmlns:a16="http://schemas.microsoft.com/office/drawing/2014/main" id="{B7E7F495-4D8B-F940-8902-E80536105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006" y="-827563"/>
            <a:ext cx="1781534" cy="1336150"/>
          </a:xfrm>
          <a:prstGeom prst="rect">
            <a:avLst/>
          </a:prstGeom>
        </p:spPr>
      </p:pic>
      <p:pic>
        <p:nvPicPr>
          <p:cNvPr id="4" name="Picture 3" descr="Text, letter&#10;&#10;Description automatically generated">
            <a:extLst>
              <a:ext uri="{FF2B5EF4-FFF2-40B4-BE49-F238E27FC236}">
                <a16:creationId xmlns:a16="http://schemas.microsoft.com/office/drawing/2014/main" id="{0C3B3BAF-EF64-F743-8279-9D78EF309B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006" y="2012142"/>
            <a:ext cx="1781534" cy="1336150"/>
          </a:xfrm>
          <a:prstGeom prst="rect">
            <a:avLst/>
          </a:prstGeom>
        </p:spPr>
      </p:pic>
      <p:pic>
        <p:nvPicPr>
          <p:cNvPr id="5" name="Picture 4" descr="Text, letter&#10;&#10;Description automatically generated">
            <a:extLst>
              <a:ext uri="{FF2B5EF4-FFF2-40B4-BE49-F238E27FC236}">
                <a16:creationId xmlns:a16="http://schemas.microsoft.com/office/drawing/2014/main" id="{70A0A8F3-7018-1046-A894-1C82CCE704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1267" y="579093"/>
            <a:ext cx="1781534" cy="1336150"/>
          </a:xfrm>
          <a:prstGeom prst="rect">
            <a:avLst/>
          </a:prstGeom>
        </p:spPr>
      </p:pic>
      <p:pic>
        <p:nvPicPr>
          <p:cNvPr id="6" name="Picture 5" descr="Text&#10;&#10;Description automatically generated">
            <a:extLst>
              <a:ext uri="{FF2B5EF4-FFF2-40B4-BE49-F238E27FC236}">
                <a16:creationId xmlns:a16="http://schemas.microsoft.com/office/drawing/2014/main" id="{1A90F321-AC11-AD46-91AB-6823E8E92B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1267" y="3445192"/>
            <a:ext cx="1794378" cy="1345784"/>
          </a:xfrm>
          <a:prstGeom prst="rect">
            <a:avLst/>
          </a:prstGeom>
        </p:spPr>
      </p:pic>
      <p:pic>
        <p:nvPicPr>
          <p:cNvPr id="7" name="Picture 6" descr="Text&#10;&#10;Description automatically generated">
            <a:extLst>
              <a:ext uri="{FF2B5EF4-FFF2-40B4-BE49-F238E27FC236}">
                <a16:creationId xmlns:a16="http://schemas.microsoft.com/office/drawing/2014/main" id="{A2DA6481-BDE9-BA48-BFC7-3861E39EE7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3372" y="6278907"/>
            <a:ext cx="1794378" cy="1345784"/>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569EA567-530F-A047-BE48-46C8FDDC81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61351" y="-827563"/>
            <a:ext cx="1781534" cy="1336150"/>
          </a:xfrm>
          <a:prstGeom prst="rect">
            <a:avLst/>
          </a:prstGeom>
        </p:spPr>
      </p:pic>
      <p:pic>
        <p:nvPicPr>
          <p:cNvPr id="9" name="Picture 8" descr="Graphical user interface, application, table&#10;&#10;Description automatically generated">
            <a:extLst>
              <a:ext uri="{FF2B5EF4-FFF2-40B4-BE49-F238E27FC236}">
                <a16:creationId xmlns:a16="http://schemas.microsoft.com/office/drawing/2014/main" id="{0A3A6FBE-2626-0F4E-9DEF-B326D6B79CC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61351" y="2012142"/>
            <a:ext cx="1781534" cy="1336150"/>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7C93EA42-AF19-5649-8D34-C8D9D1A5193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61351" y="573718"/>
            <a:ext cx="1781534" cy="1336150"/>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49E0A9C9-A6D5-CF41-BC52-FA372C90C87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261351" y="3442675"/>
            <a:ext cx="1781534" cy="1336151"/>
          </a:xfrm>
          <a:prstGeom prst="rect">
            <a:avLst/>
          </a:prstGeom>
        </p:spPr>
      </p:pic>
      <p:pic>
        <p:nvPicPr>
          <p:cNvPr id="12" name="Picture 11" descr="Table&#10;&#10;Description automatically generated">
            <a:extLst>
              <a:ext uri="{FF2B5EF4-FFF2-40B4-BE49-F238E27FC236}">
                <a16:creationId xmlns:a16="http://schemas.microsoft.com/office/drawing/2014/main" id="{59F64FEE-7BC1-F34C-81D9-CE31A2EA23B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261351" y="4848373"/>
            <a:ext cx="1781534" cy="1336151"/>
          </a:xfrm>
          <a:prstGeom prst="rect">
            <a:avLst/>
          </a:prstGeom>
        </p:spPr>
      </p:pic>
      <p:pic>
        <p:nvPicPr>
          <p:cNvPr id="13" name="Picture 12" descr="Graphical user interface, application, table&#10;&#10;Description automatically generated">
            <a:extLst>
              <a:ext uri="{FF2B5EF4-FFF2-40B4-BE49-F238E27FC236}">
                <a16:creationId xmlns:a16="http://schemas.microsoft.com/office/drawing/2014/main" id="{90816A19-3EB3-134E-9348-D851870D65E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261351" y="6278907"/>
            <a:ext cx="1781534" cy="1336151"/>
          </a:xfrm>
          <a:prstGeom prst="rect">
            <a:avLst/>
          </a:prstGeom>
        </p:spPr>
      </p:pic>
      <p:sp>
        <p:nvSpPr>
          <p:cNvPr id="25" name="Star: 5 Points 2">
            <a:extLst>
              <a:ext uri="{FF2B5EF4-FFF2-40B4-BE49-F238E27FC236}">
                <a16:creationId xmlns:a16="http://schemas.microsoft.com/office/drawing/2014/main" id="{D50C717D-170A-8A43-87AC-CAB152CA1249}"/>
              </a:ext>
            </a:extLst>
          </p:cNvPr>
          <p:cNvSpPr/>
          <p:nvPr/>
        </p:nvSpPr>
        <p:spPr>
          <a:xfrm>
            <a:off x="235742" y="71136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Star: 5 Points 33">
            <a:extLst>
              <a:ext uri="{FF2B5EF4-FFF2-40B4-BE49-F238E27FC236}">
                <a16:creationId xmlns:a16="http://schemas.microsoft.com/office/drawing/2014/main" id="{94FE3FD5-D3BB-304D-AB7B-AA7A0E1CE210}"/>
              </a:ext>
            </a:extLst>
          </p:cNvPr>
          <p:cNvSpPr/>
          <p:nvPr/>
        </p:nvSpPr>
        <p:spPr>
          <a:xfrm>
            <a:off x="388142" y="72660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Star: 5 Points 34">
            <a:extLst>
              <a:ext uri="{FF2B5EF4-FFF2-40B4-BE49-F238E27FC236}">
                <a16:creationId xmlns:a16="http://schemas.microsoft.com/office/drawing/2014/main" id="{5E1EFABE-1BA9-194D-ADC4-654D80F263D2}"/>
              </a:ext>
            </a:extLst>
          </p:cNvPr>
          <p:cNvSpPr/>
          <p:nvPr/>
        </p:nvSpPr>
        <p:spPr>
          <a:xfrm>
            <a:off x="540542" y="74184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Star: 5 Points 35">
            <a:extLst>
              <a:ext uri="{FF2B5EF4-FFF2-40B4-BE49-F238E27FC236}">
                <a16:creationId xmlns:a16="http://schemas.microsoft.com/office/drawing/2014/main" id="{42164B94-C16B-A046-B6EC-93DA447CD974}"/>
              </a:ext>
            </a:extLst>
          </p:cNvPr>
          <p:cNvSpPr/>
          <p:nvPr/>
        </p:nvSpPr>
        <p:spPr>
          <a:xfrm>
            <a:off x="692942" y="75708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Star: 5 Points 36">
            <a:extLst>
              <a:ext uri="{FF2B5EF4-FFF2-40B4-BE49-F238E27FC236}">
                <a16:creationId xmlns:a16="http://schemas.microsoft.com/office/drawing/2014/main" id="{87401E48-AE70-404C-8475-C044AE4C7F2D}"/>
              </a:ext>
            </a:extLst>
          </p:cNvPr>
          <p:cNvSpPr/>
          <p:nvPr/>
        </p:nvSpPr>
        <p:spPr>
          <a:xfrm>
            <a:off x="845342" y="77232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Star: 5 Points 38">
            <a:extLst>
              <a:ext uri="{FF2B5EF4-FFF2-40B4-BE49-F238E27FC236}">
                <a16:creationId xmlns:a16="http://schemas.microsoft.com/office/drawing/2014/main" id="{4EE147A3-0409-5D46-97D2-585971B3271E}"/>
              </a:ext>
            </a:extLst>
          </p:cNvPr>
          <p:cNvSpPr/>
          <p:nvPr/>
        </p:nvSpPr>
        <p:spPr>
          <a:xfrm>
            <a:off x="1257429" y="71222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tar: 5 Points 39">
            <a:extLst>
              <a:ext uri="{FF2B5EF4-FFF2-40B4-BE49-F238E27FC236}">
                <a16:creationId xmlns:a16="http://schemas.microsoft.com/office/drawing/2014/main" id="{B8242B92-EE50-2D42-8395-73349C15CA80}"/>
              </a:ext>
            </a:extLst>
          </p:cNvPr>
          <p:cNvSpPr/>
          <p:nvPr/>
        </p:nvSpPr>
        <p:spPr>
          <a:xfrm>
            <a:off x="1409829" y="72746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Star: 5 Points 40">
            <a:extLst>
              <a:ext uri="{FF2B5EF4-FFF2-40B4-BE49-F238E27FC236}">
                <a16:creationId xmlns:a16="http://schemas.microsoft.com/office/drawing/2014/main" id="{142937B9-6AA7-5E48-977E-03813517D17A}"/>
              </a:ext>
            </a:extLst>
          </p:cNvPr>
          <p:cNvSpPr/>
          <p:nvPr/>
        </p:nvSpPr>
        <p:spPr>
          <a:xfrm>
            <a:off x="1562229" y="74270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tar: 5 Points 41">
            <a:extLst>
              <a:ext uri="{FF2B5EF4-FFF2-40B4-BE49-F238E27FC236}">
                <a16:creationId xmlns:a16="http://schemas.microsoft.com/office/drawing/2014/main" id="{D788D8BD-72DF-9641-B3A3-D920A44CC857}"/>
              </a:ext>
            </a:extLst>
          </p:cNvPr>
          <p:cNvSpPr/>
          <p:nvPr/>
        </p:nvSpPr>
        <p:spPr>
          <a:xfrm>
            <a:off x="1714629" y="75794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Star: 5 Points 42">
            <a:extLst>
              <a:ext uri="{FF2B5EF4-FFF2-40B4-BE49-F238E27FC236}">
                <a16:creationId xmlns:a16="http://schemas.microsoft.com/office/drawing/2014/main" id="{E7923011-FF32-9349-9F8D-DC9A4F82D95B}"/>
              </a:ext>
            </a:extLst>
          </p:cNvPr>
          <p:cNvSpPr/>
          <p:nvPr/>
        </p:nvSpPr>
        <p:spPr>
          <a:xfrm>
            <a:off x="1867029" y="77318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peech Bubble: Rectangle with Corners Rounded 1">
            <a:extLst>
              <a:ext uri="{FF2B5EF4-FFF2-40B4-BE49-F238E27FC236}">
                <a16:creationId xmlns:a16="http://schemas.microsoft.com/office/drawing/2014/main" id="{C0CD820D-6EB0-EA41-A889-25482C0BEC52}"/>
              </a:ext>
            </a:extLst>
          </p:cNvPr>
          <p:cNvSpPr/>
          <p:nvPr/>
        </p:nvSpPr>
        <p:spPr>
          <a:xfrm>
            <a:off x="68112" y="-2336800"/>
            <a:ext cx="12234134" cy="2327176"/>
          </a:xfrm>
          <a:prstGeom prst="wedgeRoundRectCallout">
            <a:avLst>
              <a:gd name="adj1" fmla="val 46956"/>
              <a:gd name="adj2" fmla="val 5941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is-IS" sz="1200" dirty="0"/>
              <a:t>Hugsaðu um skipulag námskeiðsins og skiptu því upp í einingar hér á söguborðinu. Hver eining liggur lárétt. Nefndu einingarnar. Ef þér finnst það henta þér betur getur þú unnið þetta lóðrétt. </a:t>
            </a:r>
          </a:p>
          <a:p>
            <a:pPr marL="285750" indent="-285750">
              <a:buFont typeface="Arial" panose="020B0604020202020204" pitchFamily="34" charset="0"/>
              <a:buChar char="•"/>
            </a:pPr>
            <a:r>
              <a:rPr lang="is-IS" sz="1200" dirty="0"/>
              <a:t>Taktu afrit af spjöldunum sem eru til vinstri eins og með þarf. </a:t>
            </a:r>
          </a:p>
          <a:p>
            <a:pPr marL="285750" indent="-285750">
              <a:buFont typeface="Arial" panose="020B0604020202020204" pitchFamily="34" charset="0"/>
              <a:buChar char="•"/>
            </a:pPr>
            <a:r>
              <a:rPr lang="is-IS" sz="1200" dirty="0"/>
              <a:t>Þú velur spjald og heldur inni</a:t>
            </a:r>
            <a:r>
              <a:rPr lang="is-IS" sz="1200" b="1" dirty="0"/>
              <a:t> ctrl </a:t>
            </a:r>
            <a:r>
              <a:rPr lang="is-IS" sz="1200" dirty="0"/>
              <a:t>meðan þú smellir á </a:t>
            </a:r>
            <a:r>
              <a:rPr lang="is-IS" sz="1200" b="1" dirty="0"/>
              <a:t>c</a:t>
            </a:r>
            <a:r>
              <a:rPr lang="is-IS" sz="1200" dirty="0"/>
              <a:t> á lyklaborðinu &lt;ctrl c&gt;. Þá ertu búin(n) að afrita spjaldið. Síðan heldur þú inni </a:t>
            </a:r>
            <a:r>
              <a:rPr lang="is-IS" sz="1200" b="1" dirty="0"/>
              <a:t>ctrl </a:t>
            </a:r>
            <a:r>
              <a:rPr lang="is-IS" sz="1200" dirty="0"/>
              <a:t>á meðan þú smellir á </a:t>
            </a:r>
            <a:r>
              <a:rPr lang="is-IS" sz="1200" b="1" dirty="0"/>
              <a:t>v</a:t>
            </a:r>
            <a:r>
              <a:rPr lang="is-IS" sz="1200" dirty="0"/>
              <a:t> </a:t>
            </a:r>
            <a:r>
              <a:rPr lang="is-IS" sz="1200" dirty="0">
                <a:sym typeface="Wingdings" panose="05000000000000000000" pitchFamily="2" charset="2"/>
              </a:rPr>
              <a:t>&lt;ctrl v&gt; þá verður til nýtt eintak af spjaldinu. Síðan getur þú dregið spjöldin inn </a:t>
            </a:r>
            <a:r>
              <a:rPr lang="is-IS" sz="1200" dirty="0"/>
              <a:t>á söguborðið.</a:t>
            </a:r>
          </a:p>
          <a:p>
            <a:pPr marL="285750" indent="-285750">
              <a:buFont typeface="Arial" panose="020B0604020202020204" pitchFamily="34" charset="0"/>
              <a:buChar char="•"/>
            </a:pPr>
            <a:r>
              <a:rPr lang="is-IS" sz="1200" dirty="0"/>
              <a:t>Þú byrjar á að raða inn spjöldunum sem eru til vinstri, með námstegundunum, til að hanna/ákvarða hvaða tegundir þú vilt nota til að hanna námskeiðið. </a:t>
            </a:r>
          </a:p>
          <a:p>
            <a:pPr marL="285750" indent="-285750">
              <a:buFont typeface="Arial" panose="020B0604020202020204" pitchFamily="34" charset="0"/>
              <a:buChar char="•"/>
            </a:pPr>
            <a:r>
              <a:rPr lang="is-IS" sz="1200" dirty="0"/>
              <a:t>Þú skrifar inn í textaboxin útskýringar, númer á vikum, heiti á kennsluhlutum/þemum eða annað sem þú telur að gagnist þér. Þetta er þitt vinnuplagg.</a:t>
            </a:r>
          </a:p>
          <a:p>
            <a:pPr marL="285750" indent="-285750">
              <a:buFont typeface="Arial" panose="020B0604020202020204" pitchFamily="34" charset="0"/>
              <a:buChar char="•"/>
            </a:pPr>
            <a:r>
              <a:rPr lang="is-IS" sz="1200" dirty="0"/>
              <a:t>Þegar þú ert sátt(ur) við samsetningu námstegundanna sem þú hefur raðað inn þá nærðu í spjöldin til hægri sem geyma kennsluaðferðirnar og dregur þær yfir fyrri spjöldin. Ef þú vil það frekar þá getur þú í stað þess að setja þau yfir, búið til aðra glæru með þeim spjöldum.</a:t>
            </a:r>
          </a:p>
          <a:p>
            <a:pPr marL="285750" indent="-285750">
              <a:buFont typeface="Arial" panose="020B0604020202020204" pitchFamily="34" charset="0"/>
              <a:buChar char="•"/>
            </a:pPr>
            <a:r>
              <a:rPr lang="is-IS" sz="1200" dirty="0"/>
              <a:t>Síðan þarftu að nota textatólið í Powerpoint (Insert – Text Box) til að haka við þær kennsluaðferðir sem þú vilt nota. </a:t>
            </a:r>
          </a:p>
          <a:p>
            <a:pPr marL="285750" indent="-285750">
              <a:buFont typeface="Arial" panose="020B0604020202020204" pitchFamily="34" charset="0"/>
              <a:buChar char="•"/>
            </a:pPr>
            <a:r>
              <a:rPr lang="is-IS" sz="1200" dirty="0"/>
              <a:t>Þú getur einnig bætt við kennsluaðferð og gerir það eins, nærð í textatólið og skrifar inn kennsluaðferðina. </a:t>
            </a:r>
          </a:p>
          <a:p>
            <a:pPr marL="285750" indent="-285750">
              <a:buFont typeface="Arial" panose="020B0604020202020204" pitchFamily="34" charset="0"/>
              <a:buChar char="•"/>
            </a:pPr>
            <a:r>
              <a:rPr lang="is-IS" sz="1200" dirty="0"/>
              <a:t>Þú setur svo að lokum silfurstjörnu við kennslu þar sem endurgjöf fer fram og gullstjörnu setur þú við lokamat. </a:t>
            </a:r>
            <a:endParaRPr lang="en-GB" sz="1200" dirty="0"/>
          </a:p>
          <a:p>
            <a:endParaRPr lang="is-IS" sz="1200" dirty="0"/>
          </a:p>
        </p:txBody>
      </p:sp>
      <p:sp>
        <p:nvSpPr>
          <p:cNvPr id="36" name="TextBox 35">
            <a:extLst>
              <a:ext uri="{FF2B5EF4-FFF2-40B4-BE49-F238E27FC236}">
                <a16:creationId xmlns:a16="http://schemas.microsoft.com/office/drawing/2014/main" id="{8D18E711-C9BC-BC4A-8707-3AFDA675FA8D}"/>
              </a:ext>
            </a:extLst>
          </p:cNvPr>
          <p:cNvSpPr txBox="1"/>
          <p:nvPr/>
        </p:nvSpPr>
        <p:spPr>
          <a:xfrm>
            <a:off x="173653" y="1170432"/>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37" name="TextBox 36">
            <a:extLst>
              <a:ext uri="{FF2B5EF4-FFF2-40B4-BE49-F238E27FC236}">
                <a16:creationId xmlns:a16="http://schemas.microsoft.com/office/drawing/2014/main" id="{AD11058E-938E-244F-9E60-7201DD7C74ED}"/>
              </a:ext>
            </a:extLst>
          </p:cNvPr>
          <p:cNvSpPr txBox="1"/>
          <p:nvPr/>
        </p:nvSpPr>
        <p:spPr>
          <a:xfrm>
            <a:off x="4211439" y="394427"/>
            <a:ext cx="3230955" cy="369332"/>
          </a:xfrm>
          <a:prstGeom prst="rect">
            <a:avLst/>
          </a:prstGeom>
          <a:noFill/>
        </p:spPr>
        <p:txBody>
          <a:bodyPr wrap="square" rtlCol="0">
            <a:spAutoFit/>
          </a:bodyPr>
          <a:lstStyle/>
          <a:p>
            <a:r>
              <a:rPr lang="is-IS" b="1" dirty="0">
                <a:solidFill>
                  <a:srgbClr val="FF0000"/>
                </a:solidFill>
              </a:rPr>
              <a:t>Vika nr. eða kennsluhluti/þema </a:t>
            </a:r>
            <a:endParaRPr lang="en-GB" b="1" dirty="0">
              <a:solidFill>
                <a:srgbClr val="FF0000"/>
              </a:solidFill>
            </a:endParaRPr>
          </a:p>
        </p:txBody>
      </p:sp>
      <p:sp>
        <p:nvSpPr>
          <p:cNvPr id="38" name="TextBox 37">
            <a:extLst>
              <a:ext uri="{FF2B5EF4-FFF2-40B4-BE49-F238E27FC236}">
                <a16:creationId xmlns:a16="http://schemas.microsoft.com/office/drawing/2014/main" id="{0A56E0C7-3CE8-4547-81BF-004DEEA450F1}"/>
              </a:ext>
            </a:extLst>
          </p:cNvPr>
          <p:cNvSpPr txBox="1"/>
          <p:nvPr/>
        </p:nvSpPr>
        <p:spPr>
          <a:xfrm>
            <a:off x="68112" y="409822"/>
            <a:ext cx="3369870" cy="307777"/>
          </a:xfrm>
          <a:prstGeom prst="rect">
            <a:avLst/>
          </a:prstGeom>
          <a:noFill/>
        </p:spPr>
        <p:txBody>
          <a:bodyPr wrap="square" rtlCol="0">
            <a:spAutoFit/>
          </a:bodyPr>
          <a:lstStyle/>
          <a:p>
            <a:r>
              <a:rPr lang="is-IS" sz="1400" b="1" dirty="0">
                <a:solidFill>
                  <a:srgbClr val="0070C0"/>
                </a:solidFill>
              </a:rPr>
              <a:t>Númer og nafn á námskeiði</a:t>
            </a:r>
            <a:endParaRPr lang="en-GB" sz="1400" b="1" dirty="0">
              <a:solidFill>
                <a:srgbClr val="0070C0"/>
              </a:solidFill>
            </a:endParaRPr>
          </a:p>
        </p:txBody>
      </p:sp>
      <p:sp>
        <p:nvSpPr>
          <p:cNvPr id="39" name="TextBox 38">
            <a:extLst>
              <a:ext uri="{FF2B5EF4-FFF2-40B4-BE49-F238E27FC236}">
                <a16:creationId xmlns:a16="http://schemas.microsoft.com/office/drawing/2014/main" id="{D4D5F5D1-3432-4B48-96DF-2170448123C7}"/>
              </a:ext>
            </a:extLst>
          </p:cNvPr>
          <p:cNvSpPr txBox="1"/>
          <p:nvPr/>
        </p:nvSpPr>
        <p:spPr>
          <a:xfrm>
            <a:off x="9384632" y="409816"/>
            <a:ext cx="2579570" cy="307777"/>
          </a:xfrm>
          <a:prstGeom prst="rect">
            <a:avLst/>
          </a:prstGeom>
          <a:noFill/>
        </p:spPr>
        <p:txBody>
          <a:bodyPr wrap="square" rtlCol="0">
            <a:spAutoFit/>
          </a:bodyPr>
          <a:lstStyle/>
          <a:p>
            <a:r>
              <a:rPr lang="is-IS" sz="1400" b="1" dirty="0">
                <a:solidFill>
                  <a:srgbClr val="0070C0"/>
                </a:solidFill>
              </a:rPr>
              <a:t>Nafn á kennara</a:t>
            </a:r>
            <a:endParaRPr lang="en-GB" sz="1400" b="1" dirty="0">
              <a:solidFill>
                <a:srgbClr val="0070C0"/>
              </a:solidFill>
            </a:endParaRPr>
          </a:p>
        </p:txBody>
      </p:sp>
      <p:sp>
        <p:nvSpPr>
          <p:cNvPr id="40" name="TextBox 39">
            <a:extLst>
              <a:ext uri="{FF2B5EF4-FFF2-40B4-BE49-F238E27FC236}">
                <a16:creationId xmlns:a16="http://schemas.microsoft.com/office/drawing/2014/main" id="{A07A311C-CE77-AE42-A407-B366318F32D7}"/>
              </a:ext>
            </a:extLst>
          </p:cNvPr>
          <p:cNvSpPr txBox="1"/>
          <p:nvPr/>
        </p:nvSpPr>
        <p:spPr>
          <a:xfrm>
            <a:off x="173653" y="2498718"/>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1" name="TextBox 40">
            <a:extLst>
              <a:ext uri="{FF2B5EF4-FFF2-40B4-BE49-F238E27FC236}">
                <a16:creationId xmlns:a16="http://schemas.microsoft.com/office/drawing/2014/main" id="{5BFAAD0F-86F4-7A4C-A632-D91D12C9B38F}"/>
              </a:ext>
            </a:extLst>
          </p:cNvPr>
          <p:cNvSpPr txBox="1"/>
          <p:nvPr/>
        </p:nvSpPr>
        <p:spPr>
          <a:xfrm>
            <a:off x="173653" y="3807754"/>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2" name="TextBox 41">
            <a:extLst>
              <a:ext uri="{FF2B5EF4-FFF2-40B4-BE49-F238E27FC236}">
                <a16:creationId xmlns:a16="http://schemas.microsoft.com/office/drawing/2014/main" id="{5F7039E2-AE03-B845-8A97-0F128B72587A}"/>
              </a:ext>
            </a:extLst>
          </p:cNvPr>
          <p:cNvSpPr txBox="1"/>
          <p:nvPr/>
        </p:nvSpPr>
        <p:spPr>
          <a:xfrm>
            <a:off x="173653" y="5145665"/>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3" name="TextBox 42">
            <a:extLst>
              <a:ext uri="{FF2B5EF4-FFF2-40B4-BE49-F238E27FC236}">
                <a16:creationId xmlns:a16="http://schemas.microsoft.com/office/drawing/2014/main" id="{5B90CADC-453E-944D-8506-F8D667D22FAB}"/>
              </a:ext>
            </a:extLst>
          </p:cNvPr>
          <p:cNvSpPr txBox="1"/>
          <p:nvPr/>
        </p:nvSpPr>
        <p:spPr>
          <a:xfrm>
            <a:off x="173653" y="6233321"/>
            <a:ext cx="10779896" cy="276999"/>
          </a:xfrm>
          <a:prstGeom prst="rect">
            <a:avLst/>
          </a:prstGeom>
          <a:noFill/>
        </p:spPr>
        <p:txBody>
          <a:bodyPr wrap="square" rtlCol="0">
            <a:spAutoFit/>
          </a:bodyPr>
          <a:lstStyle/>
          <a:p>
            <a:r>
              <a:rPr lang="is-IS" sz="1200" dirty="0">
                <a:solidFill>
                  <a:srgbClr val="FF0000"/>
                </a:solidFill>
              </a:rPr>
              <a:t>Hér er svo hægt að skrifa skýringatexta, gera athugasemd eða bara skrifa eitthvað til að minna sig á. Mundu að þetta er vinnuplaggið þitt!</a:t>
            </a:r>
            <a:endParaRPr lang="en-GB" sz="1200" dirty="0">
              <a:solidFill>
                <a:srgbClr val="FF0000"/>
              </a:solidFill>
            </a:endParaRPr>
          </a:p>
        </p:txBody>
      </p:sp>
    </p:spTree>
    <p:extLst>
      <p:ext uri="{BB962C8B-B14F-4D97-AF65-F5344CB8AC3E}">
        <p14:creationId xmlns:p14="http://schemas.microsoft.com/office/powerpoint/2010/main" val="196092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8B2C4B-66BF-3946-AE3C-D5B5074BD713}"/>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dirty="0"/>
          </a:p>
        </p:txBody>
      </p:sp>
      <p:sp>
        <p:nvSpPr>
          <p:cNvPr id="3" name="TextBox 2">
            <a:extLst>
              <a:ext uri="{FF2B5EF4-FFF2-40B4-BE49-F238E27FC236}">
                <a16:creationId xmlns:a16="http://schemas.microsoft.com/office/drawing/2014/main" id="{8AEAF553-C85A-8742-A643-CDB706217168}"/>
              </a:ext>
            </a:extLst>
          </p:cNvPr>
          <p:cNvSpPr txBox="1"/>
          <p:nvPr/>
        </p:nvSpPr>
        <p:spPr>
          <a:xfrm>
            <a:off x="460406" y="640988"/>
            <a:ext cx="11271183" cy="523220"/>
          </a:xfrm>
          <a:prstGeom prst="rect">
            <a:avLst/>
          </a:prstGeom>
          <a:noFill/>
        </p:spPr>
        <p:txBody>
          <a:bodyPr wrap="square" rtlCol="0">
            <a:spAutoFit/>
          </a:bodyPr>
          <a:lstStyle/>
          <a:p>
            <a:pPr algn="ctr"/>
            <a:r>
              <a:rPr lang="en-IS" sz="2800" b="1" dirty="0"/>
              <a:t>Veldu námskeið til að hanna og byrjaðu á að skoða það</a:t>
            </a:r>
          </a:p>
        </p:txBody>
      </p:sp>
      <p:sp>
        <p:nvSpPr>
          <p:cNvPr id="4" name="TextBox 3">
            <a:extLst>
              <a:ext uri="{FF2B5EF4-FFF2-40B4-BE49-F238E27FC236}">
                <a16:creationId xmlns:a16="http://schemas.microsoft.com/office/drawing/2014/main" id="{AC882CBA-A0EA-8845-845B-F0FFF46652AA}"/>
              </a:ext>
            </a:extLst>
          </p:cNvPr>
          <p:cNvSpPr txBox="1"/>
          <p:nvPr/>
        </p:nvSpPr>
        <p:spPr>
          <a:xfrm>
            <a:off x="1072443" y="1501422"/>
            <a:ext cx="10047111" cy="4247317"/>
          </a:xfrm>
          <a:prstGeom prst="rect">
            <a:avLst/>
          </a:prstGeom>
          <a:noFill/>
        </p:spPr>
        <p:txBody>
          <a:bodyPr wrap="square" rtlCol="0">
            <a:spAutoFit/>
          </a:bodyPr>
          <a:lstStyle/>
          <a:p>
            <a:r>
              <a:rPr lang="en-GB" dirty="0" err="1"/>
              <a:t>Fyrsta</a:t>
            </a:r>
            <a:r>
              <a:rPr lang="en-GB" dirty="0"/>
              <a:t> </a:t>
            </a:r>
            <a:r>
              <a:rPr lang="en-GB" dirty="0" err="1"/>
              <a:t>skref</a:t>
            </a:r>
            <a:r>
              <a:rPr lang="en-GB" dirty="0"/>
              <a:t> </a:t>
            </a:r>
            <a:r>
              <a:rPr lang="en-GB" dirty="0" err="1"/>
              <a:t>í</a:t>
            </a:r>
            <a:r>
              <a:rPr lang="en-GB" dirty="0"/>
              <a:t> </a:t>
            </a:r>
            <a:r>
              <a:rPr lang="en-GB" dirty="0" err="1"/>
              <a:t>hönnun</a:t>
            </a:r>
            <a:r>
              <a:rPr lang="en-GB" dirty="0"/>
              <a:t> </a:t>
            </a:r>
            <a:r>
              <a:rPr lang="en-GB" dirty="0" err="1"/>
              <a:t>námskeiða</a:t>
            </a:r>
            <a:r>
              <a:rPr lang="en-GB" dirty="0"/>
              <a:t> er </a:t>
            </a:r>
            <a:r>
              <a:rPr lang="en-GB" dirty="0" err="1"/>
              <a:t>að</a:t>
            </a:r>
            <a:r>
              <a:rPr lang="en-GB" dirty="0"/>
              <a:t> </a:t>
            </a:r>
            <a:r>
              <a:rPr lang="en-GB" dirty="0" err="1"/>
              <a:t>skoða</a:t>
            </a:r>
            <a:r>
              <a:rPr lang="en-GB" dirty="0"/>
              <a:t> </a:t>
            </a:r>
            <a:r>
              <a:rPr lang="en-GB" dirty="0" err="1"/>
              <a:t>námskeiðið</a:t>
            </a:r>
            <a:r>
              <a:rPr lang="en-GB" dirty="0"/>
              <a:t> </a:t>
            </a:r>
            <a:r>
              <a:rPr lang="en-GB" dirty="0" err="1"/>
              <a:t>eins</a:t>
            </a:r>
            <a:r>
              <a:rPr lang="en-GB" dirty="0"/>
              <a:t> </a:t>
            </a:r>
            <a:r>
              <a:rPr lang="en-GB" dirty="0" err="1"/>
              <a:t>og</a:t>
            </a:r>
            <a:r>
              <a:rPr lang="en-GB" dirty="0"/>
              <a:t> </a:t>
            </a:r>
            <a:r>
              <a:rPr lang="en-GB" dirty="0" err="1"/>
              <a:t>það</a:t>
            </a:r>
            <a:r>
              <a:rPr lang="en-GB" dirty="0"/>
              <a:t> var </a:t>
            </a:r>
            <a:r>
              <a:rPr lang="en-GB" dirty="0" err="1"/>
              <a:t>skipulagt</a:t>
            </a:r>
            <a:r>
              <a:rPr lang="en-GB" dirty="0"/>
              <a:t> </a:t>
            </a:r>
            <a:r>
              <a:rPr lang="en-GB" dirty="0" err="1"/>
              <a:t>síðast</a:t>
            </a:r>
            <a:r>
              <a:rPr lang="en-GB" dirty="0"/>
              <a:t> </a:t>
            </a:r>
            <a:r>
              <a:rPr lang="en-GB" dirty="0" err="1"/>
              <a:t>eða</a:t>
            </a:r>
            <a:r>
              <a:rPr lang="en-GB" dirty="0"/>
              <a:t> </a:t>
            </a:r>
            <a:r>
              <a:rPr lang="en-GB" dirty="0" err="1"/>
              <a:t>hugleiða</a:t>
            </a:r>
            <a:r>
              <a:rPr lang="en-GB" dirty="0"/>
              <a:t> </a:t>
            </a:r>
            <a:r>
              <a:rPr lang="en-GB" dirty="0" err="1"/>
              <a:t>skipulag</a:t>
            </a:r>
            <a:r>
              <a:rPr lang="en-GB" dirty="0"/>
              <a:t> </a:t>
            </a:r>
            <a:r>
              <a:rPr lang="en-GB" dirty="0" err="1"/>
              <a:t>þess</a:t>
            </a:r>
            <a:r>
              <a:rPr lang="en-GB" dirty="0"/>
              <a:t> </a:t>
            </a:r>
            <a:r>
              <a:rPr lang="en-GB" dirty="0" err="1"/>
              <a:t>ef</a:t>
            </a:r>
            <a:r>
              <a:rPr lang="en-GB" dirty="0"/>
              <a:t> </a:t>
            </a:r>
            <a:r>
              <a:rPr lang="en-GB" dirty="0" err="1"/>
              <a:t>það</a:t>
            </a:r>
            <a:r>
              <a:rPr lang="en-GB" dirty="0"/>
              <a:t> er </a:t>
            </a:r>
            <a:r>
              <a:rPr lang="en-GB" dirty="0" err="1"/>
              <a:t>nýtt</a:t>
            </a:r>
            <a:r>
              <a:rPr lang="en-GB" dirty="0"/>
              <a:t> </a:t>
            </a:r>
            <a:r>
              <a:rPr lang="en-GB" dirty="0" err="1"/>
              <a:t>af</a:t>
            </a:r>
            <a:r>
              <a:rPr lang="en-GB" dirty="0"/>
              <a:t> </a:t>
            </a:r>
            <a:r>
              <a:rPr lang="en-GB" dirty="0" err="1"/>
              <a:t>nálinni</a:t>
            </a:r>
            <a:r>
              <a:rPr lang="en-GB" dirty="0"/>
              <a:t>.</a:t>
            </a:r>
          </a:p>
          <a:p>
            <a:endParaRPr lang="en-GB" dirty="0"/>
          </a:p>
          <a:p>
            <a:pPr marL="342900" indent="-342900">
              <a:buFont typeface="+mj-lt"/>
              <a:buAutoNum type="arabicPeriod"/>
            </a:pPr>
            <a:r>
              <a:rPr lang="en-GB" dirty="0" err="1"/>
              <a:t>Skoðaðu</a:t>
            </a:r>
            <a:r>
              <a:rPr lang="en-GB" dirty="0"/>
              <a:t> </a:t>
            </a:r>
            <a:r>
              <a:rPr lang="en-GB" dirty="0" err="1"/>
              <a:t>hæfniviðmiðin</a:t>
            </a:r>
            <a:r>
              <a:rPr lang="en-GB" dirty="0"/>
              <a:t>. </a:t>
            </a:r>
            <a:r>
              <a:rPr lang="en-GB" dirty="0" err="1"/>
              <a:t>Ef</a:t>
            </a:r>
            <a:r>
              <a:rPr lang="en-GB" dirty="0"/>
              <a:t> </a:t>
            </a:r>
            <a:r>
              <a:rPr lang="en-GB" dirty="0" err="1"/>
              <a:t>þau</a:t>
            </a:r>
            <a:r>
              <a:rPr lang="en-GB" dirty="0"/>
              <a:t> </a:t>
            </a:r>
            <a:r>
              <a:rPr lang="en-GB" dirty="0" err="1"/>
              <a:t>eru</a:t>
            </a:r>
            <a:r>
              <a:rPr lang="en-GB" dirty="0"/>
              <a:t> </a:t>
            </a:r>
            <a:r>
              <a:rPr lang="en-GB" dirty="0" err="1"/>
              <a:t>vel</a:t>
            </a:r>
            <a:r>
              <a:rPr lang="en-GB" dirty="0"/>
              <a:t> </a:t>
            </a:r>
            <a:r>
              <a:rPr lang="en-GB" dirty="0" err="1"/>
              <a:t>skilgreind</a:t>
            </a:r>
            <a:r>
              <a:rPr lang="en-GB" dirty="0"/>
              <a:t> </a:t>
            </a:r>
            <a:r>
              <a:rPr lang="en-GB" dirty="0" err="1"/>
              <a:t>þá</a:t>
            </a:r>
            <a:r>
              <a:rPr lang="en-GB" dirty="0"/>
              <a:t> </a:t>
            </a:r>
            <a:r>
              <a:rPr lang="en-GB" dirty="0" err="1"/>
              <a:t>ættu</a:t>
            </a:r>
            <a:r>
              <a:rPr lang="en-GB" dirty="0"/>
              <a:t> </a:t>
            </a:r>
            <a:r>
              <a:rPr lang="en-GB" dirty="0" err="1"/>
              <a:t>þau</a:t>
            </a:r>
            <a:r>
              <a:rPr lang="en-GB" dirty="0"/>
              <a:t> </a:t>
            </a:r>
            <a:r>
              <a:rPr lang="en-GB" dirty="0" err="1"/>
              <a:t>að</a:t>
            </a:r>
            <a:r>
              <a:rPr lang="en-GB" dirty="0"/>
              <a:t> </a:t>
            </a:r>
            <a:r>
              <a:rPr lang="en-GB" dirty="0" err="1"/>
              <a:t>veita</a:t>
            </a:r>
            <a:r>
              <a:rPr lang="en-GB" dirty="0"/>
              <a:t> </a:t>
            </a:r>
            <a:r>
              <a:rPr lang="en-GB" dirty="0" err="1"/>
              <a:t>leiðsögn</a:t>
            </a:r>
            <a:r>
              <a:rPr lang="en-GB" dirty="0"/>
              <a:t> um </a:t>
            </a:r>
            <a:r>
              <a:rPr lang="en-GB" dirty="0" err="1"/>
              <a:t>þá</a:t>
            </a:r>
            <a:r>
              <a:rPr lang="en-GB" dirty="0"/>
              <a:t> </a:t>
            </a:r>
            <a:r>
              <a:rPr lang="en-GB" dirty="0" err="1"/>
              <a:t>hæfni</a:t>
            </a:r>
            <a:r>
              <a:rPr lang="en-GB" dirty="0"/>
              <a:t> </a:t>
            </a:r>
            <a:r>
              <a:rPr lang="en-GB" dirty="0" err="1"/>
              <a:t>sem</a:t>
            </a:r>
            <a:r>
              <a:rPr lang="en-GB" dirty="0"/>
              <a:t> </a:t>
            </a:r>
            <a:r>
              <a:rPr lang="en-GB" dirty="0" err="1"/>
              <a:t>að</a:t>
            </a:r>
            <a:r>
              <a:rPr lang="en-GB" dirty="0"/>
              <a:t> </a:t>
            </a:r>
            <a:r>
              <a:rPr lang="en-GB" dirty="0" err="1"/>
              <a:t>nemendur</a:t>
            </a:r>
            <a:r>
              <a:rPr lang="en-GB" dirty="0"/>
              <a:t> </a:t>
            </a:r>
            <a:r>
              <a:rPr lang="en-GB" dirty="0" err="1"/>
              <a:t>eiga</a:t>
            </a:r>
            <a:r>
              <a:rPr lang="en-GB" dirty="0"/>
              <a:t> </a:t>
            </a:r>
            <a:r>
              <a:rPr lang="en-GB" dirty="0" err="1"/>
              <a:t>að</a:t>
            </a:r>
            <a:r>
              <a:rPr lang="en-GB" dirty="0"/>
              <a:t> </a:t>
            </a:r>
            <a:r>
              <a:rPr lang="en-GB" dirty="0" err="1"/>
              <a:t>búa</a:t>
            </a:r>
            <a:r>
              <a:rPr lang="en-GB" dirty="0"/>
              <a:t> </a:t>
            </a:r>
            <a:r>
              <a:rPr lang="en-GB" dirty="0" err="1"/>
              <a:t>yfir</a:t>
            </a:r>
            <a:r>
              <a:rPr lang="en-GB" dirty="0"/>
              <a:t> </a:t>
            </a:r>
            <a:r>
              <a:rPr lang="en-GB" dirty="0" err="1"/>
              <a:t>við</a:t>
            </a:r>
            <a:r>
              <a:rPr lang="en-GB" dirty="0"/>
              <a:t> </a:t>
            </a:r>
            <a:r>
              <a:rPr lang="en-GB" dirty="0" err="1"/>
              <a:t>lok</a:t>
            </a:r>
            <a:r>
              <a:rPr lang="en-GB" dirty="0"/>
              <a:t> </a:t>
            </a:r>
            <a:r>
              <a:rPr lang="en-GB" dirty="0" err="1"/>
              <a:t>námskeiðs</a:t>
            </a:r>
            <a:r>
              <a:rPr lang="en-GB" dirty="0"/>
              <a:t>. </a:t>
            </a:r>
            <a:r>
              <a:rPr lang="en-GB" dirty="0" err="1"/>
              <a:t>Stundum</a:t>
            </a:r>
            <a:r>
              <a:rPr lang="en-GB" dirty="0"/>
              <a:t> er </a:t>
            </a:r>
            <a:r>
              <a:rPr lang="en-GB" dirty="0" err="1"/>
              <a:t>gott</a:t>
            </a:r>
            <a:r>
              <a:rPr lang="en-GB" dirty="0"/>
              <a:t> </a:t>
            </a:r>
            <a:r>
              <a:rPr lang="en-GB" dirty="0" err="1"/>
              <a:t>að</a:t>
            </a:r>
            <a:r>
              <a:rPr lang="en-GB" dirty="0"/>
              <a:t> </a:t>
            </a:r>
            <a:r>
              <a:rPr lang="en-GB" dirty="0" err="1"/>
              <a:t>fylla</a:t>
            </a:r>
            <a:r>
              <a:rPr lang="en-GB" dirty="0"/>
              <a:t> </a:t>
            </a:r>
            <a:r>
              <a:rPr lang="en-GB" dirty="0" err="1"/>
              <a:t>út</a:t>
            </a:r>
            <a:r>
              <a:rPr lang="en-GB" dirty="0"/>
              <a:t> </a:t>
            </a:r>
            <a:r>
              <a:rPr lang="en-GB" dirty="0">
                <a:hlinkClick r:id="rId2"/>
              </a:rPr>
              <a:t>vinnuskjal (docx)</a:t>
            </a:r>
            <a:r>
              <a:rPr lang="en-GB" dirty="0"/>
              <a:t> </a:t>
            </a:r>
            <a:r>
              <a:rPr lang="en-GB" dirty="0" err="1"/>
              <a:t>til</a:t>
            </a:r>
            <a:r>
              <a:rPr lang="en-GB" dirty="0"/>
              <a:t> </a:t>
            </a:r>
            <a:r>
              <a:rPr lang="en-GB" dirty="0" err="1"/>
              <a:t>að</a:t>
            </a:r>
            <a:r>
              <a:rPr lang="en-GB" dirty="0"/>
              <a:t> </a:t>
            </a:r>
            <a:r>
              <a:rPr lang="en-GB" dirty="0" err="1"/>
              <a:t>átta</a:t>
            </a:r>
            <a:r>
              <a:rPr lang="en-GB" dirty="0"/>
              <a:t> sig </a:t>
            </a:r>
            <a:r>
              <a:rPr lang="en-GB" dirty="0" err="1"/>
              <a:t>betur</a:t>
            </a:r>
            <a:r>
              <a:rPr lang="en-GB" dirty="0"/>
              <a:t> </a:t>
            </a:r>
            <a:r>
              <a:rPr lang="en-GB" dirty="0" err="1"/>
              <a:t>á</a:t>
            </a:r>
            <a:r>
              <a:rPr lang="en-GB" dirty="0"/>
              <a:t> </a:t>
            </a:r>
            <a:r>
              <a:rPr lang="en-GB" dirty="0" err="1"/>
              <a:t>tengslum</a:t>
            </a:r>
            <a:r>
              <a:rPr lang="en-GB" dirty="0"/>
              <a:t> </a:t>
            </a:r>
            <a:r>
              <a:rPr lang="en-GB" dirty="0" err="1"/>
              <a:t>hæfniviðmiða</a:t>
            </a:r>
            <a:r>
              <a:rPr lang="en-GB" dirty="0"/>
              <a:t>, </a:t>
            </a:r>
            <a:r>
              <a:rPr lang="en-GB" dirty="0" err="1"/>
              <a:t>kennsluaðferða</a:t>
            </a:r>
            <a:r>
              <a:rPr lang="en-GB" dirty="0"/>
              <a:t> </a:t>
            </a:r>
            <a:r>
              <a:rPr lang="en-GB" dirty="0" err="1"/>
              <a:t>og</a:t>
            </a:r>
            <a:r>
              <a:rPr lang="en-GB" dirty="0"/>
              <a:t> </a:t>
            </a:r>
            <a:r>
              <a:rPr lang="en-GB" dirty="0" err="1"/>
              <a:t>námsmats</a:t>
            </a:r>
            <a:r>
              <a:rPr lang="en-GB" dirty="0"/>
              <a:t>. </a:t>
            </a:r>
            <a:r>
              <a:rPr lang="en-GB" dirty="0" err="1"/>
              <a:t>Góð</a:t>
            </a:r>
            <a:r>
              <a:rPr lang="en-GB" dirty="0"/>
              <a:t> </a:t>
            </a:r>
            <a:r>
              <a:rPr lang="en-GB" dirty="0" err="1"/>
              <a:t>aðferð</a:t>
            </a:r>
            <a:r>
              <a:rPr lang="en-GB" dirty="0"/>
              <a:t> er </a:t>
            </a:r>
            <a:r>
              <a:rPr lang="en-GB" dirty="0" err="1"/>
              <a:t>til</a:t>
            </a:r>
            <a:r>
              <a:rPr lang="en-GB" dirty="0"/>
              <a:t> </a:t>
            </a:r>
            <a:r>
              <a:rPr lang="en-GB" dirty="0" err="1"/>
              <a:t>dæmis</a:t>
            </a:r>
            <a:r>
              <a:rPr lang="en-GB" dirty="0"/>
              <a:t> </a:t>
            </a:r>
            <a:r>
              <a:rPr lang="en-GB" dirty="0" err="1"/>
              <a:t>að</a:t>
            </a:r>
            <a:r>
              <a:rPr lang="en-GB" dirty="0"/>
              <a:t> taka </a:t>
            </a:r>
            <a:r>
              <a:rPr lang="en-GB" dirty="0" err="1"/>
              <a:t>hvert</a:t>
            </a:r>
            <a:r>
              <a:rPr lang="en-GB" dirty="0"/>
              <a:t> </a:t>
            </a:r>
            <a:r>
              <a:rPr lang="en-GB" dirty="0" err="1"/>
              <a:t>og</a:t>
            </a:r>
            <a:r>
              <a:rPr lang="en-GB" dirty="0"/>
              <a:t> </a:t>
            </a:r>
            <a:r>
              <a:rPr lang="en-GB" dirty="0" err="1"/>
              <a:t>eitt</a:t>
            </a:r>
            <a:r>
              <a:rPr lang="en-GB" dirty="0"/>
              <a:t> </a:t>
            </a:r>
            <a:r>
              <a:rPr lang="en-GB" dirty="0" err="1"/>
              <a:t>hæfniviðmið</a:t>
            </a:r>
            <a:r>
              <a:rPr lang="en-GB" dirty="0"/>
              <a:t>. </a:t>
            </a:r>
            <a:r>
              <a:rPr lang="en-GB" dirty="0" err="1"/>
              <a:t>Ákveða</a:t>
            </a:r>
            <a:r>
              <a:rPr lang="en-GB" dirty="0"/>
              <a:t> </a:t>
            </a:r>
            <a:r>
              <a:rPr lang="en-GB" dirty="0" err="1"/>
              <a:t>hvaða</a:t>
            </a:r>
            <a:r>
              <a:rPr lang="en-GB" dirty="0"/>
              <a:t> </a:t>
            </a:r>
            <a:r>
              <a:rPr lang="en-GB" dirty="0" err="1"/>
              <a:t>tegund</a:t>
            </a:r>
            <a:r>
              <a:rPr lang="en-GB" dirty="0"/>
              <a:t> </a:t>
            </a:r>
            <a:r>
              <a:rPr lang="en-GB" dirty="0" err="1"/>
              <a:t>af</a:t>
            </a:r>
            <a:r>
              <a:rPr lang="en-GB" dirty="0"/>
              <a:t> </a:t>
            </a:r>
            <a:r>
              <a:rPr lang="en-GB" dirty="0" err="1"/>
              <a:t>kennslu</a:t>
            </a:r>
            <a:r>
              <a:rPr lang="en-GB" dirty="0"/>
              <a:t>/</a:t>
            </a:r>
            <a:r>
              <a:rPr lang="en-GB" dirty="0" err="1"/>
              <a:t>námstegund</a:t>
            </a:r>
            <a:r>
              <a:rPr lang="en-GB" dirty="0"/>
              <a:t> </a:t>
            </a:r>
            <a:r>
              <a:rPr lang="en-GB" dirty="0" err="1"/>
              <a:t>henti</a:t>
            </a:r>
            <a:r>
              <a:rPr lang="en-GB" dirty="0"/>
              <a:t> </a:t>
            </a:r>
            <a:r>
              <a:rPr lang="en-GB" dirty="0" err="1"/>
              <a:t>því</a:t>
            </a:r>
            <a:r>
              <a:rPr lang="en-GB" dirty="0"/>
              <a:t> </a:t>
            </a:r>
            <a:r>
              <a:rPr lang="en-GB" dirty="0" err="1"/>
              <a:t>hæfniviðmiði</a:t>
            </a:r>
            <a:r>
              <a:rPr lang="en-GB" dirty="0"/>
              <a:t> </a:t>
            </a:r>
            <a:r>
              <a:rPr lang="en-GB" dirty="0" err="1"/>
              <a:t>og</a:t>
            </a:r>
            <a:r>
              <a:rPr lang="en-GB" dirty="0"/>
              <a:t> </a:t>
            </a:r>
            <a:r>
              <a:rPr lang="en-GB" dirty="0" err="1"/>
              <a:t>hvernig</a:t>
            </a:r>
            <a:r>
              <a:rPr lang="en-GB" dirty="0"/>
              <a:t> best </a:t>
            </a:r>
            <a:r>
              <a:rPr lang="en-GB" dirty="0" err="1"/>
              <a:t>sé</a:t>
            </a:r>
            <a:r>
              <a:rPr lang="en-GB" dirty="0"/>
              <a:t> </a:t>
            </a:r>
            <a:r>
              <a:rPr lang="en-GB" dirty="0" err="1"/>
              <a:t>að</a:t>
            </a:r>
            <a:r>
              <a:rPr lang="en-GB" dirty="0"/>
              <a:t> </a:t>
            </a:r>
            <a:r>
              <a:rPr lang="en-GB" dirty="0" err="1"/>
              <a:t>haga</a:t>
            </a:r>
            <a:r>
              <a:rPr lang="en-GB" dirty="0"/>
              <a:t> </a:t>
            </a:r>
            <a:r>
              <a:rPr lang="en-GB" dirty="0" err="1"/>
              <a:t>námsmati</a:t>
            </a:r>
            <a:r>
              <a:rPr lang="en-GB" dirty="0"/>
              <a:t> </a:t>
            </a:r>
            <a:r>
              <a:rPr lang="en-GB" dirty="0" err="1"/>
              <a:t>til</a:t>
            </a:r>
            <a:r>
              <a:rPr lang="en-GB" dirty="0"/>
              <a:t> </a:t>
            </a:r>
            <a:r>
              <a:rPr lang="en-GB" dirty="0" err="1"/>
              <a:t>að</a:t>
            </a:r>
            <a:r>
              <a:rPr lang="en-GB" dirty="0"/>
              <a:t> meta </a:t>
            </a:r>
            <a:r>
              <a:rPr lang="en-GB" dirty="0" err="1"/>
              <a:t>hvort</a:t>
            </a:r>
            <a:r>
              <a:rPr lang="en-GB" dirty="0"/>
              <a:t> </a:t>
            </a:r>
            <a:r>
              <a:rPr lang="en-GB" dirty="0" err="1"/>
              <a:t>því</a:t>
            </a:r>
            <a:r>
              <a:rPr lang="en-GB" dirty="0"/>
              <a:t> </a:t>
            </a:r>
            <a:r>
              <a:rPr lang="en-GB" dirty="0" err="1"/>
              <a:t>hæfniviðmiði</a:t>
            </a:r>
            <a:r>
              <a:rPr lang="en-GB" dirty="0"/>
              <a:t> </a:t>
            </a:r>
            <a:r>
              <a:rPr lang="en-GB" dirty="0" err="1"/>
              <a:t>sé</a:t>
            </a:r>
            <a:r>
              <a:rPr lang="en-GB" dirty="0"/>
              <a:t> </a:t>
            </a:r>
            <a:r>
              <a:rPr lang="en-GB" dirty="0" err="1"/>
              <a:t>náð</a:t>
            </a:r>
            <a:r>
              <a:rPr lang="en-GB" dirty="0"/>
              <a:t>.</a:t>
            </a:r>
          </a:p>
          <a:p>
            <a:pPr marL="342900" indent="-342900">
              <a:buFont typeface="+mj-lt"/>
              <a:buAutoNum type="arabicPeriod"/>
            </a:pPr>
            <a:r>
              <a:rPr lang="en-GB" dirty="0" err="1"/>
              <a:t>Ef</a:t>
            </a:r>
            <a:r>
              <a:rPr lang="en-GB" dirty="0"/>
              <a:t> </a:t>
            </a:r>
            <a:r>
              <a:rPr lang="en-GB" dirty="0" err="1"/>
              <a:t>þú</a:t>
            </a:r>
            <a:r>
              <a:rPr lang="en-GB" dirty="0"/>
              <a:t> </a:t>
            </a:r>
            <a:r>
              <a:rPr lang="en-GB" dirty="0" err="1"/>
              <a:t>hefur</a:t>
            </a:r>
            <a:r>
              <a:rPr lang="en-GB" dirty="0"/>
              <a:t> </a:t>
            </a:r>
            <a:r>
              <a:rPr lang="en-GB" dirty="0" err="1"/>
              <a:t>kennt</a:t>
            </a:r>
            <a:r>
              <a:rPr lang="en-GB" dirty="0"/>
              <a:t> </a:t>
            </a:r>
            <a:r>
              <a:rPr lang="en-GB" dirty="0" err="1"/>
              <a:t>námskeiðið</a:t>
            </a:r>
            <a:r>
              <a:rPr lang="en-GB" dirty="0"/>
              <a:t> </a:t>
            </a:r>
            <a:r>
              <a:rPr lang="en-GB" dirty="0" err="1"/>
              <a:t>áður</a:t>
            </a:r>
            <a:r>
              <a:rPr lang="en-GB" dirty="0"/>
              <a:t> </a:t>
            </a:r>
            <a:r>
              <a:rPr lang="en-GB" dirty="0" err="1"/>
              <a:t>gætirðu</a:t>
            </a:r>
            <a:r>
              <a:rPr lang="en-GB" dirty="0"/>
              <a:t> </a:t>
            </a:r>
            <a:r>
              <a:rPr lang="en-GB" dirty="0" err="1"/>
              <a:t>skoðað</a:t>
            </a:r>
            <a:r>
              <a:rPr lang="en-GB" dirty="0"/>
              <a:t> </a:t>
            </a:r>
            <a:r>
              <a:rPr lang="en-GB" dirty="0" err="1"/>
              <a:t>niðurstöður</a:t>
            </a:r>
            <a:r>
              <a:rPr lang="en-GB" dirty="0"/>
              <a:t> </a:t>
            </a:r>
            <a:r>
              <a:rPr lang="en-GB" dirty="0" err="1"/>
              <a:t>miðmisseriskönnunar</a:t>
            </a:r>
            <a:r>
              <a:rPr lang="en-GB" dirty="0"/>
              <a:t> </a:t>
            </a:r>
            <a:r>
              <a:rPr lang="en-GB" dirty="0" err="1"/>
              <a:t>og</a:t>
            </a:r>
            <a:r>
              <a:rPr lang="en-GB" dirty="0"/>
              <a:t> </a:t>
            </a:r>
            <a:r>
              <a:rPr lang="en-GB" dirty="0" err="1"/>
              <a:t>kennslukönnunar</a:t>
            </a:r>
            <a:r>
              <a:rPr lang="en-GB" dirty="0"/>
              <a:t> </a:t>
            </a:r>
            <a:r>
              <a:rPr lang="en-GB" dirty="0" err="1"/>
              <a:t>og</a:t>
            </a:r>
            <a:r>
              <a:rPr lang="en-GB" dirty="0"/>
              <a:t> </a:t>
            </a:r>
            <a:r>
              <a:rPr lang="en-GB" dirty="0" err="1"/>
              <a:t>velt</a:t>
            </a:r>
            <a:r>
              <a:rPr lang="en-GB" dirty="0"/>
              <a:t> </a:t>
            </a:r>
            <a:r>
              <a:rPr lang="en-GB" dirty="0" err="1"/>
              <a:t>fyrir</a:t>
            </a:r>
            <a:r>
              <a:rPr lang="en-GB" dirty="0"/>
              <a:t> </a:t>
            </a:r>
            <a:r>
              <a:rPr lang="en-GB" dirty="0" err="1"/>
              <a:t>þér</a:t>
            </a:r>
            <a:r>
              <a:rPr lang="en-GB" dirty="0"/>
              <a:t> </a:t>
            </a:r>
            <a:r>
              <a:rPr lang="en-GB" dirty="0" err="1"/>
              <a:t>hvað</a:t>
            </a:r>
            <a:r>
              <a:rPr lang="en-GB" dirty="0"/>
              <a:t> </a:t>
            </a:r>
            <a:r>
              <a:rPr lang="en-GB" dirty="0" err="1"/>
              <a:t>gekk</a:t>
            </a:r>
            <a:r>
              <a:rPr lang="en-GB" dirty="0"/>
              <a:t> </a:t>
            </a:r>
            <a:r>
              <a:rPr lang="en-GB" dirty="0" err="1"/>
              <a:t>vel</a:t>
            </a:r>
            <a:r>
              <a:rPr lang="en-GB" dirty="0"/>
              <a:t> </a:t>
            </a:r>
            <a:r>
              <a:rPr lang="en-GB" dirty="0" err="1"/>
              <a:t>og</a:t>
            </a:r>
            <a:r>
              <a:rPr lang="en-GB" dirty="0"/>
              <a:t> </a:t>
            </a:r>
            <a:r>
              <a:rPr lang="en-GB" dirty="0" err="1"/>
              <a:t>hvað</a:t>
            </a:r>
            <a:r>
              <a:rPr lang="en-GB" dirty="0"/>
              <a:t> </a:t>
            </a:r>
            <a:r>
              <a:rPr lang="en-GB" dirty="0" err="1"/>
              <a:t>hefði</a:t>
            </a:r>
            <a:r>
              <a:rPr lang="en-GB" dirty="0"/>
              <a:t> </a:t>
            </a:r>
            <a:r>
              <a:rPr lang="en-GB" dirty="0" err="1"/>
              <a:t>hugsanlega</a:t>
            </a:r>
            <a:r>
              <a:rPr lang="en-GB" dirty="0"/>
              <a:t> </a:t>
            </a:r>
            <a:r>
              <a:rPr lang="en-GB" dirty="0" err="1"/>
              <a:t>mátt</a:t>
            </a:r>
            <a:r>
              <a:rPr lang="en-GB" dirty="0"/>
              <a:t> </a:t>
            </a:r>
            <a:r>
              <a:rPr lang="en-GB" dirty="0" err="1"/>
              <a:t>betur</a:t>
            </a:r>
            <a:r>
              <a:rPr lang="en-GB" dirty="0"/>
              <a:t> </a:t>
            </a:r>
            <a:r>
              <a:rPr lang="en-GB" dirty="0" err="1"/>
              <a:t>fara</a:t>
            </a:r>
            <a:r>
              <a:rPr lang="en-GB" dirty="0"/>
              <a:t>.</a:t>
            </a:r>
          </a:p>
          <a:p>
            <a:pPr marL="342900" indent="-342900">
              <a:buFont typeface="+mj-lt"/>
              <a:buAutoNum type="arabicPeriod"/>
            </a:pPr>
            <a:r>
              <a:rPr lang="en-GB" dirty="0" err="1"/>
              <a:t>Þín</a:t>
            </a:r>
            <a:r>
              <a:rPr lang="en-GB" dirty="0"/>
              <a:t> </a:t>
            </a:r>
            <a:r>
              <a:rPr lang="en-GB" dirty="0" err="1"/>
              <a:t>kennslusýn</a:t>
            </a:r>
            <a:r>
              <a:rPr lang="en-GB" dirty="0"/>
              <a:t> </a:t>
            </a:r>
            <a:r>
              <a:rPr lang="en-GB" dirty="0" err="1"/>
              <a:t>ræður</a:t>
            </a:r>
            <a:r>
              <a:rPr lang="en-GB" dirty="0"/>
              <a:t> </a:t>
            </a:r>
            <a:r>
              <a:rPr lang="en-GB" dirty="0" err="1"/>
              <a:t>að</a:t>
            </a:r>
            <a:r>
              <a:rPr lang="en-GB" dirty="0"/>
              <a:t> </a:t>
            </a:r>
            <a:r>
              <a:rPr lang="en-GB" dirty="0" err="1"/>
              <a:t>sjálfsögðu</a:t>
            </a:r>
            <a:r>
              <a:rPr lang="en-GB" dirty="0"/>
              <a:t> </a:t>
            </a:r>
            <a:r>
              <a:rPr lang="en-GB" dirty="0" err="1"/>
              <a:t>för</a:t>
            </a:r>
            <a:r>
              <a:rPr lang="en-GB" dirty="0"/>
              <a:t> </a:t>
            </a:r>
            <a:r>
              <a:rPr lang="en-GB" dirty="0" err="1"/>
              <a:t>við</a:t>
            </a:r>
            <a:r>
              <a:rPr lang="en-GB" dirty="0"/>
              <a:t> </a:t>
            </a:r>
            <a:r>
              <a:rPr lang="en-GB" dirty="0" err="1"/>
              <a:t>skipulag</a:t>
            </a:r>
            <a:r>
              <a:rPr lang="en-GB" dirty="0"/>
              <a:t> </a:t>
            </a:r>
            <a:r>
              <a:rPr lang="en-GB" dirty="0" err="1"/>
              <a:t>námskeiðs</a:t>
            </a:r>
            <a:r>
              <a:rPr lang="en-GB" dirty="0"/>
              <a:t> </a:t>
            </a:r>
            <a:r>
              <a:rPr lang="en-GB" dirty="0" err="1"/>
              <a:t>en</a:t>
            </a:r>
            <a:r>
              <a:rPr lang="en-GB" dirty="0"/>
              <a:t> </a:t>
            </a:r>
            <a:r>
              <a:rPr lang="en-GB" dirty="0" err="1"/>
              <a:t>það</a:t>
            </a:r>
            <a:r>
              <a:rPr lang="en-GB" dirty="0"/>
              <a:t> er </a:t>
            </a:r>
            <a:r>
              <a:rPr lang="en-GB" dirty="0" err="1"/>
              <a:t>gott</a:t>
            </a:r>
            <a:r>
              <a:rPr lang="en-GB" dirty="0"/>
              <a:t> </a:t>
            </a:r>
            <a:r>
              <a:rPr lang="en-GB" dirty="0" err="1"/>
              <a:t>að</a:t>
            </a:r>
            <a:r>
              <a:rPr lang="en-GB" dirty="0"/>
              <a:t> </a:t>
            </a:r>
            <a:r>
              <a:rPr lang="en-GB" dirty="0" err="1"/>
              <a:t>hafa</a:t>
            </a:r>
            <a:r>
              <a:rPr lang="en-GB" dirty="0"/>
              <a:t> </a:t>
            </a:r>
            <a:r>
              <a:rPr lang="en-GB" dirty="0" err="1"/>
              <a:t>í</a:t>
            </a:r>
            <a:r>
              <a:rPr lang="en-GB" dirty="0"/>
              <a:t> </a:t>
            </a:r>
            <a:r>
              <a:rPr lang="en-GB" dirty="0" err="1"/>
              <a:t>huga</a:t>
            </a:r>
            <a:r>
              <a:rPr lang="en-GB" dirty="0"/>
              <a:t> </a:t>
            </a:r>
            <a:r>
              <a:rPr lang="en-GB" dirty="0" err="1"/>
              <a:t>að</a:t>
            </a:r>
            <a:r>
              <a:rPr lang="en-GB" dirty="0"/>
              <a:t> </a:t>
            </a:r>
            <a:r>
              <a:rPr lang="en-GB" dirty="0" err="1"/>
              <a:t>í</a:t>
            </a:r>
            <a:r>
              <a:rPr lang="en-GB" dirty="0"/>
              <a:t> </a:t>
            </a:r>
            <a:r>
              <a:rPr lang="en-GB" dirty="0">
                <a:hlinkClick r:id="rId3"/>
              </a:rPr>
              <a:t>stefnu Háskóla Íslands um gæði náms og kennslu 2018-2021</a:t>
            </a:r>
            <a:r>
              <a:rPr lang="en-GB" dirty="0"/>
              <a:t> er </a:t>
            </a:r>
            <a:r>
              <a:rPr lang="en-GB" dirty="0" err="1"/>
              <a:t>lögð</a:t>
            </a:r>
            <a:r>
              <a:rPr lang="en-GB" dirty="0"/>
              <a:t> </a:t>
            </a:r>
            <a:r>
              <a:rPr lang="en-GB" dirty="0" err="1"/>
              <a:t>áhersla</a:t>
            </a:r>
            <a:r>
              <a:rPr lang="en-GB" dirty="0"/>
              <a:t> </a:t>
            </a:r>
            <a:r>
              <a:rPr lang="en-GB" dirty="0" err="1"/>
              <a:t>á</a:t>
            </a:r>
            <a:r>
              <a:rPr lang="en-GB" dirty="0"/>
              <a:t> </a:t>
            </a:r>
            <a:r>
              <a:rPr lang="en-GB" dirty="0" err="1"/>
              <a:t>að</a:t>
            </a:r>
            <a:r>
              <a:rPr lang="en-GB" dirty="0"/>
              <a:t> </a:t>
            </a:r>
            <a:r>
              <a:rPr lang="en-GB" dirty="0" err="1"/>
              <a:t>nemendur</a:t>
            </a:r>
            <a:r>
              <a:rPr lang="en-GB" dirty="0"/>
              <a:t> </a:t>
            </a:r>
            <a:r>
              <a:rPr lang="en-GB" dirty="0" err="1"/>
              <a:t>séu</a:t>
            </a:r>
            <a:r>
              <a:rPr lang="en-GB" dirty="0"/>
              <a:t> </a:t>
            </a:r>
            <a:r>
              <a:rPr lang="en-GB" dirty="0" err="1"/>
              <a:t>virkir</a:t>
            </a:r>
            <a:r>
              <a:rPr lang="en-GB" dirty="0"/>
              <a:t> </a:t>
            </a:r>
            <a:r>
              <a:rPr lang="en-GB" dirty="0" err="1"/>
              <a:t>þátttakendur</a:t>
            </a:r>
            <a:r>
              <a:rPr lang="en-GB" dirty="0"/>
              <a:t> </a:t>
            </a:r>
            <a:r>
              <a:rPr lang="en-GB" dirty="0" err="1"/>
              <a:t>í</a:t>
            </a:r>
            <a:r>
              <a:rPr lang="en-GB" dirty="0"/>
              <a:t> </a:t>
            </a:r>
            <a:r>
              <a:rPr lang="en-GB" dirty="0" err="1"/>
              <a:t>námi</a:t>
            </a:r>
            <a:r>
              <a:rPr lang="en-GB" dirty="0"/>
              <a:t> </a:t>
            </a:r>
            <a:r>
              <a:rPr lang="en-GB" dirty="0" err="1"/>
              <a:t>og</a:t>
            </a:r>
            <a:r>
              <a:rPr lang="en-GB" dirty="0"/>
              <a:t> </a:t>
            </a:r>
            <a:r>
              <a:rPr lang="en-GB" dirty="0" err="1"/>
              <a:t>myndi</a:t>
            </a:r>
            <a:r>
              <a:rPr lang="en-GB" dirty="0"/>
              <a:t> </a:t>
            </a:r>
            <a:r>
              <a:rPr lang="en-GB" dirty="0" err="1"/>
              <a:t>sterkt</a:t>
            </a:r>
            <a:r>
              <a:rPr lang="en-GB" dirty="0"/>
              <a:t> </a:t>
            </a:r>
            <a:r>
              <a:rPr lang="en-GB" dirty="0" err="1"/>
              <a:t>námssamfélag</a:t>
            </a:r>
            <a:r>
              <a:rPr lang="en-GB" dirty="0"/>
              <a:t> </a:t>
            </a:r>
            <a:r>
              <a:rPr lang="en-GB" dirty="0" err="1"/>
              <a:t>sín</a:t>
            </a:r>
            <a:r>
              <a:rPr lang="en-GB" dirty="0"/>
              <a:t> </a:t>
            </a:r>
            <a:r>
              <a:rPr lang="en-GB" dirty="0" err="1"/>
              <a:t>á</a:t>
            </a:r>
            <a:r>
              <a:rPr lang="en-GB" dirty="0"/>
              <a:t> milli. </a:t>
            </a:r>
            <a:r>
              <a:rPr lang="en-GB" dirty="0" err="1"/>
              <a:t>Þá</a:t>
            </a:r>
            <a:r>
              <a:rPr lang="en-GB" dirty="0"/>
              <a:t> </a:t>
            </a:r>
            <a:r>
              <a:rPr lang="en-GB" dirty="0" err="1"/>
              <a:t>bendum</a:t>
            </a:r>
            <a:r>
              <a:rPr lang="en-GB" dirty="0"/>
              <a:t> </a:t>
            </a:r>
            <a:r>
              <a:rPr lang="en-GB" dirty="0" err="1"/>
              <a:t>við</a:t>
            </a:r>
            <a:r>
              <a:rPr lang="en-GB" dirty="0"/>
              <a:t> </a:t>
            </a:r>
            <a:r>
              <a:rPr lang="en-GB" dirty="0" err="1"/>
              <a:t>jafnframt</a:t>
            </a:r>
            <a:r>
              <a:rPr lang="en-GB" dirty="0"/>
              <a:t> </a:t>
            </a:r>
            <a:r>
              <a:rPr lang="en-GB" dirty="0" err="1"/>
              <a:t>á</a:t>
            </a:r>
            <a:r>
              <a:rPr lang="en-GB" dirty="0"/>
              <a:t> </a:t>
            </a:r>
            <a:r>
              <a:rPr lang="en-GB" dirty="0" err="1"/>
              <a:t>gátlistann</a:t>
            </a:r>
            <a:r>
              <a:rPr lang="en-GB" dirty="0"/>
              <a:t> </a:t>
            </a:r>
            <a:r>
              <a:rPr lang="en-GB" dirty="0">
                <a:hlinkClick r:id="rId4"/>
              </a:rPr>
              <a:t>Jafnrétti í kennslu</a:t>
            </a:r>
            <a:r>
              <a:rPr lang="en-GB" dirty="0"/>
              <a:t> </a:t>
            </a:r>
            <a:r>
              <a:rPr lang="en-GB" dirty="0" err="1"/>
              <a:t>þar</a:t>
            </a:r>
            <a:r>
              <a:rPr lang="en-GB" dirty="0"/>
              <a:t> </a:t>
            </a:r>
            <a:r>
              <a:rPr lang="en-GB" dirty="0" err="1"/>
              <a:t>sem</a:t>
            </a:r>
            <a:r>
              <a:rPr lang="en-GB" dirty="0"/>
              <a:t> er </a:t>
            </a:r>
            <a:r>
              <a:rPr lang="en-GB" dirty="0" err="1"/>
              <a:t>að</a:t>
            </a:r>
            <a:r>
              <a:rPr lang="en-GB" dirty="0"/>
              <a:t> </a:t>
            </a:r>
            <a:r>
              <a:rPr lang="en-GB" dirty="0" err="1"/>
              <a:t>finna</a:t>
            </a:r>
            <a:r>
              <a:rPr lang="en-GB" dirty="0"/>
              <a:t> </a:t>
            </a:r>
            <a:r>
              <a:rPr lang="en-GB" dirty="0" err="1"/>
              <a:t>góðar</a:t>
            </a:r>
            <a:r>
              <a:rPr lang="en-GB" dirty="0"/>
              <a:t> </a:t>
            </a:r>
            <a:r>
              <a:rPr lang="en-GB" dirty="0" err="1"/>
              <a:t>ábendingar</a:t>
            </a:r>
            <a:r>
              <a:rPr lang="en-GB" dirty="0"/>
              <a:t> um </a:t>
            </a:r>
            <a:r>
              <a:rPr lang="en-GB" dirty="0" err="1"/>
              <a:t>kennsluhætti</a:t>
            </a:r>
            <a:r>
              <a:rPr lang="en-GB" dirty="0"/>
              <a:t>. </a:t>
            </a:r>
            <a:r>
              <a:rPr lang="en-GB" dirty="0" err="1"/>
              <a:t>Á</a:t>
            </a:r>
            <a:r>
              <a:rPr lang="en-GB" dirty="0"/>
              <a:t> </a:t>
            </a:r>
            <a:r>
              <a:rPr lang="en-GB" dirty="0" err="1"/>
              <a:t>vefsíðu</a:t>
            </a:r>
            <a:r>
              <a:rPr lang="en-GB" dirty="0"/>
              <a:t> </a:t>
            </a:r>
            <a:r>
              <a:rPr lang="en-GB" dirty="0" err="1"/>
              <a:t>Kennslumiðstöðvar</a:t>
            </a:r>
            <a:r>
              <a:rPr lang="en-GB" dirty="0"/>
              <a:t> </a:t>
            </a:r>
            <a:r>
              <a:rPr lang="en-GB" dirty="0" err="1"/>
              <a:t>eru</a:t>
            </a:r>
            <a:r>
              <a:rPr lang="en-GB" dirty="0"/>
              <a:t> </a:t>
            </a:r>
            <a:r>
              <a:rPr lang="en-GB" dirty="0" err="1"/>
              <a:t>tenglar</a:t>
            </a:r>
            <a:r>
              <a:rPr lang="en-GB" dirty="0"/>
              <a:t> </a:t>
            </a:r>
            <a:r>
              <a:rPr lang="en-GB" dirty="0" err="1"/>
              <a:t>á</a:t>
            </a:r>
            <a:r>
              <a:rPr lang="en-GB" dirty="0"/>
              <a:t> </a:t>
            </a:r>
            <a:r>
              <a:rPr lang="en-GB" dirty="0">
                <a:hlinkClick r:id="rId3"/>
              </a:rPr>
              <a:t>kennslustefnur fræðasviða og deilda</a:t>
            </a:r>
            <a:r>
              <a:rPr lang="en-GB" dirty="0"/>
              <a:t>, </a:t>
            </a:r>
            <a:r>
              <a:rPr lang="en-GB" dirty="0" err="1"/>
              <a:t>sem</a:t>
            </a:r>
            <a:r>
              <a:rPr lang="en-GB" dirty="0"/>
              <a:t> </a:t>
            </a:r>
            <a:r>
              <a:rPr lang="en-GB" dirty="0" err="1"/>
              <a:t>eru</a:t>
            </a:r>
            <a:r>
              <a:rPr lang="en-GB" dirty="0"/>
              <a:t> </a:t>
            </a:r>
            <a:r>
              <a:rPr lang="en-GB" dirty="0" err="1"/>
              <a:t>til</a:t>
            </a:r>
            <a:r>
              <a:rPr lang="en-GB" dirty="0"/>
              <a:t>.</a:t>
            </a:r>
          </a:p>
        </p:txBody>
      </p:sp>
      <p:sp>
        <p:nvSpPr>
          <p:cNvPr id="5" name="TextBox 4">
            <a:extLst>
              <a:ext uri="{FF2B5EF4-FFF2-40B4-BE49-F238E27FC236}">
                <a16:creationId xmlns:a16="http://schemas.microsoft.com/office/drawing/2014/main" id="{45BA26B3-03F8-7349-8FBA-581D8D5CB762}"/>
              </a:ext>
            </a:extLst>
          </p:cNvPr>
          <p:cNvSpPr txBox="1"/>
          <p:nvPr/>
        </p:nvSpPr>
        <p:spPr>
          <a:xfrm rot="21197023">
            <a:off x="476793" y="272326"/>
            <a:ext cx="2043040" cy="400110"/>
          </a:xfrm>
          <a:prstGeom prst="rect">
            <a:avLst/>
          </a:prstGeom>
          <a:noFill/>
        </p:spPr>
        <p:txBody>
          <a:bodyPr wrap="square" rtlCol="0">
            <a:spAutoFit/>
          </a:bodyPr>
          <a:lstStyle/>
          <a:p>
            <a:r>
              <a:rPr lang="en-IS" sz="2000" b="1" dirty="0">
                <a:solidFill>
                  <a:srgbClr val="FF0000"/>
                </a:solidFill>
              </a:rPr>
              <a:t>Leiðbeiningar</a:t>
            </a:r>
          </a:p>
        </p:txBody>
      </p:sp>
    </p:spTree>
    <p:extLst>
      <p:ext uri="{BB962C8B-B14F-4D97-AF65-F5344CB8AC3E}">
        <p14:creationId xmlns:p14="http://schemas.microsoft.com/office/powerpoint/2010/main" val="3123870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AC4277D5-375C-F742-96B5-7A9A25875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267" y="4851847"/>
            <a:ext cx="1772273" cy="1329205"/>
          </a:xfrm>
          <a:prstGeom prst="rect">
            <a:avLst/>
          </a:prstGeom>
        </p:spPr>
      </p:pic>
      <p:pic>
        <p:nvPicPr>
          <p:cNvPr id="3" name="Picture 2" descr="Graphical user interface, text&#10;&#10;Description automatically generated">
            <a:extLst>
              <a:ext uri="{FF2B5EF4-FFF2-40B4-BE49-F238E27FC236}">
                <a16:creationId xmlns:a16="http://schemas.microsoft.com/office/drawing/2014/main" id="{4FCE5D3A-73FF-5E4D-A495-6337C16BC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006" y="-827563"/>
            <a:ext cx="1781534" cy="1336150"/>
          </a:xfrm>
          <a:prstGeom prst="rect">
            <a:avLst/>
          </a:prstGeom>
        </p:spPr>
      </p:pic>
      <p:pic>
        <p:nvPicPr>
          <p:cNvPr id="4" name="Picture 3" descr="Text, letter&#10;&#10;Description automatically generated">
            <a:extLst>
              <a:ext uri="{FF2B5EF4-FFF2-40B4-BE49-F238E27FC236}">
                <a16:creationId xmlns:a16="http://schemas.microsoft.com/office/drawing/2014/main" id="{5B8F2FDA-614E-684E-978D-70F04F96E6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006" y="2012142"/>
            <a:ext cx="1781534" cy="1336150"/>
          </a:xfrm>
          <a:prstGeom prst="rect">
            <a:avLst/>
          </a:prstGeom>
        </p:spPr>
      </p:pic>
      <p:pic>
        <p:nvPicPr>
          <p:cNvPr id="5" name="Picture 4" descr="Text, letter&#10;&#10;Description automatically generated">
            <a:extLst>
              <a:ext uri="{FF2B5EF4-FFF2-40B4-BE49-F238E27FC236}">
                <a16:creationId xmlns:a16="http://schemas.microsoft.com/office/drawing/2014/main" id="{ADA3C311-21F5-204B-BD22-78AA6B3C68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1267" y="579093"/>
            <a:ext cx="1781534" cy="1336150"/>
          </a:xfrm>
          <a:prstGeom prst="rect">
            <a:avLst/>
          </a:prstGeom>
        </p:spPr>
      </p:pic>
      <p:pic>
        <p:nvPicPr>
          <p:cNvPr id="6" name="Picture 5" descr="Text&#10;&#10;Description automatically generated">
            <a:extLst>
              <a:ext uri="{FF2B5EF4-FFF2-40B4-BE49-F238E27FC236}">
                <a16:creationId xmlns:a16="http://schemas.microsoft.com/office/drawing/2014/main" id="{E8CC0457-D1D5-064B-BCBD-6C05EB6225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1267" y="3445192"/>
            <a:ext cx="1794378" cy="1345784"/>
          </a:xfrm>
          <a:prstGeom prst="rect">
            <a:avLst/>
          </a:prstGeom>
        </p:spPr>
      </p:pic>
      <p:pic>
        <p:nvPicPr>
          <p:cNvPr id="7" name="Picture 6" descr="Text&#10;&#10;Description automatically generated">
            <a:extLst>
              <a:ext uri="{FF2B5EF4-FFF2-40B4-BE49-F238E27FC236}">
                <a16:creationId xmlns:a16="http://schemas.microsoft.com/office/drawing/2014/main" id="{3089238F-D9FE-0647-AA7D-B435D2FEB5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3372" y="6278907"/>
            <a:ext cx="1794378" cy="1345784"/>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DDDAAD73-A761-BA4B-8629-15EF8761003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61351" y="-827563"/>
            <a:ext cx="1781534" cy="1336150"/>
          </a:xfrm>
          <a:prstGeom prst="rect">
            <a:avLst/>
          </a:prstGeom>
        </p:spPr>
      </p:pic>
      <p:pic>
        <p:nvPicPr>
          <p:cNvPr id="9" name="Picture 8" descr="Graphical user interface, application, table&#10;&#10;Description automatically generated">
            <a:extLst>
              <a:ext uri="{FF2B5EF4-FFF2-40B4-BE49-F238E27FC236}">
                <a16:creationId xmlns:a16="http://schemas.microsoft.com/office/drawing/2014/main" id="{E3FFEA95-EE52-0340-8E96-B6CD1BBC406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61351" y="2012142"/>
            <a:ext cx="1781534" cy="1336150"/>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C06E16F6-ED0B-C647-A3B0-6A923C59013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61351" y="573718"/>
            <a:ext cx="1781534" cy="1336150"/>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4F62BB8E-0FDD-F642-9D9E-5120BEE1FE3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261351" y="3442675"/>
            <a:ext cx="1781534" cy="1336151"/>
          </a:xfrm>
          <a:prstGeom prst="rect">
            <a:avLst/>
          </a:prstGeom>
        </p:spPr>
      </p:pic>
      <p:pic>
        <p:nvPicPr>
          <p:cNvPr id="12" name="Picture 11" descr="Table&#10;&#10;Description automatically generated">
            <a:extLst>
              <a:ext uri="{FF2B5EF4-FFF2-40B4-BE49-F238E27FC236}">
                <a16:creationId xmlns:a16="http://schemas.microsoft.com/office/drawing/2014/main" id="{4140BBAF-41C7-524F-9CBE-67AAD27FF65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261351" y="4848373"/>
            <a:ext cx="1781534" cy="1336151"/>
          </a:xfrm>
          <a:prstGeom prst="rect">
            <a:avLst/>
          </a:prstGeom>
        </p:spPr>
      </p:pic>
      <p:pic>
        <p:nvPicPr>
          <p:cNvPr id="13" name="Picture 12" descr="Graphical user interface, application, table&#10;&#10;Description automatically generated">
            <a:extLst>
              <a:ext uri="{FF2B5EF4-FFF2-40B4-BE49-F238E27FC236}">
                <a16:creationId xmlns:a16="http://schemas.microsoft.com/office/drawing/2014/main" id="{BBA69AD0-C7F2-9A44-8BF6-93484DB8A3F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261351" y="6278907"/>
            <a:ext cx="1781534" cy="1336151"/>
          </a:xfrm>
          <a:prstGeom prst="rect">
            <a:avLst/>
          </a:prstGeom>
        </p:spPr>
      </p:pic>
      <p:sp>
        <p:nvSpPr>
          <p:cNvPr id="25" name="Star: 5 Points 2">
            <a:extLst>
              <a:ext uri="{FF2B5EF4-FFF2-40B4-BE49-F238E27FC236}">
                <a16:creationId xmlns:a16="http://schemas.microsoft.com/office/drawing/2014/main" id="{1AAEF9AD-AA04-FE45-98BB-4872525E300C}"/>
              </a:ext>
            </a:extLst>
          </p:cNvPr>
          <p:cNvSpPr/>
          <p:nvPr/>
        </p:nvSpPr>
        <p:spPr>
          <a:xfrm>
            <a:off x="235742" y="71136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Star: 5 Points 33">
            <a:extLst>
              <a:ext uri="{FF2B5EF4-FFF2-40B4-BE49-F238E27FC236}">
                <a16:creationId xmlns:a16="http://schemas.microsoft.com/office/drawing/2014/main" id="{CE46D2E8-E9B0-6F49-8C83-8D58C3FD06E8}"/>
              </a:ext>
            </a:extLst>
          </p:cNvPr>
          <p:cNvSpPr/>
          <p:nvPr/>
        </p:nvSpPr>
        <p:spPr>
          <a:xfrm>
            <a:off x="388142" y="72660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Star: 5 Points 34">
            <a:extLst>
              <a:ext uri="{FF2B5EF4-FFF2-40B4-BE49-F238E27FC236}">
                <a16:creationId xmlns:a16="http://schemas.microsoft.com/office/drawing/2014/main" id="{7F40D419-732E-EA46-ACF0-0D40ACAD2CE6}"/>
              </a:ext>
            </a:extLst>
          </p:cNvPr>
          <p:cNvSpPr/>
          <p:nvPr/>
        </p:nvSpPr>
        <p:spPr>
          <a:xfrm>
            <a:off x="540542" y="74184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Star: 5 Points 35">
            <a:extLst>
              <a:ext uri="{FF2B5EF4-FFF2-40B4-BE49-F238E27FC236}">
                <a16:creationId xmlns:a16="http://schemas.microsoft.com/office/drawing/2014/main" id="{D1575609-A29F-7343-8049-9C64A78F3487}"/>
              </a:ext>
            </a:extLst>
          </p:cNvPr>
          <p:cNvSpPr/>
          <p:nvPr/>
        </p:nvSpPr>
        <p:spPr>
          <a:xfrm>
            <a:off x="692942" y="75708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Star: 5 Points 36">
            <a:extLst>
              <a:ext uri="{FF2B5EF4-FFF2-40B4-BE49-F238E27FC236}">
                <a16:creationId xmlns:a16="http://schemas.microsoft.com/office/drawing/2014/main" id="{61880732-85BA-A049-B21E-F635CD34791B}"/>
              </a:ext>
            </a:extLst>
          </p:cNvPr>
          <p:cNvSpPr/>
          <p:nvPr/>
        </p:nvSpPr>
        <p:spPr>
          <a:xfrm>
            <a:off x="845342" y="77232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Star: 5 Points 38">
            <a:extLst>
              <a:ext uri="{FF2B5EF4-FFF2-40B4-BE49-F238E27FC236}">
                <a16:creationId xmlns:a16="http://schemas.microsoft.com/office/drawing/2014/main" id="{6B5A84AB-F967-1649-98F1-02D5059E9060}"/>
              </a:ext>
            </a:extLst>
          </p:cNvPr>
          <p:cNvSpPr/>
          <p:nvPr/>
        </p:nvSpPr>
        <p:spPr>
          <a:xfrm>
            <a:off x="1257429" y="71222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tar: 5 Points 39">
            <a:extLst>
              <a:ext uri="{FF2B5EF4-FFF2-40B4-BE49-F238E27FC236}">
                <a16:creationId xmlns:a16="http://schemas.microsoft.com/office/drawing/2014/main" id="{5EA9BC6F-6614-8A42-B702-D75BC88D2536}"/>
              </a:ext>
            </a:extLst>
          </p:cNvPr>
          <p:cNvSpPr/>
          <p:nvPr/>
        </p:nvSpPr>
        <p:spPr>
          <a:xfrm>
            <a:off x="1409829" y="72746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Star: 5 Points 40">
            <a:extLst>
              <a:ext uri="{FF2B5EF4-FFF2-40B4-BE49-F238E27FC236}">
                <a16:creationId xmlns:a16="http://schemas.microsoft.com/office/drawing/2014/main" id="{390E0E07-7C63-E449-A30F-14217C4E2441}"/>
              </a:ext>
            </a:extLst>
          </p:cNvPr>
          <p:cNvSpPr/>
          <p:nvPr/>
        </p:nvSpPr>
        <p:spPr>
          <a:xfrm>
            <a:off x="1562229" y="74270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tar: 5 Points 41">
            <a:extLst>
              <a:ext uri="{FF2B5EF4-FFF2-40B4-BE49-F238E27FC236}">
                <a16:creationId xmlns:a16="http://schemas.microsoft.com/office/drawing/2014/main" id="{CDC8B845-3750-4B42-A1C3-D4387C016B5A}"/>
              </a:ext>
            </a:extLst>
          </p:cNvPr>
          <p:cNvSpPr/>
          <p:nvPr/>
        </p:nvSpPr>
        <p:spPr>
          <a:xfrm>
            <a:off x="1714629" y="75794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Star: 5 Points 42">
            <a:extLst>
              <a:ext uri="{FF2B5EF4-FFF2-40B4-BE49-F238E27FC236}">
                <a16:creationId xmlns:a16="http://schemas.microsoft.com/office/drawing/2014/main" id="{A466BB60-81A4-744F-A019-92AE1D158D52}"/>
              </a:ext>
            </a:extLst>
          </p:cNvPr>
          <p:cNvSpPr/>
          <p:nvPr/>
        </p:nvSpPr>
        <p:spPr>
          <a:xfrm>
            <a:off x="1867029" y="77318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peech Bubble: Rectangle with Corners Rounded 1">
            <a:extLst>
              <a:ext uri="{FF2B5EF4-FFF2-40B4-BE49-F238E27FC236}">
                <a16:creationId xmlns:a16="http://schemas.microsoft.com/office/drawing/2014/main" id="{601D7069-5147-C441-987E-4D62F71A15F1}"/>
              </a:ext>
            </a:extLst>
          </p:cNvPr>
          <p:cNvSpPr/>
          <p:nvPr/>
        </p:nvSpPr>
        <p:spPr>
          <a:xfrm>
            <a:off x="68112" y="-2336800"/>
            <a:ext cx="12234134" cy="2327176"/>
          </a:xfrm>
          <a:prstGeom prst="wedgeRoundRectCallout">
            <a:avLst>
              <a:gd name="adj1" fmla="val 46956"/>
              <a:gd name="adj2" fmla="val 5941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is-IS" sz="1200" dirty="0"/>
              <a:t>Hugsaðu um skipulag námskeiðsins og skiptu því upp í einingar hér á söguborðinu. Hver eining liggur lárétt. Nefndu einingarnar. Ef þér finnst það henta þér betur getur þú unnið þetta lóðrétt. </a:t>
            </a:r>
          </a:p>
          <a:p>
            <a:pPr marL="285750" indent="-285750">
              <a:buFont typeface="Arial" panose="020B0604020202020204" pitchFamily="34" charset="0"/>
              <a:buChar char="•"/>
            </a:pPr>
            <a:r>
              <a:rPr lang="is-IS" sz="1200" dirty="0"/>
              <a:t>Taktu afrit af spjöldunum sem eru til vinstri eins og með þarf. </a:t>
            </a:r>
          </a:p>
          <a:p>
            <a:pPr marL="285750" indent="-285750">
              <a:buFont typeface="Arial" panose="020B0604020202020204" pitchFamily="34" charset="0"/>
              <a:buChar char="•"/>
            </a:pPr>
            <a:r>
              <a:rPr lang="is-IS" sz="1200" dirty="0"/>
              <a:t>Þú velur spjald og heldur inni</a:t>
            </a:r>
            <a:r>
              <a:rPr lang="is-IS" sz="1200" b="1" dirty="0"/>
              <a:t> ctrl </a:t>
            </a:r>
            <a:r>
              <a:rPr lang="is-IS" sz="1200" dirty="0"/>
              <a:t>meðan þú smellir á </a:t>
            </a:r>
            <a:r>
              <a:rPr lang="is-IS" sz="1200" b="1" dirty="0"/>
              <a:t>c</a:t>
            </a:r>
            <a:r>
              <a:rPr lang="is-IS" sz="1200" dirty="0"/>
              <a:t> á lyklaborðinu &lt;ctrl c&gt;. Þá ertu búin(n) að afrita spjaldið. Síðan heldur þú inni </a:t>
            </a:r>
            <a:r>
              <a:rPr lang="is-IS" sz="1200" b="1" dirty="0"/>
              <a:t>ctrl </a:t>
            </a:r>
            <a:r>
              <a:rPr lang="is-IS" sz="1200" dirty="0"/>
              <a:t>á meðan þú smellir á </a:t>
            </a:r>
            <a:r>
              <a:rPr lang="is-IS" sz="1200" b="1" dirty="0"/>
              <a:t>v</a:t>
            </a:r>
            <a:r>
              <a:rPr lang="is-IS" sz="1200" dirty="0"/>
              <a:t> </a:t>
            </a:r>
            <a:r>
              <a:rPr lang="is-IS" sz="1200" dirty="0">
                <a:sym typeface="Wingdings" panose="05000000000000000000" pitchFamily="2" charset="2"/>
              </a:rPr>
              <a:t>&lt;ctrl v&gt; þá verður til nýtt eintak af spjaldinu. Síðan getur þú dregið spjöldin inn </a:t>
            </a:r>
            <a:r>
              <a:rPr lang="is-IS" sz="1200" dirty="0"/>
              <a:t>á söguborðið.</a:t>
            </a:r>
          </a:p>
          <a:p>
            <a:pPr marL="285750" indent="-285750">
              <a:buFont typeface="Arial" panose="020B0604020202020204" pitchFamily="34" charset="0"/>
              <a:buChar char="•"/>
            </a:pPr>
            <a:r>
              <a:rPr lang="is-IS" sz="1200" dirty="0"/>
              <a:t>Þú byrjar á að raða inn spjöldunum sem eru til vinstri, með námstegundunum, til að hanna/ákvarða hvaða tegundir þú vilt nota til að hanna námskeiðið. </a:t>
            </a:r>
          </a:p>
          <a:p>
            <a:pPr marL="285750" indent="-285750">
              <a:buFont typeface="Arial" panose="020B0604020202020204" pitchFamily="34" charset="0"/>
              <a:buChar char="•"/>
            </a:pPr>
            <a:r>
              <a:rPr lang="is-IS" sz="1200" dirty="0"/>
              <a:t>Þú skrifar inn í textaboxin útskýringar, númer á vikum, heiti á kennsluhlutum/þemum eða annað sem þú telur að gagnist þér. Þetta er þitt vinnuplagg.</a:t>
            </a:r>
          </a:p>
          <a:p>
            <a:pPr marL="285750" indent="-285750">
              <a:buFont typeface="Arial" panose="020B0604020202020204" pitchFamily="34" charset="0"/>
              <a:buChar char="•"/>
            </a:pPr>
            <a:r>
              <a:rPr lang="is-IS" sz="1200" dirty="0"/>
              <a:t>Þegar þú ert sátt(ur) við samsetningu námstegundanna sem þú hefur raðað inn þá nærðu í spjöldin til hægri sem geyma kennsluaðferðirnar og dregur þær yfir fyrri spjöldin. Ef þú vil það frekar þá getur þú í stað þess að setja þau yfir, búið til aðra glæru með þeim spjöldum.</a:t>
            </a:r>
          </a:p>
          <a:p>
            <a:pPr marL="285750" indent="-285750">
              <a:buFont typeface="Arial" panose="020B0604020202020204" pitchFamily="34" charset="0"/>
              <a:buChar char="•"/>
            </a:pPr>
            <a:r>
              <a:rPr lang="is-IS" sz="1200" dirty="0"/>
              <a:t>Síðan þarftu að nota textatólið í Powerpoint (Insert – Text Box) til að haka við þær kennsluaðferðir sem þú vilt nota. </a:t>
            </a:r>
          </a:p>
          <a:p>
            <a:pPr marL="285750" indent="-285750">
              <a:buFont typeface="Arial" panose="020B0604020202020204" pitchFamily="34" charset="0"/>
              <a:buChar char="•"/>
            </a:pPr>
            <a:r>
              <a:rPr lang="is-IS" sz="1200" dirty="0"/>
              <a:t>Þú getur einnig bætt við kennsluaðferð og gerir það eins, nærð í textatólið og skrifar inn kennsluaðferðina. </a:t>
            </a:r>
          </a:p>
          <a:p>
            <a:pPr marL="285750" indent="-285750">
              <a:buFont typeface="Arial" panose="020B0604020202020204" pitchFamily="34" charset="0"/>
              <a:buChar char="•"/>
            </a:pPr>
            <a:r>
              <a:rPr lang="is-IS" sz="1200" dirty="0"/>
              <a:t>Þú setur svo að lokum silfurstjörnu við kennslu þar sem endurgjöf fer fram og gullstjörnu setur þú við lokamat. </a:t>
            </a:r>
            <a:endParaRPr lang="en-GB" sz="1200" dirty="0"/>
          </a:p>
          <a:p>
            <a:endParaRPr lang="is-IS" sz="1200" dirty="0"/>
          </a:p>
        </p:txBody>
      </p:sp>
      <p:sp>
        <p:nvSpPr>
          <p:cNvPr id="36" name="TextBox 35">
            <a:extLst>
              <a:ext uri="{FF2B5EF4-FFF2-40B4-BE49-F238E27FC236}">
                <a16:creationId xmlns:a16="http://schemas.microsoft.com/office/drawing/2014/main" id="{F52E61F1-5B6F-0144-9DB3-5CCAA8242062}"/>
              </a:ext>
            </a:extLst>
          </p:cNvPr>
          <p:cNvSpPr txBox="1"/>
          <p:nvPr/>
        </p:nvSpPr>
        <p:spPr>
          <a:xfrm>
            <a:off x="173653" y="1170432"/>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37" name="TextBox 36">
            <a:extLst>
              <a:ext uri="{FF2B5EF4-FFF2-40B4-BE49-F238E27FC236}">
                <a16:creationId xmlns:a16="http://schemas.microsoft.com/office/drawing/2014/main" id="{D911F754-5A06-4E48-8B09-3FDC55C34BE7}"/>
              </a:ext>
            </a:extLst>
          </p:cNvPr>
          <p:cNvSpPr txBox="1"/>
          <p:nvPr/>
        </p:nvSpPr>
        <p:spPr>
          <a:xfrm>
            <a:off x="4211439" y="394427"/>
            <a:ext cx="3230955" cy="369332"/>
          </a:xfrm>
          <a:prstGeom prst="rect">
            <a:avLst/>
          </a:prstGeom>
          <a:noFill/>
        </p:spPr>
        <p:txBody>
          <a:bodyPr wrap="square" rtlCol="0">
            <a:spAutoFit/>
          </a:bodyPr>
          <a:lstStyle/>
          <a:p>
            <a:r>
              <a:rPr lang="is-IS" b="1" dirty="0">
                <a:solidFill>
                  <a:srgbClr val="FF0000"/>
                </a:solidFill>
              </a:rPr>
              <a:t>Vika nr. eða kennsluhluti/þema </a:t>
            </a:r>
            <a:endParaRPr lang="en-GB" b="1" dirty="0">
              <a:solidFill>
                <a:srgbClr val="FF0000"/>
              </a:solidFill>
            </a:endParaRPr>
          </a:p>
        </p:txBody>
      </p:sp>
      <p:sp>
        <p:nvSpPr>
          <p:cNvPr id="38" name="TextBox 37">
            <a:extLst>
              <a:ext uri="{FF2B5EF4-FFF2-40B4-BE49-F238E27FC236}">
                <a16:creationId xmlns:a16="http://schemas.microsoft.com/office/drawing/2014/main" id="{B3566EE9-87C8-4B49-898A-EF63B8EE4EDD}"/>
              </a:ext>
            </a:extLst>
          </p:cNvPr>
          <p:cNvSpPr txBox="1"/>
          <p:nvPr/>
        </p:nvSpPr>
        <p:spPr>
          <a:xfrm>
            <a:off x="68112" y="409822"/>
            <a:ext cx="3369870" cy="307777"/>
          </a:xfrm>
          <a:prstGeom prst="rect">
            <a:avLst/>
          </a:prstGeom>
          <a:noFill/>
        </p:spPr>
        <p:txBody>
          <a:bodyPr wrap="square" rtlCol="0">
            <a:spAutoFit/>
          </a:bodyPr>
          <a:lstStyle/>
          <a:p>
            <a:r>
              <a:rPr lang="is-IS" sz="1400" b="1" dirty="0">
                <a:solidFill>
                  <a:srgbClr val="0070C0"/>
                </a:solidFill>
              </a:rPr>
              <a:t>Númer og nafn á námskeiði</a:t>
            </a:r>
            <a:endParaRPr lang="en-GB" sz="1400" b="1" dirty="0">
              <a:solidFill>
                <a:srgbClr val="0070C0"/>
              </a:solidFill>
            </a:endParaRPr>
          </a:p>
        </p:txBody>
      </p:sp>
      <p:sp>
        <p:nvSpPr>
          <p:cNvPr id="39" name="TextBox 38">
            <a:extLst>
              <a:ext uri="{FF2B5EF4-FFF2-40B4-BE49-F238E27FC236}">
                <a16:creationId xmlns:a16="http://schemas.microsoft.com/office/drawing/2014/main" id="{C2DC9495-835D-AA42-B064-69E7B6DB2ED1}"/>
              </a:ext>
            </a:extLst>
          </p:cNvPr>
          <p:cNvSpPr txBox="1"/>
          <p:nvPr/>
        </p:nvSpPr>
        <p:spPr>
          <a:xfrm>
            <a:off x="9384632" y="409816"/>
            <a:ext cx="2579570" cy="307777"/>
          </a:xfrm>
          <a:prstGeom prst="rect">
            <a:avLst/>
          </a:prstGeom>
          <a:noFill/>
        </p:spPr>
        <p:txBody>
          <a:bodyPr wrap="square" rtlCol="0">
            <a:spAutoFit/>
          </a:bodyPr>
          <a:lstStyle/>
          <a:p>
            <a:r>
              <a:rPr lang="is-IS" sz="1400" b="1" dirty="0">
                <a:solidFill>
                  <a:srgbClr val="0070C0"/>
                </a:solidFill>
              </a:rPr>
              <a:t>Nafn á kennara</a:t>
            </a:r>
            <a:endParaRPr lang="en-GB" sz="1400" b="1" dirty="0">
              <a:solidFill>
                <a:srgbClr val="0070C0"/>
              </a:solidFill>
            </a:endParaRPr>
          </a:p>
        </p:txBody>
      </p:sp>
      <p:sp>
        <p:nvSpPr>
          <p:cNvPr id="40" name="TextBox 39">
            <a:extLst>
              <a:ext uri="{FF2B5EF4-FFF2-40B4-BE49-F238E27FC236}">
                <a16:creationId xmlns:a16="http://schemas.microsoft.com/office/drawing/2014/main" id="{A80D742C-3174-2F40-85E6-21354D7E1AAE}"/>
              </a:ext>
            </a:extLst>
          </p:cNvPr>
          <p:cNvSpPr txBox="1"/>
          <p:nvPr/>
        </p:nvSpPr>
        <p:spPr>
          <a:xfrm>
            <a:off x="173653" y="2498718"/>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1" name="TextBox 40">
            <a:extLst>
              <a:ext uri="{FF2B5EF4-FFF2-40B4-BE49-F238E27FC236}">
                <a16:creationId xmlns:a16="http://schemas.microsoft.com/office/drawing/2014/main" id="{42BB8FC8-63A1-EE47-8D20-A94DC73EC90A}"/>
              </a:ext>
            </a:extLst>
          </p:cNvPr>
          <p:cNvSpPr txBox="1"/>
          <p:nvPr/>
        </p:nvSpPr>
        <p:spPr>
          <a:xfrm>
            <a:off x="173653" y="3807754"/>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2" name="TextBox 41">
            <a:extLst>
              <a:ext uri="{FF2B5EF4-FFF2-40B4-BE49-F238E27FC236}">
                <a16:creationId xmlns:a16="http://schemas.microsoft.com/office/drawing/2014/main" id="{517E04B4-7865-6046-BD40-7CDF6A3A4333}"/>
              </a:ext>
            </a:extLst>
          </p:cNvPr>
          <p:cNvSpPr txBox="1"/>
          <p:nvPr/>
        </p:nvSpPr>
        <p:spPr>
          <a:xfrm>
            <a:off x="173653" y="5145665"/>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3" name="TextBox 42">
            <a:extLst>
              <a:ext uri="{FF2B5EF4-FFF2-40B4-BE49-F238E27FC236}">
                <a16:creationId xmlns:a16="http://schemas.microsoft.com/office/drawing/2014/main" id="{13C5E4E2-2AC2-A64E-91F4-CF8C68347419}"/>
              </a:ext>
            </a:extLst>
          </p:cNvPr>
          <p:cNvSpPr txBox="1"/>
          <p:nvPr/>
        </p:nvSpPr>
        <p:spPr>
          <a:xfrm>
            <a:off x="173653" y="6233321"/>
            <a:ext cx="10779896" cy="276999"/>
          </a:xfrm>
          <a:prstGeom prst="rect">
            <a:avLst/>
          </a:prstGeom>
          <a:noFill/>
        </p:spPr>
        <p:txBody>
          <a:bodyPr wrap="square" rtlCol="0">
            <a:spAutoFit/>
          </a:bodyPr>
          <a:lstStyle/>
          <a:p>
            <a:r>
              <a:rPr lang="is-IS" sz="1200" dirty="0">
                <a:solidFill>
                  <a:srgbClr val="FF0000"/>
                </a:solidFill>
              </a:rPr>
              <a:t>Hér er svo hægt að skrifa skýringatexta, gera athugasemd eða bara skrifa eitthvað til að minna sig á. Mundu að þetta er vinnuplaggið þitt!</a:t>
            </a:r>
            <a:endParaRPr lang="en-GB" sz="1200" dirty="0">
              <a:solidFill>
                <a:srgbClr val="FF0000"/>
              </a:solidFill>
            </a:endParaRPr>
          </a:p>
        </p:txBody>
      </p:sp>
    </p:spTree>
    <p:extLst>
      <p:ext uri="{BB962C8B-B14F-4D97-AF65-F5344CB8AC3E}">
        <p14:creationId xmlns:p14="http://schemas.microsoft.com/office/powerpoint/2010/main" val="77594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F6484A18-6960-6A49-A970-EA94B3DD1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267" y="4851847"/>
            <a:ext cx="1772273" cy="1329205"/>
          </a:xfrm>
          <a:prstGeom prst="rect">
            <a:avLst/>
          </a:prstGeom>
        </p:spPr>
      </p:pic>
      <p:pic>
        <p:nvPicPr>
          <p:cNvPr id="3" name="Picture 2" descr="Graphical user interface, text&#10;&#10;Description automatically generated">
            <a:extLst>
              <a:ext uri="{FF2B5EF4-FFF2-40B4-BE49-F238E27FC236}">
                <a16:creationId xmlns:a16="http://schemas.microsoft.com/office/drawing/2014/main" id="{52AB5A53-8C57-A949-AA03-4CA18EB37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006" y="-827563"/>
            <a:ext cx="1781534" cy="1336150"/>
          </a:xfrm>
          <a:prstGeom prst="rect">
            <a:avLst/>
          </a:prstGeom>
        </p:spPr>
      </p:pic>
      <p:pic>
        <p:nvPicPr>
          <p:cNvPr id="4" name="Picture 3" descr="Text, letter&#10;&#10;Description automatically generated">
            <a:extLst>
              <a:ext uri="{FF2B5EF4-FFF2-40B4-BE49-F238E27FC236}">
                <a16:creationId xmlns:a16="http://schemas.microsoft.com/office/drawing/2014/main" id="{DF2FD173-1666-F349-9A6D-90E060013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006" y="2012142"/>
            <a:ext cx="1781534" cy="1336150"/>
          </a:xfrm>
          <a:prstGeom prst="rect">
            <a:avLst/>
          </a:prstGeom>
        </p:spPr>
      </p:pic>
      <p:pic>
        <p:nvPicPr>
          <p:cNvPr id="5" name="Picture 4" descr="Text, letter&#10;&#10;Description automatically generated">
            <a:extLst>
              <a:ext uri="{FF2B5EF4-FFF2-40B4-BE49-F238E27FC236}">
                <a16:creationId xmlns:a16="http://schemas.microsoft.com/office/drawing/2014/main" id="{F70F1BE6-EB78-2847-8965-59EBAC0E48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1267" y="579093"/>
            <a:ext cx="1781534" cy="1336150"/>
          </a:xfrm>
          <a:prstGeom prst="rect">
            <a:avLst/>
          </a:prstGeom>
        </p:spPr>
      </p:pic>
      <p:pic>
        <p:nvPicPr>
          <p:cNvPr id="6" name="Picture 5" descr="Text&#10;&#10;Description automatically generated">
            <a:extLst>
              <a:ext uri="{FF2B5EF4-FFF2-40B4-BE49-F238E27FC236}">
                <a16:creationId xmlns:a16="http://schemas.microsoft.com/office/drawing/2014/main" id="{1BFB5AC9-291B-F940-9290-ACD4B875DE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1267" y="3445192"/>
            <a:ext cx="1794378" cy="1345784"/>
          </a:xfrm>
          <a:prstGeom prst="rect">
            <a:avLst/>
          </a:prstGeom>
        </p:spPr>
      </p:pic>
      <p:pic>
        <p:nvPicPr>
          <p:cNvPr id="7" name="Picture 6" descr="Text&#10;&#10;Description automatically generated">
            <a:extLst>
              <a:ext uri="{FF2B5EF4-FFF2-40B4-BE49-F238E27FC236}">
                <a16:creationId xmlns:a16="http://schemas.microsoft.com/office/drawing/2014/main" id="{D633ED32-E727-9E41-AEA1-80F76FB6E2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3372" y="6278907"/>
            <a:ext cx="1794378" cy="1345784"/>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AADC3599-AA14-EF43-8A59-45869E7BEE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61351" y="-827563"/>
            <a:ext cx="1781534" cy="1336150"/>
          </a:xfrm>
          <a:prstGeom prst="rect">
            <a:avLst/>
          </a:prstGeom>
        </p:spPr>
      </p:pic>
      <p:pic>
        <p:nvPicPr>
          <p:cNvPr id="9" name="Picture 8" descr="Graphical user interface, application, table&#10;&#10;Description automatically generated">
            <a:extLst>
              <a:ext uri="{FF2B5EF4-FFF2-40B4-BE49-F238E27FC236}">
                <a16:creationId xmlns:a16="http://schemas.microsoft.com/office/drawing/2014/main" id="{1DB8F0B9-D726-DA4F-B783-50530DC3795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61351" y="2012142"/>
            <a:ext cx="1781534" cy="1336150"/>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C6FCE900-DA99-D446-90C5-9E0CB9336D4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61351" y="573718"/>
            <a:ext cx="1781534" cy="1336150"/>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50A2F0B7-D227-E04C-8A12-64F895EFAC2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261351" y="3442675"/>
            <a:ext cx="1781534" cy="1336151"/>
          </a:xfrm>
          <a:prstGeom prst="rect">
            <a:avLst/>
          </a:prstGeom>
        </p:spPr>
      </p:pic>
      <p:pic>
        <p:nvPicPr>
          <p:cNvPr id="12" name="Picture 11" descr="Table&#10;&#10;Description automatically generated">
            <a:extLst>
              <a:ext uri="{FF2B5EF4-FFF2-40B4-BE49-F238E27FC236}">
                <a16:creationId xmlns:a16="http://schemas.microsoft.com/office/drawing/2014/main" id="{EF0EF9EA-8566-FE48-BAC3-06168229AEC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261351" y="4848373"/>
            <a:ext cx="1781534" cy="1336151"/>
          </a:xfrm>
          <a:prstGeom prst="rect">
            <a:avLst/>
          </a:prstGeom>
        </p:spPr>
      </p:pic>
      <p:pic>
        <p:nvPicPr>
          <p:cNvPr id="13" name="Picture 12" descr="Graphical user interface, application, table&#10;&#10;Description automatically generated">
            <a:extLst>
              <a:ext uri="{FF2B5EF4-FFF2-40B4-BE49-F238E27FC236}">
                <a16:creationId xmlns:a16="http://schemas.microsoft.com/office/drawing/2014/main" id="{BC8236CB-8CB6-0046-A789-D813F4C59BF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261351" y="6278907"/>
            <a:ext cx="1781534" cy="1336151"/>
          </a:xfrm>
          <a:prstGeom prst="rect">
            <a:avLst/>
          </a:prstGeom>
        </p:spPr>
      </p:pic>
      <p:sp>
        <p:nvSpPr>
          <p:cNvPr id="25" name="Star: 5 Points 2">
            <a:extLst>
              <a:ext uri="{FF2B5EF4-FFF2-40B4-BE49-F238E27FC236}">
                <a16:creationId xmlns:a16="http://schemas.microsoft.com/office/drawing/2014/main" id="{48BE0210-6BBE-CC4F-A047-EC997B4E0310}"/>
              </a:ext>
            </a:extLst>
          </p:cNvPr>
          <p:cNvSpPr/>
          <p:nvPr/>
        </p:nvSpPr>
        <p:spPr>
          <a:xfrm>
            <a:off x="235742" y="71136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Star: 5 Points 33">
            <a:extLst>
              <a:ext uri="{FF2B5EF4-FFF2-40B4-BE49-F238E27FC236}">
                <a16:creationId xmlns:a16="http://schemas.microsoft.com/office/drawing/2014/main" id="{6E637662-713A-5441-B511-746B29455DBB}"/>
              </a:ext>
            </a:extLst>
          </p:cNvPr>
          <p:cNvSpPr/>
          <p:nvPr/>
        </p:nvSpPr>
        <p:spPr>
          <a:xfrm>
            <a:off x="388142" y="72660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Star: 5 Points 34">
            <a:extLst>
              <a:ext uri="{FF2B5EF4-FFF2-40B4-BE49-F238E27FC236}">
                <a16:creationId xmlns:a16="http://schemas.microsoft.com/office/drawing/2014/main" id="{D0CD9020-573F-7248-AA10-679FE9516440}"/>
              </a:ext>
            </a:extLst>
          </p:cNvPr>
          <p:cNvSpPr/>
          <p:nvPr/>
        </p:nvSpPr>
        <p:spPr>
          <a:xfrm>
            <a:off x="540542" y="74184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Star: 5 Points 35">
            <a:extLst>
              <a:ext uri="{FF2B5EF4-FFF2-40B4-BE49-F238E27FC236}">
                <a16:creationId xmlns:a16="http://schemas.microsoft.com/office/drawing/2014/main" id="{844DF49E-442E-D34A-8641-C60D432B1C51}"/>
              </a:ext>
            </a:extLst>
          </p:cNvPr>
          <p:cNvSpPr/>
          <p:nvPr/>
        </p:nvSpPr>
        <p:spPr>
          <a:xfrm>
            <a:off x="692942" y="75708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Star: 5 Points 36">
            <a:extLst>
              <a:ext uri="{FF2B5EF4-FFF2-40B4-BE49-F238E27FC236}">
                <a16:creationId xmlns:a16="http://schemas.microsoft.com/office/drawing/2014/main" id="{13E4AC53-ABD5-5949-BB03-4E501C6DE84C}"/>
              </a:ext>
            </a:extLst>
          </p:cNvPr>
          <p:cNvSpPr/>
          <p:nvPr/>
        </p:nvSpPr>
        <p:spPr>
          <a:xfrm>
            <a:off x="845342" y="7723202"/>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Star: 5 Points 38">
            <a:extLst>
              <a:ext uri="{FF2B5EF4-FFF2-40B4-BE49-F238E27FC236}">
                <a16:creationId xmlns:a16="http://schemas.microsoft.com/office/drawing/2014/main" id="{5A5F55F2-A57E-ED46-B9C5-064C9FD2CCB9}"/>
              </a:ext>
            </a:extLst>
          </p:cNvPr>
          <p:cNvSpPr/>
          <p:nvPr/>
        </p:nvSpPr>
        <p:spPr>
          <a:xfrm>
            <a:off x="1257429" y="71222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tar: 5 Points 39">
            <a:extLst>
              <a:ext uri="{FF2B5EF4-FFF2-40B4-BE49-F238E27FC236}">
                <a16:creationId xmlns:a16="http://schemas.microsoft.com/office/drawing/2014/main" id="{67A1F4EA-31D8-9D41-9286-9508021BCDC1}"/>
              </a:ext>
            </a:extLst>
          </p:cNvPr>
          <p:cNvSpPr/>
          <p:nvPr/>
        </p:nvSpPr>
        <p:spPr>
          <a:xfrm>
            <a:off x="1409829" y="72746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Star: 5 Points 40">
            <a:extLst>
              <a:ext uri="{FF2B5EF4-FFF2-40B4-BE49-F238E27FC236}">
                <a16:creationId xmlns:a16="http://schemas.microsoft.com/office/drawing/2014/main" id="{90A7AE67-B05D-D74C-B23B-90B949A1CAC5}"/>
              </a:ext>
            </a:extLst>
          </p:cNvPr>
          <p:cNvSpPr/>
          <p:nvPr/>
        </p:nvSpPr>
        <p:spPr>
          <a:xfrm>
            <a:off x="1562229" y="74270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tar: 5 Points 41">
            <a:extLst>
              <a:ext uri="{FF2B5EF4-FFF2-40B4-BE49-F238E27FC236}">
                <a16:creationId xmlns:a16="http://schemas.microsoft.com/office/drawing/2014/main" id="{3F9BE396-1CCF-1A43-A1F1-409C9A26A1DB}"/>
              </a:ext>
            </a:extLst>
          </p:cNvPr>
          <p:cNvSpPr/>
          <p:nvPr/>
        </p:nvSpPr>
        <p:spPr>
          <a:xfrm>
            <a:off x="1714629" y="75794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Star: 5 Points 42">
            <a:extLst>
              <a:ext uri="{FF2B5EF4-FFF2-40B4-BE49-F238E27FC236}">
                <a16:creationId xmlns:a16="http://schemas.microsoft.com/office/drawing/2014/main" id="{F4174C0F-D638-014A-9ED7-4406F09FC2EB}"/>
              </a:ext>
            </a:extLst>
          </p:cNvPr>
          <p:cNvSpPr/>
          <p:nvPr/>
        </p:nvSpPr>
        <p:spPr>
          <a:xfrm>
            <a:off x="1867029" y="7731892"/>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peech Bubble: Rectangle with Corners Rounded 1">
            <a:extLst>
              <a:ext uri="{FF2B5EF4-FFF2-40B4-BE49-F238E27FC236}">
                <a16:creationId xmlns:a16="http://schemas.microsoft.com/office/drawing/2014/main" id="{638E1B10-1DAD-154F-BA8D-04A07E4C6BC2}"/>
              </a:ext>
            </a:extLst>
          </p:cNvPr>
          <p:cNvSpPr/>
          <p:nvPr/>
        </p:nvSpPr>
        <p:spPr>
          <a:xfrm>
            <a:off x="68112" y="-2336800"/>
            <a:ext cx="12234134" cy="2327176"/>
          </a:xfrm>
          <a:prstGeom prst="wedgeRoundRectCallout">
            <a:avLst>
              <a:gd name="adj1" fmla="val 46956"/>
              <a:gd name="adj2" fmla="val 5941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is-IS" sz="1200" dirty="0"/>
              <a:t>Hugsaðu um skipulag námskeiðsins og skiptu því upp í einingar hér á söguborðinu. Hver eining liggur lárétt. Nefndu einingarnar. Ef þér finnst það henta þér betur getur þú unnið þetta lóðrétt. </a:t>
            </a:r>
          </a:p>
          <a:p>
            <a:pPr marL="285750" indent="-285750">
              <a:buFont typeface="Arial" panose="020B0604020202020204" pitchFamily="34" charset="0"/>
              <a:buChar char="•"/>
            </a:pPr>
            <a:r>
              <a:rPr lang="is-IS" sz="1200" dirty="0"/>
              <a:t>Taktu afrit af spjöldunum sem eru til vinstri eins og með þarf. </a:t>
            </a:r>
          </a:p>
          <a:p>
            <a:pPr marL="285750" indent="-285750">
              <a:buFont typeface="Arial" panose="020B0604020202020204" pitchFamily="34" charset="0"/>
              <a:buChar char="•"/>
            </a:pPr>
            <a:r>
              <a:rPr lang="is-IS" sz="1200" dirty="0"/>
              <a:t>Þú velur spjald og heldur inni</a:t>
            </a:r>
            <a:r>
              <a:rPr lang="is-IS" sz="1200" b="1" dirty="0"/>
              <a:t> ctrl </a:t>
            </a:r>
            <a:r>
              <a:rPr lang="is-IS" sz="1200" dirty="0"/>
              <a:t>meðan þú smellir á </a:t>
            </a:r>
            <a:r>
              <a:rPr lang="is-IS" sz="1200" b="1" dirty="0"/>
              <a:t>c</a:t>
            </a:r>
            <a:r>
              <a:rPr lang="is-IS" sz="1200" dirty="0"/>
              <a:t> á lyklaborðinu &lt;ctrl c&gt;. Þá ertu búin(n) að afrita spjaldið. Síðan heldur þú inni </a:t>
            </a:r>
            <a:r>
              <a:rPr lang="is-IS" sz="1200" b="1" dirty="0"/>
              <a:t>ctrl </a:t>
            </a:r>
            <a:r>
              <a:rPr lang="is-IS" sz="1200" dirty="0"/>
              <a:t>á meðan þú smellir á </a:t>
            </a:r>
            <a:r>
              <a:rPr lang="is-IS" sz="1200" b="1" dirty="0"/>
              <a:t>v</a:t>
            </a:r>
            <a:r>
              <a:rPr lang="is-IS" sz="1200" dirty="0"/>
              <a:t> </a:t>
            </a:r>
            <a:r>
              <a:rPr lang="is-IS" sz="1200" dirty="0">
                <a:sym typeface="Wingdings" panose="05000000000000000000" pitchFamily="2" charset="2"/>
              </a:rPr>
              <a:t>&lt;ctrl v&gt; þá verður til nýtt eintak af spjaldinu. Síðan getur þú dregið spjöldin inn </a:t>
            </a:r>
            <a:r>
              <a:rPr lang="is-IS" sz="1200" dirty="0"/>
              <a:t>á söguborðið.</a:t>
            </a:r>
          </a:p>
          <a:p>
            <a:pPr marL="285750" indent="-285750">
              <a:buFont typeface="Arial" panose="020B0604020202020204" pitchFamily="34" charset="0"/>
              <a:buChar char="•"/>
            </a:pPr>
            <a:r>
              <a:rPr lang="is-IS" sz="1200" dirty="0"/>
              <a:t>Þú byrjar á að raða inn spjöldunum sem eru til vinstri, með námstegundunum, til að hanna/ákvarða hvaða tegundir þú vilt nota til að hanna námskeiðið. </a:t>
            </a:r>
          </a:p>
          <a:p>
            <a:pPr marL="285750" indent="-285750">
              <a:buFont typeface="Arial" panose="020B0604020202020204" pitchFamily="34" charset="0"/>
              <a:buChar char="•"/>
            </a:pPr>
            <a:r>
              <a:rPr lang="is-IS" sz="1200" dirty="0"/>
              <a:t>Þú skrifar inn í textaboxin útskýringar, númer á vikum, heiti á kennsluhlutum/þemum eða annað sem þú telur að gagnist þér. Þetta er þitt vinnuplagg.</a:t>
            </a:r>
          </a:p>
          <a:p>
            <a:pPr marL="285750" indent="-285750">
              <a:buFont typeface="Arial" panose="020B0604020202020204" pitchFamily="34" charset="0"/>
              <a:buChar char="•"/>
            </a:pPr>
            <a:r>
              <a:rPr lang="is-IS" sz="1200" dirty="0"/>
              <a:t>Þegar þú ert sátt(ur) við samsetningu námstegundanna sem þú hefur raðað inn þá nærðu í spjöldin til hægri sem geyma kennsluaðferðirnar og dregur þær yfir fyrri spjöldin. Ef þú vil það frekar þá getur þú í stað þess að setja þau yfir, búið til aðra glæru með þeim spjöldum.</a:t>
            </a:r>
          </a:p>
          <a:p>
            <a:pPr marL="285750" indent="-285750">
              <a:buFont typeface="Arial" panose="020B0604020202020204" pitchFamily="34" charset="0"/>
              <a:buChar char="•"/>
            </a:pPr>
            <a:r>
              <a:rPr lang="is-IS" sz="1200" dirty="0"/>
              <a:t>Síðan þarftu að nota textatólið í Powerpoint (Insert – Text Box) til að haka við þær kennsluaðferðir sem þú vilt nota. </a:t>
            </a:r>
          </a:p>
          <a:p>
            <a:pPr marL="285750" indent="-285750">
              <a:buFont typeface="Arial" panose="020B0604020202020204" pitchFamily="34" charset="0"/>
              <a:buChar char="•"/>
            </a:pPr>
            <a:r>
              <a:rPr lang="is-IS" sz="1200" dirty="0"/>
              <a:t>Þú getur einnig bætt við kennsluaðferð og gerir það eins, nærð í textatólið og skrifar inn kennsluaðferðina. </a:t>
            </a:r>
          </a:p>
          <a:p>
            <a:pPr marL="285750" indent="-285750">
              <a:buFont typeface="Arial" panose="020B0604020202020204" pitchFamily="34" charset="0"/>
              <a:buChar char="•"/>
            </a:pPr>
            <a:r>
              <a:rPr lang="is-IS" sz="1200" dirty="0"/>
              <a:t>Þú setur svo að lokum silfurstjörnu við kennslu þar sem endurgjöf fer fram og gullstjörnu setur þú við lokamat. </a:t>
            </a:r>
            <a:endParaRPr lang="en-GB" sz="1200" dirty="0"/>
          </a:p>
          <a:p>
            <a:endParaRPr lang="is-IS" sz="1200" dirty="0"/>
          </a:p>
        </p:txBody>
      </p:sp>
      <p:sp>
        <p:nvSpPr>
          <p:cNvPr id="36" name="TextBox 35">
            <a:extLst>
              <a:ext uri="{FF2B5EF4-FFF2-40B4-BE49-F238E27FC236}">
                <a16:creationId xmlns:a16="http://schemas.microsoft.com/office/drawing/2014/main" id="{37212394-6AC1-3E4A-8241-E79734B52A62}"/>
              </a:ext>
            </a:extLst>
          </p:cNvPr>
          <p:cNvSpPr txBox="1"/>
          <p:nvPr/>
        </p:nvSpPr>
        <p:spPr>
          <a:xfrm>
            <a:off x="173653" y="1170432"/>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37" name="TextBox 36">
            <a:extLst>
              <a:ext uri="{FF2B5EF4-FFF2-40B4-BE49-F238E27FC236}">
                <a16:creationId xmlns:a16="http://schemas.microsoft.com/office/drawing/2014/main" id="{4C3CA4A4-AD8E-9E45-B06B-10D4B6FF1D6F}"/>
              </a:ext>
            </a:extLst>
          </p:cNvPr>
          <p:cNvSpPr txBox="1"/>
          <p:nvPr/>
        </p:nvSpPr>
        <p:spPr>
          <a:xfrm>
            <a:off x="4211439" y="394427"/>
            <a:ext cx="3230955" cy="369332"/>
          </a:xfrm>
          <a:prstGeom prst="rect">
            <a:avLst/>
          </a:prstGeom>
          <a:noFill/>
        </p:spPr>
        <p:txBody>
          <a:bodyPr wrap="square" rtlCol="0">
            <a:spAutoFit/>
          </a:bodyPr>
          <a:lstStyle/>
          <a:p>
            <a:r>
              <a:rPr lang="is-IS" b="1" dirty="0">
                <a:solidFill>
                  <a:srgbClr val="FF0000"/>
                </a:solidFill>
              </a:rPr>
              <a:t>Vika nr. eða kennsluhluti/þema </a:t>
            </a:r>
            <a:endParaRPr lang="en-GB" b="1" dirty="0">
              <a:solidFill>
                <a:srgbClr val="FF0000"/>
              </a:solidFill>
            </a:endParaRPr>
          </a:p>
        </p:txBody>
      </p:sp>
      <p:sp>
        <p:nvSpPr>
          <p:cNvPr id="38" name="TextBox 37">
            <a:extLst>
              <a:ext uri="{FF2B5EF4-FFF2-40B4-BE49-F238E27FC236}">
                <a16:creationId xmlns:a16="http://schemas.microsoft.com/office/drawing/2014/main" id="{33E70196-EEFF-A743-BCA5-FC16701EAF67}"/>
              </a:ext>
            </a:extLst>
          </p:cNvPr>
          <p:cNvSpPr txBox="1"/>
          <p:nvPr/>
        </p:nvSpPr>
        <p:spPr>
          <a:xfrm>
            <a:off x="68112" y="409822"/>
            <a:ext cx="3369870" cy="307777"/>
          </a:xfrm>
          <a:prstGeom prst="rect">
            <a:avLst/>
          </a:prstGeom>
          <a:noFill/>
        </p:spPr>
        <p:txBody>
          <a:bodyPr wrap="square" rtlCol="0">
            <a:spAutoFit/>
          </a:bodyPr>
          <a:lstStyle/>
          <a:p>
            <a:r>
              <a:rPr lang="is-IS" sz="1400" b="1" dirty="0">
                <a:solidFill>
                  <a:srgbClr val="0070C0"/>
                </a:solidFill>
              </a:rPr>
              <a:t>Númer og nafn á námskeiði</a:t>
            </a:r>
            <a:endParaRPr lang="en-GB" sz="1400" b="1" dirty="0">
              <a:solidFill>
                <a:srgbClr val="0070C0"/>
              </a:solidFill>
            </a:endParaRPr>
          </a:p>
        </p:txBody>
      </p:sp>
      <p:sp>
        <p:nvSpPr>
          <p:cNvPr id="39" name="TextBox 38">
            <a:extLst>
              <a:ext uri="{FF2B5EF4-FFF2-40B4-BE49-F238E27FC236}">
                <a16:creationId xmlns:a16="http://schemas.microsoft.com/office/drawing/2014/main" id="{0C035E67-E732-8749-BAEF-74328D21D1FF}"/>
              </a:ext>
            </a:extLst>
          </p:cNvPr>
          <p:cNvSpPr txBox="1"/>
          <p:nvPr/>
        </p:nvSpPr>
        <p:spPr>
          <a:xfrm>
            <a:off x="9384632" y="409816"/>
            <a:ext cx="2579570" cy="307777"/>
          </a:xfrm>
          <a:prstGeom prst="rect">
            <a:avLst/>
          </a:prstGeom>
          <a:noFill/>
        </p:spPr>
        <p:txBody>
          <a:bodyPr wrap="square" rtlCol="0">
            <a:spAutoFit/>
          </a:bodyPr>
          <a:lstStyle/>
          <a:p>
            <a:r>
              <a:rPr lang="is-IS" sz="1400" b="1" dirty="0">
                <a:solidFill>
                  <a:srgbClr val="0070C0"/>
                </a:solidFill>
              </a:rPr>
              <a:t>Nafn á kennara</a:t>
            </a:r>
            <a:endParaRPr lang="en-GB" sz="1400" b="1" dirty="0">
              <a:solidFill>
                <a:srgbClr val="0070C0"/>
              </a:solidFill>
            </a:endParaRPr>
          </a:p>
        </p:txBody>
      </p:sp>
      <p:sp>
        <p:nvSpPr>
          <p:cNvPr id="40" name="TextBox 39">
            <a:extLst>
              <a:ext uri="{FF2B5EF4-FFF2-40B4-BE49-F238E27FC236}">
                <a16:creationId xmlns:a16="http://schemas.microsoft.com/office/drawing/2014/main" id="{84D6DC07-7332-6D41-81BC-8620DF2C98E4}"/>
              </a:ext>
            </a:extLst>
          </p:cNvPr>
          <p:cNvSpPr txBox="1"/>
          <p:nvPr/>
        </p:nvSpPr>
        <p:spPr>
          <a:xfrm>
            <a:off x="173653" y="2498718"/>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1" name="TextBox 40">
            <a:extLst>
              <a:ext uri="{FF2B5EF4-FFF2-40B4-BE49-F238E27FC236}">
                <a16:creationId xmlns:a16="http://schemas.microsoft.com/office/drawing/2014/main" id="{9AA153E5-30C3-8C49-832A-739291374D23}"/>
              </a:ext>
            </a:extLst>
          </p:cNvPr>
          <p:cNvSpPr txBox="1"/>
          <p:nvPr/>
        </p:nvSpPr>
        <p:spPr>
          <a:xfrm>
            <a:off x="173653" y="3807754"/>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2" name="TextBox 41">
            <a:extLst>
              <a:ext uri="{FF2B5EF4-FFF2-40B4-BE49-F238E27FC236}">
                <a16:creationId xmlns:a16="http://schemas.microsoft.com/office/drawing/2014/main" id="{556433EF-9D4B-A24A-B4BE-CB3A62D157B4}"/>
              </a:ext>
            </a:extLst>
          </p:cNvPr>
          <p:cNvSpPr txBox="1"/>
          <p:nvPr/>
        </p:nvSpPr>
        <p:spPr>
          <a:xfrm>
            <a:off x="173653" y="5145665"/>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43" name="TextBox 42">
            <a:extLst>
              <a:ext uri="{FF2B5EF4-FFF2-40B4-BE49-F238E27FC236}">
                <a16:creationId xmlns:a16="http://schemas.microsoft.com/office/drawing/2014/main" id="{56DA76B3-2824-7E4B-9C3B-780FD6767AEF}"/>
              </a:ext>
            </a:extLst>
          </p:cNvPr>
          <p:cNvSpPr txBox="1"/>
          <p:nvPr/>
        </p:nvSpPr>
        <p:spPr>
          <a:xfrm>
            <a:off x="173653" y="6233321"/>
            <a:ext cx="10779896" cy="276999"/>
          </a:xfrm>
          <a:prstGeom prst="rect">
            <a:avLst/>
          </a:prstGeom>
          <a:noFill/>
        </p:spPr>
        <p:txBody>
          <a:bodyPr wrap="square" rtlCol="0">
            <a:spAutoFit/>
          </a:bodyPr>
          <a:lstStyle/>
          <a:p>
            <a:r>
              <a:rPr lang="is-IS" sz="1200" dirty="0">
                <a:solidFill>
                  <a:srgbClr val="FF0000"/>
                </a:solidFill>
              </a:rPr>
              <a:t>Hér er svo hægt að skrifa skýringatexta, gera athugasemd eða bara skrifa eitthvað til að minna sig á. Mundu að þetta er vinnuplaggið þitt!</a:t>
            </a:r>
            <a:endParaRPr lang="en-GB" sz="1200" dirty="0">
              <a:solidFill>
                <a:srgbClr val="FF0000"/>
              </a:solidFill>
            </a:endParaRPr>
          </a:p>
        </p:txBody>
      </p:sp>
    </p:spTree>
    <p:extLst>
      <p:ext uri="{BB962C8B-B14F-4D97-AF65-F5344CB8AC3E}">
        <p14:creationId xmlns:p14="http://schemas.microsoft.com/office/powerpoint/2010/main" val="4144091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5AD561-CDD1-4E40-A2F0-8D100E02FBB8}"/>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dirty="0"/>
          </a:p>
        </p:txBody>
      </p:sp>
      <p:sp>
        <p:nvSpPr>
          <p:cNvPr id="3" name="TextBox 2">
            <a:extLst>
              <a:ext uri="{FF2B5EF4-FFF2-40B4-BE49-F238E27FC236}">
                <a16:creationId xmlns:a16="http://schemas.microsoft.com/office/drawing/2014/main" id="{6AC6CD73-7A84-4E42-A6C2-EC98402B439D}"/>
              </a:ext>
            </a:extLst>
          </p:cNvPr>
          <p:cNvSpPr txBox="1"/>
          <p:nvPr/>
        </p:nvSpPr>
        <p:spPr>
          <a:xfrm>
            <a:off x="460408" y="291240"/>
            <a:ext cx="11271183" cy="523220"/>
          </a:xfrm>
          <a:prstGeom prst="rect">
            <a:avLst/>
          </a:prstGeom>
          <a:noFill/>
        </p:spPr>
        <p:txBody>
          <a:bodyPr wrap="square" rtlCol="0">
            <a:spAutoFit/>
          </a:bodyPr>
          <a:lstStyle/>
          <a:p>
            <a:pPr algn="ctr"/>
            <a:r>
              <a:rPr lang="en-IS" sz="2800" b="1" dirty="0"/>
              <a:t>Næstu skref</a:t>
            </a:r>
          </a:p>
        </p:txBody>
      </p:sp>
      <p:sp>
        <p:nvSpPr>
          <p:cNvPr id="4" name="TextBox 3">
            <a:extLst>
              <a:ext uri="{FF2B5EF4-FFF2-40B4-BE49-F238E27FC236}">
                <a16:creationId xmlns:a16="http://schemas.microsoft.com/office/drawing/2014/main" id="{FD088E66-F8AF-C14B-AC8A-CD12D40B0BA9}"/>
              </a:ext>
            </a:extLst>
          </p:cNvPr>
          <p:cNvSpPr txBox="1"/>
          <p:nvPr/>
        </p:nvSpPr>
        <p:spPr>
          <a:xfrm>
            <a:off x="1230487" y="1105700"/>
            <a:ext cx="10047111" cy="5693866"/>
          </a:xfrm>
          <a:prstGeom prst="rect">
            <a:avLst/>
          </a:prstGeom>
          <a:noFill/>
        </p:spPr>
        <p:txBody>
          <a:bodyPr wrap="square" rtlCol="0">
            <a:spAutoFit/>
          </a:bodyPr>
          <a:lstStyle/>
          <a:p>
            <a:r>
              <a:rPr lang="is-IS" sz="2800" dirty="0"/>
              <a:t>Forgangsraðaðu þeim breytingum sem þú vilt framkvæma og gerðu aðgerðaáætlun. Hvar viltu að stærsta breytingin verði? Hvaða stafrænu valkosti ætlar þú að nýta þér? Er jafnvægið gott, milli viðveru í rauntíma og netnáms nemenda þar sem þeir ráða hvar og hvenær þeir læra? Eru hæfniviðmiðin góð og mælanleg? Nýtir þú þér fjölbreytni námstegunda og kennsluaðferða? Tekur kennslan mið af hæfniviðmiðum. Er námsmatið að meta hvort nemendur hafi náð hæfniviðmiðunum?  </a:t>
            </a:r>
          </a:p>
          <a:p>
            <a:endParaRPr lang="is-IS" sz="2800" dirty="0"/>
          </a:p>
          <a:p>
            <a:r>
              <a:rPr lang="is-IS" sz="2800" dirty="0"/>
              <a:t>Í framhaldi af þessari hönnun þarftu að ganga frá skipulagi námskeiðsins, semja nýja kennsluáætlun og að setja námskeiðið upp í Canvas.</a:t>
            </a:r>
          </a:p>
          <a:p>
            <a:endParaRPr lang="en-IS" sz="2800" dirty="0"/>
          </a:p>
        </p:txBody>
      </p:sp>
    </p:spTree>
    <p:extLst>
      <p:ext uri="{BB962C8B-B14F-4D97-AF65-F5344CB8AC3E}">
        <p14:creationId xmlns:p14="http://schemas.microsoft.com/office/powerpoint/2010/main" val="4119822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8C5EBC-E175-2042-AE78-4448395D5EF8}"/>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dirty="0"/>
          </a:p>
        </p:txBody>
      </p:sp>
      <p:sp>
        <p:nvSpPr>
          <p:cNvPr id="3" name="TextBox 2">
            <a:extLst>
              <a:ext uri="{FF2B5EF4-FFF2-40B4-BE49-F238E27FC236}">
                <a16:creationId xmlns:a16="http://schemas.microsoft.com/office/drawing/2014/main" id="{C61169B4-5D64-9841-8DDB-F584D3351B13}"/>
              </a:ext>
            </a:extLst>
          </p:cNvPr>
          <p:cNvSpPr txBox="1"/>
          <p:nvPr/>
        </p:nvSpPr>
        <p:spPr>
          <a:xfrm>
            <a:off x="460408" y="291240"/>
            <a:ext cx="11271183" cy="523220"/>
          </a:xfrm>
          <a:prstGeom prst="rect">
            <a:avLst/>
          </a:prstGeom>
          <a:noFill/>
        </p:spPr>
        <p:txBody>
          <a:bodyPr wrap="square" rtlCol="0">
            <a:spAutoFit/>
          </a:bodyPr>
          <a:lstStyle/>
          <a:p>
            <a:pPr algn="ctr"/>
            <a:r>
              <a:rPr lang="en-IS" sz="2800" b="1" dirty="0"/>
              <a:t>Tíst sem lýsir námskeiðinu þínu</a:t>
            </a:r>
          </a:p>
        </p:txBody>
      </p:sp>
      <p:sp>
        <p:nvSpPr>
          <p:cNvPr id="4" name="TextBox 3">
            <a:extLst>
              <a:ext uri="{FF2B5EF4-FFF2-40B4-BE49-F238E27FC236}">
                <a16:creationId xmlns:a16="http://schemas.microsoft.com/office/drawing/2014/main" id="{7AAB59EE-4DEC-874E-A83F-1FD9D945EF55}"/>
              </a:ext>
            </a:extLst>
          </p:cNvPr>
          <p:cNvSpPr txBox="1"/>
          <p:nvPr/>
        </p:nvSpPr>
        <p:spPr>
          <a:xfrm>
            <a:off x="1072443" y="1501422"/>
            <a:ext cx="10047111" cy="3693319"/>
          </a:xfrm>
          <a:prstGeom prst="rect">
            <a:avLst/>
          </a:prstGeom>
          <a:noFill/>
        </p:spPr>
        <p:txBody>
          <a:bodyPr wrap="square" rtlCol="0">
            <a:spAutoFit/>
          </a:bodyPr>
          <a:lstStyle/>
          <a:p>
            <a:r>
              <a:rPr lang="en-GB" dirty="0" err="1"/>
              <a:t>Á</a:t>
            </a:r>
            <a:r>
              <a:rPr lang="en-GB" dirty="0"/>
              <a:t> </a:t>
            </a:r>
            <a:r>
              <a:rPr lang="en-GB" dirty="0" err="1"/>
              <a:t>næstu</a:t>
            </a:r>
            <a:r>
              <a:rPr lang="en-GB" dirty="0"/>
              <a:t> </a:t>
            </a:r>
            <a:r>
              <a:rPr lang="en-GB" dirty="0" err="1"/>
              <a:t>glæru</a:t>
            </a:r>
            <a:r>
              <a:rPr lang="en-GB" dirty="0"/>
              <a:t>, </a:t>
            </a:r>
            <a:r>
              <a:rPr lang="en-GB" dirty="0" err="1"/>
              <a:t>skrifaðu</a:t>
            </a:r>
            <a:r>
              <a:rPr lang="en-GB" dirty="0"/>
              <a:t> </a:t>
            </a:r>
            <a:r>
              <a:rPr lang="en-GB" dirty="0" err="1"/>
              <a:t>niður</a:t>
            </a:r>
            <a:r>
              <a:rPr lang="en-GB" dirty="0"/>
              <a:t> </a:t>
            </a:r>
            <a:r>
              <a:rPr lang="en-GB" dirty="0" err="1"/>
              <a:t>stutta</a:t>
            </a:r>
            <a:r>
              <a:rPr lang="en-GB" dirty="0"/>
              <a:t> </a:t>
            </a:r>
            <a:r>
              <a:rPr lang="en-GB" dirty="0" err="1"/>
              <a:t>lýsingu</a:t>
            </a:r>
            <a:r>
              <a:rPr lang="en-GB" dirty="0"/>
              <a:t> </a:t>
            </a:r>
            <a:r>
              <a:rPr lang="en-GB" dirty="0" err="1"/>
              <a:t>á</a:t>
            </a:r>
            <a:r>
              <a:rPr lang="en-GB" dirty="0"/>
              <a:t> </a:t>
            </a:r>
            <a:r>
              <a:rPr lang="en-GB" dirty="0" err="1"/>
              <a:t>námskeiðinu</a:t>
            </a:r>
            <a:r>
              <a:rPr lang="en-GB" dirty="0"/>
              <a:t> </a:t>
            </a:r>
            <a:r>
              <a:rPr lang="en-GB" dirty="0" err="1"/>
              <a:t>þínu</a:t>
            </a:r>
            <a:r>
              <a:rPr lang="en-GB" dirty="0"/>
              <a:t> </a:t>
            </a:r>
            <a:r>
              <a:rPr lang="en-GB" dirty="0" err="1"/>
              <a:t>í</a:t>
            </a:r>
            <a:r>
              <a:rPr lang="en-GB" dirty="0"/>
              <a:t> </a:t>
            </a:r>
            <a:r>
              <a:rPr lang="en-GB" dirty="0" err="1"/>
              <a:t>einni</a:t>
            </a:r>
            <a:r>
              <a:rPr lang="en-GB" dirty="0"/>
              <a:t> </a:t>
            </a:r>
            <a:r>
              <a:rPr lang="en-GB" dirty="0" err="1"/>
              <a:t>setningu</a:t>
            </a:r>
            <a:r>
              <a:rPr lang="en-GB" dirty="0"/>
              <a:t> </a:t>
            </a:r>
            <a:r>
              <a:rPr lang="en-GB" dirty="0" err="1"/>
              <a:t>sem</a:t>
            </a:r>
            <a:r>
              <a:rPr lang="en-GB" dirty="0"/>
              <a:t> </a:t>
            </a:r>
            <a:r>
              <a:rPr lang="en-GB" dirty="0" err="1"/>
              <a:t>þú</a:t>
            </a:r>
            <a:r>
              <a:rPr lang="en-GB" dirty="0"/>
              <a:t> </a:t>
            </a:r>
            <a:r>
              <a:rPr lang="en-GB" dirty="0" err="1"/>
              <a:t>gætir</a:t>
            </a:r>
            <a:r>
              <a:rPr lang="en-GB" dirty="0"/>
              <a:t> </a:t>
            </a:r>
            <a:r>
              <a:rPr lang="en-GB" dirty="0" err="1"/>
              <a:t>tístað</a:t>
            </a:r>
            <a:r>
              <a:rPr lang="en-GB" dirty="0"/>
              <a:t> </a:t>
            </a:r>
            <a:r>
              <a:rPr lang="en-GB" dirty="0" err="1"/>
              <a:t>á</a:t>
            </a:r>
            <a:r>
              <a:rPr lang="en-GB" dirty="0"/>
              <a:t> Twitter. </a:t>
            </a:r>
            <a:r>
              <a:rPr lang="en-GB" dirty="0" err="1"/>
              <a:t>Hugmyndin</a:t>
            </a:r>
            <a:r>
              <a:rPr lang="en-GB" dirty="0"/>
              <a:t> er </a:t>
            </a:r>
            <a:r>
              <a:rPr lang="en-GB" dirty="0" err="1"/>
              <a:t>að</a:t>
            </a:r>
            <a:r>
              <a:rPr lang="en-GB" dirty="0"/>
              <a:t> </a:t>
            </a:r>
            <a:r>
              <a:rPr lang="en-GB" dirty="0" err="1"/>
              <a:t>í</a:t>
            </a:r>
            <a:r>
              <a:rPr lang="en-GB" dirty="0"/>
              <a:t> </a:t>
            </a:r>
            <a:r>
              <a:rPr lang="en-GB" dirty="0" err="1"/>
              <a:t>þessari</a:t>
            </a:r>
            <a:r>
              <a:rPr lang="en-GB" dirty="0"/>
              <a:t> </a:t>
            </a:r>
            <a:r>
              <a:rPr lang="en-GB" dirty="0" err="1"/>
              <a:t>setningu</a:t>
            </a:r>
            <a:r>
              <a:rPr lang="en-GB" dirty="0"/>
              <a:t> </a:t>
            </a:r>
            <a:r>
              <a:rPr lang="en-GB" dirty="0" err="1"/>
              <a:t>náir</a:t>
            </a:r>
            <a:r>
              <a:rPr lang="en-GB" dirty="0"/>
              <a:t> </a:t>
            </a:r>
            <a:r>
              <a:rPr lang="en-GB" dirty="0" err="1"/>
              <a:t>þú</a:t>
            </a:r>
            <a:r>
              <a:rPr lang="en-GB" dirty="0"/>
              <a:t> </a:t>
            </a:r>
            <a:r>
              <a:rPr lang="en-GB" dirty="0" err="1"/>
              <a:t>að</a:t>
            </a:r>
            <a:r>
              <a:rPr lang="en-GB" dirty="0"/>
              <a:t> </a:t>
            </a:r>
            <a:r>
              <a:rPr lang="en-GB" dirty="0" err="1"/>
              <a:t>lýsa</a:t>
            </a:r>
            <a:r>
              <a:rPr lang="en-GB" dirty="0"/>
              <a:t> </a:t>
            </a:r>
            <a:r>
              <a:rPr lang="en-GB" dirty="0" err="1"/>
              <a:t>kjarnanum</a:t>
            </a:r>
            <a:r>
              <a:rPr lang="en-GB" dirty="0"/>
              <a:t> </a:t>
            </a:r>
            <a:r>
              <a:rPr lang="en-GB" dirty="0" err="1"/>
              <a:t>í</a:t>
            </a:r>
            <a:r>
              <a:rPr lang="en-GB" dirty="0"/>
              <a:t> </a:t>
            </a:r>
            <a:r>
              <a:rPr lang="en-GB" dirty="0" err="1"/>
              <a:t>námskeiðinu</a:t>
            </a:r>
            <a:r>
              <a:rPr lang="en-GB" dirty="0"/>
              <a:t> </a:t>
            </a:r>
            <a:r>
              <a:rPr lang="en-GB" dirty="0" err="1"/>
              <a:t>þínu</a:t>
            </a:r>
            <a:r>
              <a:rPr lang="en-GB" dirty="0"/>
              <a:t>. </a:t>
            </a:r>
            <a:r>
              <a:rPr lang="en-GB" dirty="0" err="1"/>
              <a:t>Ímyndaðu</a:t>
            </a:r>
            <a:r>
              <a:rPr lang="en-GB" dirty="0"/>
              <a:t> </a:t>
            </a:r>
            <a:r>
              <a:rPr lang="en-GB" dirty="0" err="1"/>
              <a:t>þér</a:t>
            </a:r>
            <a:r>
              <a:rPr lang="en-GB" dirty="0"/>
              <a:t> </a:t>
            </a:r>
            <a:r>
              <a:rPr lang="en-GB" dirty="0" err="1"/>
              <a:t>að</a:t>
            </a:r>
            <a:r>
              <a:rPr lang="en-GB" dirty="0"/>
              <a:t> </a:t>
            </a:r>
            <a:r>
              <a:rPr lang="en-GB" dirty="0" err="1"/>
              <a:t>þú</a:t>
            </a:r>
            <a:r>
              <a:rPr lang="en-GB" dirty="0"/>
              <a:t> </a:t>
            </a:r>
            <a:r>
              <a:rPr lang="en-GB" dirty="0" err="1"/>
              <a:t>sért</a:t>
            </a:r>
            <a:r>
              <a:rPr lang="en-GB" dirty="0"/>
              <a:t> </a:t>
            </a:r>
            <a:r>
              <a:rPr lang="en-GB" dirty="0" err="1"/>
              <a:t>að</a:t>
            </a:r>
            <a:r>
              <a:rPr lang="en-GB" dirty="0"/>
              <a:t> </a:t>
            </a:r>
            <a:r>
              <a:rPr lang="en-GB" dirty="0" err="1"/>
              <a:t>reyna</a:t>
            </a:r>
            <a:r>
              <a:rPr lang="en-GB" dirty="0"/>
              <a:t> </a:t>
            </a:r>
            <a:r>
              <a:rPr lang="en-GB" dirty="0" err="1"/>
              <a:t>að</a:t>
            </a:r>
            <a:r>
              <a:rPr lang="en-GB" dirty="0"/>
              <a:t> </a:t>
            </a:r>
            <a:r>
              <a:rPr lang="en-GB" dirty="0" err="1"/>
              <a:t>ná</a:t>
            </a:r>
            <a:r>
              <a:rPr lang="en-GB" dirty="0"/>
              <a:t> </a:t>
            </a:r>
            <a:r>
              <a:rPr lang="en-GB" dirty="0" err="1"/>
              <a:t>til</a:t>
            </a:r>
            <a:r>
              <a:rPr lang="en-GB" dirty="0"/>
              <a:t> </a:t>
            </a:r>
            <a:r>
              <a:rPr lang="en-GB" dirty="0" err="1"/>
              <a:t>nemenda</a:t>
            </a:r>
            <a:r>
              <a:rPr lang="en-GB" dirty="0"/>
              <a:t> </a:t>
            </a:r>
            <a:r>
              <a:rPr lang="en-GB" dirty="0" err="1"/>
              <a:t>þinna</a:t>
            </a:r>
            <a:r>
              <a:rPr lang="en-GB" dirty="0"/>
              <a:t> </a:t>
            </a:r>
            <a:r>
              <a:rPr lang="en-GB" dirty="0" err="1"/>
              <a:t>og</a:t>
            </a:r>
            <a:r>
              <a:rPr lang="en-GB" dirty="0"/>
              <a:t> </a:t>
            </a:r>
            <a:r>
              <a:rPr lang="en-GB" dirty="0" err="1"/>
              <a:t>mátt</a:t>
            </a:r>
            <a:r>
              <a:rPr lang="en-GB" dirty="0"/>
              <a:t> </a:t>
            </a:r>
            <a:r>
              <a:rPr lang="en-GB" dirty="0" err="1"/>
              <a:t>auglýsa</a:t>
            </a:r>
            <a:r>
              <a:rPr lang="en-GB" dirty="0"/>
              <a:t> </a:t>
            </a:r>
            <a:r>
              <a:rPr lang="en-GB" dirty="0" err="1"/>
              <a:t>námskeiðið</a:t>
            </a:r>
            <a:r>
              <a:rPr lang="en-GB" dirty="0"/>
              <a:t> </a:t>
            </a:r>
            <a:r>
              <a:rPr lang="en-GB" dirty="0" err="1"/>
              <a:t>þitt</a:t>
            </a:r>
            <a:r>
              <a:rPr lang="en-GB" dirty="0"/>
              <a:t> </a:t>
            </a:r>
            <a:r>
              <a:rPr lang="en-GB" dirty="0" err="1"/>
              <a:t>með</a:t>
            </a:r>
            <a:r>
              <a:rPr lang="en-GB" dirty="0"/>
              <a:t> </a:t>
            </a:r>
            <a:r>
              <a:rPr lang="en-GB" dirty="0" err="1"/>
              <a:t>þessari</a:t>
            </a:r>
            <a:r>
              <a:rPr lang="en-GB" dirty="0"/>
              <a:t> </a:t>
            </a:r>
            <a:r>
              <a:rPr lang="en-GB" dirty="0" err="1"/>
              <a:t>einu</a:t>
            </a:r>
            <a:r>
              <a:rPr lang="en-GB" dirty="0"/>
              <a:t> </a:t>
            </a:r>
            <a:r>
              <a:rPr lang="en-GB" dirty="0" err="1"/>
              <a:t>setningu</a:t>
            </a:r>
            <a:r>
              <a:rPr lang="en-GB" dirty="0"/>
              <a:t>.</a:t>
            </a:r>
          </a:p>
          <a:p>
            <a:endParaRPr lang="en-GB" b="1" dirty="0"/>
          </a:p>
          <a:p>
            <a:r>
              <a:rPr lang="en-GB" b="1" dirty="0" err="1"/>
              <a:t>Dæmi</a:t>
            </a:r>
            <a:r>
              <a:rPr lang="en-GB" b="1" dirty="0"/>
              <a:t>:</a:t>
            </a:r>
            <a:endParaRPr lang="en-GB" dirty="0"/>
          </a:p>
          <a:p>
            <a:r>
              <a:rPr lang="en-GB" dirty="0"/>
              <a:t>LIF132g </a:t>
            </a:r>
            <a:r>
              <a:rPr lang="en-GB" dirty="0" err="1"/>
              <a:t>Inngangur</a:t>
            </a:r>
            <a:r>
              <a:rPr lang="en-GB" dirty="0"/>
              <a:t> </a:t>
            </a:r>
            <a:r>
              <a:rPr lang="en-GB" dirty="0" err="1"/>
              <a:t>að</a:t>
            </a:r>
            <a:r>
              <a:rPr lang="en-GB" dirty="0"/>
              <a:t> </a:t>
            </a:r>
            <a:r>
              <a:rPr lang="en-GB" dirty="0" err="1"/>
              <a:t>líffræði</a:t>
            </a:r>
            <a:r>
              <a:rPr lang="en-GB" dirty="0"/>
              <a:t> – </a:t>
            </a:r>
            <a:r>
              <a:rPr lang="en-GB" dirty="0" err="1"/>
              <a:t>Frá</a:t>
            </a:r>
            <a:r>
              <a:rPr lang="en-GB" dirty="0"/>
              <a:t> Darwin </a:t>
            </a:r>
            <a:r>
              <a:rPr lang="en-GB" dirty="0" err="1"/>
              <a:t>til</a:t>
            </a:r>
            <a:r>
              <a:rPr lang="en-GB" dirty="0"/>
              <a:t> DNA #</a:t>
            </a:r>
            <a:r>
              <a:rPr lang="en-GB" dirty="0" err="1"/>
              <a:t>líffræði</a:t>
            </a:r>
            <a:endParaRPr lang="en-GB" dirty="0"/>
          </a:p>
          <a:p>
            <a:endParaRPr lang="en-GB" dirty="0"/>
          </a:p>
          <a:p>
            <a:r>
              <a:rPr lang="en-GB" dirty="0"/>
              <a:t>UPP215f </a:t>
            </a:r>
            <a:r>
              <a:rPr lang="en-GB" dirty="0" err="1"/>
              <a:t>Internetið</a:t>
            </a:r>
            <a:r>
              <a:rPr lang="en-GB" dirty="0"/>
              <a:t> </a:t>
            </a:r>
            <a:r>
              <a:rPr lang="en-GB" dirty="0" err="1"/>
              <a:t>og</a:t>
            </a:r>
            <a:r>
              <a:rPr lang="en-GB" dirty="0"/>
              <a:t> </a:t>
            </a:r>
            <a:r>
              <a:rPr lang="en-GB" dirty="0" err="1"/>
              <a:t>upplýsingaleitir</a:t>
            </a:r>
            <a:r>
              <a:rPr lang="en-GB" dirty="0"/>
              <a:t> - </a:t>
            </a:r>
            <a:r>
              <a:rPr lang="en-GB" dirty="0" err="1"/>
              <a:t>Frá</a:t>
            </a:r>
            <a:r>
              <a:rPr lang="en-GB" dirty="0"/>
              <a:t> </a:t>
            </a:r>
            <a:r>
              <a:rPr lang="en-GB" dirty="0" err="1"/>
              <a:t>byrjun</a:t>
            </a:r>
            <a:r>
              <a:rPr lang="en-GB" dirty="0"/>
              <a:t> </a:t>
            </a:r>
            <a:r>
              <a:rPr lang="en-GB" dirty="0" err="1"/>
              <a:t>internetsins</a:t>
            </a:r>
            <a:r>
              <a:rPr lang="en-GB" dirty="0"/>
              <a:t> </a:t>
            </a:r>
            <a:r>
              <a:rPr lang="en-GB" dirty="0" err="1"/>
              <a:t>til</a:t>
            </a:r>
            <a:r>
              <a:rPr lang="en-GB" dirty="0"/>
              <a:t> </a:t>
            </a:r>
            <a:r>
              <a:rPr lang="en-GB" dirty="0" err="1"/>
              <a:t>samfélagsmiðla</a:t>
            </a:r>
            <a:r>
              <a:rPr lang="en-GB" dirty="0"/>
              <a:t> </a:t>
            </a:r>
            <a:r>
              <a:rPr lang="en-GB" dirty="0" err="1"/>
              <a:t>nútímans</a:t>
            </a:r>
            <a:r>
              <a:rPr lang="en-GB" dirty="0"/>
              <a:t> </a:t>
            </a:r>
            <a:r>
              <a:rPr lang="en-GB" dirty="0" err="1"/>
              <a:t>ásamt</a:t>
            </a:r>
            <a:r>
              <a:rPr lang="en-GB" dirty="0"/>
              <a:t> </a:t>
            </a:r>
            <a:r>
              <a:rPr lang="en-GB" dirty="0" err="1"/>
              <a:t>almennum</a:t>
            </a:r>
            <a:r>
              <a:rPr lang="en-GB" dirty="0"/>
              <a:t> </a:t>
            </a:r>
            <a:r>
              <a:rPr lang="en-GB" dirty="0" err="1"/>
              <a:t>og</a:t>
            </a:r>
            <a:r>
              <a:rPr lang="en-GB" dirty="0"/>
              <a:t> </a:t>
            </a:r>
            <a:r>
              <a:rPr lang="en-GB" dirty="0" err="1"/>
              <a:t>fræðilegum</a:t>
            </a:r>
            <a:r>
              <a:rPr lang="en-GB" dirty="0"/>
              <a:t> </a:t>
            </a:r>
            <a:r>
              <a:rPr lang="en-GB" dirty="0" err="1"/>
              <a:t>upplýsingaleitum</a:t>
            </a:r>
            <a:r>
              <a:rPr lang="en-GB" dirty="0"/>
              <a:t>. #</a:t>
            </a:r>
            <a:r>
              <a:rPr lang="en-GB" dirty="0" err="1"/>
              <a:t>upplýsingafræði</a:t>
            </a:r>
            <a:r>
              <a:rPr lang="en-GB" dirty="0"/>
              <a:t>, #</a:t>
            </a:r>
            <a:r>
              <a:rPr lang="en-GB" dirty="0" err="1"/>
              <a:t>internetið</a:t>
            </a:r>
            <a:r>
              <a:rPr lang="en-GB" dirty="0"/>
              <a:t>, #</a:t>
            </a:r>
            <a:r>
              <a:rPr lang="en-GB" dirty="0" err="1"/>
              <a:t>samfélagsmiðlar</a:t>
            </a:r>
            <a:r>
              <a:rPr lang="en-GB" dirty="0"/>
              <a:t>, #</a:t>
            </a:r>
            <a:r>
              <a:rPr lang="en-GB" dirty="0" err="1"/>
              <a:t>upplýsingaleitir</a:t>
            </a:r>
            <a:r>
              <a:rPr lang="en-GB" dirty="0"/>
              <a:t>.</a:t>
            </a:r>
          </a:p>
          <a:p>
            <a:endParaRPr lang="en-GB" dirty="0"/>
          </a:p>
          <a:p>
            <a:r>
              <a:rPr lang="en-GB" dirty="0"/>
              <a:t>ENS202G How Language Works 2 - How to build a sentence in English. #linguistics #</a:t>
            </a:r>
            <a:r>
              <a:rPr lang="en-GB" dirty="0" err="1"/>
              <a:t>english</a:t>
            </a:r>
            <a:endParaRPr lang="en-GB" dirty="0"/>
          </a:p>
          <a:p>
            <a:endParaRPr lang="en-IS" dirty="0"/>
          </a:p>
        </p:txBody>
      </p:sp>
      <p:sp>
        <p:nvSpPr>
          <p:cNvPr id="5" name="TextBox 4">
            <a:extLst>
              <a:ext uri="{FF2B5EF4-FFF2-40B4-BE49-F238E27FC236}">
                <a16:creationId xmlns:a16="http://schemas.microsoft.com/office/drawing/2014/main" id="{A28ECCFA-07F4-DF4F-A6D1-7F5C38D0C0E9}"/>
              </a:ext>
            </a:extLst>
          </p:cNvPr>
          <p:cNvSpPr txBox="1"/>
          <p:nvPr/>
        </p:nvSpPr>
        <p:spPr>
          <a:xfrm rot="21197023">
            <a:off x="476794" y="440933"/>
            <a:ext cx="2043040" cy="400110"/>
          </a:xfrm>
          <a:prstGeom prst="rect">
            <a:avLst/>
          </a:prstGeom>
          <a:noFill/>
        </p:spPr>
        <p:txBody>
          <a:bodyPr wrap="square" rtlCol="0">
            <a:spAutoFit/>
          </a:bodyPr>
          <a:lstStyle/>
          <a:p>
            <a:r>
              <a:rPr lang="en-IS" sz="2000" b="1" dirty="0">
                <a:solidFill>
                  <a:srgbClr val="FF0000"/>
                </a:solidFill>
              </a:rPr>
              <a:t>Leiðbeiningar</a:t>
            </a:r>
          </a:p>
        </p:txBody>
      </p:sp>
    </p:spTree>
    <p:extLst>
      <p:ext uri="{BB962C8B-B14F-4D97-AF65-F5344CB8AC3E}">
        <p14:creationId xmlns:p14="http://schemas.microsoft.com/office/powerpoint/2010/main" val="138975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D96E3A-B7EB-D443-8112-5479E6134AB6}"/>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dirty="0"/>
          </a:p>
        </p:txBody>
      </p:sp>
      <p:sp>
        <p:nvSpPr>
          <p:cNvPr id="3" name="TextBox 2">
            <a:extLst>
              <a:ext uri="{FF2B5EF4-FFF2-40B4-BE49-F238E27FC236}">
                <a16:creationId xmlns:a16="http://schemas.microsoft.com/office/drawing/2014/main" id="{15019F5D-34D5-584B-85CE-95F137FF2234}"/>
              </a:ext>
            </a:extLst>
          </p:cNvPr>
          <p:cNvSpPr txBox="1"/>
          <p:nvPr/>
        </p:nvSpPr>
        <p:spPr>
          <a:xfrm>
            <a:off x="460408" y="291240"/>
            <a:ext cx="11271183" cy="523220"/>
          </a:xfrm>
          <a:prstGeom prst="rect">
            <a:avLst/>
          </a:prstGeom>
          <a:noFill/>
        </p:spPr>
        <p:txBody>
          <a:bodyPr wrap="square" rtlCol="0">
            <a:spAutoFit/>
          </a:bodyPr>
          <a:lstStyle/>
          <a:p>
            <a:pPr algn="ctr"/>
            <a:r>
              <a:rPr lang="en-IS" sz="2800" b="1" dirty="0"/>
              <a:t>Tíst sem lýsir námskeiðinu þínu</a:t>
            </a:r>
          </a:p>
        </p:txBody>
      </p:sp>
      <p:sp>
        <p:nvSpPr>
          <p:cNvPr id="4" name="TextBox 3">
            <a:extLst>
              <a:ext uri="{FF2B5EF4-FFF2-40B4-BE49-F238E27FC236}">
                <a16:creationId xmlns:a16="http://schemas.microsoft.com/office/drawing/2014/main" id="{9C845B6A-2AEC-2646-BE5E-7560EF9E6B41}"/>
              </a:ext>
            </a:extLst>
          </p:cNvPr>
          <p:cNvSpPr txBox="1"/>
          <p:nvPr/>
        </p:nvSpPr>
        <p:spPr>
          <a:xfrm>
            <a:off x="1072443" y="1501422"/>
            <a:ext cx="10047111" cy="954107"/>
          </a:xfrm>
          <a:prstGeom prst="rect">
            <a:avLst/>
          </a:prstGeom>
          <a:noFill/>
        </p:spPr>
        <p:txBody>
          <a:bodyPr wrap="square" rtlCol="0">
            <a:spAutoFit/>
          </a:bodyPr>
          <a:lstStyle/>
          <a:p>
            <a:r>
              <a:rPr lang="en-GB" sz="2800" dirty="0" err="1"/>
              <a:t>Tístaðu</a:t>
            </a:r>
            <a:r>
              <a:rPr lang="en-GB" sz="2800" dirty="0"/>
              <a:t> </a:t>
            </a:r>
            <a:r>
              <a:rPr lang="en-GB" sz="2800" dirty="0" err="1"/>
              <a:t>lýsingu</a:t>
            </a:r>
            <a:r>
              <a:rPr lang="en-GB" sz="2800" dirty="0"/>
              <a:t> </a:t>
            </a:r>
            <a:r>
              <a:rPr lang="en-GB" sz="2800" dirty="0" err="1"/>
              <a:t>á</a:t>
            </a:r>
            <a:r>
              <a:rPr lang="en-GB" sz="2800" dirty="0"/>
              <a:t> </a:t>
            </a:r>
            <a:r>
              <a:rPr lang="en-GB" sz="2800" dirty="0" err="1"/>
              <a:t>námskeiðinu</a:t>
            </a:r>
            <a:r>
              <a:rPr lang="en-GB" sz="2800" dirty="0"/>
              <a:t> </a:t>
            </a:r>
            <a:r>
              <a:rPr lang="en-GB" sz="2800" dirty="0" err="1"/>
              <a:t>þínu</a:t>
            </a:r>
            <a:r>
              <a:rPr lang="en-GB" sz="2800" dirty="0"/>
              <a:t> </a:t>
            </a:r>
            <a:r>
              <a:rPr lang="en-GB" sz="2800" dirty="0" err="1"/>
              <a:t>hér</a:t>
            </a:r>
            <a:r>
              <a:rPr lang="en-GB" sz="2800" dirty="0"/>
              <a:t>!</a:t>
            </a:r>
          </a:p>
          <a:p>
            <a:endParaRPr lang="en-IS" sz="2800" dirty="0"/>
          </a:p>
        </p:txBody>
      </p:sp>
    </p:spTree>
    <p:extLst>
      <p:ext uri="{BB962C8B-B14F-4D97-AF65-F5344CB8AC3E}">
        <p14:creationId xmlns:p14="http://schemas.microsoft.com/office/powerpoint/2010/main" val="2345641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3C0744-787F-FB4E-98A3-84806E0708EE}"/>
              </a:ext>
            </a:extLst>
          </p:cNvPr>
          <p:cNvSpPr/>
          <p:nvPr/>
        </p:nvSpPr>
        <p:spPr>
          <a:xfrm>
            <a:off x="-11289"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dirty="0"/>
          </a:p>
        </p:txBody>
      </p:sp>
      <p:sp>
        <p:nvSpPr>
          <p:cNvPr id="5" name="TextBox 4">
            <a:extLst>
              <a:ext uri="{FF2B5EF4-FFF2-40B4-BE49-F238E27FC236}">
                <a16:creationId xmlns:a16="http://schemas.microsoft.com/office/drawing/2014/main" id="{DB16F5C2-7C48-D642-BCE3-A9A1019E1CBF}"/>
              </a:ext>
            </a:extLst>
          </p:cNvPr>
          <p:cNvSpPr txBox="1"/>
          <p:nvPr/>
        </p:nvSpPr>
        <p:spPr>
          <a:xfrm>
            <a:off x="460407" y="1818800"/>
            <a:ext cx="3910642" cy="4339650"/>
          </a:xfrm>
          <a:prstGeom prst="rect">
            <a:avLst/>
          </a:prstGeom>
          <a:noFill/>
        </p:spPr>
        <p:txBody>
          <a:bodyPr wrap="square" rtlCol="0">
            <a:spAutoFit/>
          </a:bodyPr>
          <a:lstStyle/>
          <a:p>
            <a:r>
              <a:rPr lang="en-GB" dirty="0" err="1"/>
              <a:t>Farðu</a:t>
            </a:r>
            <a:r>
              <a:rPr lang="en-GB" dirty="0"/>
              <a:t> </a:t>
            </a:r>
            <a:r>
              <a:rPr lang="en-GB" dirty="0" err="1"/>
              <a:t>í</a:t>
            </a:r>
            <a:r>
              <a:rPr lang="en-GB" dirty="0"/>
              <a:t> </a:t>
            </a:r>
            <a:r>
              <a:rPr lang="en-GB" dirty="0" err="1"/>
              <a:t>gegnum</a:t>
            </a:r>
            <a:r>
              <a:rPr lang="en-GB" dirty="0"/>
              <a:t> </a:t>
            </a:r>
            <a:r>
              <a:rPr lang="en-GB" dirty="0" err="1"/>
              <a:t>skref</a:t>
            </a:r>
            <a:r>
              <a:rPr lang="en-GB" dirty="0"/>
              <a:t> 3, 4, 5 </a:t>
            </a:r>
            <a:r>
              <a:rPr lang="en-GB" dirty="0" err="1"/>
              <a:t>og</a:t>
            </a:r>
            <a:r>
              <a:rPr lang="en-GB" dirty="0"/>
              <a:t> 6 </a:t>
            </a:r>
            <a:r>
              <a:rPr lang="en-GB" dirty="0" err="1"/>
              <a:t>á</a:t>
            </a:r>
            <a:r>
              <a:rPr lang="en-GB" dirty="0"/>
              <a:t> </a:t>
            </a:r>
            <a:r>
              <a:rPr lang="en-GB" dirty="0" err="1"/>
              <a:t>vefslóðinni</a:t>
            </a:r>
            <a:r>
              <a:rPr lang="en-GB" dirty="0"/>
              <a:t>:</a:t>
            </a:r>
          </a:p>
          <a:p>
            <a:r>
              <a:rPr lang="en-GB" dirty="0">
                <a:hlinkClick r:id="rId2"/>
              </a:rPr>
              <a:t>https://kennslumidstod.hi.is/vidburdir/abc/</a:t>
            </a:r>
            <a:endParaRPr lang="en-GB" dirty="0"/>
          </a:p>
          <a:p>
            <a:endParaRPr lang="en-GB" dirty="0"/>
          </a:p>
          <a:p>
            <a:r>
              <a:rPr lang="en-GB" dirty="0" err="1"/>
              <a:t>Taktu</a:t>
            </a:r>
            <a:r>
              <a:rPr lang="en-GB" dirty="0"/>
              <a:t> </a:t>
            </a:r>
            <a:r>
              <a:rPr lang="en-GB" dirty="0" err="1"/>
              <a:t>skjámynd</a:t>
            </a:r>
            <a:r>
              <a:rPr lang="en-GB" dirty="0"/>
              <a:t> </a:t>
            </a:r>
            <a:r>
              <a:rPr lang="en-GB" dirty="0" err="1"/>
              <a:t>af</a:t>
            </a:r>
            <a:r>
              <a:rPr lang="en-GB" dirty="0"/>
              <a:t> </a:t>
            </a:r>
            <a:r>
              <a:rPr lang="en-GB" dirty="0" err="1"/>
              <a:t>niðurstöðunni</a:t>
            </a:r>
            <a:r>
              <a:rPr lang="en-GB" dirty="0"/>
              <a:t> </a:t>
            </a:r>
            <a:r>
              <a:rPr lang="en-GB" dirty="0" err="1"/>
              <a:t>þinni</a:t>
            </a:r>
            <a:r>
              <a:rPr lang="en-GB" dirty="0"/>
              <a:t> </a:t>
            </a:r>
            <a:r>
              <a:rPr lang="en-GB" dirty="0" err="1"/>
              <a:t>á</a:t>
            </a:r>
            <a:r>
              <a:rPr lang="en-GB" dirty="0"/>
              <a:t> </a:t>
            </a:r>
            <a:r>
              <a:rPr lang="en-GB" dirty="0">
                <a:hlinkClick r:id="rId3"/>
              </a:rPr>
              <a:t>Thinking tool</a:t>
            </a:r>
            <a:r>
              <a:rPr lang="en-GB" dirty="0"/>
              <a:t>. </a:t>
            </a:r>
            <a:r>
              <a:rPr lang="en-GB" dirty="0" err="1"/>
              <a:t>Sjá</a:t>
            </a:r>
            <a:r>
              <a:rPr lang="en-GB" dirty="0"/>
              <a:t> </a:t>
            </a:r>
            <a:r>
              <a:rPr lang="en-GB" dirty="0" err="1"/>
              <a:t>dæmi</a:t>
            </a:r>
            <a:r>
              <a:rPr lang="en-GB" dirty="0"/>
              <a:t> um </a:t>
            </a:r>
            <a:r>
              <a:rPr lang="en-GB" dirty="0" err="1"/>
              <a:t>mynd</a:t>
            </a:r>
            <a:r>
              <a:rPr lang="en-GB" dirty="0"/>
              <a:t> </a:t>
            </a:r>
            <a:r>
              <a:rPr lang="en-GB" dirty="0" err="1"/>
              <a:t>hér</a:t>
            </a:r>
            <a:r>
              <a:rPr lang="en-GB" dirty="0"/>
              <a:t> </a:t>
            </a:r>
            <a:r>
              <a:rPr lang="en-GB" dirty="0" err="1"/>
              <a:t>til</a:t>
            </a:r>
            <a:r>
              <a:rPr lang="en-GB" dirty="0"/>
              <a:t> </a:t>
            </a:r>
            <a:r>
              <a:rPr lang="en-GB" dirty="0" err="1"/>
              <a:t>hægri</a:t>
            </a:r>
            <a:r>
              <a:rPr lang="en-GB" dirty="0"/>
              <a:t>.</a:t>
            </a:r>
          </a:p>
          <a:p>
            <a:endParaRPr lang="en-GB" dirty="0"/>
          </a:p>
          <a:p>
            <a:r>
              <a:rPr lang="en-GB" dirty="0" err="1"/>
              <a:t>Afritaðu</a:t>
            </a:r>
            <a:r>
              <a:rPr lang="en-GB" dirty="0"/>
              <a:t> </a:t>
            </a:r>
            <a:r>
              <a:rPr lang="en-GB" dirty="0" err="1"/>
              <a:t>myndina</a:t>
            </a:r>
            <a:r>
              <a:rPr lang="en-GB" dirty="0"/>
              <a:t> </a:t>
            </a:r>
            <a:r>
              <a:rPr lang="en-GB" dirty="0" err="1"/>
              <a:t>þína</a:t>
            </a:r>
            <a:r>
              <a:rPr lang="en-GB" dirty="0"/>
              <a:t> inn </a:t>
            </a:r>
            <a:r>
              <a:rPr lang="en-GB" dirty="0" err="1"/>
              <a:t>á</a:t>
            </a:r>
            <a:r>
              <a:rPr lang="en-GB" dirty="0"/>
              <a:t> </a:t>
            </a:r>
            <a:r>
              <a:rPr lang="en-GB" dirty="0" err="1"/>
              <a:t>næstu</a:t>
            </a:r>
            <a:r>
              <a:rPr lang="en-GB" dirty="0"/>
              <a:t> </a:t>
            </a:r>
            <a:r>
              <a:rPr lang="en-GB" dirty="0" err="1"/>
              <a:t>glæru</a:t>
            </a:r>
            <a:r>
              <a:rPr lang="en-GB" dirty="0"/>
              <a:t>.</a:t>
            </a:r>
          </a:p>
          <a:p>
            <a:endParaRPr lang="en-GB" dirty="0"/>
          </a:p>
          <a:p>
            <a:endParaRPr lang="en-GB" dirty="0"/>
          </a:p>
          <a:p>
            <a:r>
              <a:rPr lang="en-GB" sz="1400" dirty="0" err="1"/>
              <a:t>Í</a:t>
            </a:r>
            <a:r>
              <a:rPr lang="en-GB" sz="1400" dirty="0"/>
              <a:t> MacOS </a:t>
            </a:r>
            <a:r>
              <a:rPr lang="en-GB" sz="1400" dirty="0" err="1"/>
              <a:t>tekur</a:t>
            </a:r>
            <a:r>
              <a:rPr lang="en-GB" sz="1400" dirty="0"/>
              <a:t> </a:t>
            </a:r>
            <a:r>
              <a:rPr lang="en-GB" sz="1400" dirty="0" err="1"/>
              <a:t>þú</a:t>
            </a:r>
            <a:r>
              <a:rPr lang="en-GB" sz="1400" dirty="0"/>
              <a:t> </a:t>
            </a:r>
            <a:r>
              <a:rPr lang="en-GB" sz="1400" dirty="0" err="1"/>
              <a:t>skjámynd</a:t>
            </a:r>
            <a:r>
              <a:rPr lang="en-GB" sz="1400" dirty="0"/>
              <a:t> </a:t>
            </a:r>
            <a:r>
              <a:rPr lang="en-GB" sz="1400" dirty="0" err="1"/>
              <a:t>með</a:t>
            </a:r>
            <a:r>
              <a:rPr lang="en-GB" sz="1400" dirty="0"/>
              <a:t> &lt;</a:t>
            </a:r>
            <a:r>
              <a:rPr lang="en-GB" sz="1400" dirty="0" err="1"/>
              <a:t>cmd</a:t>
            </a:r>
            <a:r>
              <a:rPr lang="en-GB" sz="1400" dirty="0"/>
              <a:t>&gt; &lt;shift&gt; &lt;4&gt;</a:t>
            </a:r>
          </a:p>
          <a:p>
            <a:r>
              <a:rPr lang="en-GB" sz="1400" dirty="0" err="1"/>
              <a:t>Í</a:t>
            </a:r>
            <a:r>
              <a:rPr lang="en-GB" sz="1400" dirty="0"/>
              <a:t> Windows </a:t>
            </a:r>
            <a:r>
              <a:rPr lang="en-GB" sz="1400" dirty="0" err="1"/>
              <a:t>getur</a:t>
            </a:r>
            <a:r>
              <a:rPr lang="en-GB" sz="1400" dirty="0"/>
              <a:t> </a:t>
            </a:r>
            <a:r>
              <a:rPr lang="en-GB" sz="1400" dirty="0" err="1"/>
              <a:t>þú</a:t>
            </a:r>
            <a:r>
              <a:rPr lang="en-GB" sz="1400" dirty="0"/>
              <a:t> </a:t>
            </a:r>
            <a:r>
              <a:rPr lang="en-GB" sz="1400" dirty="0" err="1"/>
              <a:t>notað</a:t>
            </a:r>
            <a:r>
              <a:rPr lang="en-GB" sz="1400" dirty="0"/>
              <a:t> </a:t>
            </a:r>
            <a:r>
              <a:rPr lang="en-GB" sz="1400" dirty="0">
                <a:hlinkClick r:id="rId4"/>
              </a:rPr>
              <a:t>SnippingTool</a:t>
            </a:r>
            <a:r>
              <a:rPr lang="en-GB" sz="1400" dirty="0"/>
              <a:t> </a:t>
            </a:r>
            <a:r>
              <a:rPr lang="en-GB" sz="1400" dirty="0" err="1"/>
              <a:t>til</a:t>
            </a:r>
            <a:r>
              <a:rPr lang="en-GB" sz="1400" dirty="0"/>
              <a:t> </a:t>
            </a:r>
            <a:r>
              <a:rPr lang="en-GB" sz="1400" dirty="0" err="1"/>
              <a:t>að</a:t>
            </a:r>
            <a:r>
              <a:rPr lang="en-GB" sz="1400" dirty="0"/>
              <a:t> taka </a:t>
            </a:r>
            <a:r>
              <a:rPr lang="en-GB" sz="1400" dirty="0" err="1"/>
              <a:t>skjámyndir</a:t>
            </a:r>
            <a:r>
              <a:rPr lang="en-GB" sz="1400" dirty="0"/>
              <a:t> </a:t>
            </a:r>
            <a:r>
              <a:rPr lang="en-GB" sz="1400" dirty="0" err="1"/>
              <a:t>í</a:t>
            </a:r>
            <a:r>
              <a:rPr lang="en-GB" sz="1400" dirty="0"/>
              <a:t> Windows. </a:t>
            </a:r>
            <a:r>
              <a:rPr lang="en-GB" sz="1400" dirty="0">
                <a:hlinkClick r:id="rId5"/>
              </a:rPr>
              <a:t>Sjá leiðbeiningar</a:t>
            </a:r>
            <a:r>
              <a:rPr lang="en-GB" sz="1400" dirty="0"/>
              <a:t>.</a:t>
            </a:r>
            <a:endParaRPr lang="en-IS" sz="1400" dirty="0"/>
          </a:p>
        </p:txBody>
      </p:sp>
      <p:sp>
        <p:nvSpPr>
          <p:cNvPr id="6" name="TextBox 5">
            <a:extLst>
              <a:ext uri="{FF2B5EF4-FFF2-40B4-BE49-F238E27FC236}">
                <a16:creationId xmlns:a16="http://schemas.microsoft.com/office/drawing/2014/main" id="{DABB21EA-2121-8F41-BFE5-74D59ED1E939}"/>
              </a:ext>
            </a:extLst>
          </p:cNvPr>
          <p:cNvSpPr txBox="1"/>
          <p:nvPr/>
        </p:nvSpPr>
        <p:spPr>
          <a:xfrm>
            <a:off x="471697" y="697530"/>
            <a:ext cx="11271183" cy="523220"/>
          </a:xfrm>
          <a:prstGeom prst="rect">
            <a:avLst/>
          </a:prstGeom>
          <a:noFill/>
        </p:spPr>
        <p:txBody>
          <a:bodyPr wrap="square" rtlCol="0">
            <a:spAutoFit/>
          </a:bodyPr>
          <a:lstStyle/>
          <a:p>
            <a:pPr algn="ctr"/>
            <a:r>
              <a:rPr lang="en-IS" sz="2800" b="1" dirty="0"/>
              <a:t>Núverandi samsetning námskeiðs og framtíðarhönnun þess</a:t>
            </a:r>
          </a:p>
        </p:txBody>
      </p:sp>
      <p:sp>
        <p:nvSpPr>
          <p:cNvPr id="7" name="TextBox 6">
            <a:extLst>
              <a:ext uri="{FF2B5EF4-FFF2-40B4-BE49-F238E27FC236}">
                <a16:creationId xmlns:a16="http://schemas.microsoft.com/office/drawing/2014/main" id="{DCB9E79F-B6A8-084A-9951-B1FF53CC79C0}"/>
              </a:ext>
            </a:extLst>
          </p:cNvPr>
          <p:cNvSpPr txBox="1"/>
          <p:nvPr/>
        </p:nvSpPr>
        <p:spPr>
          <a:xfrm rot="21197023">
            <a:off x="465506" y="305467"/>
            <a:ext cx="2043040" cy="400110"/>
          </a:xfrm>
          <a:prstGeom prst="rect">
            <a:avLst/>
          </a:prstGeom>
          <a:noFill/>
        </p:spPr>
        <p:txBody>
          <a:bodyPr wrap="square" rtlCol="0">
            <a:spAutoFit/>
          </a:bodyPr>
          <a:lstStyle/>
          <a:p>
            <a:r>
              <a:rPr lang="en-IS" sz="2000" b="1" dirty="0">
                <a:solidFill>
                  <a:srgbClr val="FF0000"/>
                </a:solidFill>
              </a:rPr>
              <a:t>Leiðbeiningar</a:t>
            </a:r>
          </a:p>
        </p:txBody>
      </p:sp>
      <p:pic>
        <p:nvPicPr>
          <p:cNvPr id="8" name="Picture 7" descr="Graphical user interface, application&#10;&#10;Description automatically generated">
            <a:extLst>
              <a:ext uri="{FF2B5EF4-FFF2-40B4-BE49-F238E27FC236}">
                <a16:creationId xmlns:a16="http://schemas.microsoft.com/office/drawing/2014/main" id="{BAA7E2D8-DDFC-A145-88A8-792710DD66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54037" y="1818800"/>
            <a:ext cx="7443686" cy="4615085"/>
          </a:xfrm>
          <a:prstGeom prst="rect">
            <a:avLst/>
          </a:prstGeom>
        </p:spPr>
      </p:pic>
    </p:spTree>
    <p:extLst>
      <p:ext uri="{BB962C8B-B14F-4D97-AF65-F5344CB8AC3E}">
        <p14:creationId xmlns:p14="http://schemas.microsoft.com/office/powerpoint/2010/main" val="119270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DF9A64-FB7A-5142-8141-E9064211872D}"/>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dirty="0"/>
          </a:p>
        </p:txBody>
      </p:sp>
      <p:sp>
        <p:nvSpPr>
          <p:cNvPr id="3" name="TextBox 2">
            <a:extLst>
              <a:ext uri="{FF2B5EF4-FFF2-40B4-BE49-F238E27FC236}">
                <a16:creationId xmlns:a16="http://schemas.microsoft.com/office/drawing/2014/main" id="{DD969B92-F56A-BC43-ACDC-5D84222344EA}"/>
              </a:ext>
            </a:extLst>
          </p:cNvPr>
          <p:cNvSpPr txBox="1"/>
          <p:nvPr/>
        </p:nvSpPr>
        <p:spPr>
          <a:xfrm>
            <a:off x="460408" y="291240"/>
            <a:ext cx="11271183" cy="523220"/>
          </a:xfrm>
          <a:prstGeom prst="rect">
            <a:avLst/>
          </a:prstGeom>
          <a:noFill/>
        </p:spPr>
        <p:txBody>
          <a:bodyPr wrap="square" rtlCol="0">
            <a:spAutoFit/>
          </a:bodyPr>
          <a:lstStyle/>
          <a:p>
            <a:pPr algn="ctr"/>
            <a:r>
              <a:rPr lang="en-IS" sz="2800" b="1" dirty="0"/>
              <a:t>Núverandi samsetning námskeiðs og framtíðarhönnun þess</a:t>
            </a:r>
          </a:p>
        </p:txBody>
      </p:sp>
      <p:sp>
        <p:nvSpPr>
          <p:cNvPr id="6" name="TextBox 5">
            <a:extLst>
              <a:ext uri="{FF2B5EF4-FFF2-40B4-BE49-F238E27FC236}">
                <a16:creationId xmlns:a16="http://schemas.microsoft.com/office/drawing/2014/main" id="{373139F3-7F7B-0D4C-9D7E-C4F59284C030}"/>
              </a:ext>
            </a:extLst>
          </p:cNvPr>
          <p:cNvSpPr txBox="1"/>
          <p:nvPr/>
        </p:nvSpPr>
        <p:spPr>
          <a:xfrm>
            <a:off x="4272843" y="814460"/>
            <a:ext cx="3646312" cy="369332"/>
          </a:xfrm>
          <a:prstGeom prst="rect">
            <a:avLst/>
          </a:prstGeom>
          <a:noFill/>
        </p:spPr>
        <p:txBody>
          <a:bodyPr wrap="square" rtlCol="0">
            <a:spAutoFit/>
          </a:bodyPr>
          <a:lstStyle/>
          <a:p>
            <a:r>
              <a:rPr lang="en-GB" dirty="0" err="1"/>
              <a:t>Skjámyndin</a:t>
            </a:r>
            <a:r>
              <a:rPr lang="en-GB" dirty="0"/>
              <a:t> </a:t>
            </a:r>
            <a:r>
              <a:rPr lang="en-GB" dirty="0" err="1"/>
              <a:t>þín</a:t>
            </a:r>
            <a:r>
              <a:rPr lang="en-GB" dirty="0"/>
              <a:t> </a:t>
            </a:r>
            <a:r>
              <a:rPr lang="en-GB" dirty="0" err="1"/>
              <a:t>frá</a:t>
            </a:r>
            <a:r>
              <a:rPr lang="en-GB" dirty="0"/>
              <a:t> </a:t>
            </a:r>
            <a:r>
              <a:rPr lang="en-GB" dirty="0">
                <a:hlinkClick r:id="rId2"/>
              </a:rPr>
              <a:t>Thinking tool</a:t>
            </a:r>
            <a:endParaRPr lang="en-IS" dirty="0"/>
          </a:p>
        </p:txBody>
      </p:sp>
    </p:spTree>
    <p:extLst>
      <p:ext uri="{BB962C8B-B14F-4D97-AF65-F5344CB8AC3E}">
        <p14:creationId xmlns:p14="http://schemas.microsoft.com/office/powerpoint/2010/main" val="1485241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FAAEA0-A14B-564A-A664-2E065A8C0EBA}"/>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dirty="0"/>
          </a:p>
        </p:txBody>
      </p:sp>
      <p:sp>
        <p:nvSpPr>
          <p:cNvPr id="3" name="TextBox 2">
            <a:extLst>
              <a:ext uri="{FF2B5EF4-FFF2-40B4-BE49-F238E27FC236}">
                <a16:creationId xmlns:a16="http://schemas.microsoft.com/office/drawing/2014/main" id="{E024EBCE-F4E9-FD4F-9AC4-D9622188AB2B}"/>
              </a:ext>
            </a:extLst>
          </p:cNvPr>
          <p:cNvSpPr txBox="1"/>
          <p:nvPr/>
        </p:nvSpPr>
        <p:spPr>
          <a:xfrm>
            <a:off x="379644" y="1116058"/>
            <a:ext cx="5379163" cy="3508653"/>
          </a:xfrm>
          <a:prstGeom prst="rect">
            <a:avLst/>
          </a:prstGeom>
          <a:noFill/>
        </p:spPr>
        <p:txBody>
          <a:bodyPr wrap="square" rtlCol="0">
            <a:spAutoFit/>
          </a:bodyPr>
          <a:lstStyle/>
          <a:p>
            <a:r>
              <a:rPr lang="en-IS" sz="2400" b="1" dirty="0"/>
              <a:t>Um hvernig þú getur nýtt þér söguborðið</a:t>
            </a:r>
          </a:p>
          <a:p>
            <a:r>
              <a:rPr lang="en-IS" dirty="0"/>
              <a:t>Búið er að setja söguborð sem bakgrunn á 13 glærur.</a:t>
            </a:r>
          </a:p>
          <a:p>
            <a:endParaRPr lang="en-IS" dirty="0"/>
          </a:p>
          <a:p>
            <a:r>
              <a:rPr lang="en-IS" dirty="0"/>
              <a:t>Þú hefur val um:</a:t>
            </a:r>
          </a:p>
          <a:p>
            <a:pPr marL="285750" indent="-285750">
              <a:buFont typeface="Arial" panose="020B0604020202020204" pitchFamily="34" charset="0"/>
              <a:buChar char="•"/>
            </a:pPr>
            <a:r>
              <a:rPr lang="en-IS" dirty="0"/>
              <a:t>að nota bara eitt söguborð fyrir allt námskeiðið þitt</a:t>
            </a:r>
          </a:p>
          <a:p>
            <a:pPr marL="285750" indent="-285750">
              <a:buFont typeface="Arial" panose="020B0604020202020204" pitchFamily="34" charset="0"/>
              <a:buChar char="•"/>
            </a:pPr>
            <a:r>
              <a:rPr lang="en-IS" dirty="0"/>
              <a:t>að nota eitt söguborð fyrir hvern kennsluhluta, þe. ef þú þemaskiptir námskeiðinu þínu. Það þýðir að ef þú ert með fjóra kennsluhluta að þú notar þá fjögur söguborð/glærur</a:t>
            </a:r>
          </a:p>
          <a:p>
            <a:pPr marL="285750" indent="-285750">
              <a:buFont typeface="Arial" panose="020B0604020202020204" pitchFamily="34" charset="0"/>
              <a:buChar char="•"/>
            </a:pPr>
            <a:r>
              <a:rPr lang="en-IS" dirty="0"/>
              <a:t>að nota eitt söguborð fyrir hverja viku námskeiðsins. Ef námskeiðið er í 13 vikur þá notar þú 13 söguborð/glærur.</a:t>
            </a:r>
          </a:p>
        </p:txBody>
      </p:sp>
      <p:pic>
        <p:nvPicPr>
          <p:cNvPr id="4" name="Picture 3" descr="Table&#10;&#10;Description automatically generated">
            <a:extLst>
              <a:ext uri="{FF2B5EF4-FFF2-40B4-BE49-F238E27FC236}">
                <a16:creationId xmlns:a16="http://schemas.microsoft.com/office/drawing/2014/main" id="{C18EA22B-1968-AB46-B941-833BD47DF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03882"/>
            <a:ext cx="5758807" cy="4065467"/>
          </a:xfrm>
          <a:prstGeom prst="rect">
            <a:avLst/>
          </a:prstGeom>
        </p:spPr>
      </p:pic>
      <p:sp>
        <p:nvSpPr>
          <p:cNvPr id="5" name="TextBox 4">
            <a:extLst>
              <a:ext uri="{FF2B5EF4-FFF2-40B4-BE49-F238E27FC236}">
                <a16:creationId xmlns:a16="http://schemas.microsoft.com/office/drawing/2014/main" id="{5BB85C58-9422-AF41-AC38-4ADABE6FB49F}"/>
              </a:ext>
            </a:extLst>
          </p:cNvPr>
          <p:cNvSpPr txBox="1"/>
          <p:nvPr/>
        </p:nvSpPr>
        <p:spPr>
          <a:xfrm>
            <a:off x="7935730" y="2685719"/>
            <a:ext cx="1865319" cy="369332"/>
          </a:xfrm>
          <a:prstGeom prst="rect">
            <a:avLst/>
          </a:prstGeom>
          <a:noFill/>
        </p:spPr>
        <p:txBody>
          <a:bodyPr wrap="none" rtlCol="0">
            <a:spAutoFit/>
          </a:bodyPr>
          <a:lstStyle/>
          <a:p>
            <a:r>
              <a:rPr lang="en-IS" dirty="0"/>
              <a:t>Þetta er söguborð</a:t>
            </a:r>
          </a:p>
        </p:txBody>
      </p:sp>
      <p:sp>
        <p:nvSpPr>
          <p:cNvPr id="7" name="TextBox 6">
            <a:extLst>
              <a:ext uri="{FF2B5EF4-FFF2-40B4-BE49-F238E27FC236}">
                <a16:creationId xmlns:a16="http://schemas.microsoft.com/office/drawing/2014/main" id="{1DA8F258-43C1-B443-A9A0-365E63E126B0}"/>
              </a:ext>
            </a:extLst>
          </p:cNvPr>
          <p:cNvSpPr txBox="1"/>
          <p:nvPr/>
        </p:nvSpPr>
        <p:spPr>
          <a:xfrm>
            <a:off x="496399" y="5701974"/>
            <a:ext cx="11497891" cy="923330"/>
          </a:xfrm>
          <a:prstGeom prst="rect">
            <a:avLst/>
          </a:prstGeom>
          <a:noFill/>
        </p:spPr>
        <p:txBody>
          <a:bodyPr wrap="none" rtlCol="0">
            <a:spAutoFit/>
          </a:bodyPr>
          <a:lstStyle/>
          <a:p>
            <a:r>
              <a:rPr lang="en-IS" dirty="0"/>
              <a:t>Þú getur líka notað þetta allt í bland, þe. á fyrstu glæru ertu með allt námskeiðið. Síðan tekur þú kennsluhluta A, B, C.... </a:t>
            </a:r>
          </a:p>
          <a:p>
            <a:r>
              <a:rPr lang="en-IS" dirty="0"/>
              <a:t>og svo hvernig þú skipuleggur hverja viku eða tímabil innan hvers kennsluhluta fyrir sig. Þú getur meira að segja nýtt </a:t>
            </a:r>
          </a:p>
          <a:p>
            <a:r>
              <a:rPr lang="en-IS" dirty="0"/>
              <a:t>söguborðið til að skipuleggja hverja kennslustund fyrir sig. </a:t>
            </a:r>
          </a:p>
        </p:txBody>
      </p:sp>
      <p:sp>
        <p:nvSpPr>
          <p:cNvPr id="8" name="TextBox 7">
            <a:extLst>
              <a:ext uri="{FF2B5EF4-FFF2-40B4-BE49-F238E27FC236}">
                <a16:creationId xmlns:a16="http://schemas.microsoft.com/office/drawing/2014/main" id="{7F0F3A70-2259-CD41-B103-878FBA5D5503}"/>
              </a:ext>
            </a:extLst>
          </p:cNvPr>
          <p:cNvSpPr txBox="1"/>
          <p:nvPr/>
        </p:nvSpPr>
        <p:spPr>
          <a:xfrm rot="21197023">
            <a:off x="465506" y="305467"/>
            <a:ext cx="2043040" cy="400110"/>
          </a:xfrm>
          <a:prstGeom prst="rect">
            <a:avLst/>
          </a:prstGeom>
          <a:noFill/>
        </p:spPr>
        <p:txBody>
          <a:bodyPr wrap="square" rtlCol="0">
            <a:spAutoFit/>
          </a:bodyPr>
          <a:lstStyle/>
          <a:p>
            <a:r>
              <a:rPr lang="en-IS" sz="2000" b="1" dirty="0">
                <a:solidFill>
                  <a:srgbClr val="FF0000"/>
                </a:solidFill>
              </a:rPr>
              <a:t>Leiðbeiningar</a:t>
            </a:r>
          </a:p>
        </p:txBody>
      </p:sp>
    </p:spTree>
    <p:extLst>
      <p:ext uri="{BB962C8B-B14F-4D97-AF65-F5344CB8AC3E}">
        <p14:creationId xmlns:p14="http://schemas.microsoft.com/office/powerpoint/2010/main" val="238324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AC2B9E-F1FF-9E41-9989-A99DC2574D30}"/>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dirty="0"/>
          </a:p>
        </p:txBody>
      </p:sp>
      <p:sp>
        <p:nvSpPr>
          <p:cNvPr id="3" name="TextBox 2">
            <a:extLst>
              <a:ext uri="{FF2B5EF4-FFF2-40B4-BE49-F238E27FC236}">
                <a16:creationId xmlns:a16="http://schemas.microsoft.com/office/drawing/2014/main" id="{5556BB2C-ED86-4A46-8AEF-E80B6BBE6B96}"/>
              </a:ext>
            </a:extLst>
          </p:cNvPr>
          <p:cNvSpPr txBox="1"/>
          <p:nvPr/>
        </p:nvSpPr>
        <p:spPr>
          <a:xfrm>
            <a:off x="207239" y="1027769"/>
            <a:ext cx="5870361" cy="5078313"/>
          </a:xfrm>
          <a:prstGeom prst="rect">
            <a:avLst/>
          </a:prstGeom>
          <a:noFill/>
        </p:spPr>
        <p:txBody>
          <a:bodyPr wrap="square" rtlCol="0">
            <a:spAutoFit/>
          </a:bodyPr>
          <a:lstStyle/>
          <a:p>
            <a:pPr marL="342900" indent="-342900">
              <a:buFont typeface="+mj-lt"/>
              <a:buAutoNum type="arabicPeriod"/>
            </a:pPr>
            <a:r>
              <a:rPr lang="is-IS" dirty="0"/>
              <a:t>Hugsaðu um skipulag námskeiðsins og skiptu því upp í einingar á söguborðinu. </a:t>
            </a:r>
          </a:p>
          <a:p>
            <a:pPr marL="742950" lvl="1" indent="-285750">
              <a:buFont typeface="Arial" panose="020B0604020202020204" pitchFamily="34" charset="0"/>
              <a:buChar char="•"/>
            </a:pPr>
            <a:r>
              <a:rPr lang="is-IS" dirty="0"/>
              <a:t>Hver eining liggur lárétt. Nefndu einingarnar. </a:t>
            </a:r>
          </a:p>
          <a:p>
            <a:pPr marL="742950" lvl="1" indent="-285750">
              <a:buFont typeface="Arial" panose="020B0604020202020204" pitchFamily="34" charset="0"/>
              <a:buChar char="•"/>
            </a:pPr>
            <a:r>
              <a:rPr lang="is-IS" dirty="0"/>
              <a:t>Ef þér finnst það henta þér betur getur þú unnið þetta lóðrétt. </a:t>
            </a:r>
          </a:p>
          <a:p>
            <a:pPr marL="342900" indent="-342900">
              <a:buFont typeface="+mj-lt"/>
              <a:buAutoNum type="arabicPeriod"/>
            </a:pPr>
            <a:r>
              <a:rPr lang="is-IS" dirty="0"/>
              <a:t>Þú byrjar á að raða inn spjöldunum sem eru til vinstri, með námstegundunum, til að hanna/ákvarða hvaða tegundir þú vilt nota til að hanna námskeiðið. </a:t>
            </a:r>
          </a:p>
          <a:p>
            <a:pPr marL="742950" lvl="1" indent="-285750">
              <a:buFont typeface="Arial" panose="020B0604020202020204" pitchFamily="34" charset="0"/>
              <a:buChar char="•"/>
            </a:pPr>
            <a:r>
              <a:rPr lang="is-IS" dirty="0"/>
              <a:t>Þú ert með eitt spjald pr. hverja námstegund. Það er líklegt að þú notir sömu námstegundina nokkrum sinnum. Þú þarft því að búa til fleiri eintök af þeim. Til að gera það:</a:t>
            </a:r>
          </a:p>
          <a:p>
            <a:pPr marL="1200150" lvl="2" indent="-285750">
              <a:buFont typeface="Arial" panose="020B0604020202020204" pitchFamily="34" charset="0"/>
              <a:buChar char="•"/>
            </a:pPr>
            <a:r>
              <a:rPr lang="is-IS" dirty="0"/>
              <a:t>Þú velur spjald og heldur inni</a:t>
            </a:r>
            <a:r>
              <a:rPr lang="is-IS" b="1" dirty="0"/>
              <a:t> ctrl </a:t>
            </a:r>
            <a:r>
              <a:rPr lang="is-IS" dirty="0"/>
              <a:t>meðan þú smellir á </a:t>
            </a:r>
            <a:r>
              <a:rPr lang="is-IS" b="1" dirty="0"/>
              <a:t>c</a:t>
            </a:r>
            <a:r>
              <a:rPr lang="is-IS" dirty="0"/>
              <a:t> á lyklaborðinu &lt;ctrl c&gt;. Þá ertu búin(n) að afrita spjaldið. </a:t>
            </a:r>
          </a:p>
          <a:p>
            <a:pPr marL="1200150" lvl="2" indent="-285750">
              <a:buFont typeface="Arial" panose="020B0604020202020204" pitchFamily="34" charset="0"/>
              <a:buChar char="•"/>
            </a:pPr>
            <a:r>
              <a:rPr lang="is-IS" dirty="0"/>
              <a:t>Síðan heldur þú inni </a:t>
            </a:r>
            <a:r>
              <a:rPr lang="is-IS" b="1" dirty="0"/>
              <a:t>ctrl </a:t>
            </a:r>
            <a:r>
              <a:rPr lang="is-IS" dirty="0"/>
              <a:t>á meðan þú smellir á </a:t>
            </a:r>
            <a:r>
              <a:rPr lang="is-IS" b="1" dirty="0"/>
              <a:t>v</a:t>
            </a:r>
            <a:r>
              <a:rPr lang="is-IS" dirty="0"/>
              <a:t> </a:t>
            </a:r>
            <a:r>
              <a:rPr lang="is-IS" dirty="0">
                <a:sym typeface="Wingdings" panose="05000000000000000000" pitchFamily="2" charset="2"/>
              </a:rPr>
              <a:t>&lt;ctrl v&gt; þá verður til nýtt eintak af spjaldinu. </a:t>
            </a:r>
          </a:p>
          <a:p>
            <a:pPr marL="1200150" lvl="2" indent="-285750">
              <a:buFont typeface="Arial" panose="020B0604020202020204" pitchFamily="34" charset="0"/>
              <a:buChar char="•"/>
            </a:pPr>
            <a:r>
              <a:rPr lang="is-IS" dirty="0">
                <a:sym typeface="Wingdings" panose="05000000000000000000" pitchFamily="2" charset="2"/>
              </a:rPr>
              <a:t>Síðan getur þú dregið spjöldin inn </a:t>
            </a:r>
            <a:r>
              <a:rPr lang="is-IS" dirty="0"/>
              <a:t>á söguborðið.</a:t>
            </a:r>
          </a:p>
        </p:txBody>
      </p:sp>
      <p:sp>
        <p:nvSpPr>
          <p:cNvPr id="4" name="TextBox 3">
            <a:extLst>
              <a:ext uri="{FF2B5EF4-FFF2-40B4-BE49-F238E27FC236}">
                <a16:creationId xmlns:a16="http://schemas.microsoft.com/office/drawing/2014/main" id="{E888F3D7-2479-3C4E-8C80-1B9BE84B1550}"/>
              </a:ext>
            </a:extLst>
          </p:cNvPr>
          <p:cNvSpPr txBox="1"/>
          <p:nvPr/>
        </p:nvSpPr>
        <p:spPr>
          <a:xfrm>
            <a:off x="6284839" y="1027769"/>
            <a:ext cx="5699922" cy="5355312"/>
          </a:xfrm>
          <a:prstGeom prst="rect">
            <a:avLst/>
          </a:prstGeom>
          <a:noFill/>
        </p:spPr>
        <p:txBody>
          <a:bodyPr wrap="square" rtlCol="0">
            <a:spAutoFit/>
          </a:bodyPr>
          <a:lstStyle/>
          <a:p>
            <a:pPr marL="342900" indent="-342900">
              <a:buFont typeface="+mj-lt"/>
              <a:buAutoNum type="arabicPeriod" startAt="3"/>
            </a:pPr>
            <a:r>
              <a:rPr lang="is-IS" dirty="0"/>
              <a:t>Þú skrifar inn í textaboxin útskýringar, númer á vikum, heiti á kennsluhlutum/þemum eða annað sem þú telur að gagnist þér. Þetta er þitt vinnuplagg.</a:t>
            </a:r>
          </a:p>
          <a:p>
            <a:pPr marL="342900" indent="-342900">
              <a:buFont typeface="+mj-lt"/>
              <a:buAutoNum type="arabicPeriod" startAt="4"/>
            </a:pPr>
            <a:r>
              <a:rPr lang="is-IS" dirty="0"/>
              <a:t>Þegar þú ert sátt(ur) við samsetningu námstegundanna sem þú hefur raðað inn: </a:t>
            </a:r>
          </a:p>
          <a:p>
            <a:pPr marL="800100" lvl="1" indent="-342900">
              <a:buFont typeface="Arial" panose="020B0604020202020204" pitchFamily="34" charset="0"/>
              <a:buChar char="•"/>
            </a:pPr>
            <a:r>
              <a:rPr lang="is-IS" dirty="0"/>
              <a:t>þá nærðu í spjöldin til hægri sem geyma kennsluaðferðirnar og dregur þær yfir fyrri spjöldin. </a:t>
            </a:r>
          </a:p>
          <a:p>
            <a:pPr marL="800100" lvl="1" indent="-342900">
              <a:buFont typeface="Arial" panose="020B0604020202020204" pitchFamily="34" charset="0"/>
              <a:buChar char="•"/>
            </a:pPr>
            <a:r>
              <a:rPr lang="is-IS" dirty="0"/>
              <a:t>Ef þú vil það frekar þá getur þú í stað þess að setja þau yfir, búið til aðra glæru með þeim spjöldum.</a:t>
            </a:r>
          </a:p>
          <a:p>
            <a:pPr marL="342900" indent="-342900">
              <a:buFont typeface="+mj-lt"/>
              <a:buAutoNum type="arabicPeriod" startAt="5"/>
            </a:pPr>
            <a:r>
              <a:rPr lang="is-IS" dirty="0"/>
              <a:t>Síðan þarftu að nota textatólið í Powerpoint (Insert – Text Box) til að haka við þær kennsluaðferðir sem þú vilt nota. </a:t>
            </a:r>
          </a:p>
          <a:p>
            <a:pPr marL="342900" indent="-342900">
              <a:buFont typeface="+mj-lt"/>
              <a:buAutoNum type="arabicPeriod" startAt="6"/>
            </a:pPr>
            <a:r>
              <a:rPr lang="is-IS" dirty="0"/>
              <a:t>Þú getur einnig bætt við kennsluaðferð og gerir það eins, nærð í textatólið og skrifar inn kennsluaðferðina. </a:t>
            </a:r>
          </a:p>
          <a:p>
            <a:pPr marL="342900" indent="-342900">
              <a:buFont typeface="+mj-lt"/>
              <a:buAutoNum type="arabicPeriod" startAt="6"/>
            </a:pPr>
            <a:r>
              <a:rPr lang="is-IS" dirty="0"/>
              <a:t>Þú notar silfurstjörnur til að merkja við þá þætti sem á að veita endurgjöf fyrir.</a:t>
            </a:r>
          </a:p>
          <a:p>
            <a:pPr marL="342900" indent="-342900">
              <a:buFont typeface="+mj-lt"/>
              <a:buAutoNum type="arabicPeriod" startAt="6"/>
            </a:pPr>
            <a:r>
              <a:rPr lang="is-IS" dirty="0"/>
              <a:t>Þú notar gullstjörnur til að merkja við lokamat.</a:t>
            </a:r>
            <a:endParaRPr lang="en-GB" dirty="0"/>
          </a:p>
          <a:p>
            <a:endParaRPr lang="en-IS" dirty="0"/>
          </a:p>
        </p:txBody>
      </p:sp>
      <p:sp>
        <p:nvSpPr>
          <p:cNvPr id="5" name="TextBox 4">
            <a:extLst>
              <a:ext uri="{FF2B5EF4-FFF2-40B4-BE49-F238E27FC236}">
                <a16:creationId xmlns:a16="http://schemas.microsoft.com/office/drawing/2014/main" id="{F8A7CEA8-A89B-2846-A859-306672BB222D}"/>
              </a:ext>
            </a:extLst>
          </p:cNvPr>
          <p:cNvSpPr txBox="1"/>
          <p:nvPr/>
        </p:nvSpPr>
        <p:spPr>
          <a:xfrm>
            <a:off x="460408" y="291240"/>
            <a:ext cx="11271183" cy="523220"/>
          </a:xfrm>
          <a:prstGeom prst="rect">
            <a:avLst/>
          </a:prstGeom>
          <a:noFill/>
        </p:spPr>
        <p:txBody>
          <a:bodyPr wrap="square" rtlCol="0">
            <a:spAutoFit/>
          </a:bodyPr>
          <a:lstStyle/>
          <a:p>
            <a:pPr algn="ctr"/>
            <a:r>
              <a:rPr lang="en-IS" sz="2800" b="1" dirty="0">
                <a:solidFill>
                  <a:srgbClr val="FF0000"/>
                </a:solidFill>
              </a:rPr>
              <a:t>Leiðbeiningar um notkun söguborðsins til að hanna námskeið</a:t>
            </a:r>
          </a:p>
        </p:txBody>
      </p:sp>
    </p:spTree>
    <p:extLst>
      <p:ext uri="{BB962C8B-B14F-4D97-AF65-F5344CB8AC3E}">
        <p14:creationId xmlns:p14="http://schemas.microsoft.com/office/powerpoint/2010/main" val="188184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application&#10;&#10;Description automatically generated">
            <a:extLst>
              <a:ext uri="{FF2B5EF4-FFF2-40B4-BE49-F238E27FC236}">
                <a16:creationId xmlns:a16="http://schemas.microsoft.com/office/drawing/2014/main" id="{C1F67623-7FBA-434B-B248-BC2E3475A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2245" y="-955629"/>
            <a:ext cx="1781534" cy="1336150"/>
          </a:xfrm>
          <a:prstGeom prst="rect">
            <a:avLst/>
          </a:prstGeom>
        </p:spPr>
      </p:pic>
      <p:pic>
        <p:nvPicPr>
          <p:cNvPr id="11" name="Picture 10" descr="Graphical user interface, application, table&#10;&#10;Description automatically generated">
            <a:extLst>
              <a:ext uri="{FF2B5EF4-FFF2-40B4-BE49-F238E27FC236}">
                <a16:creationId xmlns:a16="http://schemas.microsoft.com/office/drawing/2014/main" id="{9E17AD81-ACC9-4846-A5BA-AA4726F9C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8353" y="1974999"/>
            <a:ext cx="1781534" cy="1336150"/>
          </a:xfrm>
          <a:prstGeom prst="rect">
            <a:avLst/>
          </a:prstGeom>
        </p:spPr>
      </p:pic>
      <p:pic>
        <p:nvPicPr>
          <p:cNvPr id="15" name="Picture 14" descr="A picture containing text&#10;&#10;Description automatically generated">
            <a:extLst>
              <a:ext uri="{FF2B5EF4-FFF2-40B4-BE49-F238E27FC236}">
                <a16:creationId xmlns:a16="http://schemas.microsoft.com/office/drawing/2014/main" id="{683D4713-2C8B-4321-9CDF-021E456489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38353" y="509685"/>
            <a:ext cx="1781534" cy="1336150"/>
          </a:xfrm>
          <a:prstGeom prst="rect">
            <a:avLst/>
          </a:prstGeom>
        </p:spPr>
      </p:pic>
      <p:pic>
        <p:nvPicPr>
          <p:cNvPr id="19" name="Picture 18" descr="Graphical user interface, application&#10;&#10;Description automatically generated">
            <a:extLst>
              <a:ext uri="{FF2B5EF4-FFF2-40B4-BE49-F238E27FC236}">
                <a16:creationId xmlns:a16="http://schemas.microsoft.com/office/drawing/2014/main" id="{355AC5D3-56E1-4783-BF99-E1ED3CA30E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38353" y="3440313"/>
            <a:ext cx="1781534" cy="1336151"/>
          </a:xfrm>
          <a:prstGeom prst="rect">
            <a:avLst/>
          </a:prstGeom>
        </p:spPr>
      </p:pic>
      <p:pic>
        <p:nvPicPr>
          <p:cNvPr id="21" name="Picture 20" descr="Table&#10;&#10;Description automatically generated">
            <a:extLst>
              <a:ext uri="{FF2B5EF4-FFF2-40B4-BE49-F238E27FC236}">
                <a16:creationId xmlns:a16="http://schemas.microsoft.com/office/drawing/2014/main" id="{9948BEBF-439A-47D4-8A39-C60F13B5D6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38353" y="4902456"/>
            <a:ext cx="1781534" cy="1336151"/>
          </a:xfrm>
          <a:prstGeom prst="rect">
            <a:avLst/>
          </a:prstGeom>
        </p:spPr>
      </p:pic>
      <p:pic>
        <p:nvPicPr>
          <p:cNvPr id="27" name="Picture 26" descr="Graphical user interface, application, table&#10;&#10;Description automatically generated">
            <a:extLst>
              <a:ext uri="{FF2B5EF4-FFF2-40B4-BE49-F238E27FC236}">
                <a16:creationId xmlns:a16="http://schemas.microsoft.com/office/drawing/2014/main" id="{251B3374-4981-4E4A-8E7B-8BC2D11276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38353" y="6364599"/>
            <a:ext cx="1781534" cy="1336151"/>
          </a:xfrm>
          <a:prstGeom prst="rect">
            <a:avLst/>
          </a:prstGeom>
        </p:spPr>
      </p:pic>
      <p:sp>
        <p:nvSpPr>
          <p:cNvPr id="2" name="Speech Bubble: Rectangle with Corners Rounded 1">
            <a:extLst>
              <a:ext uri="{FF2B5EF4-FFF2-40B4-BE49-F238E27FC236}">
                <a16:creationId xmlns:a16="http://schemas.microsoft.com/office/drawing/2014/main" id="{81459B9A-BD10-4149-ADB0-6E2E8EE569CD}"/>
              </a:ext>
            </a:extLst>
          </p:cNvPr>
          <p:cNvSpPr/>
          <p:nvPr/>
        </p:nvSpPr>
        <p:spPr>
          <a:xfrm>
            <a:off x="68112" y="-2336800"/>
            <a:ext cx="12234134" cy="2327176"/>
          </a:xfrm>
          <a:prstGeom prst="wedgeRoundRectCallout">
            <a:avLst>
              <a:gd name="adj1" fmla="val 46956"/>
              <a:gd name="adj2" fmla="val 5941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is-IS" sz="1200" dirty="0"/>
              <a:t>Hugsaðu um skipulag námskeiðsins og skiptu því upp í einingar hér á söguborðinu. Hver eining liggur lárétt. Nefndu einingarnar. Ef þér finnst það henta þér betur getur þú unnið þetta lóðrétt. </a:t>
            </a:r>
          </a:p>
          <a:p>
            <a:pPr marL="285750" indent="-285750">
              <a:buFont typeface="Arial" panose="020B0604020202020204" pitchFamily="34" charset="0"/>
              <a:buChar char="•"/>
            </a:pPr>
            <a:r>
              <a:rPr lang="is-IS" sz="1200" dirty="0"/>
              <a:t>Taktu afrit af spjöldunum sem eru til vinstri eins og með þarf. </a:t>
            </a:r>
          </a:p>
          <a:p>
            <a:pPr marL="285750" indent="-285750">
              <a:buFont typeface="Arial" panose="020B0604020202020204" pitchFamily="34" charset="0"/>
              <a:buChar char="•"/>
            </a:pPr>
            <a:r>
              <a:rPr lang="is-IS" sz="1200" dirty="0"/>
              <a:t>Þú velur spjald og heldur inni</a:t>
            </a:r>
            <a:r>
              <a:rPr lang="is-IS" sz="1200" b="1" dirty="0"/>
              <a:t> ctrl </a:t>
            </a:r>
            <a:r>
              <a:rPr lang="is-IS" sz="1200" dirty="0"/>
              <a:t>meðan þú smellir á </a:t>
            </a:r>
            <a:r>
              <a:rPr lang="is-IS" sz="1200" b="1" dirty="0"/>
              <a:t>c</a:t>
            </a:r>
            <a:r>
              <a:rPr lang="is-IS" sz="1200" dirty="0"/>
              <a:t> á lyklaborðinu &lt;ctrl c&gt;. Þá ertu búin(n) að afrita spjaldið. Síðan heldur þú inni </a:t>
            </a:r>
            <a:r>
              <a:rPr lang="is-IS" sz="1200" b="1" dirty="0"/>
              <a:t>ctrl </a:t>
            </a:r>
            <a:r>
              <a:rPr lang="is-IS" sz="1200" dirty="0"/>
              <a:t>á meðan þú smellir á </a:t>
            </a:r>
            <a:r>
              <a:rPr lang="is-IS" sz="1200" b="1" dirty="0"/>
              <a:t>v</a:t>
            </a:r>
            <a:r>
              <a:rPr lang="is-IS" sz="1200" dirty="0"/>
              <a:t> </a:t>
            </a:r>
            <a:r>
              <a:rPr lang="is-IS" sz="1200" dirty="0">
                <a:sym typeface="Wingdings" panose="05000000000000000000" pitchFamily="2" charset="2"/>
              </a:rPr>
              <a:t>&lt;ctrl v&gt; þá verður til nýtt eintak af spjaldinu. Síðan getur þú dregið spjöldin inn </a:t>
            </a:r>
            <a:r>
              <a:rPr lang="is-IS" sz="1200" dirty="0"/>
              <a:t>á söguborðið.</a:t>
            </a:r>
          </a:p>
          <a:p>
            <a:pPr marL="285750" indent="-285750">
              <a:buFont typeface="Arial" panose="020B0604020202020204" pitchFamily="34" charset="0"/>
              <a:buChar char="•"/>
            </a:pPr>
            <a:r>
              <a:rPr lang="is-IS" sz="1200" dirty="0"/>
              <a:t>Þú byrjar á að raða inn spjöldunum sem eru til vinstri, með námstegundunum, til að hanna/ákvarða hvaða tegundir þú vilt nota til að hanna námskeiðið. </a:t>
            </a:r>
          </a:p>
          <a:p>
            <a:pPr marL="285750" indent="-285750">
              <a:buFont typeface="Arial" panose="020B0604020202020204" pitchFamily="34" charset="0"/>
              <a:buChar char="•"/>
            </a:pPr>
            <a:r>
              <a:rPr lang="is-IS" sz="1200" dirty="0"/>
              <a:t>Þú skrifar inn í textaboxin útskýringar, númer á vikum, heiti á kennsluhlutum/þemum eða annað sem þú telur að gagnist þér. Þetta er þitt vinnuplagg.</a:t>
            </a:r>
          </a:p>
          <a:p>
            <a:pPr marL="285750" indent="-285750">
              <a:buFont typeface="Arial" panose="020B0604020202020204" pitchFamily="34" charset="0"/>
              <a:buChar char="•"/>
            </a:pPr>
            <a:r>
              <a:rPr lang="is-IS" sz="1200" dirty="0"/>
              <a:t>Þegar þú ert sátt(ur) við samsetningu námstegundanna sem þú hefur raðað inn þá nærðu í spjöldin til hægri sem geyma kennsluaðferðirnar og dregur þær yfir fyrri spjöldin. Ef þú vil það frekar þá getur þú í stað þess að setja þau yfir, búið til aðra glæru með þeim spjöldum.</a:t>
            </a:r>
          </a:p>
          <a:p>
            <a:pPr marL="285750" indent="-285750">
              <a:buFont typeface="Arial" panose="020B0604020202020204" pitchFamily="34" charset="0"/>
              <a:buChar char="•"/>
            </a:pPr>
            <a:r>
              <a:rPr lang="is-IS" sz="1200" dirty="0"/>
              <a:t>Síðan þarftu að nota textatólið í Powerpoint (Insert – Text Box) til að haka við þær kennsluaðferðir sem þú vilt nota. </a:t>
            </a:r>
          </a:p>
          <a:p>
            <a:pPr marL="285750" indent="-285750">
              <a:buFont typeface="Arial" panose="020B0604020202020204" pitchFamily="34" charset="0"/>
              <a:buChar char="•"/>
            </a:pPr>
            <a:r>
              <a:rPr lang="is-IS" sz="1200" dirty="0"/>
              <a:t>Þú getur einnig bætt við kennsluaðferð og gerir það eins, nærð í textatólið og skrifar inn kennsluaðferðina. </a:t>
            </a:r>
          </a:p>
          <a:p>
            <a:pPr marL="285750" indent="-285750">
              <a:buFont typeface="Arial" panose="020B0604020202020204" pitchFamily="34" charset="0"/>
              <a:buChar char="•"/>
            </a:pPr>
            <a:r>
              <a:rPr lang="is-IS" sz="1200" dirty="0"/>
              <a:t>Þú setur svo að lokum silfurstjörnu við kennslu þar sem endurgjöf fer fram og gullstjörnu setur þú við lokamat. </a:t>
            </a:r>
            <a:endParaRPr lang="en-GB" sz="1200" dirty="0"/>
          </a:p>
          <a:p>
            <a:endParaRPr lang="is-IS" sz="1200" dirty="0"/>
          </a:p>
        </p:txBody>
      </p:sp>
      <p:sp>
        <p:nvSpPr>
          <p:cNvPr id="3" name="Star: 5 Points 2">
            <a:extLst>
              <a:ext uri="{FF2B5EF4-FFF2-40B4-BE49-F238E27FC236}">
                <a16:creationId xmlns:a16="http://schemas.microsoft.com/office/drawing/2014/main" id="{90ECE03B-CC7C-460C-8206-5F1C0B4A2214}"/>
              </a:ext>
            </a:extLst>
          </p:cNvPr>
          <p:cNvSpPr/>
          <p:nvPr/>
        </p:nvSpPr>
        <p:spPr>
          <a:xfrm>
            <a:off x="993321" y="7920660"/>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Star: 5 Points 33">
            <a:extLst>
              <a:ext uri="{FF2B5EF4-FFF2-40B4-BE49-F238E27FC236}">
                <a16:creationId xmlns:a16="http://schemas.microsoft.com/office/drawing/2014/main" id="{4530CF90-FF5A-4B61-80D2-D498C44460E3}"/>
              </a:ext>
            </a:extLst>
          </p:cNvPr>
          <p:cNvSpPr/>
          <p:nvPr/>
        </p:nvSpPr>
        <p:spPr>
          <a:xfrm>
            <a:off x="173653" y="7091150"/>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tar: 5 Points 34">
            <a:extLst>
              <a:ext uri="{FF2B5EF4-FFF2-40B4-BE49-F238E27FC236}">
                <a16:creationId xmlns:a16="http://schemas.microsoft.com/office/drawing/2014/main" id="{0B6A7E44-440F-4B49-BA05-B75799859EB3}"/>
              </a:ext>
            </a:extLst>
          </p:cNvPr>
          <p:cNvSpPr/>
          <p:nvPr/>
        </p:nvSpPr>
        <p:spPr>
          <a:xfrm>
            <a:off x="326053" y="7243550"/>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Star: 5 Points 35">
            <a:extLst>
              <a:ext uri="{FF2B5EF4-FFF2-40B4-BE49-F238E27FC236}">
                <a16:creationId xmlns:a16="http://schemas.microsoft.com/office/drawing/2014/main" id="{3CEE8709-3E85-49BA-AF2F-51C8B7BF6E06}"/>
              </a:ext>
            </a:extLst>
          </p:cNvPr>
          <p:cNvSpPr/>
          <p:nvPr/>
        </p:nvSpPr>
        <p:spPr>
          <a:xfrm>
            <a:off x="478453" y="7395950"/>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Star: 5 Points 36">
            <a:extLst>
              <a:ext uri="{FF2B5EF4-FFF2-40B4-BE49-F238E27FC236}">
                <a16:creationId xmlns:a16="http://schemas.microsoft.com/office/drawing/2014/main" id="{6DFA4148-943D-4046-8F16-8A6AE03ED7D2}"/>
              </a:ext>
            </a:extLst>
          </p:cNvPr>
          <p:cNvSpPr/>
          <p:nvPr/>
        </p:nvSpPr>
        <p:spPr>
          <a:xfrm>
            <a:off x="630853" y="7548350"/>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Star: 5 Points 37">
            <a:extLst>
              <a:ext uri="{FF2B5EF4-FFF2-40B4-BE49-F238E27FC236}">
                <a16:creationId xmlns:a16="http://schemas.microsoft.com/office/drawing/2014/main" id="{6A72FD57-F8B7-436D-A59E-5232ABE47ADE}"/>
              </a:ext>
            </a:extLst>
          </p:cNvPr>
          <p:cNvSpPr/>
          <p:nvPr/>
        </p:nvSpPr>
        <p:spPr>
          <a:xfrm>
            <a:off x="783253" y="7700750"/>
            <a:ext cx="659219" cy="59222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Star: 5 Points 38">
            <a:extLst>
              <a:ext uri="{FF2B5EF4-FFF2-40B4-BE49-F238E27FC236}">
                <a16:creationId xmlns:a16="http://schemas.microsoft.com/office/drawing/2014/main" id="{66C406F1-25FE-41C5-BF5B-6CB8F2A90F1A}"/>
              </a:ext>
            </a:extLst>
          </p:cNvPr>
          <p:cNvSpPr/>
          <p:nvPr/>
        </p:nvSpPr>
        <p:spPr>
          <a:xfrm>
            <a:off x="1042940" y="6947440"/>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Star: 5 Points 39">
            <a:extLst>
              <a:ext uri="{FF2B5EF4-FFF2-40B4-BE49-F238E27FC236}">
                <a16:creationId xmlns:a16="http://schemas.microsoft.com/office/drawing/2014/main" id="{F02AA6F3-1B06-47B2-BBA4-8CB8662CE19D}"/>
              </a:ext>
            </a:extLst>
          </p:cNvPr>
          <p:cNvSpPr/>
          <p:nvPr/>
        </p:nvSpPr>
        <p:spPr>
          <a:xfrm>
            <a:off x="1195340" y="7099840"/>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Star: 5 Points 40">
            <a:extLst>
              <a:ext uri="{FF2B5EF4-FFF2-40B4-BE49-F238E27FC236}">
                <a16:creationId xmlns:a16="http://schemas.microsoft.com/office/drawing/2014/main" id="{98352D26-7DD5-4D93-AE45-5A9CDEA75C1D}"/>
              </a:ext>
            </a:extLst>
          </p:cNvPr>
          <p:cNvSpPr/>
          <p:nvPr/>
        </p:nvSpPr>
        <p:spPr>
          <a:xfrm>
            <a:off x="1347740" y="7252240"/>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Star: 5 Points 41">
            <a:extLst>
              <a:ext uri="{FF2B5EF4-FFF2-40B4-BE49-F238E27FC236}">
                <a16:creationId xmlns:a16="http://schemas.microsoft.com/office/drawing/2014/main" id="{08F5A2A8-3B36-4297-8282-F360A85AE57C}"/>
              </a:ext>
            </a:extLst>
          </p:cNvPr>
          <p:cNvSpPr/>
          <p:nvPr/>
        </p:nvSpPr>
        <p:spPr>
          <a:xfrm>
            <a:off x="1500140" y="7404640"/>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Star: 5 Points 42">
            <a:extLst>
              <a:ext uri="{FF2B5EF4-FFF2-40B4-BE49-F238E27FC236}">
                <a16:creationId xmlns:a16="http://schemas.microsoft.com/office/drawing/2014/main" id="{7EA4BD56-218E-4AB0-A222-129D8CE073DB}"/>
              </a:ext>
            </a:extLst>
          </p:cNvPr>
          <p:cNvSpPr/>
          <p:nvPr/>
        </p:nvSpPr>
        <p:spPr>
          <a:xfrm>
            <a:off x="1652540" y="7557040"/>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Star: 5 Points 43">
            <a:extLst>
              <a:ext uri="{FF2B5EF4-FFF2-40B4-BE49-F238E27FC236}">
                <a16:creationId xmlns:a16="http://schemas.microsoft.com/office/drawing/2014/main" id="{C23889EF-4073-4468-8DDE-5479920F0CED}"/>
              </a:ext>
            </a:extLst>
          </p:cNvPr>
          <p:cNvSpPr/>
          <p:nvPr/>
        </p:nvSpPr>
        <p:spPr>
          <a:xfrm>
            <a:off x="1804940" y="7709440"/>
            <a:ext cx="659219" cy="592220"/>
          </a:xfrm>
          <a:prstGeom prst="star5">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01FF918-D13C-429A-8896-A9C6571406F6}"/>
              </a:ext>
            </a:extLst>
          </p:cNvPr>
          <p:cNvSpPr txBox="1"/>
          <p:nvPr/>
        </p:nvSpPr>
        <p:spPr>
          <a:xfrm>
            <a:off x="173653" y="1170432"/>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31" name="TextBox 30">
            <a:extLst>
              <a:ext uri="{FF2B5EF4-FFF2-40B4-BE49-F238E27FC236}">
                <a16:creationId xmlns:a16="http://schemas.microsoft.com/office/drawing/2014/main" id="{7553D5DD-D4E3-604F-B4C4-AD24A9CF744E}"/>
              </a:ext>
            </a:extLst>
          </p:cNvPr>
          <p:cNvSpPr txBox="1"/>
          <p:nvPr/>
        </p:nvSpPr>
        <p:spPr>
          <a:xfrm>
            <a:off x="4211439" y="394427"/>
            <a:ext cx="3230955" cy="369332"/>
          </a:xfrm>
          <a:prstGeom prst="rect">
            <a:avLst/>
          </a:prstGeom>
          <a:noFill/>
        </p:spPr>
        <p:txBody>
          <a:bodyPr wrap="square" rtlCol="0">
            <a:spAutoFit/>
          </a:bodyPr>
          <a:lstStyle/>
          <a:p>
            <a:r>
              <a:rPr lang="is-IS" b="1" dirty="0">
                <a:solidFill>
                  <a:srgbClr val="FF0000"/>
                </a:solidFill>
              </a:rPr>
              <a:t>Vika nr. eða kennsluhluti/þema </a:t>
            </a:r>
            <a:endParaRPr lang="en-GB" b="1" dirty="0">
              <a:solidFill>
                <a:srgbClr val="FF0000"/>
              </a:solidFill>
            </a:endParaRPr>
          </a:p>
        </p:txBody>
      </p:sp>
      <p:sp>
        <p:nvSpPr>
          <p:cNvPr id="32" name="TextBox 31">
            <a:extLst>
              <a:ext uri="{FF2B5EF4-FFF2-40B4-BE49-F238E27FC236}">
                <a16:creationId xmlns:a16="http://schemas.microsoft.com/office/drawing/2014/main" id="{E9AFDADA-56D9-004A-9B7B-C981DF41D182}"/>
              </a:ext>
            </a:extLst>
          </p:cNvPr>
          <p:cNvSpPr txBox="1"/>
          <p:nvPr/>
        </p:nvSpPr>
        <p:spPr>
          <a:xfrm>
            <a:off x="68112" y="409822"/>
            <a:ext cx="3369870" cy="307777"/>
          </a:xfrm>
          <a:prstGeom prst="rect">
            <a:avLst/>
          </a:prstGeom>
          <a:noFill/>
        </p:spPr>
        <p:txBody>
          <a:bodyPr wrap="square" rtlCol="0">
            <a:spAutoFit/>
          </a:bodyPr>
          <a:lstStyle/>
          <a:p>
            <a:r>
              <a:rPr lang="is-IS" sz="1400" b="1" dirty="0">
                <a:solidFill>
                  <a:srgbClr val="0070C0"/>
                </a:solidFill>
              </a:rPr>
              <a:t>Númer og nafn á námskeiði</a:t>
            </a:r>
            <a:endParaRPr lang="en-GB" sz="1400" b="1" dirty="0">
              <a:solidFill>
                <a:srgbClr val="0070C0"/>
              </a:solidFill>
            </a:endParaRPr>
          </a:p>
        </p:txBody>
      </p:sp>
      <p:sp>
        <p:nvSpPr>
          <p:cNvPr id="33" name="TextBox 32">
            <a:extLst>
              <a:ext uri="{FF2B5EF4-FFF2-40B4-BE49-F238E27FC236}">
                <a16:creationId xmlns:a16="http://schemas.microsoft.com/office/drawing/2014/main" id="{F8854C95-569F-5B4E-81A2-AB4A465FBDEB}"/>
              </a:ext>
            </a:extLst>
          </p:cNvPr>
          <p:cNvSpPr txBox="1"/>
          <p:nvPr/>
        </p:nvSpPr>
        <p:spPr>
          <a:xfrm>
            <a:off x="9384632" y="409816"/>
            <a:ext cx="2579570" cy="307777"/>
          </a:xfrm>
          <a:prstGeom prst="rect">
            <a:avLst/>
          </a:prstGeom>
          <a:noFill/>
        </p:spPr>
        <p:txBody>
          <a:bodyPr wrap="square" rtlCol="0">
            <a:spAutoFit/>
          </a:bodyPr>
          <a:lstStyle/>
          <a:p>
            <a:r>
              <a:rPr lang="is-IS" sz="1400" b="1" dirty="0">
                <a:solidFill>
                  <a:srgbClr val="0070C0"/>
                </a:solidFill>
              </a:rPr>
              <a:t>Nafn á kennara</a:t>
            </a:r>
            <a:endParaRPr lang="en-GB" sz="1400" b="1" dirty="0">
              <a:solidFill>
                <a:srgbClr val="0070C0"/>
              </a:solidFill>
            </a:endParaRPr>
          </a:p>
        </p:txBody>
      </p:sp>
      <p:sp>
        <p:nvSpPr>
          <p:cNvPr id="49" name="TextBox 48">
            <a:extLst>
              <a:ext uri="{FF2B5EF4-FFF2-40B4-BE49-F238E27FC236}">
                <a16:creationId xmlns:a16="http://schemas.microsoft.com/office/drawing/2014/main" id="{06EC52F2-9310-BC44-AC4F-6A708CB1FB4C}"/>
              </a:ext>
            </a:extLst>
          </p:cNvPr>
          <p:cNvSpPr txBox="1"/>
          <p:nvPr/>
        </p:nvSpPr>
        <p:spPr>
          <a:xfrm>
            <a:off x="173653" y="2498718"/>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50" name="TextBox 49">
            <a:extLst>
              <a:ext uri="{FF2B5EF4-FFF2-40B4-BE49-F238E27FC236}">
                <a16:creationId xmlns:a16="http://schemas.microsoft.com/office/drawing/2014/main" id="{FF7CDF8E-C08A-B640-BDFA-BCADB6071CDE}"/>
              </a:ext>
            </a:extLst>
          </p:cNvPr>
          <p:cNvSpPr txBox="1"/>
          <p:nvPr/>
        </p:nvSpPr>
        <p:spPr>
          <a:xfrm>
            <a:off x="173653" y="3807754"/>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51" name="TextBox 50">
            <a:extLst>
              <a:ext uri="{FF2B5EF4-FFF2-40B4-BE49-F238E27FC236}">
                <a16:creationId xmlns:a16="http://schemas.microsoft.com/office/drawing/2014/main" id="{85D7FEFD-4500-2E40-880E-39248BF3907D}"/>
              </a:ext>
            </a:extLst>
          </p:cNvPr>
          <p:cNvSpPr txBox="1"/>
          <p:nvPr/>
        </p:nvSpPr>
        <p:spPr>
          <a:xfrm>
            <a:off x="173653" y="5145665"/>
            <a:ext cx="1268819" cy="523220"/>
          </a:xfrm>
          <a:prstGeom prst="rect">
            <a:avLst/>
          </a:prstGeom>
          <a:noFill/>
        </p:spPr>
        <p:txBody>
          <a:bodyPr wrap="square" rtlCol="0">
            <a:spAutoFit/>
          </a:bodyPr>
          <a:lstStyle/>
          <a:p>
            <a:r>
              <a:rPr lang="is-IS" sz="1400" dirty="0">
                <a:solidFill>
                  <a:srgbClr val="FF0000"/>
                </a:solidFill>
              </a:rPr>
              <a:t>Vika nr. eða kennsluhluti</a:t>
            </a:r>
            <a:endParaRPr lang="en-GB" sz="1400" dirty="0">
              <a:solidFill>
                <a:srgbClr val="FF0000"/>
              </a:solidFill>
            </a:endParaRPr>
          </a:p>
        </p:txBody>
      </p:sp>
      <p:sp>
        <p:nvSpPr>
          <p:cNvPr id="52" name="TextBox 51">
            <a:extLst>
              <a:ext uri="{FF2B5EF4-FFF2-40B4-BE49-F238E27FC236}">
                <a16:creationId xmlns:a16="http://schemas.microsoft.com/office/drawing/2014/main" id="{73FEE869-2B43-0E47-9369-F4178B51E467}"/>
              </a:ext>
            </a:extLst>
          </p:cNvPr>
          <p:cNvSpPr txBox="1"/>
          <p:nvPr/>
        </p:nvSpPr>
        <p:spPr>
          <a:xfrm>
            <a:off x="173653" y="6233321"/>
            <a:ext cx="10779896" cy="276999"/>
          </a:xfrm>
          <a:prstGeom prst="rect">
            <a:avLst/>
          </a:prstGeom>
          <a:noFill/>
        </p:spPr>
        <p:txBody>
          <a:bodyPr wrap="square" rtlCol="0">
            <a:spAutoFit/>
          </a:bodyPr>
          <a:lstStyle/>
          <a:p>
            <a:r>
              <a:rPr lang="is-IS" sz="1200" dirty="0">
                <a:solidFill>
                  <a:srgbClr val="FF0000"/>
                </a:solidFill>
              </a:rPr>
              <a:t>Hér er svo hægt að skrifa skýringatexta, gera athugasemd eða bara skrifa eitthvað til að minna sig á. Mundu að þetta er vinnuplaggið þitt!</a:t>
            </a:r>
            <a:endParaRPr lang="en-GB" sz="1200" dirty="0">
              <a:solidFill>
                <a:srgbClr val="FF0000"/>
              </a:solidFill>
            </a:endParaRPr>
          </a:p>
        </p:txBody>
      </p:sp>
      <p:pic>
        <p:nvPicPr>
          <p:cNvPr id="53" name="Picture 52" descr="A screenshot of a cell phone&#10;&#10;Description automatically generated">
            <a:extLst>
              <a:ext uri="{FF2B5EF4-FFF2-40B4-BE49-F238E27FC236}">
                <a16:creationId xmlns:a16="http://schemas.microsoft.com/office/drawing/2014/main" id="{1191B3FA-A4D9-5F43-BAC6-C754F155ED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1267" y="4851847"/>
            <a:ext cx="1772273" cy="1329205"/>
          </a:xfrm>
          <a:prstGeom prst="rect">
            <a:avLst/>
          </a:prstGeom>
        </p:spPr>
      </p:pic>
      <p:pic>
        <p:nvPicPr>
          <p:cNvPr id="54" name="Picture 53" descr="Graphical user interface, text&#10;&#10;Description automatically generated">
            <a:extLst>
              <a:ext uri="{FF2B5EF4-FFF2-40B4-BE49-F238E27FC236}">
                <a16:creationId xmlns:a16="http://schemas.microsoft.com/office/drawing/2014/main" id="{47ED3D1A-1EC4-C543-B68D-F6AB8A1FA2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92006" y="-827563"/>
            <a:ext cx="1781534" cy="1336150"/>
          </a:xfrm>
          <a:prstGeom prst="rect">
            <a:avLst/>
          </a:prstGeom>
        </p:spPr>
      </p:pic>
      <p:pic>
        <p:nvPicPr>
          <p:cNvPr id="55" name="Picture 54" descr="Text, letter&#10;&#10;Description automatically generated">
            <a:extLst>
              <a:ext uri="{FF2B5EF4-FFF2-40B4-BE49-F238E27FC236}">
                <a16:creationId xmlns:a16="http://schemas.microsoft.com/office/drawing/2014/main" id="{83730FC9-A577-3C44-B67F-E4B6FE4BE51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92006" y="2012142"/>
            <a:ext cx="1781534" cy="1336150"/>
          </a:xfrm>
          <a:prstGeom prst="rect">
            <a:avLst/>
          </a:prstGeom>
        </p:spPr>
      </p:pic>
      <p:pic>
        <p:nvPicPr>
          <p:cNvPr id="56" name="Picture 55" descr="Text, letter&#10;&#10;Description automatically generated">
            <a:extLst>
              <a:ext uri="{FF2B5EF4-FFF2-40B4-BE49-F238E27FC236}">
                <a16:creationId xmlns:a16="http://schemas.microsoft.com/office/drawing/2014/main" id="{6FB0A6FB-41EB-B246-AD45-764458D62A1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01267" y="579093"/>
            <a:ext cx="1781534" cy="1336150"/>
          </a:xfrm>
          <a:prstGeom prst="rect">
            <a:avLst/>
          </a:prstGeom>
        </p:spPr>
      </p:pic>
      <p:pic>
        <p:nvPicPr>
          <p:cNvPr id="57" name="Picture 56" descr="Text&#10;&#10;Description automatically generated">
            <a:extLst>
              <a:ext uri="{FF2B5EF4-FFF2-40B4-BE49-F238E27FC236}">
                <a16:creationId xmlns:a16="http://schemas.microsoft.com/office/drawing/2014/main" id="{0CCE222C-B95E-1C40-8CC0-7D7E84F6D99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01267" y="3445192"/>
            <a:ext cx="1794378" cy="1345784"/>
          </a:xfrm>
          <a:prstGeom prst="rect">
            <a:avLst/>
          </a:prstGeom>
        </p:spPr>
      </p:pic>
      <p:pic>
        <p:nvPicPr>
          <p:cNvPr id="58" name="Picture 57" descr="Text&#10;&#10;Description automatically generated">
            <a:extLst>
              <a:ext uri="{FF2B5EF4-FFF2-40B4-BE49-F238E27FC236}">
                <a16:creationId xmlns:a16="http://schemas.microsoft.com/office/drawing/2014/main" id="{A5AA9902-01AB-1641-95D8-642571E301A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23372" y="6278907"/>
            <a:ext cx="1794378" cy="1345784"/>
          </a:xfrm>
          <a:prstGeom prst="rect">
            <a:avLst/>
          </a:prstGeom>
        </p:spPr>
      </p:pic>
    </p:spTree>
    <p:extLst>
      <p:ext uri="{BB962C8B-B14F-4D97-AF65-F5344CB8AC3E}">
        <p14:creationId xmlns:p14="http://schemas.microsoft.com/office/powerpoint/2010/main" val="3938366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5618</Words>
  <Application>Microsoft Macintosh PowerPoint</Application>
  <PresentationFormat>Widescreen</PresentationFormat>
  <Paragraphs>299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Edda Waage</dc:creator>
  <cp:lastModifiedBy>Sigurbjörg Jóhannesdóttir</cp:lastModifiedBy>
  <cp:revision>35</cp:revision>
  <dcterms:created xsi:type="dcterms:W3CDTF">2020-12-04T17:23:25Z</dcterms:created>
  <dcterms:modified xsi:type="dcterms:W3CDTF">2020-12-07T22:34:27Z</dcterms:modified>
</cp:coreProperties>
</file>