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6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p:scale>
          <a:sx n="125" d="100"/>
          <a:sy n="125" d="100"/>
        </p:scale>
        <p:origin x="-2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10/15/2023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10/15/2023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10/15/2023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10/15/2023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Bases de Datos - SQL Server </a:t>
            </a:r>
            <a:endParaRPr lang="es-BO" dirty="0"/>
          </a:p>
        </p:txBody>
      </p:sp>
      <p:sp>
        <p:nvSpPr>
          <p:cNvPr id="3" name="Subtítulo 2"/>
          <p:cNvSpPr>
            <a:spLocks noGrp="1"/>
          </p:cNvSpPr>
          <p:nvPr>
            <p:ph type="subTitle" idx="1"/>
          </p:nvPr>
        </p:nvSpPr>
        <p:spPr>
          <a:xfrm>
            <a:off x="1371600" y="3628501"/>
            <a:ext cx="9448800" cy="730140"/>
          </a:xfrm>
        </p:spPr>
        <p:txBody>
          <a:bodyPr>
            <a:normAutofit lnSpcReduction="10000"/>
          </a:bodyPr>
          <a:lstStyle/>
          <a:p>
            <a:r>
              <a:rPr lang="en-CA" dirty="0" smtClean="0"/>
              <a:t>Procesual </a:t>
            </a:r>
            <a:r>
              <a:rPr lang="en-CA" dirty="0"/>
              <a:t>H</a:t>
            </a:r>
            <a:r>
              <a:rPr lang="en-CA" dirty="0" smtClean="0"/>
              <a:t>ito 3 </a:t>
            </a:r>
          </a:p>
          <a:p>
            <a:r>
              <a:rPr lang="en-CA" dirty="0" smtClean="0"/>
              <a:t>Base de </a:t>
            </a:r>
            <a:r>
              <a:rPr lang="en-CA" dirty="0"/>
              <a:t>D</a:t>
            </a:r>
            <a:r>
              <a:rPr lang="en-CA" dirty="0" smtClean="0"/>
              <a:t>atos 1 2023</a:t>
            </a:r>
            <a:endParaRPr lang="es-BO" dirty="0"/>
          </a:p>
        </p:txBody>
      </p:sp>
      <p:sp>
        <p:nvSpPr>
          <p:cNvPr id="4" name="Subtítulo 2"/>
          <p:cNvSpPr txBox="1">
            <a:spLocks/>
          </p:cNvSpPr>
          <p:nvPr/>
        </p:nvSpPr>
        <p:spPr>
          <a:xfrm>
            <a:off x="1371600" y="4542901"/>
            <a:ext cx="9448800" cy="53201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dirty="0" smtClean="0"/>
              <a:t>Por </a:t>
            </a:r>
            <a:r>
              <a:rPr lang="en-CA" dirty="0"/>
              <a:t>K</a:t>
            </a:r>
            <a:r>
              <a:rPr lang="en-CA" dirty="0" smtClean="0"/>
              <a:t>enneth </a:t>
            </a:r>
            <a:r>
              <a:rPr lang="en-CA" dirty="0"/>
              <a:t>O</a:t>
            </a:r>
            <a:r>
              <a:rPr lang="en-CA" dirty="0" smtClean="0"/>
              <a:t>mar Momani Zegarra </a:t>
            </a:r>
          </a:p>
          <a:p>
            <a:endParaRPr lang="en-CA" dirty="0" smtClean="0"/>
          </a:p>
        </p:txBody>
      </p:sp>
    </p:spTree>
    <p:extLst>
      <p:ext uri="{BB962C8B-B14F-4D97-AF65-F5344CB8AC3E}">
        <p14:creationId xmlns:p14="http://schemas.microsoft.com/office/powerpoint/2010/main" val="15090050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circle(in)">
                                      <p:cBhvr>
                                        <p:cTn id="2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BO" b="1" dirty="0"/>
              <a:t>DML (Data </a:t>
            </a:r>
            <a:r>
              <a:rPr lang="es-BO" b="1" dirty="0" err="1"/>
              <a:t>Manipulation</a:t>
            </a:r>
            <a:r>
              <a:rPr lang="es-BO" b="1" dirty="0"/>
              <a:t> </a:t>
            </a:r>
            <a:r>
              <a:rPr lang="es-BO" b="1" dirty="0" err="1"/>
              <a:t>Language</a:t>
            </a:r>
            <a:r>
              <a:rPr lang="es-BO" b="1" dirty="0" smtClean="0"/>
              <a:t>):</a:t>
            </a:r>
            <a:br>
              <a:rPr lang="es-BO" b="1" dirty="0" smtClean="0"/>
            </a:br>
            <a:endParaRPr lang="es-BO" dirty="0"/>
          </a:p>
        </p:txBody>
      </p:sp>
      <p:sp>
        <p:nvSpPr>
          <p:cNvPr id="3" name="Marcador de contenido 2"/>
          <p:cNvSpPr>
            <a:spLocks noGrp="1"/>
          </p:cNvSpPr>
          <p:nvPr>
            <p:ph idx="1"/>
          </p:nvPr>
        </p:nvSpPr>
        <p:spPr/>
        <p:txBody>
          <a:bodyPr/>
          <a:lstStyle/>
          <a:p>
            <a:r>
              <a:rPr lang="es-ES" b="1" dirty="0"/>
              <a:t>Propósito:</a:t>
            </a:r>
            <a:r>
              <a:rPr lang="es-ES" dirty="0"/>
              <a:t> DML se utiliza para manipular los datos almacenados en las tablas de la base de datos.</a:t>
            </a:r>
          </a:p>
          <a:p>
            <a:r>
              <a:rPr lang="es-ES" b="1" dirty="0"/>
              <a:t>Operaciones comunes:</a:t>
            </a:r>
            <a:r>
              <a:rPr lang="es-ES" dirty="0"/>
              <a:t> Insertar registros en una tabla, actualizar datos existentes, eliminar registros, recuperar datos de la base de datos.</a:t>
            </a:r>
          </a:p>
          <a:p>
            <a:endParaRPr lang="es-BO" dirty="0"/>
          </a:p>
        </p:txBody>
      </p:sp>
    </p:spTree>
    <p:extLst>
      <p:ext uri="{BB962C8B-B14F-4D97-AF65-F5344CB8AC3E}">
        <p14:creationId xmlns:p14="http://schemas.microsoft.com/office/powerpoint/2010/main" val="26592234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601" y="764372"/>
            <a:ext cx="11801230" cy="1430187"/>
          </a:xfrm>
        </p:spPr>
        <p:txBody>
          <a:bodyPr>
            <a:normAutofit fontScale="90000"/>
          </a:bodyPr>
          <a:lstStyle/>
          <a:p>
            <a:pPr algn="l"/>
            <a:r>
              <a:rPr lang="en-CA" dirty="0" smtClean="0"/>
              <a:t>#1 ejemplo</a:t>
            </a:r>
            <a:br>
              <a:rPr lang="en-CA" dirty="0" smtClean="0"/>
            </a:br>
            <a:r>
              <a:rPr lang="es-ES" i="1" dirty="0"/>
              <a:t>Inserción de un registro en </a:t>
            </a:r>
            <a:r>
              <a:rPr lang="es-ES" i="1" dirty="0" smtClean="0"/>
              <a:t>la tabla "Empleados</a:t>
            </a:r>
            <a:r>
              <a:rPr lang="es-ES" i="1" dirty="0"/>
              <a:t>"</a:t>
            </a:r>
            <a:endParaRPr lang="es-B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1023" y="2336555"/>
            <a:ext cx="7741069" cy="4251814"/>
          </a:xfrm>
        </p:spPr>
      </p:pic>
    </p:spTree>
    <p:extLst>
      <p:ext uri="{BB962C8B-B14F-4D97-AF65-F5344CB8AC3E}">
        <p14:creationId xmlns:p14="http://schemas.microsoft.com/office/powerpoint/2010/main" val="17445149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4892" y="764373"/>
            <a:ext cx="10951308" cy="1293028"/>
          </a:xfrm>
        </p:spPr>
        <p:txBody>
          <a:bodyPr>
            <a:normAutofit fontScale="90000"/>
          </a:bodyPr>
          <a:lstStyle/>
          <a:p>
            <a:r>
              <a:rPr lang="en-CA" dirty="0" smtClean="0"/>
              <a:t>#2 ejemplo</a:t>
            </a:r>
            <a:br>
              <a:rPr lang="en-CA" dirty="0" smtClean="0"/>
            </a:br>
            <a:r>
              <a:rPr lang="es-ES" i="1" dirty="0"/>
              <a:t>Actualización de la edad de un empleado en la tabla "Empleados"</a:t>
            </a:r>
            <a:endParaRPr lang="es-BO"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354" y="2193925"/>
            <a:ext cx="9440983" cy="4024313"/>
          </a:xfrm>
        </p:spPr>
      </p:pic>
    </p:spTree>
    <p:extLst>
      <p:ext uri="{BB962C8B-B14F-4D97-AF65-F5344CB8AC3E}">
        <p14:creationId xmlns:p14="http://schemas.microsoft.com/office/powerpoint/2010/main" val="9371923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764373"/>
            <a:ext cx="10820400" cy="1293028"/>
          </a:xfrm>
        </p:spPr>
        <p:txBody>
          <a:bodyPr>
            <a:normAutofit fontScale="90000"/>
          </a:bodyPr>
          <a:lstStyle/>
          <a:p>
            <a:r>
              <a:rPr lang="en-CA" dirty="0" smtClean="0"/>
              <a:t>#3  ejemplo </a:t>
            </a:r>
            <a:br>
              <a:rPr lang="en-CA" dirty="0" smtClean="0"/>
            </a:br>
            <a:r>
              <a:rPr lang="es-ES" i="1" dirty="0"/>
              <a:t>Eliminación de un empleado de la tabla "Empleados"</a:t>
            </a:r>
            <a:endParaRPr lang="es-B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8862" y="2193925"/>
            <a:ext cx="9456615" cy="4464783"/>
          </a:xfrm>
        </p:spPr>
      </p:pic>
    </p:spTree>
    <p:extLst>
      <p:ext uri="{BB962C8B-B14F-4D97-AF65-F5344CB8AC3E}">
        <p14:creationId xmlns:p14="http://schemas.microsoft.com/office/powerpoint/2010/main" val="15154257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Que significa PRIMARY KEY y FOREIGN KEY.</a:t>
            </a:r>
            <a:endParaRPr lang="es-BO" dirty="0"/>
          </a:p>
        </p:txBody>
      </p:sp>
      <p:sp>
        <p:nvSpPr>
          <p:cNvPr id="3" name="Marcador de contenido 2"/>
          <p:cNvSpPr>
            <a:spLocks noGrp="1"/>
          </p:cNvSpPr>
          <p:nvPr>
            <p:ph idx="1"/>
          </p:nvPr>
        </p:nvSpPr>
        <p:spPr/>
        <p:txBody>
          <a:bodyPr/>
          <a:lstStyle/>
          <a:p>
            <a:r>
              <a:rPr lang="es-ES" dirty="0"/>
              <a:t>PRIMARY KEY (Clave Primaria):</a:t>
            </a:r>
          </a:p>
          <a:p>
            <a:pPr lvl="1"/>
            <a:r>
              <a:rPr lang="es-ES" dirty="0"/>
              <a:t>Es un campo único que identifica cada registro en una tabla.</a:t>
            </a:r>
          </a:p>
          <a:p>
            <a:pPr lvl="1"/>
            <a:r>
              <a:rPr lang="es-ES" dirty="0"/>
              <a:t>Garantiza la integridad de los datos y evita duplicados.</a:t>
            </a:r>
          </a:p>
          <a:p>
            <a:pPr lvl="1"/>
            <a:r>
              <a:rPr lang="es-ES" dirty="0"/>
              <a:t>Ejemplo: Número de identificación único de un cliente.</a:t>
            </a:r>
          </a:p>
          <a:p>
            <a:r>
              <a:rPr lang="es-ES" dirty="0"/>
              <a:t>FOREIGN KEY (Clave Externa):</a:t>
            </a:r>
          </a:p>
          <a:p>
            <a:pPr lvl="1"/>
            <a:r>
              <a:rPr lang="es-ES" dirty="0"/>
              <a:t>Es un campo que relaciona registros entre dos tablas.</a:t>
            </a:r>
          </a:p>
          <a:p>
            <a:pPr lvl="1"/>
            <a:r>
              <a:rPr lang="es-ES" dirty="0"/>
              <a:t>Conecta registros secundarios con registros principales.</a:t>
            </a:r>
          </a:p>
          <a:p>
            <a:pPr lvl="1"/>
            <a:r>
              <a:rPr lang="es-ES" dirty="0"/>
              <a:t>Ejemplo: </a:t>
            </a:r>
            <a:r>
              <a:rPr lang="es-ES" dirty="0" smtClean="0"/>
              <a:t>Una columna que </a:t>
            </a:r>
            <a:r>
              <a:rPr lang="es-ES" dirty="0"/>
              <a:t>referencia la PRIMARY KEY de otra tabla, como IDCliente en una tabla de pedidos.</a:t>
            </a:r>
          </a:p>
        </p:txBody>
      </p:sp>
    </p:spTree>
    <p:extLst>
      <p:ext uri="{BB962C8B-B14F-4D97-AF65-F5344CB8AC3E}">
        <p14:creationId xmlns:p14="http://schemas.microsoft.com/office/powerpoint/2010/main" val="5383894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Defina que es una TABLA y el uso de IDENTITY. </a:t>
            </a:r>
            <a:endParaRPr lang="es-BO" dirty="0"/>
          </a:p>
        </p:txBody>
      </p:sp>
      <p:sp>
        <p:nvSpPr>
          <p:cNvPr id="3" name="Marcador de contenido 2"/>
          <p:cNvSpPr>
            <a:spLocks noGrp="1"/>
          </p:cNvSpPr>
          <p:nvPr>
            <p:ph idx="1"/>
          </p:nvPr>
        </p:nvSpPr>
        <p:spPr>
          <a:xfrm>
            <a:off x="685800" y="2194560"/>
            <a:ext cx="10820400" cy="4362548"/>
          </a:xfrm>
        </p:spPr>
        <p:txBody>
          <a:bodyPr>
            <a:normAutofit fontScale="55000" lnSpcReduction="20000"/>
          </a:bodyPr>
          <a:lstStyle/>
          <a:p>
            <a:r>
              <a:rPr lang="es-ES" sz="2600" dirty="0"/>
              <a:t>Tabla:</a:t>
            </a:r>
          </a:p>
          <a:p>
            <a:pPr>
              <a:lnSpc>
                <a:spcPct val="120000"/>
              </a:lnSpc>
            </a:pPr>
            <a:r>
              <a:rPr lang="es-ES" sz="2600" dirty="0"/>
              <a:t>En una base de datos, una tabla es una estructura que organiza y almacena datos de manera ordenada.</a:t>
            </a:r>
          </a:p>
          <a:p>
            <a:pPr>
              <a:lnSpc>
                <a:spcPct val="120000"/>
              </a:lnSpc>
            </a:pPr>
            <a:r>
              <a:rPr lang="es-ES" sz="2600" dirty="0"/>
              <a:t>Se compone de filas (registros) y columnas (campos) que definen los tipos de datos que pueden almacenarse.</a:t>
            </a:r>
          </a:p>
          <a:p>
            <a:pPr>
              <a:lnSpc>
                <a:spcPct val="120000"/>
              </a:lnSpc>
            </a:pPr>
            <a:r>
              <a:rPr lang="es-BO" sz="2600" dirty="0"/>
              <a:t>IDENTITY</a:t>
            </a:r>
            <a:r>
              <a:rPr lang="es-BO" sz="2600" dirty="0"/>
              <a:t>:</a:t>
            </a:r>
          </a:p>
          <a:p>
            <a:pPr>
              <a:lnSpc>
                <a:spcPct val="120000"/>
              </a:lnSpc>
            </a:pPr>
            <a:endParaRPr lang="es-BO" sz="2600" dirty="0"/>
          </a:p>
          <a:p>
            <a:pPr marL="0" indent="0">
              <a:lnSpc>
                <a:spcPct val="120000"/>
              </a:lnSpc>
              <a:buNone/>
            </a:pPr>
            <a:r>
              <a:rPr lang="es-BO" sz="2600" dirty="0"/>
              <a:t> </a:t>
            </a:r>
            <a:r>
              <a:rPr lang="es-BO" sz="2600" dirty="0"/>
              <a:t>en SQL ‘identity’ es un atributo que se aplica a una columna de una tabla </a:t>
            </a:r>
          </a:p>
          <a:p>
            <a:pPr marL="0" indent="0">
              <a:lnSpc>
                <a:spcPct val="120000"/>
              </a:lnSpc>
              <a:buNone/>
            </a:pPr>
            <a:r>
              <a:rPr lang="es-BO" sz="2600" dirty="0"/>
              <a:t>Se utiliza para crear una columna que genera valores numéricos de forma automática y única para cada fila </a:t>
            </a:r>
          </a:p>
          <a:p>
            <a:pPr marL="0" indent="0">
              <a:lnSpc>
                <a:spcPct val="120000"/>
              </a:lnSpc>
              <a:buNone/>
            </a:pPr>
            <a:r>
              <a:rPr lang="es-BO" sz="2600" dirty="0"/>
              <a:t>Es comúnmente empleado como clave primaria, lo que garantiza que cada registro tenga valor único </a:t>
            </a:r>
          </a:p>
          <a:p>
            <a:pPr marL="0" indent="0">
              <a:lnSpc>
                <a:spcPct val="120000"/>
              </a:lnSpc>
              <a:buNone/>
            </a:pPr>
            <a:r>
              <a:rPr lang="es-BO" sz="2600" dirty="0"/>
              <a:t>Es </a:t>
            </a:r>
            <a:r>
              <a:rPr lang="es-BO" sz="2600" dirty="0"/>
              <a:t>útil para asignar automáticamente valores de identificación a registros, como números de cliente o ID de productos</a:t>
            </a:r>
            <a:r>
              <a:rPr lang="es-BO" dirty="0"/>
              <a:t/>
            </a:r>
            <a:br>
              <a:rPr lang="es-BO" dirty="0"/>
            </a:br>
            <a:endParaRPr lang="es-BO" dirty="0"/>
          </a:p>
        </p:txBody>
      </p:sp>
    </p:spTree>
    <p:extLst>
      <p:ext uri="{BB962C8B-B14F-4D97-AF65-F5344CB8AC3E}">
        <p14:creationId xmlns:p14="http://schemas.microsoft.com/office/powerpoint/2010/main" val="38445632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Para que se utiliza la cláusula WHERE. </a:t>
            </a:r>
            <a:endParaRPr lang="es-BO" dirty="0"/>
          </a:p>
        </p:txBody>
      </p:sp>
      <p:sp>
        <p:nvSpPr>
          <p:cNvPr id="5" name="Marcador de contenido 4"/>
          <p:cNvSpPr>
            <a:spLocks noGrp="1"/>
          </p:cNvSpPr>
          <p:nvPr>
            <p:ph idx="1"/>
          </p:nvPr>
        </p:nvSpPr>
        <p:spPr/>
        <p:txBody>
          <a:bodyPr>
            <a:normAutofit/>
          </a:bodyPr>
          <a:lstStyle/>
          <a:p>
            <a:pPr marL="0" indent="0">
              <a:buNone/>
            </a:pPr>
            <a:r>
              <a:rPr lang="es-BO" sz="1900" dirty="0"/>
              <a:t/>
            </a:r>
            <a:br>
              <a:rPr lang="es-BO" sz="1900" dirty="0"/>
            </a:br>
            <a:r>
              <a:rPr lang="es-BO" sz="1900" dirty="0"/>
              <a:t>La cláusula WHERE se utiliza en SQL para filtrar registros en una consulta. Sus funciones principales son:</a:t>
            </a:r>
          </a:p>
          <a:p>
            <a:endParaRPr lang="es-BO" sz="1900" dirty="0" smtClean="0"/>
          </a:p>
          <a:p>
            <a:r>
              <a:rPr lang="es-BO" sz="1900" dirty="0" smtClean="0"/>
              <a:t>Filtrar </a:t>
            </a:r>
            <a:r>
              <a:rPr lang="es-BO" sz="1900" dirty="0"/>
              <a:t>Registros: Permite seleccionar registros que cumplan con ciertas condiciones específicas.</a:t>
            </a:r>
          </a:p>
          <a:p>
            <a:r>
              <a:rPr lang="es-BO" sz="1900" dirty="0"/>
              <a:t>Condición: Se utiliza para definir una condición que debe cumplirse para que un registro se incluya en el resultado de la consulta.</a:t>
            </a:r>
          </a:p>
          <a:p>
            <a:r>
              <a:rPr lang="es-BO" sz="1900" dirty="0"/>
              <a:t>Comparación: Puede comparar campos con valores, otros campos o expresiones.</a:t>
            </a:r>
          </a:p>
          <a:p>
            <a:r>
              <a:rPr lang="es-BO" sz="1900" dirty="0"/>
              <a:t>Por ejemplo, puedes usar WHERE para seleccionar todos los productos de una base de datos con un precio superior a $50:</a:t>
            </a:r>
          </a:p>
          <a:p>
            <a:pPr marL="0" indent="0">
              <a:buNone/>
            </a:pPr>
            <a:endParaRPr lang="en-CA" dirty="0" smtClean="0"/>
          </a:p>
        </p:txBody>
      </p:sp>
    </p:spTree>
    <p:extLst>
      <p:ext uri="{BB962C8B-B14F-4D97-AF65-F5344CB8AC3E}">
        <p14:creationId xmlns:p14="http://schemas.microsoft.com/office/powerpoint/2010/main" val="9499584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Para que se utiliza la instrucción INNER JOIN. </a:t>
            </a:r>
            <a:endParaRPr lang="es-BO" dirty="0"/>
          </a:p>
        </p:txBody>
      </p:sp>
      <p:sp>
        <p:nvSpPr>
          <p:cNvPr id="3" name="Marcador de contenido 2"/>
          <p:cNvSpPr>
            <a:spLocks noGrp="1"/>
          </p:cNvSpPr>
          <p:nvPr>
            <p:ph idx="1"/>
          </p:nvPr>
        </p:nvSpPr>
        <p:spPr/>
        <p:txBody>
          <a:bodyPr/>
          <a:lstStyle/>
          <a:p>
            <a:r>
              <a:rPr lang="es-BO" dirty="0"/>
              <a:t>La instrucción INNER JOIN en SQL se utiliza para combinar registros de dos o más tablas en una consulta. Su función principal es combinar registros que tengan valores coincidentes en una columna específica, conocida como la "cláusula de unión". Esta instrucción es esencial para trabajar con bases de datos relacionales y permite</a:t>
            </a:r>
            <a:r>
              <a:rPr lang="es-BO" dirty="0" smtClean="0"/>
              <a:t>:</a:t>
            </a:r>
          </a:p>
          <a:p>
            <a:endParaRPr lang="es-BO" dirty="0"/>
          </a:p>
          <a:p>
            <a:r>
              <a:rPr lang="es-BO" dirty="0"/>
              <a:t>Combinar Datos: Unir registros de múltiples tablas en una sola consulta para obtener una vista consolidada de la información.</a:t>
            </a:r>
          </a:p>
          <a:p>
            <a:r>
              <a:rPr lang="es-BO" dirty="0"/>
              <a:t>Relacionar Tablas: Establecer relaciones entre tablas a través de columnas comunes, como claves primarias y foráneas, para acceder a datos relacionados.</a:t>
            </a:r>
          </a:p>
          <a:p>
            <a:endParaRPr lang="es-BO" dirty="0"/>
          </a:p>
        </p:txBody>
      </p:sp>
    </p:spTree>
    <p:extLst>
      <p:ext uri="{BB962C8B-B14F-4D97-AF65-F5344CB8AC3E}">
        <p14:creationId xmlns:p14="http://schemas.microsoft.com/office/powerpoint/2010/main" val="1809671737"/>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Ejemplo de INNER JOIN </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6246" y="2193925"/>
            <a:ext cx="10339754" cy="4024313"/>
          </a:xfrm>
        </p:spPr>
      </p:pic>
    </p:spTree>
    <p:extLst>
      <p:ext uri="{BB962C8B-B14F-4D97-AF65-F5344CB8AC3E}">
        <p14:creationId xmlns:p14="http://schemas.microsoft.com/office/powerpoint/2010/main" val="2799427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Ejemplo de LEFT JOIN</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2193925"/>
            <a:ext cx="11113477" cy="4449152"/>
          </a:xfrm>
        </p:spPr>
      </p:pic>
    </p:spTree>
    <p:extLst>
      <p:ext uri="{BB962C8B-B14F-4D97-AF65-F5344CB8AC3E}">
        <p14:creationId xmlns:p14="http://schemas.microsoft.com/office/powerpoint/2010/main" val="138557342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51539" y="547076"/>
            <a:ext cx="9448800" cy="1854409"/>
          </a:xfrm>
        </p:spPr>
        <p:txBody>
          <a:bodyPr>
            <a:normAutofit/>
          </a:bodyPr>
          <a:lstStyle/>
          <a:p>
            <a:r>
              <a:rPr lang="es-ES" sz="2800" dirty="0"/>
              <a:t>Diseño de base de datos. </a:t>
            </a:r>
            <a:r>
              <a:rPr lang="es-ES" sz="2800" dirty="0" smtClean="0"/>
              <a:t/>
            </a:r>
            <a:br>
              <a:rPr lang="es-ES" sz="2800" dirty="0" smtClean="0"/>
            </a:br>
            <a:r>
              <a:rPr lang="es-ES" sz="2800" dirty="0" smtClean="0"/>
              <a:t>1.1</a:t>
            </a:r>
            <a:r>
              <a:rPr lang="es-ES" sz="2800" dirty="0"/>
              <a:t>. Dado el detalle explicado en la parte inicial de este documento debería generar una base de datos similar al siguiente</a:t>
            </a:r>
            <a:endParaRPr lang="es-BO" sz="2800" dirty="0"/>
          </a:p>
        </p:txBody>
      </p:sp>
      <p:sp>
        <p:nvSpPr>
          <p:cNvPr id="3" name="Subtítulo 2"/>
          <p:cNvSpPr>
            <a:spLocks noGrp="1"/>
          </p:cNvSpPr>
          <p:nvPr>
            <p:ph type="subTitle" idx="1"/>
          </p:nvPr>
        </p:nvSpPr>
        <p:spPr/>
        <p:txBody>
          <a:bodyPr>
            <a:normAutofit/>
          </a:bodyPr>
          <a:lstStyle/>
          <a:p>
            <a:r>
              <a:rPr lang="en-CA" dirty="0" smtClean="0"/>
              <a:t>  </a:t>
            </a:r>
            <a:endParaRPr lang="es-BO"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20383" t="2015" r="14351" b="-2015"/>
          <a:stretch/>
        </p:blipFill>
        <p:spPr>
          <a:xfrm>
            <a:off x="3681046" y="2599433"/>
            <a:ext cx="5611446" cy="4266382"/>
          </a:xfrm>
          <a:prstGeom prst="rect">
            <a:avLst/>
          </a:prstGeom>
        </p:spPr>
      </p:pic>
    </p:spTree>
    <p:extLst>
      <p:ext uri="{BB962C8B-B14F-4D97-AF65-F5344CB8AC3E}">
        <p14:creationId xmlns:p14="http://schemas.microsoft.com/office/powerpoint/2010/main" val="14751915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CA" dirty="0" smtClean="0"/>
              <a:t>Ejemplo de right join</a:t>
            </a:r>
            <a:br>
              <a:rPr lang="en-CA" dirty="0" smtClean="0"/>
            </a:br>
            <a:endParaRPr lang="es-B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0461" y="2057401"/>
            <a:ext cx="9956799" cy="4363183"/>
          </a:xfrm>
        </p:spPr>
      </p:pic>
    </p:spTree>
    <p:extLst>
      <p:ext uri="{BB962C8B-B14F-4D97-AF65-F5344CB8AC3E}">
        <p14:creationId xmlns:p14="http://schemas.microsoft.com/office/powerpoint/2010/main" val="2890894458"/>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5600" y="445477"/>
            <a:ext cx="8610600" cy="1611924"/>
          </a:xfrm>
        </p:spPr>
        <p:txBody>
          <a:bodyPr>
            <a:normAutofit fontScale="90000"/>
          </a:bodyPr>
          <a:lstStyle/>
          <a:p>
            <a:r>
              <a:rPr lang="es-ES" dirty="0"/>
              <a:t>Crear 3 tablas y crear una consulta SQL que muestra el uso de INNER JOIN</a:t>
            </a:r>
            <a:endParaRPr lang="es-B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231" y="2193925"/>
            <a:ext cx="11035323" cy="4331921"/>
          </a:xfrm>
        </p:spPr>
      </p:pic>
    </p:spTree>
    <p:extLst>
      <p:ext uri="{BB962C8B-B14F-4D97-AF65-F5344CB8AC3E}">
        <p14:creationId xmlns:p14="http://schemas.microsoft.com/office/powerpoint/2010/main" val="2858724396"/>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047" y="397050"/>
            <a:ext cx="11381154" cy="1293028"/>
          </a:xfrm>
        </p:spPr>
        <p:txBody>
          <a:bodyPr>
            <a:normAutofit fontScale="90000"/>
          </a:bodyPr>
          <a:lstStyle/>
          <a:p>
            <a:r>
              <a:rPr lang="es-BO" dirty="0"/>
              <a:t>Manejo de </a:t>
            </a:r>
            <a:r>
              <a:rPr lang="es-BO" dirty="0" smtClean="0"/>
              <a:t>consultas</a:t>
            </a:r>
            <a:br>
              <a:rPr lang="es-BO" dirty="0" smtClean="0"/>
            </a:br>
            <a:r>
              <a:rPr lang="es-ES" dirty="0"/>
              <a:t>Mostrar que jugadores que son del equipo equ-222</a:t>
            </a:r>
            <a:r>
              <a:rPr lang="es-BO" dirty="0" smtClean="0"/>
              <a:t> </a:t>
            </a:r>
            <a:endParaRPr lang="es-BO" dirty="0"/>
          </a:p>
        </p:txBody>
      </p:sp>
      <p:pic>
        <p:nvPicPr>
          <p:cNvPr id="6" name="Marcador de contenido 5"/>
          <p:cNvPicPr>
            <a:picLocks noGrp="1" noChangeAspect="1"/>
          </p:cNvPicPr>
          <p:nvPr>
            <p:ph idx="1"/>
          </p:nvPr>
        </p:nvPicPr>
        <p:blipFill rotWithShape="1">
          <a:blip r:embed="rId2">
            <a:extLst>
              <a:ext uri="{28A0092B-C50C-407E-A947-70E740481C1C}">
                <a14:useLocalDpi xmlns:a14="http://schemas.microsoft.com/office/drawing/2010/main" val="0"/>
              </a:ext>
            </a:extLst>
          </a:blip>
          <a:srcRect b="11813"/>
          <a:stretch/>
        </p:blipFill>
        <p:spPr>
          <a:xfrm>
            <a:off x="351692" y="1690078"/>
            <a:ext cx="11154509" cy="4867030"/>
          </a:xfrm>
        </p:spPr>
      </p:pic>
    </p:spTree>
    <p:extLst>
      <p:ext uri="{BB962C8B-B14F-4D97-AF65-F5344CB8AC3E}">
        <p14:creationId xmlns:p14="http://schemas.microsoft.com/office/powerpoint/2010/main" val="1277473227"/>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639327"/>
            <a:ext cx="11240477" cy="1293028"/>
          </a:xfrm>
        </p:spPr>
        <p:txBody>
          <a:bodyPr>
            <a:normAutofit fontScale="90000"/>
          </a:bodyPr>
          <a:lstStyle/>
          <a:p>
            <a:r>
              <a:rPr lang="es-ES" dirty="0"/>
              <a:t>Mostrar que jugadores(nombres, apellidos) que juegan en la sede de El Alto. </a:t>
            </a:r>
            <a:endParaRPr lang="es-BO" dirty="0"/>
          </a:p>
        </p:txBody>
      </p:sp>
      <p:pic>
        <p:nvPicPr>
          <p:cNvPr id="4"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r="6756"/>
          <a:stretch/>
        </p:blipFill>
        <p:spPr>
          <a:xfrm>
            <a:off x="101600" y="1932355"/>
            <a:ext cx="11652738" cy="4901178"/>
          </a:xfrm>
        </p:spPr>
      </p:pic>
    </p:spTree>
    <p:extLst>
      <p:ext uri="{BB962C8B-B14F-4D97-AF65-F5344CB8AC3E}">
        <p14:creationId xmlns:p14="http://schemas.microsoft.com/office/powerpoint/2010/main" val="29976578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623696"/>
            <a:ext cx="11086123" cy="1293028"/>
          </a:xfrm>
        </p:spPr>
        <p:txBody>
          <a:bodyPr>
            <a:normAutofit fontScale="90000"/>
          </a:bodyPr>
          <a:lstStyle/>
          <a:p>
            <a:r>
              <a:rPr lang="es-ES" dirty="0"/>
              <a:t>Mostrar aquellos jugadores mayores o igual a 21 años que sean de la categoría VARONES.</a:t>
            </a:r>
            <a:endParaRPr lang="es-BO" dirty="0"/>
          </a:p>
        </p:txBody>
      </p:sp>
      <p:pic>
        <p:nvPicPr>
          <p:cNvPr id="7" name="Marcador de contenido 6"/>
          <p:cNvPicPr>
            <a:picLocks noGrp="1" noChangeAspect="1"/>
          </p:cNvPicPr>
          <p:nvPr>
            <p:ph idx="1"/>
          </p:nvPr>
        </p:nvPicPr>
        <p:blipFill rotWithShape="1">
          <a:blip r:embed="rId2">
            <a:extLst>
              <a:ext uri="{28A0092B-C50C-407E-A947-70E740481C1C}">
                <a14:useLocalDpi xmlns:a14="http://schemas.microsoft.com/office/drawing/2010/main" val="0"/>
              </a:ext>
            </a:extLst>
          </a:blip>
          <a:srcRect l="939" t="14449" r="8730" b="14740"/>
          <a:stretch/>
        </p:blipFill>
        <p:spPr>
          <a:xfrm>
            <a:off x="969108" y="2344614"/>
            <a:ext cx="10441354" cy="4087447"/>
          </a:xfrm>
        </p:spPr>
      </p:pic>
    </p:spTree>
    <p:extLst>
      <p:ext uri="{BB962C8B-B14F-4D97-AF65-F5344CB8AC3E}">
        <p14:creationId xmlns:p14="http://schemas.microsoft.com/office/powerpoint/2010/main" val="31493545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908" y="764373"/>
            <a:ext cx="10740292" cy="1293028"/>
          </a:xfrm>
        </p:spPr>
        <p:txBody>
          <a:bodyPr>
            <a:normAutofit fontScale="90000"/>
          </a:bodyPr>
          <a:lstStyle/>
          <a:p>
            <a:r>
              <a:rPr lang="es-ES" dirty="0"/>
              <a:t>Mostrar a todos los estudiantes en donde su apellido empiece con la letra S. </a:t>
            </a:r>
            <a:endParaRPr lang="es-B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585" y="2193925"/>
            <a:ext cx="10839937" cy="4550752"/>
          </a:xfrm>
        </p:spPr>
      </p:pic>
    </p:spTree>
    <p:extLst>
      <p:ext uri="{BB962C8B-B14F-4D97-AF65-F5344CB8AC3E}">
        <p14:creationId xmlns:p14="http://schemas.microsoft.com/office/powerpoint/2010/main" val="39411584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5138" y="764373"/>
            <a:ext cx="11131062" cy="1293028"/>
          </a:xfrm>
        </p:spPr>
        <p:txBody>
          <a:bodyPr>
            <a:normAutofit fontScale="90000"/>
          </a:bodyPr>
          <a:lstStyle/>
          <a:p>
            <a:r>
              <a:rPr lang="es-ES" dirty="0"/>
              <a:t>Mostrar que equipos forman parte del campeonato camp-111 y además sean de la categoría MUJERES</a:t>
            </a:r>
            <a:endParaRPr lang="es-B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493899"/>
            <a:ext cx="10820400" cy="3424364"/>
          </a:xfrm>
        </p:spPr>
      </p:pic>
    </p:spTree>
    <p:extLst>
      <p:ext uri="{BB962C8B-B14F-4D97-AF65-F5344CB8AC3E}">
        <p14:creationId xmlns:p14="http://schemas.microsoft.com/office/powerpoint/2010/main" val="37671817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Mostrar el nombre del equipo del jugador con id_jugador igual a jug-333</a:t>
            </a:r>
            <a:endParaRPr lang="es-B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246" y="2193925"/>
            <a:ext cx="11402646" cy="4503860"/>
          </a:xfrm>
        </p:spPr>
      </p:pic>
    </p:spTree>
    <p:extLst>
      <p:ext uri="{BB962C8B-B14F-4D97-AF65-F5344CB8AC3E}">
        <p14:creationId xmlns:p14="http://schemas.microsoft.com/office/powerpoint/2010/main" val="36690403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3969" y="764373"/>
            <a:ext cx="10912231" cy="1293028"/>
          </a:xfrm>
        </p:spPr>
        <p:txBody>
          <a:bodyPr>
            <a:normAutofit fontScale="90000"/>
          </a:bodyPr>
          <a:lstStyle/>
          <a:p>
            <a:r>
              <a:rPr lang="es-ES" dirty="0"/>
              <a:t>Mostrar el nombre del campeonato del jugador con id_jugador igual a jug-333 </a:t>
            </a:r>
            <a:endParaRPr lang="es-B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0" y="2193925"/>
            <a:ext cx="11457353" cy="4503860"/>
          </a:xfrm>
        </p:spPr>
      </p:pic>
    </p:spTree>
    <p:extLst>
      <p:ext uri="{BB962C8B-B14F-4D97-AF65-F5344CB8AC3E}">
        <p14:creationId xmlns:p14="http://schemas.microsoft.com/office/powerpoint/2010/main" val="38253862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5600" y="390769"/>
            <a:ext cx="8610600" cy="1666632"/>
          </a:xfrm>
        </p:spPr>
        <p:txBody>
          <a:bodyPr>
            <a:normAutofit fontScale="90000"/>
          </a:bodyPr>
          <a:lstStyle/>
          <a:p>
            <a:r>
              <a:rPr lang="es-ES" dirty="0"/>
              <a:t>Crear una consulta SQL que maneje las 3 tablas de la base de datos.</a:t>
            </a:r>
            <a:endParaRPr lang="es-B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014" y="2246938"/>
            <a:ext cx="10914185" cy="4255462"/>
          </a:xfrm>
        </p:spPr>
      </p:pic>
    </p:spTree>
    <p:extLst>
      <p:ext uri="{BB962C8B-B14F-4D97-AF65-F5344CB8AC3E}">
        <p14:creationId xmlns:p14="http://schemas.microsoft.com/office/powerpoint/2010/main" val="9317061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1.2. Los registros de cada tabla deberían quedar de la siguiente forma </a:t>
            </a:r>
            <a:endParaRPr lang="es-B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406" y="2334601"/>
            <a:ext cx="9710132" cy="4024313"/>
          </a:xfrm>
        </p:spPr>
      </p:pic>
    </p:spTree>
    <p:extLst>
      <p:ext uri="{BB962C8B-B14F-4D97-AF65-F5344CB8AC3E}">
        <p14:creationId xmlns:p14="http://schemas.microsoft.com/office/powerpoint/2010/main" val="12954042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2831" y="764373"/>
            <a:ext cx="9763369" cy="1293028"/>
          </a:xfrm>
        </p:spPr>
        <p:txBody>
          <a:bodyPr>
            <a:normAutofit fontScale="90000"/>
          </a:bodyPr>
          <a:lstStyle/>
          <a:p>
            <a:r>
              <a:rPr lang="es-ES" dirty="0"/>
              <a:t>¿Qué estrategia utilizaría para determinar cuántos equipos inscritos hay?</a:t>
            </a:r>
            <a:endParaRPr lang="es-B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5925" y="2563019"/>
            <a:ext cx="8820150" cy="3286125"/>
          </a:xfrm>
        </p:spPr>
      </p:pic>
    </p:spTree>
    <p:extLst>
      <p:ext uri="{BB962C8B-B14F-4D97-AF65-F5344CB8AC3E}">
        <p14:creationId xmlns:p14="http://schemas.microsoft.com/office/powerpoint/2010/main" val="25613819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5723" y="764373"/>
            <a:ext cx="11240477" cy="1293028"/>
          </a:xfrm>
        </p:spPr>
        <p:txBody>
          <a:bodyPr>
            <a:normAutofit fontScale="90000"/>
          </a:bodyPr>
          <a:lstStyle/>
          <a:p>
            <a:r>
              <a:rPr lang="es-ES" dirty="0"/>
              <a:t>¿Qué estrategia utilizaría para determinar cuántos jugadores pertenecen a la categoría VARONES o </a:t>
            </a:r>
            <a:r>
              <a:rPr lang="es-ES" dirty="0" smtClean="0"/>
              <a:t>Categoría </a:t>
            </a:r>
            <a:r>
              <a:rPr lang="es-ES" dirty="0"/>
              <a:t>MUJERES. </a:t>
            </a:r>
            <a:endParaRPr lang="es-BO"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42" y="2365864"/>
            <a:ext cx="5867530" cy="4300659"/>
          </a:xfr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740" y="2448046"/>
            <a:ext cx="6125552" cy="4218477"/>
          </a:xfrm>
          <a:prstGeom prst="rect">
            <a:avLst/>
          </a:prstGeom>
        </p:spPr>
      </p:pic>
    </p:spTree>
    <p:extLst>
      <p:ext uri="{BB962C8B-B14F-4D97-AF65-F5344CB8AC3E}">
        <p14:creationId xmlns:p14="http://schemas.microsoft.com/office/powerpoint/2010/main" val="3795887012"/>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18260" y="998220"/>
            <a:ext cx="9448800" cy="1982581"/>
          </a:xfrm>
        </p:spPr>
        <p:txBody>
          <a:bodyPr/>
          <a:lstStyle/>
          <a:p>
            <a:r>
              <a:rPr lang="pt-BR" dirty="0" smtClean="0"/>
              <a:t>Esto fue bases de Datos - SQL Server </a:t>
            </a:r>
            <a:endParaRPr lang="es-BO" dirty="0"/>
          </a:p>
        </p:txBody>
      </p:sp>
      <p:sp>
        <p:nvSpPr>
          <p:cNvPr id="3" name="Subtítulo 2"/>
          <p:cNvSpPr>
            <a:spLocks noGrp="1"/>
          </p:cNvSpPr>
          <p:nvPr>
            <p:ph type="subTitle" idx="1"/>
          </p:nvPr>
        </p:nvSpPr>
        <p:spPr>
          <a:xfrm>
            <a:off x="1318260" y="4234181"/>
            <a:ext cx="9448800" cy="685800"/>
          </a:xfrm>
        </p:spPr>
        <p:txBody>
          <a:bodyPr>
            <a:normAutofit fontScale="92500" lnSpcReduction="10000"/>
          </a:bodyPr>
          <a:lstStyle/>
          <a:p>
            <a:r>
              <a:rPr lang="en-CA" dirty="0" smtClean="0"/>
              <a:t>Procesual </a:t>
            </a:r>
            <a:r>
              <a:rPr lang="en-CA" dirty="0"/>
              <a:t>H</a:t>
            </a:r>
            <a:r>
              <a:rPr lang="en-CA" dirty="0" smtClean="0"/>
              <a:t>ito 3                        muchas gracias por ver hasta el final</a:t>
            </a:r>
          </a:p>
          <a:p>
            <a:r>
              <a:rPr lang="en-CA" dirty="0" smtClean="0"/>
              <a:t>Base de </a:t>
            </a:r>
            <a:r>
              <a:rPr lang="en-CA" dirty="0"/>
              <a:t>D</a:t>
            </a:r>
            <a:r>
              <a:rPr lang="en-CA" dirty="0" smtClean="0"/>
              <a:t>atos 1 2023</a:t>
            </a:r>
          </a:p>
          <a:p>
            <a:endParaRPr lang="es-BO" dirty="0"/>
          </a:p>
        </p:txBody>
      </p:sp>
    </p:spTree>
    <p:extLst>
      <p:ext uri="{BB962C8B-B14F-4D97-AF65-F5344CB8AC3E}">
        <p14:creationId xmlns:p14="http://schemas.microsoft.com/office/powerpoint/2010/main" val="17177496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72154" y="819080"/>
            <a:ext cx="8610600" cy="1293028"/>
          </a:xfrm>
        </p:spPr>
        <p:txBody>
          <a:bodyPr>
            <a:normAutofit fontScale="90000"/>
          </a:bodyPr>
          <a:lstStyle/>
          <a:p>
            <a:pPr algn="l"/>
            <a:r>
              <a:rPr lang="en-CA" dirty="0" smtClean="0"/>
              <a:t>mis tablas</a:t>
            </a:r>
            <a:br>
              <a:rPr lang="en-CA" dirty="0" smtClean="0"/>
            </a:br>
            <a:r>
              <a:rPr lang="en-CA" dirty="0" smtClean="0"/>
              <a:t>estos datos que inserte son algo distintos a lo mostrado antes</a:t>
            </a:r>
            <a:endParaRPr lang="es-BO" dirty="0"/>
          </a:p>
        </p:txBody>
      </p:sp>
      <p:pic>
        <p:nvPicPr>
          <p:cNvPr id="6" name="Marcador de contenido 5"/>
          <p:cNvPicPr>
            <a:picLocks noGrp="1" noChangeAspect="1"/>
          </p:cNvPicPr>
          <p:nvPr>
            <p:ph idx="1"/>
          </p:nvPr>
        </p:nvPicPr>
        <p:blipFill rotWithShape="1">
          <a:blip r:embed="rId2">
            <a:extLst>
              <a:ext uri="{28A0092B-C50C-407E-A947-70E740481C1C}">
                <a14:useLocalDpi xmlns:a14="http://schemas.microsoft.com/office/drawing/2010/main" val="0"/>
              </a:ext>
            </a:extLst>
          </a:blip>
          <a:srcRect t="-884" r="65746" b="884"/>
          <a:stretch/>
        </p:blipFill>
        <p:spPr>
          <a:xfrm>
            <a:off x="1386840" y="2423399"/>
            <a:ext cx="8942754" cy="4282592"/>
          </a:xfrm>
        </p:spPr>
      </p:pic>
    </p:spTree>
    <p:extLst>
      <p:ext uri="{BB962C8B-B14F-4D97-AF65-F5344CB8AC3E}">
        <p14:creationId xmlns:p14="http://schemas.microsoft.com/office/powerpoint/2010/main" val="1651978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4462" y="234462"/>
            <a:ext cx="11271738" cy="1822939"/>
          </a:xfrm>
        </p:spPr>
        <p:txBody>
          <a:bodyPr>
            <a:normAutofit/>
          </a:bodyPr>
          <a:lstStyle/>
          <a:p>
            <a:r>
              <a:rPr lang="es-BO" dirty="0"/>
              <a:t>Adjuntar el diagrama E-R GENERADO por su editor (DATAGRIP o SQL SERVER MANAGEMENTS STUDIO) </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193925"/>
            <a:ext cx="10949353" cy="4511675"/>
          </a:xfrm>
        </p:spPr>
      </p:pic>
    </p:spTree>
    <p:extLst>
      <p:ext uri="{BB962C8B-B14F-4D97-AF65-F5344CB8AC3E}">
        <p14:creationId xmlns:p14="http://schemas.microsoft.com/office/powerpoint/2010/main" val="27872461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Que es DDL y DML, adicionalmente muestra un ejemplo en la base de datos UNIFRANZITOS</a:t>
            </a:r>
            <a:endParaRPr lang="es-BO" dirty="0"/>
          </a:p>
        </p:txBody>
      </p:sp>
      <p:sp>
        <p:nvSpPr>
          <p:cNvPr id="3" name="Marcador de contenido 2"/>
          <p:cNvSpPr>
            <a:spLocks noGrp="1"/>
          </p:cNvSpPr>
          <p:nvPr>
            <p:ph idx="1"/>
          </p:nvPr>
        </p:nvSpPr>
        <p:spPr/>
        <p:txBody>
          <a:bodyPr/>
          <a:lstStyle/>
          <a:p>
            <a:r>
              <a:rPr lang="es-ES" b="1" dirty="0"/>
              <a:t>DDL (Data Definition Language):</a:t>
            </a:r>
            <a:endParaRPr lang="es-ES" dirty="0"/>
          </a:p>
          <a:p>
            <a:r>
              <a:rPr lang="es-ES" b="1" dirty="0"/>
              <a:t>Propósito:</a:t>
            </a:r>
            <a:r>
              <a:rPr lang="es-ES" dirty="0"/>
              <a:t> DDL se utiliza para definir, modificar y eliminar la estructura de la base de datos.</a:t>
            </a:r>
          </a:p>
          <a:p>
            <a:r>
              <a:rPr lang="es-ES" b="1" dirty="0"/>
              <a:t>Operaciones comunes:</a:t>
            </a:r>
            <a:r>
              <a:rPr lang="es-ES" dirty="0"/>
              <a:t> Crear tablas, modificar tablas, eliminar tablas, definir restricciones (claves primarias, claves foráneas, restricciones de integridad, etc.).</a:t>
            </a:r>
          </a:p>
          <a:p>
            <a:endParaRPr lang="es-BO" dirty="0"/>
          </a:p>
        </p:txBody>
      </p:sp>
    </p:spTree>
    <p:extLst>
      <p:ext uri="{BB962C8B-B14F-4D97-AF65-F5344CB8AC3E}">
        <p14:creationId xmlns:p14="http://schemas.microsoft.com/office/powerpoint/2010/main" val="1750731021"/>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CA" dirty="0" err="1" smtClean="0"/>
              <a:t>Aqui</a:t>
            </a:r>
            <a:r>
              <a:rPr lang="en-CA" dirty="0" smtClean="0"/>
              <a:t>  </a:t>
            </a:r>
            <a:r>
              <a:rPr lang="en-CA" dirty="0" err="1" smtClean="0"/>
              <a:t>muestro</a:t>
            </a:r>
            <a:r>
              <a:rPr lang="en-CA" dirty="0" smtClean="0"/>
              <a:t> 3 </a:t>
            </a:r>
            <a:r>
              <a:rPr lang="en-CA" dirty="0" err="1" smtClean="0"/>
              <a:t>ejemplos</a:t>
            </a:r>
            <a:r>
              <a:rPr lang="en-CA" dirty="0" smtClean="0"/>
              <a:t> de </a:t>
            </a:r>
            <a:r>
              <a:rPr lang="en-CA" dirty="0" err="1" smtClean="0"/>
              <a:t>ddl</a:t>
            </a:r>
            <a:r>
              <a:rPr lang="en-CA" dirty="0" smtClean="0"/>
              <a:t> </a:t>
            </a:r>
            <a:br>
              <a:rPr lang="en-CA" dirty="0" smtClean="0"/>
            </a:br>
            <a:r>
              <a:rPr lang="en-CA" dirty="0" smtClean="0"/>
              <a:t>#1</a:t>
            </a:r>
            <a:endParaRPr lang="es-BO"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4492" y="2193925"/>
            <a:ext cx="9495693" cy="4425706"/>
          </a:xfrm>
        </p:spPr>
      </p:pic>
    </p:spTree>
    <p:extLst>
      <p:ext uri="{BB962C8B-B14F-4D97-AF65-F5344CB8AC3E}">
        <p14:creationId xmlns:p14="http://schemas.microsoft.com/office/powerpoint/2010/main" val="42079724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154" y="437662"/>
            <a:ext cx="11428046" cy="1619739"/>
          </a:xfrm>
        </p:spPr>
        <p:txBody>
          <a:bodyPr>
            <a:normAutofit fontScale="90000"/>
          </a:bodyPr>
          <a:lstStyle/>
          <a:p>
            <a:pPr algn="l"/>
            <a:r>
              <a:rPr lang="en-CA" dirty="0" smtClean="0"/>
              <a:t>#2  ejemplo</a:t>
            </a:r>
            <a:br>
              <a:rPr lang="en-CA" dirty="0" smtClean="0"/>
            </a:br>
            <a:r>
              <a:rPr lang="es-ES" i="1" dirty="0" smtClean="0"/>
              <a:t>Modificación </a:t>
            </a:r>
            <a:r>
              <a:rPr lang="es-ES" i="1" dirty="0"/>
              <a:t>de la tabla "Empleados" para agregar la columna "Departamento"</a:t>
            </a:r>
            <a:endParaRPr lang="es-BO"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554" y="2193925"/>
            <a:ext cx="9589477" cy="4503860"/>
          </a:xfrm>
        </p:spPr>
      </p:pic>
    </p:spTree>
    <p:extLst>
      <p:ext uri="{BB962C8B-B14F-4D97-AF65-F5344CB8AC3E}">
        <p14:creationId xmlns:p14="http://schemas.microsoft.com/office/powerpoint/2010/main" val="4006550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80000" y="289169"/>
            <a:ext cx="6426200" cy="1768232"/>
          </a:xfrm>
        </p:spPr>
        <p:txBody>
          <a:bodyPr>
            <a:normAutofit/>
          </a:bodyPr>
          <a:lstStyle/>
          <a:p>
            <a:pPr algn="l"/>
            <a:r>
              <a:rPr lang="en-CA" dirty="0" smtClean="0"/>
              <a:t>#3 ejemplo</a:t>
            </a:r>
            <a:r>
              <a:rPr lang="en-CA" dirty="0"/>
              <a:t/>
            </a:r>
            <a:br>
              <a:rPr lang="en-CA" dirty="0"/>
            </a:br>
            <a:r>
              <a:rPr lang="en-CA" dirty="0"/>
              <a:t>DROP TABLE Empleados;</a:t>
            </a:r>
            <a:br>
              <a:rPr lang="en-CA" dirty="0"/>
            </a:br>
            <a:endParaRPr lang="es-B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755" y="2193925"/>
            <a:ext cx="9878646" cy="4480413"/>
          </a:xfrm>
        </p:spPr>
      </p:pic>
    </p:spTree>
    <p:extLst>
      <p:ext uri="{BB962C8B-B14F-4D97-AF65-F5344CB8AC3E}">
        <p14:creationId xmlns:p14="http://schemas.microsoft.com/office/powerpoint/2010/main" val="11792137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614</TotalTime>
  <Words>915</Words>
  <Application>Microsoft Office PowerPoint</Application>
  <PresentationFormat>Panorámica</PresentationFormat>
  <Paragraphs>70</Paragraphs>
  <Slides>32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32</vt:i4>
      </vt:variant>
    </vt:vector>
  </HeadingPairs>
  <TitlesOfParts>
    <vt:vector size="35" baseType="lpstr">
      <vt:lpstr>Arial</vt:lpstr>
      <vt:lpstr>Century Gothic</vt:lpstr>
      <vt:lpstr>Estela de condensación</vt:lpstr>
      <vt:lpstr>Bases de Datos - SQL Server </vt:lpstr>
      <vt:lpstr>Diseño de base de datos.  1.1. Dado el detalle explicado en la parte inicial de este documento debería generar una base de datos similar al siguiente</vt:lpstr>
      <vt:lpstr>1.2. Los registros de cada tabla deberían quedar de la siguiente forma </vt:lpstr>
      <vt:lpstr>mis tablas estos datos que inserte son algo distintos a lo mostrado antes</vt:lpstr>
      <vt:lpstr>Adjuntar el diagrama E-R GENERADO por su editor (DATAGRIP o SQL SERVER MANAGEMENTS STUDIO) </vt:lpstr>
      <vt:lpstr>Que es DDL y DML, adicionalmente muestra un ejemplo en la base de datos UNIFRANZITOS</vt:lpstr>
      <vt:lpstr>Aqui  muestro 3 ejemplos de ddl  #1</vt:lpstr>
      <vt:lpstr>#2  ejemplo Modificación de la tabla "Empleados" para agregar la columna "Departamento"</vt:lpstr>
      <vt:lpstr>#3 ejemplo DROP TABLE Empleados; </vt:lpstr>
      <vt:lpstr>DML (Data Manipulation Language): </vt:lpstr>
      <vt:lpstr>#1 ejemplo Inserción de un registro en la tabla "Empleados"</vt:lpstr>
      <vt:lpstr>#2 ejemplo Actualización de la edad de un empleado en la tabla "Empleados"</vt:lpstr>
      <vt:lpstr>#3  ejemplo  Eliminación de un empleado de la tabla "Empleados"</vt:lpstr>
      <vt:lpstr>Que significa PRIMARY KEY y FOREIGN KEY.</vt:lpstr>
      <vt:lpstr>Defina que es una TABLA y el uso de IDENTITY. </vt:lpstr>
      <vt:lpstr>Para que se utiliza la cláusula WHERE. </vt:lpstr>
      <vt:lpstr>Para que se utiliza la instrucción INNER JOIN. </vt:lpstr>
      <vt:lpstr>Ejemplo de INNER JOIN </vt:lpstr>
      <vt:lpstr>Ejemplo de LEFT JOIN</vt:lpstr>
      <vt:lpstr>Ejemplo de right join </vt:lpstr>
      <vt:lpstr>Crear 3 tablas y crear una consulta SQL que muestra el uso de INNER JOIN</vt:lpstr>
      <vt:lpstr>Manejo de consultas Mostrar que jugadores que son del equipo equ-222 </vt:lpstr>
      <vt:lpstr>Mostrar que jugadores(nombres, apellidos) que juegan en la sede de El Alto. </vt:lpstr>
      <vt:lpstr>Mostrar aquellos jugadores mayores o igual a 21 años que sean de la categoría VARONES.</vt:lpstr>
      <vt:lpstr>Mostrar a todos los estudiantes en donde su apellido empiece con la letra S. </vt:lpstr>
      <vt:lpstr>Mostrar que equipos forman parte del campeonato camp-111 y además sean de la categoría MUJERES</vt:lpstr>
      <vt:lpstr>Mostrar el nombre del equipo del jugador con id_jugador igual a jug-333</vt:lpstr>
      <vt:lpstr>Mostrar el nombre del campeonato del jugador con id_jugador igual a jug-333 </vt:lpstr>
      <vt:lpstr>Crear una consulta SQL que maneje las 3 tablas de la base de datos.</vt:lpstr>
      <vt:lpstr>¿Qué estrategia utilizaría para determinar cuántos equipos inscritos hay?</vt:lpstr>
      <vt:lpstr>¿Qué estrategia utilizaría para determinar cuántos jugadores pertenecen a la categoría VARONES o Categoría MUJERES. </vt:lpstr>
      <vt:lpstr>Esto fue bases de Datos - SQL Server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 - SQL Server</dc:title>
  <dc:creator>user1</dc:creator>
  <cp:lastModifiedBy>user1</cp:lastModifiedBy>
  <cp:revision>25</cp:revision>
  <dcterms:created xsi:type="dcterms:W3CDTF">2023-10-15T16:28:57Z</dcterms:created>
  <dcterms:modified xsi:type="dcterms:W3CDTF">2023-10-16T02:43:49Z</dcterms:modified>
</cp:coreProperties>
</file>