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8">
  <p:sldMasterIdLst>
    <p:sldMasterId id="2147483648" r:id="rId1"/>
    <p:sldMasterId id="2147483661" r:id="rId3"/>
  </p:sldMasterIdLst>
  <p:sldIdLst>
    <p:sldId id="256" r:id="rId4"/>
    <p:sldId id="324" r:id="rId5"/>
    <p:sldId id="326" r:id="rId6"/>
    <p:sldId id="355" r:id="rId7"/>
    <p:sldId id="358" r:id="rId8"/>
    <p:sldId id="357"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8" r:id="rId26"/>
    <p:sldId id="379" r:id="rId27"/>
    <p:sldId id="380" r:id="rId28"/>
  </p:sldIdLst>
  <p:sldSz cx="9144000" cy="5715000" type="screen16x10"/>
  <p:notesSz cx="6858000" cy="9144000"/>
  <p:defaultTextStyle>
    <a:defPPr>
      <a:defRPr lang="zh-CN"/>
    </a:defPPr>
    <a:lvl1pPr marL="0" lvl="0" indent="0" algn="l" defTabSz="914400" eaLnBrk="1" fontAlgn="base" latinLnBrk="0" hangingPunct="1">
      <a:spcBef>
        <a:spcPct val="0"/>
      </a:spcBef>
      <a:spcAft>
        <a:spcPct val="0"/>
      </a:spcAft>
      <a:buClr>
        <a:srgbClr val="000000"/>
      </a:buClr>
      <a:defRPr sz="1800" kern="1200" baseline="0">
        <a:solidFill>
          <a:schemeClr val="tx1"/>
        </a:solidFill>
      </a:defRPr>
    </a:lvl1pPr>
    <a:lvl2pPr marL="457200" lvl="1" indent="0" algn="l" defTabSz="914400" eaLnBrk="1" fontAlgn="base" latinLnBrk="0" hangingPunct="1">
      <a:spcBef>
        <a:spcPct val="0"/>
      </a:spcBef>
      <a:spcAft>
        <a:spcPct val="0"/>
      </a:spcAft>
      <a:buClr>
        <a:srgbClr val="000000"/>
      </a:buClr>
      <a:defRPr sz="1800" kern="1200" baseline="0">
        <a:solidFill>
          <a:schemeClr val="tx1"/>
        </a:solidFill>
      </a:defRPr>
    </a:lvl2pPr>
    <a:lvl3pPr marL="914400" lvl="2" indent="0" algn="l" defTabSz="914400" eaLnBrk="1" fontAlgn="base" latinLnBrk="0" hangingPunct="1">
      <a:spcBef>
        <a:spcPct val="0"/>
      </a:spcBef>
      <a:spcAft>
        <a:spcPct val="0"/>
      </a:spcAft>
      <a:buClr>
        <a:srgbClr val="000000"/>
      </a:buClr>
      <a:defRPr sz="1800" kern="1200" baseline="0">
        <a:solidFill>
          <a:schemeClr val="tx1"/>
        </a:solidFill>
      </a:defRPr>
    </a:lvl3pPr>
    <a:lvl4pPr marL="1371600" lvl="3" indent="0" algn="l" defTabSz="914400" eaLnBrk="1" fontAlgn="base" latinLnBrk="0" hangingPunct="1">
      <a:spcBef>
        <a:spcPct val="0"/>
      </a:spcBef>
      <a:spcAft>
        <a:spcPct val="0"/>
      </a:spcAft>
      <a:buClr>
        <a:srgbClr val="000000"/>
      </a:buClr>
      <a:defRPr sz="1800" kern="1200" baseline="0">
        <a:solidFill>
          <a:schemeClr val="tx1"/>
        </a:solidFill>
      </a:defRPr>
    </a:lvl4pPr>
    <a:lvl5pPr marL="1828800" lvl="4" indent="0" algn="l" defTabSz="914400" eaLnBrk="1" fontAlgn="base" latinLnBrk="0" hangingPunct="1">
      <a:spcBef>
        <a:spcPct val="0"/>
      </a:spcBef>
      <a:spcAft>
        <a:spcPct val="0"/>
      </a:spcAft>
      <a:buClr>
        <a:srgbClr val="000000"/>
      </a:buClr>
      <a:defRPr sz="1800" kern="1200" baseline="0">
        <a:solidFill>
          <a:schemeClr val="tx1"/>
        </a:solidFill>
      </a:defRPr>
    </a:lvl5pPr>
    <a:lvl6pPr marL="2286000" lvl="5" indent="0" algn="l" defTabSz="914400" eaLnBrk="1" fontAlgn="base" latinLnBrk="0" hangingPunct="1">
      <a:spcBef>
        <a:spcPct val="0"/>
      </a:spcBef>
      <a:spcAft>
        <a:spcPct val="0"/>
      </a:spcAft>
      <a:buClr>
        <a:srgbClr val="000000"/>
      </a:buClr>
      <a:defRPr sz="1800" kern="1200" baseline="0">
        <a:solidFill>
          <a:schemeClr val="tx1"/>
        </a:solidFill>
      </a:defRPr>
    </a:lvl6pPr>
    <a:lvl7pPr marL="2743200" lvl="6" indent="0" algn="l" defTabSz="914400" eaLnBrk="1" fontAlgn="base" latinLnBrk="0" hangingPunct="1">
      <a:spcBef>
        <a:spcPct val="0"/>
      </a:spcBef>
      <a:spcAft>
        <a:spcPct val="0"/>
      </a:spcAft>
      <a:buClr>
        <a:srgbClr val="000000"/>
      </a:buClr>
      <a:defRPr sz="1800" kern="1200" baseline="0">
        <a:solidFill>
          <a:schemeClr val="tx1"/>
        </a:solidFill>
      </a:defRPr>
    </a:lvl7pPr>
    <a:lvl8pPr marL="3200400" lvl="7" indent="0" algn="l" defTabSz="914400" eaLnBrk="1" fontAlgn="base" latinLnBrk="0" hangingPunct="1">
      <a:spcBef>
        <a:spcPct val="0"/>
      </a:spcBef>
      <a:spcAft>
        <a:spcPct val="0"/>
      </a:spcAft>
      <a:buClr>
        <a:srgbClr val="000000"/>
      </a:buClr>
      <a:defRPr sz="1800" kern="1200" baseline="0">
        <a:solidFill>
          <a:schemeClr val="tx1"/>
        </a:solidFill>
      </a:defRPr>
    </a:lvl8pPr>
    <a:lvl9pPr marL="3657600" lvl="8" indent="0" algn="l" defTabSz="914400" eaLnBrk="1" fontAlgn="base" latinLnBrk="0" hangingPunct="1">
      <a:spcBef>
        <a:spcPct val="0"/>
      </a:spcBef>
      <a:spcAft>
        <a:spcPct val="0"/>
      </a:spcAft>
      <a:buClr>
        <a:srgbClr val="000000"/>
      </a:buClr>
      <a:defRPr sz="1800" kern="1200" baseline="0">
        <a:solidFill>
          <a:schemeClr val="tx1"/>
        </a:solidFi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6" d="100"/>
          <a:sy n="106" d="100"/>
        </p:scale>
        <p:origin x="-78" y="186"/>
      </p:cViewPr>
      <p:guideLst>
        <p:guide orient="horz" pos="1800"/>
        <p:guide pos="2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28600"/>
            <a:ext cx="6052930" cy="487680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lgn="l">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553"/>
            <a:ext cx="7886700" cy="1250156"/>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2"/>
            <a:ext cx="7886700" cy="808518"/>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44793" y="1306122"/>
            <a:ext cx="3526380" cy="591746"/>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944793" y="1948657"/>
            <a:ext cx="3526380" cy="3154970"/>
          </a:xfrm>
        </p:spPr>
        <p:txBody>
          <a:bodyPr>
            <a:normAutofit/>
          </a:bodyPr>
          <a:lstStyle>
            <a:lvl1pPr>
              <a:defRPr sz="1800"/>
            </a:lvl1pPr>
            <a:lvl2pPr>
              <a:defRPr sz="1500"/>
            </a:lvl2pPr>
            <a:lvl3pPr>
              <a:defRPr sz="1350"/>
            </a:lvl3pPr>
            <a:lvl4pPr>
              <a:defRPr sz="12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717212" y="1306122"/>
            <a:ext cx="3526381" cy="591746"/>
          </a:xfrm>
        </p:spPr>
        <p:txBody>
          <a:bodyPr vert="horz" lIns="91440" tIns="45720" rIns="91440" bIns="45720" rtlCol="0" anchor="ctr" anchorCtr="0">
            <a:normAutofit/>
          </a:bodyPr>
          <a:lstStyle>
            <a:lvl1pPr marL="171450" indent="-17145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717212" y="1964550"/>
            <a:ext cx="3526381" cy="3139077"/>
          </a:xfrm>
        </p:spPr>
        <p:txBody>
          <a:bodyPr>
            <a:normAutofit/>
          </a:bodyPr>
          <a:lstStyle>
            <a:lvl1pPr>
              <a:defRPr sz="1800"/>
            </a:lvl1pPr>
            <a:lvl2pPr>
              <a:defRPr sz="1500"/>
            </a:lvl2pPr>
            <a:lvl3pPr>
              <a:defRPr sz="135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95638" cy="1333500"/>
          </a:xfrm>
        </p:spPr>
        <p:txBody>
          <a:bodyPr anchor="t" anchorCtr="0">
            <a:normAutofit/>
          </a:bodyPr>
          <a:lstStyle>
            <a:lvl1pPr>
              <a:defRPr sz="3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038600" y="381001"/>
            <a:ext cx="4477941"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714500"/>
            <a:ext cx="3195638" cy="3176323"/>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28600"/>
            <a:ext cx="6052930" cy="487680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lgn="l">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553"/>
            <a:ext cx="7886700" cy="1250156"/>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333500"/>
            <a:ext cx="4032504" cy="3771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2"/>
            <a:ext cx="7886700" cy="808518"/>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44793" y="1306122"/>
            <a:ext cx="3526380" cy="591746"/>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944793" y="1948657"/>
            <a:ext cx="3526380" cy="3154970"/>
          </a:xfrm>
        </p:spPr>
        <p:txBody>
          <a:bodyPr>
            <a:normAutofit/>
          </a:bodyPr>
          <a:lstStyle>
            <a:lvl1pPr>
              <a:defRPr sz="1800"/>
            </a:lvl1pPr>
            <a:lvl2pPr>
              <a:defRPr sz="1500"/>
            </a:lvl2pPr>
            <a:lvl3pPr>
              <a:defRPr sz="1350"/>
            </a:lvl3pPr>
            <a:lvl4pPr>
              <a:defRPr sz="12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717212" y="1306122"/>
            <a:ext cx="3526381" cy="591746"/>
          </a:xfrm>
        </p:spPr>
        <p:txBody>
          <a:bodyPr vert="horz" lIns="91440" tIns="45720" rIns="91440" bIns="45720" rtlCol="0" anchor="ctr" anchorCtr="0">
            <a:normAutofit/>
          </a:bodyPr>
          <a:lstStyle>
            <a:lvl1pPr marL="171450" indent="-17145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717212" y="1964550"/>
            <a:ext cx="3526381" cy="3139077"/>
          </a:xfrm>
        </p:spPr>
        <p:txBody>
          <a:bodyPr>
            <a:normAutofit/>
          </a:bodyPr>
          <a:lstStyle>
            <a:lvl1pPr>
              <a:defRPr sz="1800"/>
            </a:lvl1pPr>
            <a:lvl2pPr>
              <a:defRPr sz="1500"/>
            </a:lvl2pPr>
            <a:lvl3pPr>
              <a:defRPr sz="135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95638" cy="1333500"/>
          </a:xfrm>
        </p:spPr>
        <p:txBody>
          <a:bodyPr anchor="t" anchorCtr="0">
            <a:normAutofit/>
          </a:bodyPr>
          <a:lstStyle>
            <a:lvl1pPr>
              <a:defRPr sz="3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038600" y="381001"/>
            <a:ext cx="4477941"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714500"/>
            <a:ext cx="3195638" cy="3176323"/>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28600"/>
            <a:ext cx="8229600" cy="952500"/>
          </a:xfrm>
          <a:prstGeom prst="rect">
            <a:avLst/>
          </a:prstGeom>
          <a:noFill/>
          <a:ln w="9525">
            <a:noFill/>
            <a:miter/>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333500"/>
            <a:ext cx="8229600" cy="3771900"/>
          </a:xfrm>
          <a:prstGeom prst="rect">
            <a:avLst/>
          </a:prstGeom>
          <a:noFill/>
          <a:ln w="9525">
            <a:noFill/>
            <a:miter/>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5297488"/>
            <a:ext cx="2133600" cy="303212"/>
          </a:xfrm>
          <a:prstGeom prst="rect">
            <a:avLst/>
          </a:prstGeom>
          <a:noFill/>
          <a:ln w="9525">
            <a:noFill/>
            <a:miter/>
          </a:ln>
        </p:spPr>
        <p:txBody>
          <a:bodyPr vert="horz" anchor="ctr"/>
          <a:lstStyle>
            <a:lvl1pPr algn="l">
              <a:defRPr sz="1200">
                <a:solidFill>
                  <a:srgbClr val="898989"/>
                </a:solidFill>
                <a:ea typeface="宋体" panose="02010600030101010101" pitchFamily="2" charset="-122"/>
              </a:defRPr>
            </a:lvl1pPr>
          </a:lstStyle>
          <a:p>
            <a:pPr lvl="0"/>
            <a:endParaRPr lang="zh-CN" altLang="en-US" dirty="0"/>
          </a:p>
        </p:txBody>
      </p:sp>
      <p:sp>
        <p:nvSpPr>
          <p:cNvPr id="1029" name="页脚占位符 4"/>
          <p:cNvSpPr>
            <a:spLocks noGrp="1"/>
          </p:cNvSpPr>
          <p:nvPr>
            <p:ph type="ftr" sz="quarter" idx="3"/>
          </p:nvPr>
        </p:nvSpPr>
        <p:spPr>
          <a:xfrm>
            <a:off x="3124200" y="5297488"/>
            <a:ext cx="2895600" cy="303212"/>
          </a:xfrm>
          <a:prstGeom prst="rect">
            <a:avLst/>
          </a:prstGeom>
          <a:noFill/>
          <a:ln w="9525">
            <a:noFill/>
            <a:miter/>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6553200" y="5297488"/>
            <a:ext cx="2133600" cy="303212"/>
          </a:xfrm>
          <a:prstGeom prst="rect">
            <a:avLst/>
          </a:prstGeom>
          <a:noFill/>
          <a:ln w="9525">
            <a:noFill/>
            <a:miter/>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lvl="0" algn="ctr" defTabSz="914400" eaLnBrk="1" fontAlgn="base" latinLnBrk="0" hangingPunct="1">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标题 2049"/>
          <p:cNvSpPr>
            <a:spLocks noGrp="1"/>
          </p:cNvSpPr>
          <p:nvPr>
            <p:ph type="title"/>
          </p:nvPr>
        </p:nvSpPr>
        <p:spPr>
          <a:xfrm>
            <a:off x="457200" y="228600"/>
            <a:ext cx="8229600" cy="952500"/>
          </a:xfrm>
          <a:prstGeom prst="rect">
            <a:avLst/>
          </a:prstGeom>
          <a:noFill/>
          <a:ln w="9525">
            <a:noFill/>
            <a:miter/>
          </a:ln>
        </p:spPr>
        <p:txBody>
          <a:bodyPr anchor="ctr"/>
          <a:lstStyle/>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333500"/>
            <a:ext cx="8229600" cy="3771900"/>
          </a:xfrm>
          <a:prstGeom prst="rect">
            <a:avLst/>
          </a:prstGeom>
          <a:noFill/>
          <a:ln w="9525">
            <a:noFill/>
            <a:miter/>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5203825"/>
            <a:ext cx="2133600" cy="396875"/>
          </a:xfrm>
          <a:prstGeom prst="rect">
            <a:avLst/>
          </a:prstGeom>
          <a:noFill/>
          <a:ln w="9525">
            <a:noFill/>
            <a:miter/>
          </a:ln>
        </p:spPr>
        <p:txBody>
          <a:bodyPr/>
          <a:lstStyle>
            <a:lvl1pPr>
              <a:defRPr sz="1400">
                <a:ea typeface="宋体" panose="02010600030101010101" pitchFamily="2" charset="-122"/>
              </a:defRPr>
            </a:lvl1pPr>
          </a:lstStyle>
          <a:p>
            <a:pPr lvl="0"/>
            <a:endParaRPr lang="zh-CN" altLang="en-US"/>
          </a:p>
        </p:txBody>
      </p:sp>
      <p:sp>
        <p:nvSpPr>
          <p:cNvPr id="2053" name="页脚占位符 2052"/>
          <p:cNvSpPr>
            <a:spLocks noGrp="1"/>
          </p:cNvSpPr>
          <p:nvPr>
            <p:ph type="ftr" sz="quarter" idx="3"/>
          </p:nvPr>
        </p:nvSpPr>
        <p:spPr>
          <a:xfrm>
            <a:off x="3124200" y="5203825"/>
            <a:ext cx="2895600" cy="396875"/>
          </a:xfrm>
          <a:prstGeom prst="rect">
            <a:avLst/>
          </a:prstGeom>
          <a:noFill/>
          <a:ln w="9525">
            <a:noFill/>
            <a:miter/>
          </a:ln>
        </p:spPr>
        <p:txBody>
          <a:bodyPr/>
          <a:lstStyle>
            <a:lvl1pPr algn="ctr">
              <a:defRPr sz="1400">
                <a:ea typeface="宋体" panose="02010600030101010101" pitchFamily="2" charset="-122"/>
              </a:defRPr>
            </a:lvl1pPr>
          </a:lstStyle>
          <a:p>
            <a:pPr lvl="0"/>
            <a:endParaRPr lang="zh-CN"/>
          </a:p>
        </p:txBody>
      </p:sp>
      <p:sp>
        <p:nvSpPr>
          <p:cNvPr id="2054" name="灯片编号占位符 2053"/>
          <p:cNvSpPr>
            <a:spLocks noGrp="1"/>
          </p:cNvSpPr>
          <p:nvPr>
            <p:ph type="sldNum" sz="quarter" idx="4"/>
          </p:nvPr>
        </p:nvSpPr>
        <p:spPr>
          <a:xfrm>
            <a:off x="6553200" y="5203825"/>
            <a:ext cx="2133600" cy="396875"/>
          </a:xfrm>
          <a:prstGeom prst="rect">
            <a:avLst/>
          </a:prstGeom>
          <a:noFill/>
          <a:ln w="9525">
            <a:noFill/>
            <a:miter/>
          </a:ln>
        </p:spPr>
        <p:txBody>
          <a:bodyPr/>
          <a:lstStyle>
            <a:lvl1pPr algn="r">
              <a:defRPr sz="1400">
                <a:ea typeface="宋体" panose="02010600030101010101" pitchFamily="2" charset="-122"/>
              </a:defRPr>
            </a:lvl1pPr>
          </a:lstStyle>
          <a:p>
            <a:pPr lvl="0"/>
            <a:fld id="{9A0DB2DC-4C9A-4742-B13C-FB6460FD3503}" type="slidenum">
              <a:rPr lang="en-US" altLang="zh-CN"/>
            </a:fld>
            <a:endParaRPr 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099" name="标题 1"/>
          <p:cNvSpPr>
            <a:spLocks noGrp="1"/>
          </p:cNvSpPr>
          <p:nvPr>
            <p:ph type="ctrTitle"/>
          </p:nvPr>
        </p:nvSpPr>
        <p:spPr>
          <a:xfrm>
            <a:off x="611560" y="1057300"/>
            <a:ext cx="7772400" cy="1591821"/>
          </a:xfrm>
        </p:spPr>
        <p:txBody>
          <a:bodyPr vert="horz" anchor="ctr">
            <a:normAutofit fontScale="90000"/>
          </a:bodyPr>
          <a:lstStyle/>
          <a:p>
            <a:br>
              <a:rPr lang="zh-CN" altLang="zh-CN" sz="3600" dirty="0" smtClean="0"/>
            </a:br>
            <a:r>
              <a:rPr lang="en-US" altLang="zh-CN" sz="3600" dirty="0" smtClean="0">
                <a:solidFill>
                  <a:schemeClr val="bg1"/>
                </a:solidFill>
              </a:rPr>
              <a:t>NFV</a:t>
            </a:r>
            <a:r>
              <a:rPr lang="zh-CN" altLang="en-US" sz="3600" dirty="0" smtClean="0">
                <a:solidFill>
                  <a:schemeClr val="bg1"/>
                </a:solidFill>
              </a:rPr>
              <a:t>与</a:t>
            </a:r>
            <a:r>
              <a:rPr lang="en-US" altLang="zh-CN" sz="3600" dirty="0" smtClean="0">
                <a:solidFill>
                  <a:schemeClr val="bg1"/>
                </a:solidFill>
              </a:rPr>
              <a:t>VMC</a:t>
            </a:r>
            <a:br>
              <a:rPr lang="zh-CN" altLang="zh-CN" sz="3600" dirty="0" smtClean="0">
                <a:solidFill>
                  <a:schemeClr val="bg1"/>
                </a:solidFill>
              </a:rPr>
            </a:br>
            <a:endParaRPr lang="en-US" altLang="zh-CN" sz="3600" kern="1200" dirty="0">
              <a:solidFill>
                <a:schemeClr val="bg1"/>
              </a:solidFill>
              <a:latin typeface="Calibri" panose="020F0502020204030204" charset="0"/>
              <a:ea typeface="微软雅黑" panose="020B0503020204020204" charset="-122"/>
              <a:sym typeface="Calibri" panose="020F0502020204030204" charset="0"/>
            </a:endParaRPr>
          </a:p>
        </p:txBody>
      </p:sp>
      <p:sp>
        <p:nvSpPr>
          <p:cNvPr id="4100" name="副标题 2"/>
          <p:cNvSpPr>
            <a:spLocks noGrp="1"/>
          </p:cNvSpPr>
          <p:nvPr>
            <p:ph type="subTitle" idx="1"/>
          </p:nvPr>
        </p:nvSpPr>
        <p:spPr>
          <a:xfrm>
            <a:off x="1331640" y="3433564"/>
            <a:ext cx="6400800" cy="2137792"/>
          </a:xfrm>
        </p:spPr>
        <p:txBody>
          <a:bodyPr vert="horz">
            <a:normAutofit/>
          </a:bodyPr>
          <a:lstStyle/>
          <a:p>
            <a:pPr defTabSz="914400" fontAlgn="base">
              <a:buFont typeface="Wingdings" panose="05000000000000000000" pitchFamily="2" charset="2"/>
              <a:buNone/>
            </a:pPr>
            <a:r>
              <a:rPr lang="zh-CN" altLang="en-US" sz="2000" dirty="0">
                <a:latin typeface="Arial" panose="020B0604020202020204" pitchFamily="34" charset="0"/>
                <a:ea typeface="宋体" panose="02010600030101010101" pitchFamily="2" charset="-122"/>
                <a:sym typeface="+mn-ea"/>
              </a:rPr>
              <a:t>谢艳霞</a:t>
            </a:r>
            <a:endParaRPr lang="zh-CN" altLang="en-US" sz="2000" strike="noStrike" kern="1200" baseline="0" noProof="1" dirty="0">
              <a:latin typeface="Arial" panose="020B0604020202020204" pitchFamily="34" charset="0"/>
              <a:ea typeface="宋体" panose="02010600030101010101" pitchFamily="2" charset="-122"/>
            </a:endParaRPr>
          </a:p>
          <a:p>
            <a:pPr defTabSz="914400" fontAlgn="base">
              <a:buFont typeface="Wingdings" panose="05000000000000000000" pitchFamily="2" charset="2"/>
              <a:buNone/>
            </a:pPr>
            <a:r>
              <a:rPr lang="en-US" altLang="zh-CN" sz="2000" dirty="0">
                <a:latin typeface="Arial" panose="020B0604020202020204" pitchFamily="34" charset="0"/>
                <a:ea typeface="宋体" panose="02010600030101010101" pitchFamily="2" charset="-122"/>
                <a:sym typeface="+mn-ea"/>
              </a:rPr>
              <a:t>2019-4-19</a:t>
            </a:r>
            <a:endParaRPr lang="en-US" altLang="zh-CN" sz="2000" strike="noStrike" kern="1200" baseline="0" noProof="1" dirty="0">
              <a:latin typeface="Arial" panose="020B0604020202020204" pitchFamily="34" charset="0"/>
              <a:ea typeface="宋体" panose="02010600030101010101" pitchFamily="2" charset="-122"/>
            </a:endParaRPr>
          </a:p>
          <a:p>
            <a:pPr defTabSz="914400">
              <a:buFont typeface="Arial" panose="020B0604020202020204" pitchFamily="34" charset="0"/>
              <a:buNone/>
            </a:pPr>
            <a:endParaRPr lang="en-US" altLang="zh-CN" sz="2000" b="1" strike="noStrike" kern="1200" baseline="0" noProof="1">
              <a:solidFill>
                <a:srgbClr val="FF0000"/>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zh-CN" altLang="en-US" sz="3600" dirty="0" smtClean="0">
                <a:solidFill>
                  <a:srgbClr val="FFFF00"/>
                </a:solidFill>
                <a:sym typeface="+mn-ea"/>
              </a:rPr>
              <a:t>实现</a:t>
            </a:r>
            <a:endParaRPr lang="zh-CN" altLang="en-US" sz="3600" dirty="0">
              <a:solidFill>
                <a:srgbClr val="FFFF00"/>
              </a:solidFill>
              <a:sym typeface="+mn-ea"/>
            </a:endParaRPr>
          </a:p>
        </p:txBody>
      </p:sp>
      <p:sp>
        <p:nvSpPr>
          <p:cNvPr id="6" name="文本框 1"/>
          <p:cNvSpPr txBox="1"/>
          <p:nvPr/>
        </p:nvSpPr>
        <p:spPr>
          <a:xfrm>
            <a:off x="395536" y="1489348"/>
            <a:ext cx="7920880" cy="1538883"/>
          </a:xfrm>
          <a:prstGeom prst="rect">
            <a:avLst/>
          </a:prstGeom>
          <a:noFill/>
        </p:spPr>
        <p:txBody>
          <a:bodyPr wrap="square" rtlCol="0">
            <a:spAutoFit/>
          </a:bodyPr>
          <a:lstStyle/>
          <a:p>
            <a:endParaRPr lang="en-US" altLang="zh-CN" sz="1400" dirty="0" smtClean="0">
              <a:solidFill>
                <a:schemeClr val="bg1"/>
              </a:solidFill>
            </a:endParaRPr>
          </a:p>
          <a:p>
            <a:r>
              <a:rPr lang="en-US" altLang="zh-CN" sz="1600" dirty="0" smtClean="0">
                <a:solidFill>
                  <a:schemeClr val="bg1"/>
                </a:solidFill>
              </a:rPr>
              <a:t> LTE</a:t>
            </a:r>
            <a:r>
              <a:rPr lang="zh-CN" altLang="zh-CN" sz="1600" dirty="0" smtClean="0">
                <a:solidFill>
                  <a:schemeClr val="bg1"/>
                </a:solidFill>
              </a:rPr>
              <a:t>核心网</a:t>
            </a:r>
            <a:r>
              <a:rPr lang="en-US" altLang="zh-CN" sz="1600" dirty="0" smtClean="0">
                <a:solidFill>
                  <a:schemeClr val="bg1"/>
                </a:solidFill>
              </a:rPr>
              <a:t>NFV</a:t>
            </a:r>
            <a:r>
              <a:rPr lang="zh-CN" altLang="zh-CN" sz="1600" dirty="0" smtClean="0">
                <a:solidFill>
                  <a:schemeClr val="bg1"/>
                </a:solidFill>
              </a:rPr>
              <a:t>实现</a:t>
            </a:r>
            <a:r>
              <a:rPr lang="zh-CN" altLang="en-US" sz="1600" dirty="0" smtClean="0">
                <a:solidFill>
                  <a:schemeClr val="bg1"/>
                </a:solidFill>
              </a:rPr>
              <a:t>可以</a:t>
            </a:r>
            <a:r>
              <a:rPr lang="zh-CN" altLang="zh-CN" sz="1600" dirty="0" smtClean="0">
                <a:solidFill>
                  <a:schemeClr val="bg1"/>
                </a:solidFill>
              </a:rPr>
              <a:t>分解为四个阶段：</a:t>
            </a:r>
            <a:endParaRPr lang="en-US" altLang="zh-CN" sz="1600" dirty="0" smtClean="0">
              <a:solidFill>
                <a:schemeClr val="bg1"/>
              </a:solidFill>
            </a:endParaRPr>
          </a:p>
          <a:p>
            <a:pPr lvl="1"/>
            <a:r>
              <a:rPr lang="zh-CN" altLang="zh-CN" sz="1600" dirty="0" smtClean="0">
                <a:solidFill>
                  <a:schemeClr val="bg1"/>
                </a:solidFill>
              </a:rPr>
              <a:t>●软件化</a:t>
            </a:r>
            <a:endParaRPr lang="en-US" altLang="zh-CN" sz="1600" dirty="0" smtClean="0">
              <a:solidFill>
                <a:schemeClr val="bg1"/>
              </a:solidFill>
            </a:endParaRPr>
          </a:p>
          <a:p>
            <a:pPr lvl="1"/>
            <a:r>
              <a:rPr lang="zh-CN" altLang="zh-CN" sz="1600" dirty="0" smtClean="0">
                <a:solidFill>
                  <a:schemeClr val="bg1"/>
                </a:solidFill>
              </a:rPr>
              <a:t>●虚拟化</a:t>
            </a:r>
            <a:endParaRPr lang="en-US" altLang="zh-CN" sz="1600" dirty="0" smtClean="0">
              <a:solidFill>
                <a:schemeClr val="bg1"/>
              </a:solidFill>
            </a:endParaRPr>
          </a:p>
          <a:p>
            <a:pPr lvl="1"/>
            <a:r>
              <a:rPr lang="zh-CN" altLang="zh-CN" sz="1600" dirty="0" smtClean="0">
                <a:solidFill>
                  <a:schemeClr val="bg1"/>
                </a:solidFill>
              </a:rPr>
              <a:t>●云化</a:t>
            </a:r>
            <a:endParaRPr lang="en-US" altLang="zh-CN" sz="1600" dirty="0" smtClean="0">
              <a:solidFill>
                <a:schemeClr val="bg1"/>
              </a:solidFill>
            </a:endParaRPr>
          </a:p>
          <a:p>
            <a:pPr lvl="1"/>
            <a:r>
              <a:rPr lang="zh-CN" altLang="zh-CN" sz="1600" dirty="0" smtClean="0">
                <a:solidFill>
                  <a:schemeClr val="bg1"/>
                </a:solidFill>
              </a:rPr>
              <a:t>●分解</a:t>
            </a:r>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a:t>
            </a:r>
            <a:r>
              <a:rPr lang="zh-CN" altLang="en-US" sz="3600" dirty="0" smtClean="0">
                <a:solidFill>
                  <a:srgbClr val="FFFF00"/>
                </a:solidFill>
                <a:sym typeface="+mn-ea"/>
              </a:rPr>
              <a:t>软件化</a:t>
            </a:r>
            <a:endParaRPr lang="zh-CN" altLang="en-US" sz="3600" dirty="0">
              <a:solidFill>
                <a:srgbClr val="FFFF00"/>
              </a:solidFill>
              <a:sym typeface="+mn-ea"/>
            </a:endParaRPr>
          </a:p>
        </p:txBody>
      </p:sp>
      <p:sp>
        <p:nvSpPr>
          <p:cNvPr id="6" name="文本框 1"/>
          <p:cNvSpPr txBox="1"/>
          <p:nvPr/>
        </p:nvSpPr>
        <p:spPr>
          <a:xfrm>
            <a:off x="395536" y="1489348"/>
            <a:ext cx="7920880" cy="3508653"/>
          </a:xfrm>
          <a:prstGeom prst="rect">
            <a:avLst/>
          </a:prstGeom>
          <a:noFill/>
        </p:spPr>
        <p:txBody>
          <a:bodyPr wrap="square" rtlCol="0">
            <a:spAutoFit/>
          </a:bodyPr>
          <a:lstStyle/>
          <a:p>
            <a:endParaRPr lang="en-US" altLang="zh-CN" sz="1400" dirty="0" smtClean="0">
              <a:solidFill>
                <a:schemeClr val="bg1"/>
              </a:solidFill>
            </a:endParaRPr>
          </a:p>
          <a:p>
            <a:r>
              <a:rPr lang="en-US" altLang="zh-CN" sz="1600" dirty="0" smtClean="0">
                <a:solidFill>
                  <a:schemeClr val="bg1"/>
                </a:solidFill>
              </a:rPr>
              <a:t>1.</a:t>
            </a:r>
            <a:r>
              <a:rPr lang="zh-CN" altLang="zh-CN" sz="1600" dirty="0" smtClean="0">
                <a:solidFill>
                  <a:schemeClr val="bg1"/>
                </a:solidFill>
              </a:rPr>
              <a:t>从专有硬件转为标准</a:t>
            </a:r>
            <a:r>
              <a:rPr lang="en-US" altLang="zh-CN" sz="1600" dirty="0" smtClean="0">
                <a:solidFill>
                  <a:schemeClr val="bg1"/>
                </a:solidFill>
              </a:rPr>
              <a:t>X86</a:t>
            </a:r>
            <a:r>
              <a:rPr lang="zh-CN" altLang="zh-CN" sz="1600" dirty="0" smtClean="0">
                <a:solidFill>
                  <a:schemeClr val="bg1"/>
                </a:solidFill>
              </a:rPr>
              <a:t>平台</a:t>
            </a:r>
            <a:endParaRPr lang="en-US" altLang="zh-CN" sz="1600" dirty="0" smtClean="0">
              <a:solidFill>
                <a:schemeClr val="bg1"/>
              </a:solidFill>
            </a:endParaRPr>
          </a:p>
          <a:p>
            <a:r>
              <a:rPr lang="en-US" altLang="zh-CN" sz="1600" dirty="0" smtClean="0">
                <a:solidFill>
                  <a:schemeClr val="bg1"/>
                </a:solidFill>
              </a:rPr>
              <a:t>2.</a:t>
            </a:r>
            <a:r>
              <a:rPr lang="zh-CN" altLang="en-US" sz="1600" dirty="0" smtClean="0">
                <a:solidFill>
                  <a:schemeClr val="bg1"/>
                </a:solidFill>
              </a:rPr>
              <a:t>按去架构的</a:t>
            </a:r>
            <a:r>
              <a:rPr lang="en-US" altLang="zh-CN" sz="1600" dirty="0" smtClean="0">
                <a:solidFill>
                  <a:schemeClr val="bg1"/>
                </a:solidFill>
              </a:rPr>
              <a:t>9</a:t>
            </a:r>
            <a:r>
              <a:rPr lang="zh-CN" altLang="en-US" sz="1600" dirty="0" smtClean="0">
                <a:solidFill>
                  <a:schemeClr val="bg1"/>
                </a:solidFill>
              </a:rPr>
              <a:t>个原则对软件进行重构</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不要将应用程序直接编码到特定拓扑</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不要以为本地文件系统是永久</a:t>
            </a:r>
            <a:r>
              <a:rPr lang="zh-CN" altLang="zh-CN" sz="1600" dirty="0" smtClean="0">
                <a:solidFill>
                  <a:schemeClr val="bg1"/>
                </a:solidFill>
              </a:rPr>
              <a:t>的</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不要在应用程序中保持会话状态</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不要登录到文件系统</a:t>
            </a:r>
            <a:endParaRPr lang="en-US" altLang="zh-CN" sz="1600" b="1"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不要承担任何具体的基础设施依赖</a:t>
            </a:r>
            <a:endParaRPr lang="en-US" altLang="zh-CN" sz="1600" b="1"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不要使用不确定的协</a:t>
            </a:r>
            <a:r>
              <a:rPr lang="zh-CN" altLang="zh-CN" sz="1600" dirty="0" smtClean="0">
                <a:solidFill>
                  <a:schemeClr val="bg1"/>
                </a:solidFill>
              </a:rPr>
              <a:t>议</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不要依赖操作系统特定的功</a:t>
            </a:r>
            <a:r>
              <a:rPr lang="zh-CN" altLang="zh-CN" sz="1600" dirty="0" smtClean="0">
                <a:solidFill>
                  <a:schemeClr val="bg1"/>
                </a:solidFill>
              </a:rPr>
              <a:t>能</a:t>
            </a:r>
            <a:endParaRPr lang="en-US"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不要手动安装应用程</a:t>
            </a:r>
            <a:r>
              <a:rPr lang="zh-CN" altLang="zh-CN" sz="1600" dirty="0" smtClean="0">
                <a:solidFill>
                  <a:schemeClr val="bg1"/>
                </a:solidFill>
              </a:rPr>
              <a:t>序</a:t>
            </a:r>
            <a:endParaRPr lang="en-US" altLang="zh-CN" sz="16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a:t>
            </a:r>
            <a:r>
              <a:rPr lang="zh-CN" altLang="en-US" sz="3600" dirty="0" smtClean="0">
                <a:solidFill>
                  <a:srgbClr val="FFFF00"/>
                </a:solidFill>
                <a:sym typeface="+mn-ea"/>
              </a:rPr>
              <a:t>虚拟化</a:t>
            </a:r>
            <a:endParaRPr lang="zh-CN" altLang="en-US" sz="3600" dirty="0">
              <a:solidFill>
                <a:srgbClr val="FFFF00"/>
              </a:solidFill>
              <a:sym typeface="+mn-ea"/>
            </a:endParaRPr>
          </a:p>
        </p:txBody>
      </p:sp>
      <p:sp>
        <p:nvSpPr>
          <p:cNvPr id="6" name="文本框 1"/>
          <p:cNvSpPr txBox="1"/>
          <p:nvPr/>
        </p:nvSpPr>
        <p:spPr>
          <a:xfrm>
            <a:off x="395536" y="1489348"/>
            <a:ext cx="7920880" cy="3508653"/>
          </a:xfrm>
          <a:prstGeom prst="rect">
            <a:avLst/>
          </a:prstGeom>
          <a:noFill/>
        </p:spPr>
        <p:txBody>
          <a:bodyPr wrap="square" rtlCol="0">
            <a:spAutoFit/>
          </a:bodyPr>
          <a:lstStyle/>
          <a:p>
            <a:endParaRPr lang="en-US" altLang="zh-CN" sz="1400" dirty="0" smtClean="0">
              <a:solidFill>
                <a:schemeClr val="bg1"/>
              </a:solidFill>
            </a:endParaRPr>
          </a:p>
          <a:p>
            <a:r>
              <a:rPr lang="zh-CN" altLang="zh-CN" sz="1600" dirty="0" smtClean="0">
                <a:solidFill>
                  <a:schemeClr val="bg1"/>
                </a:solidFill>
              </a:rPr>
              <a:t>虚拟化计算能</a:t>
            </a:r>
            <a:r>
              <a:rPr lang="zh-CN" altLang="en-US" sz="1600" dirty="0" smtClean="0">
                <a:solidFill>
                  <a:schemeClr val="bg1"/>
                </a:solidFill>
              </a:rPr>
              <a:t>力</a:t>
            </a:r>
            <a:endParaRPr lang="en-US" altLang="zh-CN" sz="1600" dirty="0" smtClean="0">
              <a:solidFill>
                <a:schemeClr val="bg1"/>
              </a:solidFill>
            </a:endParaRPr>
          </a:p>
          <a:p>
            <a:pPr lvl="1"/>
            <a:r>
              <a:rPr lang="zh-CN" altLang="zh-CN" sz="1600" dirty="0" smtClean="0">
                <a:solidFill>
                  <a:schemeClr val="bg1"/>
                </a:solidFill>
              </a:rPr>
              <a:t>●</a:t>
            </a:r>
            <a:r>
              <a:rPr lang="en-US" altLang="zh-CN" sz="1600" b="1" dirty="0" smtClean="0">
                <a:solidFill>
                  <a:schemeClr val="bg1"/>
                </a:solidFill>
              </a:rPr>
              <a:t> CPU </a:t>
            </a:r>
            <a:r>
              <a:rPr lang="zh-CN" altLang="zh-CN" sz="1600" b="1" dirty="0" smtClean="0">
                <a:solidFill>
                  <a:schemeClr val="bg1"/>
                </a:solidFill>
              </a:rPr>
              <a:t>绑定隔离</a:t>
            </a:r>
            <a:endParaRPr lang="en-US" altLang="zh-CN" sz="1600" b="1" dirty="0" smtClean="0">
              <a:solidFill>
                <a:schemeClr val="bg1"/>
              </a:solidFill>
            </a:endParaRPr>
          </a:p>
          <a:p>
            <a:pPr lvl="1"/>
            <a:r>
              <a:rPr lang="zh-CN" altLang="zh-CN" sz="1600" dirty="0" smtClean="0">
                <a:solidFill>
                  <a:schemeClr val="bg1"/>
                </a:solidFill>
              </a:rPr>
              <a:t>●</a:t>
            </a:r>
            <a:r>
              <a:rPr lang="en-US" altLang="zh-CN" sz="1600" b="1" dirty="0" smtClean="0">
                <a:solidFill>
                  <a:schemeClr val="bg1"/>
                </a:solidFill>
              </a:rPr>
              <a:t> NUMA</a:t>
            </a:r>
            <a:r>
              <a:rPr lang="zh-CN" altLang="zh-CN" sz="1600" dirty="0" smtClean="0">
                <a:solidFill>
                  <a:schemeClr val="bg1"/>
                </a:solidFill>
              </a:rPr>
              <a:t>非统一内存访问技术</a:t>
            </a:r>
            <a:endParaRPr lang="zh-CN" altLang="zh-CN" sz="1600" dirty="0" smtClean="0">
              <a:solidFill>
                <a:schemeClr val="bg1"/>
              </a:solidFill>
            </a:endParaRPr>
          </a:p>
          <a:p>
            <a:pPr lvl="1"/>
            <a:r>
              <a:rPr lang="zh-CN" altLang="zh-CN" sz="1600" dirty="0" smtClean="0">
                <a:solidFill>
                  <a:schemeClr val="bg1"/>
                </a:solidFill>
              </a:rPr>
              <a:t>●</a:t>
            </a:r>
            <a:r>
              <a:rPr lang="zh-CN" altLang="zh-CN" sz="1600" b="1" dirty="0" smtClean="0">
                <a:solidFill>
                  <a:schemeClr val="bg1"/>
                </a:solidFill>
              </a:rPr>
              <a:t>巨页内存</a:t>
            </a:r>
            <a:endParaRPr lang="en-US" altLang="zh-CN" sz="1600" dirty="0" smtClean="0">
              <a:solidFill>
                <a:schemeClr val="bg1"/>
              </a:solidFill>
            </a:endParaRPr>
          </a:p>
          <a:p>
            <a:endParaRPr lang="en-US" altLang="zh-CN" sz="1600" dirty="0" smtClean="0">
              <a:solidFill>
                <a:schemeClr val="bg1"/>
              </a:solidFill>
            </a:endParaRPr>
          </a:p>
          <a:p>
            <a:r>
              <a:rPr lang="zh-CN" altLang="zh-CN" sz="1600" dirty="0" smtClean="0">
                <a:solidFill>
                  <a:schemeClr val="bg1"/>
                </a:solidFill>
              </a:rPr>
              <a:t>虚拟化转发能力</a:t>
            </a:r>
            <a:endParaRPr lang="en-US" altLang="zh-CN" sz="1600" dirty="0" smtClean="0">
              <a:solidFill>
                <a:schemeClr val="bg1"/>
              </a:solidFill>
            </a:endParaRPr>
          </a:p>
          <a:p>
            <a:pPr lvl="1"/>
            <a:r>
              <a:rPr lang="zh-CN" altLang="zh-CN" sz="1600" dirty="0" smtClean="0">
                <a:solidFill>
                  <a:schemeClr val="bg1"/>
                </a:solidFill>
              </a:rPr>
              <a:t>●</a:t>
            </a:r>
            <a:r>
              <a:rPr lang="en-US" altLang="zh-CN" sz="1600" dirty="0" smtClean="0">
                <a:solidFill>
                  <a:schemeClr val="bg1"/>
                </a:solidFill>
              </a:rPr>
              <a:t> DPDK</a:t>
            </a:r>
            <a:r>
              <a:rPr lang="zh-CN" altLang="zh-CN" sz="1600" dirty="0" smtClean="0">
                <a:solidFill>
                  <a:schemeClr val="bg1"/>
                </a:solidFill>
              </a:rPr>
              <a:t>（</a:t>
            </a:r>
            <a:r>
              <a:rPr lang="en-US" altLang="zh-CN" sz="1600" dirty="0" smtClean="0">
                <a:solidFill>
                  <a:schemeClr val="bg1"/>
                </a:solidFill>
              </a:rPr>
              <a:t>Data Plane </a:t>
            </a:r>
            <a:r>
              <a:rPr lang="en-US" altLang="zh-CN" sz="1600" dirty="0" err="1" smtClean="0">
                <a:solidFill>
                  <a:schemeClr val="bg1"/>
                </a:solidFill>
              </a:rPr>
              <a:t>Develo</a:t>
            </a:r>
            <a:r>
              <a:rPr lang="en-US" altLang="zh-CN" sz="1600" dirty="0" smtClean="0">
                <a:solidFill>
                  <a:schemeClr val="bg1"/>
                </a:solidFill>
              </a:rPr>
              <a:t> </a:t>
            </a:r>
            <a:r>
              <a:rPr lang="en-US" altLang="zh-CN" sz="1600" dirty="0" err="1" smtClean="0">
                <a:solidFill>
                  <a:schemeClr val="bg1"/>
                </a:solidFill>
              </a:rPr>
              <a:t>pment</a:t>
            </a:r>
            <a:r>
              <a:rPr lang="en-US" altLang="zh-CN" sz="1600" dirty="0" smtClean="0">
                <a:solidFill>
                  <a:schemeClr val="bg1"/>
                </a:solidFill>
              </a:rPr>
              <a:t> Kit )</a:t>
            </a:r>
            <a:endParaRPr lang="en-US" altLang="zh-CN" sz="1600" dirty="0" smtClean="0">
              <a:solidFill>
                <a:schemeClr val="bg1"/>
              </a:solidFill>
            </a:endParaRPr>
          </a:p>
          <a:p>
            <a:pPr lvl="1"/>
            <a:r>
              <a:rPr lang="zh-CN" altLang="zh-CN" sz="1600" dirty="0" smtClean="0">
                <a:solidFill>
                  <a:schemeClr val="bg1"/>
                </a:solidFill>
              </a:rPr>
              <a:t>●</a:t>
            </a:r>
            <a:r>
              <a:rPr lang="en-US" altLang="zh-CN" sz="1600" dirty="0" smtClean="0">
                <a:solidFill>
                  <a:schemeClr val="bg1"/>
                </a:solidFill>
              </a:rPr>
              <a:t> SR-IOV</a:t>
            </a:r>
            <a:r>
              <a:rPr lang="zh-CN" altLang="zh-CN" sz="1600" dirty="0" smtClean="0">
                <a:solidFill>
                  <a:schemeClr val="bg1"/>
                </a:solidFill>
              </a:rPr>
              <a:t>（</a:t>
            </a:r>
            <a:r>
              <a:rPr lang="en-US" altLang="zh-CN" sz="1600" dirty="0" smtClean="0">
                <a:solidFill>
                  <a:schemeClr val="bg1"/>
                </a:solidFill>
              </a:rPr>
              <a:t>Single Root I/O Virtualization)</a:t>
            </a:r>
            <a:r>
              <a:rPr lang="zh-CN" altLang="zh-CN" sz="1600" dirty="0" smtClean="0">
                <a:solidFill>
                  <a:schemeClr val="bg1"/>
                </a:solidFill>
              </a:rPr>
              <a:t>：基于硬件的网卡虚拟化方案</a:t>
            </a:r>
            <a:endParaRPr lang="en-US" altLang="zh-CN" sz="1600" dirty="0" smtClean="0">
              <a:solidFill>
                <a:schemeClr val="bg1"/>
              </a:solidFill>
            </a:endParaRPr>
          </a:p>
          <a:p>
            <a:pPr lvl="1"/>
            <a:r>
              <a:rPr lang="zh-CN" altLang="zh-CN" sz="1600" dirty="0" smtClean="0">
                <a:solidFill>
                  <a:schemeClr val="bg1"/>
                </a:solidFill>
              </a:rPr>
              <a:t>●</a:t>
            </a:r>
            <a:r>
              <a:rPr lang="en-US" altLang="zh-CN" sz="1600" dirty="0" smtClean="0">
                <a:solidFill>
                  <a:schemeClr val="bg1"/>
                </a:solidFill>
              </a:rPr>
              <a:t> OVS</a:t>
            </a:r>
            <a:r>
              <a:rPr lang="zh-CN" altLang="zh-CN" sz="1600" dirty="0" smtClean="0">
                <a:solidFill>
                  <a:schemeClr val="bg1"/>
                </a:solidFill>
              </a:rPr>
              <a:t>（</a:t>
            </a:r>
            <a:r>
              <a:rPr lang="en-US" altLang="zh-CN" sz="1600" dirty="0" smtClean="0">
                <a:solidFill>
                  <a:schemeClr val="bg1"/>
                </a:solidFill>
              </a:rPr>
              <a:t>Open </a:t>
            </a:r>
            <a:r>
              <a:rPr lang="en-US" altLang="zh-CN" sz="1600" dirty="0" err="1" smtClean="0">
                <a:solidFill>
                  <a:schemeClr val="bg1"/>
                </a:solidFill>
              </a:rPr>
              <a:t>vSwitch</a:t>
            </a:r>
            <a:r>
              <a:rPr lang="zh-CN" altLang="zh-CN" sz="1600" dirty="0" smtClean="0">
                <a:solidFill>
                  <a:schemeClr val="bg1"/>
                </a:solidFill>
              </a:rPr>
              <a:t>）：是一种使用软件来实现交换机功能的开源虚拟技术</a:t>
            </a:r>
            <a:endParaRPr lang="en-US" altLang="zh-CN" sz="1600" dirty="0" smtClean="0">
              <a:solidFill>
                <a:schemeClr val="bg1"/>
              </a:solidFill>
            </a:endParaRPr>
          </a:p>
          <a:p>
            <a:pPr lvl="1"/>
            <a:endParaRPr lang="en-US" altLang="zh-CN" sz="16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a:t>
            </a:r>
            <a:r>
              <a:rPr lang="zh-CN" altLang="en-US" sz="3600" dirty="0" smtClean="0">
                <a:solidFill>
                  <a:srgbClr val="FFFF00"/>
                </a:solidFill>
                <a:sym typeface="+mn-ea"/>
              </a:rPr>
              <a:t>云化</a:t>
            </a:r>
            <a:endParaRPr lang="zh-CN" altLang="en-US" sz="3600" dirty="0">
              <a:solidFill>
                <a:srgbClr val="FFFF00"/>
              </a:solidFill>
              <a:sym typeface="+mn-ea"/>
            </a:endParaRPr>
          </a:p>
        </p:txBody>
      </p:sp>
      <p:sp>
        <p:nvSpPr>
          <p:cNvPr id="6" name="文本框 1"/>
          <p:cNvSpPr txBox="1"/>
          <p:nvPr/>
        </p:nvSpPr>
        <p:spPr>
          <a:xfrm>
            <a:off x="395536" y="1489348"/>
            <a:ext cx="7920880" cy="2585323"/>
          </a:xfrm>
          <a:prstGeom prst="rect">
            <a:avLst/>
          </a:prstGeom>
          <a:noFill/>
        </p:spPr>
        <p:txBody>
          <a:bodyPr wrap="square" rtlCol="0">
            <a:spAutoFit/>
          </a:bodyPr>
          <a:lstStyle/>
          <a:p>
            <a:endParaRPr lang="en-US" altLang="zh-CN" sz="1400" dirty="0" smtClean="0">
              <a:solidFill>
                <a:schemeClr val="bg1"/>
              </a:solidFill>
            </a:endParaRPr>
          </a:p>
          <a:p>
            <a:r>
              <a:rPr lang="zh-CN" altLang="zh-CN" sz="1600" dirty="0" smtClean="0">
                <a:solidFill>
                  <a:schemeClr val="bg1"/>
                </a:solidFill>
              </a:rPr>
              <a:t>支持自动部署</a:t>
            </a:r>
            <a:r>
              <a:rPr lang="zh-CN" altLang="en-US" sz="1600" dirty="0" smtClean="0">
                <a:solidFill>
                  <a:schemeClr val="bg1"/>
                </a:solidFill>
              </a:rPr>
              <a:t>，需提供以下组件：</a:t>
            </a:r>
            <a:endParaRPr lang="zh-CN" altLang="zh-CN" sz="1600" dirty="0" smtClean="0">
              <a:solidFill>
                <a:schemeClr val="bg1"/>
              </a:solidFill>
            </a:endParaRPr>
          </a:p>
          <a:p>
            <a:pPr lvl="1"/>
            <a:r>
              <a:rPr lang="zh-CN" altLang="zh-CN" sz="1600" dirty="0" smtClean="0">
                <a:solidFill>
                  <a:schemeClr val="bg1"/>
                </a:solidFill>
              </a:rPr>
              <a:t>●网元镜像</a:t>
            </a:r>
            <a:endParaRPr lang="en-US" altLang="zh-CN" sz="1600" dirty="0" smtClean="0">
              <a:solidFill>
                <a:schemeClr val="bg1"/>
              </a:solidFill>
            </a:endParaRPr>
          </a:p>
          <a:p>
            <a:pPr lvl="1"/>
            <a:r>
              <a:rPr lang="zh-CN" altLang="zh-CN" sz="1600" dirty="0" smtClean="0">
                <a:solidFill>
                  <a:schemeClr val="bg1"/>
                </a:solidFill>
              </a:rPr>
              <a:t>●配置脚本</a:t>
            </a:r>
            <a:endParaRPr lang="en-US" altLang="zh-CN" sz="1600" dirty="0" smtClean="0">
              <a:solidFill>
                <a:schemeClr val="bg1"/>
              </a:solidFill>
            </a:endParaRPr>
          </a:p>
          <a:p>
            <a:r>
              <a:rPr lang="zh-CN" altLang="zh-CN" sz="1600" dirty="0" smtClean="0">
                <a:solidFill>
                  <a:schemeClr val="bg1"/>
                </a:solidFill>
              </a:rPr>
              <a:t>支持弹性伸缩</a:t>
            </a:r>
            <a:endParaRPr lang="zh-CN" altLang="zh-CN" sz="1600" dirty="0" smtClean="0">
              <a:solidFill>
                <a:schemeClr val="bg1"/>
              </a:solidFill>
            </a:endParaRPr>
          </a:p>
          <a:p>
            <a:pPr lvl="1"/>
            <a:r>
              <a:rPr lang="zh-CN" altLang="zh-CN" sz="1600" dirty="0" smtClean="0">
                <a:solidFill>
                  <a:schemeClr val="bg1"/>
                </a:solidFill>
              </a:rPr>
              <a:t>弹性伸缩的一个目的是为了实现故障自愈，当网络或系统发生故障时，无需人工干预，要求能在非常短的时间内从失效的故意中恢复</a:t>
            </a:r>
            <a:endParaRPr lang="en-US" altLang="zh-CN" sz="16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a:t>
            </a:r>
            <a:r>
              <a:rPr lang="zh-CN" altLang="en-US" sz="3600" dirty="0" smtClean="0">
                <a:solidFill>
                  <a:srgbClr val="FFFF00"/>
                </a:solidFill>
                <a:sym typeface="+mn-ea"/>
              </a:rPr>
              <a:t>云化</a:t>
            </a:r>
            <a:endParaRPr lang="zh-CN" altLang="en-US" sz="3600" dirty="0">
              <a:solidFill>
                <a:srgbClr val="FFFF00"/>
              </a:solidFill>
              <a:sym typeface="+mn-ea"/>
            </a:endParaRPr>
          </a:p>
        </p:txBody>
      </p:sp>
      <p:sp>
        <p:nvSpPr>
          <p:cNvPr id="6" name="文本框 1"/>
          <p:cNvSpPr txBox="1"/>
          <p:nvPr/>
        </p:nvSpPr>
        <p:spPr>
          <a:xfrm>
            <a:off x="395536" y="1489348"/>
            <a:ext cx="7920880" cy="2585323"/>
          </a:xfrm>
          <a:prstGeom prst="rect">
            <a:avLst/>
          </a:prstGeom>
          <a:noFill/>
        </p:spPr>
        <p:txBody>
          <a:bodyPr wrap="square" rtlCol="0">
            <a:spAutoFit/>
          </a:bodyPr>
          <a:lstStyle/>
          <a:p>
            <a:endParaRPr lang="en-US" altLang="zh-CN" sz="1400" dirty="0" smtClean="0">
              <a:solidFill>
                <a:schemeClr val="bg1"/>
              </a:solidFill>
            </a:endParaRPr>
          </a:p>
          <a:p>
            <a:r>
              <a:rPr lang="zh-CN" altLang="zh-CN" sz="1600" dirty="0" smtClean="0">
                <a:solidFill>
                  <a:schemeClr val="bg1"/>
                </a:solidFill>
              </a:rPr>
              <a:t>支持自动部署</a:t>
            </a:r>
            <a:r>
              <a:rPr lang="zh-CN" altLang="en-US" sz="1600" dirty="0" smtClean="0">
                <a:solidFill>
                  <a:schemeClr val="bg1"/>
                </a:solidFill>
              </a:rPr>
              <a:t>，需提供以下组件：</a:t>
            </a:r>
            <a:endParaRPr lang="zh-CN" altLang="zh-CN" sz="1600" dirty="0" smtClean="0">
              <a:solidFill>
                <a:schemeClr val="bg1"/>
              </a:solidFill>
            </a:endParaRPr>
          </a:p>
          <a:p>
            <a:pPr lvl="1"/>
            <a:r>
              <a:rPr lang="zh-CN" altLang="zh-CN" sz="1600" dirty="0" smtClean="0">
                <a:solidFill>
                  <a:schemeClr val="bg1"/>
                </a:solidFill>
              </a:rPr>
              <a:t>●网元镜像</a:t>
            </a:r>
            <a:endParaRPr lang="en-US" altLang="zh-CN" sz="1600" dirty="0" smtClean="0">
              <a:solidFill>
                <a:schemeClr val="bg1"/>
              </a:solidFill>
            </a:endParaRPr>
          </a:p>
          <a:p>
            <a:pPr lvl="1"/>
            <a:r>
              <a:rPr lang="zh-CN" altLang="zh-CN" sz="1600" dirty="0" smtClean="0">
                <a:solidFill>
                  <a:schemeClr val="bg1"/>
                </a:solidFill>
              </a:rPr>
              <a:t>●配置脚本</a:t>
            </a:r>
            <a:endParaRPr lang="en-US" altLang="zh-CN" sz="1600" dirty="0" smtClean="0">
              <a:solidFill>
                <a:schemeClr val="bg1"/>
              </a:solidFill>
            </a:endParaRPr>
          </a:p>
          <a:p>
            <a:r>
              <a:rPr lang="zh-CN" altLang="zh-CN" sz="1600" dirty="0" smtClean="0">
                <a:solidFill>
                  <a:schemeClr val="bg1"/>
                </a:solidFill>
              </a:rPr>
              <a:t>支持弹性伸缩</a:t>
            </a:r>
            <a:endParaRPr lang="zh-CN" altLang="zh-CN" sz="1600" dirty="0" smtClean="0">
              <a:solidFill>
                <a:schemeClr val="bg1"/>
              </a:solidFill>
            </a:endParaRPr>
          </a:p>
          <a:p>
            <a:pPr lvl="1"/>
            <a:r>
              <a:rPr lang="zh-CN" altLang="zh-CN" sz="1600" dirty="0" smtClean="0">
                <a:solidFill>
                  <a:schemeClr val="bg1"/>
                </a:solidFill>
              </a:rPr>
              <a:t>弹性伸缩的一个目的是为了实现故障自愈，当网络或系统发生故障时，无需人工干预，要求能在非常短的时间内从失效的故意中恢复</a:t>
            </a:r>
            <a:endParaRPr lang="en-US" altLang="zh-CN" sz="16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a:t>
            </a:r>
            <a:r>
              <a:rPr lang="zh-CN" altLang="en-US" sz="3600" dirty="0" smtClean="0">
                <a:solidFill>
                  <a:srgbClr val="FFFF00"/>
                </a:solidFill>
                <a:sym typeface="+mn-ea"/>
              </a:rPr>
              <a:t>分解</a:t>
            </a:r>
            <a:endParaRPr lang="zh-CN" altLang="en-US" sz="3600" dirty="0">
              <a:solidFill>
                <a:srgbClr val="FFFF00"/>
              </a:solidFill>
              <a:sym typeface="+mn-ea"/>
            </a:endParaRPr>
          </a:p>
        </p:txBody>
      </p:sp>
      <p:sp>
        <p:nvSpPr>
          <p:cNvPr id="6" name="文本框 1"/>
          <p:cNvSpPr txBox="1"/>
          <p:nvPr/>
        </p:nvSpPr>
        <p:spPr>
          <a:xfrm>
            <a:off x="395536" y="1489348"/>
            <a:ext cx="7920880" cy="1477328"/>
          </a:xfrm>
          <a:prstGeom prst="rect">
            <a:avLst/>
          </a:prstGeom>
          <a:noFill/>
        </p:spPr>
        <p:txBody>
          <a:bodyPr wrap="square" rtlCol="0">
            <a:spAutoFit/>
          </a:bodyPr>
          <a:lstStyle/>
          <a:p>
            <a:r>
              <a:rPr lang="zh-CN" altLang="zh-CN" sz="1400" dirty="0" smtClean="0">
                <a:solidFill>
                  <a:schemeClr val="bg1"/>
                </a:solidFill>
              </a:rPr>
              <a:t>如果想要达到弹性伸缩的要求，必须将</a:t>
            </a:r>
            <a:r>
              <a:rPr lang="en-US" altLang="zh-CN" sz="1400" dirty="0" smtClean="0">
                <a:solidFill>
                  <a:schemeClr val="bg1"/>
                </a:solidFill>
              </a:rPr>
              <a:t>LTE</a:t>
            </a:r>
            <a:r>
              <a:rPr lang="zh-CN" altLang="zh-CN" sz="1400" dirty="0" smtClean="0">
                <a:solidFill>
                  <a:schemeClr val="bg1"/>
                </a:solidFill>
              </a:rPr>
              <a:t>核心网中各网元之前以集中性模式运行在一台机器上的服务进行分解，以微服务的架构运行，这样能灵活的部署在一台机器或者分布的部署在多台机器上。从而根据负载来动态的灵活的增减节点，实现弹性伸缩。</a:t>
            </a:r>
            <a:endParaRPr lang="zh-CN"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dirty="0" smtClean="0">
                <a:solidFill>
                  <a:srgbClr val="FFFF00"/>
                </a:solidFill>
              </a:rPr>
              <a:t>NFV-MANO</a:t>
            </a:r>
            <a:r>
              <a:rPr lang="zh-CN" altLang="zh-CN" dirty="0" smtClean="0">
                <a:solidFill>
                  <a:srgbClr val="FFFF00"/>
                </a:solidFill>
              </a:rPr>
              <a:t>的实现</a:t>
            </a:r>
            <a:br>
              <a:rPr lang="en-US" altLang="zh-CN" dirty="0" smtClean="0">
                <a:solidFill>
                  <a:srgbClr val="FFFF00"/>
                </a:solidFill>
                <a:sym typeface="+mn-ea"/>
              </a:rPr>
            </a:br>
            <a:r>
              <a:rPr lang="en-US" altLang="zh-CN" dirty="0" smtClean="0">
                <a:solidFill>
                  <a:srgbClr val="FFFF00"/>
                </a:solidFill>
                <a:sym typeface="+mn-ea"/>
              </a:rPr>
              <a:t>	——</a:t>
            </a:r>
            <a:r>
              <a:rPr lang="zh-CN" altLang="en-US" sz="3200" dirty="0" smtClean="0">
                <a:solidFill>
                  <a:srgbClr val="FFFF00"/>
                </a:solidFill>
              </a:rPr>
              <a:t>概</a:t>
            </a:r>
            <a:r>
              <a:rPr lang="zh-CN" altLang="zh-CN" sz="3200" dirty="0" smtClean="0">
                <a:solidFill>
                  <a:srgbClr val="FFFF00"/>
                </a:solidFill>
              </a:rPr>
              <a:t>述</a:t>
            </a:r>
            <a:endParaRPr lang="zh-CN" altLang="en-US" sz="3600" dirty="0">
              <a:solidFill>
                <a:srgbClr val="FFFF00"/>
              </a:solidFill>
              <a:sym typeface="+mn-ea"/>
            </a:endParaRPr>
          </a:p>
        </p:txBody>
      </p:sp>
      <p:sp>
        <p:nvSpPr>
          <p:cNvPr id="6" name="文本框 1"/>
          <p:cNvSpPr txBox="1"/>
          <p:nvPr/>
        </p:nvSpPr>
        <p:spPr>
          <a:xfrm>
            <a:off x="395536" y="1489348"/>
            <a:ext cx="7920880" cy="2769989"/>
          </a:xfrm>
          <a:prstGeom prst="rect">
            <a:avLst/>
          </a:prstGeom>
          <a:noFill/>
        </p:spPr>
        <p:txBody>
          <a:bodyPr wrap="square" rtlCol="0">
            <a:spAutoFit/>
          </a:bodyPr>
          <a:lstStyle/>
          <a:p>
            <a:r>
              <a:rPr lang="en-US" altLang="zh-CN" sz="1400" dirty="0" smtClean="0">
                <a:solidFill>
                  <a:schemeClr val="bg1"/>
                </a:solidFill>
              </a:rPr>
              <a:t>NFV</a:t>
            </a:r>
            <a:r>
              <a:rPr lang="zh-CN" altLang="zh-CN" sz="1400" dirty="0" smtClean="0">
                <a:solidFill>
                  <a:schemeClr val="bg1"/>
                </a:solidFill>
              </a:rPr>
              <a:t>转型给运营商带来了很大的优势，也同时也给运营商带来不可避免的挑战</a:t>
            </a:r>
            <a:r>
              <a:rPr lang="zh-CN" altLang="en-US" sz="1400" dirty="0" smtClean="0">
                <a:solidFill>
                  <a:schemeClr val="bg1"/>
                </a:solidFill>
              </a:rPr>
              <a:t>：</a:t>
            </a:r>
            <a:endParaRPr lang="en-US" altLang="zh-CN" sz="1400" dirty="0" smtClean="0">
              <a:solidFill>
                <a:schemeClr val="bg1"/>
              </a:solidFill>
            </a:endParaRPr>
          </a:p>
          <a:p>
            <a:pPr lvl="1"/>
            <a:r>
              <a:rPr lang="zh-CN" altLang="zh-CN" sz="1400" dirty="0" smtClean="0">
                <a:solidFill>
                  <a:schemeClr val="bg1"/>
                </a:solidFill>
              </a:rPr>
              <a:t>●基础设施的挑战</a:t>
            </a:r>
            <a:endParaRPr lang="en-US" altLang="zh-CN" sz="1400" dirty="0" smtClean="0">
              <a:solidFill>
                <a:schemeClr val="bg1"/>
              </a:solidFill>
            </a:endParaRPr>
          </a:p>
          <a:p>
            <a:pPr lvl="1"/>
            <a:r>
              <a:rPr lang="en-US" altLang="zh-CN" sz="1400" dirty="0" smtClean="0">
                <a:solidFill>
                  <a:schemeClr val="bg1"/>
                </a:solidFill>
              </a:rPr>
              <a:t>	</a:t>
            </a:r>
            <a:r>
              <a:rPr lang="zh-CN" altLang="zh-CN" sz="1400" dirty="0" smtClean="0">
                <a:solidFill>
                  <a:schemeClr val="bg1"/>
                </a:solidFill>
              </a:rPr>
              <a:t>基础设施的挑战是由于网络中引入的新组件导致的</a:t>
            </a:r>
            <a:endParaRPr lang="en-US" altLang="zh-CN" sz="1400" dirty="0" smtClean="0">
              <a:solidFill>
                <a:schemeClr val="bg1"/>
              </a:solidFill>
            </a:endParaRPr>
          </a:p>
          <a:p>
            <a:pPr lvl="1"/>
            <a:r>
              <a:rPr lang="zh-CN" altLang="zh-CN" sz="1400" dirty="0" smtClean="0">
                <a:solidFill>
                  <a:schemeClr val="bg1"/>
                </a:solidFill>
              </a:rPr>
              <a:t>●业务挑战</a:t>
            </a:r>
            <a:endParaRPr lang="en-US" altLang="zh-CN" sz="1400" dirty="0" smtClean="0">
              <a:solidFill>
                <a:schemeClr val="bg1"/>
              </a:solidFill>
            </a:endParaRPr>
          </a:p>
          <a:p>
            <a:pPr lvl="1"/>
            <a:r>
              <a:rPr lang="zh-CN" altLang="zh-CN" sz="1400" dirty="0" smtClean="0">
                <a:solidFill>
                  <a:schemeClr val="bg1"/>
                </a:solidFill>
              </a:rPr>
              <a:t>●组织挑战</a:t>
            </a:r>
            <a:endParaRPr lang="en-US" altLang="zh-CN" sz="1400" dirty="0" smtClean="0">
              <a:solidFill>
                <a:schemeClr val="bg1"/>
              </a:solidFill>
            </a:endParaRPr>
          </a:p>
          <a:p>
            <a:endParaRPr lang="en-US" altLang="zh-CN" sz="1400" dirty="0" smtClean="0">
              <a:solidFill>
                <a:schemeClr val="bg1"/>
              </a:solidFill>
            </a:endParaRPr>
          </a:p>
          <a:p>
            <a:r>
              <a:rPr lang="zh-CN" altLang="zh-CN" sz="1400" dirty="0" smtClean="0">
                <a:solidFill>
                  <a:schemeClr val="bg1"/>
                </a:solidFill>
              </a:rPr>
              <a:t>从技术的角度来看，</a:t>
            </a:r>
            <a:r>
              <a:rPr lang="en-US" altLang="zh-CN" sz="1400" dirty="0" smtClean="0">
                <a:solidFill>
                  <a:schemeClr val="bg1"/>
                </a:solidFill>
              </a:rPr>
              <a:t>NFV</a:t>
            </a:r>
            <a:r>
              <a:rPr lang="zh-CN" altLang="zh-CN" sz="1400" dirty="0" smtClean="0">
                <a:solidFill>
                  <a:schemeClr val="bg1"/>
                </a:solidFill>
              </a:rPr>
              <a:t>引入了一个新的虚拟化层。这使得现有的运营模式变得更加复杂，由于引入了更多的编排工作，用来管理</a:t>
            </a:r>
            <a:r>
              <a:rPr lang="en-US" altLang="zh-CN" sz="1400" dirty="0" smtClean="0">
                <a:solidFill>
                  <a:schemeClr val="bg1"/>
                </a:solidFill>
              </a:rPr>
              <a:t>VNF</a:t>
            </a:r>
            <a:r>
              <a:rPr lang="zh-CN" altLang="zh-CN" sz="1400" dirty="0" smtClean="0">
                <a:solidFill>
                  <a:schemeClr val="bg1"/>
                </a:solidFill>
              </a:rPr>
              <a:t>和</a:t>
            </a:r>
            <a:r>
              <a:rPr lang="en-US" altLang="zh-CN" sz="1400" dirty="0" smtClean="0">
                <a:solidFill>
                  <a:schemeClr val="bg1"/>
                </a:solidFill>
              </a:rPr>
              <a:t>NS (Network Service)</a:t>
            </a:r>
            <a:r>
              <a:rPr lang="zh-CN" altLang="zh-CN" sz="1400" dirty="0" smtClean="0">
                <a:solidFill>
                  <a:schemeClr val="bg1"/>
                </a:solidFill>
              </a:rPr>
              <a:t>的生命周期</a:t>
            </a:r>
            <a:r>
              <a:rPr lang="zh-CN" altLang="en-US" sz="1400" dirty="0" smtClean="0">
                <a:solidFill>
                  <a:schemeClr val="bg1"/>
                </a:solidFill>
              </a:rPr>
              <a:t>。</a:t>
            </a:r>
            <a:endParaRPr lang="en-US" altLang="zh-CN" sz="1400" dirty="0" smtClean="0">
              <a:solidFill>
                <a:schemeClr val="bg1"/>
              </a:solidFill>
            </a:endParaRPr>
          </a:p>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dirty="0" smtClean="0">
                <a:solidFill>
                  <a:srgbClr val="FFFF00"/>
                </a:solidFill>
              </a:rPr>
              <a:t>NFV-MANO</a:t>
            </a:r>
            <a:r>
              <a:rPr lang="zh-CN" altLang="zh-CN" dirty="0" smtClean="0">
                <a:solidFill>
                  <a:srgbClr val="FFFF00"/>
                </a:solidFill>
              </a:rPr>
              <a:t>的实现</a:t>
            </a:r>
            <a:br>
              <a:rPr lang="en-US" altLang="zh-CN" dirty="0" smtClean="0">
                <a:solidFill>
                  <a:srgbClr val="FFFF00"/>
                </a:solidFill>
                <a:sym typeface="+mn-ea"/>
              </a:rPr>
            </a:br>
            <a:r>
              <a:rPr lang="en-US" altLang="zh-CN" dirty="0" smtClean="0">
                <a:solidFill>
                  <a:srgbClr val="FFFF00"/>
                </a:solidFill>
                <a:sym typeface="+mn-ea"/>
              </a:rPr>
              <a:t>	——</a:t>
            </a:r>
            <a:r>
              <a:rPr lang="zh-CN" altLang="zh-CN" sz="3200" dirty="0" smtClean="0">
                <a:solidFill>
                  <a:srgbClr val="FFFF00"/>
                </a:solidFill>
              </a:rPr>
              <a:t>架构</a:t>
            </a:r>
            <a:endParaRPr lang="zh-CN" altLang="en-US" sz="3600" dirty="0">
              <a:solidFill>
                <a:srgbClr val="FFFF00"/>
              </a:solidFill>
              <a:sym typeface="+mn-ea"/>
            </a:endParaRPr>
          </a:p>
        </p:txBody>
      </p:sp>
      <p:sp>
        <p:nvSpPr>
          <p:cNvPr id="6" name="文本框 1"/>
          <p:cNvSpPr txBox="1"/>
          <p:nvPr/>
        </p:nvSpPr>
        <p:spPr>
          <a:xfrm>
            <a:off x="6372200" y="1489348"/>
            <a:ext cx="2771800" cy="2554545"/>
          </a:xfrm>
          <a:prstGeom prst="rect">
            <a:avLst/>
          </a:prstGeom>
          <a:noFill/>
        </p:spPr>
        <p:txBody>
          <a:bodyPr wrap="square" rtlCol="0">
            <a:spAutoFit/>
          </a:bodyPr>
          <a:lstStyle/>
          <a:p>
            <a:r>
              <a:rPr lang="en-US" altLang="zh-CN" sz="1400" dirty="0" smtClean="0">
                <a:solidFill>
                  <a:schemeClr val="bg2"/>
                </a:solidFill>
              </a:rPr>
              <a:t>●  </a:t>
            </a:r>
            <a:r>
              <a:rPr lang="zh-CN" altLang="zh-CN" sz="1400" dirty="0" smtClean="0">
                <a:solidFill>
                  <a:schemeClr val="bg2"/>
                </a:solidFill>
              </a:rPr>
              <a:t>虚拟化的基础设施管理</a:t>
            </a:r>
            <a:r>
              <a:rPr lang="en-US" altLang="zh-CN" sz="1400" dirty="0" smtClean="0">
                <a:solidFill>
                  <a:schemeClr val="bg2"/>
                </a:solidFill>
              </a:rPr>
              <a:t>VIM</a:t>
            </a:r>
            <a:r>
              <a:rPr lang="zh-CN" altLang="zh-CN" sz="1400" dirty="0" smtClean="0">
                <a:solidFill>
                  <a:schemeClr val="bg2"/>
                </a:solidFill>
              </a:rPr>
              <a:t>（</a:t>
            </a:r>
            <a:r>
              <a:rPr lang="en-US" altLang="zh-CN" sz="1400" dirty="0" err="1" smtClean="0">
                <a:solidFill>
                  <a:schemeClr val="bg2"/>
                </a:solidFill>
              </a:rPr>
              <a:t>Virtualised</a:t>
            </a:r>
            <a:r>
              <a:rPr lang="en-US" altLang="zh-CN" sz="1400" dirty="0" smtClean="0">
                <a:solidFill>
                  <a:schemeClr val="bg2"/>
                </a:solidFill>
              </a:rPr>
              <a:t>  Infrastructure  Manager</a:t>
            </a:r>
            <a:r>
              <a:rPr lang="zh-CN" altLang="zh-CN" sz="1400" dirty="0" smtClean="0">
                <a:solidFill>
                  <a:schemeClr val="bg2"/>
                </a:solidFill>
              </a:rPr>
              <a:t>）</a:t>
            </a:r>
            <a:endParaRPr lang="zh-CN" altLang="zh-CN" sz="1400" dirty="0" smtClean="0">
              <a:solidFill>
                <a:schemeClr val="bg2"/>
              </a:solidFill>
            </a:endParaRPr>
          </a:p>
          <a:p>
            <a:r>
              <a:rPr lang="en-US" altLang="zh-CN" sz="1400" dirty="0" smtClean="0">
                <a:solidFill>
                  <a:schemeClr val="bg2"/>
                </a:solidFill>
              </a:rPr>
              <a:t>●  NFV</a:t>
            </a:r>
            <a:r>
              <a:rPr lang="zh-CN" altLang="zh-CN" sz="1400" dirty="0" smtClean="0">
                <a:solidFill>
                  <a:schemeClr val="bg2"/>
                </a:solidFill>
              </a:rPr>
              <a:t>编排</a:t>
            </a:r>
            <a:r>
              <a:rPr lang="en-US" altLang="zh-CN" sz="1400" dirty="0" smtClean="0">
                <a:solidFill>
                  <a:schemeClr val="bg2"/>
                </a:solidFill>
              </a:rPr>
              <a:t>NFVO</a:t>
            </a:r>
            <a:r>
              <a:rPr lang="zh-CN" altLang="zh-CN" sz="1400" dirty="0" smtClean="0">
                <a:solidFill>
                  <a:schemeClr val="bg2"/>
                </a:solidFill>
              </a:rPr>
              <a:t>（</a:t>
            </a:r>
            <a:r>
              <a:rPr lang="en-US" altLang="zh-CN" sz="1400" dirty="0" smtClean="0">
                <a:solidFill>
                  <a:schemeClr val="bg2"/>
                </a:solidFill>
              </a:rPr>
              <a:t>NFV Orchestrator</a:t>
            </a:r>
            <a:r>
              <a:rPr lang="zh-CN" altLang="zh-CN" sz="1400" dirty="0" smtClean="0">
                <a:solidFill>
                  <a:schemeClr val="bg2"/>
                </a:solidFill>
              </a:rPr>
              <a:t>）</a:t>
            </a:r>
            <a:endParaRPr lang="zh-CN" altLang="zh-CN" sz="1400" dirty="0" smtClean="0">
              <a:solidFill>
                <a:schemeClr val="bg2"/>
              </a:solidFill>
            </a:endParaRPr>
          </a:p>
          <a:p>
            <a:r>
              <a:rPr lang="en-US" altLang="zh-CN" sz="1400" dirty="0" smtClean="0">
                <a:solidFill>
                  <a:schemeClr val="bg2"/>
                </a:solidFill>
              </a:rPr>
              <a:t>●  VNF</a:t>
            </a:r>
            <a:r>
              <a:rPr lang="zh-CN" altLang="zh-CN" sz="1400" dirty="0" smtClean="0">
                <a:solidFill>
                  <a:schemeClr val="bg2"/>
                </a:solidFill>
              </a:rPr>
              <a:t>管理</a:t>
            </a:r>
            <a:r>
              <a:rPr lang="en-US" altLang="zh-CN" sz="1400" dirty="0" smtClean="0">
                <a:solidFill>
                  <a:schemeClr val="bg2"/>
                </a:solidFill>
              </a:rPr>
              <a:t>VNFM</a:t>
            </a:r>
            <a:r>
              <a:rPr lang="zh-CN" altLang="zh-CN" sz="1400" dirty="0" smtClean="0">
                <a:solidFill>
                  <a:schemeClr val="bg2"/>
                </a:solidFill>
              </a:rPr>
              <a:t>（</a:t>
            </a:r>
            <a:r>
              <a:rPr lang="en-US" altLang="zh-CN" sz="1400" dirty="0" smtClean="0">
                <a:solidFill>
                  <a:schemeClr val="bg2"/>
                </a:solidFill>
              </a:rPr>
              <a:t>VNF Manager</a:t>
            </a:r>
            <a:r>
              <a:rPr lang="zh-CN" altLang="zh-CN" sz="1400" dirty="0" smtClean="0">
                <a:solidFill>
                  <a:schemeClr val="bg2"/>
                </a:solidFill>
              </a:rPr>
              <a:t>）</a:t>
            </a:r>
            <a:endParaRPr lang="zh-CN" altLang="zh-CN" sz="1400" dirty="0" smtClean="0">
              <a:solidFill>
                <a:schemeClr val="bg2"/>
              </a:solidFill>
            </a:endParaRPr>
          </a:p>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5" name="图片 4"/>
          <p:cNvPicPr/>
          <p:nvPr/>
        </p:nvPicPr>
        <p:blipFill>
          <a:blip r:embed="rId2" cstate="print"/>
          <a:srcRect/>
          <a:stretch>
            <a:fillRect/>
          </a:stretch>
        </p:blipFill>
        <p:spPr bwMode="auto">
          <a:xfrm>
            <a:off x="179512" y="1417340"/>
            <a:ext cx="5755005" cy="37471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dirty="0" smtClean="0">
                <a:solidFill>
                  <a:srgbClr val="FFFF00"/>
                </a:solidFill>
              </a:rPr>
              <a:t>NFV-MANO</a:t>
            </a:r>
            <a:r>
              <a:rPr lang="zh-CN" altLang="zh-CN" dirty="0" smtClean="0">
                <a:solidFill>
                  <a:srgbClr val="FFFF00"/>
                </a:solidFill>
              </a:rPr>
              <a:t>的实现</a:t>
            </a:r>
            <a:br>
              <a:rPr lang="en-US" altLang="zh-CN" dirty="0" smtClean="0">
                <a:solidFill>
                  <a:srgbClr val="FFFF00"/>
                </a:solidFill>
                <a:sym typeface="+mn-ea"/>
              </a:rPr>
            </a:br>
            <a:r>
              <a:rPr lang="en-US" altLang="zh-CN" dirty="0" smtClean="0">
                <a:solidFill>
                  <a:srgbClr val="FFFF00"/>
                </a:solidFill>
                <a:sym typeface="+mn-ea"/>
              </a:rPr>
              <a:t>	——</a:t>
            </a:r>
            <a:r>
              <a:rPr lang="en-US" altLang="zh-CN" sz="3200" dirty="0" smtClean="0">
                <a:solidFill>
                  <a:srgbClr val="FFFF00"/>
                </a:solidFill>
              </a:rPr>
              <a:t>VIM</a:t>
            </a:r>
            <a:r>
              <a:rPr lang="zh-CN" altLang="zh-CN" sz="3200" dirty="0" smtClean="0">
                <a:solidFill>
                  <a:srgbClr val="FFFF00"/>
                </a:solidFill>
              </a:rPr>
              <a:t>的实现</a:t>
            </a:r>
            <a:br>
              <a:rPr lang="zh-CN" altLang="zh-CN" sz="32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5" name="图片 4"/>
          <p:cNvPicPr/>
          <p:nvPr/>
        </p:nvPicPr>
        <p:blipFill>
          <a:blip r:embed="rId2" cstate="print"/>
          <a:srcRect/>
          <a:stretch>
            <a:fillRect/>
          </a:stretch>
        </p:blipFill>
        <p:spPr bwMode="auto">
          <a:xfrm>
            <a:off x="251520" y="1417340"/>
            <a:ext cx="5486400" cy="4137788"/>
          </a:xfrm>
          <a:prstGeom prst="rect">
            <a:avLst/>
          </a:prstGeom>
          <a:noFill/>
          <a:ln w="9525">
            <a:noFill/>
            <a:miter lim="800000"/>
            <a:headEnd/>
            <a:tailEnd/>
          </a:ln>
        </p:spPr>
      </p:pic>
      <p:sp>
        <p:nvSpPr>
          <p:cNvPr id="8" name="文本框 1"/>
          <p:cNvSpPr txBox="1"/>
          <p:nvPr/>
        </p:nvSpPr>
        <p:spPr>
          <a:xfrm>
            <a:off x="6084168" y="1561356"/>
            <a:ext cx="2771800" cy="2769989"/>
          </a:xfrm>
          <a:prstGeom prst="rect">
            <a:avLst/>
          </a:prstGeom>
          <a:noFill/>
        </p:spPr>
        <p:txBody>
          <a:bodyPr wrap="square" rtlCol="0">
            <a:spAutoFit/>
          </a:bodyPr>
          <a:lstStyle/>
          <a:p>
            <a:r>
              <a:rPr lang="en-US" altLang="zh-CN" sz="1400" dirty="0" smtClean="0">
                <a:solidFill>
                  <a:schemeClr val="bg2"/>
                </a:solidFill>
              </a:rPr>
              <a:t>● </a:t>
            </a:r>
            <a:r>
              <a:rPr lang="en-US" altLang="zh-CN" sz="1400" dirty="0" err="1" smtClean="0"/>
              <a:t>OpenStack</a:t>
            </a:r>
            <a:r>
              <a:rPr lang="zh-CN" altLang="zh-CN" sz="1400" dirty="0" smtClean="0"/>
              <a:t>是开源界中云计算领域的代表，它的技术发展一直处于领先水平</a:t>
            </a:r>
            <a:r>
              <a:rPr lang="zh-CN" altLang="en-US" sz="1400" dirty="0" smtClean="0"/>
              <a:t>。</a:t>
            </a:r>
            <a:endParaRPr lang="en-US" altLang="zh-CN" sz="1400" dirty="0" smtClean="0"/>
          </a:p>
          <a:p>
            <a:r>
              <a:rPr lang="en-US" altLang="zh-CN" sz="1400" dirty="0" smtClean="0">
                <a:solidFill>
                  <a:schemeClr val="bg2"/>
                </a:solidFill>
              </a:rPr>
              <a:t>●</a:t>
            </a:r>
            <a:r>
              <a:rPr lang="zh-CN" altLang="zh-CN" sz="1400" dirty="0" smtClean="0"/>
              <a:t>为了能方便使用由</a:t>
            </a:r>
            <a:r>
              <a:rPr lang="en-US" altLang="zh-CN" sz="1400" dirty="0" err="1" smtClean="0"/>
              <a:t>OpenStack</a:t>
            </a:r>
            <a:r>
              <a:rPr lang="zh-CN" altLang="zh-CN" sz="1400" dirty="0" smtClean="0"/>
              <a:t>提供的云计算资源，</a:t>
            </a:r>
            <a:r>
              <a:rPr lang="en-US" altLang="zh-CN" sz="1400" dirty="0" err="1" smtClean="0"/>
              <a:t>OpenStack</a:t>
            </a:r>
            <a:r>
              <a:rPr lang="zh-CN" altLang="zh-CN" sz="1400" dirty="0" smtClean="0"/>
              <a:t>开发了</a:t>
            </a:r>
            <a:r>
              <a:rPr lang="en-US" altLang="zh-CN" sz="1400" dirty="0" err="1" smtClean="0"/>
              <a:t>OpenStack</a:t>
            </a:r>
            <a:r>
              <a:rPr lang="en-US" altLang="zh-CN" sz="1400" dirty="0" smtClean="0"/>
              <a:t> Heat</a:t>
            </a:r>
            <a:r>
              <a:rPr lang="zh-CN" altLang="zh-CN" sz="1400" dirty="0" smtClean="0"/>
              <a:t>为用户提供了编排云应用的服务</a:t>
            </a:r>
            <a:r>
              <a:rPr lang="zh-CN" altLang="en-US" sz="1400" dirty="0" smtClean="0"/>
              <a:t>。</a:t>
            </a:r>
            <a:endParaRPr lang="zh-CN" altLang="zh-CN" sz="1400" dirty="0" smtClean="0">
              <a:solidFill>
                <a:schemeClr val="bg2"/>
              </a:solidFill>
            </a:endParaRPr>
          </a:p>
          <a:p>
            <a:endParaRPr lang="zh-CN" altLang="zh-CN" sz="1400" dirty="0" smtClean="0">
              <a:solidFill>
                <a:schemeClr val="bg2"/>
              </a:solidFill>
            </a:endParaRPr>
          </a:p>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dirty="0" smtClean="0">
                <a:solidFill>
                  <a:srgbClr val="FFFF00"/>
                </a:solidFill>
              </a:rPr>
              <a:t>NFV-MANO</a:t>
            </a:r>
            <a:r>
              <a:rPr lang="zh-CN" altLang="zh-CN" dirty="0" smtClean="0">
                <a:solidFill>
                  <a:srgbClr val="FFFF00"/>
                </a:solidFill>
              </a:rPr>
              <a:t>的研究与实现</a:t>
            </a:r>
            <a:br>
              <a:rPr lang="en-US" altLang="zh-CN" dirty="0" smtClean="0">
                <a:solidFill>
                  <a:srgbClr val="FFFF00"/>
                </a:solidFill>
                <a:sym typeface="+mn-ea"/>
              </a:rPr>
            </a:br>
            <a:r>
              <a:rPr lang="en-US" altLang="zh-CN" dirty="0" smtClean="0">
                <a:solidFill>
                  <a:srgbClr val="FFFF00"/>
                </a:solidFill>
                <a:sym typeface="+mn-ea"/>
              </a:rPr>
              <a:t>	——</a:t>
            </a:r>
            <a:r>
              <a:rPr lang="en-US" altLang="zh-CN" sz="2800" dirty="0" smtClean="0">
                <a:solidFill>
                  <a:srgbClr val="FFFF00"/>
                </a:solidFill>
              </a:rPr>
              <a:t>VNFM</a:t>
            </a:r>
            <a:r>
              <a:rPr lang="zh-CN" altLang="zh-CN" sz="2800" dirty="0" smtClean="0">
                <a:solidFill>
                  <a:srgbClr val="FFFF00"/>
                </a:solidFill>
              </a:rPr>
              <a:t>的实现</a:t>
            </a: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5" name="图片 4"/>
          <p:cNvPicPr/>
          <p:nvPr/>
        </p:nvPicPr>
        <p:blipFill>
          <a:blip r:embed="rId2" cstate="print"/>
          <a:srcRect/>
          <a:stretch>
            <a:fillRect/>
          </a:stretch>
        </p:blipFill>
        <p:spPr bwMode="auto">
          <a:xfrm>
            <a:off x="179512" y="1273324"/>
            <a:ext cx="4401820" cy="3051810"/>
          </a:xfrm>
          <a:prstGeom prst="rect">
            <a:avLst/>
          </a:prstGeom>
          <a:noFill/>
          <a:ln w="9525">
            <a:noFill/>
            <a:miter lim="800000"/>
            <a:headEnd/>
            <a:tailEnd/>
          </a:ln>
        </p:spPr>
      </p:pic>
      <p:sp>
        <p:nvSpPr>
          <p:cNvPr id="7" name="矩形 6"/>
          <p:cNvSpPr/>
          <p:nvPr/>
        </p:nvSpPr>
        <p:spPr>
          <a:xfrm>
            <a:off x="4788024" y="1561356"/>
            <a:ext cx="4572000" cy="2308324"/>
          </a:xfrm>
          <a:prstGeom prst="rect">
            <a:avLst/>
          </a:prstGeom>
        </p:spPr>
        <p:txBody>
          <a:bodyPr>
            <a:spAutoFit/>
          </a:bodyPr>
          <a:lstStyle/>
          <a:p>
            <a:r>
              <a:rPr lang="en-US" altLang="zh-CN" dirty="0" smtClean="0">
                <a:solidFill>
                  <a:schemeClr val="bg1"/>
                </a:solidFill>
              </a:rPr>
              <a:t>VNFM</a:t>
            </a:r>
            <a:r>
              <a:rPr lang="zh-CN" altLang="zh-CN" dirty="0" smtClean="0">
                <a:solidFill>
                  <a:schemeClr val="bg1"/>
                </a:solidFill>
              </a:rPr>
              <a:t>的功能实现划分了以下几个模块</a:t>
            </a:r>
            <a:r>
              <a:rPr lang="en-US" altLang="zh-CN" dirty="0" smtClean="0">
                <a:solidFill>
                  <a:schemeClr val="bg1"/>
                </a:solidFill>
              </a:rPr>
              <a:t>:</a:t>
            </a:r>
            <a:endParaRPr lang="zh-CN" altLang="zh-CN" dirty="0" smtClean="0">
              <a:solidFill>
                <a:schemeClr val="bg1"/>
              </a:solidFill>
            </a:endParaRPr>
          </a:p>
          <a:p>
            <a:r>
              <a:rPr lang="zh-CN" altLang="zh-CN" dirty="0" smtClean="0">
                <a:solidFill>
                  <a:schemeClr val="bg1"/>
                </a:solidFill>
              </a:rPr>
              <a:t>●</a:t>
            </a:r>
            <a:r>
              <a:rPr lang="en-US" altLang="zh-CN" dirty="0" smtClean="0">
                <a:solidFill>
                  <a:schemeClr val="bg1"/>
                </a:solidFill>
              </a:rPr>
              <a:t>VNFM</a:t>
            </a:r>
            <a:r>
              <a:rPr lang="zh-CN" altLang="zh-CN" dirty="0" smtClean="0">
                <a:solidFill>
                  <a:schemeClr val="bg1"/>
                </a:solidFill>
              </a:rPr>
              <a:t>适配器</a:t>
            </a:r>
            <a:endParaRPr lang="en-US" altLang="zh-CN" dirty="0" smtClean="0">
              <a:solidFill>
                <a:schemeClr val="bg1"/>
              </a:solidFill>
            </a:endParaRPr>
          </a:p>
          <a:p>
            <a:r>
              <a:rPr lang="zh-CN" altLang="zh-CN" dirty="0" smtClean="0">
                <a:solidFill>
                  <a:schemeClr val="bg1"/>
                </a:solidFill>
              </a:rPr>
              <a:t>●数据监控</a:t>
            </a:r>
            <a:r>
              <a:rPr lang="en-US" altLang="zh-CN" dirty="0" err="1" smtClean="0">
                <a:solidFill>
                  <a:schemeClr val="bg1"/>
                </a:solidFill>
              </a:rPr>
              <a:t>NetConf</a:t>
            </a:r>
            <a:endParaRPr lang="zh-CN" altLang="zh-CN" dirty="0" smtClean="0">
              <a:solidFill>
                <a:schemeClr val="bg1"/>
              </a:solidFill>
            </a:endParaRPr>
          </a:p>
          <a:p>
            <a:r>
              <a:rPr lang="zh-CN" altLang="zh-CN" dirty="0" smtClean="0">
                <a:solidFill>
                  <a:schemeClr val="bg1"/>
                </a:solidFill>
              </a:rPr>
              <a:t>●数据库模块</a:t>
            </a:r>
            <a:r>
              <a:rPr lang="en-US" altLang="zh-CN" dirty="0" smtClean="0">
                <a:solidFill>
                  <a:schemeClr val="bg1"/>
                </a:solidFill>
              </a:rPr>
              <a:t>DB</a:t>
            </a:r>
            <a:endParaRPr lang="en-US" altLang="zh-CN" dirty="0" smtClean="0">
              <a:solidFill>
                <a:schemeClr val="bg1"/>
              </a:solidFill>
            </a:endParaRPr>
          </a:p>
          <a:p>
            <a:r>
              <a:rPr lang="zh-CN" altLang="zh-CN" dirty="0" smtClean="0">
                <a:solidFill>
                  <a:schemeClr val="bg1"/>
                </a:solidFill>
              </a:rPr>
              <a:t>●用户</a:t>
            </a:r>
            <a:r>
              <a:rPr lang="en-US" altLang="zh-CN" dirty="0" smtClean="0">
                <a:solidFill>
                  <a:schemeClr val="bg1"/>
                </a:solidFill>
              </a:rPr>
              <a:t>GUI</a:t>
            </a:r>
            <a:r>
              <a:rPr lang="zh-CN" altLang="zh-CN" dirty="0" smtClean="0">
                <a:solidFill>
                  <a:schemeClr val="bg1"/>
                </a:solidFill>
              </a:rPr>
              <a:t>界面</a:t>
            </a:r>
            <a:endParaRPr lang="zh-CN" altLang="zh-CN" dirty="0" smtClean="0">
              <a:solidFill>
                <a:schemeClr val="bg1"/>
              </a:solidFill>
            </a:endParaRPr>
          </a:p>
          <a:p>
            <a:r>
              <a:rPr lang="zh-CN" altLang="zh-CN" dirty="0" smtClean="0">
                <a:solidFill>
                  <a:schemeClr val="bg1"/>
                </a:solidFill>
              </a:rPr>
              <a:t>●身份服务模块</a:t>
            </a:r>
            <a:r>
              <a:rPr lang="en-US" altLang="zh-CN" dirty="0" smtClean="0">
                <a:solidFill>
                  <a:schemeClr val="bg1"/>
                </a:solidFill>
              </a:rPr>
              <a:t>Identity</a:t>
            </a:r>
            <a:endParaRPr lang="zh-CN" altLang="zh-CN" dirty="0" smtClean="0">
              <a:solidFill>
                <a:schemeClr val="bg1"/>
              </a:solidFill>
            </a:endParaRPr>
          </a:p>
          <a:p>
            <a:r>
              <a:rPr lang="zh-CN" altLang="zh-CN" dirty="0" smtClean="0">
                <a:solidFill>
                  <a:schemeClr val="bg1"/>
                </a:solidFill>
              </a:rPr>
              <a:t>●</a:t>
            </a:r>
            <a:r>
              <a:rPr lang="en-US" altLang="zh-CN" dirty="0" smtClean="0">
                <a:solidFill>
                  <a:schemeClr val="bg1"/>
                </a:solidFill>
              </a:rPr>
              <a:t>VNFM </a:t>
            </a:r>
            <a:r>
              <a:rPr lang="zh-CN" altLang="zh-CN" dirty="0" smtClean="0">
                <a:solidFill>
                  <a:schemeClr val="bg1"/>
                </a:solidFill>
              </a:rPr>
              <a:t>服务模块</a:t>
            </a:r>
            <a:r>
              <a:rPr lang="en-US" altLang="zh-CN" dirty="0" smtClean="0">
                <a:solidFill>
                  <a:schemeClr val="bg1"/>
                </a:solidFill>
              </a:rPr>
              <a:t>Manager</a:t>
            </a:r>
            <a:endParaRPr lang="zh-CN" altLang="zh-CN" dirty="0" smtClean="0">
              <a:solidFill>
                <a:schemeClr val="bg1"/>
              </a:solidFill>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145415" y="134620"/>
            <a:ext cx="8229600" cy="937895"/>
          </a:xfrm>
        </p:spPr>
        <p:txBody>
          <a:bodyPr/>
          <a:lstStyle/>
          <a:p>
            <a:pPr algn="l" fontAlgn="base"/>
            <a:r>
              <a:rPr lang="zh-CN" altLang="en-US" sz="3200" dirty="0" smtClean="0">
                <a:solidFill>
                  <a:srgbClr val="FFFF00"/>
                </a:solidFill>
                <a:sym typeface="+mn-ea"/>
              </a:rPr>
              <a:t>目录</a:t>
            </a:r>
            <a:endParaRPr lang="zh-CN" altLang="en-US" sz="3200" dirty="0">
              <a:solidFill>
                <a:srgbClr val="FFFF00"/>
              </a:solidFill>
              <a:sym typeface="+mn-ea"/>
            </a:endParaRPr>
          </a:p>
        </p:txBody>
      </p:sp>
      <p:sp>
        <p:nvSpPr>
          <p:cNvPr id="5" name="文本占位符 4"/>
          <p:cNvSpPr>
            <a:spLocks noGrp="1"/>
          </p:cNvSpPr>
          <p:nvPr>
            <p:ph type="body" idx="1"/>
          </p:nvPr>
        </p:nvSpPr>
        <p:spPr/>
        <p:txBody>
          <a:bodyPr>
            <a:normAutofit lnSpcReduction="10000"/>
          </a:bodyPr>
          <a:lstStyle/>
          <a:p>
            <a:pPr fontAlgn="base"/>
            <a:r>
              <a:rPr lang="zh-CN" altLang="en-US" dirty="0" smtClean="0">
                <a:solidFill>
                  <a:schemeClr val="bg1"/>
                </a:solidFill>
                <a:sym typeface="+mn-ea"/>
              </a:rPr>
              <a:t>概述</a:t>
            </a:r>
            <a:endParaRPr lang="zh-CN" altLang="en-US" dirty="0" smtClean="0">
              <a:solidFill>
                <a:schemeClr val="bg1"/>
              </a:solidFill>
              <a:sym typeface="+mn-ea"/>
            </a:endParaRPr>
          </a:p>
          <a:p>
            <a:pPr fontAlgn="base"/>
            <a:r>
              <a:rPr lang="zh-CN" altLang="en-US" dirty="0" smtClean="0">
                <a:solidFill>
                  <a:schemeClr val="bg1"/>
                </a:solidFill>
                <a:sym typeface="+mn-ea"/>
              </a:rPr>
              <a:t>相关理论</a:t>
            </a:r>
            <a:endParaRPr altLang="zh-CN" dirty="0">
              <a:solidFill>
                <a:schemeClr val="bg1"/>
              </a:solidFill>
              <a:sym typeface="+mn-ea"/>
            </a:endParaRPr>
          </a:p>
          <a:p>
            <a:pPr fontAlgn="base"/>
            <a:r>
              <a:rPr lang="zh-CN" altLang="en-US" dirty="0" smtClean="0">
                <a:solidFill>
                  <a:schemeClr val="bg1"/>
                </a:solidFill>
                <a:sym typeface="+mn-ea"/>
              </a:rPr>
              <a:t>基于</a:t>
            </a:r>
            <a:r>
              <a:rPr lang="en-US" altLang="zh-CN" dirty="0" smtClean="0">
                <a:solidFill>
                  <a:schemeClr val="bg1"/>
                </a:solidFill>
                <a:sym typeface="+mn-ea"/>
              </a:rPr>
              <a:t>NFV</a:t>
            </a:r>
            <a:r>
              <a:rPr lang="zh-CN" altLang="en-US" dirty="0" smtClean="0">
                <a:solidFill>
                  <a:schemeClr val="bg1"/>
                </a:solidFill>
                <a:sym typeface="+mn-ea"/>
              </a:rPr>
              <a:t>核心网的实现</a:t>
            </a:r>
            <a:endParaRPr lang="en-US" altLang="zh-CN" dirty="0" smtClean="0">
              <a:solidFill>
                <a:schemeClr val="bg1"/>
              </a:solidFill>
              <a:sym typeface="+mn-ea"/>
            </a:endParaRPr>
          </a:p>
          <a:p>
            <a:pPr fontAlgn="base"/>
            <a:r>
              <a:rPr lang="en-US" altLang="zh-CN" dirty="0" smtClean="0">
                <a:solidFill>
                  <a:schemeClr val="bg1"/>
                </a:solidFill>
                <a:sym typeface="+mn-ea"/>
              </a:rPr>
              <a:t>NFV-MANO</a:t>
            </a:r>
            <a:r>
              <a:rPr lang="zh-CN" altLang="en-US" dirty="0" smtClean="0">
                <a:solidFill>
                  <a:schemeClr val="bg1"/>
                </a:solidFill>
                <a:sym typeface="+mn-ea"/>
              </a:rPr>
              <a:t>的实现</a:t>
            </a:r>
            <a:endParaRPr lang="en-US" altLang="zh-CN" dirty="0" smtClean="0">
              <a:solidFill>
                <a:schemeClr val="bg1"/>
              </a:solidFill>
              <a:sym typeface="+mn-ea"/>
            </a:endParaRPr>
          </a:p>
          <a:p>
            <a:pPr marL="0" indent="0" fontAlgn="base">
              <a:buNone/>
            </a:pPr>
            <a:endParaRPr lang="en-US" altLang="zh-CN" dirty="0" smtClean="0">
              <a:solidFill>
                <a:schemeClr val="bg1"/>
              </a:solidFill>
              <a:sym typeface="+mn-ea"/>
            </a:endParaRPr>
          </a:p>
          <a:p>
            <a:pPr fontAlgn="base"/>
            <a:endParaRPr lang="en-US" altLang="zh-CN" dirty="0" smtClean="0">
              <a:solidFill>
                <a:schemeClr val="bg1"/>
              </a:solidFill>
              <a:sym typeface="+mn-ea"/>
            </a:endParaRPr>
          </a:p>
          <a:p>
            <a:pPr fontAlgn="base"/>
            <a:endParaRPr lang="en-US" dirty="0">
              <a:solidFill>
                <a:schemeClr val="bg1"/>
              </a:solidFill>
              <a:sym typeface="+mn-ea"/>
            </a:endParaRPr>
          </a:p>
          <a:p>
            <a:pPr marL="0" indent="0" fontAlgn="base">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553244"/>
            <a:ext cx="8229600" cy="1008112"/>
          </a:xfrm>
        </p:spPr>
        <p:txBody>
          <a:bodyPr>
            <a:normAutofit fontScale="90000"/>
          </a:bodyPr>
          <a:lstStyle/>
          <a:p>
            <a:pPr algn="l"/>
            <a:r>
              <a:rPr lang="en-US" altLang="zh-CN" sz="2700" dirty="0" smtClean="0">
                <a:solidFill>
                  <a:srgbClr val="FFFF00"/>
                </a:solidFill>
              </a:rPr>
              <a:t>NFV-MANO</a:t>
            </a:r>
            <a:r>
              <a:rPr lang="zh-CN" altLang="zh-CN" sz="2700" dirty="0" smtClean="0">
                <a:solidFill>
                  <a:srgbClr val="FFFF00"/>
                </a:solidFill>
              </a:rPr>
              <a:t>的研究与实现</a:t>
            </a:r>
            <a:br>
              <a:rPr lang="en-US" altLang="zh-CN" sz="2700" dirty="0" smtClean="0">
                <a:solidFill>
                  <a:srgbClr val="FFFF00"/>
                </a:solidFill>
                <a:sym typeface="+mn-ea"/>
              </a:rPr>
            </a:br>
            <a:r>
              <a:rPr lang="en-US" altLang="zh-CN" sz="2700" dirty="0" smtClean="0">
                <a:solidFill>
                  <a:srgbClr val="FFFF00"/>
                </a:solidFill>
                <a:sym typeface="+mn-ea"/>
              </a:rPr>
              <a:t>	—</a:t>
            </a:r>
            <a:r>
              <a:rPr lang="en-US" altLang="zh-CN" sz="2700" dirty="0" smtClean="0">
                <a:solidFill>
                  <a:srgbClr val="FFFF00"/>
                </a:solidFill>
              </a:rPr>
              <a:t>VNF</a:t>
            </a:r>
            <a:r>
              <a:rPr lang="zh-CN" altLang="zh-CN" sz="2700" dirty="0" smtClean="0">
                <a:solidFill>
                  <a:srgbClr val="FFFF00"/>
                </a:solidFill>
              </a:rPr>
              <a:t>的生命周期管理</a:t>
            </a:r>
            <a:r>
              <a:rPr lang="en-US" altLang="zh-CN" sz="2700" dirty="0" smtClean="0">
                <a:solidFill>
                  <a:srgbClr val="FFFF00"/>
                </a:solidFill>
              </a:rPr>
              <a:t>——</a:t>
            </a:r>
            <a:r>
              <a:rPr lang="zh-CN" altLang="en-US" sz="2700" dirty="0" smtClean="0">
                <a:solidFill>
                  <a:srgbClr val="FFFF00"/>
                </a:solidFill>
              </a:rPr>
              <a:t>创建</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8" name="图片 7"/>
          <p:cNvPicPr/>
          <p:nvPr/>
        </p:nvPicPr>
        <p:blipFill>
          <a:blip r:embed="rId2" cstate="print"/>
          <a:srcRect/>
          <a:stretch>
            <a:fillRect/>
          </a:stretch>
        </p:blipFill>
        <p:spPr bwMode="auto">
          <a:xfrm>
            <a:off x="539552" y="1417340"/>
            <a:ext cx="5486400" cy="3663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481236"/>
            <a:ext cx="8229600" cy="1008112"/>
          </a:xfrm>
        </p:spPr>
        <p:txBody>
          <a:bodyPr>
            <a:normAutofit fontScale="90000"/>
          </a:bodyPr>
          <a:lstStyle/>
          <a:p>
            <a:pPr algn="l"/>
            <a:r>
              <a:rPr lang="en-US" altLang="zh-CN" sz="2700" dirty="0" smtClean="0">
                <a:solidFill>
                  <a:srgbClr val="FFFF00"/>
                </a:solidFill>
              </a:rPr>
              <a:t>NFV-MANO</a:t>
            </a:r>
            <a:r>
              <a:rPr lang="zh-CN" altLang="zh-CN" sz="2700" dirty="0" smtClean="0">
                <a:solidFill>
                  <a:srgbClr val="FFFF00"/>
                </a:solidFill>
              </a:rPr>
              <a:t>的研究与实现</a:t>
            </a:r>
            <a:br>
              <a:rPr lang="en-US" altLang="zh-CN" sz="2700" dirty="0" smtClean="0">
                <a:solidFill>
                  <a:srgbClr val="FFFF00"/>
                </a:solidFill>
                <a:sym typeface="+mn-ea"/>
              </a:rPr>
            </a:br>
            <a:r>
              <a:rPr lang="en-US" altLang="zh-CN" sz="2700" dirty="0" smtClean="0">
                <a:solidFill>
                  <a:srgbClr val="FFFF00"/>
                </a:solidFill>
                <a:sym typeface="+mn-ea"/>
              </a:rPr>
              <a:t>	—</a:t>
            </a:r>
            <a:r>
              <a:rPr lang="en-US" altLang="zh-CN" sz="2700" dirty="0" smtClean="0">
                <a:solidFill>
                  <a:srgbClr val="FFFF00"/>
                </a:solidFill>
              </a:rPr>
              <a:t>VNF</a:t>
            </a:r>
            <a:r>
              <a:rPr lang="zh-CN" altLang="zh-CN" sz="2700" dirty="0" smtClean="0">
                <a:solidFill>
                  <a:srgbClr val="FFFF00"/>
                </a:solidFill>
              </a:rPr>
              <a:t>的生命周期管理</a:t>
            </a:r>
            <a:r>
              <a:rPr lang="en-US" altLang="zh-CN" sz="2700" dirty="0" smtClean="0">
                <a:solidFill>
                  <a:srgbClr val="FFFF00"/>
                </a:solidFill>
              </a:rPr>
              <a:t>—</a:t>
            </a:r>
            <a:r>
              <a:rPr lang="zh-CN" altLang="en-US" sz="2700" dirty="0" smtClean="0">
                <a:solidFill>
                  <a:srgbClr val="FFFF00"/>
                </a:solidFill>
              </a:rPr>
              <a:t>终结</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7" name="图片 6"/>
          <p:cNvPicPr/>
          <p:nvPr/>
        </p:nvPicPr>
        <p:blipFill>
          <a:blip r:embed="rId2" cstate="print"/>
          <a:srcRect/>
          <a:stretch>
            <a:fillRect/>
          </a:stretch>
        </p:blipFill>
        <p:spPr bwMode="auto">
          <a:xfrm>
            <a:off x="899592" y="1705372"/>
            <a:ext cx="5486400" cy="36993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sz="2700" dirty="0" smtClean="0">
                <a:solidFill>
                  <a:srgbClr val="FFFF00"/>
                </a:solidFill>
              </a:rPr>
              <a:t>NFV-MANO</a:t>
            </a:r>
            <a:r>
              <a:rPr lang="zh-CN" altLang="zh-CN" sz="2700" dirty="0" smtClean="0">
                <a:solidFill>
                  <a:srgbClr val="FFFF00"/>
                </a:solidFill>
              </a:rPr>
              <a:t>的研究与实现</a:t>
            </a:r>
            <a:br>
              <a:rPr lang="en-US" altLang="zh-CN" sz="2700" dirty="0" smtClean="0">
                <a:solidFill>
                  <a:srgbClr val="FFFF00"/>
                </a:solidFill>
                <a:sym typeface="+mn-ea"/>
              </a:rPr>
            </a:br>
            <a:r>
              <a:rPr lang="en-US" altLang="zh-CN" sz="2700" dirty="0" smtClean="0">
                <a:solidFill>
                  <a:srgbClr val="FFFF00"/>
                </a:solidFill>
                <a:sym typeface="+mn-ea"/>
              </a:rPr>
              <a:t>	——</a:t>
            </a:r>
            <a:r>
              <a:rPr lang="en-US" altLang="zh-CN" sz="2700" dirty="0" smtClean="0">
                <a:solidFill>
                  <a:schemeClr val="bg1"/>
                </a:solidFill>
              </a:rPr>
              <a:t>VNF</a:t>
            </a:r>
            <a:r>
              <a:rPr lang="zh-CN" altLang="zh-CN" sz="2700" dirty="0" smtClean="0">
                <a:solidFill>
                  <a:schemeClr val="bg1"/>
                </a:solidFill>
              </a:rPr>
              <a:t>的</a:t>
            </a:r>
            <a:r>
              <a:rPr lang="zh-CN" altLang="en-US" sz="2700" dirty="0" smtClean="0">
                <a:solidFill>
                  <a:schemeClr val="bg1"/>
                </a:solidFill>
              </a:rPr>
              <a:t>弹性伸缩</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8" name="图片 7"/>
          <p:cNvPicPr/>
          <p:nvPr/>
        </p:nvPicPr>
        <p:blipFill>
          <a:blip r:embed="rId2" cstate="print"/>
          <a:srcRect/>
          <a:stretch>
            <a:fillRect/>
          </a:stretch>
        </p:blipFill>
        <p:spPr bwMode="auto">
          <a:xfrm>
            <a:off x="1475656" y="1417340"/>
            <a:ext cx="40386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sz="2700" dirty="0" smtClean="0">
                <a:solidFill>
                  <a:srgbClr val="FFFF00"/>
                </a:solidFill>
                <a:sym typeface="+mn-ea"/>
              </a:rPr>
              <a:t>VMC</a:t>
            </a:r>
            <a:r>
              <a:rPr lang="zh-CN" altLang="en-US" sz="2700" dirty="0" smtClean="0">
                <a:solidFill>
                  <a:srgbClr val="FFFF00"/>
                </a:solidFill>
                <a:sym typeface="+mn-ea"/>
              </a:rPr>
              <a:t>界面截图</a:t>
            </a:r>
            <a:br>
              <a:rPr lang="en-US" altLang="zh-CN" sz="2700" dirty="0" smtClean="0">
                <a:solidFill>
                  <a:srgbClr val="FFFF00"/>
                </a:solidFill>
                <a:sym typeface="+mn-ea"/>
              </a:rPr>
            </a:br>
            <a:r>
              <a:rPr lang="en-US" altLang="zh-CN" sz="2700" dirty="0" smtClean="0">
                <a:solidFill>
                  <a:srgbClr val="FFFF00"/>
                </a:solidFill>
                <a:sym typeface="+mn-ea"/>
              </a:rPr>
              <a:t>	</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7" name="图片 6" descr="6.png"/>
          <p:cNvPicPr/>
          <p:nvPr/>
        </p:nvPicPr>
        <p:blipFill>
          <a:blip r:embed="rId2" cstate="print"/>
          <a:stretch>
            <a:fillRect/>
          </a:stretch>
        </p:blipFill>
        <p:spPr>
          <a:xfrm>
            <a:off x="899592" y="841276"/>
            <a:ext cx="6912768" cy="345638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sz="2400" dirty="0" smtClean="0">
                <a:solidFill>
                  <a:srgbClr val="FFFF00"/>
                </a:solidFill>
                <a:sym typeface="+mn-ea"/>
              </a:rPr>
              <a:t>VMC</a:t>
            </a:r>
            <a:r>
              <a:rPr lang="zh-CN" altLang="en-US" sz="2400" dirty="0" smtClean="0">
                <a:solidFill>
                  <a:srgbClr val="FFFF00"/>
                </a:solidFill>
                <a:sym typeface="+mn-ea"/>
              </a:rPr>
              <a:t>界面截图</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7" name="图片 6" descr="2.png"/>
          <p:cNvPicPr/>
          <p:nvPr/>
        </p:nvPicPr>
        <p:blipFill>
          <a:blip r:embed="rId2" cstate="print"/>
          <a:stretch>
            <a:fillRect/>
          </a:stretch>
        </p:blipFill>
        <p:spPr>
          <a:xfrm>
            <a:off x="611560" y="913284"/>
            <a:ext cx="6984776" cy="331236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en-US" altLang="zh-CN" sz="2400" dirty="0" smtClean="0">
                <a:solidFill>
                  <a:srgbClr val="FFFF00"/>
                </a:solidFill>
                <a:sym typeface="+mn-ea"/>
              </a:rPr>
              <a:t>VMC</a:t>
            </a:r>
            <a:r>
              <a:rPr lang="zh-CN" altLang="en-US" sz="2400" dirty="0" smtClean="0">
                <a:solidFill>
                  <a:srgbClr val="FFFF00"/>
                </a:solidFill>
                <a:sym typeface="+mn-ea"/>
              </a:rPr>
              <a:t>界面截图</a:t>
            </a:r>
            <a:br>
              <a:rPr lang="zh-CN" altLang="zh-CN" sz="2400" dirty="0" smtClean="0"/>
            </a:br>
            <a:br>
              <a:rPr lang="zh-CN" altLang="zh-CN" sz="2800" dirty="0" smtClean="0"/>
            </a:br>
            <a:endParaRPr lang="zh-CN" altLang="en-US" sz="3600" dirty="0">
              <a:solidFill>
                <a:srgbClr val="FFFF00"/>
              </a:solidFill>
              <a:sym typeface="+mn-ea"/>
            </a:endParaRPr>
          </a:p>
        </p:txBody>
      </p:sp>
      <p:sp>
        <p:nvSpPr>
          <p:cNvPr id="6" name="文本框 1"/>
          <p:cNvSpPr txBox="1"/>
          <p:nvPr/>
        </p:nvSpPr>
        <p:spPr>
          <a:xfrm>
            <a:off x="395536" y="1489348"/>
            <a:ext cx="7920880" cy="1046440"/>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en-US" altLang="zh-CN" sz="1600" b="1" dirty="0" smtClean="0"/>
          </a:p>
          <a:p>
            <a:endParaRPr lang="zh-CN" altLang="zh-CN" sz="1600" dirty="0" smtClean="0">
              <a:solidFill>
                <a:schemeClr val="bg1"/>
              </a:solidFill>
            </a:endParaRPr>
          </a:p>
        </p:txBody>
      </p:sp>
      <p:pic>
        <p:nvPicPr>
          <p:cNvPr id="8" name="图片 7" descr="1.png"/>
          <p:cNvPicPr/>
          <p:nvPr/>
        </p:nvPicPr>
        <p:blipFill>
          <a:blip r:embed="rId2" cstate="print"/>
          <a:stretch>
            <a:fillRect/>
          </a:stretch>
        </p:blipFill>
        <p:spPr>
          <a:xfrm>
            <a:off x="683568" y="913284"/>
            <a:ext cx="6696744" cy="33123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概述</a:t>
            </a:r>
            <a:br>
              <a:rPr lang="en-US" altLang="zh-CN" dirty="0" smtClean="0">
                <a:solidFill>
                  <a:srgbClr val="FFFF00"/>
                </a:solidFill>
                <a:sym typeface="+mn-ea"/>
              </a:rPr>
            </a:br>
            <a:r>
              <a:rPr lang="en-US" altLang="zh-CN" dirty="0" smtClean="0">
                <a:solidFill>
                  <a:srgbClr val="FFFF00"/>
                </a:solidFill>
                <a:sym typeface="+mn-ea"/>
              </a:rPr>
              <a:t>	</a:t>
            </a:r>
            <a:endParaRPr lang="zh-CN" altLang="en-US" sz="3600" dirty="0" smtClean="0">
              <a:solidFill>
                <a:srgbClr val="FFFF00"/>
              </a:solidFill>
              <a:sym typeface="+mn-ea"/>
            </a:endParaRPr>
          </a:p>
        </p:txBody>
      </p:sp>
      <p:sp>
        <p:nvSpPr>
          <p:cNvPr id="2" name="文本框 1"/>
          <p:cNvSpPr txBox="1"/>
          <p:nvPr/>
        </p:nvSpPr>
        <p:spPr>
          <a:xfrm>
            <a:off x="395536" y="1489348"/>
            <a:ext cx="3816424" cy="3139321"/>
          </a:xfrm>
          <a:prstGeom prst="rect">
            <a:avLst/>
          </a:prstGeom>
          <a:noFill/>
        </p:spPr>
        <p:txBody>
          <a:bodyPr wrap="square" rtlCol="0">
            <a:spAutoFit/>
          </a:bodyPr>
          <a:lstStyle/>
          <a:p>
            <a:r>
              <a:rPr lang="zh-CN" altLang="zh-CN" dirty="0" smtClean="0">
                <a:solidFill>
                  <a:schemeClr val="bg1"/>
                </a:solidFill>
              </a:rPr>
              <a:t>运营商遇到的具体挑战： </a:t>
            </a:r>
            <a:endParaRPr lang="zh-CN" altLang="zh-CN" dirty="0" smtClean="0">
              <a:solidFill>
                <a:schemeClr val="bg1"/>
              </a:solidFill>
            </a:endParaRPr>
          </a:p>
          <a:p>
            <a:r>
              <a:rPr lang="zh-CN" altLang="zh-CN" dirty="0" smtClean="0">
                <a:solidFill>
                  <a:schemeClr val="bg1"/>
                </a:solidFill>
              </a:rPr>
              <a:t>●电信运营商在一段时间内需要面对网络投资和收入的悬殊差距。</a:t>
            </a:r>
            <a:endParaRPr lang="zh-CN" altLang="zh-CN" dirty="0" smtClean="0">
              <a:solidFill>
                <a:schemeClr val="bg1"/>
              </a:solidFill>
            </a:endParaRPr>
          </a:p>
          <a:p>
            <a:r>
              <a:rPr lang="zh-CN" altLang="zh-CN" dirty="0" smtClean="0">
                <a:solidFill>
                  <a:schemeClr val="bg1"/>
                </a:solidFill>
              </a:rPr>
              <a:t>●复杂性：运营商网络的专用、非标准化硬件设备大量增加，种类繁多。</a:t>
            </a:r>
            <a:endParaRPr lang="zh-CN" altLang="zh-CN" dirty="0" smtClean="0">
              <a:solidFill>
                <a:schemeClr val="bg1"/>
              </a:solidFill>
            </a:endParaRPr>
          </a:p>
          <a:p>
            <a:r>
              <a:rPr lang="zh-CN" altLang="zh-CN" dirty="0" smtClean="0">
                <a:solidFill>
                  <a:schemeClr val="bg1"/>
                </a:solidFill>
              </a:rPr>
              <a:t>●硬件设备的使用周期逐渐缩短。</a:t>
            </a:r>
            <a:endParaRPr lang="zh-CN" altLang="zh-CN" dirty="0" smtClean="0">
              <a:solidFill>
                <a:schemeClr val="bg1"/>
              </a:solidFill>
            </a:endParaRPr>
          </a:p>
          <a:p>
            <a:r>
              <a:rPr lang="zh-CN" altLang="zh-CN" dirty="0" smtClean="0">
                <a:solidFill>
                  <a:schemeClr val="bg1"/>
                </a:solidFill>
              </a:rPr>
              <a:t>●缺乏灵活性和敏捷性：不能实现随时按需调度网络资源。</a:t>
            </a:r>
            <a:endParaRPr lang="zh-CN" altLang="zh-CN" dirty="0" smtClean="0">
              <a:solidFill>
                <a:schemeClr val="bg1"/>
              </a:solidFill>
            </a:endParaRPr>
          </a:p>
          <a:p>
            <a:r>
              <a:rPr lang="zh-CN" altLang="zh-CN" dirty="0" smtClean="0">
                <a:solidFill>
                  <a:schemeClr val="bg1"/>
                </a:solidFill>
              </a:rPr>
              <a:t>●新业务系统建设和上线复杂且周期时间长，需要集成已有网络设备，或者调用已有网络设备能力</a:t>
            </a:r>
            <a:endParaRPr lang="en-US" altLang="zh-CN" sz="1400" dirty="0">
              <a:solidFill>
                <a:schemeClr val="bg1"/>
              </a:solidFill>
              <a:ea typeface="宋体" panose="02010600030101010101" pitchFamily="2" charset="-122"/>
            </a:endParaRPr>
          </a:p>
        </p:txBody>
      </p:sp>
      <p:sp>
        <p:nvSpPr>
          <p:cNvPr id="7" name="文本框 1"/>
          <p:cNvSpPr txBox="1"/>
          <p:nvPr/>
        </p:nvSpPr>
        <p:spPr>
          <a:xfrm>
            <a:off x="4716016" y="1633364"/>
            <a:ext cx="4176464" cy="3139321"/>
          </a:xfrm>
          <a:prstGeom prst="rect">
            <a:avLst/>
          </a:prstGeom>
          <a:noFill/>
        </p:spPr>
        <p:txBody>
          <a:bodyPr wrap="square" rtlCol="0">
            <a:spAutoFit/>
          </a:bodyPr>
          <a:lstStyle/>
          <a:p>
            <a:r>
              <a:rPr lang="zh-CN" altLang="en-US" dirty="0" smtClean="0">
                <a:solidFill>
                  <a:schemeClr val="bg1"/>
                </a:solidFill>
              </a:rPr>
              <a:t>网络发展趋势：</a:t>
            </a:r>
            <a:endParaRPr lang="en-US" altLang="zh-CN" dirty="0" smtClean="0">
              <a:solidFill>
                <a:schemeClr val="bg1"/>
              </a:solidFill>
            </a:endParaRPr>
          </a:p>
          <a:p>
            <a:r>
              <a:rPr lang="zh-CN" altLang="zh-CN" dirty="0" smtClean="0">
                <a:solidFill>
                  <a:schemeClr val="bg1"/>
                </a:solidFill>
              </a:rPr>
              <a:t>●随着网络移动性的发展，使得设备和网络流量出现了爆发式的增长。</a:t>
            </a:r>
            <a:endParaRPr lang="zh-CN" altLang="zh-CN" dirty="0" smtClean="0">
              <a:solidFill>
                <a:schemeClr val="bg1"/>
              </a:solidFill>
            </a:endParaRPr>
          </a:p>
          <a:p>
            <a:r>
              <a:rPr lang="zh-CN" altLang="zh-CN" dirty="0" smtClean="0">
                <a:solidFill>
                  <a:schemeClr val="bg1"/>
                </a:solidFill>
              </a:rPr>
              <a:t>●云计算的出现对网络提出更高的要求。</a:t>
            </a:r>
            <a:endParaRPr lang="zh-CN" altLang="zh-CN" dirty="0" smtClean="0">
              <a:solidFill>
                <a:schemeClr val="bg1"/>
              </a:solidFill>
            </a:endParaRPr>
          </a:p>
          <a:p>
            <a:r>
              <a:rPr lang="zh-CN" altLang="zh-CN" dirty="0" smtClean="0">
                <a:solidFill>
                  <a:schemeClr val="bg1"/>
                </a:solidFill>
              </a:rPr>
              <a:t>●虚拟化技术实现了硬件资源的虚拟化，使得网络中的网元设备能实现自动化布署，弹性伸缩，自动修复。</a:t>
            </a:r>
            <a:endParaRPr lang="zh-CN" altLang="zh-CN" dirty="0" smtClean="0">
              <a:solidFill>
                <a:schemeClr val="bg1"/>
              </a:solidFill>
            </a:endParaRPr>
          </a:p>
          <a:p>
            <a:r>
              <a:rPr lang="zh-CN" altLang="zh-CN" dirty="0" smtClean="0">
                <a:solidFill>
                  <a:schemeClr val="bg1"/>
                </a:solidFill>
              </a:rPr>
              <a:t>●软件定义网络技术（</a:t>
            </a:r>
            <a:r>
              <a:rPr lang="en-US" altLang="zh-CN" dirty="0" smtClean="0">
                <a:solidFill>
                  <a:schemeClr val="bg1"/>
                </a:solidFill>
              </a:rPr>
              <a:t>SDN</a:t>
            </a:r>
            <a:r>
              <a:rPr lang="zh-CN" altLang="zh-CN" dirty="0" smtClean="0">
                <a:solidFill>
                  <a:schemeClr val="bg1"/>
                </a:solidFill>
              </a:rPr>
              <a:t>）技术的发展。</a:t>
            </a:r>
            <a:endParaRPr lang="zh-CN" altLang="zh-CN" dirty="0" smtClean="0">
              <a:solidFill>
                <a:schemeClr val="bg1"/>
              </a:solidFill>
            </a:endParaRPr>
          </a:p>
          <a:p>
            <a:r>
              <a:rPr lang="zh-CN" altLang="zh-CN" dirty="0" smtClean="0">
                <a:solidFill>
                  <a:schemeClr val="bg1"/>
                </a:solidFill>
              </a:rPr>
              <a:t>●</a:t>
            </a:r>
            <a:r>
              <a:rPr lang="en-US" altLang="zh-CN" dirty="0" smtClean="0">
                <a:solidFill>
                  <a:schemeClr val="bg1"/>
                </a:solidFill>
              </a:rPr>
              <a:t>5G</a:t>
            </a:r>
            <a:r>
              <a:rPr lang="zh-CN" altLang="zh-CN" dirty="0" smtClean="0">
                <a:solidFill>
                  <a:schemeClr val="bg1"/>
                </a:solidFill>
              </a:rPr>
              <a:t>时代的发展，</a:t>
            </a:r>
            <a:r>
              <a:rPr lang="en-US" altLang="zh-CN" dirty="0" smtClean="0">
                <a:solidFill>
                  <a:schemeClr val="bg1"/>
                </a:solidFill>
              </a:rPr>
              <a:t>5G</a:t>
            </a:r>
            <a:r>
              <a:rPr lang="zh-CN" altLang="zh-CN" dirty="0" smtClean="0">
                <a:solidFill>
                  <a:schemeClr val="bg1"/>
                </a:solidFill>
              </a:rPr>
              <a:t>网络的高速度，高可靠，低时延将更爱欢迎</a:t>
            </a:r>
            <a:endParaRPr lang="en-US" altLang="zh-CN" sz="1400" dirty="0">
              <a:solidFill>
                <a:schemeClr val="bg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概述</a:t>
            </a:r>
            <a:br>
              <a:rPr lang="en-US" altLang="zh-CN" dirty="0" smtClean="0">
                <a:solidFill>
                  <a:srgbClr val="FFFF00"/>
                </a:solidFill>
                <a:sym typeface="+mn-ea"/>
              </a:rPr>
            </a:br>
            <a:r>
              <a:rPr lang="en-US" altLang="zh-CN" dirty="0" smtClean="0">
                <a:solidFill>
                  <a:srgbClr val="FFFF00"/>
                </a:solidFill>
                <a:sym typeface="+mn-ea"/>
              </a:rPr>
              <a:t>	</a:t>
            </a:r>
            <a:endParaRPr lang="zh-CN" altLang="en-US" sz="3600" dirty="0">
              <a:solidFill>
                <a:srgbClr val="FFFF00"/>
              </a:solidFill>
              <a:sym typeface="+mn-ea"/>
            </a:endParaRPr>
          </a:p>
        </p:txBody>
      </p:sp>
      <p:sp>
        <p:nvSpPr>
          <p:cNvPr id="2" name="文本框 1"/>
          <p:cNvSpPr txBox="1"/>
          <p:nvPr/>
        </p:nvSpPr>
        <p:spPr>
          <a:xfrm>
            <a:off x="395536" y="1489348"/>
            <a:ext cx="3816424" cy="1600438"/>
          </a:xfrm>
          <a:prstGeom prst="rect">
            <a:avLst/>
          </a:prstGeom>
          <a:noFill/>
        </p:spPr>
        <p:txBody>
          <a:bodyPr wrap="square" rtlCol="0">
            <a:spAutoFit/>
          </a:bodyPr>
          <a:lstStyle/>
          <a:p>
            <a:r>
              <a:rPr lang="zh-CN" altLang="en-US" sz="1400" dirty="0" smtClean="0">
                <a:solidFill>
                  <a:schemeClr val="bg1"/>
                </a:solidFill>
              </a:rPr>
              <a:t>内容：</a:t>
            </a:r>
            <a:endParaRPr lang="en-US" altLang="zh-CN" sz="1400" dirty="0" smtClean="0">
              <a:solidFill>
                <a:schemeClr val="bg1"/>
              </a:solidFill>
            </a:endParaRPr>
          </a:p>
          <a:p>
            <a:r>
              <a:rPr lang="zh-CN" altLang="zh-CN" sz="1400" dirty="0" smtClean="0">
                <a:solidFill>
                  <a:schemeClr val="bg1"/>
                </a:solidFill>
              </a:rPr>
              <a:t>●将</a:t>
            </a:r>
            <a:r>
              <a:rPr lang="en-US" altLang="zh-CN" sz="1400" dirty="0" smtClean="0">
                <a:solidFill>
                  <a:schemeClr val="bg1"/>
                </a:solidFill>
              </a:rPr>
              <a:t>LTE</a:t>
            </a:r>
            <a:r>
              <a:rPr lang="zh-CN" altLang="zh-CN" sz="1400" dirty="0" smtClean="0">
                <a:solidFill>
                  <a:schemeClr val="bg1"/>
                </a:solidFill>
              </a:rPr>
              <a:t>核心网设备从以前的板卡级专有硬件设备，调整为能在云平台下运行的架构。</a:t>
            </a:r>
            <a:endParaRPr lang="en-US" altLang="zh-CN" sz="1400" dirty="0" smtClean="0">
              <a:solidFill>
                <a:schemeClr val="bg1"/>
              </a:solidFill>
            </a:endParaRPr>
          </a:p>
          <a:p>
            <a:r>
              <a:rPr lang="zh-CN" altLang="zh-CN" sz="1400" dirty="0" smtClean="0">
                <a:solidFill>
                  <a:schemeClr val="bg1"/>
                </a:solidFill>
              </a:rPr>
              <a:t>●开发</a:t>
            </a:r>
            <a:r>
              <a:rPr lang="en-US" altLang="zh-CN" sz="1400" dirty="0" smtClean="0">
                <a:solidFill>
                  <a:schemeClr val="bg1"/>
                </a:solidFill>
              </a:rPr>
              <a:t>NFV</a:t>
            </a:r>
            <a:r>
              <a:rPr lang="zh-CN" altLang="zh-CN" sz="1400" dirty="0" smtClean="0">
                <a:solidFill>
                  <a:schemeClr val="bg1"/>
                </a:solidFill>
              </a:rPr>
              <a:t>架构可出现的新的</a:t>
            </a:r>
            <a:r>
              <a:rPr lang="en-US" altLang="zh-CN" sz="1400" dirty="0" smtClean="0">
                <a:solidFill>
                  <a:schemeClr val="bg1"/>
                </a:solidFill>
              </a:rPr>
              <a:t>MANO</a:t>
            </a:r>
            <a:r>
              <a:rPr lang="zh-CN" altLang="zh-CN" sz="1400" dirty="0" smtClean="0">
                <a:solidFill>
                  <a:schemeClr val="bg1"/>
                </a:solidFill>
              </a:rPr>
              <a:t>域中的各种功能实体：目虚拟化资源的管理（</a:t>
            </a:r>
            <a:r>
              <a:rPr lang="en-US" altLang="zh-CN" sz="1400" dirty="0" smtClean="0">
                <a:solidFill>
                  <a:schemeClr val="bg1"/>
                </a:solidFill>
              </a:rPr>
              <a:t>VIM</a:t>
            </a:r>
            <a:r>
              <a:rPr lang="zh-CN" altLang="zh-CN" sz="1400" dirty="0" smtClean="0">
                <a:solidFill>
                  <a:schemeClr val="bg1"/>
                </a:solidFill>
              </a:rPr>
              <a:t>），虚拟网络功能的管理（</a:t>
            </a:r>
            <a:r>
              <a:rPr lang="en-US" altLang="zh-CN" sz="1400" dirty="0" smtClean="0">
                <a:solidFill>
                  <a:schemeClr val="bg1"/>
                </a:solidFill>
              </a:rPr>
              <a:t>VNFM</a:t>
            </a:r>
            <a:r>
              <a:rPr lang="zh-CN" altLang="zh-CN" sz="1400" dirty="0" smtClean="0">
                <a:solidFill>
                  <a:schemeClr val="bg1"/>
                </a:solidFill>
              </a:rPr>
              <a:t>），</a:t>
            </a:r>
            <a:r>
              <a:rPr lang="en-US" altLang="zh-CN" sz="1400" dirty="0" smtClean="0">
                <a:solidFill>
                  <a:schemeClr val="bg1"/>
                </a:solidFill>
              </a:rPr>
              <a:t>NFVI</a:t>
            </a:r>
            <a:r>
              <a:rPr lang="zh-CN" altLang="zh-CN" sz="1400" dirty="0" smtClean="0">
                <a:solidFill>
                  <a:schemeClr val="bg1"/>
                </a:solidFill>
              </a:rPr>
              <a:t>的管理（</a:t>
            </a:r>
            <a:r>
              <a:rPr lang="en-US" altLang="zh-CN" sz="1400" dirty="0" smtClean="0">
                <a:solidFill>
                  <a:schemeClr val="bg1"/>
                </a:solidFill>
              </a:rPr>
              <a:t>NFVO</a:t>
            </a:r>
            <a:r>
              <a:rPr lang="zh-CN" altLang="zh-CN" sz="1400" dirty="0" smtClean="0">
                <a:solidFill>
                  <a:schemeClr val="bg1"/>
                </a:solidFill>
              </a:rPr>
              <a:t>）</a:t>
            </a:r>
            <a:endParaRPr lang="en-US" altLang="zh-CN" sz="1400" dirty="0">
              <a:solidFill>
                <a:schemeClr val="bg1"/>
              </a:solidFill>
              <a:ea typeface="宋体" panose="02010600030101010101" pitchFamily="2" charset="-122"/>
            </a:endParaRPr>
          </a:p>
        </p:txBody>
      </p:sp>
      <p:sp>
        <p:nvSpPr>
          <p:cNvPr id="7" name="文本框 1"/>
          <p:cNvSpPr txBox="1"/>
          <p:nvPr/>
        </p:nvSpPr>
        <p:spPr>
          <a:xfrm>
            <a:off x="4427984" y="1633364"/>
            <a:ext cx="4464496" cy="3693319"/>
          </a:xfrm>
          <a:prstGeom prst="rect">
            <a:avLst/>
          </a:prstGeom>
          <a:noFill/>
        </p:spPr>
        <p:txBody>
          <a:bodyPr wrap="square" rtlCol="0">
            <a:spAutoFit/>
          </a:bodyPr>
          <a:lstStyle/>
          <a:p>
            <a:r>
              <a:rPr lang="zh-CN" altLang="en-US" dirty="0" smtClean="0">
                <a:solidFill>
                  <a:schemeClr val="bg1"/>
                </a:solidFill>
              </a:rPr>
              <a:t>意义：</a:t>
            </a:r>
            <a:r>
              <a:rPr lang="zh-CN" altLang="zh-CN" dirty="0" smtClean="0"/>
              <a:t> </a:t>
            </a:r>
            <a:endParaRPr lang="en-US" altLang="zh-CN" dirty="0" smtClean="0"/>
          </a:p>
          <a:p>
            <a:r>
              <a:rPr lang="zh-CN" altLang="zh-CN" dirty="0" smtClean="0">
                <a:solidFill>
                  <a:schemeClr val="bg1"/>
                </a:solidFill>
              </a:rPr>
              <a:t>●运营商的采购</a:t>
            </a:r>
            <a:r>
              <a:rPr lang="en-US" altLang="zh-CN" dirty="0" smtClean="0">
                <a:solidFill>
                  <a:schemeClr val="bg1"/>
                </a:solidFill>
              </a:rPr>
              <a:t>/</a:t>
            </a:r>
            <a:r>
              <a:rPr lang="zh-CN" altLang="zh-CN" dirty="0" smtClean="0">
                <a:solidFill>
                  <a:schemeClr val="bg1"/>
                </a:solidFill>
              </a:rPr>
              <a:t>维护成本能得到有效的降低。</a:t>
            </a:r>
            <a:endParaRPr lang="zh-CN" altLang="zh-CN" dirty="0" smtClean="0">
              <a:solidFill>
                <a:schemeClr val="bg1"/>
              </a:solidFill>
            </a:endParaRPr>
          </a:p>
          <a:p>
            <a:r>
              <a:rPr lang="zh-CN" altLang="zh-CN" dirty="0" smtClean="0">
                <a:solidFill>
                  <a:schemeClr val="bg1"/>
                </a:solidFill>
              </a:rPr>
              <a:t>●只需要通过安装软件来实现新的业务部署，代替了以前需要部署新的硬件，从而加快了业务部署速度，缩短了创新周期，并且提高测试和集成效率，减少了开发成本。</a:t>
            </a:r>
            <a:endParaRPr lang="zh-CN" altLang="zh-CN" dirty="0" smtClean="0">
              <a:solidFill>
                <a:schemeClr val="bg1"/>
              </a:solidFill>
            </a:endParaRPr>
          </a:p>
          <a:p>
            <a:r>
              <a:rPr lang="zh-CN" altLang="zh-CN" dirty="0" smtClean="0">
                <a:solidFill>
                  <a:schemeClr val="bg1"/>
                </a:solidFill>
              </a:rPr>
              <a:t>●可以通过多租户，多用户和不同的应用共享一个统一的平台，轻松的实现网络共享。</a:t>
            </a:r>
            <a:endParaRPr lang="zh-CN" altLang="zh-CN" dirty="0" smtClean="0">
              <a:solidFill>
                <a:schemeClr val="bg1"/>
              </a:solidFill>
            </a:endParaRPr>
          </a:p>
          <a:p>
            <a:r>
              <a:rPr lang="zh-CN" altLang="zh-CN" dirty="0" smtClean="0">
                <a:solidFill>
                  <a:schemeClr val="bg1"/>
                </a:solidFill>
              </a:rPr>
              <a:t>●能很灵活的适应不同区域以及不同用户的业务需求。</a:t>
            </a:r>
            <a:endParaRPr lang="zh-CN" altLang="zh-CN" dirty="0" smtClean="0">
              <a:solidFill>
                <a:schemeClr val="bg1"/>
              </a:solidFill>
            </a:endParaRPr>
          </a:p>
          <a:p>
            <a:r>
              <a:rPr lang="zh-CN" altLang="zh-CN" dirty="0" smtClean="0">
                <a:solidFill>
                  <a:schemeClr val="bg1"/>
                </a:solidFill>
              </a:rPr>
              <a:t>●能加快业务创新速度，能产生新的利润空间</a:t>
            </a: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概述</a:t>
            </a:r>
            <a:br>
              <a:rPr lang="en-US" altLang="zh-CN" dirty="0" smtClean="0">
                <a:solidFill>
                  <a:srgbClr val="FFFF00"/>
                </a:solidFill>
                <a:sym typeface="+mn-ea"/>
              </a:rPr>
            </a:br>
            <a:r>
              <a:rPr lang="en-US" altLang="zh-CN" dirty="0" smtClean="0">
                <a:solidFill>
                  <a:srgbClr val="FFFF00"/>
                </a:solidFill>
                <a:sym typeface="+mn-ea"/>
              </a:rPr>
              <a:t>	—</a:t>
            </a:r>
            <a:r>
              <a:rPr lang="zh-CN" altLang="en-US" sz="3600" dirty="0" smtClean="0">
                <a:solidFill>
                  <a:srgbClr val="FFFF00"/>
                </a:solidFill>
                <a:sym typeface="+mn-ea"/>
              </a:rPr>
              <a:t>国内外的现状</a:t>
            </a:r>
            <a:endParaRPr lang="zh-CN" altLang="en-US" sz="3600" dirty="0">
              <a:solidFill>
                <a:srgbClr val="FFFF00"/>
              </a:solidFill>
              <a:sym typeface="+mn-ea"/>
            </a:endParaRPr>
          </a:p>
        </p:txBody>
      </p:sp>
      <p:sp>
        <p:nvSpPr>
          <p:cNvPr id="2" name="文本框 1"/>
          <p:cNvSpPr txBox="1"/>
          <p:nvPr/>
        </p:nvSpPr>
        <p:spPr>
          <a:xfrm>
            <a:off x="323528" y="1777380"/>
            <a:ext cx="8496944" cy="2031325"/>
          </a:xfrm>
          <a:prstGeom prst="rect">
            <a:avLst/>
          </a:prstGeom>
          <a:noFill/>
        </p:spPr>
        <p:txBody>
          <a:bodyPr wrap="square" rtlCol="0">
            <a:spAutoFit/>
          </a:bodyPr>
          <a:lstStyle/>
          <a:p>
            <a:r>
              <a:rPr lang="zh-CN" altLang="zh-CN" sz="1400" dirty="0" smtClean="0">
                <a:solidFill>
                  <a:schemeClr val="bg1"/>
                </a:solidFill>
              </a:rPr>
              <a:t>●</a:t>
            </a:r>
            <a:r>
              <a:rPr lang="en-US" altLang="zh-CN" sz="1400" dirty="0" smtClean="0">
                <a:solidFill>
                  <a:schemeClr val="bg1"/>
                </a:solidFill>
              </a:rPr>
              <a:t> 2012</a:t>
            </a:r>
            <a:r>
              <a:rPr lang="zh-CN" altLang="zh-CN" sz="1400" dirty="0" smtClean="0">
                <a:solidFill>
                  <a:schemeClr val="bg1"/>
                </a:solidFill>
              </a:rPr>
              <a:t>年</a:t>
            </a:r>
            <a:r>
              <a:rPr lang="en-US" altLang="zh-CN" sz="1400" dirty="0" smtClean="0">
                <a:solidFill>
                  <a:schemeClr val="bg1"/>
                </a:solidFill>
              </a:rPr>
              <a:t>10</a:t>
            </a:r>
            <a:r>
              <a:rPr lang="zh-CN" altLang="zh-CN" sz="1400" dirty="0" smtClean="0">
                <a:solidFill>
                  <a:schemeClr val="bg1"/>
                </a:solidFill>
              </a:rPr>
              <a:t>月，</a:t>
            </a:r>
            <a:r>
              <a:rPr lang="en-US" altLang="zh-CN" sz="1400" dirty="0" smtClean="0">
                <a:solidFill>
                  <a:schemeClr val="bg1"/>
                </a:solidFill>
              </a:rPr>
              <a:t>NFV-ISG</a:t>
            </a:r>
            <a:r>
              <a:rPr lang="zh-CN" altLang="zh-CN" sz="1400" dirty="0" smtClean="0">
                <a:solidFill>
                  <a:schemeClr val="bg1"/>
                </a:solidFill>
              </a:rPr>
              <a:t>组织成立，这是</a:t>
            </a:r>
            <a:r>
              <a:rPr lang="en-US" altLang="zh-CN" sz="1400" dirty="0" smtClean="0">
                <a:solidFill>
                  <a:schemeClr val="bg1"/>
                </a:solidFill>
              </a:rPr>
              <a:t>ETSI</a:t>
            </a:r>
            <a:r>
              <a:rPr lang="zh-CN" altLang="zh-CN" sz="1400" dirty="0" smtClean="0">
                <a:solidFill>
                  <a:schemeClr val="bg1"/>
                </a:solidFill>
              </a:rPr>
              <a:t>由</a:t>
            </a:r>
            <a:r>
              <a:rPr lang="en-US" altLang="zh-CN" sz="1400" dirty="0" smtClean="0">
                <a:solidFill>
                  <a:schemeClr val="bg1"/>
                </a:solidFill>
              </a:rPr>
              <a:t>13</a:t>
            </a:r>
            <a:r>
              <a:rPr lang="zh-CN" altLang="zh-CN" sz="1400" dirty="0" smtClean="0">
                <a:solidFill>
                  <a:schemeClr val="bg1"/>
                </a:solidFill>
              </a:rPr>
              <a:t>家运营商组建的，推出“网络功能虚拟化”</a:t>
            </a:r>
            <a:endParaRPr lang="en-US" altLang="zh-CN" sz="1400" dirty="0" smtClean="0">
              <a:solidFill>
                <a:schemeClr val="bg1"/>
              </a:solidFill>
            </a:endParaRPr>
          </a:p>
          <a:p>
            <a:r>
              <a:rPr lang="zh-CN" altLang="zh-CN" sz="1400" dirty="0" smtClean="0">
                <a:solidFill>
                  <a:schemeClr val="bg1"/>
                </a:solidFill>
              </a:rPr>
              <a:t>●许多制造商已经根据目前的</a:t>
            </a:r>
            <a:r>
              <a:rPr lang="en-US" altLang="zh-CN" sz="1400" dirty="0" smtClean="0">
                <a:solidFill>
                  <a:schemeClr val="bg1"/>
                </a:solidFill>
              </a:rPr>
              <a:t>NFV</a:t>
            </a:r>
            <a:r>
              <a:rPr lang="zh-CN" altLang="zh-CN" sz="1400" dirty="0" smtClean="0">
                <a:solidFill>
                  <a:schemeClr val="bg1"/>
                </a:solidFill>
              </a:rPr>
              <a:t>技术架构，完成</a:t>
            </a:r>
            <a:r>
              <a:rPr lang="en-US" altLang="zh-CN" sz="1400" dirty="0" smtClean="0">
                <a:solidFill>
                  <a:schemeClr val="bg1"/>
                </a:solidFill>
              </a:rPr>
              <a:t>POC</a:t>
            </a:r>
            <a:r>
              <a:rPr lang="zh-CN" altLang="zh-CN" sz="1400" dirty="0" smtClean="0">
                <a:solidFill>
                  <a:schemeClr val="bg1"/>
                </a:solidFill>
              </a:rPr>
              <a:t>测试和验证，如</a:t>
            </a:r>
            <a:r>
              <a:rPr lang="en-US" altLang="zh-CN" sz="1400" dirty="0" err="1" smtClean="0">
                <a:solidFill>
                  <a:schemeClr val="bg1"/>
                </a:solidFill>
              </a:rPr>
              <a:t>vIMS</a:t>
            </a:r>
            <a:r>
              <a:rPr lang="zh-CN" altLang="zh-CN" sz="1400" dirty="0" smtClean="0">
                <a:solidFill>
                  <a:schemeClr val="bg1"/>
                </a:solidFill>
              </a:rPr>
              <a:t>，</a:t>
            </a:r>
            <a:r>
              <a:rPr lang="en-US" altLang="zh-CN" sz="1400" dirty="0" err="1" smtClean="0">
                <a:solidFill>
                  <a:schemeClr val="bg1"/>
                </a:solidFill>
              </a:rPr>
              <a:t>vEPC</a:t>
            </a:r>
            <a:r>
              <a:rPr lang="zh-CN" altLang="zh-CN" sz="1400" dirty="0" smtClean="0">
                <a:solidFill>
                  <a:schemeClr val="bg1"/>
                </a:solidFill>
              </a:rPr>
              <a:t>，</a:t>
            </a:r>
            <a:r>
              <a:rPr lang="en-US" altLang="zh-CN" sz="1400" dirty="0" err="1" smtClean="0">
                <a:solidFill>
                  <a:schemeClr val="bg1"/>
                </a:solidFill>
              </a:rPr>
              <a:t>vCPE</a:t>
            </a:r>
            <a:r>
              <a:rPr lang="zh-CN" altLang="zh-CN" sz="1400" dirty="0" smtClean="0">
                <a:solidFill>
                  <a:schemeClr val="bg1"/>
                </a:solidFill>
              </a:rPr>
              <a:t>，</a:t>
            </a:r>
            <a:r>
              <a:rPr lang="en-US" altLang="zh-CN" sz="1400" dirty="0" err="1" smtClean="0">
                <a:solidFill>
                  <a:schemeClr val="bg1"/>
                </a:solidFill>
              </a:rPr>
              <a:t>vCDN</a:t>
            </a:r>
            <a:r>
              <a:rPr lang="zh-CN" altLang="zh-CN" sz="1400" dirty="0" smtClean="0">
                <a:solidFill>
                  <a:schemeClr val="bg1"/>
                </a:solidFill>
              </a:rPr>
              <a:t>等系统</a:t>
            </a:r>
            <a:endParaRPr lang="en-US" altLang="zh-CN" sz="1400" dirty="0" smtClean="0">
              <a:solidFill>
                <a:schemeClr val="bg1"/>
              </a:solidFill>
            </a:endParaRPr>
          </a:p>
          <a:p>
            <a:r>
              <a:rPr lang="zh-CN" altLang="zh-CN" sz="1400" dirty="0" smtClean="0">
                <a:solidFill>
                  <a:schemeClr val="bg1"/>
                </a:solidFill>
              </a:rPr>
              <a:t>●开源组织</a:t>
            </a:r>
            <a:r>
              <a:rPr lang="en-US" altLang="zh-CN" sz="1400" dirty="0" smtClean="0">
                <a:solidFill>
                  <a:schemeClr val="bg1"/>
                </a:solidFill>
              </a:rPr>
              <a:t>OPNFV</a:t>
            </a:r>
            <a:r>
              <a:rPr lang="zh-CN" altLang="zh-CN" sz="1400" dirty="0" smtClean="0">
                <a:solidFill>
                  <a:schemeClr val="bg1"/>
                </a:solidFill>
              </a:rPr>
              <a:t>，</a:t>
            </a:r>
            <a:r>
              <a:rPr lang="en-US" altLang="zh-CN" sz="1400" dirty="0" err="1" smtClean="0">
                <a:solidFill>
                  <a:schemeClr val="bg1"/>
                </a:solidFill>
              </a:rPr>
              <a:t>OpenStack</a:t>
            </a:r>
            <a:r>
              <a:rPr lang="zh-CN" altLang="zh-CN" sz="1400" dirty="0" smtClean="0">
                <a:solidFill>
                  <a:schemeClr val="bg1"/>
                </a:solidFill>
              </a:rPr>
              <a:t>，</a:t>
            </a:r>
            <a:r>
              <a:rPr lang="en-US" altLang="zh-CN" sz="1400" dirty="0" smtClean="0">
                <a:solidFill>
                  <a:schemeClr val="bg1"/>
                </a:solidFill>
              </a:rPr>
              <a:t>KVM</a:t>
            </a:r>
            <a:r>
              <a:rPr lang="zh-CN" altLang="zh-CN" sz="1400" dirty="0" smtClean="0">
                <a:solidFill>
                  <a:schemeClr val="bg1"/>
                </a:solidFill>
              </a:rPr>
              <a:t>，</a:t>
            </a:r>
            <a:r>
              <a:rPr lang="en-US" altLang="zh-CN" sz="1400" dirty="0" err="1" smtClean="0">
                <a:solidFill>
                  <a:schemeClr val="bg1"/>
                </a:solidFill>
              </a:rPr>
              <a:t>OpenvSwitch</a:t>
            </a:r>
            <a:r>
              <a:rPr lang="zh-CN" altLang="zh-CN" sz="1400" dirty="0" smtClean="0">
                <a:solidFill>
                  <a:schemeClr val="bg1"/>
                </a:solidFill>
              </a:rPr>
              <a:t>，</a:t>
            </a:r>
            <a:r>
              <a:rPr lang="en-US" altLang="zh-CN" sz="1400" dirty="0" smtClean="0">
                <a:solidFill>
                  <a:schemeClr val="bg1"/>
                </a:solidFill>
              </a:rPr>
              <a:t>ONOS</a:t>
            </a:r>
            <a:r>
              <a:rPr lang="zh-CN" altLang="zh-CN" sz="1400" dirty="0" smtClean="0">
                <a:solidFill>
                  <a:schemeClr val="bg1"/>
                </a:solidFill>
              </a:rPr>
              <a:t>，</a:t>
            </a:r>
            <a:r>
              <a:rPr lang="en-US" altLang="zh-CN" sz="1400" dirty="0" err="1" smtClean="0">
                <a:solidFill>
                  <a:schemeClr val="bg1"/>
                </a:solidFill>
              </a:rPr>
              <a:t>OpenDayLight</a:t>
            </a:r>
            <a:r>
              <a:rPr lang="zh-CN" altLang="zh-CN" sz="1400" dirty="0" smtClean="0">
                <a:solidFill>
                  <a:schemeClr val="bg1"/>
                </a:solidFill>
              </a:rPr>
              <a:t>等，为</a:t>
            </a:r>
            <a:r>
              <a:rPr lang="en-US" altLang="zh-CN" sz="1400" dirty="0" smtClean="0">
                <a:solidFill>
                  <a:schemeClr val="bg1"/>
                </a:solidFill>
              </a:rPr>
              <a:t>NFV</a:t>
            </a:r>
            <a:r>
              <a:rPr lang="zh-CN" altLang="zh-CN" sz="1400" dirty="0" smtClean="0">
                <a:solidFill>
                  <a:schemeClr val="bg1"/>
                </a:solidFill>
              </a:rPr>
              <a:t>的技术实现提供了参考</a:t>
            </a:r>
            <a:endParaRPr lang="en-US" altLang="zh-CN" sz="1400" dirty="0" smtClean="0">
              <a:solidFill>
                <a:schemeClr val="bg1"/>
              </a:solidFill>
            </a:endParaRPr>
          </a:p>
          <a:p>
            <a:r>
              <a:rPr lang="zh-CN" altLang="zh-CN" sz="1400" dirty="0" smtClean="0">
                <a:solidFill>
                  <a:schemeClr val="bg1"/>
                </a:solidFill>
              </a:rPr>
              <a:t>●</a:t>
            </a:r>
            <a:r>
              <a:rPr lang="en-US" altLang="zh-CN" sz="1400" dirty="0" smtClean="0">
                <a:solidFill>
                  <a:schemeClr val="bg1"/>
                </a:solidFill>
              </a:rPr>
              <a:t> 2015 </a:t>
            </a:r>
            <a:r>
              <a:rPr lang="zh-CN" altLang="zh-CN" sz="1400" dirty="0" smtClean="0">
                <a:solidFill>
                  <a:schemeClr val="bg1"/>
                </a:solidFill>
              </a:rPr>
              <a:t>年</a:t>
            </a:r>
            <a:r>
              <a:rPr lang="en-US" altLang="zh-CN" sz="1400" dirty="0" smtClean="0">
                <a:solidFill>
                  <a:schemeClr val="bg1"/>
                </a:solidFill>
              </a:rPr>
              <a:t> SDN/NFV </a:t>
            </a:r>
            <a:r>
              <a:rPr lang="zh-CN" altLang="zh-CN" sz="1400" dirty="0" smtClean="0">
                <a:solidFill>
                  <a:schemeClr val="bg1"/>
                </a:solidFill>
              </a:rPr>
              <a:t>大会中，国内三大运营商对</a:t>
            </a:r>
            <a:r>
              <a:rPr lang="en-US" altLang="zh-CN" sz="1400" dirty="0" smtClean="0">
                <a:solidFill>
                  <a:schemeClr val="bg1"/>
                </a:solidFill>
              </a:rPr>
              <a:t>NFV</a:t>
            </a:r>
            <a:r>
              <a:rPr lang="zh-CN" altLang="zh-CN" sz="1400" dirty="0" smtClean="0">
                <a:solidFill>
                  <a:schemeClr val="bg1"/>
                </a:solidFill>
              </a:rPr>
              <a:t>未来演进挑战的观点认为</a:t>
            </a:r>
            <a:r>
              <a:rPr lang="en-US" altLang="zh-CN" sz="1400" dirty="0" smtClean="0">
                <a:solidFill>
                  <a:schemeClr val="bg1"/>
                </a:solidFill>
              </a:rPr>
              <a:t> NFV</a:t>
            </a:r>
            <a:r>
              <a:rPr lang="zh-CN" altLang="zh-CN" sz="1400" dirty="0" smtClean="0">
                <a:solidFill>
                  <a:schemeClr val="bg1"/>
                </a:solidFill>
              </a:rPr>
              <a:t>存在两大挑战，一是技术挑战</a:t>
            </a:r>
            <a:r>
              <a:rPr lang="zh-CN" altLang="en-US" sz="1400" dirty="0" smtClean="0">
                <a:solidFill>
                  <a:schemeClr val="bg1"/>
                </a:solidFill>
              </a:rPr>
              <a:t>，</a:t>
            </a:r>
            <a:r>
              <a:rPr lang="zh-CN" altLang="zh-CN" sz="1400" dirty="0" smtClean="0">
                <a:solidFill>
                  <a:schemeClr val="bg1"/>
                </a:solidFill>
              </a:rPr>
              <a:t>二是组织挑战</a:t>
            </a:r>
            <a:r>
              <a:rPr lang="zh-CN" altLang="en-US" sz="1400" dirty="0" smtClean="0">
                <a:solidFill>
                  <a:schemeClr val="bg1"/>
                </a:solidFill>
              </a:rPr>
              <a:t>。</a:t>
            </a:r>
            <a:endParaRPr lang="en-US" altLang="zh-CN" sz="1400" dirty="0" smtClean="0">
              <a:solidFill>
                <a:schemeClr val="bg1"/>
              </a:solidFill>
            </a:endParaRPr>
          </a:p>
          <a:p>
            <a:endParaRPr lang="en-US" altLang="zh-CN" sz="1400" dirty="0" smtClean="0">
              <a:solidFill>
                <a:schemeClr val="bg1"/>
              </a:solidFill>
            </a:endParaRPr>
          </a:p>
          <a:p>
            <a:endParaRPr lang="en-US" altLang="zh-CN" sz="14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相关理论</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NFV</a:t>
            </a:r>
            <a:r>
              <a:rPr lang="zh-CN" altLang="en-US" sz="3600" dirty="0" smtClean="0">
                <a:solidFill>
                  <a:srgbClr val="FFFF00"/>
                </a:solidFill>
                <a:sym typeface="+mn-ea"/>
              </a:rPr>
              <a:t>的概述</a:t>
            </a:r>
            <a:endParaRPr lang="zh-CN" altLang="en-US" sz="3600" dirty="0">
              <a:solidFill>
                <a:srgbClr val="FFFF00"/>
              </a:solidFill>
              <a:sym typeface="+mn-ea"/>
            </a:endParaRPr>
          </a:p>
        </p:txBody>
      </p:sp>
      <p:sp>
        <p:nvSpPr>
          <p:cNvPr id="2" name="文本框 1"/>
          <p:cNvSpPr txBox="1"/>
          <p:nvPr/>
        </p:nvSpPr>
        <p:spPr>
          <a:xfrm>
            <a:off x="395536" y="1489348"/>
            <a:ext cx="7920880" cy="1292662"/>
          </a:xfrm>
          <a:prstGeom prst="rect">
            <a:avLst/>
          </a:prstGeom>
          <a:noFill/>
        </p:spPr>
        <p:txBody>
          <a:bodyPr wrap="square" rtlCol="0">
            <a:spAutoFit/>
          </a:bodyPr>
          <a:lstStyle/>
          <a:p>
            <a:endParaRPr lang="en-US" altLang="zh-CN" sz="1400" dirty="0" smtClean="0">
              <a:solidFill>
                <a:schemeClr val="bg1"/>
              </a:solidFill>
            </a:endParaRPr>
          </a:p>
          <a:p>
            <a:r>
              <a:rPr lang="zh-CN" altLang="zh-CN" sz="1600" dirty="0" smtClean="0">
                <a:solidFill>
                  <a:schemeClr val="bg1"/>
                </a:solidFill>
              </a:rPr>
              <a:t>●</a:t>
            </a:r>
            <a:r>
              <a:rPr lang="en-US" altLang="zh-CN" sz="1600" dirty="0" smtClean="0">
                <a:solidFill>
                  <a:schemeClr val="bg1"/>
                </a:solidFill>
              </a:rPr>
              <a:t> NFV</a:t>
            </a:r>
            <a:r>
              <a:rPr lang="zh-CN" altLang="zh-CN" sz="1600" dirty="0" smtClean="0">
                <a:solidFill>
                  <a:schemeClr val="bg1"/>
                </a:solidFill>
              </a:rPr>
              <a:t>（</a:t>
            </a:r>
            <a:r>
              <a:rPr lang="en-US" altLang="zh-CN" sz="1600" dirty="0" smtClean="0">
                <a:solidFill>
                  <a:schemeClr val="bg1"/>
                </a:solidFill>
              </a:rPr>
              <a:t>Network Function Virtualization</a:t>
            </a:r>
            <a:r>
              <a:rPr lang="zh-CN" altLang="zh-CN" sz="1600" dirty="0" smtClean="0">
                <a:solidFill>
                  <a:schemeClr val="bg1"/>
                </a:solidFill>
              </a:rPr>
              <a:t>），就是网络功能虚拟化。其主要技术是通过使用</a:t>
            </a:r>
            <a:r>
              <a:rPr lang="en-US" altLang="zh-CN" sz="1600" dirty="0" smtClean="0">
                <a:solidFill>
                  <a:schemeClr val="bg1"/>
                </a:solidFill>
              </a:rPr>
              <a:t>x86</a:t>
            </a:r>
            <a:r>
              <a:rPr lang="zh-CN" altLang="zh-CN" sz="1600" dirty="0" smtClean="0">
                <a:solidFill>
                  <a:schemeClr val="bg1"/>
                </a:solidFill>
              </a:rPr>
              <a:t>等比较通用的硬件以及现有的虚拟技术，来运行</a:t>
            </a:r>
            <a:r>
              <a:rPr lang="zh-CN" altLang="en-US" sz="1600" dirty="0" smtClean="0">
                <a:solidFill>
                  <a:schemeClr val="bg1"/>
                </a:solidFill>
              </a:rPr>
              <a:t>多种</a:t>
            </a:r>
            <a:r>
              <a:rPr lang="zh-CN" altLang="zh-CN" sz="1600" dirty="0" smtClean="0">
                <a:solidFill>
                  <a:schemeClr val="bg1"/>
                </a:solidFill>
              </a:rPr>
              <a:t>服务的软件处理方式</a:t>
            </a:r>
            <a:r>
              <a:rPr lang="zh-CN" altLang="en-US" sz="1600" dirty="0" smtClean="0">
                <a:solidFill>
                  <a:schemeClr val="bg1"/>
                </a:solidFill>
              </a:rPr>
              <a:t>。</a:t>
            </a:r>
            <a:endParaRPr lang="en-US" altLang="zh-CN" sz="1600" dirty="0" smtClean="0">
              <a:solidFill>
                <a:schemeClr val="bg1"/>
              </a:solidFill>
            </a:endParaRPr>
          </a:p>
          <a:p>
            <a:r>
              <a:rPr lang="zh-CN" altLang="zh-CN" sz="1600" dirty="0" smtClean="0">
                <a:solidFill>
                  <a:schemeClr val="bg1"/>
                </a:solidFill>
              </a:rPr>
              <a:t>●</a:t>
            </a:r>
            <a:r>
              <a:rPr lang="en-US" altLang="zh-CN" sz="1600" dirty="0" smtClean="0">
                <a:solidFill>
                  <a:schemeClr val="bg1"/>
                </a:solidFill>
              </a:rPr>
              <a:t> NFV</a:t>
            </a:r>
            <a:r>
              <a:rPr lang="zh-CN" altLang="zh-CN" sz="1600" dirty="0" smtClean="0">
                <a:solidFill>
                  <a:schemeClr val="bg1"/>
                </a:solidFill>
              </a:rPr>
              <a:t>由运营商联盟提出，为了加速部署新的网络服务，运营商倾向于放弃笨重昂贵的专用网络设备，转而使用标准的</a:t>
            </a:r>
            <a:r>
              <a:rPr lang="en-US" altLang="zh-CN" sz="1600" dirty="0" smtClean="0">
                <a:solidFill>
                  <a:schemeClr val="bg1"/>
                </a:solidFill>
              </a:rPr>
              <a:t>IT</a:t>
            </a:r>
            <a:r>
              <a:rPr lang="zh-CN" altLang="zh-CN" sz="1600" dirty="0" smtClean="0">
                <a:solidFill>
                  <a:schemeClr val="bg1"/>
                </a:solidFill>
              </a:rPr>
              <a:t>虚拟化技术来拆分网络功能模块</a:t>
            </a:r>
            <a:r>
              <a:rPr lang="zh-CN" altLang="en-US" sz="1600" dirty="0" smtClean="0">
                <a:solidFill>
                  <a:schemeClr val="bg1"/>
                </a:solidFill>
              </a:rPr>
              <a:t>。</a:t>
            </a:r>
            <a:endParaRPr lang="en-US" altLang="zh-CN" sz="1600" dirty="0">
              <a:solidFill>
                <a:schemeClr val="bg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相关理论技术研究</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NFV</a:t>
            </a:r>
            <a:r>
              <a:rPr lang="zh-CN" altLang="en-US" sz="3600" dirty="0" smtClean="0">
                <a:solidFill>
                  <a:srgbClr val="FFFF00"/>
                </a:solidFill>
                <a:sym typeface="+mn-ea"/>
              </a:rPr>
              <a:t>架构</a:t>
            </a:r>
            <a:endParaRPr lang="zh-CN" altLang="en-US" sz="3600" dirty="0">
              <a:solidFill>
                <a:srgbClr val="FFFF00"/>
              </a:solidFill>
              <a:sym typeface="+mn-ea"/>
            </a:endParaRPr>
          </a:p>
        </p:txBody>
      </p:sp>
      <p:pic>
        <p:nvPicPr>
          <p:cNvPr id="5" name="图片 4"/>
          <p:cNvPicPr/>
          <p:nvPr/>
        </p:nvPicPr>
        <p:blipFill>
          <a:blip r:embed="rId2" cstate="print"/>
          <a:srcRect/>
          <a:stretch>
            <a:fillRect/>
          </a:stretch>
        </p:blipFill>
        <p:spPr bwMode="auto">
          <a:xfrm>
            <a:off x="1475656" y="1417340"/>
            <a:ext cx="527685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fontAlgn="base"/>
            <a:r>
              <a:rPr lang="zh-CN" altLang="en-US" dirty="0" smtClean="0">
                <a:solidFill>
                  <a:srgbClr val="FFFF00"/>
                </a:solidFill>
                <a:sym typeface="+mn-ea"/>
              </a:rPr>
              <a:t>相关理论技术研究</a:t>
            </a:r>
            <a:br>
              <a:rPr lang="en-US" altLang="zh-CN" dirty="0" smtClean="0">
                <a:solidFill>
                  <a:srgbClr val="FFFF00"/>
                </a:solidFill>
                <a:sym typeface="+mn-ea"/>
              </a:rPr>
            </a:br>
            <a:r>
              <a:rPr lang="en-US" altLang="zh-CN" dirty="0" smtClean="0">
                <a:solidFill>
                  <a:srgbClr val="FFFF00"/>
                </a:solidFill>
                <a:sym typeface="+mn-ea"/>
              </a:rPr>
              <a:t>	—</a:t>
            </a:r>
            <a:r>
              <a:rPr lang="en-US" altLang="zh-CN" sz="3600" dirty="0" smtClean="0">
                <a:solidFill>
                  <a:srgbClr val="FFFF00"/>
                </a:solidFill>
                <a:sym typeface="+mn-ea"/>
              </a:rPr>
              <a:t>NFV</a:t>
            </a:r>
            <a:r>
              <a:rPr lang="zh-CN" altLang="en-US" sz="3600" dirty="0" smtClean="0">
                <a:solidFill>
                  <a:srgbClr val="FFFF00"/>
                </a:solidFill>
                <a:sym typeface="+mn-ea"/>
              </a:rPr>
              <a:t>架构</a:t>
            </a:r>
            <a:endParaRPr lang="zh-CN" altLang="en-US" sz="3600" dirty="0">
              <a:solidFill>
                <a:srgbClr val="FFFF00"/>
              </a:solidFill>
              <a:sym typeface="+mn-ea"/>
            </a:endParaRPr>
          </a:p>
        </p:txBody>
      </p:sp>
      <p:sp>
        <p:nvSpPr>
          <p:cNvPr id="6" name="文本框 1"/>
          <p:cNvSpPr txBox="1"/>
          <p:nvPr/>
        </p:nvSpPr>
        <p:spPr>
          <a:xfrm>
            <a:off x="323528" y="1489348"/>
            <a:ext cx="7992888" cy="2523768"/>
          </a:xfrm>
          <a:prstGeom prst="rect">
            <a:avLst/>
          </a:prstGeom>
          <a:noFill/>
        </p:spPr>
        <p:txBody>
          <a:bodyPr wrap="square" rtlCol="0">
            <a:spAutoFit/>
          </a:bodyPr>
          <a:lstStyle/>
          <a:p>
            <a:endParaRPr lang="en-US" altLang="zh-CN" sz="1400" dirty="0" smtClean="0">
              <a:solidFill>
                <a:schemeClr val="bg1"/>
              </a:solidFill>
            </a:endParaRPr>
          </a:p>
          <a:p>
            <a:r>
              <a:rPr lang="en-US" altLang="zh-CN" sz="1600" dirty="0" smtClean="0">
                <a:solidFill>
                  <a:schemeClr val="bg1"/>
                </a:solidFill>
              </a:rPr>
              <a:t>        </a:t>
            </a:r>
            <a:r>
              <a:rPr lang="zh-CN" altLang="zh-CN" sz="1600" dirty="0" smtClean="0">
                <a:solidFill>
                  <a:schemeClr val="bg1"/>
                </a:solidFill>
              </a:rPr>
              <a:t>与当前的网络架构相比，</a:t>
            </a:r>
            <a:r>
              <a:rPr lang="en-US" altLang="zh-CN" sz="1600" dirty="0" smtClean="0">
                <a:solidFill>
                  <a:schemeClr val="bg1"/>
                </a:solidFill>
              </a:rPr>
              <a:t>NFV</a:t>
            </a:r>
            <a:r>
              <a:rPr lang="zh-CN" altLang="zh-CN" sz="1600" dirty="0" smtClean="0">
                <a:solidFill>
                  <a:schemeClr val="bg1"/>
                </a:solidFill>
              </a:rPr>
              <a:t>基本结构是独立业务网络以及</a:t>
            </a:r>
            <a:r>
              <a:rPr lang="en-US" altLang="zh-CN" sz="1600" dirty="0" smtClean="0">
                <a:solidFill>
                  <a:schemeClr val="bg1"/>
                </a:solidFill>
              </a:rPr>
              <a:t>OSS</a:t>
            </a:r>
            <a:r>
              <a:rPr lang="zh-CN" altLang="zh-CN" sz="1600" dirty="0" smtClean="0">
                <a:solidFill>
                  <a:schemeClr val="bg1"/>
                </a:solidFill>
              </a:rPr>
              <a:t>系统。它进行了纵向解藕和横向解藕，根据</a:t>
            </a:r>
            <a:r>
              <a:rPr lang="en-US" altLang="zh-CN" sz="1600" dirty="0" smtClean="0">
                <a:solidFill>
                  <a:schemeClr val="bg1"/>
                </a:solidFill>
              </a:rPr>
              <a:t>NFV</a:t>
            </a:r>
            <a:r>
              <a:rPr lang="zh-CN" altLang="zh-CN" sz="1600" dirty="0" smtClean="0">
                <a:solidFill>
                  <a:schemeClr val="bg1"/>
                </a:solidFill>
              </a:rPr>
              <a:t>设计思想</a:t>
            </a:r>
            <a:r>
              <a:rPr lang="zh-CN" altLang="en-US" sz="1600" dirty="0" smtClean="0">
                <a:solidFill>
                  <a:schemeClr val="bg1"/>
                </a:solidFill>
              </a:rPr>
              <a:t>。</a:t>
            </a:r>
            <a:endParaRPr lang="en-US" altLang="zh-CN" sz="1600" dirty="0" smtClean="0">
              <a:solidFill>
                <a:schemeClr val="bg1"/>
              </a:solidFill>
            </a:endParaRPr>
          </a:p>
          <a:p>
            <a:r>
              <a:rPr lang="zh-CN" altLang="zh-CN" sz="1600" dirty="0" smtClean="0">
                <a:solidFill>
                  <a:schemeClr val="bg1"/>
                </a:solidFill>
              </a:rPr>
              <a:t>从纵向来看可以分为</a:t>
            </a:r>
            <a:r>
              <a:rPr lang="en-US" altLang="zh-CN" sz="1600" dirty="0" smtClean="0">
                <a:solidFill>
                  <a:schemeClr val="bg1"/>
                </a:solidFill>
              </a:rPr>
              <a:t>3</a:t>
            </a:r>
            <a:r>
              <a:rPr lang="zh-CN" altLang="zh-CN" sz="1600" dirty="0" smtClean="0">
                <a:solidFill>
                  <a:schemeClr val="bg1"/>
                </a:solidFill>
              </a:rPr>
              <a:t>层：</a:t>
            </a:r>
            <a:endParaRPr lang="zh-CN" altLang="zh-CN" sz="1600" dirty="0" smtClean="0">
              <a:solidFill>
                <a:schemeClr val="bg1"/>
              </a:solidFill>
            </a:endParaRPr>
          </a:p>
          <a:p>
            <a:pPr lvl="1"/>
            <a:r>
              <a:rPr lang="zh-CN" altLang="zh-CN" sz="1600" dirty="0" smtClean="0">
                <a:solidFill>
                  <a:schemeClr val="bg1"/>
                </a:solidFill>
              </a:rPr>
              <a:t>●基础设施层。</a:t>
            </a:r>
            <a:endParaRPr lang="zh-CN" altLang="zh-CN" sz="1600" dirty="0" smtClean="0">
              <a:solidFill>
                <a:schemeClr val="bg1"/>
              </a:solidFill>
            </a:endParaRPr>
          </a:p>
          <a:p>
            <a:pPr lvl="1"/>
            <a:r>
              <a:rPr lang="zh-CN" altLang="zh-CN" sz="1600" dirty="0" smtClean="0">
                <a:solidFill>
                  <a:schemeClr val="bg1"/>
                </a:solidFill>
              </a:rPr>
              <a:t>●虚拟网络层。</a:t>
            </a:r>
            <a:endParaRPr lang="zh-CN" altLang="zh-CN" sz="1600" dirty="0" smtClean="0">
              <a:solidFill>
                <a:schemeClr val="bg1"/>
              </a:solidFill>
            </a:endParaRPr>
          </a:p>
          <a:p>
            <a:pPr lvl="1"/>
            <a:r>
              <a:rPr lang="zh-CN" altLang="zh-CN" sz="1600" dirty="0" smtClean="0">
                <a:solidFill>
                  <a:schemeClr val="bg1"/>
                </a:solidFill>
              </a:rPr>
              <a:t>●运营支撑层。</a:t>
            </a:r>
            <a:endParaRPr lang="zh-CN" altLang="zh-CN" sz="1600" dirty="0" smtClean="0">
              <a:solidFill>
                <a:schemeClr val="bg1"/>
              </a:solidFill>
            </a:endParaRPr>
          </a:p>
          <a:p>
            <a:r>
              <a:rPr lang="zh-CN" altLang="zh-CN" sz="1600" dirty="0" smtClean="0">
                <a:solidFill>
                  <a:schemeClr val="bg1"/>
                </a:solidFill>
              </a:rPr>
              <a:t>从横向来看分为</a:t>
            </a:r>
            <a:r>
              <a:rPr lang="en-US" altLang="zh-CN" sz="1600" dirty="0" smtClean="0">
                <a:solidFill>
                  <a:schemeClr val="bg1"/>
                </a:solidFill>
              </a:rPr>
              <a:t>2</a:t>
            </a:r>
            <a:r>
              <a:rPr lang="zh-CN" altLang="zh-CN" sz="1600" dirty="0" smtClean="0">
                <a:solidFill>
                  <a:schemeClr val="bg1"/>
                </a:solidFill>
              </a:rPr>
              <a:t>层：</a:t>
            </a:r>
            <a:endParaRPr lang="zh-CN" altLang="zh-CN" sz="1600" dirty="0" smtClean="0">
              <a:solidFill>
                <a:schemeClr val="bg1"/>
              </a:solidFill>
            </a:endParaRPr>
          </a:p>
          <a:p>
            <a:pPr lvl="1"/>
            <a:r>
              <a:rPr lang="zh-CN" altLang="zh-CN" sz="1600" dirty="0" smtClean="0">
                <a:solidFill>
                  <a:schemeClr val="bg1"/>
                </a:solidFill>
              </a:rPr>
              <a:t>●管理编排域。</a:t>
            </a:r>
            <a:endParaRPr lang="zh-CN" altLang="zh-CN" sz="1600" dirty="0" smtClean="0">
              <a:solidFill>
                <a:schemeClr val="bg1"/>
              </a:solidFill>
            </a:endParaRPr>
          </a:p>
          <a:p>
            <a:pPr lvl="1"/>
            <a:r>
              <a:rPr lang="zh-CN" altLang="zh-CN" sz="1600" dirty="0" smtClean="0">
                <a:solidFill>
                  <a:schemeClr val="bg1"/>
                </a:solidFill>
              </a:rPr>
              <a:t>●业务网络域。</a:t>
            </a:r>
            <a:endParaRPr lang="zh-CN" altLang="zh-CN" sz="16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1" cstate="print"/>
          <a:stretch>
            <a:fillRect/>
          </a:stretch>
        </p:blipFill>
        <p:spPr>
          <a:xfrm>
            <a:off x="0" y="0"/>
            <a:ext cx="9144000" cy="5715000"/>
          </a:xfrm>
          <a:prstGeom prst="rect">
            <a:avLst/>
          </a:prstGeom>
          <a:noFill/>
          <a:ln w="9525">
            <a:noFill/>
            <a:miter/>
          </a:ln>
        </p:spPr>
      </p:pic>
      <p:sp>
        <p:nvSpPr>
          <p:cNvPr id="4" name="标题 3"/>
          <p:cNvSpPr>
            <a:spLocks noGrp="1"/>
          </p:cNvSpPr>
          <p:nvPr>
            <p:ph type="title"/>
          </p:nvPr>
        </p:nvSpPr>
        <p:spPr>
          <a:xfrm>
            <a:off x="467544" y="265212"/>
            <a:ext cx="8229600" cy="1008112"/>
          </a:xfrm>
        </p:spPr>
        <p:txBody>
          <a:bodyPr>
            <a:normAutofit fontScale="90000"/>
          </a:bodyPr>
          <a:lstStyle/>
          <a:p>
            <a:pPr algn="l"/>
            <a:r>
              <a:rPr lang="zh-CN" altLang="zh-CN" dirty="0" smtClean="0">
                <a:solidFill>
                  <a:srgbClr val="FFFF00"/>
                </a:solidFill>
              </a:rPr>
              <a:t>基于</a:t>
            </a:r>
            <a:r>
              <a:rPr lang="en-US" altLang="zh-CN" dirty="0" smtClean="0">
                <a:solidFill>
                  <a:srgbClr val="FFFF00"/>
                </a:solidFill>
              </a:rPr>
              <a:t>NFV</a:t>
            </a:r>
            <a:r>
              <a:rPr lang="zh-CN" altLang="zh-CN" dirty="0" smtClean="0">
                <a:solidFill>
                  <a:srgbClr val="FFFF00"/>
                </a:solidFill>
              </a:rPr>
              <a:t>的</a:t>
            </a:r>
            <a:r>
              <a:rPr lang="en-US" altLang="zh-CN" dirty="0" smtClean="0">
                <a:solidFill>
                  <a:srgbClr val="FFFF00"/>
                </a:solidFill>
              </a:rPr>
              <a:t>LTE</a:t>
            </a:r>
            <a:r>
              <a:rPr lang="zh-CN" altLang="zh-CN" dirty="0" smtClean="0">
                <a:solidFill>
                  <a:srgbClr val="FFFF00"/>
                </a:solidFill>
              </a:rPr>
              <a:t>核心网的实现</a:t>
            </a:r>
            <a:br>
              <a:rPr lang="zh-CN" altLang="zh-CN" dirty="0" smtClean="0"/>
            </a:br>
            <a:r>
              <a:rPr lang="en-US" altLang="zh-CN" dirty="0" smtClean="0">
                <a:solidFill>
                  <a:srgbClr val="FFFF00"/>
                </a:solidFill>
                <a:sym typeface="+mn-ea"/>
              </a:rPr>
              <a:t>	—</a:t>
            </a:r>
            <a:r>
              <a:rPr lang="zh-CN" altLang="en-US" sz="3600" dirty="0" smtClean="0">
                <a:solidFill>
                  <a:srgbClr val="FFFF00"/>
                </a:solidFill>
                <a:sym typeface="+mn-ea"/>
              </a:rPr>
              <a:t>架构图</a:t>
            </a:r>
            <a:endParaRPr lang="zh-CN" altLang="en-US" sz="3600" dirty="0">
              <a:solidFill>
                <a:srgbClr val="FFFF00"/>
              </a:solidFill>
              <a:sym typeface="+mn-ea"/>
            </a:endParaRPr>
          </a:p>
        </p:txBody>
      </p:sp>
      <p:sp>
        <p:nvSpPr>
          <p:cNvPr id="6" name="文本框 1"/>
          <p:cNvSpPr txBox="1"/>
          <p:nvPr/>
        </p:nvSpPr>
        <p:spPr>
          <a:xfrm>
            <a:off x="395536" y="1489348"/>
            <a:ext cx="7920880" cy="800219"/>
          </a:xfrm>
          <a:prstGeom prst="rect">
            <a:avLst/>
          </a:prstGeom>
          <a:noFill/>
        </p:spPr>
        <p:txBody>
          <a:bodyPr wrap="square" rtlCol="0">
            <a:spAutoFit/>
          </a:bodyPr>
          <a:lstStyle/>
          <a:p>
            <a:endParaRPr lang="en-US" altLang="zh-CN" sz="1400" dirty="0" smtClean="0">
              <a:solidFill>
                <a:schemeClr val="bg1"/>
              </a:solidFill>
            </a:endParaRPr>
          </a:p>
          <a:p>
            <a:endParaRPr lang="en-US" altLang="zh-CN" sz="1600" dirty="0" smtClean="0"/>
          </a:p>
          <a:p>
            <a:endParaRPr lang="zh-CN" altLang="zh-CN" sz="1600" dirty="0" smtClean="0">
              <a:solidFill>
                <a:schemeClr val="bg1"/>
              </a:solidFill>
            </a:endParaRPr>
          </a:p>
        </p:txBody>
      </p:sp>
      <p:pic>
        <p:nvPicPr>
          <p:cNvPr id="5" name="图片 4"/>
          <p:cNvPicPr/>
          <p:nvPr/>
        </p:nvPicPr>
        <p:blipFill>
          <a:blip r:embed="rId2" cstate="print"/>
          <a:srcRect/>
          <a:stretch>
            <a:fillRect/>
          </a:stretch>
        </p:blipFill>
        <p:spPr bwMode="auto">
          <a:xfrm>
            <a:off x="1619672" y="1345332"/>
            <a:ext cx="4963735" cy="37189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2732</Words>
  <Application>WPS 演示</Application>
  <PresentationFormat>全屏显示(16:10)</PresentationFormat>
  <Paragraphs>236</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Arial</vt:lpstr>
      <vt:lpstr>宋体</vt:lpstr>
      <vt:lpstr>Wingdings</vt:lpstr>
      <vt:lpstr>Calibri</vt:lpstr>
      <vt:lpstr>微软雅黑</vt:lpstr>
      <vt:lpstr>Times New Roman</vt:lpstr>
      <vt:lpstr>Office 主题​​</vt:lpstr>
      <vt:lpstr>默认设计模板</vt:lpstr>
      <vt:lpstr> 工程硕士学位论文   基于NFV的LTE核心网的研究与实现 </vt:lpstr>
      <vt:lpstr>目录</vt:lpstr>
      <vt:lpstr>绪论 	—研究背景</vt:lpstr>
      <vt:lpstr>绪论 	—研究内容和意义</vt:lpstr>
      <vt:lpstr>绪论 	—国内外的研究现状</vt:lpstr>
      <vt:lpstr>相关理论技术研究 	—NFV的概述</vt:lpstr>
      <vt:lpstr>相关理论技术研究 	—NFV架构</vt:lpstr>
      <vt:lpstr>相关理论技术研究 	—NFV架构</vt:lpstr>
      <vt:lpstr>基于NFV的LTE核心网的研究与实现 	—架构图</vt:lpstr>
      <vt:lpstr>基于NFV的LTE核心网的研究与实现 	—实现</vt:lpstr>
      <vt:lpstr>基于NFV的LTE核心网的研究与实现 	——软件化</vt:lpstr>
      <vt:lpstr>基于NFV的LTE核心网的研究与实现 	——虚拟化</vt:lpstr>
      <vt:lpstr>基于NFV的LTE核心网的研究与实现 	——云化</vt:lpstr>
      <vt:lpstr>基于NFV的LTE核心网的研究与实现 	—云化</vt:lpstr>
      <vt:lpstr>基于NFV的LTE核心网的研究与实现 	—分解</vt:lpstr>
      <vt:lpstr>NFV-MANO的研究与实现 	——概述</vt:lpstr>
      <vt:lpstr>NFV-MANO的研究与实现 	——架构</vt:lpstr>
      <vt:lpstr>NFV-MANO的研究与实现 	——VIM的实现 </vt:lpstr>
      <vt:lpstr>NFV-MANO的研究与实现 	——VNFM的实现 </vt:lpstr>
      <vt:lpstr>NFV-MANO的研究与实现 	—VNF的生命周期管理——创建  </vt:lpstr>
      <vt:lpstr>NFV-MANO的研究与实现 	—VNF的生命周期管理—终结  </vt:lpstr>
      <vt:lpstr>NFV-MANO的研究与实现 	——VNF的弹性伸缩  </vt:lpstr>
      <vt:lpstr>测试与结论 	——测试结果  </vt:lpstr>
      <vt:lpstr>测试与结论 	——测试结果  </vt:lpstr>
      <vt:lpstr>测试与结论 	——测试结果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PowerPoint Template ]</dc:title>
  <dc:creator>王琳</dc:creator>
  <cp:lastModifiedBy>xie</cp:lastModifiedBy>
  <cp:revision>354</cp:revision>
  <dcterms:created xsi:type="dcterms:W3CDTF">2012-07-25T05:40:00Z</dcterms:created>
  <dcterms:modified xsi:type="dcterms:W3CDTF">2019-04-19T09:23:58Z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