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78" r:id="rId4"/>
    <p:sldId id="257" r:id="rId5"/>
    <p:sldId id="295" r:id="rId6"/>
    <p:sldId id="337" r:id="rId7"/>
    <p:sldId id="338" r:id="rId8"/>
    <p:sldId id="258" r:id="rId9"/>
    <p:sldId id="328" r:id="rId10"/>
    <p:sldId id="329" r:id="rId11"/>
    <p:sldId id="259" r:id="rId12"/>
    <p:sldId id="272" r:id="rId13"/>
    <p:sldId id="296" r:id="rId14"/>
    <p:sldId id="298" r:id="rId15"/>
    <p:sldId id="277" r:id="rId16"/>
    <p:sldId id="273" r:id="rId17"/>
    <p:sldId id="263" r:id="rId18"/>
    <p:sldId id="299" r:id="rId19"/>
    <p:sldId id="332" r:id="rId20"/>
    <p:sldId id="331" r:id="rId21"/>
    <p:sldId id="333" r:id="rId22"/>
    <p:sldId id="311" r:id="rId23"/>
    <p:sldId id="300" r:id="rId24"/>
    <p:sldId id="264" r:id="rId25"/>
    <p:sldId id="312" r:id="rId27"/>
    <p:sldId id="313" r:id="rId28"/>
    <p:sldId id="314" r:id="rId29"/>
    <p:sldId id="274" r:id="rId30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76"/>
      </p:cViewPr>
      <p:guideLst>
        <p:guide orient="horz" pos="15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20"/>
          <p:cNvCxnSpPr>
            <a:cxnSpLocks noChangeShapeType="1"/>
          </p:cNvCxnSpPr>
          <p:nvPr/>
        </p:nvCxnSpPr>
        <p:spPr bwMode="auto">
          <a:xfrm>
            <a:off x="1403648" y="4929814"/>
            <a:ext cx="73436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537285" y="4227934"/>
            <a:ext cx="47880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CASA Makefile</a:t>
            </a:r>
            <a:endParaRPr lang="en-US" altLang="zh-CN" sz="4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HNU\湖南大学官方微信\3.24模板\微信图片_2019032615435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13782" r="82463" b="24101"/>
          <a:stretch>
            <a:fillRect/>
          </a:stretch>
        </p:blipFill>
        <p:spPr bwMode="auto">
          <a:xfrm>
            <a:off x="893098" y="-111760"/>
            <a:ext cx="104535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G:\HNU\湖南大学官方微信\3.24模板\微信图片_2019032615435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5" t="18569" r="7616" b="19314"/>
          <a:stretch>
            <a:fillRect/>
          </a:stretch>
        </p:blipFill>
        <p:spPr bwMode="auto">
          <a:xfrm>
            <a:off x="7524328" y="0"/>
            <a:ext cx="52465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7575" y="815975"/>
            <a:ext cx="4904740" cy="30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1.读入所有的Makefile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2.读入被include 的其他 Makefile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3.初始化文件中的变量。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4.推导隐晦规则，并分析所有规则。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5.为所有目标文件创建依赖关系链。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6.根据依赖关系，决定哪些目标要重新生成。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7.执行生成命令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3117" y="478969"/>
            <a:ext cx="15201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make执行过程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5400000" flipH="1" flipV="1">
            <a:off x="-537055" y="189095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5806512" y="5462446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5400000" flipH="1" flipV="1">
            <a:off x="7081904" y="3878270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4" name="矩形 3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4744" y="2139702"/>
              <a:ext cx="17321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545455" y="3728720"/>
            <a:ext cx="198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CASA Makefile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 flipH="1" flipV="1">
            <a:off x="514134" y="3070716"/>
            <a:ext cx="787070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146" name="Picture 2" descr="G:\HNU\湖南大学官方微信\3.24模板\微信图片_2019032615442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5" b="43852"/>
          <a:stretch>
            <a:fillRect/>
          </a:stretch>
        </p:blipFill>
        <p:spPr bwMode="auto">
          <a:xfrm>
            <a:off x="-108520" y="3168352"/>
            <a:ext cx="9385093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G:\HNU\湖南大学官方微信\3.24模板\微信图片_2019032615442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0" b="76828"/>
          <a:stretch>
            <a:fillRect/>
          </a:stretch>
        </p:blipFill>
        <p:spPr bwMode="auto">
          <a:xfrm>
            <a:off x="-11194" y="-92546"/>
            <a:ext cx="9191706" cy="10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1403796"/>
            <a:ext cx="6835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”make 40G” “make 100G”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这些命令能最后生成目标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1043608" y="2118171"/>
            <a:ext cx="61480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为什么在不同的路径下执行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“make 40G”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23825"/>
            <a:ext cx="8039100" cy="489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10" y="882015"/>
            <a:ext cx="63627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HNU\湖南大学官方微信\3.24模板\微信图片_201903261544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09" y="555526"/>
            <a:ext cx="5253383" cy="35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 flipH="1" flipV="1">
            <a:off x="-612576" y="3868731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flipH="1" flipV="1">
            <a:off x="8532440" y="555526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4172575"/>
            <a:ext cx="5242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makefile_casa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docx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4" name="矩形 3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4744" y="2139702"/>
              <a:ext cx="17321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PART3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545455" y="3728720"/>
            <a:ext cx="242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program_template.mk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 flipV="1">
            <a:off x="-684584" y="3816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flipH="1" flipV="1">
            <a:off x="-1620688" y="339502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1450" y="4448175"/>
            <a:ext cx="35350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casa/makerules/template.README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667385"/>
            <a:ext cx="8801100" cy="2886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57300" y="167005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编译可执行文件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177800"/>
            <a:ext cx="4591050" cy="2495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342265"/>
            <a:ext cx="5319395" cy="485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 flipV="1">
            <a:off x="-684584" y="3816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flipH="1" flipV="1">
            <a:off x="-1620688" y="339502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75665" y="4248785"/>
            <a:ext cx="35350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casa/makerules/template.README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851535"/>
            <a:ext cx="7419975" cy="2457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5665" y="167005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360045"/>
            <a:ext cx="5433695" cy="4311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HNU\湖南大学官方微信\3.24模板\微信图片_2019032615440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r="58372"/>
          <a:stretch>
            <a:fillRect/>
          </a:stretch>
        </p:blipFill>
        <p:spPr bwMode="auto">
          <a:xfrm>
            <a:off x="611505" y="-8255"/>
            <a:ext cx="162115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24758" y="358912"/>
            <a:ext cx="2641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6050513" y="1568941"/>
            <a:ext cx="4608512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2132593" y="4480877"/>
            <a:ext cx="1188132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915816" y="2084068"/>
            <a:ext cx="3004924" cy="338554"/>
            <a:chOff x="4592" y="3282"/>
            <a:chExt cx="4732" cy="533"/>
          </a:xfrm>
        </p:grpSpPr>
        <p:sp>
          <p:nvSpPr>
            <p:cNvPr id="3" name="TextBox 2"/>
            <p:cNvSpPr txBox="1"/>
            <p:nvPr/>
          </p:nvSpPr>
          <p:spPr>
            <a:xfrm>
              <a:off x="4592" y="3282"/>
              <a:ext cx="111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PART1</a:t>
              </a:r>
              <a:endParaRPr lang="zh-CN" altLang="en-US" sz="16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13" y="3284"/>
              <a:ext cx="241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make , gcc</a:t>
              </a:r>
              <a:r>
                <a:rPr lang="zh-CN" altLang="en-US" sz="1600"/>
                <a:t>基础</a:t>
              </a:r>
              <a:endParaRPr lang="zh-CN" altLang="en-US" sz="16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15920" y="2527935"/>
            <a:ext cx="3562985" cy="337820"/>
            <a:chOff x="4592" y="3981"/>
            <a:chExt cx="5611" cy="532"/>
          </a:xfrm>
        </p:grpSpPr>
        <p:sp>
          <p:nvSpPr>
            <p:cNvPr id="6" name="TextBox 5"/>
            <p:cNvSpPr txBox="1"/>
            <p:nvPr/>
          </p:nvSpPr>
          <p:spPr>
            <a:xfrm>
              <a:off x="4592" y="3981"/>
              <a:ext cx="111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PART2</a:t>
              </a:r>
              <a:endParaRPr lang="zh-CN" altLang="en-US" sz="1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13" y="3981"/>
              <a:ext cx="32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600"/>
                <a:t>CASA makefile框架</a:t>
              </a:r>
              <a:endParaRPr lang="en-US" altLang="zh-CN" sz="16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15920" y="2938780"/>
            <a:ext cx="3562985" cy="337820"/>
            <a:chOff x="4592" y="4628"/>
            <a:chExt cx="5611" cy="532"/>
          </a:xfrm>
        </p:grpSpPr>
        <p:sp>
          <p:nvSpPr>
            <p:cNvPr id="7" name="TextBox 6"/>
            <p:cNvSpPr txBox="1"/>
            <p:nvPr/>
          </p:nvSpPr>
          <p:spPr>
            <a:xfrm>
              <a:off x="4592" y="4628"/>
              <a:ext cx="111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PART3</a:t>
              </a:r>
              <a:endParaRPr lang="zh-CN" altLang="en-US" sz="16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13" y="4630"/>
              <a:ext cx="32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600"/>
                <a:t>program_template.mk</a:t>
              </a:r>
              <a:endParaRPr lang="en-US" altLang="zh-CN" sz="16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16555" y="3340100"/>
            <a:ext cx="3710940" cy="338455"/>
            <a:chOff x="4592" y="3282"/>
            <a:chExt cx="5844" cy="533"/>
          </a:xfrm>
        </p:grpSpPr>
        <p:sp>
          <p:nvSpPr>
            <p:cNvPr id="19" name="TextBox 2"/>
            <p:cNvSpPr txBox="1"/>
            <p:nvPr/>
          </p:nvSpPr>
          <p:spPr>
            <a:xfrm>
              <a:off x="4592" y="3282"/>
              <a:ext cx="110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dirty="0" smtClean="0"/>
                <a:t>PART4</a:t>
              </a:r>
              <a:endParaRPr lang="zh-CN" altLang="en-US" sz="16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10" y="3284"/>
              <a:ext cx="352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600"/>
                <a:t>shell.exe如何被编译</a:t>
              </a:r>
              <a:endParaRPr lang="en-US" altLang="zh-CN" sz="1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16555" y="3752215"/>
            <a:ext cx="3776345" cy="338455"/>
            <a:chOff x="4592" y="3282"/>
            <a:chExt cx="5947" cy="533"/>
          </a:xfrm>
        </p:grpSpPr>
        <p:sp>
          <p:nvSpPr>
            <p:cNvPr id="22" name="TextBox 2"/>
            <p:cNvSpPr txBox="1"/>
            <p:nvPr/>
          </p:nvSpPr>
          <p:spPr>
            <a:xfrm>
              <a:off x="4592" y="3282"/>
              <a:ext cx="110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PART5</a:t>
              </a:r>
              <a:endParaRPr lang="zh-CN" altLang="en-US" sz="16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10" y="3284"/>
              <a:ext cx="362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600"/>
                <a:t>如何解决常见编译问题</a:t>
              </a:r>
              <a:endParaRPr lang="en-US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0685" y="483235"/>
            <a:ext cx="368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program_template.mk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4" name="矩形 3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4744" y="2139702"/>
              <a:ext cx="17145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PART4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545455" y="3728720"/>
            <a:ext cx="242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shell.exe</a:t>
            </a:r>
            <a:r>
              <a:rPr lang="zh-CN" altLang="zh-CN"/>
              <a:t>如何被编译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2070" y="54610"/>
            <a:ext cx="806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快速编译</a:t>
            </a:r>
            <a:r>
              <a:rPr lang="en-US" altLang="zh-CN"/>
              <a:t>vccap cli shell.exe</a:t>
            </a:r>
            <a:endParaRPr lang="en-US" altLang="zh-CN"/>
          </a:p>
          <a:p>
            <a:r>
              <a:rPr lang="en-US" altLang="zh-CN"/>
              <a:t>alias vccapclibuild="export COTS_ARCH=x86_64; make -C /vob/${USER}/casa/build/cots -f cots.mk cli PACKAGE_NAME=cmtscp; cd /vob/${USER}/linux-x86_64/casa/mgmt/CLI/bin/TARGET_COTS/"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1316355"/>
            <a:ext cx="9311640" cy="4205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4544" y="2490979"/>
            <a:ext cx="950505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 flipV="1">
            <a:off x="-1620688" y="339502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9835" y="268605"/>
            <a:ext cx="2275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解锁更多进程 快速编译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106805"/>
            <a:ext cx="10972800" cy="752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2830830"/>
            <a:ext cx="1140142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4" name="矩形 3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4744" y="2139702"/>
              <a:ext cx="17145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PART5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545455" y="3728720"/>
            <a:ext cx="279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如何解决常见编译问题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404495"/>
            <a:ext cx="8992870" cy="1490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5280" y="2387600"/>
            <a:ext cx="664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implicit declaration of function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" y="140335"/>
            <a:ext cx="8625840" cy="1490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390" y="2729865"/>
            <a:ext cx="64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</a:t>
            </a:r>
            <a:r>
              <a:rPr lang="en-US" altLang="zh-CN"/>
              <a:t>data_path_cfg.c</a:t>
            </a:r>
            <a:r>
              <a:rPr lang="zh-CN" altLang="en-US"/>
              <a:t>加了一行 </a:t>
            </a:r>
            <a:r>
              <a:rPr lang="en-US" altLang="zh-CN"/>
              <a:t>#include “ifmgr.h”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2390" y="1631315"/>
            <a:ext cx="8456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错误提示： </a:t>
            </a:r>
            <a:r>
              <a:rPr lang="en-US" altLang="zh-CN"/>
              <a:t>undefined reference</a:t>
            </a:r>
            <a:endParaRPr lang="en-US" altLang="zh-CN"/>
          </a:p>
          <a:p>
            <a:r>
              <a:rPr lang="en-US" altLang="zh-CN"/>
              <a:t>data_path_cfg.c</a:t>
            </a:r>
            <a:r>
              <a:rPr lang="zh-CN" altLang="en-US"/>
              <a:t>的路径： </a:t>
            </a:r>
            <a:r>
              <a:rPr lang="en-US" altLang="zh-CN"/>
              <a:t>casa/mgmt/config/cfg_callback/</a:t>
            </a:r>
            <a:endParaRPr lang="en-US" altLang="zh-CN"/>
          </a:p>
          <a:p>
            <a:r>
              <a:rPr lang="en-US" altLang="zh-CN"/>
              <a:t>ifmgr_update_interface_status()</a:t>
            </a:r>
            <a:r>
              <a:rPr lang="zh-CN" altLang="en-US"/>
              <a:t>所在头文件</a:t>
            </a:r>
            <a:r>
              <a:rPr lang="en-US" altLang="zh-CN"/>
              <a:t>ifmgr.h</a:t>
            </a:r>
            <a:r>
              <a:rPr lang="zh-CN" altLang="en-US"/>
              <a:t>路径：</a:t>
            </a:r>
            <a:r>
              <a:rPr lang="en-US" altLang="zh-CN"/>
              <a:t>casa/Lacp/include/</a:t>
            </a:r>
            <a:endParaRPr lang="en-US" altLang="zh-CN"/>
          </a:p>
        </p:txBody>
      </p:sp>
      <p:sp>
        <p:nvSpPr>
          <p:cNvPr id="6" name="乘号 5"/>
          <p:cNvSpPr/>
          <p:nvPr/>
        </p:nvSpPr>
        <p:spPr>
          <a:xfrm>
            <a:off x="3450590" y="2626360"/>
            <a:ext cx="720090" cy="5759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390" y="3335655"/>
            <a:ext cx="845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检查编译</a:t>
            </a:r>
            <a:r>
              <a:rPr lang="en-US" altLang="zh-CN"/>
              <a:t>data_path_cfg.c</a:t>
            </a:r>
            <a:r>
              <a:rPr lang="zh-CN" altLang="en-US"/>
              <a:t>时的头文件路径</a:t>
            </a:r>
            <a:r>
              <a:rPr lang="en-US" altLang="zh-CN"/>
              <a:t>(</a:t>
            </a:r>
            <a:r>
              <a:rPr lang="zh-CN" altLang="en-US"/>
              <a:t>casa/makerules/lib/cfg_cb.var.mk)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" y="756920"/>
            <a:ext cx="7791450" cy="3629025"/>
          </a:xfrm>
          <a:prstGeom prst="rect">
            <a:avLst/>
          </a:prstGeom>
        </p:spPr>
      </p:pic>
      <p:sp>
        <p:nvSpPr>
          <p:cNvPr id="9" name="乘号 8"/>
          <p:cNvSpPr/>
          <p:nvPr/>
        </p:nvSpPr>
        <p:spPr>
          <a:xfrm>
            <a:off x="5192395" y="1887855"/>
            <a:ext cx="1529080" cy="13684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7" grpId="0"/>
      <p:bldP spid="7" grpId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4" name="矩形 3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4128" y="2113308"/>
              <a:ext cx="12618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3" name="矩形 2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24744" y="2139702"/>
              <a:ext cx="17321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53075" y="3698240"/>
            <a:ext cx="1875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make , gcc</a:t>
            </a:r>
            <a:r>
              <a:rPr lang="zh-CN" altLang="en-US" sz="2000"/>
              <a:t>基础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72" y="1090201"/>
            <a:ext cx="982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-817733" y="1563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05025" y="539115"/>
            <a:ext cx="53473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常用参数：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预处理,编译,和汇编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，生成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：连接，生成可执行程序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-Wall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：产生尽可能多的警告信息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-Werror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：将所有的警告当成错误进行处理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-I(大写i)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：指定头文件包含目录  -I$(CROOT)/Lacp/include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：指定库文件目录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 (小写L)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：指定库的名字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2975610"/>
            <a:ext cx="522922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72" y="1090201"/>
            <a:ext cx="15925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生成静态库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-817733" y="1563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81810" y="1034415"/>
            <a:ext cx="70427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gcc main.c -o cal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生成test.o目标文件gcc -c test.c -o test.o</a:t>
            </a:r>
            <a:endParaRPr lang="zh-CN" altLang="en-US"/>
          </a:p>
          <a:p>
            <a:r>
              <a:rPr lang="zh-CN" altLang="en-US"/>
              <a:t>使用ar将test.o打包成libtest.a静态库ar rcs -o libtest.a test.o</a:t>
            </a:r>
            <a:endParaRPr lang="zh-CN" altLang="en-US"/>
          </a:p>
          <a:p>
            <a:r>
              <a:rPr lang="zh-CN" altLang="en-US"/>
              <a:t>查看库包含的文件ar t libtest.a </a:t>
            </a:r>
            <a:endParaRPr lang="zh-CN" altLang="en-US"/>
          </a:p>
          <a:p>
            <a:r>
              <a:rPr lang="zh-CN" altLang="en-US"/>
              <a:t>编译main.c</a:t>
            </a:r>
            <a:endParaRPr lang="zh-CN" altLang="en-US"/>
          </a:p>
          <a:p>
            <a:r>
              <a:rPr lang="zh-CN" altLang="en-US"/>
              <a:t>gcc -o app_static main.c -L. -ltest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72" y="1090201"/>
            <a:ext cx="15925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生成动态库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-817733" y="1563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32330" y="455295"/>
            <a:ext cx="62636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-fPIC参数，生成位置无关代码</a:t>
            </a:r>
            <a:endParaRPr lang="zh-CN" altLang="en-US"/>
          </a:p>
          <a:p>
            <a:r>
              <a:rPr lang="zh-CN" altLang="en-US"/>
              <a:t>-shared参数，生成动态库</a:t>
            </a:r>
            <a:endParaRPr lang="zh-CN" altLang="en-US"/>
          </a:p>
          <a:p>
            <a:r>
              <a:rPr lang="zh-CN" altLang="en-US"/>
              <a:t>gcc -shared -fPIC -o lib</a:t>
            </a:r>
            <a:r>
              <a:rPr lang="en-US" altLang="zh-CN"/>
              <a:t>test</a:t>
            </a:r>
            <a:r>
              <a:rPr lang="zh-CN" altLang="en-US"/>
              <a:t>.so test.c</a:t>
            </a:r>
            <a:endParaRPr lang="zh-CN" altLang="en-US"/>
          </a:p>
          <a:p>
            <a:r>
              <a:rPr lang="zh-CN" altLang="en-US"/>
              <a:t>编译main.c</a:t>
            </a:r>
            <a:endParaRPr lang="zh-CN" altLang="en-US"/>
          </a:p>
          <a:p>
            <a:r>
              <a:rPr lang="zh-CN" altLang="en-US"/>
              <a:t>gcc -o </a:t>
            </a:r>
            <a:r>
              <a:rPr lang="en-US" altLang="zh-CN"/>
              <a:t>cal </a:t>
            </a:r>
            <a:r>
              <a:rPr lang="zh-CN" altLang="en-US"/>
              <a:t>main.c -L. -</a:t>
            </a:r>
            <a:r>
              <a:rPr lang="en-US" altLang="zh-CN"/>
              <a:t>ltest</a:t>
            </a:r>
            <a:endParaRPr lang="zh-CN" altLang="en-US"/>
          </a:p>
          <a:p>
            <a:r>
              <a:rPr lang="zh-CN" altLang="en-US"/>
              <a:t>ldd 命令查看</a:t>
            </a:r>
            <a:r>
              <a:rPr lang="en-US" altLang="zh-CN"/>
              <a:t>cal</a:t>
            </a:r>
            <a:r>
              <a:rPr lang="zh-CN" altLang="en-US"/>
              <a:t>使用动态库</a:t>
            </a:r>
            <a:endParaRPr lang="zh-CN" altLang="en-US"/>
          </a:p>
          <a:p>
            <a:r>
              <a:rPr lang="en-US" altLang="zh-CN"/>
              <a:t>(not found)   </a:t>
            </a:r>
            <a:r>
              <a:rPr lang="zh-CN" altLang="en-US"/>
              <a:t>LD_LIBRARY_PATH=.:$LD_LIBRARY_PATH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72" y="1090201"/>
            <a:ext cx="14681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makefile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-817733" y="1563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750" y="2211705"/>
            <a:ext cx="70700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：依赖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：命令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prerequisite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发送变化时（时间戳），执行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760" y="1299210"/>
            <a:ext cx="400050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3938905"/>
            <a:ext cx="3343275" cy="542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76955" y="3841750"/>
            <a:ext cx="25800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target：main.o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prerequisite：main.c def.h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command: cc -c main.c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72" y="1090201"/>
            <a:ext cx="18745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makefile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-817733" y="1563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10130" y="371475"/>
            <a:ext cx="6087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 $(subst FROM,TO,TEXT) 字符串替换</a:t>
            </a:r>
            <a:endParaRPr lang="en-US" altLang="zh-CN"/>
          </a:p>
          <a:p>
            <a:r>
              <a:rPr lang="en-US" altLang="zh-CN"/>
              <a:t>2.  $(patsubst PATTERN,REPLACEMENT,TEXT)  </a:t>
            </a:r>
            <a:r>
              <a:rPr lang="zh-CN" altLang="en-US"/>
              <a:t>模式</a:t>
            </a:r>
            <a:r>
              <a:rPr lang="en-US" altLang="zh-CN">
                <a:sym typeface="+mn-ea"/>
              </a:rPr>
              <a:t>替换</a:t>
            </a:r>
            <a:endParaRPr lang="en-US" altLang="zh-CN"/>
          </a:p>
          <a:p>
            <a:r>
              <a:rPr lang="en-US" altLang="zh-CN"/>
              <a:t>3.  $(strip STRINT)  </a:t>
            </a:r>
            <a:r>
              <a:rPr lang="zh-CN" altLang="en-US"/>
              <a:t>去空格</a:t>
            </a:r>
            <a:br>
              <a:rPr lang="en-US" altLang="zh-CN"/>
            </a:br>
            <a:r>
              <a:rPr lang="en-US" altLang="zh-CN"/>
              <a:t>4.  $(findstring FIND,IN) </a:t>
            </a:r>
            <a:r>
              <a:rPr lang="zh-CN" altLang="en-US"/>
              <a:t>查找字符串</a:t>
            </a:r>
            <a:endParaRPr lang="en-US" altLang="zh-CN"/>
          </a:p>
          <a:p>
            <a:r>
              <a:rPr lang="en-US" altLang="zh-CN"/>
              <a:t>5.  $(filter PATTERN…,TEXT) </a:t>
            </a:r>
            <a:r>
              <a:rPr lang="zh-CN" altLang="en-US"/>
              <a:t>过滤</a:t>
            </a:r>
            <a:endParaRPr lang="en-US" altLang="zh-CN"/>
          </a:p>
          <a:p>
            <a:r>
              <a:rPr lang="en-US" altLang="zh-CN"/>
              <a:t>6.  $(filter-out PATTERN...,TEXT)  </a:t>
            </a:r>
            <a:r>
              <a:rPr lang="zh-CN" altLang="en-US"/>
              <a:t>反过滤</a:t>
            </a:r>
            <a:endParaRPr lang="en-US" altLang="zh-CN"/>
          </a:p>
          <a:p>
            <a:r>
              <a:rPr lang="en-US" altLang="zh-CN"/>
              <a:t>7.  $(wildcard PATTERN)  </a:t>
            </a:r>
            <a:r>
              <a:rPr lang="zh-CN" altLang="en-US"/>
              <a:t>获取匹配模式</a:t>
            </a:r>
            <a:endParaRPr lang="en-US" altLang="zh-CN"/>
          </a:p>
          <a:p>
            <a:r>
              <a:rPr lang="en-US" altLang="zh-CN"/>
              <a:t>8.  $(foreach VAR,LIST,TEXT)  </a:t>
            </a:r>
            <a:r>
              <a:rPr lang="zh-CN" altLang="en-US"/>
              <a:t>循环</a:t>
            </a:r>
            <a:endParaRPr lang="en-US" altLang="zh-CN"/>
          </a:p>
          <a:p>
            <a:r>
              <a:rPr lang="en-US" altLang="zh-CN"/>
              <a:t>9.  $(if CONDITION,THEN-PART[,ELSE-PART])  </a:t>
            </a:r>
            <a:r>
              <a:rPr lang="zh-CN" altLang="en-US"/>
              <a:t>条件</a:t>
            </a:r>
            <a:endParaRPr lang="en-US" altLang="zh-CN"/>
          </a:p>
          <a:p>
            <a:r>
              <a:rPr lang="en-US" altLang="zh-CN"/>
              <a:t>10.  $(call VARIABLE,PARAM,PARAM,...)  </a:t>
            </a:r>
            <a:r>
              <a:rPr lang="zh-CN" altLang="en-US"/>
              <a:t>调用函数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72" y="1090201"/>
            <a:ext cx="20777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makefile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-817733" y="1563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1375" y="2065655"/>
            <a:ext cx="77870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/vob/hz/vccap/Makefile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define MAKE_rule_template</a:t>
            </a:r>
            <a:endParaRPr lang="zh-CN" altLang="en-US"/>
          </a:p>
          <a:p>
            <a:r>
              <a:rPr lang="zh-CN" altLang="en-US"/>
              <a:t>$(1): ;</a:t>
            </a:r>
            <a:endParaRPr lang="zh-CN" altLang="en-US"/>
          </a:p>
          <a:p>
            <a:r>
              <a:rPr lang="zh-CN" altLang="en-US"/>
              <a:t>        @echo "DEBUG- $(1) make $(2)/Makefile  begining `date`"</a:t>
            </a:r>
            <a:endParaRPr lang="zh-CN" altLang="en-US"/>
          </a:p>
          <a:p>
            <a:r>
              <a:rPr lang="zh-CN" altLang="en-US"/>
              <a:t>        $$(MAKE) -C $(2)</a:t>
            </a:r>
            <a:endParaRPr lang="zh-CN" altLang="en-US"/>
          </a:p>
          <a:p>
            <a:r>
              <a:rPr lang="zh-CN" altLang="en-US"/>
              <a:t>        @echo "DEBUG- $(1) make $(2)/Makefile  finished `date`"</a:t>
            </a:r>
            <a:endParaRPr lang="zh-CN" altLang="en-US"/>
          </a:p>
          <a:p>
            <a:r>
              <a:rPr lang="zh-CN" altLang="en-US"/>
              <a:t>endef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2c66fc23-c220-411e-bd76-e4d99ec1f13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演示</Application>
  <PresentationFormat>全屏显示(16:9)</PresentationFormat>
  <Paragraphs>158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天气晚来秋1420446485</cp:lastModifiedBy>
  <cp:revision>151</cp:revision>
  <dcterms:created xsi:type="dcterms:W3CDTF">2019-03-24T12:59:00Z</dcterms:created>
  <dcterms:modified xsi:type="dcterms:W3CDTF">2019-04-29T06:13:46Z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