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92" r:id="rId3"/>
    <p:sldId id="593" r:id="rId4"/>
    <p:sldId id="689" r:id="rId5"/>
    <p:sldId id="688" r:id="rId6"/>
    <p:sldId id="694" r:id="rId7"/>
    <p:sldId id="709" r:id="rId8"/>
    <p:sldId id="710" r:id="rId9"/>
    <p:sldId id="711" r:id="rId10"/>
    <p:sldId id="690" r:id="rId11"/>
    <p:sldId id="695" r:id="rId12"/>
    <p:sldId id="697" r:id="rId13"/>
    <p:sldId id="696" r:id="rId14"/>
    <p:sldId id="698" r:id="rId15"/>
    <p:sldId id="699" r:id="rId16"/>
    <p:sldId id="703" r:id="rId17"/>
    <p:sldId id="704" r:id="rId18"/>
    <p:sldId id="705" r:id="rId19"/>
    <p:sldId id="706" r:id="rId20"/>
    <p:sldId id="712" r:id="rId21"/>
    <p:sldId id="691" r:id="rId22"/>
    <p:sldId id="606" r:id="rId23"/>
  </p:sldIdLst>
  <p:sldSz cx="9144000" cy="6858000" type="screen4x3"/>
  <p:notesSz cx="7315200" cy="9601200"/>
  <p:custDataLst>
    <p:tags r:id="rId3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sa Systems" initials="CAS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A3A6E"/>
    <a:srgbClr val="66FF66"/>
    <a:srgbClr val="7F7F7F"/>
    <a:srgbClr val="BAB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9" autoAdjust="0"/>
    <p:restoredTop sz="98579" autoAdjust="0"/>
  </p:normalViewPr>
  <p:slideViewPr>
    <p:cSldViewPr snapToGrid="0" snapToObjects="1">
      <p:cViewPr varScale="1">
        <p:scale>
          <a:sx n="92" d="100"/>
          <a:sy n="92" d="100"/>
        </p:scale>
        <p:origin x="-1584" y="-96"/>
      </p:cViewPr>
      <p:guideLst>
        <p:guide orient="horz" pos="896"/>
        <p:guide pos="494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-3472" y="-112"/>
      </p:cViewPr>
      <p:guideLst>
        <p:guide orient="horz" pos="3118"/>
        <p:guide pos="231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r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87BED3-CAC9-0D4D-A8D2-5F429487CACC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87A376B-9A09-6340-8FD4-802F44A52819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r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8C732F1-FB45-6144-98A6-54E6187621EE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6" rIns="96653" bIns="4832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3" tIns="48326" rIns="96653" bIns="48326" rtlCol="0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C309DDA-F1BB-9F4B-BC00-C2F5452377C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MS PGothic" panose="020B0600070205080204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CCB69F-0105-44D3-8897-9C1C3C238DF0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_new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13" descr="casalogo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0" y="852488"/>
            <a:ext cx="3113087" cy="6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15"/>
          <p:cNvSpPr txBox="1">
            <a:spLocks noChangeArrowheads="1"/>
          </p:cNvSpPr>
          <p:nvPr userDrawn="1"/>
        </p:nvSpPr>
        <p:spPr bwMode="auto">
          <a:xfrm>
            <a:off x="292100" y="6448425"/>
            <a:ext cx="8589963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>
              <a:defRPr/>
            </a:pPr>
            <a:r>
              <a:rPr lang="en-US" sz="1100" dirty="0" smtClean="0">
                <a:solidFill>
                  <a:srgbClr val="0A3A6E"/>
                </a:solidFill>
                <a:latin typeface="Lucida Grande" charset="0"/>
                <a:cs typeface="Lucida Grande" charset="0"/>
              </a:rPr>
              <a:t>Casa Systems, Inc., 100 Old River Road, Suite 100, Andover, MA 01810     &gt;     www.casa-systems.com</a:t>
            </a:r>
            <a:endParaRPr lang="en-US" sz="1100" dirty="0" smtClean="0">
              <a:solidFill>
                <a:srgbClr val="0A3A6E"/>
              </a:solidFill>
              <a:latin typeface="Lucida Grande" charset="0"/>
              <a:cs typeface="Lucida Grande" charset="0"/>
            </a:endParaRPr>
          </a:p>
        </p:txBody>
      </p:sp>
      <p:pic>
        <p:nvPicPr>
          <p:cNvPr id="7" name="Picture 12" descr="casa_blue_arrow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1" y="3133725"/>
            <a:ext cx="596900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4070" y="3064933"/>
            <a:ext cx="4412730" cy="154227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070" y="4662111"/>
            <a:ext cx="4412730" cy="279992"/>
          </a:xfrm>
        </p:spPr>
        <p:txBody>
          <a:bodyPr>
            <a:normAutofit/>
          </a:bodyPr>
          <a:lstStyle>
            <a:lvl1pPr marL="0" indent="0" algn="l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EE6ACB9B-36BD-8642-A9D3-06AADDC92AC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FD0D0B83-A9E5-2943-9198-0251BBAD73D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5949BF76-5E9B-D348-A7FE-D3BED49DD69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nside_new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13" descr="casalogo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5" y="6386517"/>
            <a:ext cx="1557337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100" b="0" i="0">
                <a:solidFill>
                  <a:srgbClr val="0A3A6E"/>
                </a:solidFill>
                <a:latin typeface="Lucida Grande"/>
                <a:cs typeface="Lucida Grande"/>
              </a:defRPr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200">
                <a:solidFill>
                  <a:srgbClr val="0A3A6E"/>
                </a:solidFill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inside_new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3" descr="casalogo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5" y="6386517"/>
            <a:ext cx="1557337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803"/>
            <a:ext cx="5486400" cy="36607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100" b="0" i="0">
                <a:solidFill>
                  <a:srgbClr val="0A3A6E"/>
                </a:solidFill>
                <a:latin typeface="Lucida Grande"/>
                <a:cs typeface="Lucida Grande"/>
              </a:defRPr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200">
                <a:solidFill>
                  <a:srgbClr val="0A3A6E"/>
                </a:solidFill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5330CA61-514C-7945-9335-547B3017530E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B66A2B2B-BB5C-094A-BC6A-65F535788A3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nside_new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050926" y="9525"/>
            <a:ext cx="7808913" cy="10223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46513" y="6356354"/>
            <a:ext cx="234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100" b="0" i="0">
                <a:solidFill>
                  <a:srgbClr val="0A3A6E"/>
                </a:solidFill>
                <a:latin typeface="Lucida Grande"/>
                <a:ea typeface="+mn-ea"/>
                <a:cs typeface="Lucida Grande"/>
              </a:defRPr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2365" y="6356354"/>
            <a:ext cx="879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rgbClr val="0A3A6E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051758B8-9749-EE46-BCFC-1C4A426575AF}" type="slidenum">
              <a:rPr lang="en-US" dirty="0"/>
            </a:fld>
            <a:endParaRPr lang="en-US" dirty="0"/>
          </a:p>
        </p:txBody>
      </p:sp>
      <p:pic>
        <p:nvPicPr>
          <p:cNvPr id="1031" name="Picture 12" descr="casalogo_rgb.eps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5" y="6386517"/>
            <a:ext cx="1557337" cy="3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9" descr="casa_blue_arrow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1" y="192088"/>
            <a:ext cx="596900" cy="698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A3A6E"/>
          </a:solidFill>
          <a:latin typeface="Lucida Grande"/>
          <a:ea typeface="MS PGothic" panose="020B0600070205080204" charset="-128"/>
          <a:cs typeface="Lucida Grande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marben-products.com/decoder-asn1-lte/" TargetMode="External"/><Relationship Id="rId1" Type="http://schemas.openxmlformats.org/officeDocument/2006/relationships/hyperlink" Target="http://niviuk.free.fr/lte_band.php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4185" y="3065145"/>
            <a:ext cx="3846830" cy="1055370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eaLnBrk="1" hangingPunct="1"/>
            <a:r>
              <a:rPr lang="en-US" sz="4400" b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lt"/>
              </a:rPr>
              <a:t>HeNB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86195" y="5123815"/>
            <a:ext cx="14617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 b="1" dirty="0" smtClean="0">
                <a:solidFill>
                  <a:srgbClr val="0A3A6E"/>
                </a:solidFill>
                <a:latin typeface="Franklin Gothic Book" panose="020B0503020102020204"/>
                <a:ea typeface="宋体" panose="02010600030101010101" pitchFamily="2" charset="-122"/>
                <a:cs typeface="Franklin Gothic Book" panose="020B0503020102020204"/>
              </a:rPr>
              <a:t>黄春桦</a:t>
            </a:r>
            <a:r>
              <a:rPr lang="en-US" sz="1600" b="1" dirty="0" smtClean="0">
                <a:solidFill>
                  <a:srgbClr val="0A3A6E"/>
                </a:solidFill>
                <a:latin typeface="Franklin Gothic Book" panose="020B0503020102020204"/>
                <a:cs typeface="Franklin Gothic Book" panose="020B0503020102020204"/>
              </a:rPr>
              <a:t> </a:t>
            </a:r>
            <a:endParaRPr lang="en-US" sz="1600" b="1" dirty="0">
              <a:solidFill>
                <a:srgbClr val="0A3A6E"/>
              </a:solidFill>
              <a:latin typeface="Franklin Gothic Book" panose="020B0503020102020204"/>
              <a:cs typeface="Franklin Gothic Book" panose="020B0503020102020204"/>
            </a:endParaRPr>
          </a:p>
          <a:p>
            <a:pPr algn="ctr"/>
            <a:r>
              <a:rPr lang="en-US" sz="1600" b="1" dirty="0" smtClean="0">
                <a:solidFill>
                  <a:srgbClr val="0A3A6E"/>
                </a:solidFill>
                <a:latin typeface="Franklin Gothic Book" panose="020B0503020102020204"/>
                <a:cs typeface="Franklin Gothic Book" panose="020B0503020102020204"/>
              </a:rPr>
              <a:t>2019.4.</a:t>
            </a:r>
            <a:r>
              <a:rPr lang="en-US" altLang="zh-CN" sz="1600" b="1" dirty="0" smtClean="0">
                <a:solidFill>
                  <a:srgbClr val="0A3A6E"/>
                </a:solidFill>
                <a:latin typeface="Franklin Gothic Book" panose="020B0503020102020204"/>
                <a:cs typeface="Franklin Gothic Book" panose="020B0503020102020204"/>
              </a:rPr>
              <a:t>9</a:t>
            </a:r>
            <a:endParaRPr lang="en-US" sz="1600" b="1" dirty="0">
              <a:solidFill>
                <a:srgbClr val="0A3A6E"/>
              </a:solidFill>
              <a:latin typeface="Franklin Gothic Book" panose="020B0503020102020204"/>
              <a:cs typeface="Franklin Gothic Book" panose="020B05030201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latin typeface="+mj-lt"/>
                <a:cs typeface="+mj-lt"/>
              </a:rPr>
              <a:t>HeNB</a:t>
            </a:r>
            <a:r>
              <a:rPr lang="zh-CN" altLang="en-US" sz="3200" dirty="0" err="1" smtClean="0">
                <a:latin typeface="+mj-lt"/>
                <a:ea typeface="宋体" panose="02010600030101010101" pitchFamily="2" charset="-122"/>
                <a:cs typeface="+mj-lt"/>
              </a:rPr>
              <a:t>常见过程</a:t>
            </a:r>
            <a:endParaRPr lang="zh-CN" altLang="en-US" sz="3200" dirty="0" err="1" smtClean="0"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9110" y="1261745"/>
            <a:ext cx="8187690" cy="486473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开启射频过程（关闭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Admin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模式）</a:t>
            </a:r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小区同步（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GPS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、网络监听、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FreeRunning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）</a:t>
            </a:r>
            <a:endParaRPr lang="zh-CN" altLang="en-US" dirty="0" smtClean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REM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过程</a:t>
            </a:r>
            <a:endParaRPr lang="zh-CN" altLang="en-US" dirty="0" smtClean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获取本地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地址</a:t>
            </a:r>
            <a:endParaRPr lang="zh-CN" altLang="en-US" dirty="0" smtClean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+mj-lt"/>
                <a:cs typeface="+mj-lt"/>
              </a:rPr>
              <a:t>S1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建立连接</a:t>
            </a:r>
            <a:endParaRPr lang="zh-CN" altLang="en-US" dirty="0" smtClean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自优化过程</a:t>
            </a:r>
            <a:endParaRPr lang="zh-CN" altLang="en-US" dirty="0" smtClean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启动物理层</a:t>
            </a:r>
            <a:endParaRPr lang="zh-CN" altLang="en-US" dirty="0" smtClean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重配置系统消息</a:t>
            </a:r>
            <a:endParaRPr lang="en-US" altLang="zh-CN" dirty="0" smtClean="0">
              <a:solidFill>
                <a:schemeClr val="tx1"/>
              </a:solidFill>
              <a:latin typeface="+mj-lt"/>
              <a:cs typeface="+mj-lt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  <a:latin typeface="+mj-lt"/>
              <a:cs typeface="+mj-lt"/>
            </a:endParaRPr>
          </a:p>
          <a:p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  <a:p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latin typeface="+mj-lt"/>
                <a:cs typeface="+mj-lt"/>
              </a:rPr>
              <a:t>HeNB</a:t>
            </a:r>
            <a:r>
              <a:rPr lang="zh-CN" altLang="en-US" sz="3200" dirty="0" err="1" smtClean="0">
                <a:latin typeface="+mj-lt"/>
                <a:ea typeface="宋体" panose="02010600030101010101" pitchFamily="2" charset="-122"/>
                <a:cs typeface="+mj-lt"/>
              </a:rPr>
              <a:t>常见过程</a:t>
            </a:r>
            <a:endParaRPr lang="zh-CN" altLang="en-US" sz="3200" dirty="0" err="1" smtClean="0"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  <p:pic>
        <p:nvPicPr>
          <p:cNvPr id="1063939" name="内容占位符 1063938" descr="feeb4c2aad63ee1ad42af1e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3710" y="1032510"/>
            <a:ext cx="7026910" cy="52571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latin typeface="+mj-lt"/>
                <a:cs typeface="+mj-lt"/>
              </a:rPr>
              <a:t>HeNB</a:t>
            </a:r>
            <a:r>
              <a:rPr lang="zh-CN" altLang="en-US" sz="3200" dirty="0" err="1" smtClean="0">
                <a:latin typeface="+mj-lt"/>
                <a:ea typeface="宋体" panose="02010600030101010101" pitchFamily="2" charset="-122"/>
                <a:cs typeface="+mj-lt"/>
              </a:rPr>
              <a:t>常见过程</a:t>
            </a:r>
            <a:endParaRPr lang="zh-CN" altLang="en-US" sz="3200" dirty="0" err="1" smtClean="0"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9110" y="1261745"/>
            <a:ext cx="8187690" cy="486473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UE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开机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Attach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过程</a:t>
            </a:r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  <a:latin typeface="+mj-lt"/>
              <a:cs typeface="+mj-lt"/>
            </a:endParaRPr>
          </a:p>
          <a:p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  <a:p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  <p:pic>
        <p:nvPicPr>
          <p:cNvPr id="1024007" name="图片 10240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2315" y="1722755"/>
            <a:ext cx="5266690" cy="46012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latin typeface="+mj-lt"/>
                <a:cs typeface="+mj-lt"/>
              </a:rPr>
              <a:t>HeNB</a:t>
            </a:r>
            <a:r>
              <a:rPr lang="zh-CN" altLang="en-US" sz="3200" dirty="0" err="1" smtClean="0">
                <a:latin typeface="+mj-lt"/>
                <a:ea typeface="宋体" panose="02010600030101010101" pitchFamily="2" charset="-122"/>
                <a:cs typeface="+mj-lt"/>
              </a:rPr>
              <a:t>常见过程</a:t>
            </a:r>
            <a:endParaRPr lang="zh-CN" altLang="en-US" sz="3200" dirty="0" err="1" smtClean="0"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9110" y="1261745"/>
            <a:ext cx="8187690" cy="486473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S1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切换过程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-1</a:t>
            </a:r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  <a:latin typeface="+mj-lt"/>
              <a:cs typeface="+mj-lt"/>
            </a:endParaRPr>
          </a:p>
          <a:p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  <a:p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  <p:graphicFrame>
        <p:nvGraphicFramePr>
          <p:cNvPr id="1477637" name="对象 1477636"/>
          <p:cNvGraphicFramePr/>
          <p:nvPr/>
        </p:nvGraphicFramePr>
        <p:xfrm>
          <a:off x="770890" y="1773555"/>
          <a:ext cx="7231063" cy="435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6822440" imgH="4105910" progId="Visio.Drawing.11">
                  <p:embed/>
                </p:oleObj>
              </mc:Choice>
              <mc:Fallback>
                <p:oleObj name="" r:id="rId1" imgW="6822440" imgH="4105910" progId="Visio.Drawing.11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0890" y="1773555"/>
                        <a:ext cx="7231063" cy="43529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latin typeface="+mj-lt"/>
                <a:cs typeface="+mj-lt"/>
              </a:rPr>
              <a:t>HeNB</a:t>
            </a:r>
            <a:r>
              <a:rPr lang="zh-CN" altLang="en-US" sz="3200" dirty="0" err="1" smtClean="0">
                <a:latin typeface="+mj-lt"/>
                <a:ea typeface="宋体" panose="02010600030101010101" pitchFamily="2" charset="-122"/>
                <a:cs typeface="+mj-lt"/>
              </a:rPr>
              <a:t>常见过程</a:t>
            </a:r>
            <a:endParaRPr lang="zh-CN" altLang="en-US" sz="3200" dirty="0" err="1" smtClean="0"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9110" y="1261745"/>
            <a:ext cx="8187690" cy="486473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S1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切换过程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-2</a:t>
            </a:r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  <a:latin typeface="+mj-lt"/>
              <a:cs typeface="+mj-lt"/>
            </a:endParaRPr>
          </a:p>
          <a:p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  <a:p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  <p:graphicFrame>
        <p:nvGraphicFramePr>
          <p:cNvPr id="1479686" name="对象 1479685"/>
          <p:cNvGraphicFramePr/>
          <p:nvPr/>
        </p:nvGraphicFramePr>
        <p:xfrm>
          <a:off x="718503" y="1665288"/>
          <a:ext cx="7485062" cy="469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6822440" imgH="4276090" progId="Visio.Drawing.11">
                  <p:embed/>
                </p:oleObj>
              </mc:Choice>
              <mc:Fallback>
                <p:oleObj name="" r:id="rId1" imgW="6822440" imgH="4276090" progId="Visio.Drawing.11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8503" y="1665288"/>
                        <a:ext cx="7485062" cy="46910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latin typeface="+mj-lt"/>
                <a:cs typeface="+mj-lt"/>
              </a:rPr>
              <a:t>HeNB</a:t>
            </a:r>
            <a:r>
              <a:rPr lang="zh-CN" altLang="en-US" sz="3200" dirty="0" err="1" smtClean="0">
                <a:latin typeface="+mj-lt"/>
                <a:ea typeface="宋体" panose="02010600030101010101" pitchFamily="2" charset="-122"/>
                <a:cs typeface="+mj-lt"/>
              </a:rPr>
              <a:t>常见过程</a:t>
            </a:r>
            <a:endParaRPr lang="zh-CN" altLang="en-US" sz="3200" dirty="0" err="1" smtClean="0"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9110" y="1261745"/>
            <a:ext cx="8187690" cy="486473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切换区域示意图</a:t>
            </a:r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  <a:latin typeface="+mj-lt"/>
              <a:cs typeface="+mj-lt"/>
            </a:endParaRPr>
          </a:p>
          <a:p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  <a:p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30" y="2372360"/>
            <a:ext cx="8655050" cy="22923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latin typeface="+mj-lt"/>
                <a:ea typeface="宋体" panose="02010600030101010101" pitchFamily="2" charset="-122"/>
                <a:cs typeface="+mj-lt"/>
              </a:rPr>
              <a:t>Debug</a:t>
            </a:r>
            <a:endParaRPr lang="en-US" sz="3200" dirty="0" err="1" smtClean="0"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9110" y="1261745"/>
            <a:ext cx="8187690" cy="486473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+mj-lt"/>
                <a:cs typeface="+mj-lt"/>
              </a:rPr>
              <a:t>L3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日志</a:t>
            </a:r>
            <a:endParaRPr lang="zh-CN" altLang="en-US" dirty="0" smtClean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/config/l3/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l3.log</a:t>
            </a:r>
            <a:endParaRPr lang="en-US" altLang="zh-CN" dirty="0" smtClean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0"/>
            <a:r>
              <a:rPr lang="en-US" altLang="zh-CN" sz="2800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L2</a:t>
            </a:r>
            <a:r>
              <a:rPr lang="zh-CN" altLang="en-US" sz="2800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日志</a:t>
            </a:r>
            <a:endParaRPr lang="zh-CN" altLang="en-US" sz="2800" dirty="0" smtClean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1"/>
            <a:r>
              <a:rPr lang="en-US" altLang="zh-CN" sz="2600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/config/l2/l2.log</a:t>
            </a:r>
            <a:endParaRPr lang="en-US" altLang="zh-CN" sz="2600" dirty="0" smtClean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1"/>
            <a:endParaRPr lang="en-US" altLang="zh-CN" sz="2600" dirty="0" smtClean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0"/>
            <a:r>
              <a:rPr lang="en-US" altLang="zh-CN" sz="2800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Tr069</a:t>
            </a:r>
            <a:r>
              <a:rPr lang="zh-CN" altLang="en-US" sz="2800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日志</a:t>
            </a:r>
            <a:endParaRPr lang="zh-CN" altLang="en-US" sz="2800" dirty="0" smtClean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/config/tr069/tr069.log</a:t>
            </a:r>
            <a:endParaRPr lang="zh-CN" altLang="en-US" dirty="0" smtClean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  <a:latin typeface="+mj-lt"/>
              <a:cs typeface="+mj-lt"/>
            </a:endParaRPr>
          </a:p>
          <a:p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  <a:p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latin typeface="+mj-lt"/>
                <a:ea typeface="宋体" panose="02010600030101010101" pitchFamily="2" charset="-122"/>
                <a:cs typeface="+mj-lt"/>
              </a:rPr>
              <a:t>Debug</a:t>
            </a:r>
            <a:endParaRPr lang="en-US" sz="3200" dirty="0" err="1" smtClean="0"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9110" y="1261745"/>
            <a:ext cx="8187690" cy="486473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日志打包工具</a:t>
            </a:r>
            <a:endParaRPr lang="zh-CN" altLang="en-US" dirty="0" smtClean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+mj-lt"/>
                <a:cs typeface="+mj-lt"/>
              </a:rPr>
              <a:t>pack_logs.py</a:t>
            </a:r>
            <a:endParaRPr lang="en-US" altLang="zh-CN" dirty="0" smtClean="0">
              <a:solidFill>
                <a:schemeClr val="tx1"/>
              </a:solidFill>
              <a:latin typeface="+mj-lt"/>
              <a:cs typeface="+mj-lt"/>
            </a:endParaRPr>
          </a:p>
          <a:p>
            <a:endParaRPr lang="zh-CN" altLang="en-US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endParaRPr lang="zh-CN" altLang="en-US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endParaRPr lang="zh-CN" altLang="en-US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看门狗重启开关</a:t>
            </a:r>
            <a:endParaRPr lang="zh-CN" altLang="en-US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+mj-lt"/>
                <a:cs typeface="+mj-lt"/>
              </a:rPr>
              <a:t>watchdog_reboot.py -d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（关闭）</a:t>
            </a:r>
            <a:endParaRPr lang="zh-CN" altLang="en-US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watchdog_reboot.py -e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（打开）</a:t>
            </a:r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  <a:p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latin typeface="+mj-lt"/>
                <a:ea typeface="宋体" panose="02010600030101010101" pitchFamily="2" charset="-122"/>
                <a:cs typeface="+mj-lt"/>
              </a:rPr>
              <a:t>Debug</a:t>
            </a:r>
            <a:endParaRPr lang="en-US" sz="3200" dirty="0" err="1" smtClean="0"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9110" y="1261745"/>
            <a:ext cx="8187690" cy="486473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基站抓包</a:t>
            </a:r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+mj-lt"/>
                <a:cs typeface="+mj-lt"/>
              </a:rPr>
              <a:t>Windows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平台</a:t>
            </a:r>
            <a:endParaRPr lang="zh-CN" altLang="en-US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plink.exe -ssh -pw "" root@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192.168.157.239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 "/usr/sbin/tcpdump -neli any -s 0 -w - " | "C:\Program Files\Wireshark\Wireshark.exe" -k -i -</a:t>
            </a:r>
            <a:endParaRPr lang="zh-CN" altLang="en-US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Linux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平台</a:t>
            </a:r>
            <a:endParaRPr lang="zh-CN" altLang="en-US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ssh root@192.168.157.239 "/usr/sbin/tcpdump -neli any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-s 0 -w -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" |wireshark -k -i -</a:t>
            </a:r>
            <a:endParaRPr lang="zh-CN" altLang="en-US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latin typeface="+mj-lt"/>
                <a:ea typeface="宋体" panose="02010600030101010101" pitchFamily="2" charset="-122"/>
                <a:cs typeface="+mj-lt"/>
              </a:rPr>
              <a:t>Debug</a:t>
            </a:r>
            <a:endParaRPr lang="en-US" sz="3200" dirty="0" err="1" smtClean="0"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9110" y="1261745"/>
            <a:ext cx="8187690" cy="486473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S1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隐藏码流</a:t>
            </a:r>
            <a:endParaRPr lang="zh-CN" altLang="en-US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l3.s1_tracer.enable_messages</a:t>
            </a:r>
            <a:endParaRPr lang="zh-CN" altLang="en-US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+mj-lt"/>
                <a:cs typeface="+mj-lt"/>
              </a:rPr>
              <a:t>S1 Paging</a:t>
            </a:r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+mj-lt"/>
                <a:cs typeface="+mj-lt"/>
              </a:rPr>
              <a:t>S1 Downlink Nas Transport</a:t>
            </a:r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+mj-lt"/>
                <a:cs typeface="+mj-lt"/>
              </a:rPr>
              <a:t>S1 Uplink Nas Transport</a:t>
            </a:r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  <a:p>
            <a:pPr lvl="0"/>
            <a:r>
              <a:rPr lang="en-US" altLang="zh-CN" dirty="0">
                <a:solidFill>
                  <a:schemeClr val="tx1"/>
                </a:solidFill>
                <a:latin typeface="+mj-lt"/>
                <a:cs typeface="+mj-lt"/>
              </a:rPr>
              <a:t>RRC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隐藏码流</a:t>
            </a:r>
            <a:endParaRPr lang="zh-CN" altLang="en-US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1"/>
            <a:r>
              <a:rPr lang="en-US" altLang="zh-CN" sz="26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l3.rrc_tracer.enable_messages</a:t>
            </a:r>
            <a:endParaRPr lang="en-US" altLang="zh-CN" sz="2600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+mj-lt"/>
                <a:cs typeface="+mj-lt"/>
              </a:rPr>
              <a:t>RRC Paging</a:t>
            </a:r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+mj-lt"/>
                <a:cs typeface="+mj-lt"/>
              </a:rPr>
              <a:t>RRC Dl Information Transfer</a:t>
            </a:r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+mj-lt"/>
                <a:cs typeface="+mj-lt"/>
              </a:rPr>
              <a:t>RRC UL Information Transfer</a:t>
            </a:r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  <a:p>
            <a:pPr lvl="1"/>
            <a:endParaRPr lang="zh-CN" altLang="en-US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448" y="0"/>
            <a:ext cx="7808913" cy="102235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+mj-lt"/>
                <a:cs typeface="+mj-lt"/>
              </a:rPr>
              <a:t>内容</a:t>
            </a:r>
            <a:endParaRPr lang="zh-CN" altLang="en-US" sz="3200" dirty="0">
              <a:latin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05" y="2026285"/>
            <a:ext cx="7065645" cy="4077335"/>
          </a:xfrm>
        </p:spPr>
        <p:txBody>
          <a:bodyPr>
            <a:normAutofit/>
          </a:bodyPr>
          <a:lstStyle/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HeNB</a:t>
            </a:r>
            <a:r>
              <a:rPr lang="en-US" altLang="en-US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HeNB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环境搭建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HeNB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基本操作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HeNB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常见过程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Debug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参考资料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algn="l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16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+mj-lt"/>
                <a:cs typeface="+mj-lt"/>
              </a:rPr>
              <a:t>参考资料</a:t>
            </a:r>
            <a:endParaRPr lang="zh-CN" altLang="en-US" sz="3200" dirty="0">
              <a:latin typeface="+mj-lt"/>
              <a:cs typeface="+mj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9110" y="1261745"/>
            <a:ext cx="8187690" cy="486473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lt"/>
              </a:rPr>
              <a:t>频段频点查询计算</a:t>
            </a:r>
            <a:endParaRPr lang="en-US" altLang="zh-CN" dirty="0" smtClean="0">
              <a:solidFill>
                <a:schemeClr val="tx1"/>
              </a:solidFill>
              <a:latin typeface="+mj-lt"/>
              <a:cs typeface="+mj-lt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+mj-lt"/>
                <a:cs typeface="+mj-lt"/>
                <a:hlinkClick r:id="rId1"/>
              </a:rPr>
              <a:t>http://niviuk.free.fr/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cs typeface="+mj-lt"/>
                <a:hlinkClick r:id="rId1"/>
              </a:rPr>
              <a:t>lte_band.php</a:t>
            </a:r>
            <a:endParaRPr lang="en-US" altLang="zh-CN" dirty="0" smtClean="0">
              <a:solidFill>
                <a:schemeClr val="tx1"/>
              </a:solidFill>
              <a:latin typeface="+mj-lt"/>
              <a:cs typeface="+mj-lt"/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lt"/>
              </a:rPr>
              <a:t>常用协议解码</a:t>
            </a:r>
            <a:endParaRPr lang="en-US" altLang="zh-CN" dirty="0" smtClean="0">
              <a:solidFill>
                <a:schemeClr val="tx1"/>
              </a:solidFill>
              <a:latin typeface="+mj-lt"/>
              <a:cs typeface="+mj-lt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+mj-lt"/>
                <a:cs typeface="+mj-lt"/>
                <a:hlinkClick r:id="rId2"/>
              </a:rPr>
              <a:t>http://</a:t>
            </a:r>
            <a:r>
              <a:rPr lang="en-US" altLang="zh-CN" dirty="0" err="1">
                <a:solidFill>
                  <a:schemeClr val="tx1"/>
                </a:solidFill>
                <a:latin typeface="+mj-lt"/>
                <a:cs typeface="+mj-lt"/>
                <a:hlinkClick r:id="rId2"/>
              </a:rPr>
              <a:t>www.marben-products.com</a:t>
            </a:r>
            <a:r>
              <a:rPr lang="en-US" altLang="zh-CN" dirty="0">
                <a:solidFill>
                  <a:schemeClr val="tx1"/>
                </a:solidFill>
                <a:latin typeface="+mj-lt"/>
                <a:cs typeface="+mj-lt"/>
                <a:hlinkClick r:id="rId2"/>
              </a:rPr>
              <a:t>/decoder-asn1-lte/</a:t>
            </a:r>
            <a:endParaRPr lang="en-US" altLang="zh-CN" dirty="0" smtClean="0">
              <a:solidFill>
                <a:schemeClr val="tx1"/>
              </a:solidFill>
              <a:latin typeface="+mj-lt"/>
              <a:cs typeface="+mj-lt"/>
            </a:endParaRPr>
          </a:p>
          <a:p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4070" y="2718577"/>
            <a:ext cx="4412730" cy="154227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A3A6E"/>
                </a:solidFill>
                <a:latin typeface="Georgia" panose="02040502050405020303"/>
                <a:cs typeface="Georgia" panose="02040502050405020303"/>
              </a:rPr>
              <a:t>Thank you</a:t>
            </a:r>
            <a:endParaRPr lang="en-US" sz="3600" dirty="0">
              <a:solidFill>
                <a:srgbClr val="0A3A6E"/>
              </a:solidFill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448" y="0"/>
            <a:ext cx="7808913" cy="1022350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+mj-lt"/>
                <a:cs typeface="+mj-lt"/>
              </a:rPr>
              <a:t>HeNB</a:t>
            </a:r>
            <a:r>
              <a:rPr lang="zh-CN" altLang="en-US" sz="3200" dirty="0">
                <a:latin typeface="+mj-lt"/>
                <a:cs typeface="+mj-lt"/>
              </a:rPr>
              <a:t>介绍</a:t>
            </a:r>
            <a:endParaRPr lang="zh-CN" altLang="en-US" sz="3200" dirty="0">
              <a:latin typeface="+mj-lt"/>
              <a:cs typeface="+mj-lt"/>
            </a:endParaRPr>
          </a:p>
        </p:txBody>
      </p:sp>
      <p:pic>
        <p:nvPicPr>
          <p:cNvPr id="21" name="内容占位符 20" descr="屏幕快照 2019-04-05 11.13.32.png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346" b="-34346"/>
          <a:stretch>
            <a:fillRect/>
          </a:stretch>
        </p:blipFill>
        <p:spPr>
          <a:xfrm>
            <a:off x="323605" y="1543380"/>
            <a:ext cx="8539756" cy="4945317"/>
          </a:xfrm>
        </p:spPr>
      </p:pic>
      <p:sp>
        <p:nvSpPr>
          <p:cNvPr id="25" name="文本框 24"/>
          <p:cNvSpPr txBox="1"/>
          <p:nvPr/>
        </p:nvSpPr>
        <p:spPr>
          <a:xfrm>
            <a:off x="27604" y="1090647"/>
            <a:ext cx="24572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HeNB</a:t>
            </a:r>
            <a:r>
              <a:rPr kumimoji="1"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体系结构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latin typeface="+mj-lt"/>
                <a:cs typeface="+mj-lt"/>
              </a:rPr>
              <a:t>HeNB</a:t>
            </a:r>
            <a:r>
              <a:rPr lang="zh-CN" altLang="en-US" sz="3200" dirty="0" smtClean="0">
                <a:latin typeface="+mj-lt"/>
                <a:cs typeface="+mj-lt"/>
              </a:rPr>
              <a:t>环境搭建</a:t>
            </a:r>
            <a:endParaRPr lang="zh-CN" altLang="en-US" sz="3200" dirty="0">
              <a:latin typeface="+mj-lt"/>
              <a:cs typeface="+mj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9110" y="1261745"/>
            <a:ext cx="8187690" cy="4864735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HeNB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基本配置</a:t>
            </a:r>
            <a:endParaRPr lang="en-US" altLang="zh-CN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+mj-lt"/>
                <a:cs typeface="+mj-lt"/>
              </a:rPr>
              <a:t>S1SigLinkServerAddressList</a:t>
            </a:r>
            <a:endParaRPr lang="en-US" altLang="zh-CN" dirty="0" smtClean="0">
              <a:solidFill>
                <a:schemeClr val="tx1"/>
              </a:solidFill>
              <a:latin typeface="+mj-lt"/>
              <a:cs typeface="+mj-lt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+mj-lt"/>
                <a:cs typeface="+mj-lt"/>
              </a:rPr>
              <a:t>PLMN ID</a:t>
            </a:r>
            <a:endParaRPr lang="en-US" altLang="zh-CN" dirty="0" smtClean="0">
              <a:solidFill>
                <a:schemeClr val="tx1"/>
              </a:solidFill>
              <a:latin typeface="+mj-lt"/>
              <a:cs typeface="+mj-lt"/>
            </a:endParaRPr>
          </a:p>
          <a:p>
            <a:pPr lvl="1"/>
            <a:r>
              <a:rPr lang="zh-CN" altLang="zh-CN" dirty="0" smtClean="0">
                <a:solidFill>
                  <a:schemeClr val="tx1"/>
                </a:solidFill>
                <a:latin typeface="+mj-lt"/>
                <a:cs typeface="+mj-lt"/>
              </a:rPr>
              <a:t>C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cs typeface="+mj-lt"/>
              </a:rPr>
              <a:t>ELL ID</a:t>
            </a:r>
            <a:endParaRPr lang="en-US" altLang="zh-CN" dirty="0" smtClean="0">
              <a:solidFill>
                <a:schemeClr val="tx1"/>
              </a:solidFill>
              <a:latin typeface="+mj-lt"/>
              <a:cs typeface="+mj-lt"/>
            </a:endParaRPr>
          </a:p>
          <a:p>
            <a:pPr lvl="1"/>
            <a:r>
              <a:rPr lang="zh-CN" altLang="zh-CN" dirty="0" smtClean="0">
                <a:solidFill>
                  <a:schemeClr val="tx1"/>
                </a:solidFill>
                <a:latin typeface="+mj-lt"/>
                <a:cs typeface="+mj-lt"/>
              </a:rPr>
              <a:t>T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cs typeface="+mj-lt"/>
              </a:rPr>
              <a:t>AC</a:t>
            </a:r>
            <a:endParaRPr lang="en-US" altLang="zh-CN" dirty="0" smtClean="0">
              <a:solidFill>
                <a:schemeClr val="tx1"/>
              </a:solidFill>
              <a:latin typeface="+mj-lt"/>
              <a:cs typeface="+mj-lt"/>
            </a:endParaRPr>
          </a:p>
          <a:p>
            <a:pPr lvl="1"/>
            <a:r>
              <a:rPr lang="zh-CN" altLang="zh-CN" dirty="0" smtClean="0">
                <a:solidFill>
                  <a:schemeClr val="tx1"/>
                </a:solidFill>
                <a:latin typeface="+mj-lt"/>
                <a:cs typeface="+mj-lt"/>
              </a:rPr>
              <a:t>P</a:t>
            </a:r>
            <a:r>
              <a:rPr lang="zh-CN" altLang="zh-CN" dirty="0" smtClean="0">
                <a:solidFill>
                  <a:schemeClr val="tx1"/>
                </a:solidFill>
                <a:latin typeface="+mj-lt"/>
                <a:cs typeface="+mj-lt"/>
              </a:rPr>
              <a:t>C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cs typeface="+mj-lt"/>
              </a:rPr>
              <a:t>I</a:t>
            </a:r>
            <a:endParaRPr lang="en-US" altLang="zh-CN" dirty="0" smtClean="0">
              <a:solidFill>
                <a:schemeClr val="tx1"/>
              </a:solidFill>
              <a:latin typeface="+mj-lt"/>
              <a:cs typeface="+mj-lt"/>
            </a:endParaRP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+mj-lt"/>
                <a:cs typeface="+mj-lt"/>
              </a:rPr>
              <a:t>ReferenceSignalPower</a:t>
            </a:r>
            <a:endParaRPr lang="en-US" altLang="zh-CN" dirty="0" smtClean="0">
              <a:solidFill>
                <a:schemeClr val="tx1"/>
              </a:solidFill>
              <a:latin typeface="+mj-lt"/>
              <a:cs typeface="+mj-lt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+mj-lt"/>
                <a:cs typeface="+mj-lt"/>
              </a:rPr>
              <a:t>EARFCN</a:t>
            </a:r>
            <a:endParaRPr lang="en-US" altLang="zh-CN" dirty="0" smtClean="0">
              <a:solidFill>
                <a:schemeClr val="tx1"/>
              </a:solidFill>
              <a:latin typeface="+mj-lt"/>
              <a:cs typeface="+mj-lt"/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latin typeface="+mj-lt"/>
                <a:cs typeface="+mj-lt"/>
              </a:rPr>
              <a:t>HeNB</a:t>
            </a:r>
            <a:r>
              <a:rPr lang="zh-CN" altLang="en-US" sz="3200" dirty="0" smtClean="0">
                <a:latin typeface="+mj-lt"/>
                <a:cs typeface="+mj-lt"/>
              </a:rPr>
              <a:t>环境搭建</a:t>
            </a:r>
            <a:endParaRPr lang="zh-CN" altLang="en-US" sz="3200" dirty="0">
              <a:latin typeface="+mj-lt"/>
              <a:cs typeface="+mj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9110" y="1261745"/>
            <a:ext cx="8187690" cy="4864735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HeNB</a:t>
            </a:r>
            <a:r>
              <a:rPr lang="zh-CN" altLang="en-US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网管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</a:t>
            </a:r>
            <a:endParaRPr lang="en-US" altLang="zh-CN" dirty="0" smtClean="0">
              <a:solidFill>
                <a:schemeClr val="tx1"/>
              </a:solidFill>
              <a:latin typeface="+mj-lt"/>
              <a:cs typeface="+mj-lt"/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+mj-lt"/>
                <a:cs typeface="+mj-lt"/>
              </a:rPr>
              <a:t>DeviceInfo.Manufacturer</a:t>
            </a:r>
            <a:endParaRPr lang="en-US" altLang="zh-CN" sz="2000" dirty="0">
              <a:solidFill>
                <a:schemeClr val="tx1"/>
              </a:solidFill>
              <a:latin typeface="+mj-lt"/>
              <a:cs typeface="+mj-lt"/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+mj-lt"/>
                <a:cs typeface="+mj-lt"/>
              </a:rPr>
              <a:t>DeviceInfo.ManufacturerOUI</a:t>
            </a:r>
            <a:endParaRPr lang="en-US" altLang="zh-CN" sz="2000" dirty="0">
              <a:solidFill>
                <a:schemeClr val="tx1"/>
              </a:solidFill>
              <a:latin typeface="+mj-lt"/>
              <a:cs typeface="+mj-lt"/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+mj-lt"/>
                <a:cs typeface="+mj-lt"/>
              </a:rPr>
              <a:t>DeviceInfo.ProductClass</a:t>
            </a:r>
            <a:endParaRPr lang="en-US" altLang="zh-CN" sz="2000" dirty="0">
              <a:solidFill>
                <a:schemeClr val="tx1"/>
              </a:solidFill>
              <a:latin typeface="+mj-lt"/>
              <a:cs typeface="+mj-lt"/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+mj-lt"/>
                <a:cs typeface="+mj-lt"/>
              </a:rPr>
              <a:t>DeviceInfo.SerialNumber</a:t>
            </a:r>
            <a:endParaRPr lang="en-US" altLang="zh-CN" sz="2000" dirty="0">
              <a:solidFill>
                <a:schemeClr val="tx1"/>
              </a:solidFill>
              <a:latin typeface="+mj-lt"/>
              <a:cs typeface="+mj-lt"/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+mj-lt"/>
                <a:cs typeface="+mj-lt"/>
              </a:rPr>
              <a:t>DeviceInfo.HardwareVersion</a:t>
            </a:r>
            <a:endParaRPr lang="en-US" altLang="zh-CN" sz="2000" dirty="0">
              <a:solidFill>
                <a:schemeClr val="tx1"/>
              </a:solidFill>
              <a:latin typeface="+mj-lt"/>
              <a:cs typeface="+mj-lt"/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+mj-lt"/>
                <a:cs typeface="+mj-lt"/>
              </a:rPr>
              <a:t>DeviceInfo.ProvisioningCode</a:t>
            </a:r>
            <a:endParaRPr lang="en-US" altLang="zh-CN" sz="2000" dirty="0">
              <a:solidFill>
                <a:schemeClr val="tx1"/>
              </a:solidFill>
              <a:latin typeface="+mj-lt"/>
              <a:cs typeface="+mj-lt"/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+mj-lt"/>
                <a:cs typeface="+mj-lt"/>
              </a:rPr>
              <a:t>X_001710_DeviceInfo.Hardware</a:t>
            </a:r>
            <a:endParaRPr lang="en-US" altLang="zh-CN" sz="2000" dirty="0">
              <a:solidFill>
                <a:schemeClr val="tx1"/>
              </a:solidFill>
              <a:latin typeface="+mj-lt"/>
              <a:cs typeface="+mj-lt"/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+mj-lt"/>
                <a:cs typeface="+mj-lt"/>
              </a:rPr>
              <a:t>ManagementServer.URL</a:t>
            </a:r>
            <a:endParaRPr lang="en-US" altLang="zh-CN" sz="2000" dirty="0">
              <a:solidFill>
                <a:schemeClr val="tx1"/>
              </a:solidFill>
              <a:latin typeface="+mj-lt"/>
              <a:cs typeface="+mj-lt"/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+mj-lt"/>
                <a:cs typeface="+mj-lt"/>
              </a:rPr>
              <a:t>ManagementServer.Username</a:t>
            </a:r>
            <a:endParaRPr lang="en-US" altLang="zh-CN" sz="2000" dirty="0">
              <a:solidFill>
                <a:schemeClr val="tx1"/>
              </a:solidFill>
              <a:latin typeface="+mj-lt"/>
              <a:cs typeface="+mj-lt"/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+mj-lt"/>
                <a:cs typeface="+mj-lt"/>
              </a:rPr>
              <a:t>ManagementServer.Password</a:t>
            </a:r>
            <a:endParaRPr lang="en-US" altLang="zh-CN" sz="2000" dirty="0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4845" y="2150110"/>
            <a:ext cx="4665345" cy="17754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latin typeface="+mj-lt"/>
                <a:cs typeface="+mj-lt"/>
              </a:rPr>
              <a:t>HeNB</a:t>
            </a:r>
            <a:r>
              <a:rPr lang="zh-CN" altLang="en-US" sz="3200" dirty="0" smtClean="0">
                <a:latin typeface="+mj-lt"/>
                <a:cs typeface="+mj-lt"/>
              </a:rPr>
              <a:t>环境搭建</a:t>
            </a:r>
            <a:endParaRPr lang="zh-CN" altLang="en-US" sz="3200" dirty="0">
              <a:latin typeface="+mj-lt"/>
              <a:cs typeface="+mj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9110" y="1261745"/>
            <a:ext cx="8187690" cy="4864735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IPSec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</a:t>
            </a:r>
            <a:endParaRPr lang="zh-CN" altLang="en-US" dirty="0" smtClean="0">
              <a:solidFill>
                <a:schemeClr val="tx1"/>
              </a:solidFill>
              <a:latin typeface="+mj-lt"/>
              <a:cs typeface="+mj-lt"/>
            </a:endParaRPr>
          </a:p>
          <a:p>
            <a:pPr lvl="1" algn="l">
              <a:buClrTx/>
              <a:buSzTx/>
            </a:pPr>
            <a:r>
              <a:rPr lang="zh-CN" altLang="en-US" sz="20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高通修改</a:t>
            </a:r>
            <a:r>
              <a:rPr lang="en-US" altLang="zh-CN" sz="20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Strongswan</a:t>
            </a:r>
            <a:endParaRPr lang="en-US" altLang="zh-CN" sz="2000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1" algn="l">
              <a:buClrTx/>
              <a:buSzTx/>
            </a:pPr>
            <a:endParaRPr lang="en-US" altLang="zh-CN" sz="2000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1" algn="l">
              <a:buClrTx/>
              <a:buSzTx/>
            </a:pPr>
            <a:r>
              <a:rPr lang="en-US" altLang="zh-CN" sz="20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支持PSK、证书、EAP-AKA（3GPP2）认证</a:t>
            </a:r>
            <a:endParaRPr lang="en-US" altLang="zh-CN" sz="2000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1" algn="l">
              <a:buClrTx/>
              <a:buSzTx/>
            </a:pPr>
            <a:endParaRPr lang="en-US" altLang="zh-CN" sz="2000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1" algn="l">
              <a:buClrTx/>
              <a:buSzTx/>
            </a:pPr>
            <a:r>
              <a:rPr lang="zh-CN" altLang="en-US" sz="20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开关</a:t>
            </a:r>
            <a:endParaRPr lang="zh-CN" altLang="en-US" sz="2000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2" algn="l">
              <a:buClrTx/>
              <a:buSzTx/>
            </a:pPr>
            <a:r>
              <a:rPr lang="en-US" altLang="zh-CN" sz="1845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/config/l3/femtoconfig.ini</a:t>
            </a:r>
            <a:endParaRPr lang="en-US" altLang="zh-CN" sz="1845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2" algn="l">
              <a:buClrTx/>
              <a:buSzTx/>
            </a:pPr>
            <a:r>
              <a:rPr lang="en-US" altLang="zh-CN" sz="1845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ipsec=1</a:t>
            </a:r>
            <a:r>
              <a:rPr lang="zh-CN" altLang="en-US" sz="1845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或</a:t>
            </a:r>
            <a:r>
              <a:rPr lang="en-US" altLang="zh-CN" sz="1845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0</a:t>
            </a:r>
            <a:endParaRPr lang="en-US" altLang="zh-CN" sz="1845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2" algn="l">
              <a:buClrTx/>
              <a:buSzTx/>
            </a:pPr>
            <a:endParaRPr lang="en-US" altLang="zh-CN" sz="1845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1" algn="l">
              <a:buClrTx/>
              <a:buSzTx/>
            </a:pPr>
            <a:r>
              <a:rPr lang="en-US" altLang="zh-CN" sz="20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配置文件路径</a:t>
            </a:r>
            <a:endParaRPr lang="en-US" altLang="zh-CN" sz="2000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2" algn="l">
              <a:buClrTx/>
              <a:buSzTx/>
            </a:pPr>
            <a:r>
              <a:rPr lang="en-US" altLang="zh-CN" sz="1845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/root/.vendor/ipsec.conf</a:t>
            </a:r>
            <a:endParaRPr lang="en-US" altLang="zh-CN" sz="1700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1"/>
            <a:endParaRPr lang="zh-CN" altLang="en-US" sz="1835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latin typeface="+mj-lt"/>
                <a:cs typeface="+mj-lt"/>
              </a:rPr>
              <a:t>HeNB</a:t>
            </a:r>
            <a:r>
              <a:rPr lang="zh-CN" altLang="en-US" sz="3200" dirty="0" smtClean="0">
                <a:latin typeface="+mj-lt"/>
                <a:cs typeface="+mj-lt"/>
              </a:rPr>
              <a:t>环境搭建</a:t>
            </a:r>
            <a:endParaRPr lang="zh-CN" altLang="en-US" sz="3200" dirty="0">
              <a:latin typeface="+mj-lt"/>
              <a:cs typeface="+mj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9110" y="1261745"/>
            <a:ext cx="8187690" cy="4864735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IPSec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</a:t>
            </a:r>
            <a:endParaRPr lang="en-US" altLang="zh-CN" sz="1700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1"/>
            <a:r>
              <a:rPr lang="en-US" altLang="zh-CN" sz="1995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CA</a:t>
            </a:r>
            <a:r>
              <a:rPr lang="zh-CN" altLang="en-US" sz="1995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证书路径</a:t>
            </a:r>
            <a:endParaRPr lang="zh-CN" altLang="en-US" sz="1995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2"/>
            <a:r>
              <a:rPr lang="en-US" altLang="zh-CN" sz="184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/root/.vendor/cacerts</a:t>
            </a:r>
            <a:endParaRPr lang="en-US" altLang="zh-CN" sz="1840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1"/>
            <a:r>
              <a:rPr lang="zh-CN" altLang="en-US" sz="199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证书</a:t>
            </a:r>
            <a:endParaRPr lang="zh-CN" altLang="en-US" sz="1990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2"/>
            <a:r>
              <a:rPr lang="zh-CN" altLang="en-US" sz="1835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privatekey set &lt;ftp://server/file&gt; &lt;user&gt; &lt;password&gt;</a:t>
            </a:r>
            <a:endParaRPr lang="zh-CN" altLang="en-US" sz="1835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2"/>
            <a:r>
              <a:rPr lang="zh-CN" altLang="en-US" sz="1835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certificate set &lt;ftp://server/file&gt; &lt;user&gt; &lt;password&gt;</a:t>
            </a:r>
            <a:endParaRPr lang="zh-CN" altLang="en-US" sz="1835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2"/>
            <a:endParaRPr lang="zh-CN" altLang="en-US" sz="1835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1"/>
            <a:r>
              <a:rPr lang="en-US" altLang="zh-CN" sz="1985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PSK</a:t>
            </a:r>
            <a:r>
              <a:rPr lang="zh-CN" altLang="en-US" sz="1985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文件</a:t>
            </a:r>
            <a:endParaRPr lang="zh-CN" altLang="en-US" sz="1985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2"/>
            <a:r>
              <a:rPr lang="en-US" altLang="zh-CN" sz="183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/root/.vendor/private/psk</a:t>
            </a:r>
            <a:endParaRPr lang="en-US" altLang="zh-CN" sz="1830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2"/>
            <a:endParaRPr lang="en-US" altLang="zh-CN" sz="1830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1"/>
            <a:r>
              <a:rPr lang="en-US" altLang="zh-CN" sz="198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EAP</a:t>
            </a:r>
            <a:r>
              <a:rPr lang="zh-CN" altLang="en-US" sz="198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文件</a:t>
            </a:r>
            <a:endParaRPr lang="zh-CN" altLang="en-US" sz="1980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2"/>
            <a:r>
              <a:rPr lang="en-US" altLang="zh-CN" sz="1825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/root/.vendor/private/eap</a:t>
            </a:r>
            <a:endParaRPr lang="en-US" altLang="zh-CN" sz="1825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latin typeface="+mj-lt"/>
                <a:cs typeface="+mj-lt"/>
              </a:rPr>
              <a:t>HeNB</a:t>
            </a:r>
            <a:r>
              <a:rPr lang="zh-CN" altLang="en-US" sz="3200" dirty="0" smtClean="0">
                <a:latin typeface="+mj-lt"/>
                <a:cs typeface="+mj-lt"/>
              </a:rPr>
              <a:t>环境搭建</a:t>
            </a:r>
            <a:endParaRPr lang="zh-CN" altLang="en-US" sz="3200" dirty="0">
              <a:latin typeface="+mj-lt"/>
              <a:cs typeface="+mj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9110" y="1261745"/>
            <a:ext cx="8187690" cy="486473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lt"/>
              </a:rPr>
              <a:t>其他配置</a:t>
            </a:r>
            <a:endParaRPr lang="en-US" altLang="zh-CN" sz="1700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1"/>
            <a:r>
              <a:rPr lang="en-US" altLang="zh-CN" sz="1825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MAC</a:t>
            </a:r>
            <a:r>
              <a:rPr lang="zh-CN" altLang="en-US" sz="1825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地址设置</a:t>
            </a:r>
            <a:endParaRPr lang="zh-CN" altLang="en-US" sz="1825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2"/>
            <a:r>
              <a:rPr lang="zh-CN" altLang="en-US" sz="168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macaddr set eth0 &lt;macaddr&gt;</a:t>
            </a:r>
            <a:endParaRPr lang="zh-CN" altLang="en-US" sz="1680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2"/>
            <a:r>
              <a:rPr lang="zh-CN" altLang="en-US" sz="168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macaddr set eth</a:t>
            </a:r>
            <a:r>
              <a:rPr lang="en-US" altLang="zh-CN" sz="168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1</a:t>
            </a:r>
            <a:r>
              <a:rPr lang="zh-CN" altLang="en-US" sz="168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 &lt;macaddr&gt;</a:t>
            </a:r>
            <a:endParaRPr lang="zh-CN" altLang="en-US" sz="1680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1"/>
            <a:r>
              <a:rPr lang="zh-CN" altLang="en-US" sz="182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序列号设置</a:t>
            </a:r>
            <a:endParaRPr lang="zh-CN" altLang="en-US" sz="1820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lvl="2"/>
            <a:r>
              <a:rPr lang="zh-CN" altLang="en-US" sz="168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serialnumber set &lt;serialnumber&gt;</a:t>
            </a:r>
            <a:endParaRPr lang="zh-CN" altLang="en-US" sz="1680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latin typeface="+mj-lt"/>
                <a:cs typeface="+mj-lt"/>
              </a:rPr>
              <a:t>HeNB</a:t>
            </a:r>
            <a:r>
              <a:rPr lang="zh-CN" altLang="en-US" sz="3200" dirty="0" smtClean="0">
                <a:latin typeface="+mj-lt"/>
                <a:cs typeface="+mj-lt"/>
              </a:rPr>
              <a:t>基本操作</a:t>
            </a:r>
            <a:endParaRPr lang="zh-CN" altLang="en-US" sz="3200" dirty="0">
              <a:latin typeface="+mj-lt"/>
              <a:cs typeface="+mj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9110" y="1261745"/>
            <a:ext cx="8187690" cy="486473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+mj-lt"/>
                <a:cs typeface="+mj-lt"/>
              </a:rPr>
              <a:t>Local Web</a:t>
            </a:r>
            <a:endParaRPr lang="en-US" altLang="zh-CN" dirty="0" smtClean="0">
              <a:solidFill>
                <a:schemeClr val="tx1"/>
              </a:solidFill>
              <a:latin typeface="+mj-lt"/>
              <a:cs typeface="+mj-lt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+mj-lt"/>
                <a:cs typeface="+mj-lt"/>
              </a:rPr>
              <a:t>http://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基站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IP</a:t>
            </a:r>
            <a:endParaRPr lang="en-US" altLang="zh-CN" dirty="0" smtClean="0">
              <a:solidFill>
                <a:schemeClr val="tx1"/>
              </a:solidFill>
              <a:latin typeface="+mj-lt"/>
              <a:cs typeface="+mj-lt"/>
            </a:endParaRPr>
          </a:p>
          <a:p>
            <a:endParaRPr lang="en-US" altLang="zh-CN" dirty="0" err="1" smtClean="0">
              <a:solidFill>
                <a:schemeClr val="tx1"/>
              </a:solidFill>
              <a:latin typeface="+mj-lt"/>
              <a:cs typeface="+mj-lt"/>
              <a:sym typeface="+mn-ea"/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HeMS</a:t>
            </a:r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  <a:p>
            <a:endParaRPr lang="zh-CN" altLang="en-US" dirty="0" smtClean="0">
              <a:solidFill>
                <a:schemeClr val="tx1"/>
              </a:solidFill>
              <a:latin typeface="+mj-lt"/>
              <a:cs typeface="+mj-lt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+mj-lt"/>
                <a:cs typeface="+mj-lt"/>
              </a:rPr>
              <a:t>OAM</a:t>
            </a:r>
            <a:endParaRPr lang="en-US" altLang="zh-CN" dirty="0" smtClean="0">
              <a:solidFill>
                <a:schemeClr val="tx1"/>
              </a:solidFill>
              <a:latin typeface="+mj-lt"/>
              <a:cs typeface="+mj-lt"/>
            </a:endParaRPr>
          </a:p>
          <a:p>
            <a:pPr marL="457200" lvl="1" indent="0">
              <a:buNone/>
            </a:pPr>
            <a:endParaRPr lang="zh-CN" altLang="en-US" dirty="0" smtClean="0">
              <a:solidFill>
                <a:schemeClr val="tx1"/>
              </a:solidFill>
              <a:latin typeface="+mj-lt"/>
              <a:cs typeface="+mj-lt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lt"/>
              </a:rPr>
              <a:t>配置文件</a:t>
            </a:r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  <a:p>
            <a:endParaRPr lang="en-US" altLang="zh-CN" dirty="0" smtClean="0">
              <a:solidFill>
                <a:schemeClr val="tx1"/>
              </a:solidFill>
              <a:latin typeface="+mj-lt"/>
              <a:cs typeface="+mj-lt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  <a:latin typeface="+mj-lt"/>
              <a:cs typeface="+mj-lt"/>
            </a:endParaRPr>
          </a:p>
          <a:p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  <a:p>
            <a:endParaRPr lang="en-US" altLang="zh-CN" dirty="0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a301fc3b-2866-41aa-aa6e-416a0f0496ba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3095</Words>
  <Application>WPS 演示</Application>
  <PresentationFormat>全屏显示(4:3)</PresentationFormat>
  <Paragraphs>273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MS PGothic</vt:lpstr>
      <vt:lpstr>Lucida Grande</vt:lpstr>
      <vt:lpstr>Lucida Grande</vt:lpstr>
      <vt:lpstr>Arial</vt:lpstr>
      <vt:lpstr>Franklin Gothic Book</vt:lpstr>
      <vt:lpstr>Georgia</vt:lpstr>
      <vt:lpstr>微软雅黑</vt:lpstr>
      <vt:lpstr>Arial Unicode MS</vt:lpstr>
      <vt:lpstr>华文中宋</vt:lpstr>
      <vt:lpstr>PMingLiU-ExtB</vt:lpstr>
      <vt:lpstr>华文仿宋</vt:lpstr>
      <vt:lpstr>Office Theme</vt:lpstr>
      <vt:lpstr>Visio.Drawing.11</vt:lpstr>
      <vt:lpstr>Visio.Drawing.11</vt:lpstr>
      <vt:lpstr>HeNB</vt:lpstr>
      <vt:lpstr>内容</vt:lpstr>
      <vt:lpstr>HeNB介绍</vt:lpstr>
      <vt:lpstr>HeNB环境搭建</vt:lpstr>
      <vt:lpstr>HeNB环境搭建</vt:lpstr>
      <vt:lpstr>HeNB环境搭建</vt:lpstr>
      <vt:lpstr>HeNB环境搭建</vt:lpstr>
      <vt:lpstr>HeNB环境搭建</vt:lpstr>
      <vt:lpstr>HeNB基本操作</vt:lpstr>
      <vt:lpstr>HeNB常见过程</vt:lpstr>
      <vt:lpstr>HeNB常见过程</vt:lpstr>
      <vt:lpstr>HeNB常见过程</vt:lpstr>
      <vt:lpstr>HeNB常见过程</vt:lpstr>
      <vt:lpstr>HeNB常见过程</vt:lpstr>
      <vt:lpstr>HeNB常见过程</vt:lpstr>
      <vt:lpstr>Debug</vt:lpstr>
      <vt:lpstr>Debug</vt:lpstr>
      <vt:lpstr>Debug</vt:lpstr>
      <vt:lpstr>Debug</vt:lpstr>
      <vt:lpstr>参考资料</vt:lpstr>
      <vt:lpstr>Thank you</vt:lpstr>
    </vt:vector>
  </TitlesOfParts>
  <Company>Casa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Casa MobileEdge Solution</dc:title>
  <dc:creator>gibson.ang@casa-systems.com</dc:creator>
  <dc:subject>Casa MobileEdge Solution</dc:subject>
  <cp:lastModifiedBy>admin</cp:lastModifiedBy>
  <cp:revision>1018</cp:revision>
  <cp:lastPrinted>2015-04-09T17:00:00Z</cp:lastPrinted>
  <dcterms:created xsi:type="dcterms:W3CDTF">2011-09-23T18:30:00Z</dcterms:created>
  <dcterms:modified xsi:type="dcterms:W3CDTF">2019-04-08T06:31:00Z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