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92" r:id="rId3"/>
    <p:sldId id="593" r:id="rId4"/>
    <p:sldId id="677" r:id="rId5"/>
    <p:sldId id="686" r:id="rId6"/>
    <p:sldId id="688" r:id="rId7"/>
    <p:sldId id="689" r:id="rId8"/>
    <p:sldId id="690" r:id="rId9"/>
    <p:sldId id="676" r:id="rId10"/>
    <p:sldId id="687" r:id="rId11"/>
    <p:sldId id="594" r:id="rId12"/>
    <p:sldId id="595" r:id="rId13"/>
    <p:sldId id="675" r:id="rId14"/>
    <p:sldId id="672" r:id="rId15"/>
    <p:sldId id="606" r:id="rId16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sa Systems" initials="CA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0A3A6E"/>
    <a:srgbClr val="66FF66"/>
    <a:srgbClr val="7F7F7F"/>
    <a:srgbClr val="BAB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9" autoAdjust="0"/>
    <p:restoredTop sz="98579" autoAdjust="0"/>
  </p:normalViewPr>
  <p:slideViewPr>
    <p:cSldViewPr snapToGrid="0" snapToObjects="1">
      <p:cViewPr varScale="1">
        <p:scale>
          <a:sx n="73" d="100"/>
          <a:sy n="73" d="100"/>
        </p:scale>
        <p:origin x="-1458" y="-90"/>
      </p:cViewPr>
      <p:guideLst>
        <p:guide orient="horz" pos="896"/>
        <p:guide pos="49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472" y="-112"/>
      </p:cViewPr>
      <p:guideLst>
        <p:guide orient="horz" pos="316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87BED3-CAC9-0D4D-A8D2-5F429487CACC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7A376B-9A09-6340-8FD4-802F44A52819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C732F1-FB45-6144-98A6-54E6187621E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6" rIns="96653" bIns="4832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3" tIns="48326" rIns="96653" bIns="48326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C309DDA-F1BB-9F4B-BC00-C2F5452377C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MS PGothic" panose="020B060007020508020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CCB69F-0105-44D3-8897-9C1C3C238DF0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_new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0" y="852488"/>
            <a:ext cx="31130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5"/>
          <p:cNvSpPr txBox="1">
            <a:spLocks noChangeArrowheads="1"/>
          </p:cNvSpPr>
          <p:nvPr userDrawn="1"/>
        </p:nvSpPr>
        <p:spPr bwMode="auto">
          <a:xfrm>
            <a:off x="292100" y="6448425"/>
            <a:ext cx="85899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0A3A6E"/>
                </a:solidFill>
                <a:latin typeface="Lucida Grande" charset="0"/>
                <a:cs typeface="Lucida Grande" charset="0"/>
              </a:rPr>
              <a:t>Casa Systems, Inc., 100 Old River Road, Suite 100, Andover, MA 01810     &gt;     www.casa-systems.com</a:t>
            </a:r>
            <a:endParaRPr lang="en-US" sz="1100" dirty="0" smtClean="0">
              <a:solidFill>
                <a:srgbClr val="0A3A6E"/>
              </a:solidFill>
              <a:latin typeface="Lucida Grande" charset="0"/>
              <a:cs typeface="Lucida Grande" charset="0"/>
            </a:endParaRPr>
          </a:p>
        </p:txBody>
      </p:sp>
      <p:pic>
        <p:nvPicPr>
          <p:cNvPr id="7" name="Picture 12" descr="casa_blue_arrow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1" y="3133725"/>
            <a:ext cx="596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070" y="3064933"/>
            <a:ext cx="4412730" cy="154227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070" y="4662111"/>
            <a:ext cx="4412730" cy="279992"/>
          </a:xfr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EE6ACB9B-36BD-8642-A9D3-06AADDC92AC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FD0D0B83-A9E5-2943-9198-0251BBAD73D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3"/>
            <a:ext cx="5486400" cy="36607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330CA61-514C-7945-9335-547B3017530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66A2B2B-BB5C-094A-BC6A-65F535788A3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nside_new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50926" y="9525"/>
            <a:ext cx="78089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513" y="6356354"/>
            <a:ext cx="234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0A3A6E"/>
                </a:solidFill>
                <a:latin typeface="Lucida Grande"/>
                <a:ea typeface="+mn-ea"/>
                <a:cs typeface="Lucida Grande"/>
              </a:defRPr>
            </a:lvl1pPr>
          </a:lstStyle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2365" y="6356354"/>
            <a:ext cx="879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rgbClr val="0A3A6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051758B8-9749-EE46-BCFC-1C4A426575AF}" type="slidenum">
              <a:rPr lang="en-US" dirty="0"/>
            </a:fld>
            <a:endParaRPr lang="en-US" dirty="0"/>
          </a:p>
        </p:txBody>
      </p:sp>
      <p:pic>
        <p:nvPicPr>
          <p:cNvPr id="1031" name="Picture 12" descr="casalogo_rgb.eps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casa_blue_arrow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192088"/>
            <a:ext cx="596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A3A6E"/>
          </a:solidFill>
          <a:latin typeface="Lucida Grande"/>
          <a:ea typeface="MS PGothic" panose="020B0600070205080204" charset="-128"/>
          <a:cs typeface="Lucida Grand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185" y="3065145"/>
            <a:ext cx="3846830" cy="105537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eaLnBrk="1" hangingPunct="1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lt"/>
              </a:rPr>
              <a:t>HeNBGW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6195" y="5123815"/>
            <a:ext cx="1461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rgbClr val="0A3A6E"/>
                </a:solidFill>
                <a:latin typeface="Franklin Gothic Book" panose="020B0503020102020204"/>
                <a:ea typeface="宋体" panose="02010600030101010101" pitchFamily="2" charset="-122"/>
                <a:cs typeface="Franklin Gothic Book" panose="020B0503020102020204"/>
              </a:rPr>
              <a:t>刘佳辉</a:t>
            </a:r>
            <a:r>
              <a:rPr lang="en-US" sz="1600" b="1" dirty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 </a:t>
            </a:r>
            <a:endParaRPr lang="en-US" sz="1600" b="1" dirty="0">
              <a:solidFill>
                <a:srgbClr val="0A3A6E"/>
              </a:solidFill>
              <a:latin typeface="Franklin Gothic Book" panose="020B0503020102020204"/>
              <a:cs typeface="Franklin Gothic Book" panose="020B0503020102020204"/>
            </a:endParaRPr>
          </a:p>
          <a:p>
            <a:pPr algn="ctr"/>
            <a:r>
              <a:rPr lang="en-US" sz="1600" b="1" dirty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2019.3.27</a:t>
            </a:r>
            <a:endParaRPr lang="en-US" sz="1600" b="1" dirty="0">
              <a:solidFill>
                <a:srgbClr val="0A3A6E"/>
              </a:solidFill>
              <a:latin typeface="Franklin Gothic Book" panose="020B0503020102020204"/>
              <a:cs typeface="Franklin Gothic Book" panose="020B05030201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a typeface="宋体" panose="02010600030101010101" pitchFamily="2" charset="-122"/>
              </a:rPr>
              <a:t>应用及演示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670"/>
            <a:ext cx="8229600" cy="478536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1.wireshark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常用协议：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sctp||gtpv2||gtp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2.ue attach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henbgw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过程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演示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henb(131)-Henbgw(178)-MME(191)-sgw--pgw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1).henbgw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连上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MME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2).henb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连上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henbgw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3).ue attach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277870"/>
            <a:ext cx="8071485" cy="293116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5760" y="6150610"/>
          <a:ext cx="208851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552700" imgH="723900" progId="Package">
                  <p:embed/>
                </p:oleObj>
              </mc:Choice>
              <mc:Fallback>
                <p:oleObj name="" r:id="rId2" imgW="2552700" imgH="7239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5760" y="6150610"/>
                        <a:ext cx="208851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应用及演示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153795"/>
            <a:ext cx="856805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查看</a:t>
            </a:r>
            <a:r>
              <a:rPr lang="en-US" altLang="zh-CN">
                <a:ea typeface="宋体" panose="02010600030101010101" pitchFamily="2" charset="-122"/>
              </a:rPr>
              <a:t>henbgw</a:t>
            </a:r>
            <a:r>
              <a:rPr lang="zh-CN" altLang="en-US">
                <a:ea typeface="宋体" panose="02010600030101010101" pitchFamily="2" charset="-122"/>
              </a:rPr>
              <a:t>是否连上</a:t>
            </a:r>
            <a:r>
              <a:rPr lang="en-US" altLang="zh-CN">
                <a:ea typeface="宋体" panose="02010600030101010101" pitchFamily="2" charset="-122"/>
              </a:rPr>
              <a:t>mme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show lte-service henb-gateway mme-interface mmes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查看</a:t>
            </a:r>
            <a:r>
              <a:rPr lang="en-US" altLang="zh-CN">
                <a:ea typeface="宋体" panose="02010600030101010101" pitchFamily="2" charset="-122"/>
              </a:rPr>
              <a:t>henb</a:t>
            </a:r>
            <a:r>
              <a:rPr lang="zh-CN" altLang="en-US">
                <a:ea typeface="宋体" panose="02010600030101010101" pitchFamily="2" charset="-122"/>
              </a:rPr>
              <a:t>是否连上</a:t>
            </a:r>
            <a:r>
              <a:rPr lang="en-US" altLang="zh-CN">
                <a:ea typeface="宋体" panose="02010600030101010101" pitchFamily="2" charset="-122"/>
              </a:rPr>
              <a:t>henbgw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show lte-service henb-gateway henb-interface henbs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show lte-service henb-gateway henb-interface henbs verbose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05" y="1804670"/>
            <a:ext cx="5853430" cy="1470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" y="4253865"/>
            <a:ext cx="5408295" cy="1830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应用及演示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查看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UE</a:t>
            </a:r>
            <a:r>
              <a:rPr lang="zh-CN" altLang="en-US" sz="18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是否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attach</a:t>
            </a:r>
            <a:r>
              <a:rPr lang="zh-CN" altLang="en-US" sz="18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成功：</a:t>
            </a:r>
            <a:endParaRPr lang="zh-CN" altLang="en-US" sz="1800" dirty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show lte-service henb-gateway subscribers verbose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2329815"/>
            <a:ext cx="5123180" cy="3791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  <a:sym typeface="+mn-ea"/>
              </a:rPr>
              <a:t>Debug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4955" y="1883410"/>
            <a:ext cx="817372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a typeface="宋体" panose="02010600030101010101" pitchFamily="2" charset="-122"/>
              </a:rPr>
              <a:t>1.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HeNBGW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zh-CN" altLang="en-US" b="1">
                <a:ea typeface="宋体" panose="02010600030101010101" pitchFamily="2" charset="-122"/>
              </a:rPr>
              <a:t>抓取报文，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结合报文以及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CLI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统计去分析上线失败原因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mirror henbgw protocol sctp interface henb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mirror henbgw protocol sctp interface mme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mirror henbgw protocol gtpu interface henb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mirror destination file </a:t>
            </a:r>
            <a:r>
              <a:rPr lang="en-US" altLang="zh-CN">
                <a:ea typeface="宋体" panose="02010600030101010101" pitchFamily="2" charset="-122"/>
              </a:rPr>
              <a:t>XXX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mirror start timeout never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然后在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HeNBGW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/fdsk/mirror/ </a:t>
            </a:r>
            <a:r>
              <a:rPr lang="zh-CN" altLang="en-US">
                <a:ea typeface="宋体" panose="02010600030101010101" pitchFamily="2" charset="-122"/>
              </a:rPr>
              <a:t>目录下就可以看到报文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注意：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经过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HeNBGW</a:t>
            </a:r>
            <a:r>
              <a:rPr lang="zh-CN" altLang="en-US">
                <a:ea typeface="宋体" panose="02010600030101010101" pitchFamily="2" charset="-122"/>
              </a:rPr>
              <a:t>应用层的报文才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能抓取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070" y="2718577"/>
            <a:ext cx="4412730" cy="15422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A3A6E"/>
                </a:solidFill>
                <a:latin typeface="Georgia" panose="02040502050405020303"/>
                <a:cs typeface="Georgia" panose="02040502050405020303"/>
              </a:rPr>
              <a:t>Thank you</a:t>
            </a:r>
            <a:endParaRPr lang="en-US" sz="3600" dirty="0">
              <a:solidFill>
                <a:srgbClr val="0A3A6E"/>
              </a:solidFill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内容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05" y="2026285"/>
            <a:ext cx="7065645" cy="4077335"/>
          </a:xfrm>
        </p:spPr>
        <p:txBody>
          <a:bodyPr>
            <a:normAutofit lnSpcReduction="20000"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HeNBGW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环境搭建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常用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CLI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的使用介绍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应用及演示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Debug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HeNBGW 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功能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" y="1219835"/>
            <a:ext cx="8595995" cy="508508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HeNBGW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HeNBGW主要功能：</a:t>
            </a:r>
            <a:endParaRPr sz="1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汇聚</a:t>
            </a:r>
            <a:r>
              <a:rPr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HeNB的SCTP连接（</a:t>
            </a:r>
            <a:r>
              <a:rPr 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个或</a:t>
            </a:r>
            <a:r>
              <a:rPr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</a:t>
            </a:r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万</a:t>
            </a:r>
            <a:r>
              <a:rPr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个</a:t>
            </a:r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）转换成</a:t>
            </a:r>
            <a:r>
              <a:rPr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1个或</a:t>
            </a:r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几个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lenb</a:t>
            </a:r>
            <a:r>
              <a:rPr lang="zh-CN" altLang="en-US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跟</a:t>
            </a:r>
            <a:r>
              <a:rPr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MME</a:t>
            </a:r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建立</a:t>
            </a:r>
            <a:r>
              <a:rPr lang="en-US" alt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sctp</a:t>
            </a:r>
            <a:r>
              <a:rPr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连接。</a:t>
            </a:r>
            <a:endParaRPr sz="1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转发</a:t>
            </a:r>
            <a:r>
              <a:rPr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HeNB与MME之间的s1-mme控制</a:t>
            </a:r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消息</a:t>
            </a:r>
            <a:endParaRPr sz="1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转发</a:t>
            </a:r>
            <a:r>
              <a:rPr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HeNB和SGW之间</a:t>
            </a:r>
            <a:r>
              <a:rPr lang="zh-CN"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sz="1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s1-u用户数据。</a:t>
            </a:r>
            <a:endParaRPr sz="1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sz="1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13"/>
          <p:cNvGrpSpPr/>
          <p:nvPr/>
        </p:nvGrpSpPr>
        <p:grpSpPr>
          <a:xfrm>
            <a:off x="561452" y="3445121"/>
            <a:ext cx="8020573" cy="2781300"/>
            <a:chOff x="666227" y="1296281"/>
            <a:chExt cx="7890887" cy="3352800"/>
          </a:xfrm>
        </p:grpSpPr>
        <p:sp>
          <p:nvSpPr>
            <p:cNvPr id="18" name="Rounded Rectangle 5"/>
            <p:cNvSpPr/>
            <p:nvPr/>
          </p:nvSpPr>
          <p:spPr>
            <a:xfrm>
              <a:off x="666227" y="1296281"/>
              <a:ext cx="609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050" dirty="0" smtClean="0"/>
                <a:t>HeNB1</a:t>
              </a:r>
              <a:endParaRPr lang="en-US" sz="1050" dirty="0"/>
            </a:p>
          </p:txBody>
        </p:sp>
        <p:sp>
          <p:nvSpPr>
            <p:cNvPr id="22" name="Rounded Rectangle 6"/>
            <p:cNvSpPr/>
            <p:nvPr/>
          </p:nvSpPr>
          <p:spPr>
            <a:xfrm>
              <a:off x="666227" y="4191881"/>
              <a:ext cx="609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050" dirty="0" err="1" smtClean="0"/>
                <a:t>HeNBn</a:t>
              </a:r>
              <a:endParaRPr lang="en-US" sz="1050" dirty="0"/>
            </a:p>
          </p:txBody>
        </p:sp>
        <p:sp>
          <p:nvSpPr>
            <p:cNvPr id="23" name="Rounded Rectangle 7"/>
            <p:cNvSpPr/>
            <p:nvPr/>
          </p:nvSpPr>
          <p:spPr>
            <a:xfrm>
              <a:off x="2342627" y="1753481"/>
              <a:ext cx="3276600" cy="2743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 8"/>
            <p:cNvSpPr/>
            <p:nvPr/>
          </p:nvSpPr>
          <p:spPr>
            <a:xfrm>
              <a:off x="2571227" y="1982081"/>
              <a:ext cx="10668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100" dirty="0" smtClean="0"/>
                <a:t>HeNBMgr1</a:t>
              </a:r>
              <a:endParaRPr lang="en-US" sz="1100" dirty="0"/>
            </a:p>
          </p:txBody>
        </p:sp>
        <p:sp>
          <p:nvSpPr>
            <p:cNvPr id="31" name="Rectangle 10"/>
            <p:cNvSpPr/>
            <p:nvPr/>
          </p:nvSpPr>
          <p:spPr>
            <a:xfrm>
              <a:off x="2571227" y="2515481"/>
              <a:ext cx="10668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100" dirty="0" smtClean="0"/>
                <a:t>HeNBMgr2</a:t>
              </a:r>
              <a:endParaRPr lang="en-US" sz="1100" dirty="0"/>
            </a:p>
          </p:txBody>
        </p:sp>
        <p:sp>
          <p:nvSpPr>
            <p:cNvPr id="32" name="Rectangle 11"/>
            <p:cNvSpPr/>
            <p:nvPr/>
          </p:nvSpPr>
          <p:spPr>
            <a:xfrm>
              <a:off x="2571226" y="3810881"/>
              <a:ext cx="10668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100" dirty="0" err="1" smtClean="0"/>
                <a:t>HeNBMgrm</a:t>
              </a:r>
              <a:endParaRPr lang="en-US" sz="1100" dirty="0"/>
            </a:p>
          </p:txBody>
        </p:sp>
        <p:sp>
          <p:nvSpPr>
            <p:cNvPr id="35" name="TextBox 9"/>
            <p:cNvSpPr txBox="1"/>
            <p:nvPr/>
          </p:nvSpPr>
          <p:spPr>
            <a:xfrm>
              <a:off x="2873794" y="3149365"/>
              <a:ext cx="461665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36" name="TextBox 12"/>
            <p:cNvSpPr txBox="1"/>
            <p:nvPr/>
          </p:nvSpPr>
          <p:spPr>
            <a:xfrm>
              <a:off x="740194" y="3311590"/>
              <a:ext cx="461665" cy="765991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p>
              <a:r>
                <a:rPr lang="en-US" dirty="0" smtClean="0"/>
                <a:t>. . . . . .</a:t>
              </a:r>
              <a:endParaRPr lang="en-US" dirty="0"/>
            </a:p>
          </p:txBody>
        </p:sp>
        <p:sp>
          <p:nvSpPr>
            <p:cNvPr id="37" name="Rectangle 14"/>
            <p:cNvSpPr/>
            <p:nvPr/>
          </p:nvSpPr>
          <p:spPr>
            <a:xfrm>
              <a:off x="4806776" y="2667881"/>
              <a:ext cx="495300" cy="9457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sz="1100" dirty="0" smtClean="0"/>
                <a:t>S1MMEMgr</a:t>
              </a:r>
              <a:endParaRPr lang="en-US" sz="1100" dirty="0"/>
            </a:p>
          </p:txBody>
        </p:sp>
        <p:sp>
          <p:nvSpPr>
            <p:cNvPr id="38" name="Rounded Rectangle 15"/>
            <p:cNvSpPr/>
            <p:nvPr/>
          </p:nvSpPr>
          <p:spPr>
            <a:xfrm>
              <a:off x="6804514" y="1827002"/>
              <a:ext cx="914400" cy="762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00" dirty="0" smtClean="0"/>
                <a:t>MME</a:t>
              </a:r>
              <a:endParaRPr lang="en-US" sz="1600" dirty="0"/>
            </a:p>
          </p:txBody>
        </p:sp>
        <p:sp>
          <p:nvSpPr>
            <p:cNvPr id="39" name="Rounded Rectangle 16"/>
            <p:cNvSpPr/>
            <p:nvPr/>
          </p:nvSpPr>
          <p:spPr>
            <a:xfrm>
              <a:off x="7718914" y="3734681"/>
              <a:ext cx="838200" cy="6858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00" dirty="0" smtClean="0"/>
                <a:t>SGW</a:t>
              </a:r>
              <a:endParaRPr lang="en-US" sz="1600" dirty="0"/>
            </a:p>
          </p:txBody>
        </p:sp>
        <p:sp>
          <p:nvSpPr>
            <p:cNvPr id="40" name="Rounded Rectangle 18"/>
            <p:cNvSpPr/>
            <p:nvPr/>
          </p:nvSpPr>
          <p:spPr>
            <a:xfrm>
              <a:off x="666227" y="2427559"/>
              <a:ext cx="609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050" dirty="0" err="1" smtClean="0"/>
                <a:t>HeNBi</a:t>
              </a:r>
              <a:endParaRPr lang="en-US" sz="1050" dirty="0"/>
            </a:p>
          </p:txBody>
        </p:sp>
        <p:sp>
          <p:nvSpPr>
            <p:cNvPr id="41" name="TextBox 19"/>
            <p:cNvSpPr txBox="1"/>
            <p:nvPr/>
          </p:nvSpPr>
          <p:spPr>
            <a:xfrm>
              <a:off x="740193" y="1896922"/>
              <a:ext cx="461665" cy="765991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p>
              <a:r>
                <a:rPr lang="en-US" dirty="0" smtClean="0"/>
                <a:t>. . . . . .</a:t>
              </a:r>
              <a:endParaRPr lang="en-US" dirty="0"/>
            </a:p>
          </p:txBody>
        </p:sp>
        <p:cxnSp>
          <p:nvCxnSpPr>
            <p:cNvPr id="42" name="Straight Connector 20"/>
            <p:cNvCxnSpPr>
              <a:stCxn id="40" idx="3"/>
              <a:endCxn id="31" idx="1"/>
            </p:cNvCxnSpPr>
            <p:nvPr/>
          </p:nvCxnSpPr>
          <p:spPr>
            <a:xfrm>
              <a:off x="1275827" y="2656159"/>
              <a:ext cx="1295400" cy="11722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6000000" scaled="0"/>
                <a:tileRect/>
              </a:gradFill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3"/>
            <p:cNvCxnSpPr>
              <a:stCxn id="37" idx="3"/>
              <a:endCxn id="38" idx="1"/>
            </p:cNvCxnSpPr>
            <p:nvPr/>
          </p:nvCxnSpPr>
          <p:spPr>
            <a:xfrm flipV="1">
              <a:off x="5302076" y="2208002"/>
              <a:ext cx="1502438" cy="932753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0" scaled="0"/>
                <a:tileRect/>
              </a:gradFill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4"/>
            <p:cNvSpPr txBox="1"/>
            <p:nvPr/>
          </p:nvSpPr>
          <p:spPr>
            <a:xfrm>
              <a:off x="1358062" y="2330815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S1-MME</a:t>
              </a:r>
              <a:endParaRPr lang="en-US" dirty="0"/>
            </a:p>
          </p:txBody>
        </p:sp>
        <p:sp>
          <p:nvSpPr>
            <p:cNvPr id="46" name="TextBox 26"/>
            <p:cNvSpPr txBox="1"/>
            <p:nvPr/>
          </p:nvSpPr>
          <p:spPr>
            <a:xfrm>
              <a:off x="5924027" y="251542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S1-MME</a:t>
              </a:r>
              <a:endParaRPr lang="en-US" dirty="0"/>
            </a:p>
          </p:txBody>
        </p:sp>
        <p:cxnSp>
          <p:nvCxnSpPr>
            <p:cNvPr id="47" name="Straight Connector 27"/>
            <p:cNvCxnSpPr>
              <a:endCxn id="39" idx="0"/>
            </p:cNvCxnSpPr>
            <p:nvPr/>
          </p:nvCxnSpPr>
          <p:spPr>
            <a:xfrm>
              <a:off x="7219427" y="2515481"/>
              <a:ext cx="918587" cy="1219200"/>
            </a:xfrm>
            <a:prstGeom prst="line">
              <a:avLst/>
            </a:prstGeom>
            <a:ln w="63500">
              <a:gradFill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5400000" scaled="0"/>
              </a:gra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8"/>
            <p:cNvCxnSpPr>
              <a:endCxn id="26" idx="1"/>
            </p:cNvCxnSpPr>
            <p:nvPr/>
          </p:nvCxnSpPr>
          <p:spPr>
            <a:xfrm>
              <a:off x="1293829" y="1525718"/>
              <a:ext cx="1277398" cy="608763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6000000" scaled="0"/>
                <a:tileRect/>
              </a:gradFill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9"/>
            <p:cNvCxnSpPr>
              <a:endCxn id="32" idx="1"/>
            </p:cNvCxnSpPr>
            <p:nvPr/>
          </p:nvCxnSpPr>
          <p:spPr>
            <a:xfrm flipV="1">
              <a:off x="1275827" y="3963281"/>
              <a:ext cx="1295399" cy="477506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6000000" scaled="0"/>
                <a:tileRect/>
              </a:gradFill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32"/>
            <p:cNvCxnSpPr/>
            <p:nvPr/>
          </p:nvCxnSpPr>
          <p:spPr>
            <a:xfrm>
              <a:off x="3626030" y="2676255"/>
              <a:ext cx="1200150" cy="464500"/>
            </a:xfrm>
            <a:prstGeom prst="bentConnector3">
              <a:avLst>
                <a:gd name="adj1" fmla="val 48236"/>
              </a:avLst>
            </a:prstGeom>
            <a:ln w="47625"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5400000" scaled="0"/>
              </a:gradFill>
              <a:headEnd type="stealt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33"/>
            <p:cNvCxnSpPr/>
            <p:nvPr/>
          </p:nvCxnSpPr>
          <p:spPr>
            <a:xfrm>
              <a:off x="3599927" y="2134481"/>
              <a:ext cx="1206849" cy="990600"/>
            </a:xfrm>
            <a:prstGeom prst="bentConnector3">
              <a:avLst/>
            </a:prstGeom>
            <a:ln w="47625"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5400000" scaled="0"/>
              </a:gradFill>
              <a:headEnd type="stealt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43"/>
            <p:cNvCxnSpPr>
              <a:endCxn id="37" idx="1"/>
            </p:cNvCxnSpPr>
            <p:nvPr/>
          </p:nvCxnSpPr>
          <p:spPr>
            <a:xfrm flipV="1">
              <a:off x="3624628" y="3140755"/>
              <a:ext cx="1182148" cy="822526"/>
            </a:xfrm>
            <a:prstGeom prst="bentConnector3">
              <a:avLst>
                <a:gd name="adj1" fmla="val 49241"/>
              </a:avLst>
            </a:prstGeom>
            <a:ln w="47625">
              <a:gradFill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5400000" scaled="0"/>
              </a:gradFill>
              <a:headEnd type="stealt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2"/>
            <p:cNvSpPr txBox="1"/>
            <p:nvPr/>
          </p:nvSpPr>
          <p:spPr>
            <a:xfrm>
              <a:off x="7297721" y="3113011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S11</a:t>
              </a:r>
              <a:endParaRPr lang="en-US" dirty="0"/>
            </a:p>
          </p:txBody>
        </p:sp>
        <p:sp>
          <p:nvSpPr>
            <p:cNvPr id="57" name="TextBox 53"/>
            <p:cNvSpPr txBox="1"/>
            <p:nvPr/>
          </p:nvSpPr>
          <p:spPr>
            <a:xfrm>
              <a:off x="1431244" y="146076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S1-MME</a:t>
              </a:r>
              <a:endParaRPr lang="en-US" dirty="0"/>
            </a:p>
          </p:txBody>
        </p:sp>
        <p:sp>
          <p:nvSpPr>
            <p:cNvPr id="58" name="TextBox 54"/>
            <p:cNvSpPr txBox="1"/>
            <p:nvPr/>
          </p:nvSpPr>
          <p:spPr>
            <a:xfrm>
              <a:off x="1358062" y="383037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S1-MME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solidFill>
                  <a:schemeClr val="tx1"/>
                </a:solidFill>
                <a:latin typeface="+mj-lt"/>
                <a:ea typeface="+mj-ea"/>
              </a:rPr>
              <a:t>常用协议汇总</a:t>
            </a:r>
            <a:endParaRPr lang="zh-CN" altLang="en-US" sz="320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HeNBGW </a:t>
            </a:r>
            <a:r>
              <a:rPr lang="zh-CN" altLang="en-US" sz="2400" b="1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比较常用到的协议主要是如下几份：</a:t>
            </a:r>
            <a:endParaRPr lang="zh-CN" altLang="en-US" sz="2400" b="1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3GPP</a:t>
            </a:r>
            <a:r>
              <a:rPr lang="zh-CN" altLang="en-US" sz="18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协议下载网址：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https://www.3gpp.org/specifications/specification-numbering</a:t>
            </a:r>
            <a:endParaRPr lang="en-US" sz="1800" dirty="0" smtClean="0">
              <a:latin typeface="+mj-lt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RFC</a:t>
            </a:r>
            <a:r>
              <a:rPr lang="zh-CN" altLang="en-US" sz="18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协议下载网址</a:t>
            </a:r>
            <a:r>
              <a:rPr lang="zh-CN" altLang="en-US" sz="18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：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cs typeface="+mj-lt"/>
                <a:sym typeface="+mn-ea"/>
              </a:rPr>
              <a:t>https://tools.ietf.org/html/</a:t>
            </a:r>
            <a:r>
              <a:rPr lang="en-US" sz="1800" dirty="0" smtClean="0">
                <a:solidFill>
                  <a:srgbClr val="FF0000"/>
                </a:solidFill>
                <a:latin typeface="+mj-lt"/>
                <a:cs typeface="+mj-lt"/>
                <a:sym typeface="+mn-ea"/>
              </a:rPr>
              <a:t>rfc7296</a:t>
            </a:r>
            <a:endParaRPr lang="en-US" altLang="en-US" sz="1800" dirty="0" smtClean="0">
              <a:solidFill>
                <a:srgbClr val="FF0000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612775" y="2159635"/>
          <a:ext cx="8074025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90"/>
                <a:gridCol w="2912745"/>
                <a:gridCol w="4364990"/>
              </a:tblGrid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TS23.401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architecture model and concepts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了解EPC的整体架构，熟悉各个网元的功能和其在核心网中的位置；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Functional description and information flows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了解epc控制平面和数据平面的协议栈，熟悉epc的移动性管理和会话管理的主要流程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TS36.413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S1AP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熟悉流程中的s1ap消息携带体ie值，并且知道IE值的作用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TS29.274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GTPV2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TS24.301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NAS协议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TS36.423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X2切换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TS37.803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X2 proxy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RFC 4960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SCTP 协议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RFC 7296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IKEV2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RFC 2406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ESP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TS21.905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Vocabulary for 3GPP specification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3GPP协议的所有缩略词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TS29.281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GTPU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latin typeface="+mj-lt"/>
                <a:cs typeface="+mj-lt"/>
              </a:rPr>
              <a:t>常用</a:t>
            </a:r>
            <a:r>
              <a:rPr lang="en-US" altLang="zh-CN" sz="3200">
                <a:latin typeface="+mj-lt"/>
                <a:cs typeface="+mj-lt"/>
              </a:rPr>
              <a:t>CLI</a:t>
            </a:r>
            <a:r>
              <a:rPr lang="zh-CN" altLang="en-US" sz="3200">
                <a:latin typeface="+mj-lt"/>
                <a:ea typeface="宋体" panose="02010600030101010101" pitchFamily="2" charset="-122"/>
                <a:cs typeface="+mj-lt"/>
              </a:rPr>
              <a:t>介绍</a:t>
            </a:r>
            <a:endParaRPr lang="zh-CN" altLang="en-US" sz="3200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cs typeface="+mj-lt"/>
              </a:rPr>
              <a:t>1.show lte-service system-status</a:t>
            </a:r>
            <a:endParaRPr lang="en-US" altLang="zh-CN" sz="1800">
              <a:solidFill>
                <a:schemeClr val="tx1"/>
              </a:solidFill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cs typeface="+mj-lt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查看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henbgw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所需服务是否起来：S1MMEMgr, HeNBMgr</a:t>
            </a:r>
            <a:endParaRPr lang="zh-CN" altLang="en-US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2.show lte-service henb-gateway mme-interface mmes verbose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查看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henbgw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已连接上的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MME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的相关信息</a:t>
            </a:r>
            <a:endParaRPr lang="zh-CN" altLang="en-US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3.show lte-service henb-gateway mme-interface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查看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henbgw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上所有logical-enb跟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MME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的连接情况</a:t>
            </a:r>
            <a:endParaRPr lang="zh-CN" altLang="en-US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4.show lte-service henb-gateway henb-interface henbs verbose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查看已连接上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henbgw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的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henb/enb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的相关信息</a:t>
            </a:r>
            <a:endParaRPr lang="zh-CN" altLang="en-US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5.show lte-service henb-gateway mme-interface statistics sctp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查看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henbgw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跟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MME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之间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sctp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统计信息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6.show lte-service henb-gateway mme-interface statistics s1ap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查看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henbgw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跟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MME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之间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s1ap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统计信息</a:t>
            </a:r>
            <a:endParaRPr lang="zh-CN" altLang="en-US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7.show lte-service henb-gateway henb-interface statistics sctp 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查看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henb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跟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henbgw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之间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sctp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统计信息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  <a:latin typeface="+mj-lt"/>
              <a:cs typeface="+mj-lt"/>
            </a:endParaRP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en-US" smtClean="0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j-lt"/>
                <a:cs typeface="+mj-lt"/>
                <a:sym typeface="+mn-ea"/>
              </a:rPr>
              <a:t>常用</a:t>
            </a:r>
            <a:r>
              <a:rPr lang="en-US" altLang="zh-CN">
                <a:latin typeface="+mj-lt"/>
                <a:cs typeface="+mj-lt"/>
                <a:sym typeface="+mn-ea"/>
              </a:rPr>
              <a:t>CLI</a:t>
            </a:r>
            <a:r>
              <a:rPr lang="zh-CN" altLang="en-US">
                <a:latin typeface="+mj-lt"/>
                <a:ea typeface="宋体" panose="02010600030101010101" pitchFamily="2" charset="-122"/>
                <a:cs typeface="+mj-lt"/>
                <a:sym typeface="+mn-ea"/>
              </a:rPr>
              <a:t>介绍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549910" y="1139825"/>
            <a:ext cx="8229600" cy="49091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7F7F7F"/>
                </a:solidFill>
                <a:latin typeface="Lucida Grande"/>
                <a:ea typeface="MS PGothic" panose="020B0600070205080204" charset="-128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8.show lte-service henb-gateway henb-interface statistics s1ap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查看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henb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跟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henbgw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之间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s1ap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统计信息</a:t>
            </a: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9.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show lte-service henb-gateway subscribers verbose</a:t>
            </a:r>
            <a:endParaRPr lang="zh-CN" altLang="en-US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--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查看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attach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到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hengw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的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UE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的</a:t>
            </a:r>
            <a:r>
              <a:rPr lang="en-US" altLang="zh-CN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connect </a:t>
            </a:r>
            <a:r>
              <a:rPr lang="zh-CN" altLang="en-US" sz="18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态时的信息</a:t>
            </a:r>
            <a:endParaRPr lang="zh-CN" altLang="en-US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####################################################################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10.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保证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henbgw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服务起来的最少配置：</a:t>
            </a:r>
            <a:endParaRPr lang="zh-CN" altLang="en-US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  <a:latin typeface="+mj-lt"/>
              <a:cs typeface="+mj-lt"/>
            </a:endParaRP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  <a:latin typeface="+mj-lt"/>
              <a:cs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3100070"/>
            <a:ext cx="2338070" cy="3556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j-lt"/>
                <a:cs typeface="+mj-lt"/>
                <a:sym typeface="+mn-ea"/>
              </a:rPr>
              <a:t>常用</a:t>
            </a:r>
            <a:r>
              <a:rPr lang="en-US" altLang="zh-CN">
                <a:latin typeface="+mj-lt"/>
                <a:cs typeface="+mj-lt"/>
                <a:sym typeface="+mn-ea"/>
              </a:rPr>
              <a:t>CLI</a:t>
            </a:r>
            <a:r>
              <a:rPr lang="zh-CN" altLang="en-US">
                <a:latin typeface="+mj-lt"/>
                <a:ea typeface="宋体" panose="02010600030101010101" pitchFamily="2" charset="-122"/>
                <a:cs typeface="+mj-lt"/>
                <a:sym typeface="+mn-ea"/>
              </a:rPr>
              <a:t>介绍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cs typeface="+mj-lt"/>
              </a:rPr>
              <a:t>11.select-logical-enb on-enb-id </a:t>
            </a:r>
            <a:endParaRPr lang="en-US" altLang="zh-CN" sz="1600">
              <a:solidFill>
                <a:schemeClr val="tx1"/>
              </a:solidFill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cs typeface="+mj-lt"/>
              </a:rPr>
              <a:t>--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开启虚拟网关配置，配置后即开启虚拟网关，配置在 mme-interface mme1层，配置后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henbgw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会用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henb id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的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20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位去匹配对应的logical-enb 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id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12.handover force-macro-enb-id 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--28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位转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20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位开关，用于切换中，配置后，当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henb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发送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HandoverRequired 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消息中包含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28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位的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target enb id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时，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henbgw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</a:rPr>
              <a:t>会把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target enb id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转换成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20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位包含在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handover request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发送给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MME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。</a:t>
            </a:r>
            <a:endParaRPr lang="zh-CN" altLang="en-US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13.s1u henb-if &lt;gige x/y  ipv4 dual/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ipv4/ipv6&gt; 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sgw-if  &lt;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gige x/y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 ipv4/ipv6&gt;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--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配置后，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henbgw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将会作为数据中继点，</a:t>
            </a:r>
            <a:r>
              <a:rPr lang="zh-CN" sz="16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转发</a:t>
            </a:r>
            <a:r>
              <a:rPr sz="16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HeNB和SGW之间</a:t>
            </a:r>
            <a:r>
              <a:rPr lang="zh-CN" sz="16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的</a:t>
            </a:r>
            <a:r>
              <a:rPr sz="16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s1-u用户数据</a:t>
            </a:r>
            <a:endParaRPr sz="16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14.paging-by-csg on/off/only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--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开启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csg paging 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优化的开关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，配置为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on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时，在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TMSI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的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paging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中，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henbgw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将根据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paging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消息中的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csg id list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进行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paging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优化，给符合条件的小区发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paging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消息进行寻呼。</a:t>
            </a:r>
            <a:endParaRPr lang="zh-CN" altLang="en-US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15.paging-by-last-henb on/off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--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开启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last-henb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优化的开关，配置为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on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时，在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TMSI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的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paging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中，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henbgw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会在记住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UE 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的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TMSI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后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,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只给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UE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所在的小区发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paging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消息寻呼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UE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，一般是在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UE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上线后，从第二次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paging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开始，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henbgw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能使用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last-henb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进行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paging</a:t>
            </a:r>
            <a:r>
              <a:rPr lang="zh-CN" altLang="en-US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优化</a:t>
            </a:r>
            <a:r>
              <a:rPr lang="en-US" altLang="zh-CN" sz="16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.</a:t>
            </a:r>
            <a:endParaRPr lang="en-US" altLang="zh-CN" sz="1600">
              <a:solidFill>
                <a:schemeClr val="tx1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anose="02010600030101010101" pitchFamily="2" charset="-122"/>
              </a:rPr>
              <a:t>环境搭建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7505" y="1153795"/>
            <a:ext cx="8036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ea typeface="宋体" panose="02010600030101010101" pitchFamily="2" charset="-122"/>
                <a:sym typeface="+mn-ea"/>
              </a:rPr>
              <a:t>henbgw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环境搭建的参考文档路径：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\\172.0.5.90\public\SQA\Project\HeNB-GW\HeNB-GW环境搭建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或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http://172.0.5.110:8000/main/doc_home/doc_readme/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9365" y="4075430"/>
            <a:ext cx="3388360" cy="1677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应用及演示</a:t>
            </a:r>
            <a:endParaRPr lang="zh-CN" altLang="en-US" sz="32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75590" y="1169035"/>
            <a:ext cx="8411210" cy="5552440"/>
          </a:xfrm>
        </p:spPr>
        <p:txBody>
          <a:bodyPr/>
          <a:p>
            <a:r>
              <a:rPr lang="zh-CN" altLang="en-US" sz="800">
                <a:solidFill>
                  <a:schemeClr val="tx1"/>
                </a:solidFill>
              </a:rPr>
              <a:t>CASA-MOBILE(config-henbgw)#show this 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lte-service henb-gateway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mme-pool-cfg p1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mme ipv4 8.8.8.191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exit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!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tai-list-cfg t1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tai mcc 460 mnc 01 tac 1 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tai mcc 460 mnc 01 tac 2 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tai mcc 460 mnc 01 tac 3 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tai mcc 460 mnc 01 tac 4 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exit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henbgw x2proxy enable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mme-interface mme1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mme-sctp-profile autotest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select-logical-enb on-enb-id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logical-enb macro-enb-id 1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enb-name 103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enb-plmn-id mcc 460 mnc 01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s1mme mme-if gige 0/3 ipv4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mme ip qos-dscp af11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mme-pool p1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tai-list t1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exit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exit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!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henb-interface h1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associate mme-interface mme1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henb-sctp-profile autotest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logical-mme lmme1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relative-capacity 60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henb ip qos-dscp af12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s1u henb-if gige 0/2 ipv4 sgw-if gige 0/3 ipv4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s1mme henb-if gige 0/2 ipv4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exit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exit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!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CASA-MOBILE(config-henbgw)# 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7910" y="1031875"/>
            <a:ext cx="3981450" cy="5419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4084</Words>
  <Application>WPS 演示</Application>
  <PresentationFormat>On-screen Show (4:3)</PresentationFormat>
  <Paragraphs>321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MS PGothic</vt:lpstr>
      <vt:lpstr>Lucida Grande</vt:lpstr>
      <vt:lpstr>Lucida Grande</vt:lpstr>
      <vt:lpstr>Arial</vt:lpstr>
      <vt:lpstr>Franklin Gothic Book</vt:lpstr>
      <vt:lpstr>Georgia</vt:lpstr>
      <vt:lpstr>微软雅黑</vt:lpstr>
      <vt:lpstr>Arial Unicode MS</vt:lpstr>
      <vt:lpstr>新宋体</vt:lpstr>
      <vt:lpstr>DotumChe</vt:lpstr>
      <vt:lpstr>GungsuhChe</vt:lpstr>
      <vt:lpstr>Malgun Gothic</vt:lpstr>
      <vt:lpstr>MS Gothic</vt:lpstr>
      <vt:lpstr>SimSun-ExtB</vt:lpstr>
      <vt:lpstr>Andalus</vt:lpstr>
      <vt:lpstr>Office Theme</vt:lpstr>
      <vt:lpstr>Package</vt:lpstr>
      <vt:lpstr>SeGW</vt:lpstr>
      <vt:lpstr>内容</vt:lpstr>
      <vt:lpstr>SeGW 功能</vt:lpstr>
      <vt:lpstr>PowerPoint 演示文稿</vt:lpstr>
      <vt:lpstr>PowerPoint 演示文稿</vt:lpstr>
      <vt:lpstr>PowerPoint 演示文稿</vt:lpstr>
      <vt:lpstr>PowerPoint 演示文稿</vt:lpstr>
      <vt:lpstr>配置注意点</vt:lpstr>
      <vt:lpstr>PowerPoint 演示文稿</vt:lpstr>
      <vt:lpstr>应用及演示</vt:lpstr>
      <vt:lpstr>应用及演示</vt:lpstr>
      <vt:lpstr>应用及演示</vt:lpstr>
      <vt:lpstr>Debug</vt:lpstr>
      <vt:lpstr>Thank you</vt:lpstr>
    </vt:vector>
  </TitlesOfParts>
  <Company>Casa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MobileEdge Solution</dc:title>
  <dc:creator>gibson.ang@casa-systems.com</dc:creator>
  <dc:subject>Casa MobileEdge Solution</dc:subject>
  <cp:lastModifiedBy>流年似水1399910163</cp:lastModifiedBy>
  <cp:revision>978</cp:revision>
  <cp:lastPrinted>2015-04-09T17:00:00Z</cp:lastPrinted>
  <dcterms:created xsi:type="dcterms:W3CDTF">2011-09-23T18:30:00Z</dcterms:created>
  <dcterms:modified xsi:type="dcterms:W3CDTF">2019-03-27T07:46:07Z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