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3"/>
    <p:sldId id="593" r:id="rId4"/>
    <p:sldId id="677" r:id="rId5"/>
    <p:sldId id="702" r:id="rId6"/>
    <p:sldId id="594" r:id="rId7"/>
    <p:sldId id="595" r:id="rId8"/>
    <p:sldId id="675" r:id="rId9"/>
    <p:sldId id="672" r:id="rId10"/>
    <p:sldId id="673" r:id="rId11"/>
    <p:sldId id="674" r:id="rId12"/>
    <p:sldId id="694" r:id="rId13"/>
    <p:sldId id="695" r:id="rId14"/>
    <p:sldId id="686" r:id="rId15"/>
    <p:sldId id="676" r:id="rId16"/>
    <p:sldId id="687" r:id="rId17"/>
    <p:sldId id="688" r:id="rId18"/>
    <p:sldId id="716" r:id="rId19"/>
    <p:sldId id="717" r:id="rId20"/>
    <p:sldId id="606" r:id="rId21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  <p:extLst>
    <p:ext uri="{521415D9-36F7-43E2-AB2F-B90AF26B5E84}">
      <p14:sectionLst xmlns:p14="http://schemas.microsoft.com/office/powerpoint/2010/main">
        <p14:section name="默认节" id="{d8dfa4f1-72e7-4e9f-bb40-71d1435fb809}">
          <p14:sldIdLst>
            <p14:sldId id="392"/>
            <p14:sldId id="593"/>
            <p14:sldId id="677"/>
            <p14:sldId id="702"/>
            <p14:sldId id="594"/>
            <p14:sldId id="595"/>
            <p14:sldId id="675"/>
            <p14:sldId id="672"/>
            <p14:sldId id="673"/>
            <p14:sldId id="674"/>
            <p14:sldId id="694"/>
            <p14:sldId id="695"/>
          </p14:sldIdLst>
        </p14:section>
        <p14:section name="无标题节" id="{d4080042-7964-4e68-9da8-6d8df0b6d7a6}">
          <p14:sldIdLst>
            <p14:sldId id="676"/>
            <p14:sldId id="687"/>
            <p14:sldId id="688"/>
            <p14:sldId id="716"/>
            <p14:sldId id="606"/>
            <p14:sldId id="686"/>
            <p14:sldId id="71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73" d="100"/>
          <a:sy n="73" d="100"/>
        </p:scale>
        <p:origin x="-1458" y="-90"/>
      </p:cViewPr>
      <p:guideLst>
        <p:guide orient="horz" pos="884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6"/>
        <p:guide pos="23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SAE-GW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周浩恩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2019.4.3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SAE-GW </a:t>
            </a:r>
            <a:r>
              <a:rPr lang="zh-CN" altLang="en-US" sz="3200" dirty="0" smtClean="0">
                <a:ea typeface="宋体" panose="02010600030101010101" pitchFamily="2" charset="-122"/>
              </a:rPr>
              <a:t>配置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10" y="1153795"/>
            <a:ext cx="8109585" cy="560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ea typeface="宋体" panose="02010600030101010101" pitchFamily="2" charset="-122"/>
              </a:rPr>
              <a:t>查看SAEGW-C与SAEGW-U的状态</a:t>
            </a:r>
            <a:endParaRPr lang="en-US" sz="1800" b="1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确保SAEGW-C和SAEGW-U的PFCP连接的状态处于connected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sgw-c stats pfcp peer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pgw-c stats pfcp peer </a:t>
            </a:r>
            <a:endParaRPr lang="en-US" sz="1800" b="1" dirty="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99335"/>
            <a:ext cx="5495925" cy="391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SAE-GW </a:t>
            </a:r>
            <a:r>
              <a:rPr lang="zh-CN" altLang="en-US" sz="3200" dirty="0" smtClean="0">
                <a:ea typeface="宋体" panose="02010600030101010101" pitchFamily="2" charset="-122"/>
              </a:rPr>
              <a:t>查看用户信息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查看</a:t>
            </a:r>
            <a:r>
              <a:rPr lang="en-US" altLang="zh-CN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UE</a:t>
            </a:r>
            <a:r>
              <a:rPr lang="zh-CN" alt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信息</a:t>
            </a:r>
            <a:endParaRPr lang="zh-CN" alt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当UE上线成功后，可以在SAEGW-C上查看到对应信息，可以使用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endParaRPr lang="en-US" altLang="zh-CN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sgw-c session partition 1</a:t>
            </a:r>
            <a:endParaRPr 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pgw-c session all</a:t>
            </a:r>
            <a:endParaRPr 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pgw-c session all qos</a:t>
            </a:r>
            <a:endParaRPr 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285750" lvl="1">
              <a:buNone/>
            </a:pPr>
            <a:endParaRPr 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223895"/>
            <a:ext cx="830897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  <a:sym typeface="+mn-ea"/>
              </a:rPr>
              <a:t>SAE-GW </a:t>
            </a: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查看用户信息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" y="1257935"/>
            <a:ext cx="8881110" cy="7632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ea typeface="宋体" panose="02010600030101010101" pitchFamily="2" charset="-122"/>
              </a:rPr>
              <a:t>查看SAEGW-U</a:t>
            </a:r>
            <a:r>
              <a:rPr lang="zh-CN" altLang="en-US" sz="1800" b="1" dirty="0">
                <a:ea typeface="宋体" panose="02010600030101010101" pitchFamily="2" charset="-122"/>
              </a:rPr>
              <a:t>上用户信息</a:t>
            </a:r>
            <a:endParaRPr lang="en-US" sz="1800" b="1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使用以下CLI去查看SAEGW-U上的UE信息</a:t>
            </a:r>
            <a:endParaRPr lang="en-US" altLang="zh-CN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endParaRPr lang="en-US" altLang="zh-CN" sz="1600" b="1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pgw-u session all 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sgw-u session all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sgw-u session all counter 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pgw-u session all counter</a:t>
            </a:r>
            <a:endParaRPr lang="en-US" sz="1800" b="1" dirty="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注意：可以使用cli直接查看数据是否已经到达SGW-U或者PGW-U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，如果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PGW-U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丢弃了上行数据包，那么说明数据包的吞吐率比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QoS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的大或者数据包走错承载。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b="1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确保与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SGW-U S1-U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对接的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eNB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或者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HeNBGW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的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S1-U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接口路由互通。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PDN server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需要配置路由下一跳回来到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P-GW Sgi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接口。</a:t>
            </a:r>
            <a:endParaRPr lang="en-US" sz="1800" b="1" dirty="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问题排查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342900" lvl="1" indent="-342900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上线失败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）消息 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MME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是否已经发送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request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如果有发送过来，首先要确定消息发到了哪个接口上，然后哪个网元回复的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responds.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那么就需要查看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responds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消息回去的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cause.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下面的统计可以看到具体的消息到达了哪个接口以及网元：</a:t>
            </a:r>
            <a:endParaRPr lang="zh-CN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s4s11-msg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pfcp msg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s5s8-msg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gtp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pfcp msg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cause-code s4s11 sent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cause-code sent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总的来说，还是使用wireshark抓取码流快速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问题排查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）进程 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 需要配置connmgr,安装完CASA-MOBILE后conf文件里面都会自动启connmgr,进程内存一般都要给到8192.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SAEGW-U 需要手动配置trmgr,往virtcasa.conf 或者cpu.conf里面配置加进程，内存8192.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一般都会在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cpu.conf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里加。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&lt;task name="trmgr"    instances="1"  mem="8192"/&gt;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3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）接口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 algn="l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查看配置的接口在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FFE flow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是否已经启用。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show ffe flow table ipv4/ipv6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4678045"/>
            <a:ext cx="7620635" cy="114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问题排查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常见错误原因：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1）System failure </a:t>
            </a:r>
            <a:endParaRPr lang="zh-CN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如果是消息还没发到P-GW上，而是在S-GW上直接回复了MME这个原因值，是由于SGW-C没有找到对应的SGW-U面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，那就需要查看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发送的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PFCP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消息是否已经到达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上并且有了回复。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是原因值是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回复的，那么就需要检查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上配置的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，是否启用了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 gx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，然后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这边还没有起起来。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2）Missing or unknown APN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这个原因值是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上没有配置对应的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request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带过来的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上已经配置，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只检查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APN-NI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All dynamic addresses are occupied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里没有配置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 pool name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，或者配置不正确，与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面配置的不匹配。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请求的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地址类型与配置的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 pool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类型不匹配，或者分配完了。可以使用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pool all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SAE-GW</a:t>
            </a:r>
            <a:r>
              <a:rPr lang="zh-CN" altLang="en-US" sz="3200" dirty="0" smtClean="0">
                <a:ea typeface="宋体" panose="02010600030101010101" pitchFamily="2" charset="-122"/>
              </a:rPr>
              <a:t>功能配置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342900" lvl="1" indent="-342900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创建专有承载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SAEGW-C上可以配置静态PCC rulebase在UE上线完成后马上创建专有承载或者更新默认承载,但是不能对专有承载删除，或者上线较久后进行创建，只能通过交互的PCRF网元进行触发。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请提前配置好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qos-action forward-action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等参数。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例如：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pcc-rulebase pcc-rulebase3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pcc-rule pcc7 priority 7 sdf-filter icmp forwarding-action forward-action1 qos-action qos-action7 reporting-action report-action1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pcc-rule pcc8 priority 8 sdf-filter icmp forwarding-action forward-action1 qos-action qos-action8 reporting-action report-action1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apn internet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ip pool name vEPC-pool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pdn-type ipv4v6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apn-rulebase pcc-rulebase3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注意：配置好了的pcc-rulebase 记得要绑定到对应apn上面, 否则是不生效的。而且如果apn配置diameter gx，那么pcc-rulebase也是会不生效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SAE-GW</a:t>
            </a:r>
            <a:r>
              <a:rPr lang="zh-CN" altLang="en-US" sz="3200" dirty="0" smtClean="0">
                <a:ea typeface="宋体" panose="02010600030101010101" pitchFamily="2" charset="-122"/>
              </a:rPr>
              <a:t>交互网元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342900" lvl="1" indent="-342900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交互网元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SAEGW-C可以与离线计费系统（OFCS），在线计费系统（OCS），策略控制规则功能（PCRF）进行交互，常用的是与PCRF进行交互，PCRF可以触发SAEGW-C进行专有承载的创建，删除，修改等.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与这些网元进行交互需要配置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以及相应的服务。并且绑定到对应的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下，当配置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的时候，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IMSI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必须在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上配置有，否则是会拒绝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 ixia-gx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origin host gz.pgw realm casa.com xgige 0/0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peer host ixia.pcrf realm asac.com ipv4 172.2.88.174 tcp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route-entry default peer host ixia.pcrf weight 50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exit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gx-service  pgw-gx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diameter-endpoint ixia-gx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destination realm asac.com  host pcrf.ixia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time-out fault-handling 1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exit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apn apn.gx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ip pool name vEPC-pool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diameter-app gx-service pgw-gx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SAE-GW</a:t>
            </a:r>
            <a:r>
              <a:rPr lang="zh-CN" altLang="en-US" sz="3200" dirty="0" smtClean="0">
                <a:ea typeface="宋体" panose="02010600030101010101" pitchFamily="2" charset="-122"/>
              </a:rPr>
              <a:t>交互网元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验证连接到PCRF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1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）首先检查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是否已经处于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I_OPEN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上线时候可以查看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消息统计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正常上线需要发送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CCR-I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以及收到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CCA-I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show pgw-c stats gx 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/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2165350"/>
            <a:ext cx="7572375" cy="2246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5374005"/>
            <a:ext cx="3132455" cy="137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SAE-GW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配置及演示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Debug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交互网元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SeGW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功能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SAE-GW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SAE-GW 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S-GW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的合设情况，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S-GW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主要负责数据转发，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主要负责计费策略的安装，专有承载的创建、删除、修改。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还有对下行数据包进行过滤，使对应的数据包通过相应的承载进行转发。</a:t>
            </a:r>
            <a:endParaRPr lang="zh-CN" altLang="en-US"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15" descr="TIM截图20180914163710"/>
          <p:cNvPicPr>
            <a:picLocks noChangeAspect="1"/>
          </p:cNvPicPr>
          <p:nvPr/>
        </p:nvPicPr>
        <p:blipFill>
          <a:blip r:embed="rId1"/>
          <a:srcRect l="1605" t="2341" r="491" b="5017"/>
          <a:stretch>
            <a:fillRect/>
          </a:stretch>
        </p:blipFill>
        <p:spPr>
          <a:xfrm>
            <a:off x="907098" y="3203575"/>
            <a:ext cx="7329805" cy="247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SAE-GW C/U</a:t>
            </a:r>
            <a:r>
              <a:rPr lang="zh-CN" altLang="en-US">
                <a:ea typeface="宋体" panose="02010600030101010101" pitchFamily="2" charset="-122"/>
              </a:rPr>
              <a:t>分离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1967230"/>
            <a:ext cx="7943850" cy="426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845" y="1322070"/>
            <a:ext cx="721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目前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采用的架构是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C/U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分离，也就是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SAEGW-C 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部署在一台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NFV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上，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SAEGW-U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部署在另一台</a:t>
            </a:r>
            <a:r>
              <a:rPr lang="en-US" altLang="zh-CN" b="1" dirty="0" smtClean="0">
                <a:ea typeface="宋体" panose="02010600030101010101" pitchFamily="2" charset="-122"/>
                <a:sym typeface="+mn-ea"/>
              </a:rPr>
              <a:t>NFV</a:t>
            </a:r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上。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</a:rPr>
              <a:t>配置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670"/>
            <a:ext cx="8229600" cy="4702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SGW-C 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基本配置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SGW-C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只需要配置接口就能使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上线，其中包括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GTPC S11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GTPCS5S8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接口，还有与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连接的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PFCP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lte-service sgw-c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pfcp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interface name loopback 1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exit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partition 1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gtpc s4s11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interface name loopback 3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     exit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gtpc s5s8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interface name loopback 4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  exit 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 exit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1154430"/>
            <a:ext cx="856805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>
                <a:ea typeface="宋体" panose="02010600030101010101" pitchFamily="2" charset="-122"/>
                <a:sym typeface="+mn-ea"/>
              </a:rPr>
              <a:t>PGW-C 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基本配置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PGW-C</a:t>
            </a:r>
            <a:r>
              <a:rPr lang="zh-CN" altLang="en-US">
                <a:ea typeface="宋体" panose="02010600030101010101" pitchFamily="2" charset="-122"/>
              </a:rPr>
              <a:t>需要配置</a:t>
            </a:r>
            <a:r>
              <a:rPr lang="en-US" altLang="zh-CN">
                <a:ea typeface="宋体" panose="02010600030101010101" pitchFamily="2" charset="-122"/>
              </a:rPr>
              <a:t>APN,IP pool 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GTPC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接口，</a:t>
            </a:r>
            <a:r>
              <a:rPr lang="en-US" altLang="zh-CN">
                <a:ea typeface="宋体" panose="02010600030101010101" pitchFamily="2" charset="-122"/>
              </a:rPr>
              <a:t>UE</a:t>
            </a:r>
            <a:r>
              <a:rPr lang="zh-CN" altLang="en-US">
                <a:ea typeface="宋体" panose="02010600030101010101" pitchFamily="2" charset="-122"/>
              </a:rPr>
              <a:t>带上来的</a:t>
            </a:r>
            <a:r>
              <a:rPr lang="en-US" altLang="zh-CN">
                <a:ea typeface="宋体" panose="02010600030101010101" pitchFamily="2" charset="-122"/>
              </a:rPr>
              <a:t>APN</a:t>
            </a:r>
            <a:r>
              <a:rPr lang="zh-CN" altLang="en-US">
                <a:ea typeface="宋体" panose="02010600030101010101" pitchFamily="2" charset="-122"/>
              </a:rPr>
              <a:t>要在</a:t>
            </a:r>
            <a:r>
              <a:rPr lang="en-US" altLang="zh-CN">
                <a:ea typeface="宋体" panose="02010600030101010101" pitchFamily="2" charset="-122"/>
              </a:rPr>
              <a:t>P-GW</a:t>
            </a:r>
            <a:r>
              <a:rPr lang="zh-CN" altLang="en-US">
                <a:ea typeface="宋体" panose="02010600030101010101" pitchFamily="2" charset="-122"/>
              </a:rPr>
              <a:t>上有配置，否则无法上线。</a:t>
            </a:r>
            <a:endParaRPr lang="zh-CN" altLang="en-US">
              <a:ea typeface="宋体" panose="02010600030101010101" pitchFamily="2" charset="-122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lte-service pgw-c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apn internet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ip pool name vEPC-pool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pdn-type ipv4v6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ip allocate-method poolmgr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gtpc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5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pfcp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2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  <a:endParaRPr lang="zh-CN" altLang="en-US" sz="320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1031875"/>
            <a:ext cx="8053705" cy="5051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ea typeface="宋体" panose="02010600030101010101" pitchFamily="2" charset="-122"/>
              </a:rPr>
              <a:t>PGW-U配置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PGW-U</a:t>
            </a:r>
            <a:r>
              <a:rPr lang="zh-CN" altLang="en-US">
                <a:ea typeface="宋体" panose="02010600030101010101" pitchFamily="2" charset="-122"/>
              </a:rPr>
              <a:t>需要配置</a:t>
            </a:r>
            <a:r>
              <a:rPr lang="en-US" altLang="zh-CN">
                <a:ea typeface="宋体" panose="02010600030101010101" pitchFamily="2" charset="-122"/>
              </a:rPr>
              <a:t>IP pool,</a:t>
            </a:r>
            <a:r>
              <a:rPr lang="zh-CN" altLang="en-US">
                <a:ea typeface="宋体" panose="02010600030101010101" pitchFamily="2" charset="-122"/>
              </a:rPr>
              <a:t>用作于跑数据的</a:t>
            </a:r>
            <a:r>
              <a:rPr lang="en-US" altLang="zh-CN">
                <a:ea typeface="宋体" panose="02010600030101010101" pitchFamily="2" charset="-122"/>
              </a:rPr>
              <a:t>GTPU</a:t>
            </a:r>
            <a:r>
              <a:rPr lang="zh-CN" altLang="en-US">
                <a:ea typeface="宋体" panose="02010600030101010101" pitchFamily="2" charset="-122"/>
              </a:rPr>
              <a:t>接口，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接口和</a:t>
            </a:r>
            <a:r>
              <a:rPr lang="en-US" altLang="zh-CN">
                <a:ea typeface="宋体" panose="02010600030101010101" pitchFamily="2" charset="-122"/>
              </a:rPr>
              <a:t>peer ip</a:t>
            </a:r>
            <a:r>
              <a:rPr lang="zh-CN" altLang="en-US">
                <a:ea typeface="宋体" panose="02010600030101010101" pitchFamily="2" charset="-122"/>
              </a:rPr>
              <a:t>地址，指的地址是在</a:t>
            </a:r>
            <a:r>
              <a:rPr lang="en-US" altLang="zh-CN">
                <a:ea typeface="宋体" panose="02010600030101010101" pitchFamily="2" charset="-122"/>
              </a:rPr>
              <a:t>PGW-C</a:t>
            </a:r>
            <a:r>
              <a:rPr lang="zh-CN" altLang="en-US">
                <a:ea typeface="宋体" panose="02010600030101010101" pitchFamily="2" charset="-122"/>
              </a:rPr>
              <a:t>上配置的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地址。</a:t>
            </a:r>
            <a:endParaRPr lang="zh-CN" altLang="en-US">
              <a:ea typeface="宋体" panose="02010600030101010101" pitchFamily="2" charset="-122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user-plane-service pgw-u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ip pool vEPC-pool type ipv4  10.8.0.0/16 public index 1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ip pool vEPC-pool type ipv6  1998::1/46 public index 2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access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5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pfcp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2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peer ip-addr 10.2.20.107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pfcp-profile sxb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exit </a:t>
            </a: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  <a:endParaRPr lang="zh-CN" altLang="en-US" sz="320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SGW-U配置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SGW-U也是只需要配置接口,PFCP peer 地址是SGW-C上配置的接口地址。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注意：接口不能使用同一个接口。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955" y="1883410"/>
            <a:ext cx="8173720" cy="435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user-plane-service sgw-u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access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xgige 0/0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core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loopback 4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pfcp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loopback 1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peer ip-addr 10.1.20.107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exit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  <a:endParaRPr lang="zh-CN" altLang="en-US" sz="320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167765"/>
            <a:ext cx="8173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ea typeface="宋体" panose="02010600030101010101" pitchFamily="2" charset="-122"/>
              </a:rPr>
              <a:t>验证SAEGW-C服务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可以通过一下</a:t>
            </a:r>
            <a:r>
              <a:rPr lang="en-US" altLang="zh-CN">
                <a:ea typeface="宋体" panose="02010600030101010101" pitchFamily="2" charset="-122"/>
              </a:rPr>
              <a:t>cli</a:t>
            </a:r>
            <a:r>
              <a:rPr lang="zh-CN" altLang="en-US">
                <a:ea typeface="宋体" panose="02010600030101010101" pitchFamily="2" charset="-122"/>
              </a:rPr>
              <a:t>去验证服务是否起来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show lte-service system-status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99945"/>
            <a:ext cx="4848225" cy="86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710" y="3437890"/>
            <a:ext cx="8173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ea typeface="宋体" panose="02010600030101010101" pitchFamily="2" charset="-122"/>
              </a:rPr>
              <a:t>验证SAEGW-U服务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可以通过一下</a:t>
            </a:r>
            <a:r>
              <a:rPr lang="en-US" altLang="zh-CN">
                <a:ea typeface="宋体" panose="02010600030101010101" pitchFamily="2" charset="-122"/>
              </a:rPr>
              <a:t>cli</a:t>
            </a:r>
            <a:r>
              <a:rPr lang="zh-CN" altLang="en-US">
                <a:ea typeface="宋体" panose="02010600030101010101" pitchFamily="2" charset="-122"/>
              </a:rPr>
              <a:t>去验证服务是否起来，目前只有</a:t>
            </a:r>
            <a:r>
              <a:rPr lang="en-US" altLang="zh-CN">
                <a:ea typeface="宋体" panose="02010600030101010101" pitchFamily="2" charset="-122"/>
              </a:rPr>
              <a:t>SGW-U</a:t>
            </a:r>
            <a:r>
              <a:rPr lang="zh-CN" altLang="en-US">
                <a:ea typeface="宋体" panose="02010600030101010101" pitchFamily="2" charset="-122"/>
              </a:rPr>
              <a:t>会</a:t>
            </a:r>
            <a:r>
              <a:rPr lang="zh-CN" altLang="en-US">
                <a:ea typeface="宋体" panose="02010600030101010101" pitchFamily="2" charset="-122"/>
              </a:rPr>
              <a:t>显示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show lte-service system-status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4458335"/>
            <a:ext cx="4848860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4694</Words>
  <Application>WPS 演示</Application>
  <PresentationFormat>On-screen Show (4:3)</PresentationFormat>
  <Paragraphs>297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Georgia</vt:lpstr>
      <vt:lpstr>微软雅黑</vt:lpstr>
      <vt:lpstr>Arial Unicode MS</vt:lpstr>
      <vt:lpstr>Office Theme</vt:lpstr>
      <vt:lpstr>SAE-GW</vt:lpstr>
      <vt:lpstr>内容</vt:lpstr>
      <vt:lpstr>SeGW 功能</vt:lpstr>
      <vt:lpstr>SAE-GW C/U分离</vt:lpstr>
      <vt:lpstr>SAE-GW配置</vt:lpstr>
      <vt:lpstr>SAE-GW配置</vt:lpstr>
      <vt:lpstr>SAE-GW配置</vt:lpstr>
      <vt:lpstr>SAE-GW配置</vt:lpstr>
      <vt:lpstr>SAE-GW配置</vt:lpstr>
      <vt:lpstr>SAE-GW 配置</vt:lpstr>
      <vt:lpstr>SAE-GW 查看用户信息</vt:lpstr>
      <vt:lpstr>SAE-GW 查看用户信息</vt:lpstr>
      <vt:lpstr>问题排查</vt:lpstr>
      <vt:lpstr>问题排查</vt:lpstr>
      <vt:lpstr>问题排查</vt:lpstr>
      <vt:lpstr>SAE-GW功能配置</vt:lpstr>
      <vt:lpstr>SAE-GW功能配置</vt:lpstr>
      <vt:lpstr>SAE-GW交互网元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Johen</cp:lastModifiedBy>
  <cp:revision>978</cp:revision>
  <cp:lastPrinted>2015-04-09T17:00:00Z</cp:lastPrinted>
  <dcterms:created xsi:type="dcterms:W3CDTF">2011-09-23T18:30:00Z</dcterms:created>
  <dcterms:modified xsi:type="dcterms:W3CDTF">2019-04-02T09:24:48Z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