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2" r:id="rId3"/>
    <p:sldId id="593" r:id="rId4"/>
    <p:sldId id="677" r:id="rId5"/>
    <p:sldId id="594" r:id="rId6"/>
    <p:sldId id="595" r:id="rId7"/>
    <p:sldId id="675" r:id="rId8"/>
    <p:sldId id="672" r:id="rId9"/>
    <p:sldId id="673" r:id="rId10"/>
    <p:sldId id="674" r:id="rId11"/>
    <p:sldId id="676" r:id="rId12"/>
    <p:sldId id="606" r:id="rId13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0A3A6E"/>
    <a:srgbClr val="66FF66"/>
    <a:srgbClr val="7F7F7F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8579" autoAdjust="0"/>
  </p:normalViewPr>
  <p:slideViewPr>
    <p:cSldViewPr snapToGrid="0" snapToObjects="1">
      <p:cViewPr varScale="1">
        <p:scale>
          <a:sx n="73" d="100"/>
          <a:sy n="73" d="100"/>
        </p:scale>
        <p:origin x="-1458" y="-90"/>
      </p:cViewPr>
      <p:guideLst>
        <p:guide orient="horz" pos="884"/>
        <p:guide pos="4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67"/>
        <p:guide pos="23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  <a:endParaRPr lang="en-US" sz="1100" dirty="0" smtClean="0">
              <a:solidFill>
                <a:srgbClr val="0A3A6E"/>
              </a:solidFill>
              <a:latin typeface="Lucida Grande" charset="0"/>
              <a:cs typeface="Lucida Grande" charset="0"/>
            </a:endParaRP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rPr>
              <a:t>SeGW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solidFill>
                  <a:srgbClr val="0A3A6E"/>
                </a:solidFill>
                <a:latin typeface="Franklin Gothic Book" panose="020B0503020102020204"/>
                <a:ea typeface="宋体" panose="02010600030101010101" pitchFamily="2" charset="-122"/>
                <a:cs typeface="Franklin Gothic Book" panose="020B0503020102020204"/>
              </a:rPr>
              <a:t>罗栋中</a:t>
            </a:r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 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  <a:p>
            <a:pPr algn="ctr"/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2019.3.26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配置注意点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505" y="1153795"/>
            <a:ext cx="80365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a typeface="宋体" panose="02010600030101010101" pitchFamily="2" charset="-122"/>
              </a:rPr>
              <a:t>1.  Client</a:t>
            </a:r>
            <a:r>
              <a:rPr lang="zh-CN" altLang="en-US" b="1">
                <a:ea typeface="宋体" panose="02010600030101010101" pitchFamily="2" charset="-122"/>
              </a:rPr>
              <a:t>端的</a:t>
            </a:r>
            <a:r>
              <a:rPr lang="en-US" altLang="zh-CN" b="1">
                <a:ea typeface="宋体" panose="02010600030101010101" pitchFamily="2" charset="-122"/>
              </a:rPr>
              <a:t>leftid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leftid= </a:t>
            </a:r>
            <a:r>
              <a:rPr lang="en-US" altLang="zh-CN">
                <a:ea typeface="宋体" panose="02010600030101010101" pitchFamily="2" charset="-122"/>
              </a:rPr>
              <a:t>henb01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每个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leftid</a:t>
            </a:r>
            <a:r>
              <a:rPr lang="zh-CN" altLang="en-US">
                <a:ea typeface="宋体" panose="02010600030101010101" pitchFamily="2" charset="-122"/>
              </a:rPr>
              <a:t>是作为隧道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端的唯一标识，不可以一样，如果</a:t>
            </a:r>
            <a:r>
              <a:rPr lang="en-US" altLang="zh-CN">
                <a:ea typeface="宋体" panose="02010600030101010101" pitchFamily="2" charset="-122"/>
              </a:rPr>
              <a:t>id</a:t>
            </a:r>
            <a:r>
              <a:rPr lang="zh-CN" altLang="en-US">
                <a:ea typeface="宋体" panose="02010600030101010101" pitchFamily="2" charset="-122"/>
              </a:rPr>
              <a:t>一样的两个客户端同时建立</a:t>
            </a:r>
            <a:r>
              <a:rPr lang="en-US" altLang="zh-CN">
                <a:ea typeface="宋体" panose="02010600030101010101" pitchFamily="2" charset="-122"/>
              </a:rPr>
              <a:t>ipsec</a:t>
            </a:r>
            <a:r>
              <a:rPr lang="zh-CN" altLang="en-US">
                <a:ea typeface="宋体" panose="02010600030101010101" pitchFamily="2" charset="-122"/>
              </a:rPr>
              <a:t>隧道，先建立的会被后建立的替代掉。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  <a:sym typeface="+mn-ea"/>
              </a:rPr>
              <a:t>2.  Client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端的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rightsubnet</a:t>
            </a:r>
            <a:endParaRPr lang="en-US" altLang="zh-CN" b="1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</a:rPr>
              <a:t>rightsubnet=172.10.0.0/16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这个配置是</a:t>
            </a:r>
            <a:r>
              <a:rPr lang="en-US" altLang="zh-CN">
                <a:ea typeface="宋体" panose="02010600030101010101" pitchFamily="2" charset="-122"/>
              </a:rPr>
              <a:t>TS(traffic selector)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会根据这个选择加解密的网段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如图：当配置</a:t>
            </a:r>
            <a:r>
              <a:rPr lang="en-US" altLang="zh-CN">
                <a:ea typeface="宋体" panose="02010600030101010101" pitchFamily="2" charset="-122"/>
              </a:rPr>
              <a:t>TS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172.10.0.0/16，则只允许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pc1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经过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segw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henb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通信，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172.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0.0.0/16不在此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范围内，则被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segw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丢掉。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演示：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9365" y="4075430"/>
            <a:ext cx="3388360" cy="167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  <a:endParaRPr lang="en-US" sz="3600" dirty="0">
              <a:solidFill>
                <a:srgbClr val="0A3A6E"/>
              </a:solidFill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内容</a:t>
            </a:r>
            <a:endParaRPr lang="zh-CN" altLang="en-US" sz="3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2026285"/>
            <a:ext cx="7065645" cy="4077335"/>
          </a:xfrm>
        </p:spPr>
        <p:txBody>
          <a:bodyPr>
            <a:normAutofit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SeGW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应用及演示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Debug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认证方式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配置注意点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SeGW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功能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SeGW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安全网关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Security gateway,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是一个安全服务器，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在一定意义上相当于防火墙。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在公用网络或者不安全网络上建立专用网络，进行加密通讯，其实质上就是利用加密技术在公网上封装出一个数据通讯隧道。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更多详情及配置：</a:t>
            </a:r>
            <a:r>
              <a:rPr lang="en-US" sz="1400" dirty="0" smtClean="0">
                <a:solidFill>
                  <a:schemeClr val="tx1"/>
                </a:solidFill>
              </a:rPr>
              <a:t>http://172.0.5.110:8000/main/spec_home/spec_readme/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协议标准：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https://tools.ietf.org/html/</a:t>
            </a:r>
            <a:r>
              <a:rPr lang="en-US" sz="1400" dirty="0" smtClean="0">
                <a:solidFill>
                  <a:srgbClr val="FF0000"/>
                </a:solidFill>
                <a:sym typeface="+mn-ea"/>
              </a:rPr>
              <a:t>rfc7296</a:t>
            </a: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2722880"/>
            <a:ext cx="7865745" cy="222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应用及演示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670"/>
            <a:ext cx="8229600" cy="47028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IKE 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控制面协议用的是</a:t>
            </a: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ISAKMP</a:t>
            </a:r>
            <a:endParaRPr lang="zh-CN" altLang="en-US" sz="16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IPsec 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用户面协议</a:t>
            </a: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ESP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演示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    IPsec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henb(67)-------segw(76)----pc(68)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建立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IPsec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隧道之后用户数据全是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ESP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加密报文：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698875"/>
            <a:ext cx="8292465" cy="242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45" y="1154430"/>
            <a:ext cx="856805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前面的</a:t>
            </a:r>
            <a:r>
              <a:rPr lang="en-US" altLang="zh-CN"/>
              <a:t>ISAKMP</a:t>
            </a:r>
            <a:r>
              <a:rPr lang="zh-CN" altLang="en-US">
                <a:ea typeface="宋体" panose="02010600030101010101" pitchFamily="2" charset="-122"/>
              </a:rPr>
              <a:t>报文是协商建立</a:t>
            </a:r>
            <a:r>
              <a:rPr lang="en-US" altLang="zh-CN">
                <a:ea typeface="宋体" panose="02010600030101010101" pitchFamily="2" charset="-122"/>
              </a:rPr>
              <a:t>IPsec</a:t>
            </a:r>
            <a:r>
              <a:rPr lang="zh-CN" altLang="en-US">
                <a:ea typeface="宋体" panose="02010600030101010101" pitchFamily="2" charset="-122"/>
              </a:rPr>
              <a:t>隧道，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会分配给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一个</a:t>
            </a:r>
            <a:r>
              <a:rPr lang="en-US" altLang="zh-CN">
                <a:ea typeface="宋体" panose="02010600030101010101" pitchFamily="2" charset="-122"/>
              </a:rPr>
              <a:t>IPsec IP</a:t>
            </a:r>
            <a:r>
              <a:rPr lang="zh-CN" altLang="en-US">
                <a:ea typeface="宋体" panose="02010600030101010101" pitchFamily="2" charset="-122"/>
              </a:rPr>
              <a:t>，如上图的</a:t>
            </a:r>
            <a:r>
              <a:rPr lang="en-US" altLang="zh-CN">
                <a:ea typeface="宋体" panose="02010600030101010101" pitchFamily="2" charset="-122"/>
              </a:rPr>
              <a:t>10.10.0.2</a:t>
            </a:r>
            <a:r>
              <a:rPr lang="zh-CN" altLang="en-US">
                <a:ea typeface="宋体" panose="02010600030101010101" pitchFamily="2" charset="-122"/>
              </a:rPr>
              <a:t>。在</a:t>
            </a:r>
            <a:r>
              <a:rPr lang="en-US" altLang="zh-CN">
                <a:ea typeface="宋体" panose="02010600030101010101" pitchFamily="2" charset="-122"/>
              </a:rPr>
              <a:t>IKE-AUTH response</a:t>
            </a:r>
            <a:r>
              <a:rPr lang="zh-CN" altLang="en-US">
                <a:ea typeface="宋体" panose="02010600030101010101" pitchFamily="2" charset="-122"/>
              </a:rPr>
              <a:t>携带回复给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建立</a:t>
            </a:r>
            <a:r>
              <a:rPr lang="en-US" altLang="zh-CN">
                <a:ea typeface="宋体" panose="02010600030101010101" pitchFamily="2" charset="-122"/>
              </a:rPr>
              <a:t>IPsec</a:t>
            </a:r>
            <a:r>
              <a:rPr lang="zh-CN" altLang="en-US">
                <a:ea typeface="宋体" panose="02010600030101010101" pitchFamily="2" charset="-122"/>
              </a:rPr>
              <a:t>隧道之后，其他通信设备与该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通信都经过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进行</a:t>
            </a:r>
            <a:r>
              <a:rPr lang="en-US" altLang="zh-CN">
                <a:ea typeface="宋体" panose="02010600030101010101" pitchFamily="2" charset="-122"/>
              </a:rPr>
              <a:t>ESP</a:t>
            </a:r>
            <a:r>
              <a:rPr lang="zh-CN" altLang="en-US">
                <a:ea typeface="宋体" panose="02010600030101010101" pitchFamily="2" charset="-122"/>
              </a:rPr>
              <a:t>加解密进行交互。如上图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1) 68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icmp</a:t>
            </a:r>
            <a:r>
              <a:rPr lang="zh-CN" altLang="en-US">
                <a:ea typeface="宋体" panose="02010600030101010101" pitchFamily="2" charset="-122"/>
              </a:rPr>
              <a:t>报文 </a:t>
            </a:r>
            <a:r>
              <a:rPr lang="en-US" altLang="zh-CN">
                <a:ea typeface="宋体" panose="02010600030101010101" pitchFamily="2" charset="-122"/>
              </a:rPr>
              <a:t>68---&gt;76 (icmp)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2) </a:t>
            </a:r>
            <a:r>
              <a:rPr lang="zh-CN" altLang="en-US">
                <a:ea typeface="宋体" panose="02010600030101010101" pitchFamily="2" charset="-122"/>
              </a:rPr>
              <a:t>经过</a:t>
            </a:r>
            <a:r>
              <a:rPr lang="en-US" altLang="zh-CN">
                <a:ea typeface="宋体" panose="02010600030101010101" pitchFamily="2" charset="-122"/>
              </a:rPr>
              <a:t>ESP</a:t>
            </a:r>
            <a:r>
              <a:rPr lang="zh-CN" altLang="en-US">
                <a:ea typeface="宋体" panose="02010600030101010101" pitchFamily="2" charset="-122"/>
              </a:rPr>
              <a:t>加密 </a:t>
            </a:r>
            <a:r>
              <a:rPr lang="en-US" altLang="zh-CN">
                <a:ea typeface="宋体" panose="02010600030101010101" pitchFamily="2" charset="-122"/>
              </a:rPr>
              <a:t>76---&gt;67 (ESP)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3) 67</a:t>
            </a:r>
            <a:r>
              <a:rPr lang="zh-CN" altLang="en-US">
                <a:ea typeface="宋体" panose="02010600030101010101" pitchFamily="2" charset="-122"/>
              </a:rPr>
              <a:t>回复报文经过</a:t>
            </a:r>
            <a:r>
              <a:rPr lang="en-US" altLang="zh-CN">
                <a:ea typeface="宋体" panose="02010600030101010101" pitchFamily="2" charset="-122"/>
              </a:rPr>
              <a:t>ESP</a:t>
            </a:r>
            <a:r>
              <a:rPr lang="zh-CN" altLang="en-US">
                <a:ea typeface="宋体" panose="02010600030101010101" pitchFamily="2" charset="-122"/>
              </a:rPr>
              <a:t>加密 </a:t>
            </a:r>
            <a:r>
              <a:rPr lang="en-US" altLang="zh-CN">
                <a:ea typeface="宋体" panose="02010600030101010101" pitchFamily="2" charset="-122"/>
              </a:rPr>
              <a:t>67---&gt;76 (ESP)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4) </a:t>
            </a:r>
            <a:r>
              <a:rPr lang="zh-CN" altLang="en-US">
                <a:ea typeface="宋体" panose="02010600030101010101" pitchFamily="2" charset="-122"/>
              </a:rPr>
              <a:t>最终回复到达</a:t>
            </a:r>
            <a:r>
              <a:rPr lang="en-US" altLang="zh-CN">
                <a:ea typeface="宋体" panose="02010600030101010101" pitchFamily="2" charset="-122"/>
              </a:rPr>
              <a:t>68 76---&gt;68 (icmp)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注意：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pc(68) </a:t>
            </a:r>
            <a:r>
              <a:rPr lang="zh-CN" altLang="en-US">
                <a:ea typeface="宋体" panose="02010600030101010101" pitchFamily="2" charset="-122"/>
              </a:rPr>
              <a:t>等在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后面的设备，要加一个路由：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去往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henb(IPsec IP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断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，下一跳到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SeGW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route add -net 10.10.0.0/16 gw 172.10.2.76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915160"/>
            <a:ext cx="856805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操作命令：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ipsec restart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ipsec stop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ipsec start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操作命令：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show lte sec ike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show lte sec ipsec-sa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show lte sec ipsec-sa verbose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Debug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955" y="1883410"/>
            <a:ext cx="81737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a typeface="宋体" panose="02010600030101010101" pitchFamily="2" charset="-122"/>
              </a:rPr>
              <a:t>1. SeGW </a:t>
            </a:r>
            <a:r>
              <a:rPr lang="zh-CN" altLang="en-US" b="1">
                <a:ea typeface="宋体" panose="02010600030101010101" pitchFamily="2" charset="-122"/>
              </a:rPr>
              <a:t>抓取报文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segw protocol ipsec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segw protocol ike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destination file segw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start timeout never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然后在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/fdsk/mirror/ </a:t>
            </a:r>
            <a:r>
              <a:rPr lang="zh-CN" altLang="en-US">
                <a:ea typeface="宋体" panose="02010600030101010101" pitchFamily="2" charset="-122"/>
              </a:rPr>
              <a:t>目录下就可以看到报文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注意：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经过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应用层的报文才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能抓取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mirror</a:t>
            </a:r>
            <a:r>
              <a:rPr lang="zh-CN" altLang="en-US">
                <a:ea typeface="宋体" panose="02010600030101010101" pitchFamily="2" charset="-122"/>
              </a:rPr>
              <a:t>的报文有密文也有相对应的解密后的明文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Debug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228725"/>
            <a:ext cx="81737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a typeface="宋体" panose="02010600030101010101" pitchFamily="2" charset="-122"/>
              </a:rPr>
              <a:t>2. SeGW log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logging lte-service security-policy level debugging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config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logging non-volatile debugging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diag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casadiag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debug lte-service security-policy key 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debug lte-service security-policy event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然后在</a:t>
            </a:r>
            <a:r>
              <a:rPr lang="en-US" altLang="zh-CN">
                <a:ea typeface="宋体" panose="02010600030101010101" pitchFamily="2" charset="-122"/>
              </a:rPr>
              <a:t>SeGW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>
                <a:ea typeface="宋体" panose="02010600030101010101" pitchFamily="2" charset="-122"/>
              </a:rPr>
              <a:t>CLI 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show log</a:t>
            </a:r>
            <a:r>
              <a:rPr lang="zh-CN" altLang="en-US">
                <a:ea typeface="宋体" panose="02010600030101010101" pitchFamily="2" charset="-122"/>
              </a:rPr>
              <a:t>查看：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3853815"/>
            <a:ext cx="5835015" cy="2563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认证方式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505" y="1153795"/>
            <a:ext cx="810958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a typeface="宋体" panose="02010600030101010101" pitchFamily="2" charset="-122"/>
              </a:rPr>
              <a:t>1. PSK 预共享密钥</a:t>
            </a:r>
            <a:endParaRPr lang="en-US" altLang="zh-CN" b="1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通过秘钥来协商建立</a:t>
            </a:r>
            <a:r>
              <a:rPr lang="en-US" altLang="zh-CN">
                <a:ea typeface="宋体" panose="02010600030101010101" pitchFamily="2" charset="-122"/>
              </a:rPr>
              <a:t>IPsec</a:t>
            </a:r>
            <a:endParaRPr lang="en-US" altLang="zh-CN" b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证书验证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通过证书来认证建立</a:t>
            </a:r>
            <a:r>
              <a:rPr lang="en-US" altLang="zh-CN">
                <a:ea typeface="宋体" panose="02010600030101010101" pitchFamily="2" charset="-122"/>
              </a:rPr>
              <a:t>IPsec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1) CA </a:t>
            </a:r>
            <a:r>
              <a:rPr lang="zh-CN" altLang="en-US">
                <a:ea typeface="宋体" panose="02010600030101010101" pitchFamily="2" charset="-122"/>
              </a:rPr>
              <a:t>是</a:t>
            </a:r>
            <a:r>
              <a:rPr lang="zh-CN" altLang="en-US">
                <a:ea typeface="宋体" panose="02010600030101010101" pitchFamily="2" charset="-122"/>
              </a:rPr>
              <a:t>颁发证书的机构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2) </a:t>
            </a:r>
            <a:r>
              <a:rPr lang="zh-CN" altLang="en-US">
                <a:ea typeface="宋体" panose="02010600030101010101" pitchFamily="2" charset="-122"/>
              </a:rPr>
              <a:t>证书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show lte security-policy certificate-store certificates ca-certificate xxx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show lte security-policy certificate-store certificates self-certificate xxx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 b="1"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ea typeface="宋体" panose="02010600030101010101" pitchFamily="2" charset="-122"/>
                <a:sym typeface="+mn-ea"/>
              </a:rPr>
              <a:t>3. EAP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可认证扩展协议，主要有</a:t>
            </a:r>
            <a:r>
              <a:rPr lang="en-US" altLang="zh-CN">
                <a:ea typeface="宋体" panose="02010600030101010101" pitchFamily="2" charset="-122"/>
              </a:rPr>
              <a:t>EAP-AKA.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需要第三方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AAA server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验证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配置参考：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http://blog.leanote.com/post/1063396430@qq.com/SeGW-configuration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环境搭建手册：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\\172.0.5.90\public\SQA\Project\SeGW\环境搭建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演示</Application>
  <PresentationFormat>On-screen Show (4:3)</PresentationFormat>
  <Paragraphs>173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MS PGothic</vt:lpstr>
      <vt:lpstr>Lucida Grande</vt:lpstr>
      <vt:lpstr>Lucida Grande</vt:lpstr>
      <vt:lpstr>Arial</vt:lpstr>
      <vt:lpstr>Franklin Gothic Book</vt:lpstr>
      <vt:lpstr>Georgia</vt:lpstr>
      <vt:lpstr>微软雅黑</vt:lpstr>
      <vt:lpstr>Arial Unicode MS</vt:lpstr>
      <vt:lpstr>华文琥珀</vt:lpstr>
      <vt:lpstr>Office Theme</vt:lpstr>
      <vt:lpstr>DPD and Rekey</vt:lpstr>
      <vt:lpstr>DPD 功能与机制</vt:lpstr>
      <vt:lpstr>SeGW 功能</vt:lpstr>
      <vt:lpstr>Informational exchange</vt:lpstr>
      <vt:lpstr>Casa DPD 机制</vt:lpstr>
      <vt:lpstr>应用及演示</vt:lpstr>
      <vt:lpstr>应用及演示</vt:lpstr>
      <vt:lpstr>Debug</vt:lpstr>
      <vt:lpstr>Debug</vt:lpstr>
      <vt:lpstr>认证方式</vt:lpstr>
      <vt:lpstr>Thank you</vt:lpstr>
    </vt:vector>
  </TitlesOfParts>
  <Company>Casa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creator>gibson.ang@casa-systems.com</dc:creator>
  <dc:subject>Casa MobileEdge Solution</dc:subject>
  <cp:lastModifiedBy>栋</cp:lastModifiedBy>
  <cp:revision>969</cp:revision>
  <cp:lastPrinted>2015-04-09T17:00:00Z</cp:lastPrinted>
  <dcterms:created xsi:type="dcterms:W3CDTF">2011-09-23T18:30:00Z</dcterms:created>
  <dcterms:modified xsi:type="dcterms:W3CDTF">2019-03-26T05:12:38Z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