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76" r:id="rId3"/>
    <p:sldId id="1078" r:id="rId4"/>
    <p:sldId id="765" r:id="rId6"/>
    <p:sldId id="1057" r:id="rId7"/>
    <p:sldId id="1065" r:id="rId8"/>
    <p:sldId id="1066" r:id="rId9"/>
    <p:sldId id="1058" r:id="rId10"/>
    <p:sldId id="1059" r:id="rId11"/>
    <p:sldId id="1068" r:id="rId12"/>
    <p:sldId id="1067" r:id="rId13"/>
    <p:sldId id="1060" r:id="rId14"/>
    <p:sldId id="1062" r:id="rId15"/>
    <p:sldId id="1063" r:id="rId16"/>
    <p:sldId id="1069" r:id="rId17"/>
    <p:sldId id="1075" r:id="rId18"/>
    <p:sldId id="1064" r:id="rId19"/>
    <p:sldId id="1070" r:id="rId20"/>
    <p:sldId id="1073" r:id="rId21"/>
    <p:sldId id="1072" r:id="rId22"/>
    <p:sldId id="1076" r:id="rId23"/>
    <p:sldId id="1061" r:id="rId24"/>
    <p:sldId id="1077" r:id="rId25"/>
    <p:sldId id="1071" r:id="rId26"/>
    <p:sldId id="342" r:id="rId2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Gibbs" initials="AG [2]" lastIdx="1" clrIdx="0"/>
  <p:cmAuthor id="3" name="Lisa Garvin" initials="L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3BB"/>
    <a:srgbClr val="061D3C"/>
    <a:srgbClr val="7D7F9F"/>
    <a:srgbClr val="0B0A2F"/>
    <a:srgbClr val="09102E"/>
    <a:srgbClr val="1B3975"/>
    <a:srgbClr val="111165"/>
    <a:srgbClr val="080726"/>
    <a:srgbClr val="171316"/>
    <a:srgbClr val="070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6" autoAdjust="0"/>
    <p:restoredTop sz="95150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12" y="68"/>
      </p:cViewPr>
      <p:guideLst>
        <p:guide orient="horz" pos="3731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3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35365B-3160-D647-9C48-8F73C6E634C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BC62EA2-CAB3-3D4B-9A7D-912F2CBF91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BFD1240-7B86-564C-AE86-193CC423A53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94FA6-DDB9-6B4D-818A-F29100FF61A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tock-652788952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76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330581" y="3652182"/>
            <a:ext cx="9853394" cy="2085117"/>
          </a:xfrm>
          <a:prstGeom prst="rect">
            <a:avLst/>
          </a:prstGeom>
          <a:solidFill>
            <a:schemeClr val="accent4">
              <a:lumMod val="50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40854" y="338110"/>
            <a:ext cx="3290423" cy="6787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13654" y="3721498"/>
            <a:ext cx="9853393" cy="12875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81385" y="5036653"/>
            <a:ext cx="9853393" cy="49710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rgbClr val="DA622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330"/>
            <a:ext cx="10515600" cy="3434316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233136"/>
            <a:ext cx="12191999" cy="1110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85"/>
            <a:ext cx="1051560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624972" y="-20154"/>
            <a:ext cx="12857293" cy="687815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698118" y="-20156"/>
            <a:ext cx="5032892" cy="6857999"/>
          </a:xfrm>
          <a:prstGeom prst="rect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92464" y="2246194"/>
            <a:ext cx="4856492" cy="1749979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82783" y="4100114"/>
            <a:ext cx="4856492" cy="49710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FE7276-E9ED-4042-A6EF-51BEE4079280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661479" y="245188"/>
            <a:ext cx="1819321" cy="370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624972" y="0"/>
            <a:ext cx="12857293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65052" y="-20156"/>
            <a:ext cx="5032892" cy="6857999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532" y="1822895"/>
            <a:ext cx="4856492" cy="1749979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851" y="3676815"/>
            <a:ext cx="4856492" cy="49710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FE7276-E9ED-4042-A6EF-51BEE4079280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52945" y="262121"/>
            <a:ext cx="1819321" cy="370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269972" cy="6943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6533"/>
            <a:ext cx="10515600" cy="2988332"/>
          </a:xfrm>
        </p:spPr>
        <p:txBody>
          <a:bodyPr/>
          <a:lstStyle>
            <a:lvl1pPr marL="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013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9734" y="6159927"/>
            <a:ext cx="1947530" cy="377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269972" cy="6943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6533"/>
            <a:ext cx="10515600" cy="2988332"/>
          </a:xfrm>
        </p:spPr>
        <p:txBody>
          <a:bodyPr/>
          <a:lstStyle>
            <a:lvl1pPr marL="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013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9734" y="6159927"/>
            <a:ext cx="1947530" cy="377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269972" cy="6943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8584"/>
            <a:ext cx="10515600" cy="2988332"/>
          </a:xfrm>
        </p:spPr>
        <p:txBody>
          <a:bodyPr/>
          <a:lstStyle>
            <a:lvl1pPr marL="0" indent="0" algn="ctr">
              <a:buClr>
                <a:schemeClr val="bg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9064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9734" y="6159927"/>
            <a:ext cx="1947530" cy="377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269972" cy="69430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6533"/>
            <a:ext cx="10515600" cy="2988332"/>
          </a:xfrm>
        </p:spPr>
        <p:txBody>
          <a:bodyPr/>
          <a:lstStyle>
            <a:lvl1pPr marL="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Clr>
                <a:schemeClr val="bg2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013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59734" y="6159927"/>
            <a:ext cx="1947530" cy="377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6810"/>
            <a:ext cx="10515600" cy="1339466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13265"/>
            <a:ext cx="10515600" cy="8080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523785"/>
            <a:ext cx="12192000" cy="101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rgbClr val="DA622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352378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|    www.casa-systems.com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|    www.casa-systems.com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874000" y="0"/>
            <a:ext cx="4317999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607" y="2317314"/>
            <a:ext cx="6815667" cy="2988332"/>
          </a:xfrm>
        </p:spPr>
        <p:txBody>
          <a:bodyPr/>
          <a:lstStyle>
            <a:lvl1pPr algn="l">
              <a:buClr>
                <a:schemeClr val="tx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2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287" y="275142"/>
            <a:ext cx="6855987" cy="132556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Agenda / Contents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|    www.casa-systems.com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en-US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1AB740-8B8A-4B4A-A606-3B85A826B160}" type="datetime1">
              <a:rPr lang="en-US" smtClean="0"/>
            </a:fld>
            <a:endParaRPr lang="id-ID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Wireless Analysis &amp; Marketing Plan  June 2015 | Company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8CF32F-BF76-433E-B044-9152F1517D7B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4" y="6167765"/>
            <a:ext cx="1908060" cy="3771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ock-515069924.jpg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7772400" y="0"/>
            <a:ext cx="44196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2307264" y="6171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A6221"/>
                </a:solidFill>
              </a:rPr>
              <a:t>|    www.casa-systems.com</a:t>
            </a:r>
            <a:endParaRPr lang="en-US" dirty="0">
              <a:solidFill>
                <a:srgbClr val="DA622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7" y="2317314"/>
            <a:ext cx="6815667" cy="2988332"/>
          </a:xfrm>
        </p:spPr>
        <p:txBody>
          <a:bodyPr/>
          <a:lstStyle>
            <a:lvl1pPr algn="l">
              <a:buClr>
                <a:schemeClr val="bg2"/>
              </a:buClr>
              <a:defRPr>
                <a:solidFill>
                  <a:schemeClr val="tx2"/>
                </a:solidFill>
              </a:defRPr>
            </a:lvl1pPr>
            <a:lvl2pPr algn="l">
              <a:buClr>
                <a:schemeClr val="bg2"/>
              </a:buClr>
              <a:defRPr>
                <a:solidFill>
                  <a:schemeClr val="tx2"/>
                </a:solidFill>
              </a:defRPr>
            </a:lvl2pPr>
            <a:lvl3pPr algn="l">
              <a:buClr>
                <a:schemeClr val="bg2"/>
              </a:buClr>
              <a:defRPr>
                <a:solidFill>
                  <a:schemeClr val="tx2"/>
                </a:solidFill>
              </a:defRPr>
            </a:lvl3pPr>
            <a:lvl4pPr algn="l">
              <a:buClr>
                <a:schemeClr val="bg2"/>
              </a:buClr>
              <a:defRPr>
                <a:solidFill>
                  <a:schemeClr val="tx2"/>
                </a:solidFill>
              </a:defRPr>
            </a:lvl4pPr>
            <a:lvl5pPr algn="l">
              <a:buClr>
                <a:schemeClr val="bg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287" y="275142"/>
            <a:ext cx="6855987" cy="132556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DE910D"/>
                </a:solidFill>
              </a:defRPr>
            </a:lvl1pPr>
          </a:lstStyle>
          <a:p>
            <a:r>
              <a:rPr lang="en-US" dirty="0"/>
              <a:t>Agenda / Contents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2307264" y="6171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A6221"/>
                </a:solidFill>
              </a:rPr>
              <a:t>|    www.casa-systems.com</a:t>
            </a:r>
            <a:endParaRPr lang="en-US" dirty="0">
              <a:solidFill>
                <a:srgbClr val="DA622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8" y="2317314"/>
            <a:ext cx="6341526" cy="2988332"/>
          </a:xfrm>
        </p:spPr>
        <p:txBody>
          <a:bodyPr/>
          <a:lstStyle>
            <a:lvl1pPr marL="457200" indent="-457200" algn="l">
              <a:buClr>
                <a:schemeClr val="tx1">
                  <a:lumMod val="65000"/>
                  <a:lumOff val="35000"/>
                </a:schemeClr>
              </a:buClr>
              <a:buFont typeface="Arial" panose="020B0604020202020204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800100" indent="-342900" algn="l">
              <a:buClr>
                <a:schemeClr val="tx1">
                  <a:lumMod val="65000"/>
                  <a:lumOff val="35000"/>
                </a:schemeClr>
              </a:buClr>
              <a:buFont typeface="Arial" panose="020B0604020202020204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257300" indent="-342900" algn="l">
              <a:buClr>
                <a:schemeClr val="tx1">
                  <a:lumMod val="65000"/>
                  <a:lumOff val="35000"/>
                </a:schemeClr>
              </a:buClr>
              <a:buFont typeface="Arial" panose="020B0604020202020204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57350" indent="-285750" algn="l">
              <a:buClr>
                <a:schemeClr val="tx1">
                  <a:lumMod val="65000"/>
                  <a:lumOff val="35000"/>
                </a:schemeClr>
              </a:buClr>
              <a:buFont typeface="Arial" panose="020B0604020202020204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114550" indent="-285750" algn="l">
              <a:buClr>
                <a:schemeClr val="tx1">
                  <a:lumMod val="65000"/>
                  <a:lumOff val="35000"/>
                </a:schemeClr>
              </a:buClr>
              <a:buFont typeface="Arial" panose="020B0604020202020204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2288" y="275142"/>
            <a:ext cx="6500380" cy="132556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Agenda / Contents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7332130" y="0"/>
            <a:ext cx="485987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44" y="1707714"/>
            <a:ext cx="10515600" cy="2988332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0" y="201554"/>
            <a:ext cx="10515600" cy="100071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H="1">
            <a:off x="593544" y="201556"/>
            <a:ext cx="45719" cy="10007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44" y="1707714"/>
            <a:ext cx="10515600" cy="2988332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0" y="201554"/>
            <a:ext cx="10515600" cy="1000713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H="1">
            <a:off x="593544" y="201556"/>
            <a:ext cx="45719" cy="10007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rgbClr val="DA622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330"/>
            <a:ext cx="10515600" cy="3434316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233136"/>
            <a:ext cx="12191999" cy="11101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85"/>
            <a:ext cx="1051560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rgbClr val="DA622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330"/>
            <a:ext cx="10515600" cy="3434316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233136"/>
            <a:ext cx="12327466" cy="1110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85"/>
            <a:ext cx="1051560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07264" y="6171978"/>
            <a:ext cx="2743200" cy="365125"/>
          </a:xfrm>
        </p:spPr>
        <p:txBody>
          <a:bodyPr/>
          <a:lstStyle>
            <a:lvl1pPr>
              <a:defRPr>
                <a:solidFill>
                  <a:srgbClr val="DA6221"/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330"/>
            <a:ext cx="10515600" cy="3434316"/>
          </a:xfrm>
        </p:spPr>
        <p:txBody>
          <a:bodyPr/>
          <a:lstStyle>
            <a:lvl1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233136"/>
            <a:ext cx="12327466" cy="1110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85"/>
            <a:ext cx="1051560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79468" y="6159928"/>
            <a:ext cx="1908061" cy="377175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3925" y="6203953"/>
            <a:ext cx="2743200" cy="365125"/>
          </a:xfrm>
        </p:spPr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    www.casa-systems.com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0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4.jpeg"/><Relationship Id="rId2" Type="http://schemas.openxmlformats.org/officeDocument/2006/relationships/image" Target="../media/image25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4.jpeg"/><Relationship Id="rId3" Type="http://schemas.openxmlformats.org/officeDocument/2006/relationships/image" Target="../media/image31.jpeg"/><Relationship Id="rId2" Type="http://schemas.openxmlformats.org/officeDocument/2006/relationships/image" Target="../media/image23.jpeg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5.jpeg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654" y="3721498"/>
            <a:ext cx="9853393" cy="1287588"/>
          </a:xfrm>
        </p:spPr>
        <p:txBody>
          <a:bodyPr/>
          <a:lstStyle/>
          <a:p>
            <a:r>
              <a:rPr lang="zh-CN" altLang="en-US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路由基础培训</a:t>
            </a:r>
            <a:endParaRPr lang="zh-CN" altLang="en-US" dirty="0" err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654" y="5036653"/>
            <a:ext cx="9853393" cy="497108"/>
          </a:xfrm>
        </p:spPr>
        <p:txBody>
          <a:bodyPr/>
          <a:lstStyle/>
          <a:p>
            <a:r>
              <a:rPr lang="en-US" dirty="0"/>
              <a:t>June 2020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交换机的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Flooding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88761" y="4509541"/>
            <a:ext cx="9977283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交换机依靠</a:t>
            </a:r>
            <a:r>
              <a:rPr lang="en-US" altLang="zh-CN" dirty="0"/>
              <a:t>MAC address table</a:t>
            </a:r>
            <a:r>
              <a:rPr lang="zh-CN" altLang="en-US" dirty="0"/>
              <a:t>进行转发</a:t>
            </a:r>
            <a:endParaRPr lang="en-US" altLang="zh-CN" dirty="0"/>
          </a:p>
          <a:p>
            <a:r>
              <a:rPr lang="en-US" altLang="zh-CN" dirty="0"/>
              <a:t>Flooding </a:t>
            </a:r>
            <a:r>
              <a:rPr lang="zh-CN" altLang="en-US" dirty="0"/>
              <a:t>规则：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，当收到目的为</a:t>
            </a:r>
            <a:r>
              <a:rPr lang="en-US" altLang="zh-CN" dirty="0"/>
              <a:t>FF:FF:FF:FF:FF:FF</a:t>
            </a:r>
            <a:r>
              <a:rPr lang="zh-CN" altLang="en-US" dirty="0"/>
              <a:t>，例如</a:t>
            </a:r>
            <a:r>
              <a:rPr lang="en-US" altLang="zh-CN" dirty="0"/>
              <a:t>ARP</a:t>
            </a:r>
            <a:r>
              <a:rPr lang="zh-CN" altLang="en-US" dirty="0"/>
              <a:t>报文。报文会</a:t>
            </a:r>
            <a:r>
              <a:rPr lang="en-US" altLang="zh-CN" dirty="0"/>
              <a:t>Flooding</a:t>
            </a:r>
            <a:r>
              <a:rPr lang="zh-CN" altLang="en-US" dirty="0"/>
              <a:t>到同一个</a:t>
            </a:r>
            <a:r>
              <a:rPr lang="en-US" altLang="zh-CN" dirty="0" err="1"/>
              <a:t>vlan</a:t>
            </a:r>
            <a:r>
              <a:rPr lang="zh-CN" altLang="en-US" dirty="0"/>
              <a:t>的所有接口。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，当交换机收到一个报文的</a:t>
            </a:r>
            <a:r>
              <a:rPr lang="en-US" altLang="zh-CN" dirty="0"/>
              <a:t>MAC</a:t>
            </a:r>
            <a:r>
              <a:rPr lang="zh-CN" altLang="en-US" dirty="0"/>
              <a:t>不存在于交换机</a:t>
            </a:r>
            <a:r>
              <a:rPr lang="en-US" altLang="zh-CN" dirty="0"/>
              <a:t>MAC</a:t>
            </a:r>
            <a:r>
              <a:rPr lang="zh-CN" altLang="en-US" dirty="0"/>
              <a:t>地址，例如当你用仪器组装一个单播报文，</a:t>
            </a:r>
            <a:endParaRPr lang="en-US" altLang="zh-CN" dirty="0"/>
          </a:p>
          <a:p>
            <a:r>
              <a:rPr lang="zh-CN" altLang="en-US" dirty="0"/>
              <a:t>目的</a:t>
            </a:r>
            <a:r>
              <a:rPr lang="en-US" altLang="zh-CN" dirty="0"/>
              <a:t>MAC</a:t>
            </a:r>
            <a:r>
              <a:rPr lang="zh-CN" altLang="en-US" dirty="0"/>
              <a:t>是随便填写的。发到交换机之后，交换机会</a:t>
            </a:r>
            <a:r>
              <a:rPr lang="en-US" altLang="zh-CN" dirty="0"/>
              <a:t>Flooding</a:t>
            </a:r>
            <a:r>
              <a:rPr lang="zh-CN" altLang="en-US" dirty="0"/>
              <a:t>到同一个</a:t>
            </a:r>
            <a:r>
              <a:rPr lang="en-US" altLang="zh-CN" dirty="0"/>
              <a:t>Vlan</a:t>
            </a:r>
            <a:r>
              <a:rPr lang="zh-CN" altLang="en-US" dirty="0"/>
              <a:t>的所有接口。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61" y="1724185"/>
            <a:ext cx="5732337" cy="2581857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6421098" y="1929957"/>
            <a:ext cx="421358" cy="7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70957" y="1757673"/>
            <a:ext cx="44101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只会在同一个</a:t>
            </a:r>
            <a:r>
              <a:rPr lang="en-US" altLang="zh-CN" dirty="0"/>
              <a:t>Vlan</a:t>
            </a:r>
            <a:r>
              <a:rPr lang="zh-CN" altLang="en-US" dirty="0"/>
              <a:t>（广播域）进行</a:t>
            </a:r>
            <a:r>
              <a:rPr lang="en-US" altLang="zh-CN" dirty="0"/>
              <a:t>Flooding</a:t>
            </a:r>
            <a:endParaRPr lang="en-US" altLang="zh-CN" dirty="0"/>
          </a:p>
          <a:p>
            <a:r>
              <a:rPr lang="en-US" altLang="zh-CN" dirty="0"/>
              <a:t>Flooding</a:t>
            </a:r>
            <a:r>
              <a:rPr lang="zh-CN" altLang="en-US" dirty="0"/>
              <a:t>就是广播的过程。</a:t>
            </a:r>
            <a:endParaRPr lang="en-US" altLang="zh-CN" dirty="0"/>
          </a:p>
        </p:txBody>
      </p:sp>
      <p:sp>
        <p:nvSpPr>
          <p:cNvPr id="10" name="箭头: 右 9"/>
          <p:cNvSpPr/>
          <p:nvPr/>
        </p:nvSpPr>
        <p:spPr>
          <a:xfrm>
            <a:off x="6421098" y="2926126"/>
            <a:ext cx="421358" cy="7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0170" y="2741460"/>
            <a:ext cx="3509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只会在同一个</a:t>
            </a:r>
            <a:r>
              <a:rPr lang="en-US" altLang="zh-CN" dirty="0"/>
              <a:t>Vlan</a:t>
            </a:r>
            <a:r>
              <a:rPr lang="zh-CN" altLang="en-US" dirty="0"/>
              <a:t>进行</a:t>
            </a:r>
            <a:r>
              <a:rPr lang="en-US" altLang="zh-CN" dirty="0"/>
              <a:t>Forwarding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交换机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MAC Address Table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922" y="2664676"/>
            <a:ext cx="77428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交换机初始状态</a:t>
            </a:r>
            <a:r>
              <a:rPr lang="en-US" altLang="zh-CN" dirty="0"/>
              <a:t>MAC address table</a:t>
            </a:r>
            <a:r>
              <a:rPr lang="zh-CN" altLang="en-US" dirty="0"/>
              <a:t>为空</a:t>
            </a:r>
            <a:endParaRPr lang="en-US" altLang="zh-CN" dirty="0"/>
          </a:p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en-US" dirty="0"/>
              <a:t>发送数据给主机</a:t>
            </a:r>
            <a:r>
              <a:rPr lang="en-US" altLang="zh-CN" dirty="0"/>
              <a:t>C</a:t>
            </a:r>
            <a:r>
              <a:rPr lang="zh-CN" altLang="en-US" dirty="0"/>
              <a:t>时，一般会首先发送</a:t>
            </a:r>
            <a:r>
              <a:rPr lang="en-US" altLang="zh-CN" dirty="0"/>
              <a:t>ARP</a:t>
            </a:r>
            <a:r>
              <a:rPr lang="zh-CN" altLang="en-US" dirty="0"/>
              <a:t>请求。交换机收到该帧后，</a:t>
            </a:r>
            <a:endParaRPr lang="en-US" altLang="zh-CN" dirty="0"/>
          </a:p>
          <a:p>
            <a:r>
              <a:rPr lang="zh-CN" altLang="en-US" dirty="0"/>
              <a:t>会将源</a:t>
            </a:r>
            <a:r>
              <a:rPr lang="en-US" altLang="zh-CN" dirty="0"/>
              <a:t>MAC</a:t>
            </a:r>
            <a:r>
              <a:rPr lang="zh-CN" altLang="en-US" dirty="0"/>
              <a:t>地址和接收端口的映射关系添加到</a:t>
            </a:r>
            <a:r>
              <a:rPr lang="en-US" altLang="zh-CN" dirty="0"/>
              <a:t>MAC</a:t>
            </a:r>
            <a:r>
              <a:rPr lang="zh-CN" altLang="en-US" dirty="0"/>
              <a:t>地址表中。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重点： 我们可以利用</a:t>
            </a:r>
            <a:r>
              <a:rPr lang="en-US" altLang="zh-CN" dirty="0">
                <a:solidFill>
                  <a:srgbClr val="00B050"/>
                </a:solidFill>
              </a:rPr>
              <a:t>MAC</a:t>
            </a:r>
            <a:r>
              <a:rPr lang="zh-CN" altLang="en-US" dirty="0">
                <a:solidFill>
                  <a:srgbClr val="00B050"/>
                </a:solidFill>
              </a:rPr>
              <a:t>地址来确认某个报文是否曾经来过交换机，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也可以确认某个</a:t>
            </a:r>
            <a:r>
              <a:rPr lang="en-US" altLang="zh-CN" dirty="0">
                <a:solidFill>
                  <a:srgbClr val="00B050"/>
                </a:solidFill>
              </a:rPr>
              <a:t>MAC</a:t>
            </a:r>
            <a:r>
              <a:rPr lang="zh-CN" altLang="en-US" dirty="0">
                <a:solidFill>
                  <a:srgbClr val="00B050"/>
                </a:solidFill>
              </a:rPr>
              <a:t>地址是从哪个接口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哪个</a:t>
            </a:r>
            <a:r>
              <a:rPr lang="en-US" altLang="zh-CN" dirty="0">
                <a:solidFill>
                  <a:srgbClr val="00B050"/>
                </a:solidFill>
              </a:rPr>
              <a:t>Vlan</a:t>
            </a:r>
            <a:r>
              <a:rPr lang="zh-CN" altLang="en-US" dirty="0">
                <a:solidFill>
                  <a:srgbClr val="00B050"/>
                </a:solidFill>
              </a:rPr>
              <a:t>学习过来的。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&lt;huawei_101&gt;display mac-address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-------------------------------------------------------------------------------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MAC Address    VLAN/VSI                          Learned-From        Type   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-------------------------------------------------------------------------------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54a2-74d2-9c60 1/-                               GE0/0/37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e865-49ca-7eb0 1/-                               GE0/0/38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f872-ea16-3240 1/-                               GE0/0/25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0017-100c-d004 12/-                              GE0/0/47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cccc-813e-f14d 12/-                              GE0/0/47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f872-ea16-3480 22/-                              GE0/0/47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fce3-3ca7-efbf 29/-                              GE0/0/47            dynamic   </a:t>
            </a:r>
            <a:endParaRPr lang="en-US" altLang="zh-CN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200" dirty="0">
                <a:solidFill>
                  <a:srgbClr val="00B050"/>
                </a:solidFill>
                <a:highlight>
                  <a:srgbClr val="000000"/>
                </a:highlight>
              </a:rPr>
              <a:t>0016-c876-8e30 30/-                              GE0/0/47            dynamic </a:t>
            </a:r>
            <a:endParaRPr lang="zh-CN" altLang="en-US" sz="12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14" y="1651527"/>
            <a:ext cx="4172465" cy="2996798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2886204" y="1656691"/>
          <a:ext cx="4172465" cy="75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356"/>
                <a:gridCol w="664143"/>
                <a:gridCol w="1670966"/>
              </a:tblGrid>
              <a:tr h="37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Learned-From</a:t>
                      </a:r>
                      <a:endParaRPr lang="zh-CN" altLang="en-US" dirty="0"/>
                    </a:p>
                  </a:txBody>
                  <a:tcPr/>
                </a:tc>
              </a:tr>
              <a:tr h="37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0001.0203.04aa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Gi0/0/1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三层交换机实现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间通讯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1938" y="1472248"/>
            <a:ext cx="3571875" cy="2091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081" y="1580766"/>
            <a:ext cx="8761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三层交换机即是支持路由功能的交换机。三层交换机支持的路由协议越来越丰富。</a:t>
            </a:r>
            <a:endParaRPr lang="en-US" altLang="zh-CN" dirty="0"/>
          </a:p>
          <a:p>
            <a:r>
              <a:rPr lang="zh-CN" altLang="en-US" dirty="0"/>
              <a:t>甚至支持了</a:t>
            </a:r>
            <a:r>
              <a:rPr lang="en-US" altLang="zh-CN" dirty="0"/>
              <a:t>IPv6</a:t>
            </a:r>
            <a:r>
              <a:rPr lang="zh-CN" altLang="en-US" dirty="0"/>
              <a:t>和</a:t>
            </a:r>
            <a:r>
              <a:rPr lang="en-US" altLang="zh-CN" dirty="0"/>
              <a:t>MPLS VPN</a:t>
            </a:r>
            <a:r>
              <a:rPr lang="zh-CN" altLang="en-US" dirty="0"/>
              <a:t>。不过大部分三层交换机不支持</a:t>
            </a:r>
            <a:r>
              <a:rPr lang="en-US" altLang="zh-CN" dirty="0"/>
              <a:t>NAT</a:t>
            </a:r>
            <a:r>
              <a:rPr lang="zh-CN" altLang="en-US" dirty="0"/>
              <a:t>，</a:t>
            </a:r>
            <a:r>
              <a:rPr lang="en-US" altLang="zh-CN" dirty="0"/>
              <a:t>PBR</a:t>
            </a:r>
            <a:r>
              <a:rPr lang="zh-CN" altLang="en-US" dirty="0"/>
              <a:t>，防火墙功能。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三层交换机使得</a:t>
            </a:r>
            <a:r>
              <a:rPr lang="en-US" altLang="zh-CN" dirty="0"/>
              <a:t>VLAN</a:t>
            </a:r>
            <a:r>
              <a:rPr lang="zh-CN" altLang="en-US" dirty="0"/>
              <a:t>间路由变得尤其方便。例如：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Picture 100" descr="CscoCat6500MultiSw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25" y="2871856"/>
            <a:ext cx="617485" cy="82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1" descr="web brow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38" y="5079014"/>
            <a:ext cx="6235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8" idx="2"/>
            <a:endCxn id="29" idx="0"/>
          </p:cNvCxnSpPr>
          <p:nvPr/>
        </p:nvCxnSpPr>
        <p:spPr>
          <a:xfrm flipH="1">
            <a:off x="1567234" y="3693413"/>
            <a:ext cx="464034" cy="551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2"/>
            <a:endCxn id="23" idx="0"/>
          </p:cNvCxnSpPr>
          <p:nvPr/>
        </p:nvCxnSpPr>
        <p:spPr>
          <a:xfrm>
            <a:off x="2031268" y="3693413"/>
            <a:ext cx="1248586" cy="6662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48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20" y="4359677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723946" y="3255976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FF"/>
                </a:highlight>
              </a:rPr>
              <a:t>xg0/0/1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en-US" altLang="zh-CN" dirty="0">
                <a:highlight>
                  <a:srgbClr val="00FFFF"/>
                </a:highlight>
              </a:rPr>
              <a:t>Trunk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en-US" altLang="zh-CN" dirty="0">
                <a:highlight>
                  <a:srgbClr val="00FFFF"/>
                </a:highlight>
              </a:rPr>
              <a:t>vlan10/20</a:t>
            </a:r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12719" y="3411802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xg0/0/2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Access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vlan20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10213" y="5678758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10.10.10.100/24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gw:10.10.10.1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85347" y="4908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20.20.20.200/24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gw:20.20.20.1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98636" y="2881186"/>
            <a:ext cx="39820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HUAWEI  </a:t>
            </a:r>
            <a:r>
              <a:rPr lang="zh-CN" altLang="en-US" b="1" dirty="0"/>
              <a:t>三层交换机配置：</a:t>
            </a:r>
            <a:endParaRPr lang="en-US" altLang="zh-CN" b="1" dirty="0"/>
          </a:p>
          <a:p>
            <a:r>
              <a:rPr lang="en-US" altLang="zh-CN" dirty="0" err="1"/>
              <a:t>vlan</a:t>
            </a:r>
            <a:r>
              <a:rPr lang="en-US" altLang="zh-CN" dirty="0"/>
              <a:t> batch </a:t>
            </a:r>
            <a:r>
              <a:rPr lang="en-US" altLang="zh-CN" dirty="0">
                <a:highlight>
                  <a:srgbClr val="FFFF00"/>
                </a:highlight>
              </a:rPr>
              <a:t>10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008000"/>
                </a:highlight>
              </a:rPr>
              <a:t>20</a:t>
            </a:r>
            <a:r>
              <a:rPr lang="en-US" altLang="zh-CN" dirty="0"/>
              <a:t>   //1</a:t>
            </a:r>
            <a:r>
              <a:rPr lang="zh-CN" altLang="en-US" dirty="0"/>
              <a:t>，先创建二层</a:t>
            </a:r>
            <a:r>
              <a:rPr lang="en-US" altLang="zh-CN" dirty="0"/>
              <a:t>Vlan</a:t>
            </a:r>
            <a:endParaRPr lang="en-US" altLang="zh-CN" dirty="0"/>
          </a:p>
          <a:p>
            <a:r>
              <a:rPr lang="en-US" altLang="zh-CN" dirty="0">
                <a:highlight>
                  <a:srgbClr val="00FFFF"/>
                </a:highlight>
              </a:rPr>
              <a:t>interface </a:t>
            </a:r>
            <a:r>
              <a:rPr lang="en-US" altLang="zh-CN" dirty="0" err="1">
                <a:highlight>
                  <a:srgbClr val="00FFFF"/>
                </a:highlight>
              </a:rPr>
              <a:t>xg</a:t>
            </a:r>
            <a:r>
              <a:rPr lang="en-US" altLang="zh-CN" dirty="0">
                <a:highlight>
                  <a:srgbClr val="00FFFF"/>
                </a:highlight>
              </a:rPr>
              <a:t> 0/0/1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fr-FR" altLang="zh-CN" dirty="0">
                <a:highlight>
                  <a:srgbClr val="00FFFF"/>
                </a:highlight>
              </a:rPr>
              <a:t> port link-type trunk</a:t>
            </a:r>
            <a:endParaRPr lang="fr-FR" altLang="zh-CN" dirty="0">
              <a:highlight>
                <a:srgbClr val="00FFFF"/>
              </a:highlight>
            </a:endParaRPr>
          </a:p>
          <a:p>
            <a:r>
              <a:rPr lang="fr-FR" altLang="zh-CN" dirty="0">
                <a:highlight>
                  <a:srgbClr val="00FFFF"/>
                </a:highlight>
              </a:rPr>
              <a:t> port trunk allow-pass vlan 10 20</a:t>
            </a:r>
            <a:endParaRPr lang="fr-FR" altLang="zh-CN" dirty="0">
              <a:highlight>
                <a:srgbClr val="00FFFF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interface </a:t>
            </a:r>
            <a:r>
              <a:rPr lang="en-US" altLang="zh-CN" dirty="0" err="1">
                <a:highlight>
                  <a:srgbClr val="008000"/>
                </a:highlight>
              </a:rPr>
              <a:t>xg</a:t>
            </a:r>
            <a:r>
              <a:rPr lang="en-US" altLang="zh-CN" dirty="0">
                <a:highlight>
                  <a:srgbClr val="008000"/>
                </a:highlight>
              </a:rPr>
              <a:t> 0/0/2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fr-FR" altLang="zh-CN" dirty="0">
                <a:highlight>
                  <a:srgbClr val="008000"/>
                </a:highlight>
              </a:rPr>
              <a:t>  port link-type access</a:t>
            </a:r>
            <a:endParaRPr lang="fr-FR" altLang="zh-CN" dirty="0">
              <a:highlight>
                <a:srgbClr val="008000"/>
              </a:highlight>
            </a:endParaRPr>
          </a:p>
          <a:p>
            <a:r>
              <a:rPr lang="fr-FR" altLang="zh-CN" dirty="0">
                <a:highlight>
                  <a:srgbClr val="008000"/>
                </a:highlight>
              </a:rPr>
              <a:t>  port default vlan </a:t>
            </a:r>
            <a:r>
              <a:rPr lang="en-US" altLang="zh-CN" dirty="0">
                <a:highlight>
                  <a:srgbClr val="008000"/>
                </a:highlight>
              </a:rPr>
              <a:t>20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interface </a:t>
            </a:r>
            <a:r>
              <a:rPr lang="en-US" altLang="zh-CN" dirty="0" err="1">
                <a:highlight>
                  <a:srgbClr val="FFFF00"/>
                </a:highlight>
              </a:rPr>
              <a:t>vlan</a:t>
            </a:r>
            <a:r>
              <a:rPr lang="en-US" altLang="zh-CN" dirty="0">
                <a:highlight>
                  <a:srgbClr val="FFFF00"/>
                </a:highlight>
              </a:rPr>
              <a:t> 10</a:t>
            </a:r>
            <a:r>
              <a:rPr lang="en-US" altLang="zh-CN" dirty="0"/>
              <a:t>      //3</a:t>
            </a:r>
            <a:r>
              <a:rPr lang="zh-CN" altLang="en-US" dirty="0"/>
              <a:t>，创建三层</a:t>
            </a:r>
            <a:r>
              <a:rPr lang="en-US" altLang="zh-CN" dirty="0"/>
              <a:t>Vlan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  </a:t>
            </a:r>
            <a:r>
              <a:rPr lang="en-US" altLang="zh-CN" dirty="0" err="1">
                <a:highlight>
                  <a:srgbClr val="FFFF00"/>
                </a:highlight>
              </a:rPr>
              <a:t>ip</a:t>
            </a:r>
            <a:r>
              <a:rPr lang="en-US" altLang="zh-CN" dirty="0">
                <a:highlight>
                  <a:srgbClr val="FFFF00"/>
                </a:highlight>
              </a:rPr>
              <a:t> address 10.10.10.1 255.255.255.0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interface </a:t>
            </a:r>
            <a:r>
              <a:rPr lang="en-US" altLang="zh-CN" dirty="0" err="1">
                <a:highlight>
                  <a:srgbClr val="008000"/>
                </a:highlight>
              </a:rPr>
              <a:t>vlan</a:t>
            </a:r>
            <a:r>
              <a:rPr lang="en-US" altLang="zh-CN" dirty="0">
                <a:highlight>
                  <a:srgbClr val="008000"/>
                </a:highlight>
              </a:rPr>
              <a:t> 20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  </a:t>
            </a:r>
            <a:r>
              <a:rPr lang="en-US" altLang="zh-CN" dirty="0" err="1">
                <a:highlight>
                  <a:srgbClr val="008000"/>
                </a:highlight>
              </a:rPr>
              <a:t>ip</a:t>
            </a:r>
            <a:r>
              <a:rPr lang="en-US" altLang="zh-CN" dirty="0">
                <a:highlight>
                  <a:srgbClr val="008000"/>
                </a:highlight>
              </a:rPr>
              <a:t> address 20.20.20.1 255.255.255.0</a:t>
            </a:r>
            <a:endParaRPr lang="en-US" altLang="zh-CN" dirty="0">
              <a:highlight>
                <a:srgbClr val="008000"/>
              </a:highlight>
            </a:endParaRPr>
          </a:p>
        </p:txBody>
      </p:sp>
      <p:pic>
        <p:nvPicPr>
          <p:cNvPr id="29" name="Picture 25" descr="cataly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27" y="4244522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直接连接符 41"/>
          <p:cNvCxnSpPr>
            <a:stCxn id="9" idx="0"/>
            <a:endCxn id="29" idx="2"/>
          </p:cNvCxnSpPr>
          <p:nvPr/>
        </p:nvCxnSpPr>
        <p:spPr>
          <a:xfrm flipH="1" flipV="1">
            <a:off x="1567234" y="4673003"/>
            <a:ext cx="627799" cy="4060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48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7" y="5134770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直接连接符 48"/>
          <p:cNvCxnSpPr>
            <a:stCxn id="46" idx="0"/>
            <a:endCxn id="29" idx="2"/>
          </p:cNvCxnSpPr>
          <p:nvPr/>
        </p:nvCxnSpPr>
        <p:spPr>
          <a:xfrm flipV="1">
            <a:off x="871521" y="4673003"/>
            <a:ext cx="695713" cy="4617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4573" y="5711312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20.20.20.100/24</a:t>
            </a:r>
            <a:endParaRPr lang="en-US" altLang="zh-CN" dirty="0">
              <a:highlight>
                <a:srgbClr val="008000"/>
              </a:highlight>
            </a:endParaRPr>
          </a:p>
          <a:p>
            <a:r>
              <a:rPr lang="en-US" altLang="zh-CN" dirty="0">
                <a:highlight>
                  <a:srgbClr val="008000"/>
                </a:highlight>
              </a:rPr>
              <a:t>gw:20.20.20.1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1387" y="465170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vlan20</a:t>
            </a:r>
            <a:endParaRPr lang="zh-CN" altLang="en-US" dirty="0">
              <a:highlight>
                <a:srgbClr val="008000"/>
              </a:highligh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700319" y="465481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vlan10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58184" y="4257186"/>
            <a:ext cx="2390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Debug </a:t>
            </a:r>
            <a:r>
              <a:rPr lang="zh-CN" altLang="en-US" b="1" dirty="0"/>
              <a:t>命令：</a:t>
            </a:r>
            <a:endParaRPr lang="en-US" altLang="zh-CN" b="1" dirty="0"/>
          </a:p>
          <a:p>
            <a:r>
              <a:rPr lang="en-US" altLang="zh-CN" b="1" dirty="0"/>
              <a:t>display </a:t>
            </a:r>
            <a:r>
              <a:rPr lang="en-US" altLang="zh-CN" b="1" dirty="0" err="1"/>
              <a:t>vlan</a:t>
            </a:r>
            <a:r>
              <a:rPr lang="en-US" altLang="zh-CN" b="1" dirty="0"/>
              <a:t> 10</a:t>
            </a:r>
            <a:endParaRPr lang="en-US" altLang="zh-CN" b="1" dirty="0"/>
          </a:p>
          <a:p>
            <a:r>
              <a:rPr lang="en-US" altLang="zh-CN" b="1" dirty="0"/>
              <a:t>display </a:t>
            </a:r>
            <a:r>
              <a:rPr lang="en-US" altLang="zh-CN" b="1" dirty="0" err="1"/>
              <a:t>vlan</a:t>
            </a:r>
            <a:r>
              <a:rPr lang="en-US" altLang="zh-CN" b="1" dirty="0"/>
              <a:t> 20</a:t>
            </a:r>
            <a:endParaRPr lang="en-US" altLang="zh-CN" b="1" dirty="0"/>
          </a:p>
          <a:p>
            <a:r>
              <a:rPr lang="en-US" altLang="zh-CN" b="1" dirty="0"/>
              <a:t>display mac-address </a:t>
            </a:r>
            <a:endParaRPr lang="en-US" altLang="zh-CN" b="1" dirty="0"/>
          </a:p>
          <a:p>
            <a:r>
              <a:rPr lang="en-US" altLang="zh-CN" b="1" dirty="0"/>
              <a:t>display </a:t>
            </a:r>
            <a:r>
              <a:rPr lang="en-US" altLang="zh-CN" b="1" dirty="0" err="1"/>
              <a:t>ip</a:t>
            </a:r>
            <a:r>
              <a:rPr lang="en-US" altLang="zh-CN" b="1" dirty="0"/>
              <a:t> routing-table</a:t>
            </a:r>
            <a:endParaRPr lang="en-US" altLang="zh-CN" b="1" dirty="0"/>
          </a:p>
          <a:p>
            <a:r>
              <a:rPr lang="en-US" altLang="zh-CN" b="1" dirty="0"/>
              <a:t>ping 20.20.20.100</a:t>
            </a:r>
            <a:endParaRPr lang="en-US" altLang="zh-CN" b="1" dirty="0"/>
          </a:p>
          <a:p>
            <a:r>
              <a:rPr lang="en-US" altLang="zh-CN" b="1" dirty="0"/>
              <a:t>ping 10.10.10.100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单臂路由实现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通讯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5" descr="cataly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47" y="4053087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ataly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82" y="2985063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27" y="1732443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8" descr="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87" y="5121775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>
            <a:stCxn id="8" idx="2"/>
            <a:endCxn id="7" idx="0"/>
          </p:cNvCxnSpPr>
          <p:nvPr/>
        </p:nvCxnSpPr>
        <p:spPr>
          <a:xfrm>
            <a:off x="5650227" y="2319818"/>
            <a:ext cx="7662" cy="665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2"/>
            <a:endCxn id="6" idx="0"/>
          </p:cNvCxnSpPr>
          <p:nvPr/>
        </p:nvCxnSpPr>
        <p:spPr>
          <a:xfrm flipH="1">
            <a:off x="4954854" y="3413544"/>
            <a:ext cx="703035" cy="639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8" descr="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22" y="5114065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8"/>
          <p:cNvCxnSpPr>
            <a:stCxn id="6" idx="2"/>
            <a:endCxn id="9" idx="0"/>
          </p:cNvCxnSpPr>
          <p:nvPr/>
        </p:nvCxnSpPr>
        <p:spPr>
          <a:xfrm flipH="1">
            <a:off x="4594721" y="4481568"/>
            <a:ext cx="360133" cy="6402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  <a:endCxn id="18" idx="0"/>
          </p:cNvCxnSpPr>
          <p:nvPr/>
        </p:nvCxnSpPr>
        <p:spPr>
          <a:xfrm>
            <a:off x="4954854" y="4481568"/>
            <a:ext cx="302202" cy="632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5" descr="cataly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9" y="4053087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33"/>
          <p:cNvCxnSpPr>
            <a:stCxn id="7" idx="2"/>
            <a:endCxn id="33" idx="0"/>
          </p:cNvCxnSpPr>
          <p:nvPr/>
        </p:nvCxnSpPr>
        <p:spPr>
          <a:xfrm>
            <a:off x="5657889" y="3413544"/>
            <a:ext cx="627557" cy="639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48" descr="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95" y="5122108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48" descr="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0" y="5114398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接连接符 40"/>
          <p:cNvCxnSpPr>
            <a:stCxn id="33" idx="2"/>
            <a:endCxn id="39" idx="0"/>
          </p:cNvCxnSpPr>
          <p:nvPr/>
        </p:nvCxnSpPr>
        <p:spPr>
          <a:xfrm flipH="1">
            <a:off x="5978929" y="4481568"/>
            <a:ext cx="306517" cy="640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2"/>
            <a:endCxn id="40" idx="0"/>
          </p:cNvCxnSpPr>
          <p:nvPr/>
        </p:nvCxnSpPr>
        <p:spPr>
          <a:xfrm>
            <a:off x="6285446" y="4481568"/>
            <a:ext cx="355818" cy="6328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459458" y="4481568"/>
            <a:ext cx="397521" cy="632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 rot="18117349">
            <a:off x="3995255" y="459334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ighlight>
                  <a:srgbClr val="C0C0C0"/>
                </a:highlight>
              </a:rPr>
              <a:t>无</a:t>
            </a:r>
            <a:r>
              <a:rPr lang="en-US" altLang="zh-CN" dirty="0">
                <a:solidFill>
                  <a:schemeClr val="bg1"/>
                </a:solidFill>
                <a:highlight>
                  <a:srgbClr val="C0C0C0"/>
                </a:highlight>
              </a:rPr>
              <a:t>VLAN</a:t>
            </a:r>
            <a:endParaRPr lang="zh-CN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4798841" y="3355648"/>
            <a:ext cx="760921" cy="6834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 rot="19118030">
            <a:off x="4481852" y="345106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VLAN10</a:t>
            </a:r>
            <a:endParaRPr lang="zh-CN" altLang="en-US" dirty="0">
              <a:highlight>
                <a:srgbClr val="008000"/>
              </a:highlight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498914" y="2301156"/>
            <a:ext cx="0" cy="67383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rot="16200000">
            <a:off x="4780802" y="241405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8000"/>
                </a:highlight>
              </a:rPr>
              <a:t>VLAN10</a:t>
            </a:r>
            <a:endParaRPr lang="zh-CN" altLang="en-US" dirty="0">
              <a:highlight>
                <a:srgbClr val="008000"/>
              </a:highlight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807277" y="2301156"/>
            <a:ext cx="0" cy="69979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5820393" y="3412547"/>
            <a:ext cx="642962" cy="6405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 rot="5400000">
            <a:off x="5595326" y="246347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VLAN20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4" name="文本框 93"/>
          <p:cNvSpPr txBox="1"/>
          <p:nvPr/>
        </p:nvSpPr>
        <p:spPr>
          <a:xfrm rot="2736130">
            <a:off x="5860253" y="34528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VLAN20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6427165" y="4500834"/>
            <a:ext cx="355417" cy="613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对话气泡: 矩形 100"/>
          <p:cNvSpPr/>
          <p:nvPr/>
        </p:nvSpPr>
        <p:spPr>
          <a:xfrm>
            <a:off x="3473231" y="4109910"/>
            <a:ext cx="1028292" cy="291262"/>
          </a:xfrm>
          <a:prstGeom prst="wedgeRectCallout">
            <a:avLst>
              <a:gd name="adj1" fmla="val 87849"/>
              <a:gd name="adj2" fmla="val 710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Tag Vlan10</a:t>
            </a:r>
            <a:endParaRPr lang="zh-CN" altLang="en-US" sz="1400" dirty="0"/>
          </a:p>
        </p:txBody>
      </p:sp>
      <p:sp>
        <p:nvSpPr>
          <p:cNvPr id="102" name="对话气泡: 矩形 101"/>
          <p:cNvSpPr/>
          <p:nvPr/>
        </p:nvSpPr>
        <p:spPr>
          <a:xfrm>
            <a:off x="6941258" y="4187856"/>
            <a:ext cx="1233567" cy="293712"/>
          </a:xfrm>
          <a:prstGeom prst="wedgeRectCallout">
            <a:avLst>
              <a:gd name="adj1" fmla="val -100106"/>
              <a:gd name="adj2" fmla="val 510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Untag Vlan20</a:t>
            </a:r>
            <a:endParaRPr lang="zh-CN" altLang="en-US" sz="1400" dirty="0"/>
          </a:p>
        </p:txBody>
      </p:sp>
      <p:sp>
        <p:nvSpPr>
          <p:cNvPr id="99" name="文本框 98"/>
          <p:cNvSpPr txBox="1"/>
          <p:nvPr/>
        </p:nvSpPr>
        <p:spPr>
          <a:xfrm rot="3602174">
            <a:off x="6388211" y="45992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ighlight>
                  <a:srgbClr val="C0C0C0"/>
                </a:highlight>
              </a:rPr>
              <a:t>无</a:t>
            </a:r>
            <a:r>
              <a:rPr lang="en-US" altLang="zh-CN" dirty="0">
                <a:solidFill>
                  <a:schemeClr val="bg1"/>
                </a:solidFill>
                <a:highlight>
                  <a:srgbClr val="C0C0C0"/>
                </a:highlight>
              </a:rPr>
              <a:t>VLAN</a:t>
            </a:r>
            <a:endParaRPr lang="zh-CN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7" name="对话气泡: 矩形 106"/>
          <p:cNvSpPr/>
          <p:nvPr/>
        </p:nvSpPr>
        <p:spPr>
          <a:xfrm>
            <a:off x="6325284" y="2017196"/>
            <a:ext cx="1028293" cy="293712"/>
          </a:xfrm>
          <a:prstGeom prst="wedgeRectCallout">
            <a:avLst>
              <a:gd name="adj1" fmla="val -112208"/>
              <a:gd name="adj2" fmla="val 510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L3 Forward</a:t>
            </a:r>
            <a:endParaRPr lang="zh-CN" altLang="en-US" sz="1400" dirty="0"/>
          </a:p>
        </p:txBody>
      </p:sp>
      <p:sp>
        <p:nvSpPr>
          <p:cNvPr id="108" name="对话气泡: 矩形 107"/>
          <p:cNvSpPr/>
          <p:nvPr/>
        </p:nvSpPr>
        <p:spPr>
          <a:xfrm>
            <a:off x="3919399" y="2892091"/>
            <a:ext cx="1028293" cy="293712"/>
          </a:xfrm>
          <a:prstGeom prst="wedgeRectCallout">
            <a:avLst>
              <a:gd name="adj1" fmla="val 101029"/>
              <a:gd name="adj2" fmla="val -188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L2 Forward</a:t>
            </a:r>
            <a:endParaRPr lang="zh-CN" altLang="en-US" sz="1400" dirty="0"/>
          </a:p>
        </p:txBody>
      </p:sp>
      <p:sp>
        <p:nvSpPr>
          <p:cNvPr id="109" name="对话气泡: 矩形 108"/>
          <p:cNvSpPr/>
          <p:nvPr/>
        </p:nvSpPr>
        <p:spPr>
          <a:xfrm>
            <a:off x="3264156" y="4364779"/>
            <a:ext cx="1240532" cy="345516"/>
          </a:xfrm>
          <a:prstGeom prst="wedgeRectCallout">
            <a:avLst>
              <a:gd name="adj1" fmla="val 79871"/>
              <a:gd name="adj2" fmla="val -1177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Access vlan10</a:t>
            </a:r>
            <a:endParaRPr lang="zh-CN" altLang="en-US" sz="1400" dirty="0"/>
          </a:p>
        </p:txBody>
      </p:sp>
      <p:sp>
        <p:nvSpPr>
          <p:cNvPr id="110" name="对话气泡: 矩形 109"/>
          <p:cNvSpPr/>
          <p:nvPr/>
        </p:nvSpPr>
        <p:spPr>
          <a:xfrm>
            <a:off x="6937775" y="4500097"/>
            <a:ext cx="1240532" cy="345516"/>
          </a:xfrm>
          <a:prstGeom prst="wedgeRectCallout">
            <a:avLst>
              <a:gd name="adj1" fmla="val -96385"/>
              <a:gd name="adj2" fmla="val -48760"/>
            </a:avLst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Access vlan20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对话气泡: 矩形 110"/>
          <p:cNvSpPr/>
          <p:nvPr/>
        </p:nvSpPr>
        <p:spPr>
          <a:xfrm>
            <a:off x="3487656" y="3640765"/>
            <a:ext cx="1240532" cy="345516"/>
          </a:xfrm>
          <a:prstGeom prst="wedgeRectCallout">
            <a:avLst>
              <a:gd name="adj1" fmla="val 69797"/>
              <a:gd name="adj2" fmla="val 656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Trunk 10/20</a:t>
            </a:r>
            <a:endParaRPr lang="zh-CN" altLang="en-US" sz="1400" dirty="0"/>
          </a:p>
        </p:txBody>
      </p:sp>
      <p:sp>
        <p:nvSpPr>
          <p:cNvPr id="113" name="对话气泡: 矩形 112"/>
          <p:cNvSpPr/>
          <p:nvPr/>
        </p:nvSpPr>
        <p:spPr>
          <a:xfrm>
            <a:off x="3909875" y="2563541"/>
            <a:ext cx="1240532" cy="345516"/>
          </a:xfrm>
          <a:prstGeom prst="wedgeRectCallout">
            <a:avLst>
              <a:gd name="adj1" fmla="val 86344"/>
              <a:gd name="adj2" fmla="val 60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Trunk 10/20</a:t>
            </a:r>
            <a:endParaRPr lang="zh-CN" altLang="en-US" sz="1400" dirty="0"/>
          </a:p>
        </p:txBody>
      </p:sp>
      <p:sp>
        <p:nvSpPr>
          <p:cNvPr id="114" name="对话气泡: 矩形 113"/>
          <p:cNvSpPr/>
          <p:nvPr/>
        </p:nvSpPr>
        <p:spPr>
          <a:xfrm>
            <a:off x="3911232" y="3163926"/>
            <a:ext cx="1240532" cy="345516"/>
          </a:xfrm>
          <a:prstGeom prst="wedgeRectCallout">
            <a:avLst>
              <a:gd name="adj1" fmla="val 86344"/>
              <a:gd name="adj2" fmla="val 223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Trunk 10/20</a:t>
            </a:r>
            <a:endParaRPr lang="zh-CN" altLang="en-US" sz="1400" dirty="0"/>
          </a:p>
        </p:txBody>
      </p:sp>
      <p:sp>
        <p:nvSpPr>
          <p:cNvPr id="115" name="对话气泡: 矩形 114"/>
          <p:cNvSpPr/>
          <p:nvPr/>
        </p:nvSpPr>
        <p:spPr>
          <a:xfrm>
            <a:off x="6372414" y="3596477"/>
            <a:ext cx="1240532" cy="345516"/>
          </a:xfrm>
          <a:prstGeom prst="wedgeRectCallout">
            <a:avLst>
              <a:gd name="adj1" fmla="val -55811"/>
              <a:gd name="adj2" fmla="val 764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Trunk 10/20</a:t>
            </a:r>
            <a:endParaRPr lang="zh-CN" altLang="en-US" sz="1400" dirty="0"/>
          </a:p>
        </p:txBody>
      </p:sp>
      <p:sp>
        <p:nvSpPr>
          <p:cNvPr id="116" name="对话气泡: 矩形 115"/>
          <p:cNvSpPr/>
          <p:nvPr/>
        </p:nvSpPr>
        <p:spPr>
          <a:xfrm>
            <a:off x="6224883" y="2984638"/>
            <a:ext cx="1240532" cy="345516"/>
          </a:xfrm>
          <a:prstGeom prst="wedgeRectCallout">
            <a:avLst>
              <a:gd name="adj1" fmla="val -88905"/>
              <a:gd name="adj2" fmla="val 791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Trunk 10/20</a:t>
            </a:r>
            <a:endParaRPr lang="zh-CN" altLang="en-US" sz="1400" dirty="0"/>
          </a:p>
        </p:txBody>
      </p:sp>
      <p:sp>
        <p:nvSpPr>
          <p:cNvPr id="119" name="对话气泡: 矩形 118"/>
          <p:cNvSpPr/>
          <p:nvPr/>
        </p:nvSpPr>
        <p:spPr>
          <a:xfrm>
            <a:off x="113146" y="3694075"/>
            <a:ext cx="3241796" cy="3058820"/>
          </a:xfrm>
          <a:prstGeom prst="wedgeRectCallout">
            <a:avLst>
              <a:gd name="adj1" fmla="val 86741"/>
              <a:gd name="adj2" fmla="val -29035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SW_B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vlan</a:t>
            </a:r>
            <a:r>
              <a:rPr lang="en-US" altLang="zh-CN" dirty="0"/>
              <a:t> batch 10 20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0/0/1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PC_A</a:t>
            </a:r>
            <a:endParaRPr lang="en-US" altLang="zh-CN" dirty="0"/>
          </a:p>
          <a:p>
            <a:r>
              <a:rPr lang="fr-FR" altLang="zh-CN" dirty="0"/>
              <a:t> port link-type access</a:t>
            </a:r>
            <a:endParaRPr lang="fr-FR" altLang="zh-CN" dirty="0"/>
          </a:p>
          <a:p>
            <a:r>
              <a:rPr lang="fr-FR" altLang="zh-CN" dirty="0"/>
              <a:t> port default vlan </a:t>
            </a:r>
            <a:r>
              <a:rPr lang="en-US" altLang="zh-CN" dirty="0"/>
              <a:t>10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0/0/2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PC_B</a:t>
            </a:r>
            <a:endParaRPr lang="en-US" altLang="zh-CN" dirty="0"/>
          </a:p>
          <a:p>
            <a:r>
              <a:rPr lang="fr-FR" altLang="zh-CN" dirty="0"/>
              <a:t> port link-type access</a:t>
            </a:r>
            <a:endParaRPr lang="fr-FR" altLang="zh-CN" dirty="0"/>
          </a:p>
          <a:p>
            <a:r>
              <a:rPr lang="fr-FR" altLang="zh-CN" dirty="0"/>
              <a:t> port default vlan </a:t>
            </a:r>
            <a:r>
              <a:rPr lang="en-US" altLang="zh-CN" dirty="0"/>
              <a:t>20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0/0/3   </a:t>
            </a:r>
            <a:r>
              <a:rPr lang="en-US" altLang="zh-CN" dirty="0">
                <a:sym typeface="Wingdings" panose="05000000000000000000" pitchFamily="2" charset="2"/>
              </a:rPr>
              <a:t> To SW_A</a:t>
            </a:r>
            <a:endParaRPr lang="en-US" altLang="zh-CN" dirty="0"/>
          </a:p>
          <a:p>
            <a:r>
              <a:rPr lang="fr-FR" altLang="zh-CN" dirty="0"/>
              <a:t> port link-type trunk</a:t>
            </a:r>
            <a:endParaRPr lang="fr-FR" altLang="zh-CN" dirty="0"/>
          </a:p>
          <a:p>
            <a:r>
              <a:rPr lang="fr-FR" altLang="zh-CN" dirty="0"/>
              <a:t> port trunk allow-pass vlan 10 20</a:t>
            </a:r>
            <a:endParaRPr lang="fr-FR" altLang="zh-CN" dirty="0"/>
          </a:p>
        </p:txBody>
      </p:sp>
      <p:sp>
        <p:nvSpPr>
          <p:cNvPr id="120" name="对话气泡: 矩形 119"/>
          <p:cNvSpPr/>
          <p:nvPr/>
        </p:nvSpPr>
        <p:spPr>
          <a:xfrm>
            <a:off x="8079156" y="3769235"/>
            <a:ext cx="3241796" cy="3042658"/>
          </a:xfrm>
          <a:prstGeom prst="wedgeRectCallout">
            <a:avLst>
              <a:gd name="adj1" fmla="val -92324"/>
              <a:gd name="adj2" fmla="val -35181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SW_C:</a:t>
            </a:r>
            <a:endParaRPr lang="en-US" altLang="zh-CN" dirty="0"/>
          </a:p>
          <a:p>
            <a:r>
              <a:rPr lang="en-US" altLang="zh-CN" dirty="0" err="1"/>
              <a:t>vlan</a:t>
            </a:r>
            <a:r>
              <a:rPr lang="en-US" altLang="zh-CN" dirty="0"/>
              <a:t> batch 10 20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0/0/1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PC_C</a:t>
            </a:r>
            <a:endParaRPr lang="en-US" altLang="zh-CN" dirty="0"/>
          </a:p>
          <a:p>
            <a:r>
              <a:rPr lang="fr-FR" altLang="zh-CN" dirty="0"/>
              <a:t> port link-type access</a:t>
            </a:r>
            <a:endParaRPr lang="fr-FR" altLang="zh-CN" dirty="0"/>
          </a:p>
          <a:p>
            <a:r>
              <a:rPr lang="fr-FR" altLang="zh-CN" dirty="0"/>
              <a:t> port default vlan </a:t>
            </a:r>
            <a:r>
              <a:rPr lang="en-US" altLang="zh-CN" dirty="0"/>
              <a:t>10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0/0/2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PC_D</a:t>
            </a:r>
            <a:endParaRPr lang="en-US" altLang="zh-CN" dirty="0"/>
          </a:p>
          <a:p>
            <a:r>
              <a:rPr lang="fr-FR" altLang="zh-CN" dirty="0"/>
              <a:t> port link-type access</a:t>
            </a:r>
            <a:endParaRPr lang="fr-FR" altLang="zh-CN" dirty="0"/>
          </a:p>
          <a:p>
            <a:r>
              <a:rPr lang="fr-FR" altLang="zh-CN" dirty="0"/>
              <a:t> port default vlan </a:t>
            </a:r>
            <a:r>
              <a:rPr lang="en-US" altLang="zh-CN" dirty="0"/>
              <a:t>20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0/0/3   </a:t>
            </a:r>
            <a:r>
              <a:rPr lang="en-US" altLang="zh-CN" dirty="0">
                <a:sym typeface="Wingdings" panose="05000000000000000000" pitchFamily="2" charset="2"/>
              </a:rPr>
              <a:t> To SW_A</a:t>
            </a:r>
            <a:endParaRPr lang="en-US" altLang="zh-CN" dirty="0"/>
          </a:p>
          <a:p>
            <a:r>
              <a:rPr lang="fr-FR" altLang="zh-CN" dirty="0"/>
              <a:t> port link-type trunk</a:t>
            </a:r>
            <a:endParaRPr lang="fr-FR" altLang="zh-CN" dirty="0"/>
          </a:p>
          <a:p>
            <a:r>
              <a:rPr lang="fr-FR" altLang="zh-CN" dirty="0"/>
              <a:t> port trunk allow-pass vlan 10 20</a:t>
            </a:r>
            <a:endParaRPr lang="fr-FR" altLang="zh-CN" dirty="0"/>
          </a:p>
        </p:txBody>
      </p:sp>
      <p:sp>
        <p:nvSpPr>
          <p:cNvPr id="121" name="文本框 120"/>
          <p:cNvSpPr txBox="1"/>
          <p:nvPr/>
        </p:nvSpPr>
        <p:spPr>
          <a:xfrm>
            <a:off x="5423269" y="1357633"/>
            <a:ext cx="41966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RT</a:t>
            </a:r>
            <a:endParaRPr lang="en-US" altLang="zh-CN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290885" y="3504569"/>
            <a:ext cx="74244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SW_A</a:t>
            </a:r>
            <a:endParaRPr lang="en-US" altLang="zh-CN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918806" y="4394403"/>
            <a:ext cx="73443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SW_B</a:t>
            </a:r>
            <a:endParaRPr lang="en-US" altLang="zh-CN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655526" y="4393064"/>
            <a:ext cx="73282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SW_C</a:t>
            </a:r>
            <a:endParaRPr lang="en-US" altLang="zh-CN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225961" y="5671628"/>
            <a:ext cx="675185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PC_A</a:t>
            </a:r>
            <a:endParaRPr lang="en-US" altLang="zh-CN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19463" y="5671628"/>
            <a:ext cx="675185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PC_B</a:t>
            </a:r>
            <a:endParaRPr lang="en-US" altLang="zh-CN" dirty="0"/>
          </a:p>
        </p:txBody>
      </p:sp>
      <p:sp>
        <p:nvSpPr>
          <p:cNvPr id="130" name="文本框 129"/>
          <p:cNvSpPr txBox="1"/>
          <p:nvPr/>
        </p:nvSpPr>
        <p:spPr>
          <a:xfrm>
            <a:off x="5611137" y="5657355"/>
            <a:ext cx="675185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PC_C</a:t>
            </a:r>
            <a:endParaRPr lang="en-US" altLang="zh-CN" dirty="0"/>
          </a:p>
        </p:txBody>
      </p:sp>
      <p:sp>
        <p:nvSpPr>
          <p:cNvPr id="131" name="文本框 130"/>
          <p:cNvSpPr txBox="1"/>
          <p:nvPr/>
        </p:nvSpPr>
        <p:spPr>
          <a:xfrm>
            <a:off x="6293980" y="5676476"/>
            <a:ext cx="68480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PC_D</a:t>
            </a:r>
            <a:endParaRPr lang="en-US" altLang="zh-CN" dirty="0"/>
          </a:p>
        </p:txBody>
      </p:sp>
      <p:sp>
        <p:nvSpPr>
          <p:cNvPr id="132" name="对话气泡: 矩形 131"/>
          <p:cNvSpPr/>
          <p:nvPr/>
        </p:nvSpPr>
        <p:spPr>
          <a:xfrm>
            <a:off x="8076433" y="679342"/>
            <a:ext cx="3241796" cy="3000955"/>
          </a:xfrm>
          <a:prstGeom prst="wedgeRectCallout">
            <a:avLst>
              <a:gd name="adj1" fmla="val -110705"/>
              <a:gd name="adj2" fmla="val 31878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SW_A:</a:t>
            </a:r>
            <a:endParaRPr lang="en-US" altLang="zh-CN" dirty="0"/>
          </a:p>
          <a:p>
            <a:r>
              <a:rPr lang="en-US" altLang="zh-CN" dirty="0" err="1"/>
              <a:t>vlan</a:t>
            </a:r>
            <a:r>
              <a:rPr lang="en-US" altLang="zh-CN" dirty="0"/>
              <a:t> batch 10 20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0/0/1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SW_B</a:t>
            </a:r>
            <a:endParaRPr lang="en-US" altLang="zh-CN" dirty="0"/>
          </a:p>
          <a:p>
            <a:r>
              <a:rPr lang="fr-FR" altLang="zh-CN" dirty="0"/>
              <a:t>port link-type trunk</a:t>
            </a:r>
            <a:endParaRPr lang="fr-FR" altLang="zh-CN" dirty="0"/>
          </a:p>
          <a:p>
            <a:r>
              <a:rPr lang="fr-FR" altLang="zh-CN" dirty="0"/>
              <a:t> port trunk allow-pass vlan 10 20</a:t>
            </a:r>
            <a:endParaRPr lang="fr-FR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0/0/2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To SW_C</a:t>
            </a:r>
            <a:endParaRPr lang="en-US" altLang="zh-CN" dirty="0"/>
          </a:p>
          <a:p>
            <a:r>
              <a:rPr lang="fr-FR" altLang="zh-CN" dirty="0"/>
              <a:t> port link-type trunk</a:t>
            </a:r>
            <a:endParaRPr lang="fr-FR" altLang="zh-CN" dirty="0"/>
          </a:p>
          <a:p>
            <a:r>
              <a:rPr lang="fr-FR" altLang="zh-CN" dirty="0"/>
              <a:t> port trunk allow-pass vlan 10 20</a:t>
            </a:r>
            <a:endParaRPr lang="fr-FR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0/0/3   </a:t>
            </a:r>
            <a:r>
              <a:rPr lang="en-US" altLang="zh-CN" dirty="0">
                <a:sym typeface="Wingdings" panose="05000000000000000000" pitchFamily="2" charset="2"/>
              </a:rPr>
              <a:t> To RT</a:t>
            </a:r>
            <a:endParaRPr lang="en-US" altLang="zh-CN" dirty="0"/>
          </a:p>
          <a:p>
            <a:r>
              <a:rPr lang="fr-FR" altLang="zh-CN" dirty="0"/>
              <a:t> port link-type trunk</a:t>
            </a:r>
            <a:endParaRPr lang="fr-FR" altLang="zh-CN" dirty="0"/>
          </a:p>
          <a:p>
            <a:r>
              <a:rPr lang="fr-FR" altLang="zh-CN" dirty="0"/>
              <a:t> port trunk allow-pass vlan 10 20</a:t>
            </a:r>
            <a:endParaRPr lang="fr-FR" altLang="zh-CN" dirty="0"/>
          </a:p>
        </p:txBody>
      </p:sp>
      <p:sp>
        <p:nvSpPr>
          <p:cNvPr id="133" name="对话气泡: 矩形 132"/>
          <p:cNvSpPr/>
          <p:nvPr/>
        </p:nvSpPr>
        <p:spPr>
          <a:xfrm>
            <a:off x="100324" y="1076785"/>
            <a:ext cx="3719993" cy="2526929"/>
          </a:xfrm>
          <a:prstGeom prst="wedgeRectCallout">
            <a:avLst>
              <a:gd name="adj1" fmla="val 86447"/>
              <a:gd name="adj2" fmla="val -13914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RT(Cisco Router):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   </a:t>
            </a:r>
            <a:r>
              <a:rPr lang="en-US" altLang="zh-CN" dirty="0">
                <a:sym typeface="Wingdings" panose="05000000000000000000" pitchFamily="2" charset="2"/>
              </a:rPr>
              <a:t> To SW_A</a:t>
            </a:r>
            <a:endParaRPr lang="en-US" altLang="zh-CN" dirty="0"/>
          </a:p>
          <a:p>
            <a:r>
              <a:rPr lang="en-US" altLang="zh-CN" dirty="0"/>
              <a:t> no shutdown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0/0.10</a:t>
            </a:r>
            <a:endParaRPr lang="en-US" altLang="zh-CN" dirty="0"/>
          </a:p>
          <a:p>
            <a:r>
              <a:rPr lang="en-US" altLang="zh-CN" dirty="0"/>
              <a:t> encapsulation dot1Q 10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 10.10.10.1 255.255.255.0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gi</a:t>
            </a:r>
            <a:r>
              <a:rPr lang="en-US" altLang="zh-CN" dirty="0"/>
              <a:t> 0/0.20</a:t>
            </a:r>
            <a:endParaRPr lang="en-US" altLang="zh-CN" dirty="0"/>
          </a:p>
          <a:p>
            <a:r>
              <a:rPr lang="en-US" altLang="zh-CN" dirty="0"/>
              <a:t> encapsulation dot1Q 20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 20.20.20.1 255.255.255.0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3" grpId="0"/>
      <p:bldP spid="77" grpId="0"/>
      <p:bldP spid="93" grpId="0"/>
      <p:bldP spid="94" grpId="0"/>
      <p:bldP spid="101" grpId="0" animBg="1"/>
      <p:bldP spid="102" grpId="0" animBg="1"/>
      <p:bldP spid="99" grpId="0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32" grpId="0" animBg="1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1" y="1386283"/>
            <a:ext cx="3644018" cy="13728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认识路由表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19" y="1496527"/>
            <a:ext cx="2302553" cy="258532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路由表组成：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Protocol Type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Selected/Best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Subnet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Distance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Metric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Next-Hop IP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Next-Hop interface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Update time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78894" y="2664127"/>
            <a:ext cx="7191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charset="-122"/>
                <a:ea typeface="微软雅黑" panose="020B0503020204020204" charset="-122"/>
              </a:rPr>
              <a:t>O    *&gt; 0.0.0.0/0 [110/13] via 172.16.102.104, vlan502, 00:01:55</a:t>
            </a:r>
            <a:endParaRPr lang="en-US" altLang="zh-CN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charset="-122"/>
                <a:ea typeface="微软雅黑" panose="020B0503020204020204" charset="-122"/>
              </a:rPr>
              <a:t>O    *&gt; 4.0.0.0/32 [110/13] via 172.16.102.104, vlan502, 00:01:55</a:t>
            </a:r>
            <a:endParaRPr lang="en-US" altLang="zh-CN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charset="-122"/>
                <a:ea typeface="微软雅黑" panose="020B0503020204020204" charset="-122"/>
              </a:rPr>
              <a:t>C    *&gt; 172.0.2.0/24 is directly connected, eth7/0</a:t>
            </a:r>
            <a:endParaRPr lang="en-US" altLang="zh-CN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charset="-122"/>
                <a:ea typeface="微软雅黑" panose="020B0503020204020204" charset="-122"/>
              </a:rPr>
              <a:t>C    *&gt; 172.16.102.0/24 is directly connected, vlan502</a:t>
            </a:r>
            <a:endParaRPr lang="en-US" altLang="zh-CN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highlight>
                  <a:srgbClr val="000000"/>
                </a:highlight>
                <a:latin typeface="微软雅黑" panose="020B0503020204020204" charset="-122"/>
                <a:ea typeface="微软雅黑" panose="020B0503020204020204" charset="-122"/>
              </a:rPr>
              <a:t>S    *&gt; 192.168.57.0/24 [1/0] via 172.0.2.1, eth7/0</a:t>
            </a:r>
            <a:endParaRPr lang="zh-CN" altLang="en-US" dirty="0">
              <a:solidFill>
                <a:srgbClr val="00B050"/>
              </a:solidFill>
              <a:highlight>
                <a:srgbClr val="0000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8319" y="4098855"/>
            <a:ext cx="3720890" cy="230832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路由类型和管理距离（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Distance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直连     </a:t>
            </a:r>
            <a:r>
              <a:rPr lang="en-US" altLang="zh-CN" dirty="0"/>
              <a:t>0</a:t>
            </a:r>
            <a:br>
              <a:rPr lang="zh-CN" altLang="en-US" dirty="0"/>
            </a:br>
            <a:r>
              <a:rPr lang="zh-CN" altLang="en-US" dirty="0"/>
              <a:t>静态     </a:t>
            </a:r>
            <a:r>
              <a:rPr lang="en-US" altLang="zh-CN" dirty="0"/>
              <a:t>1</a:t>
            </a:r>
            <a:br>
              <a:rPr lang="zh-CN" altLang="en-US" dirty="0"/>
            </a:br>
            <a:r>
              <a:rPr lang="en-US" altLang="zh-CN" dirty="0" err="1"/>
              <a:t>eBGP</a:t>
            </a:r>
            <a:r>
              <a:rPr lang="en-US" altLang="zh-CN" dirty="0"/>
              <a:t>    20</a:t>
            </a:r>
            <a:br>
              <a:rPr lang="zh-CN" altLang="en-US" dirty="0"/>
            </a:br>
            <a:r>
              <a:rPr lang="en-US" altLang="zh-CN" dirty="0"/>
              <a:t>OSPF    110</a:t>
            </a:r>
            <a:br>
              <a:rPr lang="zh-CN" altLang="en-US" dirty="0"/>
            </a:br>
            <a:r>
              <a:rPr lang="en-US" altLang="zh-CN" dirty="0"/>
              <a:t>ISIS       115</a:t>
            </a:r>
            <a:br>
              <a:rPr lang="zh-CN" altLang="en-US" dirty="0"/>
            </a:br>
            <a:r>
              <a:rPr lang="en-US" altLang="zh-CN" dirty="0"/>
              <a:t>RIP        120</a:t>
            </a:r>
            <a:br>
              <a:rPr lang="zh-CN" altLang="en-US" dirty="0"/>
            </a:br>
            <a:r>
              <a:rPr lang="en-US" altLang="zh-CN" dirty="0" err="1"/>
              <a:t>iBGP</a:t>
            </a:r>
            <a:r>
              <a:rPr lang="en-US" altLang="zh-CN" dirty="0"/>
              <a:t>     200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13952" y="4098855"/>
            <a:ext cx="7503080" cy="203132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Distance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Metric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的作用：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Distance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：不同类型的路由，管理距离不一样，当出现一样的路由，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管理距离越小，优先级越高。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Metric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 相同类型的路由，也可能出现同一条路由出现多个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next-hop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Metric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越小，优先级越高。当多条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Next-hop Metric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一样，就会形成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等价路由（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ECMP)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路由的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Hop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（跳）概念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37" y="1358725"/>
            <a:ext cx="7938958" cy="28781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30869" y="4243888"/>
            <a:ext cx="87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一次路由转发，称之为一跳。</a:t>
            </a:r>
            <a:endParaRPr lang="en-US" altLang="zh-CN" dirty="0"/>
          </a:p>
          <a:p>
            <a:r>
              <a:rPr lang="zh-CN" altLang="en-US" dirty="0"/>
              <a:t>每一跳都需要查找路由并进行路由转发。</a:t>
            </a:r>
            <a:endParaRPr lang="en-US" altLang="zh-CN" dirty="0"/>
          </a:p>
          <a:p>
            <a:r>
              <a:rPr lang="zh-CN" altLang="en-US" dirty="0"/>
              <a:t>路径上的每一个路由，都需要存在去目的的路由。  （关键！）</a:t>
            </a:r>
            <a:endParaRPr lang="en-US" altLang="zh-CN" dirty="0"/>
          </a:p>
          <a:p>
            <a:r>
              <a:rPr lang="zh-CN" altLang="en-US" dirty="0"/>
              <a:t>路由的出口</a:t>
            </a:r>
            <a:r>
              <a:rPr lang="en-US" altLang="zh-CN" dirty="0"/>
              <a:t>, </a:t>
            </a:r>
            <a:r>
              <a:rPr lang="zh-CN" altLang="en-US" dirty="0"/>
              <a:t>称之为</a:t>
            </a:r>
            <a:r>
              <a:rPr lang="en-US" altLang="zh-CN" dirty="0"/>
              <a:t>Next-hop</a:t>
            </a:r>
            <a:r>
              <a:rPr lang="zh-CN" altLang="en-US" dirty="0"/>
              <a:t>。 </a:t>
            </a:r>
            <a:r>
              <a:rPr lang="en-US" altLang="zh-CN" dirty="0"/>
              <a:t>Next-hop IP</a:t>
            </a:r>
            <a:r>
              <a:rPr lang="zh-CN" altLang="en-US" dirty="0"/>
              <a:t>是和自己直连的</a:t>
            </a:r>
            <a:r>
              <a:rPr lang="en-US" altLang="zh-CN" dirty="0"/>
              <a:t>IP</a:t>
            </a:r>
            <a:endParaRPr lang="en-US" altLang="zh-CN" dirty="0"/>
          </a:p>
          <a:p>
            <a:r>
              <a:rPr lang="zh-CN" altLang="en-US" dirty="0"/>
              <a:t>每经过一跳，报文的</a:t>
            </a:r>
            <a:r>
              <a:rPr lang="en-US" altLang="zh-CN" dirty="0"/>
              <a:t>TTL</a:t>
            </a:r>
            <a:r>
              <a:rPr lang="zh-CN" altLang="en-US" dirty="0"/>
              <a:t>会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en-US" altLang="zh-CN" dirty="0"/>
              <a:t>Tracert </a:t>
            </a:r>
            <a:r>
              <a:rPr lang="zh-CN" altLang="en-US" dirty="0"/>
              <a:t>可以看到报文经过的每一跳。</a:t>
            </a:r>
            <a:endParaRPr lang="en-US" altLang="zh-CN" dirty="0"/>
          </a:p>
        </p:txBody>
      </p:sp>
      <p:pic>
        <p:nvPicPr>
          <p:cNvPr id="13" name="Picture 148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2272269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8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53" y="2838355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1864483" y="2646947"/>
            <a:ext cx="64867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94912" y="2811874"/>
            <a:ext cx="668194" cy="42578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353258" y="2565697"/>
            <a:ext cx="633590" cy="48729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564489" y="2683542"/>
            <a:ext cx="649858" cy="4060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814169" y="3200610"/>
            <a:ext cx="6498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65226" y="2600728"/>
            <a:ext cx="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①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33276" y="2868323"/>
            <a:ext cx="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②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44507" y="2613145"/>
            <a:ext cx="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③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6668" y="2701897"/>
            <a:ext cx="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④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49700" y="3159905"/>
            <a:ext cx="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⑤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43" y="1869081"/>
            <a:ext cx="2005034" cy="3765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508" y="1387054"/>
            <a:ext cx="3964559" cy="29699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路由转发与交换转发的区别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4548" y="2413959"/>
          <a:ext cx="10077740" cy="273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070"/>
                <a:gridCol w="4151833"/>
                <a:gridCol w="4794837"/>
              </a:tblGrid>
              <a:tr h="296131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交换</a:t>
                      </a:r>
                      <a:r>
                        <a:rPr lang="zh-CN" altLang="en-US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转发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路由</a:t>
                      </a:r>
                      <a:r>
                        <a:rPr lang="zh-CN" altLang="en-US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转发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9214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层级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二层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三层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0182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转发依据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根据报文的“</a:t>
                      </a:r>
                      <a:r>
                        <a:rPr lang="zh-CN" altLang="en-US" sz="1800" u="sng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                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”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和“</a:t>
                      </a:r>
                      <a:r>
                        <a:rPr lang="zh-CN" altLang="en-US" sz="1800" u="sng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”字段？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查询本地“</a:t>
                      </a:r>
                      <a:r>
                        <a:rPr lang="zh-CN" altLang="en-US" sz="1800" u="sng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           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”表？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根据报文的“</a:t>
                      </a:r>
                      <a:r>
                        <a:rPr lang="zh-CN" altLang="en-US" sz="1800" u="sng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               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”字段？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查询本地“</a:t>
                      </a:r>
                      <a:r>
                        <a:rPr lang="zh-CN" altLang="en-US" sz="1800" u="sng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”表？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1471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报文影响</a:t>
                      </a:r>
                      <a:endParaRPr lang="en-US" alt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进出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Access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Vlan 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字段会发生变化。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 Source MAC/Destination MAC 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每次转发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都会发生变化。 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2, Vlan 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根据下一跳进行改变。</a:t>
                      </a:r>
                      <a:endParaRPr lang="en-US" altLang="zh-CN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3, TTL -1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72439" y="1840242"/>
          <a:ext cx="7288435" cy="485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4243"/>
                <a:gridCol w="1452283"/>
                <a:gridCol w="1106501"/>
                <a:gridCol w="1114184"/>
                <a:gridCol w="1721224"/>
              </a:tblGrid>
              <a:tr h="4854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Destination 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Vlan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Source IP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Destination IP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1885" y="1472248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路由转发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交换机转发依据报文里面的如下信息：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27109" y="2961501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Destination MAC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7674" y="3230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Vlan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0399" y="3491860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MAC address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4704" y="29570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Destination IP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2640" y="3212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9" name="图形 78" descr="问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8" y="5146766"/>
            <a:ext cx="914400" cy="91440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1234872" y="5459797"/>
            <a:ext cx="857709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为什么路由转发，每次都需要改变报文的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Source Mac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Destination MAC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>
            <a:stCxn id="63" idx="2"/>
          </p:cNvCxnSpPr>
          <p:nvPr/>
        </p:nvCxnSpPr>
        <p:spPr>
          <a:xfrm flipH="1">
            <a:off x="3620017" y="3011490"/>
            <a:ext cx="1898" cy="33289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5870253" y="3041231"/>
            <a:ext cx="1898" cy="33289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1536499" y="3071795"/>
            <a:ext cx="1898" cy="33289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8139789" y="3041231"/>
            <a:ext cx="1898" cy="33289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举例交换转发和路由转发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直接连接符 21"/>
          <p:cNvCxnSpPr>
            <a:stCxn id="36" idx="1"/>
            <a:endCxn id="31" idx="3"/>
          </p:cNvCxnSpPr>
          <p:nvPr/>
        </p:nvCxnSpPr>
        <p:spPr>
          <a:xfrm flipH="1">
            <a:off x="2115407" y="2778108"/>
            <a:ext cx="3337247" cy="4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48" descr="p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85" y="2497378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100846" y="2567027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10.10.10.100/24</a:t>
            </a:r>
            <a:endParaRPr lang="en-US" altLang="zh-CN" sz="1400" dirty="0">
              <a:highlight>
                <a:srgbClr val="FFFF00"/>
              </a:highlight>
            </a:endParaRPr>
          </a:p>
          <a:p>
            <a:r>
              <a:rPr lang="en-US" altLang="zh-CN" sz="1400" dirty="0" err="1">
                <a:highlight>
                  <a:srgbClr val="FFFF00"/>
                </a:highlight>
              </a:rPr>
              <a:t>gw</a:t>
            </a:r>
            <a:r>
              <a:rPr lang="en-US" altLang="zh-CN" sz="1400" dirty="0">
                <a:highlight>
                  <a:srgbClr val="FFFF00"/>
                </a:highlight>
              </a:rPr>
              <a:t> 10.10.10.1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pic>
        <p:nvPicPr>
          <p:cNvPr id="31" name="Picture 148" descr="p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40" y="2482984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54" y="2484420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接连接符 51"/>
          <p:cNvCxnSpPr>
            <a:stCxn id="24" idx="1"/>
            <a:endCxn id="36" idx="3"/>
          </p:cNvCxnSpPr>
          <p:nvPr/>
        </p:nvCxnSpPr>
        <p:spPr>
          <a:xfrm flipH="1" flipV="1">
            <a:off x="6290854" y="2778108"/>
            <a:ext cx="1432131" cy="19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5" descr="cataly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08" y="2583009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文本框 69"/>
          <p:cNvSpPr txBox="1"/>
          <p:nvPr/>
        </p:nvSpPr>
        <p:spPr>
          <a:xfrm>
            <a:off x="4615654" y="2511745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10.10.10.1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00717" y="2504612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20.20.20.1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443252" y="2506499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20.20.20.100/24</a:t>
            </a:r>
            <a:endParaRPr lang="en-US" altLang="zh-CN" sz="1400" dirty="0">
              <a:highlight>
                <a:srgbClr val="FFFF00"/>
              </a:highlight>
            </a:endParaRPr>
          </a:p>
          <a:p>
            <a:r>
              <a:rPr lang="en-US" altLang="zh-CN" sz="1400" dirty="0" err="1">
                <a:highlight>
                  <a:srgbClr val="FFFF00"/>
                </a:highlight>
              </a:rPr>
              <a:t>gw</a:t>
            </a:r>
            <a:r>
              <a:rPr lang="en-US" altLang="zh-CN" sz="1400" dirty="0">
                <a:highlight>
                  <a:srgbClr val="FFFF00"/>
                </a:highlight>
              </a:rPr>
              <a:t> 20.20.20.1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37448" y="24996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866731" y="25064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1417" y="1040966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举例：</a:t>
            </a:r>
            <a:r>
              <a:rPr lang="en-US" altLang="zh-CN" dirty="0">
                <a:solidFill>
                  <a:schemeClr val="bg1"/>
                </a:solidFill>
              </a:rPr>
              <a:t>A Ping B </a:t>
            </a:r>
            <a:r>
              <a:rPr lang="zh-CN" altLang="en-US" dirty="0">
                <a:solidFill>
                  <a:schemeClr val="bg1"/>
                </a:solidFill>
              </a:rPr>
              <a:t>的过程：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464222" y="3079329"/>
            <a:ext cx="3911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1,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r>
              <a:rPr lang="zh-CN" altLang="en-US" sz="1100" dirty="0"/>
              <a:t>查询自己的路由表。匹配到默认路由，下一跳</a:t>
            </a:r>
            <a:r>
              <a:rPr lang="en-US" altLang="zh-CN" sz="1100" dirty="0"/>
              <a:t>10.10.10.1</a:t>
            </a:r>
            <a:endParaRPr lang="en-US" altLang="zh-CN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464222" y="3233337"/>
            <a:ext cx="5270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2,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r>
              <a:rPr lang="zh-CN" altLang="en-US" sz="1100" dirty="0"/>
              <a:t>发送</a:t>
            </a:r>
            <a:r>
              <a:rPr lang="en-US" altLang="zh-CN" sz="1100" dirty="0"/>
              <a:t>ARP request 10.10.10.1</a:t>
            </a:r>
            <a:r>
              <a:rPr lang="zh-CN" altLang="en-US" sz="1100" dirty="0"/>
              <a:t>，</a:t>
            </a:r>
            <a:r>
              <a:rPr lang="en-US" altLang="zh-CN" sz="1100" dirty="0"/>
              <a:t>Source MAC </a:t>
            </a:r>
            <a:r>
              <a:rPr lang="zh-CN" altLang="en-US" sz="1100" dirty="0"/>
              <a:t>是</a:t>
            </a:r>
            <a:r>
              <a:rPr lang="en-US" altLang="zh-CN" sz="1100" dirty="0"/>
              <a:t>A</a:t>
            </a:r>
            <a:r>
              <a:rPr lang="zh-CN" altLang="en-US" sz="1100" dirty="0"/>
              <a:t>的</a:t>
            </a:r>
            <a:r>
              <a:rPr lang="en-US" altLang="zh-CN" sz="1100" dirty="0"/>
              <a:t>MAC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Dest</a:t>
            </a:r>
            <a:r>
              <a:rPr lang="en-US" altLang="zh-CN" sz="1100" dirty="0"/>
              <a:t> MAC </a:t>
            </a:r>
            <a:r>
              <a:rPr lang="zh-CN" altLang="en-US" sz="1100" dirty="0"/>
              <a:t>是</a:t>
            </a:r>
            <a:r>
              <a:rPr lang="en-US" altLang="zh-CN" sz="1100" dirty="0"/>
              <a:t>FFFF.FFFF.FFFF</a:t>
            </a:r>
            <a:endParaRPr lang="en-US" altLang="zh-CN" sz="11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572221" y="3388666"/>
            <a:ext cx="5012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3,</a:t>
            </a:r>
            <a:r>
              <a:rPr lang="zh-CN" altLang="en-US" sz="1100" dirty="0"/>
              <a:t> 交换机</a:t>
            </a:r>
            <a:r>
              <a:rPr lang="en-US" altLang="zh-CN" sz="1100" dirty="0"/>
              <a:t>Flooding </a:t>
            </a:r>
            <a:r>
              <a:rPr lang="zh-CN" altLang="en-US" sz="1100" dirty="0"/>
              <a:t>到同一个</a:t>
            </a:r>
            <a:r>
              <a:rPr lang="en-US" altLang="zh-CN" sz="1100" dirty="0" err="1"/>
              <a:t>vlan</a:t>
            </a:r>
            <a:r>
              <a:rPr lang="zh-CN" altLang="en-US" sz="1100" dirty="0"/>
              <a:t>其他所有口，并添加</a:t>
            </a:r>
            <a:r>
              <a:rPr lang="en-US" altLang="zh-CN" sz="1100" dirty="0"/>
              <a:t>A</a:t>
            </a:r>
            <a:r>
              <a:rPr lang="zh-CN" altLang="en-US" sz="1100" dirty="0"/>
              <a:t> 的</a:t>
            </a:r>
            <a:r>
              <a:rPr lang="en-US" altLang="zh-CN" sz="1100" dirty="0"/>
              <a:t>mac</a:t>
            </a:r>
            <a:r>
              <a:rPr lang="zh-CN" altLang="en-US" sz="1100" dirty="0"/>
              <a:t>到</a:t>
            </a:r>
            <a:r>
              <a:rPr lang="en-US" altLang="zh-CN" sz="1100" dirty="0"/>
              <a:t>mac address table</a:t>
            </a:r>
            <a:endParaRPr lang="en-US" altLang="zh-CN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572221" y="3574993"/>
            <a:ext cx="4913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4,</a:t>
            </a:r>
            <a:r>
              <a:rPr lang="zh-CN" altLang="en-US" sz="1100" dirty="0"/>
              <a:t>  路由器收到</a:t>
            </a:r>
            <a:r>
              <a:rPr lang="en-US" altLang="zh-CN" sz="1100" dirty="0"/>
              <a:t>ARP</a:t>
            </a:r>
            <a:r>
              <a:rPr lang="zh-CN" altLang="en-US" sz="1100" dirty="0"/>
              <a:t>，并且回复单播</a:t>
            </a:r>
            <a:r>
              <a:rPr lang="en-US" altLang="zh-CN" sz="1100" dirty="0"/>
              <a:t>ARP reply</a:t>
            </a:r>
            <a:r>
              <a:rPr lang="zh-CN" altLang="en-US" sz="1100" dirty="0"/>
              <a:t>，源</a:t>
            </a:r>
            <a:r>
              <a:rPr lang="en-US" altLang="zh-CN" sz="1100" dirty="0"/>
              <a:t>MAC </a:t>
            </a:r>
            <a:r>
              <a:rPr lang="zh-CN" altLang="en-US" sz="1100" dirty="0"/>
              <a:t>是路由器，目的</a:t>
            </a:r>
            <a:r>
              <a:rPr lang="en-US" altLang="zh-CN" sz="1100" dirty="0"/>
              <a:t>MAC</a:t>
            </a:r>
            <a:r>
              <a:rPr lang="zh-CN" altLang="en-US" sz="1100" dirty="0"/>
              <a:t>是</a:t>
            </a:r>
            <a:r>
              <a:rPr lang="en-US" altLang="zh-CN" sz="1100" dirty="0"/>
              <a:t>A</a:t>
            </a:r>
            <a:endParaRPr lang="en-US" altLang="zh-CN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495248" y="3777803"/>
            <a:ext cx="6240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5,</a:t>
            </a:r>
            <a:r>
              <a:rPr lang="zh-CN" altLang="en-US" sz="1100" dirty="0"/>
              <a:t> 交换机收到</a:t>
            </a:r>
            <a:r>
              <a:rPr lang="en-US" altLang="zh-CN" sz="1100" dirty="0"/>
              <a:t>ARP rely</a:t>
            </a:r>
            <a:r>
              <a:rPr lang="zh-CN" altLang="en-US" sz="1100" dirty="0"/>
              <a:t>，匹配</a:t>
            </a:r>
            <a:r>
              <a:rPr lang="en-US" altLang="zh-CN" sz="1100" dirty="0"/>
              <a:t>mac address table</a:t>
            </a:r>
            <a:r>
              <a:rPr lang="zh-CN" altLang="en-US" sz="1100" dirty="0"/>
              <a:t>，转发到</a:t>
            </a:r>
            <a:r>
              <a:rPr lang="en-US" altLang="zh-CN" sz="1100" dirty="0"/>
              <a:t>A</a:t>
            </a:r>
            <a:r>
              <a:rPr lang="zh-CN" altLang="en-US" sz="1100" dirty="0"/>
              <a:t>，并把路由器的</a:t>
            </a:r>
            <a:r>
              <a:rPr lang="en-US" altLang="zh-CN" sz="1100" dirty="0"/>
              <a:t>MAC</a:t>
            </a:r>
            <a:r>
              <a:rPr lang="zh-CN" altLang="en-US" sz="1100" dirty="0"/>
              <a:t>加入</a:t>
            </a:r>
            <a:r>
              <a:rPr lang="en-US" altLang="zh-CN" sz="1100" dirty="0"/>
              <a:t>Mac address table</a:t>
            </a:r>
            <a:endParaRPr lang="en-US" altLang="zh-CN" sz="1100" dirty="0"/>
          </a:p>
        </p:txBody>
      </p:sp>
      <p:sp>
        <p:nvSpPr>
          <p:cNvPr id="7" name="对话气泡: 矩形 6"/>
          <p:cNvSpPr/>
          <p:nvPr/>
        </p:nvSpPr>
        <p:spPr>
          <a:xfrm>
            <a:off x="2757315" y="1394942"/>
            <a:ext cx="1782696" cy="1176252"/>
          </a:xfrm>
          <a:custGeom>
            <a:avLst/>
            <a:gdLst>
              <a:gd name="connsiteX0" fmla="*/ 0 w 1782696"/>
              <a:gd name="connsiteY0" fmla="*/ 0 h 793888"/>
              <a:gd name="connsiteX1" fmla="*/ 1039906 w 1782696"/>
              <a:gd name="connsiteY1" fmla="*/ 0 h 793888"/>
              <a:gd name="connsiteX2" fmla="*/ 1039906 w 1782696"/>
              <a:gd name="connsiteY2" fmla="*/ 0 h 793888"/>
              <a:gd name="connsiteX3" fmla="*/ 1485580 w 1782696"/>
              <a:gd name="connsiteY3" fmla="*/ 0 h 793888"/>
              <a:gd name="connsiteX4" fmla="*/ 1782696 w 1782696"/>
              <a:gd name="connsiteY4" fmla="*/ 0 h 793888"/>
              <a:gd name="connsiteX5" fmla="*/ 1782696 w 1782696"/>
              <a:gd name="connsiteY5" fmla="*/ 463101 h 793888"/>
              <a:gd name="connsiteX6" fmla="*/ 1782696 w 1782696"/>
              <a:gd name="connsiteY6" fmla="*/ 463101 h 793888"/>
              <a:gd name="connsiteX7" fmla="*/ 1782696 w 1782696"/>
              <a:gd name="connsiteY7" fmla="*/ 661573 h 793888"/>
              <a:gd name="connsiteX8" fmla="*/ 1782696 w 1782696"/>
              <a:gd name="connsiteY8" fmla="*/ 793888 h 793888"/>
              <a:gd name="connsiteX9" fmla="*/ 1485580 w 1782696"/>
              <a:gd name="connsiteY9" fmla="*/ 793888 h 793888"/>
              <a:gd name="connsiteX10" fmla="*/ 904166 w 1782696"/>
              <a:gd name="connsiteY10" fmla="*/ 962494 h 793888"/>
              <a:gd name="connsiteX11" fmla="*/ 1039906 w 1782696"/>
              <a:gd name="connsiteY11" fmla="*/ 793888 h 793888"/>
              <a:gd name="connsiteX12" fmla="*/ 0 w 1782696"/>
              <a:gd name="connsiteY12" fmla="*/ 793888 h 793888"/>
              <a:gd name="connsiteX13" fmla="*/ 0 w 1782696"/>
              <a:gd name="connsiteY13" fmla="*/ 661573 h 793888"/>
              <a:gd name="connsiteX14" fmla="*/ 0 w 1782696"/>
              <a:gd name="connsiteY14" fmla="*/ 463101 h 793888"/>
              <a:gd name="connsiteX15" fmla="*/ 0 w 1782696"/>
              <a:gd name="connsiteY15" fmla="*/ 463101 h 793888"/>
              <a:gd name="connsiteX16" fmla="*/ 0 w 1782696"/>
              <a:gd name="connsiteY16" fmla="*/ 0 h 793888"/>
              <a:gd name="connsiteX0-1" fmla="*/ 0 w 1782696"/>
              <a:gd name="connsiteY0-2" fmla="*/ 0 h 962494"/>
              <a:gd name="connsiteX1-3" fmla="*/ 1039906 w 1782696"/>
              <a:gd name="connsiteY1-4" fmla="*/ 0 h 962494"/>
              <a:gd name="connsiteX2-5" fmla="*/ 1039906 w 1782696"/>
              <a:gd name="connsiteY2-6" fmla="*/ 0 h 962494"/>
              <a:gd name="connsiteX3-7" fmla="*/ 1485580 w 1782696"/>
              <a:gd name="connsiteY3-8" fmla="*/ 0 h 962494"/>
              <a:gd name="connsiteX4-9" fmla="*/ 1782696 w 1782696"/>
              <a:gd name="connsiteY4-10" fmla="*/ 0 h 962494"/>
              <a:gd name="connsiteX5-11" fmla="*/ 1782696 w 1782696"/>
              <a:gd name="connsiteY5-12" fmla="*/ 463101 h 962494"/>
              <a:gd name="connsiteX6-13" fmla="*/ 1782696 w 1782696"/>
              <a:gd name="connsiteY6-14" fmla="*/ 463101 h 962494"/>
              <a:gd name="connsiteX7-15" fmla="*/ 1782696 w 1782696"/>
              <a:gd name="connsiteY7-16" fmla="*/ 661573 h 962494"/>
              <a:gd name="connsiteX8-17" fmla="*/ 1782696 w 1782696"/>
              <a:gd name="connsiteY8-18" fmla="*/ 793888 h 962494"/>
              <a:gd name="connsiteX9-19" fmla="*/ 1485580 w 1782696"/>
              <a:gd name="connsiteY9-20" fmla="*/ 793888 h 962494"/>
              <a:gd name="connsiteX10-21" fmla="*/ 904166 w 1782696"/>
              <a:gd name="connsiteY10-22" fmla="*/ 962494 h 962494"/>
              <a:gd name="connsiteX11-23" fmla="*/ 555812 w 1782696"/>
              <a:gd name="connsiteY11-24" fmla="*/ 801572 h 962494"/>
              <a:gd name="connsiteX12-25" fmla="*/ 0 w 1782696"/>
              <a:gd name="connsiteY12-26" fmla="*/ 793888 h 962494"/>
              <a:gd name="connsiteX13-27" fmla="*/ 0 w 1782696"/>
              <a:gd name="connsiteY13-28" fmla="*/ 661573 h 962494"/>
              <a:gd name="connsiteX14-29" fmla="*/ 0 w 1782696"/>
              <a:gd name="connsiteY14-30" fmla="*/ 463101 h 962494"/>
              <a:gd name="connsiteX15-31" fmla="*/ 0 w 1782696"/>
              <a:gd name="connsiteY15-32" fmla="*/ 463101 h 962494"/>
              <a:gd name="connsiteX16-33" fmla="*/ 0 w 1782696"/>
              <a:gd name="connsiteY16-34" fmla="*/ 0 h 962494"/>
              <a:gd name="connsiteX0-35" fmla="*/ 0 w 1782696"/>
              <a:gd name="connsiteY0-36" fmla="*/ 0 h 962494"/>
              <a:gd name="connsiteX1-37" fmla="*/ 1039906 w 1782696"/>
              <a:gd name="connsiteY1-38" fmla="*/ 0 h 962494"/>
              <a:gd name="connsiteX2-39" fmla="*/ 1039906 w 1782696"/>
              <a:gd name="connsiteY2-40" fmla="*/ 0 h 962494"/>
              <a:gd name="connsiteX3-41" fmla="*/ 1485580 w 1782696"/>
              <a:gd name="connsiteY3-42" fmla="*/ 0 h 962494"/>
              <a:gd name="connsiteX4-43" fmla="*/ 1782696 w 1782696"/>
              <a:gd name="connsiteY4-44" fmla="*/ 0 h 962494"/>
              <a:gd name="connsiteX5-45" fmla="*/ 1782696 w 1782696"/>
              <a:gd name="connsiteY5-46" fmla="*/ 463101 h 962494"/>
              <a:gd name="connsiteX6-47" fmla="*/ 1782696 w 1782696"/>
              <a:gd name="connsiteY6-48" fmla="*/ 463101 h 962494"/>
              <a:gd name="connsiteX7-49" fmla="*/ 1782696 w 1782696"/>
              <a:gd name="connsiteY7-50" fmla="*/ 661573 h 962494"/>
              <a:gd name="connsiteX8-51" fmla="*/ 1782696 w 1782696"/>
              <a:gd name="connsiteY8-52" fmla="*/ 793888 h 962494"/>
              <a:gd name="connsiteX9-53" fmla="*/ 1147483 w 1782696"/>
              <a:gd name="connsiteY9-54" fmla="*/ 809256 h 962494"/>
              <a:gd name="connsiteX10-55" fmla="*/ 904166 w 1782696"/>
              <a:gd name="connsiteY10-56" fmla="*/ 962494 h 962494"/>
              <a:gd name="connsiteX11-57" fmla="*/ 555812 w 1782696"/>
              <a:gd name="connsiteY11-58" fmla="*/ 801572 h 962494"/>
              <a:gd name="connsiteX12-59" fmla="*/ 0 w 1782696"/>
              <a:gd name="connsiteY12-60" fmla="*/ 793888 h 962494"/>
              <a:gd name="connsiteX13-61" fmla="*/ 0 w 1782696"/>
              <a:gd name="connsiteY13-62" fmla="*/ 661573 h 962494"/>
              <a:gd name="connsiteX14-63" fmla="*/ 0 w 1782696"/>
              <a:gd name="connsiteY14-64" fmla="*/ 463101 h 962494"/>
              <a:gd name="connsiteX15-65" fmla="*/ 0 w 1782696"/>
              <a:gd name="connsiteY15-66" fmla="*/ 463101 h 962494"/>
              <a:gd name="connsiteX16-67" fmla="*/ 0 w 1782696"/>
              <a:gd name="connsiteY16-68" fmla="*/ 0 h 962494"/>
              <a:gd name="connsiteX0-69" fmla="*/ 0 w 1782696"/>
              <a:gd name="connsiteY0-70" fmla="*/ 0 h 962494"/>
              <a:gd name="connsiteX1-71" fmla="*/ 1039906 w 1782696"/>
              <a:gd name="connsiteY1-72" fmla="*/ 0 h 962494"/>
              <a:gd name="connsiteX2-73" fmla="*/ 1039906 w 1782696"/>
              <a:gd name="connsiteY2-74" fmla="*/ 0 h 962494"/>
              <a:gd name="connsiteX3-75" fmla="*/ 1485580 w 1782696"/>
              <a:gd name="connsiteY3-76" fmla="*/ 0 h 962494"/>
              <a:gd name="connsiteX4-77" fmla="*/ 1782696 w 1782696"/>
              <a:gd name="connsiteY4-78" fmla="*/ 0 h 962494"/>
              <a:gd name="connsiteX5-79" fmla="*/ 1782696 w 1782696"/>
              <a:gd name="connsiteY5-80" fmla="*/ 463101 h 962494"/>
              <a:gd name="connsiteX6-81" fmla="*/ 1782696 w 1782696"/>
              <a:gd name="connsiteY6-82" fmla="*/ 463101 h 962494"/>
              <a:gd name="connsiteX7-83" fmla="*/ 1782696 w 1782696"/>
              <a:gd name="connsiteY7-84" fmla="*/ 661573 h 962494"/>
              <a:gd name="connsiteX8-85" fmla="*/ 1782696 w 1782696"/>
              <a:gd name="connsiteY8-86" fmla="*/ 793888 h 962494"/>
              <a:gd name="connsiteX9-87" fmla="*/ 1201271 w 1782696"/>
              <a:gd name="connsiteY9-88" fmla="*/ 809256 h 962494"/>
              <a:gd name="connsiteX10-89" fmla="*/ 904166 w 1782696"/>
              <a:gd name="connsiteY10-90" fmla="*/ 962494 h 962494"/>
              <a:gd name="connsiteX11-91" fmla="*/ 555812 w 1782696"/>
              <a:gd name="connsiteY11-92" fmla="*/ 801572 h 962494"/>
              <a:gd name="connsiteX12-93" fmla="*/ 0 w 1782696"/>
              <a:gd name="connsiteY12-94" fmla="*/ 793888 h 962494"/>
              <a:gd name="connsiteX13-95" fmla="*/ 0 w 1782696"/>
              <a:gd name="connsiteY13-96" fmla="*/ 661573 h 962494"/>
              <a:gd name="connsiteX14-97" fmla="*/ 0 w 1782696"/>
              <a:gd name="connsiteY14-98" fmla="*/ 463101 h 962494"/>
              <a:gd name="connsiteX15-99" fmla="*/ 0 w 1782696"/>
              <a:gd name="connsiteY15-100" fmla="*/ 463101 h 962494"/>
              <a:gd name="connsiteX16-101" fmla="*/ 0 w 1782696"/>
              <a:gd name="connsiteY16-102" fmla="*/ 0 h 962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82696" h="962494">
                <a:moveTo>
                  <a:pt x="0" y="0"/>
                </a:moveTo>
                <a:lnTo>
                  <a:pt x="1039906" y="0"/>
                </a:lnTo>
                <a:lnTo>
                  <a:pt x="1039906" y="0"/>
                </a:lnTo>
                <a:lnTo>
                  <a:pt x="1485580" y="0"/>
                </a:lnTo>
                <a:lnTo>
                  <a:pt x="1782696" y="0"/>
                </a:lnTo>
                <a:lnTo>
                  <a:pt x="1782696" y="463101"/>
                </a:lnTo>
                <a:lnTo>
                  <a:pt x="1782696" y="463101"/>
                </a:lnTo>
                <a:lnTo>
                  <a:pt x="1782696" y="661573"/>
                </a:lnTo>
                <a:lnTo>
                  <a:pt x="1782696" y="793888"/>
                </a:lnTo>
                <a:lnTo>
                  <a:pt x="1201271" y="809256"/>
                </a:lnTo>
                <a:lnTo>
                  <a:pt x="904166" y="962494"/>
                </a:lnTo>
                <a:lnTo>
                  <a:pt x="555812" y="801572"/>
                </a:lnTo>
                <a:lnTo>
                  <a:pt x="0" y="793888"/>
                </a:lnTo>
                <a:lnTo>
                  <a:pt x="0" y="661573"/>
                </a:lnTo>
                <a:lnTo>
                  <a:pt x="0" y="463101"/>
                </a:lnTo>
                <a:lnTo>
                  <a:pt x="0" y="4631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671045" y="1636714"/>
            <a:ext cx="197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MAC     |    Port    |   Vlan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652763" y="2569717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      </a:t>
            </a:r>
            <a:r>
              <a:rPr lang="en-US" altLang="zh-CN" sz="1100" dirty="0">
                <a:highlight>
                  <a:srgbClr val="FFFF00"/>
                </a:highlight>
              </a:rPr>
              <a:t> 0/1</a:t>
            </a:r>
            <a:endParaRPr lang="en-US" altLang="zh-CN" sz="1100" dirty="0">
              <a:highlight>
                <a:srgbClr val="FFFF00"/>
              </a:highlight>
            </a:endParaRPr>
          </a:p>
          <a:p>
            <a:r>
              <a:rPr lang="en-US" altLang="zh-CN" sz="1100" dirty="0">
                <a:highlight>
                  <a:srgbClr val="FFFF00"/>
                </a:highlight>
              </a:rPr>
              <a:t>VLAN10</a:t>
            </a:r>
            <a:endParaRPr lang="en-US" altLang="zh-CN" sz="1100" dirty="0">
              <a:highlight>
                <a:srgbClr val="FFFF00"/>
              </a:highligh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73908" y="2576995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highlight>
                  <a:srgbClr val="FFFF00"/>
                </a:highlight>
              </a:rPr>
              <a:t>0/2</a:t>
            </a:r>
            <a:endParaRPr lang="en-US" altLang="zh-CN" sz="1100" dirty="0">
              <a:highlight>
                <a:srgbClr val="FFFF00"/>
              </a:highlight>
            </a:endParaRPr>
          </a:p>
          <a:p>
            <a:r>
              <a:rPr lang="en-US" altLang="zh-CN" sz="1100" dirty="0">
                <a:highlight>
                  <a:srgbClr val="FFFF00"/>
                </a:highlight>
              </a:rPr>
              <a:t>VLAN10</a:t>
            </a:r>
            <a:endParaRPr lang="en-US" altLang="zh-CN" sz="1100" dirty="0">
              <a:highlight>
                <a:srgbClr val="FFFF00"/>
              </a:highligh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71045" y="1888922"/>
            <a:ext cx="188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A’MAC  |    0/1     |   10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78029" y="2116955"/>
            <a:ext cx="1883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RT’MAC|    0/2     |   10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565938" y="3456479"/>
            <a:ext cx="2023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620017" y="3813551"/>
            <a:ext cx="225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621915" y="3608593"/>
            <a:ext cx="224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1542129" y="4023611"/>
            <a:ext cx="208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549048" y="4289027"/>
            <a:ext cx="207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495248" y="4027417"/>
            <a:ext cx="6543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6,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r>
              <a:rPr lang="zh-CN" altLang="en-US" sz="1100" dirty="0"/>
              <a:t>发送一个</a:t>
            </a:r>
            <a:r>
              <a:rPr lang="en-US" altLang="zh-CN" sz="1100" dirty="0"/>
              <a:t>ICMP ECHO </a:t>
            </a:r>
            <a:r>
              <a:rPr lang="en-US" altLang="zh-CN" sz="1100" b="1" dirty="0"/>
              <a:t>Request</a:t>
            </a:r>
            <a:r>
              <a:rPr lang="zh-CN" altLang="en-US" sz="1100" dirty="0"/>
              <a:t>，</a:t>
            </a:r>
            <a:r>
              <a:rPr lang="zh-CN" altLang="en-US" sz="1100" b="1" dirty="0"/>
              <a:t>源</a:t>
            </a:r>
            <a:r>
              <a:rPr lang="en-US" altLang="zh-CN" sz="1100" b="1" dirty="0"/>
              <a:t>MAC:A</a:t>
            </a:r>
            <a:r>
              <a:rPr lang="zh-CN" altLang="en-US" sz="1100" b="1" dirty="0"/>
              <a:t>，目的</a:t>
            </a:r>
            <a:r>
              <a:rPr lang="en-US" altLang="zh-CN" sz="1100" b="1" dirty="0"/>
              <a:t>MAC:</a:t>
            </a:r>
            <a:r>
              <a:rPr lang="zh-CN" altLang="en-US" sz="1100" b="1" dirty="0"/>
              <a:t>路由器</a:t>
            </a:r>
            <a:r>
              <a:rPr lang="zh-CN" altLang="en-US" sz="1100" dirty="0"/>
              <a:t>，源</a:t>
            </a:r>
            <a:r>
              <a:rPr lang="en-US" altLang="zh-CN" sz="1100" dirty="0"/>
              <a:t>IP:10.10.10.100</a:t>
            </a:r>
            <a:r>
              <a:rPr lang="zh-CN" altLang="en-US" sz="1100" dirty="0"/>
              <a:t>，目的</a:t>
            </a:r>
            <a:r>
              <a:rPr lang="en-US" altLang="zh-CN" sz="1100" dirty="0"/>
              <a:t>IP:</a:t>
            </a:r>
            <a:r>
              <a:rPr lang="zh-CN" altLang="en-US" sz="1100" dirty="0"/>
              <a:t> </a:t>
            </a:r>
            <a:r>
              <a:rPr lang="en-US" altLang="zh-CN" sz="1100" dirty="0"/>
              <a:t>20.20.20.100</a:t>
            </a:r>
            <a:endParaRPr lang="en-US" altLang="zh-CN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572221" y="4236187"/>
            <a:ext cx="2576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7,</a:t>
            </a:r>
            <a:r>
              <a:rPr lang="zh-CN" altLang="en-US" sz="1100" dirty="0"/>
              <a:t> 交换机根据目的</a:t>
            </a:r>
            <a:r>
              <a:rPr lang="en-US" altLang="zh-CN" sz="1100" dirty="0"/>
              <a:t>MAC</a:t>
            </a:r>
            <a:r>
              <a:rPr lang="zh-CN" altLang="en-US" sz="1100" dirty="0"/>
              <a:t>，转发到路由器</a:t>
            </a:r>
            <a:endParaRPr lang="en-US" altLang="zh-CN" sz="1100" dirty="0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3634412" y="4474745"/>
            <a:ext cx="224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819971" y="4406170"/>
            <a:ext cx="4979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8, </a:t>
            </a:r>
            <a:r>
              <a:rPr lang="zh-CN" altLang="en-US" sz="1100" dirty="0"/>
              <a:t>路由器查询自己的路由表。发现是直连路由。查询是否有</a:t>
            </a:r>
            <a:r>
              <a:rPr lang="en-US" altLang="zh-CN" sz="1100" dirty="0"/>
              <a:t>20.20.20.100</a:t>
            </a:r>
            <a:r>
              <a:rPr lang="zh-CN" altLang="en-US" sz="1100" dirty="0"/>
              <a:t>的</a:t>
            </a:r>
            <a:r>
              <a:rPr lang="en-US" altLang="zh-CN" sz="1100" dirty="0"/>
              <a:t>ARP</a:t>
            </a:r>
            <a:endParaRPr lang="en-US" altLang="zh-CN" sz="1100" dirty="0"/>
          </a:p>
          <a:p>
            <a:r>
              <a:rPr lang="en-US" altLang="zh-CN" sz="1100" dirty="0"/>
              <a:t>9, </a:t>
            </a:r>
            <a:r>
              <a:rPr lang="zh-CN" altLang="en-US" sz="1100" dirty="0"/>
              <a:t>路由器发送</a:t>
            </a:r>
            <a:r>
              <a:rPr lang="en-US" altLang="zh-CN" sz="1100" dirty="0"/>
              <a:t>ARP Request 20.20.20.100</a:t>
            </a:r>
            <a:endParaRPr lang="en-US" altLang="zh-CN" sz="11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5891451" y="4806321"/>
            <a:ext cx="224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819971" y="4789830"/>
            <a:ext cx="2962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10,B</a:t>
            </a:r>
            <a:r>
              <a:rPr lang="zh-CN" altLang="en-US" sz="1100" dirty="0"/>
              <a:t>回复</a:t>
            </a:r>
            <a:r>
              <a:rPr lang="en-US" altLang="zh-CN" sz="1100" dirty="0"/>
              <a:t>ARP</a:t>
            </a:r>
            <a:r>
              <a:rPr lang="zh-CN" altLang="en-US" sz="1100" dirty="0"/>
              <a:t>，并把</a:t>
            </a:r>
            <a:r>
              <a:rPr lang="en-US" altLang="zh-CN" sz="1100" dirty="0"/>
              <a:t>IP 20.20.20.1</a:t>
            </a:r>
            <a:r>
              <a:rPr lang="zh-CN" altLang="en-US" sz="1100" dirty="0"/>
              <a:t>加入</a:t>
            </a:r>
            <a:r>
              <a:rPr lang="en-US" altLang="zh-CN" sz="1100" dirty="0"/>
              <a:t>ARP table</a:t>
            </a:r>
            <a:endParaRPr lang="en-US" altLang="zh-CN" sz="1100" dirty="0"/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5870253" y="5047744"/>
            <a:ext cx="225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466507" y="5033170"/>
            <a:ext cx="6958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11, </a:t>
            </a:r>
            <a:r>
              <a:rPr lang="zh-CN" altLang="en-US" sz="1100" dirty="0"/>
              <a:t>路由转发</a:t>
            </a:r>
            <a:r>
              <a:rPr lang="en-US" altLang="zh-CN" sz="1100" dirty="0"/>
              <a:t>A</a:t>
            </a:r>
            <a:r>
              <a:rPr lang="zh-CN" altLang="en-US" sz="1100" dirty="0"/>
              <a:t>发给</a:t>
            </a:r>
            <a:r>
              <a:rPr lang="en-US" altLang="zh-CN" sz="1100" dirty="0"/>
              <a:t>B</a:t>
            </a:r>
            <a:r>
              <a:rPr lang="zh-CN" altLang="en-US" sz="1100" dirty="0"/>
              <a:t>的</a:t>
            </a:r>
            <a:r>
              <a:rPr lang="en-US" altLang="zh-CN" sz="1100" dirty="0"/>
              <a:t>ICMP ECHO </a:t>
            </a:r>
            <a:r>
              <a:rPr lang="en-US" altLang="zh-CN" sz="1100" b="1" dirty="0"/>
              <a:t>Request</a:t>
            </a:r>
            <a:r>
              <a:rPr lang="zh-CN" altLang="en-US" sz="1100" dirty="0"/>
              <a:t>，</a:t>
            </a:r>
            <a:r>
              <a:rPr lang="zh-CN" altLang="en-US" sz="1100" b="1" dirty="0"/>
              <a:t>源</a:t>
            </a:r>
            <a:r>
              <a:rPr lang="en-US" altLang="zh-CN" sz="1100" b="1" dirty="0"/>
              <a:t>MAC: </a:t>
            </a:r>
            <a:r>
              <a:rPr lang="zh-CN" altLang="en-US" sz="1100" b="1" dirty="0"/>
              <a:t>路由器</a:t>
            </a:r>
            <a:r>
              <a:rPr lang="en-US" altLang="zh-CN" sz="1100" b="1" dirty="0"/>
              <a:t>,</a:t>
            </a:r>
            <a:r>
              <a:rPr lang="zh-CN" altLang="en-US" sz="1100" b="1" dirty="0"/>
              <a:t>目的</a:t>
            </a:r>
            <a:r>
              <a:rPr lang="en-US" altLang="zh-CN" sz="1100" b="1" dirty="0"/>
              <a:t>MAC:B </a:t>
            </a:r>
            <a:r>
              <a:rPr lang="zh-CN" altLang="en-US" sz="1100" dirty="0"/>
              <a:t>源</a:t>
            </a:r>
            <a:r>
              <a:rPr lang="en-US" altLang="zh-CN" sz="1100" dirty="0"/>
              <a:t>IP:10.10.10.100,</a:t>
            </a:r>
            <a:r>
              <a:rPr lang="zh-CN" altLang="en-US" sz="1100" dirty="0"/>
              <a:t>目的</a:t>
            </a:r>
            <a:r>
              <a:rPr lang="en-US" altLang="zh-CN" sz="1100" dirty="0"/>
              <a:t>IP:</a:t>
            </a:r>
            <a:r>
              <a:rPr lang="zh-CN" altLang="en-US" sz="1100" dirty="0"/>
              <a:t> </a:t>
            </a:r>
            <a:r>
              <a:rPr lang="en-US" altLang="zh-CN" sz="1100" dirty="0"/>
              <a:t>20.20.20.100 </a:t>
            </a:r>
            <a:endParaRPr lang="en-US" altLang="zh-CN" sz="1100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877173" y="5294780"/>
            <a:ext cx="2248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804603" y="5253691"/>
            <a:ext cx="6436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12, B</a:t>
            </a:r>
            <a:r>
              <a:rPr lang="zh-CN" altLang="en-US" sz="1100" dirty="0"/>
              <a:t>查询路由器，回复</a:t>
            </a:r>
            <a:r>
              <a:rPr lang="en-US" altLang="zh-CN" sz="1100" dirty="0"/>
              <a:t>ICMP Echo </a:t>
            </a:r>
            <a:r>
              <a:rPr lang="en-US" altLang="zh-CN" sz="1100" b="1" dirty="0"/>
              <a:t>reply </a:t>
            </a:r>
            <a:r>
              <a:rPr lang="zh-CN" altLang="en-US" sz="1100" b="1" dirty="0"/>
              <a:t>源</a:t>
            </a:r>
            <a:r>
              <a:rPr lang="en-US" altLang="zh-CN" sz="1100" b="1" dirty="0"/>
              <a:t>MAC: B</a:t>
            </a:r>
            <a:r>
              <a:rPr lang="zh-CN" altLang="en-US" sz="1100" b="1" dirty="0"/>
              <a:t>目的</a:t>
            </a:r>
            <a:r>
              <a:rPr lang="en-US" altLang="zh-CN" sz="1100" b="1" dirty="0"/>
              <a:t>MAC:</a:t>
            </a:r>
            <a:r>
              <a:rPr lang="zh-CN" altLang="en-US" sz="1100" b="1" dirty="0"/>
              <a:t>路由器</a:t>
            </a:r>
            <a:r>
              <a:rPr lang="en-US" altLang="zh-CN" sz="1100" b="1" dirty="0"/>
              <a:t> </a:t>
            </a:r>
            <a:r>
              <a:rPr lang="zh-CN" altLang="en-US" sz="1100" dirty="0"/>
              <a:t>源</a:t>
            </a:r>
            <a:r>
              <a:rPr lang="en-US" altLang="zh-CN" sz="1100" dirty="0"/>
              <a:t>IP:20.20.20.100 </a:t>
            </a:r>
            <a:r>
              <a:rPr lang="zh-CN" altLang="en-US" sz="1100" dirty="0"/>
              <a:t>目的</a:t>
            </a:r>
            <a:r>
              <a:rPr lang="en-US" altLang="zh-CN" sz="1100" dirty="0"/>
              <a:t>IP 10.10.10.100</a:t>
            </a:r>
            <a:endParaRPr lang="en-US" altLang="zh-CN" sz="1100" dirty="0"/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5878341" y="5515301"/>
            <a:ext cx="225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3625594" y="5790645"/>
            <a:ext cx="225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1526874" y="6042938"/>
            <a:ext cx="209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3572221" y="5545090"/>
            <a:ext cx="6636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13, </a:t>
            </a:r>
            <a:r>
              <a:rPr lang="zh-CN" altLang="en-US" sz="1100" dirty="0"/>
              <a:t>路由转发</a:t>
            </a:r>
            <a:r>
              <a:rPr lang="en-US" altLang="zh-CN" sz="1100" dirty="0"/>
              <a:t>B</a:t>
            </a:r>
            <a:r>
              <a:rPr lang="zh-CN" altLang="en-US" sz="1100" dirty="0"/>
              <a:t>发给</a:t>
            </a:r>
            <a:r>
              <a:rPr lang="en-US" altLang="zh-CN" sz="1100" dirty="0"/>
              <a:t>A</a:t>
            </a:r>
            <a:r>
              <a:rPr lang="zh-CN" altLang="en-US" sz="1100" dirty="0"/>
              <a:t>的</a:t>
            </a:r>
            <a:r>
              <a:rPr lang="en-US" altLang="zh-CN" sz="1100" dirty="0"/>
              <a:t>ICMP ECHO </a:t>
            </a:r>
            <a:r>
              <a:rPr lang="en-US" altLang="zh-CN" sz="1100" b="1" dirty="0"/>
              <a:t>Reply</a:t>
            </a:r>
            <a:r>
              <a:rPr lang="zh-CN" altLang="en-US" sz="1100" b="1" dirty="0"/>
              <a:t>源</a:t>
            </a:r>
            <a:r>
              <a:rPr lang="en-US" altLang="zh-CN" sz="1100" b="1" dirty="0"/>
              <a:t>MAC: </a:t>
            </a:r>
            <a:r>
              <a:rPr lang="zh-CN" altLang="en-US" sz="1100" b="1" dirty="0"/>
              <a:t>路由器</a:t>
            </a:r>
            <a:r>
              <a:rPr lang="en-US" altLang="zh-CN" sz="1100" b="1" dirty="0"/>
              <a:t>,</a:t>
            </a:r>
            <a:r>
              <a:rPr lang="zh-CN" altLang="en-US" sz="1100" b="1" dirty="0"/>
              <a:t>目的</a:t>
            </a:r>
            <a:r>
              <a:rPr lang="en-US" altLang="zh-CN" sz="1100" b="1" dirty="0"/>
              <a:t>MAC:A </a:t>
            </a:r>
            <a:r>
              <a:rPr lang="zh-CN" altLang="en-US" sz="1100" dirty="0"/>
              <a:t>源</a:t>
            </a:r>
            <a:r>
              <a:rPr lang="en-US" altLang="zh-CN" sz="1100" dirty="0"/>
              <a:t>IP:20.20.20.100 </a:t>
            </a:r>
            <a:r>
              <a:rPr lang="zh-CN" altLang="en-US" sz="1100" dirty="0"/>
              <a:t>目的</a:t>
            </a:r>
            <a:r>
              <a:rPr lang="en-US" altLang="zh-CN" sz="1100" dirty="0"/>
              <a:t>IP 10.10.10.100</a:t>
            </a:r>
            <a:endParaRPr lang="en-US" altLang="zh-CN" sz="1100" dirty="0"/>
          </a:p>
        </p:txBody>
      </p:sp>
      <p:sp>
        <p:nvSpPr>
          <p:cNvPr id="94" name="文本框 93"/>
          <p:cNvSpPr txBox="1"/>
          <p:nvPr/>
        </p:nvSpPr>
        <p:spPr>
          <a:xfrm>
            <a:off x="1495897" y="5803721"/>
            <a:ext cx="2803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14</a:t>
            </a:r>
            <a:r>
              <a:rPr lang="zh-CN" altLang="en-US" sz="1100" dirty="0"/>
              <a:t>，交换机查询</a:t>
            </a:r>
            <a:r>
              <a:rPr lang="en-US" altLang="zh-CN" sz="1100" dirty="0"/>
              <a:t>MAC</a:t>
            </a:r>
            <a:r>
              <a:rPr lang="zh-CN" altLang="en-US" sz="1100" dirty="0"/>
              <a:t>地址表，转发报文给</a:t>
            </a:r>
            <a:r>
              <a:rPr lang="en-US" altLang="zh-CN" sz="1100" dirty="0"/>
              <a:t>A</a:t>
            </a:r>
            <a:endParaRPr lang="en-US" altLang="zh-CN" sz="1100" dirty="0"/>
          </a:p>
        </p:txBody>
      </p:sp>
      <p:sp>
        <p:nvSpPr>
          <p:cNvPr id="95" name="对话气泡: 矩形 6"/>
          <p:cNvSpPr/>
          <p:nvPr/>
        </p:nvSpPr>
        <p:spPr>
          <a:xfrm>
            <a:off x="692944" y="1529906"/>
            <a:ext cx="1782696" cy="962494"/>
          </a:xfrm>
          <a:custGeom>
            <a:avLst/>
            <a:gdLst>
              <a:gd name="connsiteX0" fmla="*/ 0 w 1782696"/>
              <a:gd name="connsiteY0" fmla="*/ 0 h 793888"/>
              <a:gd name="connsiteX1" fmla="*/ 1039906 w 1782696"/>
              <a:gd name="connsiteY1" fmla="*/ 0 h 793888"/>
              <a:gd name="connsiteX2" fmla="*/ 1039906 w 1782696"/>
              <a:gd name="connsiteY2" fmla="*/ 0 h 793888"/>
              <a:gd name="connsiteX3" fmla="*/ 1485580 w 1782696"/>
              <a:gd name="connsiteY3" fmla="*/ 0 h 793888"/>
              <a:gd name="connsiteX4" fmla="*/ 1782696 w 1782696"/>
              <a:gd name="connsiteY4" fmla="*/ 0 h 793888"/>
              <a:gd name="connsiteX5" fmla="*/ 1782696 w 1782696"/>
              <a:gd name="connsiteY5" fmla="*/ 463101 h 793888"/>
              <a:gd name="connsiteX6" fmla="*/ 1782696 w 1782696"/>
              <a:gd name="connsiteY6" fmla="*/ 463101 h 793888"/>
              <a:gd name="connsiteX7" fmla="*/ 1782696 w 1782696"/>
              <a:gd name="connsiteY7" fmla="*/ 661573 h 793888"/>
              <a:gd name="connsiteX8" fmla="*/ 1782696 w 1782696"/>
              <a:gd name="connsiteY8" fmla="*/ 793888 h 793888"/>
              <a:gd name="connsiteX9" fmla="*/ 1485580 w 1782696"/>
              <a:gd name="connsiteY9" fmla="*/ 793888 h 793888"/>
              <a:gd name="connsiteX10" fmla="*/ 904166 w 1782696"/>
              <a:gd name="connsiteY10" fmla="*/ 962494 h 793888"/>
              <a:gd name="connsiteX11" fmla="*/ 1039906 w 1782696"/>
              <a:gd name="connsiteY11" fmla="*/ 793888 h 793888"/>
              <a:gd name="connsiteX12" fmla="*/ 0 w 1782696"/>
              <a:gd name="connsiteY12" fmla="*/ 793888 h 793888"/>
              <a:gd name="connsiteX13" fmla="*/ 0 w 1782696"/>
              <a:gd name="connsiteY13" fmla="*/ 661573 h 793888"/>
              <a:gd name="connsiteX14" fmla="*/ 0 w 1782696"/>
              <a:gd name="connsiteY14" fmla="*/ 463101 h 793888"/>
              <a:gd name="connsiteX15" fmla="*/ 0 w 1782696"/>
              <a:gd name="connsiteY15" fmla="*/ 463101 h 793888"/>
              <a:gd name="connsiteX16" fmla="*/ 0 w 1782696"/>
              <a:gd name="connsiteY16" fmla="*/ 0 h 793888"/>
              <a:gd name="connsiteX0-1" fmla="*/ 0 w 1782696"/>
              <a:gd name="connsiteY0-2" fmla="*/ 0 h 962494"/>
              <a:gd name="connsiteX1-3" fmla="*/ 1039906 w 1782696"/>
              <a:gd name="connsiteY1-4" fmla="*/ 0 h 962494"/>
              <a:gd name="connsiteX2-5" fmla="*/ 1039906 w 1782696"/>
              <a:gd name="connsiteY2-6" fmla="*/ 0 h 962494"/>
              <a:gd name="connsiteX3-7" fmla="*/ 1485580 w 1782696"/>
              <a:gd name="connsiteY3-8" fmla="*/ 0 h 962494"/>
              <a:gd name="connsiteX4-9" fmla="*/ 1782696 w 1782696"/>
              <a:gd name="connsiteY4-10" fmla="*/ 0 h 962494"/>
              <a:gd name="connsiteX5-11" fmla="*/ 1782696 w 1782696"/>
              <a:gd name="connsiteY5-12" fmla="*/ 463101 h 962494"/>
              <a:gd name="connsiteX6-13" fmla="*/ 1782696 w 1782696"/>
              <a:gd name="connsiteY6-14" fmla="*/ 463101 h 962494"/>
              <a:gd name="connsiteX7-15" fmla="*/ 1782696 w 1782696"/>
              <a:gd name="connsiteY7-16" fmla="*/ 661573 h 962494"/>
              <a:gd name="connsiteX8-17" fmla="*/ 1782696 w 1782696"/>
              <a:gd name="connsiteY8-18" fmla="*/ 793888 h 962494"/>
              <a:gd name="connsiteX9-19" fmla="*/ 1485580 w 1782696"/>
              <a:gd name="connsiteY9-20" fmla="*/ 793888 h 962494"/>
              <a:gd name="connsiteX10-21" fmla="*/ 904166 w 1782696"/>
              <a:gd name="connsiteY10-22" fmla="*/ 962494 h 962494"/>
              <a:gd name="connsiteX11-23" fmla="*/ 555812 w 1782696"/>
              <a:gd name="connsiteY11-24" fmla="*/ 801572 h 962494"/>
              <a:gd name="connsiteX12-25" fmla="*/ 0 w 1782696"/>
              <a:gd name="connsiteY12-26" fmla="*/ 793888 h 962494"/>
              <a:gd name="connsiteX13-27" fmla="*/ 0 w 1782696"/>
              <a:gd name="connsiteY13-28" fmla="*/ 661573 h 962494"/>
              <a:gd name="connsiteX14-29" fmla="*/ 0 w 1782696"/>
              <a:gd name="connsiteY14-30" fmla="*/ 463101 h 962494"/>
              <a:gd name="connsiteX15-31" fmla="*/ 0 w 1782696"/>
              <a:gd name="connsiteY15-32" fmla="*/ 463101 h 962494"/>
              <a:gd name="connsiteX16-33" fmla="*/ 0 w 1782696"/>
              <a:gd name="connsiteY16-34" fmla="*/ 0 h 962494"/>
              <a:gd name="connsiteX0-35" fmla="*/ 0 w 1782696"/>
              <a:gd name="connsiteY0-36" fmla="*/ 0 h 962494"/>
              <a:gd name="connsiteX1-37" fmla="*/ 1039906 w 1782696"/>
              <a:gd name="connsiteY1-38" fmla="*/ 0 h 962494"/>
              <a:gd name="connsiteX2-39" fmla="*/ 1039906 w 1782696"/>
              <a:gd name="connsiteY2-40" fmla="*/ 0 h 962494"/>
              <a:gd name="connsiteX3-41" fmla="*/ 1485580 w 1782696"/>
              <a:gd name="connsiteY3-42" fmla="*/ 0 h 962494"/>
              <a:gd name="connsiteX4-43" fmla="*/ 1782696 w 1782696"/>
              <a:gd name="connsiteY4-44" fmla="*/ 0 h 962494"/>
              <a:gd name="connsiteX5-45" fmla="*/ 1782696 w 1782696"/>
              <a:gd name="connsiteY5-46" fmla="*/ 463101 h 962494"/>
              <a:gd name="connsiteX6-47" fmla="*/ 1782696 w 1782696"/>
              <a:gd name="connsiteY6-48" fmla="*/ 463101 h 962494"/>
              <a:gd name="connsiteX7-49" fmla="*/ 1782696 w 1782696"/>
              <a:gd name="connsiteY7-50" fmla="*/ 661573 h 962494"/>
              <a:gd name="connsiteX8-51" fmla="*/ 1782696 w 1782696"/>
              <a:gd name="connsiteY8-52" fmla="*/ 793888 h 962494"/>
              <a:gd name="connsiteX9-53" fmla="*/ 1147483 w 1782696"/>
              <a:gd name="connsiteY9-54" fmla="*/ 809256 h 962494"/>
              <a:gd name="connsiteX10-55" fmla="*/ 904166 w 1782696"/>
              <a:gd name="connsiteY10-56" fmla="*/ 962494 h 962494"/>
              <a:gd name="connsiteX11-57" fmla="*/ 555812 w 1782696"/>
              <a:gd name="connsiteY11-58" fmla="*/ 801572 h 962494"/>
              <a:gd name="connsiteX12-59" fmla="*/ 0 w 1782696"/>
              <a:gd name="connsiteY12-60" fmla="*/ 793888 h 962494"/>
              <a:gd name="connsiteX13-61" fmla="*/ 0 w 1782696"/>
              <a:gd name="connsiteY13-62" fmla="*/ 661573 h 962494"/>
              <a:gd name="connsiteX14-63" fmla="*/ 0 w 1782696"/>
              <a:gd name="connsiteY14-64" fmla="*/ 463101 h 962494"/>
              <a:gd name="connsiteX15-65" fmla="*/ 0 w 1782696"/>
              <a:gd name="connsiteY15-66" fmla="*/ 463101 h 962494"/>
              <a:gd name="connsiteX16-67" fmla="*/ 0 w 1782696"/>
              <a:gd name="connsiteY16-68" fmla="*/ 0 h 962494"/>
              <a:gd name="connsiteX0-69" fmla="*/ 0 w 1782696"/>
              <a:gd name="connsiteY0-70" fmla="*/ 0 h 962494"/>
              <a:gd name="connsiteX1-71" fmla="*/ 1039906 w 1782696"/>
              <a:gd name="connsiteY1-72" fmla="*/ 0 h 962494"/>
              <a:gd name="connsiteX2-73" fmla="*/ 1039906 w 1782696"/>
              <a:gd name="connsiteY2-74" fmla="*/ 0 h 962494"/>
              <a:gd name="connsiteX3-75" fmla="*/ 1485580 w 1782696"/>
              <a:gd name="connsiteY3-76" fmla="*/ 0 h 962494"/>
              <a:gd name="connsiteX4-77" fmla="*/ 1782696 w 1782696"/>
              <a:gd name="connsiteY4-78" fmla="*/ 0 h 962494"/>
              <a:gd name="connsiteX5-79" fmla="*/ 1782696 w 1782696"/>
              <a:gd name="connsiteY5-80" fmla="*/ 463101 h 962494"/>
              <a:gd name="connsiteX6-81" fmla="*/ 1782696 w 1782696"/>
              <a:gd name="connsiteY6-82" fmla="*/ 463101 h 962494"/>
              <a:gd name="connsiteX7-83" fmla="*/ 1782696 w 1782696"/>
              <a:gd name="connsiteY7-84" fmla="*/ 661573 h 962494"/>
              <a:gd name="connsiteX8-85" fmla="*/ 1782696 w 1782696"/>
              <a:gd name="connsiteY8-86" fmla="*/ 793888 h 962494"/>
              <a:gd name="connsiteX9-87" fmla="*/ 1201271 w 1782696"/>
              <a:gd name="connsiteY9-88" fmla="*/ 809256 h 962494"/>
              <a:gd name="connsiteX10-89" fmla="*/ 904166 w 1782696"/>
              <a:gd name="connsiteY10-90" fmla="*/ 962494 h 962494"/>
              <a:gd name="connsiteX11-91" fmla="*/ 555812 w 1782696"/>
              <a:gd name="connsiteY11-92" fmla="*/ 801572 h 962494"/>
              <a:gd name="connsiteX12-93" fmla="*/ 0 w 1782696"/>
              <a:gd name="connsiteY12-94" fmla="*/ 793888 h 962494"/>
              <a:gd name="connsiteX13-95" fmla="*/ 0 w 1782696"/>
              <a:gd name="connsiteY13-96" fmla="*/ 661573 h 962494"/>
              <a:gd name="connsiteX14-97" fmla="*/ 0 w 1782696"/>
              <a:gd name="connsiteY14-98" fmla="*/ 463101 h 962494"/>
              <a:gd name="connsiteX15-99" fmla="*/ 0 w 1782696"/>
              <a:gd name="connsiteY15-100" fmla="*/ 463101 h 962494"/>
              <a:gd name="connsiteX16-101" fmla="*/ 0 w 1782696"/>
              <a:gd name="connsiteY16-102" fmla="*/ 0 h 962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82696" h="962494">
                <a:moveTo>
                  <a:pt x="0" y="0"/>
                </a:moveTo>
                <a:lnTo>
                  <a:pt x="1039906" y="0"/>
                </a:lnTo>
                <a:lnTo>
                  <a:pt x="1039906" y="0"/>
                </a:lnTo>
                <a:lnTo>
                  <a:pt x="1485580" y="0"/>
                </a:lnTo>
                <a:lnTo>
                  <a:pt x="1782696" y="0"/>
                </a:lnTo>
                <a:lnTo>
                  <a:pt x="1782696" y="463101"/>
                </a:lnTo>
                <a:lnTo>
                  <a:pt x="1782696" y="463101"/>
                </a:lnTo>
                <a:lnTo>
                  <a:pt x="1782696" y="661573"/>
                </a:lnTo>
                <a:lnTo>
                  <a:pt x="1782696" y="793888"/>
                </a:lnTo>
                <a:lnTo>
                  <a:pt x="1201271" y="809256"/>
                </a:lnTo>
                <a:lnTo>
                  <a:pt x="904166" y="962494"/>
                </a:lnTo>
                <a:lnTo>
                  <a:pt x="555812" y="801572"/>
                </a:lnTo>
                <a:lnTo>
                  <a:pt x="0" y="793888"/>
                </a:lnTo>
                <a:lnTo>
                  <a:pt x="0" y="661573"/>
                </a:lnTo>
                <a:lnTo>
                  <a:pt x="0" y="463101"/>
                </a:lnTo>
                <a:lnTo>
                  <a:pt x="0" y="4631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38180" y="1589282"/>
            <a:ext cx="168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ARP Table</a:t>
            </a:r>
            <a:endParaRPr lang="en-US" altLang="zh-CN" sz="1400" dirty="0">
              <a:highlight>
                <a:srgbClr val="FFFF00"/>
              </a:highlight>
            </a:endParaRPr>
          </a:p>
          <a:p>
            <a:r>
              <a:rPr lang="en-US" altLang="zh-CN" sz="1400" dirty="0">
                <a:highlight>
                  <a:srgbClr val="FFFF00"/>
                </a:highlight>
              </a:rPr>
              <a:t>IP                 |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8180" y="2010328"/>
            <a:ext cx="200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10.10.10.1 | RT’s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98" name="对话气泡: 矩形 6"/>
          <p:cNvSpPr/>
          <p:nvPr/>
        </p:nvSpPr>
        <p:spPr>
          <a:xfrm>
            <a:off x="4952521" y="1437127"/>
            <a:ext cx="1782696" cy="1023213"/>
          </a:xfrm>
          <a:custGeom>
            <a:avLst/>
            <a:gdLst>
              <a:gd name="connsiteX0" fmla="*/ 0 w 1782696"/>
              <a:gd name="connsiteY0" fmla="*/ 0 h 793888"/>
              <a:gd name="connsiteX1" fmla="*/ 1039906 w 1782696"/>
              <a:gd name="connsiteY1" fmla="*/ 0 h 793888"/>
              <a:gd name="connsiteX2" fmla="*/ 1039906 w 1782696"/>
              <a:gd name="connsiteY2" fmla="*/ 0 h 793888"/>
              <a:gd name="connsiteX3" fmla="*/ 1485580 w 1782696"/>
              <a:gd name="connsiteY3" fmla="*/ 0 h 793888"/>
              <a:gd name="connsiteX4" fmla="*/ 1782696 w 1782696"/>
              <a:gd name="connsiteY4" fmla="*/ 0 h 793888"/>
              <a:gd name="connsiteX5" fmla="*/ 1782696 w 1782696"/>
              <a:gd name="connsiteY5" fmla="*/ 463101 h 793888"/>
              <a:gd name="connsiteX6" fmla="*/ 1782696 w 1782696"/>
              <a:gd name="connsiteY6" fmla="*/ 463101 h 793888"/>
              <a:gd name="connsiteX7" fmla="*/ 1782696 w 1782696"/>
              <a:gd name="connsiteY7" fmla="*/ 661573 h 793888"/>
              <a:gd name="connsiteX8" fmla="*/ 1782696 w 1782696"/>
              <a:gd name="connsiteY8" fmla="*/ 793888 h 793888"/>
              <a:gd name="connsiteX9" fmla="*/ 1485580 w 1782696"/>
              <a:gd name="connsiteY9" fmla="*/ 793888 h 793888"/>
              <a:gd name="connsiteX10" fmla="*/ 904166 w 1782696"/>
              <a:gd name="connsiteY10" fmla="*/ 962494 h 793888"/>
              <a:gd name="connsiteX11" fmla="*/ 1039906 w 1782696"/>
              <a:gd name="connsiteY11" fmla="*/ 793888 h 793888"/>
              <a:gd name="connsiteX12" fmla="*/ 0 w 1782696"/>
              <a:gd name="connsiteY12" fmla="*/ 793888 h 793888"/>
              <a:gd name="connsiteX13" fmla="*/ 0 w 1782696"/>
              <a:gd name="connsiteY13" fmla="*/ 661573 h 793888"/>
              <a:gd name="connsiteX14" fmla="*/ 0 w 1782696"/>
              <a:gd name="connsiteY14" fmla="*/ 463101 h 793888"/>
              <a:gd name="connsiteX15" fmla="*/ 0 w 1782696"/>
              <a:gd name="connsiteY15" fmla="*/ 463101 h 793888"/>
              <a:gd name="connsiteX16" fmla="*/ 0 w 1782696"/>
              <a:gd name="connsiteY16" fmla="*/ 0 h 793888"/>
              <a:gd name="connsiteX0-1" fmla="*/ 0 w 1782696"/>
              <a:gd name="connsiteY0-2" fmla="*/ 0 h 962494"/>
              <a:gd name="connsiteX1-3" fmla="*/ 1039906 w 1782696"/>
              <a:gd name="connsiteY1-4" fmla="*/ 0 h 962494"/>
              <a:gd name="connsiteX2-5" fmla="*/ 1039906 w 1782696"/>
              <a:gd name="connsiteY2-6" fmla="*/ 0 h 962494"/>
              <a:gd name="connsiteX3-7" fmla="*/ 1485580 w 1782696"/>
              <a:gd name="connsiteY3-8" fmla="*/ 0 h 962494"/>
              <a:gd name="connsiteX4-9" fmla="*/ 1782696 w 1782696"/>
              <a:gd name="connsiteY4-10" fmla="*/ 0 h 962494"/>
              <a:gd name="connsiteX5-11" fmla="*/ 1782696 w 1782696"/>
              <a:gd name="connsiteY5-12" fmla="*/ 463101 h 962494"/>
              <a:gd name="connsiteX6-13" fmla="*/ 1782696 w 1782696"/>
              <a:gd name="connsiteY6-14" fmla="*/ 463101 h 962494"/>
              <a:gd name="connsiteX7-15" fmla="*/ 1782696 w 1782696"/>
              <a:gd name="connsiteY7-16" fmla="*/ 661573 h 962494"/>
              <a:gd name="connsiteX8-17" fmla="*/ 1782696 w 1782696"/>
              <a:gd name="connsiteY8-18" fmla="*/ 793888 h 962494"/>
              <a:gd name="connsiteX9-19" fmla="*/ 1485580 w 1782696"/>
              <a:gd name="connsiteY9-20" fmla="*/ 793888 h 962494"/>
              <a:gd name="connsiteX10-21" fmla="*/ 904166 w 1782696"/>
              <a:gd name="connsiteY10-22" fmla="*/ 962494 h 962494"/>
              <a:gd name="connsiteX11-23" fmla="*/ 555812 w 1782696"/>
              <a:gd name="connsiteY11-24" fmla="*/ 801572 h 962494"/>
              <a:gd name="connsiteX12-25" fmla="*/ 0 w 1782696"/>
              <a:gd name="connsiteY12-26" fmla="*/ 793888 h 962494"/>
              <a:gd name="connsiteX13-27" fmla="*/ 0 w 1782696"/>
              <a:gd name="connsiteY13-28" fmla="*/ 661573 h 962494"/>
              <a:gd name="connsiteX14-29" fmla="*/ 0 w 1782696"/>
              <a:gd name="connsiteY14-30" fmla="*/ 463101 h 962494"/>
              <a:gd name="connsiteX15-31" fmla="*/ 0 w 1782696"/>
              <a:gd name="connsiteY15-32" fmla="*/ 463101 h 962494"/>
              <a:gd name="connsiteX16-33" fmla="*/ 0 w 1782696"/>
              <a:gd name="connsiteY16-34" fmla="*/ 0 h 962494"/>
              <a:gd name="connsiteX0-35" fmla="*/ 0 w 1782696"/>
              <a:gd name="connsiteY0-36" fmla="*/ 0 h 962494"/>
              <a:gd name="connsiteX1-37" fmla="*/ 1039906 w 1782696"/>
              <a:gd name="connsiteY1-38" fmla="*/ 0 h 962494"/>
              <a:gd name="connsiteX2-39" fmla="*/ 1039906 w 1782696"/>
              <a:gd name="connsiteY2-40" fmla="*/ 0 h 962494"/>
              <a:gd name="connsiteX3-41" fmla="*/ 1485580 w 1782696"/>
              <a:gd name="connsiteY3-42" fmla="*/ 0 h 962494"/>
              <a:gd name="connsiteX4-43" fmla="*/ 1782696 w 1782696"/>
              <a:gd name="connsiteY4-44" fmla="*/ 0 h 962494"/>
              <a:gd name="connsiteX5-45" fmla="*/ 1782696 w 1782696"/>
              <a:gd name="connsiteY5-46" fmla="*/ 463101 h 962494"/>
              <a:gd name="connsiteX6-47" fmla="*/ 1782696 w 1782696"/>
              <a:gd name="connsiteY6-48" fmla="*/ 463101 h 962494"/>
              <a:gd name="connsiteX7-49" fmla="*/ 1782696 w 1782696"/>
              <a:gd name="connsiteY7-50" fmla="*/ 661573 h 962494"/>
              <a:gd name="connsiteX8-51" fmla="*/ 1782696 w 1782696"/>
              <a:gd name="connsiteY8-52" fmla="*/ 793888 h 962494"/>
              <a:gd name="connsiteX9-53" fmla="*/ 1147483 w 1782696"/>
              <a:gd name="connsiteY9-54" fmla="*/ 809256 h 962494"/>
              <a:gd name="connsiteX10-55" fmla="*/ 904166 w 1782696"/>
              <a:gd name="connsiteY10-56" fmla="*/ 962494 h 962494"/>
              <a:gd name="connsiteX11-57" fmla="*/ 555812 w 1782696"/>
              <a:gd name="connsiteY11-58" fmla="*/ 801572 h 962494"/>
              <a:gd name="connsiteX12-59" fmla="*/ 0 w 1782696"/>
              <a:gd name="connsiteY12-60" fmla="*/ 793888 h 962494"/>
              <a:gd name="connsiteX13-61" fmla="*/ 0 w 1782696"/>
              <a:gd name="connsiteY13-62" fmla="*/ 661573 h 962494"/>
              <a:gd name="connsiteX14-63" fmla="*/ 0 w 1782696"/>
              <a:gd name="connsiteY14-64" fmla="*/ 463101 h 962494"/>
              <a:gd name="connsiteX15-65" fmla="*/ 0 w 1782696"/>
              <a:gd name="connsiteY15-66" fmla="*/ 463101 h 962494"/>
              <a:gd name="connsiteX16-67" fmla="*/ 0 w 1782696"/>
              <a:gd name="connsiteY16-68" fmla="*/ 0 h 962494"/>
              <a:gd name="connsiteX0-69" fmla="*/ 0 w 1782696"/>
              <a:gd name="connsiteY0-70" fmla="*/ 0 h 962494"/>
              <a:gd name="connsiteX1-71" fmla="*/ 1039906 w 1782696"/>
              <a:gd name="connsiteY1-72" fmla="*/ 0 h 962494"/>
              <a:gd name="connsiteX2-73" fmla="*/ 1039906 w 1782696"/>
              <a:gd name="connsiteY2-74" fmla="*/ 0 h 962494"/>
              <a:gd name="connsiteX3-75" fmla="*/ 1485580 w 1782696"/>
              <a:gd name="connsiteY3-76" fmla="*/ 0 h 962494"/>
              <a:gd name="connsiteX4-77" fmla="*/ 1782696 w 1782696"/>
              <a:gd name="connsiteY4-78" fmla="*/ 0 h 962494"/>
              <a:gd name="connsiteX5-79" fmla="*/ 1782696 w 1782696"/>
              <a:gd name="connsiteY5-80" fmla="*/ 463101 h 962494"/>
              <a:gd name="connsiteX6-81" fmla="*/ 1782696 w 1782696"/>
              <a:gd name="connsiteY6-82" fmla="*/ 463101 h 962494"/>
              <a:gd name="connsiteX7-83" fmla="*/ 1782696 w 1782696"/>
              <a:gd name="connsiteY7-84" fmla="*/ 661573 h 962494"/>
              <a:gd name="connsiteX8-85" fmla="*/ 1782696 w 1782696"/>
              <a:gd name="connsiteY8-86" fmla="*/ 793888 h 962494"/>
              <a:gd name="connsiteX9-87" fmla="*/ 1201271 w 1782696"/>
              <a:gd name="connsiteY9-88" fmla="*/ 809256 h 962494"/>
              <a:gd name="connsiteX10-89" fmla="*/ 904166 w 1782696"/>
              <a:gd name="connsiteY10-90" fmla="*/ 962494 h 962494"/>
              <a:gd name="connsiteX11-91" fmla="*/ 555812 w 1782696"/>
              <a:gd name="connsiteY11-92" fmla="*/ 801572 h 962494"/>
              <a:gd name="connsiteX12-93" fmla="*/ 0 w 1782696"/>
              <a:gd name="connsiteY12-94" fmla="*/ 793888 h 962494"/>
              <a:gd name="connsiteX13-95" fmla="*/ 0 w 1782696"/>
              <a:gd name="connsiteY13-96" fmla="*/ 661573 h 962494"/>
              <a:gd name="connsiteX14-97" fmla="*/ 0 w 1782696"/>
              <a:gd name="connsiteY14-98" fmla="*/ 463101 h 962494"/>
              <a:gd name="connsiteX15-99" fmla="*/ 0 w 1782696"/>
              <a:gd name="connsiteY15-100" fmla="*/ 463101 h 962494"/>
              <a:gd name="connsiteX16-101" fmla="*/ 0 w 1782696"/>
              <a:gd name="connsiteY16-102" fmla="*/ 0 h 962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82696" h="962494">
                <a:moveTo>
                  <a:pt x="0" y="0"/>
                </a:moveTo>
                <a:lnTo>
                  <a:pt x="1039906" y="0"/>
                </a:lnTo>
                <a:lnTo>
                  <a:pt x="1039906" y="0"/>
                </a:lnTo>
                <a:lnTo>
                  <a:pt x="1485580" y="0"/>
                </a:lnTo>
                <a:lnTo>
                  <a:pt x="1782696" y="0"/>
                </a:lnTo>
                <a:lnTo>
                  <a:pt x="1782696" y="463101"/>
                </a:lnTo>
                <a:lnTo>
                  <a:pt x="1782696" y="463101"/>
                </a:lnTo>
                <a:lnTo>
                  <a:pt x="1782696" y="661573"/>
                </a:lnTo>
                <a:lnTo>
                  <a:pt x="1782696" y="793888"/>
                </a:lnTo>
                <a:lnTo>
                  <a:pt x="1201271" y="809256"/>
                </a:lnTo>
                <a:lnTo>
                  <a:pt x="904166" y="962494"/>
                </a:lnTo>
                <a:lnTo>
                  <a:pt x="555812" y="801572"/>
                </a:lnTo>
                <a:lnTo>
                  <a:pt x="0" y="793888"/>
                </a:lnTo>
                <a:lnTo>
                  <a:pt x="0" y="661573"/>
                </a:lnTo>
                <a:lnTo>
                  <a:pt x="0" y="463101"/>
                </a:lnTo>
                <a:lnTo>
                  <a:pt x="0" y="4631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920109" y="1388455"/>
            <a:ext cx="18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ARP Table</a:t>
            </a:r>
            <a:endParaRPr lang="en-US" altLang="zh-CN" sz="1400" dirty="0">
              <a:highlight>
                <a:srgbClr val="FFFF00"/>
              </a:highlight>
            </a:endParaRPr>
          </a:p>
          <a:p>
            <a:r>
              <a:rPr lang="en-US" altLang="zh-CN" sz="1400" dirty="0">
                <a:highlight>
                  <a:srgbClr val="FFFF00"/>
                </a:highlight>
              </a:rPr>
              <a:t>IP                    |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04741" y="1801783"/>
            <a:ext cx="206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10.10.10.100| A’s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350057" y="2651004"/>
            <a:ext cx="49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SW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678308" y="2708859"/>
            <a:ext cx="49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RT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671045" y="1389806"/>
            <a:ext cx="1636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MAC Address Table: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04741" y="1992929"/>
            <a:ext cx="20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20.20.20.100| B’s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105" name="对话气泡: 矩形 6"/>
          <p:cNvSpPr/>
          <p:nvPr/>
        </p:nvSpPr>
        <p:spPr>
          <a:xfrm>
            <a:off x="7152140" y="1513337"/>
            <a:ext cx="1782696" cy="962494"/>
          </a:xfrm>
          <a:custGeom>
            <a:avLst/>
            <a:gdLst>
              <a:gd name="connsiteX0" fmla="*/ 0 w 1782696"/>
              <a:gd name="connsiteY0" fmla="*/ 0 h 793888"/>
              <a:gd name="connsiteX1" fmla="*/ 1039906 w 1782696"/>
              <a:gd name="connsiteY1" fmla="*/ 0 h 793888"/>
              <a:gd name="connsiteX2" fmla="*/ 1039906 w 1782696"/>
              <a:gd name="connsiteY2" fmla="*/ 0 h 793888"/>
              <a:gd name="connsiteX3" fmla="*/ 1485580 w 1782696"/>
              <a:gd name="connsiteY3" fmla="*/ 0 h 793888"/>
              <a:gd name="connsiteX4" fmla="*/ 1782696 w 1782696"/>
              <a:gd name="connsiteY4" fmla="*/ 0 h 793888"/>
              <a:gd name="connsiteX5" fmla="*/ 1782696 w 1782696"/>
              <a:gd name="connsiteY5" fmla="*/ 463101 h 793888"/>
              <a:gd name="connsiteX6" fmla="*/ 1782696 w 1782696"/>
              <a:gd name="connsiteY6" fmla="*/ 463101 h 793888"/>
              <a:gd name="connsiteX7" fmla="*/ 1782696 w 1782696"/>
              <a:gd name="connsiteY7" fmla="*/ 661573 h 793888"/>
              <a:gd name="connsiteX8" fmla="*/ 1782696 w 1782696"/>
              <a:gd name="connsiteY8" fmla="*/ 793888 h 793888"/>
              <a:gd name="connsiteX9" fmla="*/ 1485580 w 1782696"/>
              <a:gd name="connsiteY9" fmla="*/ 793888 h 793888"/>
              <a:gd name="connsiteX10" fmla="*/ 904166 w 1782696"/>
              <a:gd name="connsiteY10" fmla="*/ 962494 h 793888"/>
              <a:gd name="connsiteX11" fmla="*/ 1039906 w 1782696"/>
              <a:gd name="connsiteY11" fmla="*/ 793888 h 793888"/>
              <a:gd name="connsiteX12" fmla="*/ 0 w 1782696"/>
              <a:gd name="connsiteY12" fmla="*/ 793888 h 793888"/>
              <a:gd name="connsiteX13" fmla="*/ 0 w 1782696"/>
              <a:gd name="connsiteY13" fmla="*/ 661573 h 793888"/>
              <a:gd name="connsiteX14" fmla="*/ 0 w 1782696"/>
              <a:gd name="connsiteY14" fmla="*/ 463101 h 793888"/>
              <a:gd name="connsiteX15" fmla="*/ 0 w 1782696"/>
              <a:gd name="connsiteY15" fmla="*/ 463101 h 793888"/>
              <a:gd name="connsiteX16" fmla="*/ 0 w 1782696"/>
              <a:gd name="connsiteY16" fmla="*/ 0 h 793888"/>
              <a:gd name="connsiteX0-1" fmla="*/ 0 w 1782696"/>
              <a:gd name="connsiteY0-2" fmla="*/ 0 h 962494"/>
              <a:gd name="connsiteX1-3" fmla="*/ 1039906 w 1782696"/>
              <a:gd name="connsiteY1-4" fmla="*/ 0 h 962494"/>
              <a:gd name="connsiteX2-5" fmla="*/ 1039906 w 1782696"/>
              <a:gd name="connsiteY2-6" fmla="*/ 0 h 962494"/>
              <a:gd name="connsiteX3-7" fmla="*/ 1485580 w 1782696"/>
              <a:gd name="connsiteY3-8" fmla="*/ 0 h 962494"/>
              <a:gd name="connsiteX4-9" fmla="*/ 1782696 w 1782696"/>
              <a:gd name="connsiteY4-10" fmla="*/ 0 h 962494"/>
              <a:gd name="connsiteX5-11" fmla="*/ 1782696 w 1782696"/>
              <a:gd name="connsiteY5-12" fmla="*/ 463101 h 962494"/>
              <a:gd name="connsiteX6-13" fmla="*/ 1782696 w 1782696"/>
              <a:gd name="connsiteY6-14" fmla="*/ 463101 h 962494"/>
              <a:gd name="connsiteX7-15" fmla="*/ 1782696 w 1782696"/>
              <a:gd name="connsiteY7-16" fmla="*/ 661573 h 962494"/>
              <a:gd name="connsiteX8-17" fmla="*/ 1782696 w 1782696"/>
              <a:gd name="connsiteY8-18" fmla="*/ 793888 h 962494"/>
              <a:gd name="connsiteX9-19" fmla="*/ 1485580 w 1782696"/>
              <a:gd name="connsiteY9-20" fmla="*/ 793888 h 962494"/>
              <a:gd name="connsiteX10-21" fmla="*/ 904166 w 1782696"/>
              <a:gd name="connsiteY10-22" fmla="*/ 962494 h 962494"/>
              <a:gd name="connsiteX11-23" fmla="*/ 555812 w 1782696"/>
              <a:gd name="connsiteY11-24" fmla="*/ 801572 h 962494"/>
              <a:gd name="connsiteX12-25" fmla="*/ 0 w 1782696"/>
              <a:gd name="connsiteY12-26" fmla="*/ 793888 h 962494"/>
              <a:gd name="connsiteX13-27" fmla="*/ 0 w 1782696"/>
              <a:gd name="connsiteY13-28" fmla="*/ 661573 h 962494"/>
              <a:gd name="connsiteX14-29" fmla="*/ 0 w 1782696"/>
              <a:gd name="connsiteY14-30" fmla="*/ 463101 h 962494"/>
              <a:gd name="connsiteX15-31" fmla="*/ 0 w 1782696"/>
              <a:gd name="connsiteY15-32" fmla="*/ 463101 h 962494"/>
              <a:gd name="connsiteX16-33" fmla="*/ 0 w 1782696"/>
              <a:gd name="connsiteY16-34" fmla="*/ 0 h 962494"/>
              <a:gd name="connsiteX0-35" fmla="*/ 0 w 1782696"/>
              <a:gd name="connsiteY0-36" fmla="*/ 0 h 962494"/>
              <a:gd name="connsiteX1-37" fmla="*/ 1039906 w 1782696"/>
              <a:gd name="connsiteY1-38" fmla="*/ 0 h 962494"/>
              <a:gd name="connsiteX2-39" fmla="*/ 1039906 w 1782696"/>
              <a:gd name="connsiteY2-40" fmla="*/ 0 h 962494"/>
              <a:gd name="connsiteX3-41" fmla="*/ 1485580 w 1782696"/>
              <a:gd name="connsiteY3-42" fmla="*/ 0 h 962494"/>
              <a:gd name="connsiteX4-43" fmla="*/ 1782696 w 1782696"/>
              <a:gd name="connsiteY4-44" fmla="*/ 0 h 962494"/>
              <a:gd name="connsiteX5-45" fmla="*/ 1782696 w 1782696"/>
              <a:gd name="connsiteY5-46" fmla="*/ 463101 h 962494"/>
              <a:gd name="connsiteX6-47" fmla="*/ 1782696 w 1782696"/>
              <a:gd name="connsiteY6-48" fmla="*/ 463101 h 962494"/>
              <a:gd name="connsiteX7-49" fmla="*/ 1782696 w 1782696"/>
              <a:gd name="connsiteY7-50" fmla="*/ 661573 h 962494"/>
              <a:gd name="connsiteX8-51" fmla="*/ 1782696 w 1782696"/>
              <a:gd name="connsiteY8-52" fmla="*/ 793888 h 962494"/>
              <a:gd name="connsiteX9-53" fmla="*/ 1147483 w 1782696"/>
              <a:gd name="connsiteY9-54" fmla="*/ 809256 h 962494"/>
              <a:gd name="connsiteX10-55" fmla="*/ 904166 w 1782696"/>
              <a:gd name="connsiteY10-56" fmla="*/ 962494 h 962494"/>
              <a:gd name="connsiteX11-57" fmla="*/ 555812 w 1782696"/>
              <a:gd name="connsiteY11-58" fmla="*/ 801572 h 962494"/>
              <a:gd name="connsiteX12-59" fmla="*/ 0 w 1782696"/>
              <a:gd name="connsiteY12-60" fmla="*/ 793888 h 962494"/>
              <a:gd name="connsiteX13-61" fmla="*/ 0 w 1782696"/>
              <a:gd name="connsiteY13-62" fmla="*/ 661573 h 962494"/>
              <a:gd name="connsiteX14-63" fmla="*/ 0 w 1782696"/>
              <a:gd name="connsiteY14-64" fmla="*/ 463101 h 962494"/>
              <a:gd name="connsiteX15-65" fmla="*/ 0 w 1782696"/>
              <a:gd name="connsiteY15-66" fmla="*/ 463101 h 962494"/>
              <a:gd name="connsiteX16-67" fmla="*/ 0 w 1782696"/>
              <a:gd name="connsiteY16-68" fmla="*/ 0 h 962494"/>
              <a:gd name="connsiteX0-69" fmla="*/ 0 w 1782696"/>
              <a:gd name="connsiteY0-70" fmla="*/ 0 h 962494"/>
              <a:gd name="connsiteX1-71" fmla="*/ 1039906 w 1782696"/>
              <a:gd name="connsiteY1-72" fmla="*/ 0 h 962494"/>
              <a:gd name="connsiteX2-73" fmla="*/ 1039906 w 1782696"/>
              <a:gd name="connsiteY2-74" fmla="*/ 0 h 962494"/>
              <a:gd name="connsiteX3-75" fmla="*/ 1485580 w 1782696"/>
              <a:gd name="connsiteY3-76" fmla="*/ 0 h 962494"/>
              <a:gd name="connsiteX4-77" fmla="*/ 1782696 w 1782696"/>
              <a:gd name="connsiteY4-78" fmla="*/ 0 h 962494"/>
              <a:gd name="connsiteX5-79" fmla="*/ 1782696 w 1782696"/>
              <a:gd name="connsiteY5-80" fmla="*/ 463101 h 962494"/>
              <a:gd name="connsiteX6-81" fmla="*/ 1782696 w 1782696"/>
              <a:gd name="connsiteY6-82" fmla="*/ 463101 h 962494"/>
              <a:gd name="connsiteX7-83" fmla="*/ 1782696 w 1782696"/>
              <a:gd name="connsiteY7-84" fmla="*/ 661573 h 962494"/>
              <a:gd name="connsiteX8-85" fmla="*/ 1782696 w 1782696"/>
              <a:gd name="connsiteY8-86" fmla="*/ 793888 h 962494"/>
              <a:gd name="connsiteX9-87" fmla="*/ 1201271 w 1782696"/>
              <a:gd name="connsiteY9-88" fmla="*/ 809256 h 962494"/>
              <a:gd name="connsiteX10-89" fmla="*/ 904166 w 1782696"/>
              <a:gd name="connsiteY10-90" fmla="*/ 962494 h 962494"/>
              <a:gd name="connsiteX11-91" fmla="*/ 555812 w 1782696"/>
              <a:gd name="connsiteY11-92" fmla="*/ 801572 h 962494"/>
              <a:gd name="connsiteX12-93" fmla="*/ 0 w 1782696"/>
              <a:gd name="connsiteY12-94" fmla="*/ 793888 h 962494"/>
              <a:gd name="connsiteX13-95" fmla="*/ 0 w 1782696"/>
              <a:gd name="connsiteY13-96" fmla="*/ 661573 h 962494"/>
              <a:gd name="connsiteX14-97" fmla="*/ 0 w 1782696"/>
              <a:gd name="connsiteY14-98" fmla="*/ 463101 h 962494"/>
              <a:gd name="connsiteX15-99" fmla="*/ 0 w 1782696"/>
              <a:gd name="connsiteY15-100" fmla="*/ 463101 h 962494"/>
              <a:gd name="connsiteX16-101" fmla="*/ 0 w 1782696"/>
              <a:gd name="connsiteY16-102" fmla="*/ 0 h 962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782696" h="962494">
                <a:moveTo>
                  <a:pt x="0" y="0"/>
                </a:moveTo>
                <a:lnTo>
                  <a:pt x="1039906" y="0"/>
                </a:lnTo>
                <a:lnTo>
                  <a:pt x="1039906" y="0"/>
                </a:lnTo>
                <a:lnTo>
                  <a:pt x="1485580" y="0"/>
                </a:lnTo>
                <a:lnTo>
                  <a:pt x="1782696" y="0"/>
                </a:lnTo>
                <a:lnTo>
                  <a:pt x="1782696" y="463101"/>
                </a:lnTo>
                <a:lnTo>
                  <a:pt x="1782696" y="463101"/>
                </a:lnTo>
                <a:lnTo>
                  <a:pt x="1782696" y="661573"/>
                </a:lnTo>
                <a:lnTo>
                  <a:pt x="1782696" y="793888"/>
                </a:lnTo>
                <a:lnTo>
                  <a:pt x="1201271" y="809256"/>
                </a:lnTo>
                <a:lnTo>
                  <a:pt x="904166" y="962494"/>
                </a:lnTo>
                <a:lnTo>
                  <a:pt x="555812" y="801572"/>
                </a:lnTo>
                <a:lnTo>
                  <a:pt x="0" y="793888"/>
                </a:lnTo>
                <a:lnTo>
                  <a:pt x="0" y="661573"/>
                </a:lnTo>
                <a:lnTo>
                  <a:pt x="0" y="463101"/>
                </a:lnTo>
                <a:lnTo>
                  <a:pt x="0" y="4631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7097376" y="1572713"/>
            <a:ext cx="168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ARP Table</a:t>
            </a:r>
            <a:endParaRPr lang="en-US" altLang="zh-CN" sz="1400" dirty="0">
              <a:highlight>
                <a:srgbClr val="FFFF00"/>
              </a:highlight>
            </a:endParaRPr>
          </a:p>
          <a:p>
            <a:r>
              <a:rPr lang="en-US" altLang="zh-CN" sz="1400" dirty="0">
                <a:highlight>
                  <a:srgbClr val="FFFF00"/>
                </a:highlight>
              </a:rPr>
              <a:t>IP                 |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097376" y="1993759"/>
            <a:ext cx="200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20.20.20.1 | RT’s MAC     </a:t>
            </a:r>
            <a:endParaRPr lang="en-US" altLang="zh-CN"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2" grpId="0"/>
      <p:bldP spid="33" grpId="0"/>
      <p:bldP spid="34" grpId="0"/>
      <p:bldP spid="35" grpId="0"/>
      <p:bldP spid="41" grpId="0"/>
      <p:bldP spid="42" grpId="0"/>
      <p:bldP spid="67" grpId="0"/>
      <p:bldP spid="77" grpId="0"/>
      <p:bldP spid="80" grpId="0"/>
      <p:bldP spid="83" grpId="0"/>
      <p:bldP spid="86" grpId="0"/>
      <p:bldP spid="89" grpId="0"/>
      <p:bldP spid="93" grpId="0"/>
      <p:bldP spid="94" grpId="0"/>
      <p:bldP spid="97" grpId="0"/>
      <p:bldP spid="100" grpId="0"/>
      <p:bldP spid="104" grpId="0"/>
      <p:bldP spid="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路由查找，最长掩码匹配原则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762400" y="2120780"/>
          <a:ext cx="5819982" cy="18303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19982"/>
              </a:tblGrid>
              <a:tr h="169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路由表网段</a:t>
                      </a:r>
                      <a:endParaRPr lang="zh-CN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0.0.0.0/0   Mask 00000000.00000000.00000000.00000000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8.0.0.0/8   Mask </a:t>
                      </a:r>
                      <a:r>
                        <a:rPr lang="en-US" altLang="zh-CN" dirty="0">
                          <a:effectLst/>
                          <a:highlight>
                            <a:srgbClr val="FFFF00"/>
                          </a:highlight>
                        </a:rPr>
                        <a:t>11111111.</a:t>
                      </a:r>
                      <a:r>
                        <a:rPr lang="en-US" altLang="zh-CN" dirty="0">
                          <a:effectLst/>
                        </a:rPr>
                        <a:t>00000000.00000000.00000000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8.8.0.0/16 Mask </a:t>
                      </a:r>
                      <a:r>
                        <a:rPr lang="en-US" altLang="zh-CN" dirty="0">
                          <a:effectLst/>
                          <a:highlight>
                            <a:srgbClr val="FFFF00"/>
                          </a:highlight>
                        </a:rPr>
                        <a:t>11111111. 11111111.</a:t>
                      </a:r>
                      <a:r>
                        <a:rPr lang="en-US" altLang="zh-CN" dirty="0">
                          <a:effectLst/>
                        </a:rPr>
                        <a:t>00000000.00000000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8.8.8.0/24 Mask </a:t>
                      </a:r>
                      <a:r>
                        <a:rPr lang="en-US" altLang="zh-CN" dirty="0">
                          <a:effectLst/>
                          <a:highlight>
                            <a:srgbClr val="FFFF00"/>
                          </a:highlight>
                        </a:rPr>
                        <a:t>11111111. 11111111. 11111111.</a:t>
                      </a:r>
                      <a:r>
                        <a:rPr lang="en-US" altLang="zh-CN" dirty="0">
                          <a:effectLst/>
                        </a:rPr>
                        <a:t>00000000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8.8.8.8/32 Mask </a:t>
                      </a:r>
                      <a:r>
                        <a:rPr lang="en-US" altLang="zh-CN" dirty="0">
                          <a:effectLst/>
                          <a:highlight>
                            <a:srgbClr val="FFFF00"/>
                          </a:highlight>
                        </a:rPr>
                        <a:t>11111111. 11111111. 11111111. 11111111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446042" y="2120780"/>
          <a:ext cx="1554012" cy="1830336"/>
        </p:xfrm>
        <a:graphic>
          <a:graphicData uri="http://schemas.openxmlformats.org/drawingml/2006/table">
            <a:tbl>
              <a:tblPr/>
              <a:tblGrid>
                <a:gridCol w="1554012"/>
              </a:tblGrid>
              <a:tr h="16904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charset="-122"/>
                          <a:cs typeface="+mn-cs"/>
                        </a:rPr>
                        <a:t>Destination IP</a:t>
                      </a:r>
                      <a:endParaRPr lang="zh-CN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charset="-122"/>
                          <a:cs typeface="+mn-cs"/>
                        </a:rPr>
                        <a:t>8.8.8.8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charset="-122"/>
                          <a:cs typeface="+mn-cs"/>
                        </a:rPr>
                        <a:t>8.8.100.100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charset="-122"/>
                          <a:cs typeface="+mn-cs"/>
                        </a:rPr>
                        <a:t>8.100.100.100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charset="-122"/>
                          <a:cs typeface="+mn-cs"/>
                        </a:rPr>
                        <a:t>8.8.8.100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049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9.8.8.8</a:t>
                      </a:r>
                      <a:endParaRPr lang="en-US" altLang="zh-CN" dirty="0">
                        <a:effectLst/>
                      </a:endParaRPr>
                    </a:p>
                  </a:txBody>
                  <a:tcPr marL="76840" marR="76840" marT="15368" marB="15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6" name="图形 15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800" y="2578748"/>
            <a:ext cx="914400" cy="91440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446042" y="4172628"/>
            <a:ext cx="8971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掩码越长，可以理解为地址越详细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/32</a:t>
            </a:r>
            <a:r>
              <a:rPr lang="zh-CN" altLang="en-US" dirty="0"/>
              <a:t>掩码最精确，等同于中国广东省广州市</a:t>
            </a:r>
            <a:r>
              <a:rPr lang="en-US" altLang="zh-CN" dirty="0"/>
              <a:t>xx</a:t>
            </a:r>
            <a:r>
              <a:rPr lang="zh-CN" altLang="en-US" dirty="0"/>
              <a:t>区</a:t>
            </a:r>
            <a:r>
              <a:rPr lang="en-US" altLang="zh-CN" dirty="0"/>
              <a:t>xx</a:t>
            </a:r>
            <a:r>
              <a:rPr lang="zh-CN" altLang="en-US" dirty="0"/>
              <a:t>路</a:t>
            </a:r>
            <a:r>
              <a:rPr lang="en-US" altLang="zh-CN" dirty="0"/>
              <a:t>xx</a:t>
            </a:r>
            <a:r>
              <a:rPr lang="zh-CN" altLang="en-US" dirty="0"/>
              <a:t>号</a:t>
            </a:r>
            <a:r>
              <a:rPr lang="en-US" altLang="zh-CN" dirty="0"/>
              <a:t>xx</a:t>
            </a:r>
            <a:r>
              <a:rPr lang="zh-CN" altLang="en-US" dirty="0"/>
              <a:t>房</a:t>
            </a:r>
            <a:endParaRPr lang="en-US" altLang="zh-CN" dirty="0"/>
          </a:p>
          <a:p>
            <a:r>
              <a:rPr lang="en-US" altLang="zh-CN" dirty="0"/>
              <a:t>  /0 </a:t>
            </a:r>
            <a:r>
              <a:rPr lang="zh-CN" altLang="en-US" dirty="0"/>
              <a:t>掩码最不精确，等同于任何地方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所以，当匹配不到任何其他路由的时候，就统统去默认路由。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终端设备只需要一条默认路由，所有目的</a:t>
            </a:r>
            <a:r>
              <a:rPr lang="en-US" altLang="zh-CN" dirty="0"/>
              <a:t>IP</a:t>
            </a:r>
            <a:r>
              <a:rPr lang="zh-CN" altLang="en-US" dirty="0"/>
              <a:t>都可以匹配到默认路由。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00054" y="2578748"/>
            <a:ext cx="1762346" cy="124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000054" y="2897312"/>
            <a:ext cx="1762346" cy="30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000054" y="2897312"/>
            <a:ext cx="1762346" cy="30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000054" y="3493148"/>
            <a:ext cx="1762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000054" y="2578748"/>
            <a:ext cx="1762346" cy="124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静态路由与动态路由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55483" y="1626975"/>
            <a:ext cx="3328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静态路由配置简单，容易理解。但是试想一下有</a:t>
            </a:r>
            <a:r>
              <a:rPr lang="en-US" altLang="zh-CN" dirty="0"/>
              <a:t>N</a:t>
            </a:r>
            <a:r>
              <a:rPr lang="zh-CN" altLang="en-US" dirty="0"/>
              <a:t>台路由组成的网络，要让每个设备都能相互通讯。需要添加在每个路由器上配置多少条路由表？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在有</a:t>
            </a:r>
            <a:r>
              <a:rPr lang="en-US" altLang="zh-CN" dirty="0"/>
              <a:t>N</a:t>
            </a:r>
            <a:r>
              <a:rPr lang="zh-CN" altLang="en-US" dirty="0"/>
              <a:t>台路由器的网络中，每新增加一台路由，需要在全网所有路由上配置静态路由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动态路由是为了解决静态路由配置的繁琐。只需要配置一次。全网的路由表都能自动同步。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还有，静态路由无法感知下一跳是否可达。</a:t>
            </a:r>
            <a:endParaRPr lang="en-US" altLang="zh-CN" dirty="0"/>
          </a:p>
        </p:txBody>
      </p:sp>
      <p:grpSp>
        <p:nvGrpSpPr>
          <p:cNvPr id="78" name="组合 77"/>
          <p:cNvGrpSpPr/>
          <p:nvPr/>
        </p:nvGrpSpPr>
        <p:grpSpPr>
          <a:xfrm>
            <a:off x="7122759" y="2157829"/>
            <a:ext cx="2380370" cy="2790053"/>
            <a:chOff x="9215340" y="1604534"/>
            <a:chExt cx="2380370" cy="2790053"/>
          </a:xfrm>
        </p:grpSpPr>
        <p:pic>
          <p:nvPicPr>
            <p:cNvPr id="6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654" y="2111684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655" y="2618769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5340" y="2618769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970" y="2618768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653" y="3160730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接连接符 11"/>
            <p:cNvCxnSpPr>
              <a:stCxn id="7" idx="1"/>
              <a:endCxn id="8" idx="3"/>
            </p:cNvCxnSpPr>
            <p:nvPr/>
          </p:nvCxnSpPr>
          <p:spPr>
            <a:xfrm flipH="1">
              <a:off x="9608681" y="2756588"/>
              <a:ext cx="34297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2"/>
              <a:endCxn id="7" idx="0"/>
            </p:cNvCxnSpPr>
            <p:nvPr/>
          </p:nvCxnSpPr>
          <p:spPr>
            <a:xfrm>
              <a:off x="10148325" y="2387321"/>
              <a:ext cx="1" cy="231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3"/>
              <a:endCxn id="9" idx="1"/>
            </p:cNvCxnSpPr>
            <p:nvPr/>
          </p:nvCxnSpPr>
          <p:spPr>
            <a:xfrm flipV="1">
              <a:off x="10344996" y="2756587"/>
              <a:ext cx="342974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2"/>
              <a:endCxn id="10" idx="0"/>
            </p:cNvCxnSpPr>
            <p:nvPr/>
          </p:nvCxnSpPr>
          <p:spPr>
            <a:xfrm flipH="1">
              <a:off x="10148324" y="2894406"/>
              <a:ext cx="2" cy="2663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5340" y="2158499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5340" y="3160730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直接连接符 25"/>
            <p:cNvCxnSpPr>
              <a:stCxn id="10" idx="1"/>
              <a:endCxn id="25" idx="3"/>
            </p:cNvCxnSpPr>
            <p:nvPr/>
          </p:nvCxnSpPr>
          <p:spPr>
            <a:xfrm flipH="1">
              <a:off x="9608681" y="3298549"/>
              <a:ext cx="3429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8" idx="0"/>
              <a:endCxn id="24" idx="2"/>
            </p:cNvCxnSpPr>
            <p:nvPr/>
          </p:nvCxnSpPr>
          <p:spPr>
            <a:xfrm flipV="1">
              <a:off x="9412011" y="2434136"/>
              <a:ext cx="0" cy="1846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966" y="3153363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" name="直接连接符 32"/>
            <p:cNvCxnSpPr>
              <a:stCxn id="32" idx="0"/>
              <a:endCxn id="9" idx="2"/>
            </p:cNvCxnSpPr>
            <p:nvPr/>
          </p:nvCxnSpPr>
          <p:spPr>
            <a:xfrm flipV="1">
              <a:off x="10884637" y="2894405"/>
              <a:ext cx="4" cy="2589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3"/>
            </p:cNvCxnSpPr>
            <p:nvPr/>
          </p:nvCxnSpPr>
          <p:spPr>
            <a:xfrm flipV="1">
              <a:off x="11081307" y="3291180"/>
              <a:ext cx="196667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148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5576" y="3129128"/>
              <a:ext cx="360134" cy="2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直接连接符 39"/>
            <p:cNvCxnSpPr>
              <a:stCxn id="24" idx="0"/>
            </p:cNvCxnSpPr>
            <p:nvPr/>
          </p:nvCxnSpPr>
          <p:spPr>
            <a:xfrm flipH="1" flipV="1">
              <a:off x="9412010" y="1880171"/>
              <a:ext cx="1" cy="2783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148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1943" y="1604534"/>
              <a:ext cx="360134" cy="2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8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1943" y="3603237"/>
              <a:ext cx="360134" cy="2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接连接符 44"/>
            <p:cNvCxnSpPr>
              <a:stCxn id="44" idx="0"/>
              <a:endCxn id="25" idx="2"/>
            </p:cNvCxnSpPr>
            <p:nvPr/>
          </p:nvCxnSpPr>
          <p:spPr>
            <a:xfrm flipV="1">
              <a:off x="9412010" y="3436367"/>
              <a:ext cx="1" cy="1668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48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847" y="2096503"/>
              <a:ext cx="360134" cy="2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0" name="直接连接符 49"/>
            <p:cNvCxnSpPr>
              <a:stCxn id="6" idx="3"/>
              <a:endCxn id="49" idx="1"/>
            </p:cNvCxnSpPr>
            <p:nvPr/>
          </p:nvCxnSpPr>
          <p:spPr>
            <a:xfrm flipV="1">
              <a:off x="10344995" y="2246439"/>
              <a:ext cx="338852" cy="30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965" y="3593650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直接连接符 58"/>
            <p:cNvCxnSpPr>
              <a:stCxn id="10" idx="2"/>
              <a:endCxn id="58" idx="1"/>
            </p:cNvCxnSpPr>
            <p:nvPr/>
          </p:nvCxnSpPr>
          <p:spPr>
            <a:xfrm>
              <a:off x="10148324" y="3436367"/>
              <a:ext cx="539641" cy="2951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32" idx="2"/>
              <a:endCxn id="58" idx="0"/>
            </p:cNvCxnSpPr>
            <p:nvPr/>
          </p:nvCxnSpPr>
          <p:spPr>
            <a:xfrm flipH="1">
              <a:off x="10884636" y="3429000"/>
              <a:ext cx="1" cy="1646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126" descr="netflowrout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655" y="3593650"/>
              <a:ext cx="393341" cy="27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7" name="直接连接符 66"/>
            <p:cNvCxnSpPr>
              <a:stCxn id="66" idx="3"/>
              <a:endCxn id="58" idx="1"/>
            </p:cNvCxnSpPr>
            <p:nvPr/>
          </p:nvCxnSpPr>
          <p:spPr>
            <a:xfrm>
              <a:off x="10344996" y="3731469"/>
              <a:ext cx="34296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148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8259" y="4094715"/>
              <a:ext cx="360134" cy="299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直接连接符 73"/>
            <p:cNvCxnSpPr>
              <a:stCxn id="66" idx="2"/>
              <a:endCxn id="73" idx="0"/>
            </p:cNvCxnSpPr>
            <p:nvPr/>
          </p:nvCxnSpPr>
          <p:spPr>
            <a:xfrm>
              <a:off x="10148326" y="3869287"/>
              <a:ext cx="0" cy="2254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6397211" y="3165271"/>
            <a:ext cx="468780" cy="296585"/>
            <a:chOff x="6323392" y="3172064"/>
            <a:chExt cx="482503" cy="314246"/>
          </a:xfrm>
        </p:grpSpPr>
        <p:pic>
          <p:nvPicPr>
            <p:cNvPr id="82" name="Picture 104" descr="7505Cisc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570" y="3172064"/>
              <a:ext cx="414468" cy="299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文本框 82"/>
            <p:cNvSpPr txBox="1"/>
            <p:nvPr/>
          </p:nvSpPr>
          <p:spPr>
            <a:xfrm>
              <a:off x="6323392" y="3241733"/>
              <a:ext cx="482503" cy="24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highlight>
                    <a:srgbClr val="0000FF"/>
                  </a:highlight>
                </a:rPr>
                <a:t>NEW</a:t>
              </a:r>
              <a:endParaRPr lang="zh-CN" altLang="en-US" sz="900" b="1" dirty="0">
                <a:solidFill>
                  <a:schemeClr val="bg1"/>
                </a:solidFill>
                <a:highlight>
                  <a:srgbClr val="0000FF"/>
                </a:highlight>
              </a:endParaRPr>
            </a:p>
          </p:txBody>
        </p:sp>
      </p:grpSp>
      <p:cxnSp>
        <p:nvCxnSpPr>
          <p:cNvPr id="84" name="直接连接符 83"/>
          <p:cNvCxnSpPr>
            <a:stCxn id="82" idx="3"/>
            <a:endCxn id="8" idx="1"/>
          </p:cNvCxnSpPr>
          <p:nvPr/>
        </p:nvCxnSpPr>
        <p:spPr>
          <a:xfrm>
            <a:off x="6805893" y="3306775"/>
            <a:ext cx="316866" cy="31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062738" y="359567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10.10.10.0/24</a:t>
            </a:r>
            <a:endParaRPr lang="zh-CN" altLang="en-US" sz="1200" dirty="0"/>
          </a:p>
        </p:txBody>
      </p:sp>
      <p:cxnSp>
        <p:nvCxnSpPr>
          <p:cNvPr id="91" name="直接连接符 90"/>
          <p:cNvCxnSpPr>
            <a:stCxn id="83" idx="2"/>
          </p:cNvCxnSpPr>
          <p:nvPr/>
        </p:nvCxnSpPr>
        <p:spPr>
          <a:xfrm>
            <a:off x="6631601" y="3461856"/>
            <a:ext cx="0" cy="2018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对话气泡: 矩形 94"/>
          <p:cNvSpPr/>
          <p:nvPr/>
        </p:nvSpPr>
        <p:spPr>
          <a:xfrm>
            <a:off x="7765609" y="2219952"/>
            <a:ext cx="3529920" cy="299854"/>
          </a:xfrm>
          <a:prstGeom prst="wedgeRectCallout">
            <a:avLst>
              <a:gd name="adj1" fmla="val -40517"/>
              <a:gd name="adj2" fmla="val 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98" name="对话气泡: 矩形 97"/>
          <p:cNvSpPr/>
          <p:nvPr/>
        </p:nvSpPr>
        <p:spPr>
          <a:xfrm>
            <a:off x="4454734" y="2802797"/>
            <a:ext cx="3529920" cy="299854"/>
          </a:xfrm>
          <a:prstGeom prst="wedgeRectCallout">
            <a:avLst>
              <a:gd name="adj1" fmla="val 7809"/>
              <a:gd name="adj2" fmla="val 75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0.0.0.0/0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99" name="对话气泡: 矩形 98"/>
          <p:cNvSpPr/>
          <p:nvPr/>
        </p:nvSpPr>
        <p:spPr>
          <a:xfrm>
            <a:off x="7798964" y="2796708"/>
            <a:ext cx="3529920" cy="299854"/>
          </a:xfrm>
          <a:prstGeom prst="wedgeRectCallout">
            <a:avLst>
              <a:gd name="adj1" fmla="val -40517"/>
              <a:gd name="adj2" fmla="val 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2" name="对话气泡: 矩形 101"/>
          <p:cNvSpPr/>
          <p:nvPr/>
        </p:nvSpPr>
        <p:spPr>
          <a:xfrm>
            <a:off x="7006373" y="2326612"/>
            <a:ext cx="3529920" cy="299854"/>
          </a:xfrm>
          <a:prstGeom prst="wedgeRectCallout">
            <a:avLst>
              <a:gd name="adj1" fmla="val -40517"/>
              <a:gd name="adj2" fmla="val 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3" name="对话气泡: 矩形 102"/>
          <p:cNvSpPr/>
          <p:nvPr/>
        </p:nvSpPr>
        <p:spPr>
          <a:xfrm>
            <a:off x="7084683" y="3263910"/>
            <a:ext cx="3529920" cy="299854"/>
          </a:xfrm>
          <a:prstGeom prst="wedgeRectCallout">
            <a:avLst>
              <a:gd name="adj1" fmla="val -40735"/>
              <a:gd name="adj2" fmla="val -63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4" name="对话气泡: 矩形 103"/>
          <p:cNvSpPr/>
          <p:nvPr/>
        </p:nvSpPr>
        <p:spPr>
          <a:xfrm>
            <a:off x="4230818" y="4106142"/>
            <a:ext cx="3529920" cy="299854"/>
          </a:xfrm>
          <a:prstGeom prst="wedgeRectCallout">
            <a:avLst>
              <a:gd name="adj1" fmla="val 33277"/>
              <a:gd name="adj2" fmla="val -93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5" name="对话气泡: 矩形 104"/>
          <p:cNvSpPr/>
          <p:nvPr/>
        </p:nvSpPr>
        <p:spPr>
          <a:xfrm>
            <a:off x="5241413" y="4489541"/>
            <a:ext cx="3529920" cy="299854"/>
          </a:xfrm>
          <a:prstGeom prst="wedgeRectCallout">
            <a:avLst>
              <a:gd name="adj1" fmla="val 30229"/>
              <a:gd name="adj2" fmla="val -93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6" name="对话气泡: 矩形 105"/>
          <p:cNvSpPr/>
          <p:nvPr/>
        </p:nvSpPr>
        <p:spPr>
          <a:xfrm>
            <a:off x="8662080" y="4403563"/>
            <a:ext cx="3529920" cy="299854"/>
          </a:xfrm>
          <a:prstGeom prst="wedgeRectCallout">
            <a:avLst>
              <a:gd name="adj1" fmla="val -41388"/>
              <a:gd name="adj2" fmla="val -93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7" name="对话气泡: 矩形 106"/>
          <p:cNvSpPr/>
          <p:nvPr/>
        </p:nvSpPr>
        <p:spPr>
          <a:xfrm>
            <a:off x="8670442" y="3980450"/>
            <a:ext cx="3529920" cy="299854"/>
          </a:xfrm>
          <a:prstGeom prst="wedgeRectCallout">
            <a:avLst>
              <a:gd name="adj1" fmla="val -41388"/>
              <a:gd name="adj2" fmla="val -93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8" name="对话气泡: 矩形 107"/>
          <p:cNvSpPr/>
          <p:nvPr/>
        </p:nvSpPr>
        <p:spPr>
          <a:xfrm>
            <a:off x="7903144" y="3825702"/>
            <a:ext cx="3529920" cy="299854"/>
          </a:xfrm>
          <a:prstGeom prst="wedgeRectCallout">
            <a:avLst>
              <a:gd name="adj1" fmla="val -43782"/>
              <a:gd name="adj2" fmla="val -75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route 10.10.10.0/24 </a:t>
            </a:r>
            <a:r>
              <a:rPr lang="en-US" altLang="zh-CN" sz="1600" dirty="0" err="1"/>
              <a:t>x.x.x.x</a:t>
            </a:r>
            <a:endParaRPr lang="zh-CN" altLang="en-US" sz="1600" dirty="0"/>
          </a:p>
        </p:txBody>
      </p:sp>
      <p:sp>
        <p:nvSpPr>
          <p:cNvPr id="109" name="对话气泡: 矩形 108"/>
          <p:cNvSpPr/>
          <p:nvPr/>
        </p:nvSpPr>
        <p:spPr>
          <a:xfrm>
            <a:off x="4122933" y="3607396"/>
            <a:ext cx="2800325" cy="914447"/>
          </a:xfrm>
          <a:prstGeom prst="wedgeRectCallout">
            <a:avLst>
              <a:gd name="adj1" fmla="val 32842"/>
              <a:gd name="adj2" fmla="val -70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/>
              <a:t>CLI add</a:t>
            </a:r>
            <a:r>
              <a:rPr lang="zh-CN" altLang="en-US" sz="1600" dirty="0"/>
              <a:t>： </a:t>
            </a:r>
            <a:endParaRPr lang="en-US" altLang="zh-CN" sz="1600" dirty="0"/>
          </a:p>
          <a:p>
            <a:r>
              <a:rPr lang="en-US" altLang="zh-CN" sz="1600" dirty="0"/>
              <a:t>router </a:t>
            </a:r>
            <a:r>
              <a:rPr lang="en-US" altLang="zh-CN" sz="1600" dirty="0" err="1"/>
              <a:t>ospf</a:t>
            </a:r>
            <a:r>
              <a:rPr lang="en-US" altLang="zh-CN" sz="1600" dirty="0"/>
              <a:t> 1</a:t>
            </a:r>
            <a:endParaRPr lang="en-US" altLang="zh-CN" sz="1600" dirty="0"/>
          </a:p>
          <a:p>
            <a:r>
              <a:rPr lang="en-US" altLang="zh-CN" sz="1600" dirty="0"/>
              <a:t>network 10.10.10.0/24 area 0</a:t>
            </a:r>
            <a:endParaRPr lang="en-US" altLang="zh-CN" sz="1600" dirty="0"/>
          </a:p>
          <a:p>
            <a:r>
              <a:rPr lang="en-US" altLang="zh-CN" sz="1600" dirty="0"/>
              <a:t>network </a:t>
            </a:r>
            <a:r>
              <a:rPr lang="en-US" altLang="zh-CN" sz="1600" dirty="0" err="1"/>
              <a:t>x.x.x.x</a:t>
            </a:r>
            <a:r>
              <a:rPr lang="en-US" altLang="zh-CN" sz="1600" dirty="0"/>
              <a:t>/x area 0</a:t>
            </a:r>
            <a:endParaRPr lang="zh-CN" altLang="en-US" sz="1600" dirty="0"/>
          </a:p>
        </p:txBody>
      </p:sp>
      <p:sp>
        <p:nvSpPr>
          <p:cNvPr id="110" name="箭头: 右 109"/>
          <p:cNvSpPr/>
          <p:nvPr/>
        </p:nvSpPr>
        <p:spPr>
          <a:xfrm>
            <a:off x="6836229" y="3231025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/>
          <p:cNvSpPr/>
          <p:nvPr/>
        </p:nvSpPr>
        <p:spPr>
          <a:xfrm>
            <a:off x="7554176" y="3232257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/>
          <p:cNvSpPr/>
          <p:nvPr/>
        </p:nvSpPr>
        <p:spPr>
          <a:xfrm>
            <a:off x="8292039" y="3232910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/>
          <p:cNvSpPr/>
          <p:nvPr/>
        </p:nvSpPr>
        <p:spPr>
          <a:xfrm rot="16200000">
            <a:off x="7968726" y="3016264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13"/>
          <p:cNvSpPr/>
          <p:nvPr/>
        </p:nvSpPr>
        <p:spPr>
          <a:xfrm rot="16200000">
            <a:off x="7237386" y="3004004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14"/>
          <p:cNvSpPr/>
          <p:nvPr/>
        </p:nvSpPr>
        <p:spPr>
          <a:xfrm rot="5400000">
            <a:off x="7973751" y="3555969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/>
          <p:cNvSpPr/>
          <p:nvPr/>
        </p:nvSpPr>
        <p:spPr>
          <a:xfrm rot="10800000">
            <a:off x="7562284" y="3776986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箭头: 右 117"/>
          <p:cNvSpPr/>
          <p:nvPr/>
        </p:nvSpPr>
        <p:spPr>
          <a:xfrm rot="5400000">
            <a:off x="8596493" y="3541513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/>
          <p:cNvSpPr/>
          <p:nvPr/>
        </p:nvSpPr>
        <p:spPr>
          <a:xfrm rot="1708816">
            <a:off x="8325334" y="4133673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箭头: 右 119"/>
          <p:cNvSpPr/>
          <p:nvPr/>
        </p:nvSpPr>
        <p:spPr>
          <a:xfrm rot="10800000">
            <a:off x="8280626" y="4307162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箭头: 右 120"/>
          <p:cNvSpPr/>
          <p:nvPr/>
        </p:nvSpPr>
        <p:spPr>
          <a:xfrm rot="5400000">
            <a:off x="8594545" y="4013823"/>
            <a:ext cx="263725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Picture 126" descr="netflowrout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09" y="5618102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5" descr="cataly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29" y="5697549"/>
            <a:ext cx="835213" cy="42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26" descr="netflowrout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96" y="5078000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6" descr="netflowrout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02" y="6091166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直接连接符 126"/>
          <p:cNvCxnSpPr>
            <a:stCxn id="123" idx="1"/>
            <a:endCxn id="122" idx="3"/>
          </p:cNvCxnSpPr>
          <p:nvPr/>
        </p:nvCxnSpPr>
        <p:spPr>
          <a:xfrm flipH="1">
            <a:off x="5855909" y="5911790"/>
            <a:ext cx="5759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4" idx="1"/>
            <a:endCxn id="123" idx="3"/>
          </p:cNvCxnSpPr>
          <p:nvPr/>
        </p:nvCxnSpPr>
        <p:spPr>
          <a:xfrm flipH="1">
            <a:off x="7267042" y="5371688"/>
            <a:ext cx="600254" cy="540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5" idx="1"/>
            <a:endCxn id="123" idx="3"/>
          </p:cNvCxnSpPr>
          <p:nvPr/>
        </p:nvCxnSpPr>
        <p:spPr>
          <a:xfrm flipH="1" flipV="1">
            <a:off x="7267042" y="5911790"/>
            <a:ext cx="641760" cy="473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对话气泡: 矩形 136"/>
          <p:cNvSpPr/>
          <p:nvPr/>
        </p:nvSpPr>
        <p:spPr>
          <a:xfrm>
            <a:off x="3623303" y="6260512"/>
            <a:ext cx="3529920" cy="587370"/>
          </a:xfrm>
          <a:prstGeom prst="wedgeRectCallout">
            <a:avLst>
              <a:gd name="adj1" fmla="val -650"/>
              <a:gd name="adj2" fmla="val -75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ip</a:t>
            </a:r>
            <a:r>
              <a:rPr lang="en-US" altLang="zh-CN" sz="1600" dirty="0"/>
              <a:t> route  10.10.10.0/24 20.0.0.1</a:t>
            </a:r>
            <a:endParaRPr lang="en-US" altLang="zh-CN" sz="1600" dirty="0"/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 route  10.10.10.0/24 20.0.0.2</a:t>
            </a:r>
            <a:endParaRPr lang="en-US" altLang="zh-CN" sz="1600" dirty="0"/>
          </a:p>
        </p:txBody>
      </p:sp>
      <p:pic>
        <p:nvPicPr>
          <p:cNvPr id="138" name="Picture 126" descr="netflowrout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750" y="5554228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直接连接符 138"/>
          <p:cNvCxnSpPr>
            <a:stCxn id="124" idx="3"/>
            <a:endCxn id="138" idx="1"/>
          </p:cNvCxnSpPr>
          <p:nvPr/>
        </p:nvCxnSpPr>
        <p:spPr>
          <a:xfrm>
            <a:off x="8705496" y="5371688"/>
            <a:ext cx="600254" cy="476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25" idx="3"/>
            <a:endCxn id="138" idx="1"/>
          </p:cNvCxnSpPr>
          <p:nvPr/>
        </p:nvCxnSpPr>
        <p:spPr>
          <a:xfrm flipV="1">
            <a:off x="8747002" y="5847916"/>
            <a:ext cx="558748" cy="53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乘号 146"/>
          <p:cNvSpPr/>
          <p:nvPr/>
        </p:nvSpPr>
        <p:spPr>
          <a:xfrm>
            <a:off x="7639424" y="5254374"/>
            <a:ext cx="356954" cy="29985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8" grpId="0" animBg="1"/>
      <p:bldP spid="98" grpId="1" animBg="1"/>
      <p:bldP spid="99" grpId="0" animBg="1"/>
      <p:bldP spid="99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37" grpId="0" animBg="1"/>
      <p:bldP spid="1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              大纲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6204" y="1318819"/>
            <a:ext cx="6147260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OSI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七层模型与</a:t>
            </a: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五层模型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数据报文格式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MTU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IP Fragmentation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Trunk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交换转发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Vlan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间路由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认识路由表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路由转发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静态路由与动态路由</a:t>
            </a:r>
            <a:endParaRPr lang="en-US" altLang="zh-CN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局域网典型问题与排查</a:t>
            </a:r>
            <a:endParaRPr lang="zh-CN" alt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路由器的其他功能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  <p:sp>
        <p:nvSpPr>
          <p:cNvPr id="46" name="文本框 45"/>
          <p:cNvSpPr txBox="1"/>
          <p:nvPr/>
        </p:nvSpPr>
        <p:spPr>
          <a:xfrm>
            <a:off x="724147" y="1718186"/>
            <a:ext cx="1051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访问控制列表：可以允许</a:t>
            </a:r>
            <a:r>
              <a:rPr lang="en-US" altLang="zh-CN" dirty="0"/>
              <a:t>/</a:t>
            </a:r>
            <a:r>
              <a:rPr lang="zh-CN" altLang="en-US" dirty="0"/>
              <a:t>拒绝某种流量通过路由器。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策略路由（</a:t>
            </a:r>
            <a:r>
              <a:rPr lang="en-US" altLang="zh-CN" dirty="0"/>
              <a:t>PBR: Policy Based Routing </a:t>
            </a:r>
            <a:r>
              <a:rPr lang="zh-CN" altLang="en-US" dirty="0"/>
              <a:t>）：可以根据定义的策略进行转发，比如根据源</a:t>
            </a:r>
            <a:r>
              <a:rPr lang="en-US" altLang="zh-CN" dirty="0"/>
              <a:t>IP</a:t>
            </a:r>
            <a:r>
              <a:rPr lang="zh-CN" altLang="en-US" dirty="0"/>
              <a:t>地址进行转发。普通路由只能根据目的</a:t>
            </a:r>
            <a:r>
              <a:rPr lang="en-US" altLang="zh-CN" dirty="0"/>
              <a:t>IP</a:t>
            </a:r>
            <a:r>
              <a:rPr lang="zh-CN" altLang="en-US" dirty="0"/>
              <a:t>进行转发。策略路由比普通路由拥有更高优先级。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： 网络地址转换： 内网地址转换为外网地址。多个地址转换为一个地址。解决</a:t>
            </a:r>
            <a:r>
              <a:rPr lang="en-US" altLang="zh-CN" dirty="0"/>
              <a:t>IPv4 </a:t>
            </a:r>
            <a:r>
              <a:rPr lang="zh-CN" altLang="en-US" dirty="0"/>
              <a:t>地址不够用的问题。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IPsec VPN</a:t>
            </a:r>
            <a:r>
              <a:rPr lang="zh-CN" altLang="en-US" dirty="0"/>
              <a:t>： </a:t>
            </a:r>
            <a:r>
              <a:rPr lang="en-US" altLang="zh-CN" dirty="0"/>
              <a:t> </a:t>
            </a:r>
            <a:r>
              <a:rPr lang="zh-CN" altLang="en-US" dirty="0"/>
              <a:t>可以居于</a:t>
            </a:r>
            <a:r>
              <a:rPr lang="en-US" altLang="zh-CN" dirty="0"/>
              <a:t>Internet</a:t>
            </a:r>
            <a:r>
              <a:rPr lang="zh-CN" altLang="en-US" dirty="0"/>
              <a:t>建立</a:t>
            </a:r>
            <a:r>
              <a:rPr lang="en-US" altLang="zh-CN" dirty="0"/>
              <a:t>VPN</a:t>
            </a:r>
            <a:r>
              <a:rPr lang="zh-CN" altLang="en-US" dirty="0"/>
              <a:t>隧道，例如在家远程</a:t>
            </a:r>
            <a:r>
              <a:rPr lang="en-US" altLang="zh-CN" dirty="0"/>
              <a:t>VPN</a:t>
            </a:r>
            <a:r>
              <a:rPr lang="zh-CN" altLang="en-US" dirty="0"/>
              <a:t>到公司，实现访问公司内网资源。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MPLS VPN</a:t>
            </a:r>
            <a:r>
              <a:rPr lang="zh-CN" altLang="en-US" dirty="0"/>
              <a:t>： 由运营商提供的</a:t>
            </a:r>
            <a:r>
              <a:rPr lang="en-US" altLang="zh-CN" dirty="0"/>
              <a:t>MPLS</a:t>
            </a:r>
            <a:r>
              <a:rPr lang="zh-CN" altLang="en-US" dirty="0"/>
              <a:t> </a:t>
            </a:r>
            <a:r>
              <a:rPr lang="en-US" altLang="zh-CN" dirty="0"/>
              <a:t>VPN</a:t>
            </a:r>
            <a:r>
              <a:rPr lang="zh-CN" altLang="en-US" dirty="0"/>
              <a:t>，例如</a:t>
            </a:r>
            <a:r>
              <a:rPr lang="en-US" altLang="zh-CN" dirty="0"/>
              <a:t>CASA GZ—MPLS VPN—CASA Andover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局域网典型问题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排查路由故障。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48" descr="p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63" y="1816921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8" descr="p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841" y="1816921"/>
            <a:ext cx="720267" cy="59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00672" y="2849667"/>
            <a:ext cx="11339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无法访问</a:t>
            </a:r>
            <a:r>
              <a:rPr lang="en-US" altLang="zh-CN" dirty="0"/>
              <a:t>B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缩小排查范围。</a:t>
            </a:r>
            <a:r>
              <a:rPr lang="zh-CN" altLang="en-US" dirty="0"/>
              <a:t>确定哪个方向出问题。</a:t>
            </a:r>
            <a:endParaRPr lang="en-US" altLang="zh-CN" dirty="0"/>
          </a:p>
          <a:p>
            <a:r>
              <a:rPr lang="en-US" altLang="zh-CN" dirty="0"/>
              <a:t>1.1 A ping B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上抓包，先确定是</a:t>
            </a:r>
            <a:r>
              <a:rPr lang="en-US" altLang="zh-CN" dirty="0"/>
              <a:t>A</a:t>
            </a:r>
            <a:r>
              <a:rPr lang="zh-CN" altLang="en-US" dirty="0"/>
              <a:t>无法到达</a:t>
            </a:r>
            <a:r>
              <a:rPr lang="en-US" altLang="zh-CN" dirty="0"/>
              <a:t>B</a:t>
            </a:r>
            <a:r>
              <a:rPr lang="zh-CN" altLang="en-US" dirty="0"/>
              <a:t>，还是</a:t>
            </a:r>
            <a:r>
              <a:rPr lang="en-US" altLang="zh-CN" dirty="0"/>
              <a:t>B</a:t>
            </a:r>
            <a:r>
              <a:rPr lang="zh-CN" altLang="en-US" dirty="0"/>
              <a:t>无法回到</a:t>
            </a:r>
            <a:r>
              <a:rPr lang="en-US" altLang="zh-CN" dirty="0"/>
              <a:t>A</a:t>
            </a:r>
            <a:r>
              <a:rPr lang="zh-CN" altLang="en-US" dirty="0"/>
              <a:t>。如果抓到</a:t>
            </a:r>
            <a:r>
              <a:rPr lang="en-US" altLang="zh-CN" dirty="0"/>
              <a:t>Request</a:t>
            </a:r>
            <a:r>
              <a:rPr lang="zh-CN" altLang="en-US" dirty="0"/>
              <a:t>，说明</a:t>
            </a:r>
            <a:r>
              <a:rPr lang="en-US" altLang="zh-CN" dirty="0"/>
              <a:t>A</a:t>
            </a:r>
            <a:r>
              <a:rPr lang="en-US" altLang="zh-CN" dirty="0">
                <a:sym typeface="Wingdings" panose="05000000000000000000" pitchFamily="2" charset="2"/>
              </a:rPr>
              <a:t>-&gt;B</a:t>
            </a:r>
            <a:r>
              <a:rPr lang="zh-CN" altLang="en-US" dirty="0">
                <a:sym typeface="Wingdings" panose="05000000000000000000" pitchFamily="2" charset="2"/>
              </a:rPr>
              <a:t>没问题，</a:t>
            </a:r>
            <a:r>
              <a:rPr lang="en-US" altLang="zh-CN" dirty="0">
                <a:sym typeface="Wingdings" panose="05000000000000000000" pitchFamily="2" charset="2"/>
              </a:rPr>
              <a:t>B-&gt;A</a:t>
            </a:r>
            <a:r>
              <a:rPr lang="zh-CN" altLang="en-US" dirty="0">
                <a:sym typeface="Wingdings" panose="05000000000000000000" pitchFamily="2" charset="2"/>
              </a:rPr>
              <a:t>有问题。</a:t>
            </a:r>
            <a:r>
              <a:rPr lang="zh-CN" altLang="en-US" dirty="0"/>
              <a:t>  如果没有抓到</a:t>
            </a:r>
            <a:r>
              <a:rPr lang="en-US" altLang="zh-CN" dirty="0"/>
              <a:t>Request </a:t>
            </a:r>
            <a:r>
              <a:rPr lang="zh-CN" altLang="en-US" dirty="0"/>
              <a:t>说明</a:t>
            </a:r>
            <a:r>
              <a:rPr lang="en-US" altLang="zh-CN" dirty="0"/>
              <a:t>A-&gt;B</a:t>
            </a:r>
            <a:r>
              <a:rPr lang="zh-CN" altLang="en-US" dirty="0"/>
              <a:t>有问题。</a:t>
            </a:r>
            <a:endParaRPr lang="en-US" altLang="zh-CN" dirty="0"/>
          </a:p>
          <a:p>
            <a:r>
              <a:rPr lang="en-US" altLang="zh-CN" dirty="0"/>
              <a:t>1.2 Tracert </a:t>
            </a:r>
            <a:r>
              <a:rPr lang="zh-CN" altLang="en-US" dirty="0"/>
              <a:t>看到哪一跳开始无法返回。就去对应的路由器检查配置。</a:t>
            </a:r>
            <a:endParaRPr lang="en-US" altLang="zh-CN" dirty="0"/>
          </a:p>
          <a:p>
            <a:r>
              <a:rPr lang="en-US" altLang="zh-CN" dirty="0"/>
              <a:t>1.3 </a:t>
            </a:r>
            <a:r>
              <a:rPr lang="zh-CN" altLang="en-US" dirty="0"/>
              <a:t>通过接口的报文统计状态进行判断报文是否达到此设备。例如：</a:t>
            </a:r>
            <a:r>
              <a:rPr lang="en-US" altLang="zh-CN" dirty="0"/>
              <a:t>show int </a:t>
            </a:r>
            <a:r>
              <a:rPr lang="en-US" altLang="zh-CN" dirty="0" err="1"/>
              <a:t>gi</a:t>
            </a:r>
            <a:r>
              <a:rPr lang="en-US" altLang="zh-CN" dirty="0"/>
              <a:t> 0/0 | include packets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检查路由</a:t>
            </a:r>
            <a:r>
              <a:rPr lang="zh-CN" altLang="en-US" dirty="0"/>
              <a:t>。经过的每一跳是否都有去目的的路由。 比如先登录</a:t>
            </a:r>
            <a:r>
              <a:rPr lang="en-US" altLang="zh-CN" dirty="0"/>
              <a:t>C</a:t>
            </a:r>
            <a:r>
              <a:rPr lang="zh-CN" altLang="en-US" dirty="0"/>
              <a:t> 执行 </a:t>
            </a:r>
            <a:r>
              <a:rPr lang="en-US" altLang="zh-CN" dirty="0"/>
              <a:t>show  </a:t>
            </a:r>
            <a:r>
              <a:rPr lang="en-US" altLang="zh-CN" dirty="0" err="1"/>
              <a:t>ip</a:t>
            </a:r>
            <a:r>
              <a:rPr lang="en-US" altLang="zh-CN" dirty="0"/>
              <a:t> route +B 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。得到下一跳是否是正确的，</a:t>
            </a:r>
            <a:r>
              <a:rPr lang="en-US" altLang="zh-CN" dirty="0"/>
              <a:t>ping</a:t>
            </a:r>
            <a:r>
              <a:rPr lang="zh-CN" altLang="en-US" dirty="0"/>
              <a:t>下一跳是否可达。 然后去这台路由器的下一跳执行类似的操作。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是否存在访问</a:t>
            </a:r>
            <a:r>
              <a:rPr lang="zh-CN" altLang="en-US" dirty="0">
                <a:highlight>
                  <a:srgbClr val="FFFF00"/>
                </a:highlight>
              </a:rPr>
              <a:t>控制列表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防火墙</a:t>
            </a:r>
            <a:r>
              <a:rPr lang="zh-CN" altLang="en-US" dirty="0"/>
              <a:t>。“</a:t>
            </a:r>
            <a:r>
              <a:rPr lang="en-US" altLang="zh-CN" dirty="0"/>
              <a:t>show run | include access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，通过交换机</a:t>
            </a:r>
            <a:r>
              <a:rPr lang="zh-CN" altLang="en-US" dirty="0">
                <a:highlight>
                  <a:srgbClr val="FFFF00"/>
                </a:highlight>
              </a:rPr>
              <a:t>端口镜像</a:t>
            </a:r>
            <a:r>
              <a:rPr lang="zh-CN" altLang="en-US" dirty="0"/>
              <a:t>，查看某个设备发出来的数据报文是否合法。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，检查是否存在</a:t>
            </a:r>
            <a:r>
              <a:rPr lang="zh-CN" altLang="en-US" dirty="0">
                <a:highlight>
                  <a:srgbClr val="FFFF00"/>
                </a:highlight>
              </a:rPr>
              <a:t>冲突</a:t>
            </a:r>
            <a:r>
              <a:rPr lang="en-US" altLang="zh-CN" dirty="0">
                <a:highlight>
                  <a:srgbClr val="FFFF00"/>
                </a:highlight>
              </a:rPr>
              <a:t>IP</a:t>
            </a:r>
            <a:r>
              <a:rPr lang="zh-CN" altLang="en-US" dirty="0">
                <a:highlight>
                  <a:srgbClr val="FFFF00"/>
                </a:highlight>
              </a:rPr>
              <a:t>地址</a:t>
            </a:r>
            <a:r>
              <a:rPr lang="zh-CN" altLang="en-US" dirty="0"/>
              <a:t>。通过查看</a:t>
            </a:r>
            <a:r>
              <a:rPr lang="en-US" altLang="zh-CN" dirty="0"/>
              <a:t>ARP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地址正确。</a:t>
            </a:r>
            <a:endParaRPr lang="en-US" altLang="zh-CN" dirty="0"/>
          </a:p>
        </p:txBody>
      </p:sp>
      <p:pic>
        <p:nvPicPr>
          <p:cNvPr id="11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79" y="1811234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>
            <a:stCxn id="11" idx="1"/>
            <a:endCxn id="8" idx="3"/>
          </p:cNvCxnSpPr>
          <p:nvPr/>
        </p:nvCxnSpPr>
        <p:spPr>
          <a:xfrm flipH="1">
            <a:off x="2597630" y="2104922"/>
            <a:ext cx="996049" cy="118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464913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>
            <a:stCxn id="16" idx="1"/>
            <a:endCxn id="11" idx="3"/>
          </p:cNvCxnSpPr>
          <p:nvPr/>
        </p:nvCxnSpPr>
        <p:spPr>
          <a:xfrm flipH="1">
            <a:off x="4431879" y="1758601"/>
            <a:ext cx="1245021" cy="346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5" idx="1"/>
            <a:endCxn id="11" idx="3"/>
          </p:cNvCxnSpPr>
          <p:nvPr/>
        </p:nvCxnSpPr>
        <p:spPr>
          <a:xfrm flipH="1" flipV="1">
            <a:off x="4431879" y="2104922"/>
            <a:ext cx="1245021" cy="438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250198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6" descr="netflowrou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121" y="1828876"/>
            <a:ext cx="838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/>
          <p:cNvCxnSpPr>
            <a:stCxn id="16" idx="3"/>
            <a:endCxn id="30" idx="1"/>
          </p:cNvCxnSpPr>
          <p:nvPr/>
        </p:nvCxnSpPr>
        <p:spPr>
          <a:xfrm>
            <a:off x="6515100" y="1758601"/>
            <a:ext cx="1245021" cy="363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3"/>
            <a:endCxn id="30" idx="1"/>
          </p:cNvCxnSpPr>
          <p:nvPr/>
        </p:nvCxnSpPr>
        <p:spPr>
          <a:xfrm flipV="1">
            <a:off x="6515100" y="2122564"/>
            <a:ext cx="1245021" cy="421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0" idx="3"/>
            <a:endCxn id="9" idx="1"/>
          </p:cNvCxnSpPr>
          <p:nvPr/>
        </p:nvCxnSpPr>
        <p:spPr>
          <a:xfrm flipV="1">
            <a:off x="8598321" y="2116793"/>
            <a:ext cx="1121520" cy="5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19672" y="1860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A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862686" y="185839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B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836723" y="204306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52838" y="170420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D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38103" y="247282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E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19402" y="205228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F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局域网典型问题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如何找出谁在乱发包。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690" y="1573452"/>
            <a:ext cx="57520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会导致大量报文乱发的几种可能。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，交换机环路。比如：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，发包没有填写正确的</a:t>
            </a:r>
            <a:r>
              <a:rPr lang="en-US" altLang="zh-CN" dirty="0" err="1"/>
              <a:t>Dest</a:t>
            </a:r>
            <a:r>
              <a:rPr lang="en-US" altLang="zh-CN" dirty="0"/>
              <a:t> MAC</a:t>
            </a:r>
            <a:endParaRPr lang="en-US" altLang="zh-CN" dirty="0"/>
          </a:p>
          <a:p>
            <a:r>
              <a:rPr lang="zh-CN" altLang="en-US" dirty="0"/>
              <a:t>交换机收到不存在的</a:t>
            </a:r>
            <a:r>
              <a:rPr lang="en-US" altLang="zh-CN" dirty="0"/>
              <a:t>MAC</a:t>
            </a:r>
            <a:r>
              <a:rPr lang="zh-CN" altLang="en-US" dirty="0"/>
              <a:t>，会</a:t>
            </a:r>
            <a:r>
              <a:rPr lang="en-US" altLang="zh-CN" dirty="0"/>
              <a:t>Flooding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路由表写错。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4,   A---</a:t>
            </a:r>
            <a:r>
              <a:rPr lang="zh-CN" altLang="en-US" dirty="0"/>
              <a:t>交换机</a:t>
            </a:r>
            <a:r>
              <a:rPr lang="en-US" altLang="zh-CN" dirty="0"/>
              <a:t>----B ,</a:t>
            </a:r>
            <a:r>
              <a:rPr lang="zh-CN" altLang="en-US" dirty="0"/>
              <a:t>   </a:t>
            </a:r>
            <a:r>
              <a:rPr lang="en-US" altLang="zh-CN" dirty="0"/>
              <a:t>B</a:t>
            </a:r>
            <a:r>
              <a:rPr lang="zh-CN" altLang="en-US" dirty="0"/>
              <a:t>被关机了。交换机</a:t>
            </a:r>
            <a:r>
              <a:rPr lang="en-US" altLang="zh-CN" dirty="0"/>
              <a:t>MAC</a:t>
            </a:r>
            <a:r>
              <a:rPr lang="zh-CN" altLang="en-US" dirty="0"/>
              <a:t>地址表老化。如果</a:t>
            </a:r>
            <a:r>
              <a:rPr lang="en-US" altLang="zh-CN" dirty="0"/>
              <a:t>A</a:t>
            </a:r>
            <a:r>
              <a:rPr lang="zh-CN" altLang="en-US" dirty="0"/>
              <a:t>仍然持续发包给</a:t>
            </a:r>
            <a:r>
              <a:rPr lang="en-US" altLang="zh-CN" dirty="0"/>
              <a:t>B</a:t>
            </a:r>
            <a:r>
              <a:rPr lang="zh-CN" altLang="en-US" dirty="0"/>
              <a:t>，则会导致</a:t>
            </a:r>
            <a:r>
              <a:rPr lang="en-US" altLang="zh-CN" dirty="0"/>
              <a:t>Flooding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endParaRPr lang="en-US" altLang="zh-CN" dirty="0"/>
          </a:p>
          <a:p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1472248"/>
            <a:ext cx="575200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当遇到网络中出现大量报文，需要查找源头。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 查看交换机端口流量 </a:t>
            </a:r>
            <a:r>
              <a:rPr lang="en-US" altLang="zh-CN" dirty="0"/>
              <a:t>display interface brief </a:t>
            </a:r>
            <a:r>
              <a:rPr lang="zh-CN" altLang="en-US" dirty="0"/>
              <a:t>，查看哪个端口有大量的 </a:t>
            </a:r>
            <a:r>
              <a:rPr lang="en-US" altLang="zh-CN" dirty="0"/>
              <a:t>in</a:t>
            </a:r>
            <a:r>
              <a:rPr lang="zh-CN" altLang="en-US" dirty="0"/>
              <a:t>方向的报文。 如果这个接口连接的是另外一个交换机，这需要去另外一个交换机做同样的操作。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Interface                   PHY   Protocol      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InUti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OutUti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inErrors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outErrors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GigabitEthernet1/0/12       up  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up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     2.51%    31%          1          0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GigabitEthernet1/0/27       up   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up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       31%  2.51%          0          0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查看大量</a:t>
            </a:r>
            <a:r>
              <a:rPr lang="en-US" altLang="zh-CN" dirty="0"/>
              <a:t>in</a:t>
            </a:r>
            <a:r>
              <a:rPr lang="zh-CN" altLang="en-US" dirty="0"/>
              <a:t>报文端口有哪些</a:t>
            </a:r>
            <a:r>
              <a:rPr lang="en-US" altLang="zh-CN" dirty="0"/>
              <a:t>MAC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[HW111]display mac-address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GigabitEthernet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1/0/27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MAC Address    VLAN/VSI                          Learned-From        Type      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0017-10ca-5a0a 101/-                             GE1/0/27            dynamic   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0017-10ca-5a0a 102/-                             GE1/0/27            dynamic   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，端口镜像把报文抓出来。 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observe-port 6 interface GigabitEthernet1/0/4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int </a:t>
            </a:r>
            <a:r>
              <a:rPr lang="en-US" altLang="zh-CN" sz="1400" dirty="0" err="1">
                <a:solidFill>
                  <a:srgbClr val="00B050"/>
                </a:solidFill>
                <a:highlight>
                  <a:srgbClr val="000000"/>
                </a:highlight>
              </a:rPr>
              <a:t>gi</a:t>
            </a:r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1/0/27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r>
              <a:rPr lang="en-US" altLang="zh-CN" sz="1400" dirty="0">
                <a:solidFill>
                  <a:srgbClr val="00B050"/>
                </a:solidFill>
                <a:highlight>
                  <a:srgbClr val="000000"/>
                </a:highlight>
              </a:rPr>
              <a:t>  port-mirroring to  observe-port 1 inbound</a:t>
            </a:r>
            <a:endParaRPr lang="en-US" altLang="zh-CN" sz="1400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15225" y="1951793"/>
            <a:ext cx="2416513" cy="1136368"/>
            <a:chOff x="1707811" y="2927382"/>
            <a:chExt cx="2416513" cy="1136368"/>
          </a:xfrm>
        </p:grpSpPr>
        <p:pic>
          <p:nvPicPr>
            <p:cNvPr id="9" name="Picture 25" descr="catalys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811" y="2927383"/>
              <a:ext cx="835213" cy="42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5" descr="catalys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111" y="2927382"/>
              <a:ext cx="835213" cy="42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5" descr="catalyst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632" y="3635269"/>
              <a:ext cx="835213" cy="42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接连接符 11"/>
            <p:cNvCxnSpPr>
              <a:stCxn id="11" idx="0"/>
              <a:endCxn id="9" idx="3"/>
            </p:cNvCxnSpPr>
            <p:nvPr/>
          </p:nvCxnSpPr>
          <p:spPr>
            <a:xfrm flipH="1" flipV="1">
              <a:off x="2543024" y="3141624"/>
              <a:ext cx="333215" cy="4936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1"/>
              <a:endCxn id="9" idx="3"/>
            </p:cNvCxnSpPr>
            <p:nvPr/>
          </p:nvCxnSpPr>
          <p:spPr>
            <a:xfrm flipH="1">
              <a:off x="2543024" y="3141623"/>
              <a:ext cx="74608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0"/>
              <a:endCxn id="10" idx="1"/>
            </p:cNvCxnSpPr>
            <p:nvPr/>
          </p:nvCxnSpPr>
          <p:spPr>
            <a:xfrm flipV="1">
              <a:off x="2876239" y="3141623"/>
              <a:ext cx="412872" cy="493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015" y="1915160"/>
            <a:ext cx="9294495" cy="313817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r>
              <a:rPr lang="zh-CN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br>
              <a:rPr lang="zh-CN" alt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sz="4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上面讲述是否有你不太理解的。</a:t>
            </a:r>
            <a:b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我上面没有讲到，但是你感兴趣的知识。</a:t>
            </a:r>
            <a:b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你工作中是否遇到路由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交换的疑问或难题。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7276-E9ED-4042-A6EF-51BEE40792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微软雅黑" panose="020B0503020204020204" charset="-122"/>
                <a:ea typeface="微软雅黑" panose="020B0503020204020204" charset="-122"/>
              </a:rPr>
              <a:t>OSI七层模型与TCP/IP五层模型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965325"/>
            <a:ext cx="9220835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4000" dirty="0">
                <a:latin typeface="微软雅黑" panose="020B0503020204020204" charset="-122"/>
                <a:ea typeface="微软雅黑" panose="020B0503020204020204" charset="-122"/>
              </a:rPr>
              <a:t>数据报文格式</a:t>
            </a:r>
            <a:endParaRPr 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1366520"/>
            <a:ext cx="7777480" cy="5478145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8242935" y="1366520"/>
            <a:ext cx="367665" cy="684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83625" y="1524635"/>
            <a:ext cx="282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二层</a:t>
            </a:r>
            <a:r>
              <a:rPr lang="en-US" altLang="zh-CN"/>
              <a:t>/</a:t>
            </a:r>
            <a:r>
              <a:rPr lang="zh-CN" altLang="en-US"/>
              <a:t>链路层</a:t>
            </a:r>
            <a:r>
              <a:rPr lang="en-US" altLang="zh-CN"/>
              <a:t>--</a:t>
            </a:r>
            <a:r>
              <a:rPr lang="zh-CN" altLang="en-US"/>
              <a:t>帧（</a:t>
            </a:r>
            <a:r>
              <a:rPr lang="en-US" altLang="zh-CN"/>
              <a:t>Frame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8242935" y="2145665"/>
            <a:ext cx="367665" cy="2043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47125" y="2983230"/>
            <a:ext cx="284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三层</a:t>
            </a:r>
            <a:r>
              <a:rPr lang="en-US" altLang="zh-CN"/>
              <a:t>/</a:t>
            </a:r>
            <a:r>
              <a:rPr lang="zh-CN" altLang="en-US"/>
              <a:t>网络层</a:t>
            </a:r>
            <a:r>
              <a:rPr lang="en-US" altLang="zh-CN"/>
              <a:t>--</a:t>
            </a:r>
            <a:r>
              <a:rPr lang="zh-CN" altLang="en-US"/>
              <a:t>包（</a:t>
            </a:r>
            <a:r>
              <a:rPr lang="en-US" altLang="zh-CN"/>
              <a:t>Packet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8242935" y="4312920"/>
            <a:ext cx="367665" cy="1936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47125" y="5097145"/>
            <a:ext cx="3513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四层</a:t>
            </a:r>
            <a:r>
              <a:rPr lang="en-US" altLang="zh-CN"/>
              <a:t>/</a:t>
            </a:r>
            <a:r>
              <a:rPr lang="zh-CN" altLang="en-US"/>
              <a:t>传输层</a:t>
            </a:r>
            <a:r>
              <a:rPr lang="en-US" altLang="zh-CN"/>
              <a:t>--</a:t>
            </a:r>
            <a:r>
              <a:rPr lang="zh-CN" altLang="en-US"/>
              <a:t>数据段（</a:t>
            </a:r>
            <a:r>
              <a:rPr lang="en-US" altLang="zh-CN"/>
              <a:t>Segment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8242935" y="6356350"/>
            <a:ext cx="367665" cy="386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47125" y="6365875"/>
            <a:ext cx="3284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五层</a:t>
            </a:r>
            <a:r>
              <a:rPr lang="en-US" altLang="zh-CN"/>
              <a:t>/</a:t>
            </a:r>
            <a:r>
              <a:rPr lang="zh-CN" altLang="en-US"/>
              <a:t>应用层</a:t>
            </a:r>
            <a:r>
              <a:rPr lang="en-US" altLang="zh-CN"/>
              <a:t>--</a:t>
            </a:r>
            <a:r>
              <a:rPr lang="zh-CN" altLang="en-US"/>
              <a:t>报文（</a:t>
            </a:r>
            <a:r>
              <a:rPr lang="en-US" altLang="zh-CN"/>
              <a:t>Message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MTU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IP Fragmentation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035" y="1615440"/>
            <a:ext cx="9425940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MTU</a:t>
            </a:r>
            <a:r>
              <a:rPr lang="zh-CN" altLang="en-US" dirty="0"/>
              <a:t>： Maximum Transmission Unit最大传输单元。</a:t>
            </a:r>
            <a:endParaRPr lang="zh-CN" altLang="en-US" dirty="0"/>
          </a:p>
          <a:p>
            <a:pPr algn="l"/>
            <a:r>
              <a:rPr lang="zh-CN" altLang="en-US" dirty="0"/>
              <a:t>二层</a:t>
            </a:r>
            <a:r>
              <a:rPr lang="en-US" altLang="zh-CN" dirty="0"/>
              <a:t>MTU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也叫</a:t>
            </a:r>
            <a:r>
              <a:rPr lang="en-US" altLang="zh-CN" dirty="0">
                <a:sym typeface="+mn-ea"/>
              </a:rPr>
              <a:t>Maximum Frame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配置在二层设备。 </a:t>
            </a:r>
            <a:endParaRPr lang="zh-CN" altLang="en-US" dirty="0"/>
          </a:p>
          <a:p>
            <a:pPr algn="l"/>
            <a:r>
              <a:rPr lang="zh-CN" altLang="en-US" dirty="0"/>
              <a:t>三层</a:t>
            </a:r>
            <a:r>
              <a:rPr lang="en-US" altLang="zh-CN" dirty="0"/>
              <a:t>MTU/IP MTU</a:t>
            </a:r>
            <a:r>
              <a:rPr lang="zh-CN" altLang="en-US" dirty="0"/>
              <a:t>：配置在</a:t>
            </a:r>
            <a:r>
              <a:rPr lang="en-US" altLang="zh-CN" dirty="0"/>
              <a:t>PC/</a:t>
            </a:r>
            <a:r>
              <a:rPr lang="zh-CN" altLang="en-US" dirty="0"/>
              <a:t>路由器</a:t>
            </a:r>
            <a:r>
              <a:rPr lang="en-US" altLang="zh-CN" dirty="0"/>
              <a:t>/</a:t>
            </a:r>
            <a:r>
              <a:rPr lang="zh-CN" altLang="en-US" dirty="0"/>
              <a:t>服务器等三层设备。</a:t>
            </a:r>
            <a:endParaRPr lang="zh-CN" altLang="en-US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如果</a:t>
            </a:r>
            <a:r>
              <a:rPr lang="en-US" altLang="zh-CN" dirty="0"/>
              <a:t>IP MTU</a:t>
            </a:r>
            <a:r>
              <a:rPr lang="zh-CN" altLang="en-US" dirty="0"/>
              <a:t>配置为</a:t>
            </a:r>
            <a:r>
              <a:rPr lang="en-US" altLang="zh-CN" dirty="0"/>
              <a:t>1500</a:t>
            </a:r>
            <a:r>
              <a:rPr lang="zh-CN" altLang="en-US" dirty="0"/>
              <a:t>，那二层</a:t>
            </a:r>
            <a:r>
              <a:rPr lang="en-US" altLang="zh-CN" dirty="0"/>
              <a:t>MTU</a:t>
            </a:r>
            <a:r>
              <a:rPr lang="zh-CN" altLang="en-US" dirty="0"/>
              <a:t>最少应该配置</a:t>
            </a:r>
            <a:r>
              <a:rPr lang="en-US" altLang="zh-CN" dirty="0"/>
              <a:t>1518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例如：在</a:t>
            </a:r>
            <a:r>
              <a:rPr lang="en-US" altLang="zh-CN" dirty="0"/>
              <a:t>PC </a:t>
            </a:r>
            <a:r>
              <a:rPr lang="zh-CN" altLang="en-US" dirty="0"/>
              <a:t>上</a:t>
            </a:r>
            <a:r>
              <a:rPr lang="en-US" altLang="zh-CN" dirty="0"/>
              <a:t> </a:t>
            </a:r>
            <a:r>
              <a:rPr lang="zh-CN" altLang="en-US" dirty="0"/>
              <a:t>指定一个</a:t>
            </a:r>
            <a:r>
              <a:rPr lang="en-US" altLang="zh-CN" dirty="0"/>
              <a:t>size ping</a:t>
            </a:r>
            <a:r>
              <a:rPr lang="zh-CN" altLang="en-US" dirty="0"/>
              <a:t>： </a:t>
            </a:r>
            <a:r>
              <a:rPr lang="en-US" altLang="zh-CN" dirty="0"/>
              <a:t>ping 192.168.155.1 -l </a:t>
            </a:r>
            <a:r>
              <a:rPr lang="en-US" altLang="zh-CN" dirty="0">
                <a:solidFill>
                  <a:schemeClr val="accent2"/>
                </a:solidFill>
              </a:rPr>
              <a:t>1472 </a:t>
            </a:r>
            <a:r>
              <a:rPr lang="zh-CN" altLang="en-US" dirty="0"/>
              <a:t>， 会得到一个</a:t>
            </a:r>
            <a:r>
              <a:rPr lang="zh-CN" altLang="en-US" dirty="0">
                <a:solidFill>
                  <a:schemeClr val="accent2"/>
                </a:solidFill>
              </a:rPr>
              <a:t>1514 </a:t>
            </a:r>
            <a:r>
              <a:rPr lang="zh-CN" altLang="en-US" dirty="0"/>
              <a:t>bytes的Frame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</a:rPr>
              <a:t>1472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ICMP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+28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IP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+14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 err="1">
                <a:solidFill>
                  <a:schemeClr val="accent2"/>
                </a:solidFill>
              </a:rPr>
              <a:t>EthernetII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如果加上</a:t>
            </a:r>
            <a:r>
              <a:rPr lang="en-US" altLang="zh-CN" dirty="0">
                <a:solidFill>
                  <a:schemeClr val="tx1"/>
                </a:solidFill>
              </a:rPr>
              <a:t>Vlan</a:t>
            </a:r>
            <a:r>
              <a:rPr lang="zh-CN" altLang="en-US" dirty="0">
                <a:solidFill>
                  <a:schemeClr val="tx1"/>
                </a:solidFill>
              </a:rPr>
              <a:t>，就变成</a:t>
            </a:r>
            <a:r>
              <a:rPr lang="en-US" altLang="zh-CN" dirty="0">
                <a:solidFill>
                  <a:schemeClr val="tx1"/>
                </a:solidFill>
              </a:rPr>
              <a:t>1518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3903980"/>
            <a:ext cx="298704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MTU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IP Fragmentation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035" y="1615440"/>
            <a:ext cx="928433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当需要发送超过</a:t>
            </a:r>
            <a:r>
              <a:rPr lang="en-US" altLang="zh-CN">
                <a:solidFill>
                  <a:schemeClr val="tx1"/>
                </a:solidFill>
              </a:rPr>
              <a:t>MTU </a:t>
            </a:r>
            <a:r>
              <a:rPr lang="zh-CN" altLang="en-US">
                <a:solidFill>
                  <a:schemeClr val="tx1"/>
                </a:solidFill>
              </a:rPr>
              <a:t>大小的报文，则会进行分片。 </a:t>
            </a:r>
            <a:r>
              <a:rPr lang="zh-CN" altLang="en-US" b="1">
                <a:solidFill>
                  <a:schemeClr val="tx1"/>
                </a:solidFill>
              </a:rPr>
              <a:t>（注意：</a:t>
            </a:r>
            <a:r>
              <a:rPr lang="en-US" altLang="zh-CN" b="1">
                <a:solidFill>
                  <a:schemeClr val="tx1"/>
                </a:solidFill>
              </a:rPr>
              <a:t>TCP 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MSS</a:t>
            </a:r>
            <a:r>
              <a:rPr lang="zh-CN" altLang="en-US" b="1">
                <a:solidFill>
                  <a:schemeClr val="tx1"/>
                </a:solidFill>
              </a:rPr>
              <a:t>分段不属于</a:t>
            </a:r>
            <a:r>
              <a:rPr lang="en-US" altLang="zh-CN" b="1">
                <a:solidFill>
                  <a:schemeClr val="tx1"/>
                </a:solidFill>
              </a:rPr>
              <a:t>IP</a:t>
            </a:r>
            <a:r>
              <a:rPr lang="zh-CN" altLang="en-US" b="1">
                <a:solidFill>
                  <a:schemeClr val="tx1"/>
                </a:solidFill>
              </a:rPr>
              <a:t>分片）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如： ping 192.168.155.1 -l </a:t>
            </a:r>
            <a:r>
              <a:rPr lang="zh-CN" altLang="en-US">
                <a:solidFill>
                  <a:schemeClr val="accent2"/>
                </a:solidFill>
              </a:rPr>
              <a:t>2000</a:t>
            </a:r>
            <a:endParaRPr lang="zh-CN" altLang="en-US">
              <a:solidFill>
                <a:schemeClr val="accent2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数据报文就会分成两片：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2880995"/>
            <a:ext cx="9518015" cy="3253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广播域与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VLAN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Casa Systems Proprietary and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579" y="1715771"/>
            <a:ext cx="8321878" cy="4533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微软雅黑" panose="020B0503020204020204" charset="-122"/>
                <a:ea typeface="微软雅黑" panose="020B0503020204020204" charset="-122"/>
              </a:rPr>
              <a:t>VLAN TAG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Trunk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436" y="1596340"/>
            <a:ext cx="4118677" cy="43184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14188" y="1996751"/>
            <a:ext cx="55733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交换机</a:t>
            </a:r>
            <a:r>
              <a:rPr lang="en-US" altLang="zh-CN" b="1" dirty="0"/>
              <a:t>Access</a:t>
            </a:r>
            <a:r>
              <a:rPr lang="zh-CN" altLang="en-US" b="1" dirty="0"/>
              <a:t>模式：</a:t>
            </a:r>
            <a:r>
              <a:rPr lang="zh-CN" altLang="en-US" dirty="0"/>
              <a:t>必须指定一个</a:t>
            </a:r>
            <a:r>
              <a:rPr lang="en-US" altLang="zh-CN" dirty="0" err="1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报文进入这个</a:t>
            </a:r>
            <a:r>
              <a:rPr lang="en-US" altLang="zh-CN" dirty="0"/>
              <a:t>port</a:t>
            </a:r>
            <a:r>
              <a:rPr lang="zh-CN" altLang="en-US" dirty="0"/>
              <a:t>会打上这个</a:t>
            </a:r>
            <a:r>
              <a:rPr lang="en-US" altLang="zh-CN" dirty="0" err="1"/>
              <a:t>vlan</a:t>
            </a:r>
            <a:r>
              <a:rPr lang="zh-CN" altLang="en-US" dirty="0"/>
              <a:t>标签。</a:t>
            </a:r>
            <a:endParaRPr lang="en-US" altLang="zh-CN" dirty="0"/>
          </a:p>
          <a:p>
            <a:r>
              <a:rPr lang="zh-CN" altLang="en-US" dirty="0"/>
              <a:t>报文从这个</a:t>
            </a:r>
            <a:r>
              <a:rPr lang="en-US" altLang="zh-CN" dirty="0"/>
              <a:t>port</a:t>
            </a:r>
            <a:r>
              <a:rPr lang="zh-CN" altLang="en-US" dirty="0"/>
              <a:t>出去会解掉这个标签。</a:t>
            </a:r>
            <a:endParaRPr lang="en-US" altLang="zh-CN" dirty="0"/>
          </a:p>
          <a:p>
            <a:r>
              <a:rPr lang="en-US" altLang="zh-CN" b="1" dirty="0"/>
              <a:t>(</a:t>
            </a:r>
            <a:r>
              <a:rPr lang="zh-CN" altLang="en-US" b="1" dirty="0"/>
              <a:t>报文进去之前，出去之后，都没有</a:t>
            </a:r>
            <a:r>
              <a:rPr lang="en-US" altLang="zh-CN" b="1" dirty="0"/>
              <a:t>Vlan</a:t>
            </a:r>
            <a:r>
              <a:rPr lang="zh-CN" altLang="en-US" b="1" dirty="0"/>
              <a:t>标签</a:t>
            </a:r>
            <a:r>
              <a:rPr lang="en-US" altLang="zh-CN" b="1" dirty="0"/>
              <a:t>)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Trunk</a:t>
            </a:r>
            <a:r>
              <a:rPr lang="zh-CN" altLang="en-US" b="1" dirty="0"/>
              <a:t>模式：</a:t>
            </a:r>
            <a:r>
              <a:rPr lang="zh-CN" altLang="en-US" dirty="0"/>
              <a:t>需要指定允许通过的</a:t>
            </a:r>
            <a:r>
              <a:rPr lang="en-US" altLang="zh-CN" dirty="0"/>
              <a:t>Vlan/</a:t>
            </a:r>
            <a:r>
              <a:rPr lang="zh-CN" altLang="en-US" dirty="0"/>
              <a:t>或允许所有</a:t>
            </a:r>
            <a:r>
              <a:rPr lang="en-US" altLang="zh-CN" dirty="0"/>
              <a:t>Vlan</a:t>
            </a:r>
            <a:endParaRPr lang="en-US" altLang="zh-CN" dirty="0"/>
          </a:p>
          <a:p>
            <a:r>
              <a:rPr lang="zh-CN" altLang="en-US" dirty="0"/>
              <a:t>可以传输多个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QinQ</a:t>
            </a:r>
            <a:r>
              <a:rPr lang="zh-CN" altLang="en-US" b="1" dirty="0"/>
              <a:t>模式</a:t>
            </a:r>
            <a:r>
              <a:rPr lang="zh-CN" altLang="en-US" dirty="0"/>
              <a:t>：可以指定进入的某个</a:t>
            </a:r>
            <a:r>
              <a:rPr lang="en-US" altLang="zh-CN" dirty="0" err="1"/>
              <a:t>vlan</a:t>
            </a:r>
            <a:r>
              <a:rPr lang="zh-CN" altLang="en-US" dirty="0"/>
              <a:t>再打上一层标签</a:t>
            </a:r>
            <a:endParaRPr lang="en-US" altLang="zh-CN" dirty="0"/>
          </a:p>
          <a:p>
            <a:r>
              <a:rPr lang="zh-CN" altLang="en-US" dirty="0"/>
              <a:t>变成两层</a:t>
            </a:r>
            <a:r>
              <a:rPr lang="en-US" altLang="zh-CN" dirty="0"/>
              <a:t>VLAN</a:t>
            </a:r>
            <a:r>
              <a:rPr lang="zh-CN" altLang="en-US" dirty="0"/>
              <a:t>或者多层</a:t>
            </a:r>
            <a:r>
              <a:rPr lang="en-US" altLang="zh-CN" dirty="0"/>
              <a:t>VLAN</a:t>
            </a:r>
            <a:r>
              <a:rPr lang="zh-CN" altLang="en-US" dirty="0"/>
              <a:t>。 可以用于解决</a:t>
            </a:r>
            <a:r>
              <a:rPr lang="en-US" altLang="zh-CN" dirty="0"/>
              <a:t>VLAN ID</a:t>
            </a:r>
            <a:endParaRPr lang="en-US" altLang="zh-CN" dirty="0"/>
          </a:p>
          <a:p>
            <a:r>
              <a:rPr lang="zh-CN" altLang="en-US" dirty="0"/>
              <a:t>不够用的问题。变成</a:t>
            </a:r>
            <a:r>
              <a:rPr lang="en-US" altLang="zh-CN" dirty="0"/>
              <a:t>4094</a:t>
            </a:r>
            <a:r>
              <a:rPr lang="zh-CN" altLang="en-US" dirty="0"/>
              <a:t>*</a:t>
            </a:r>
            <a:r>
              <a:rPr lang="en-US" altLang="zh-CN" dirty="0"/>
              <a:t>4094</a:t>
            </a:r>
            <a:r>
              <a:rPr lang="zh-CN" altLang="en-US" dirty="0"/>
              <a:t>个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Hybrid</a:t>
            </a:r>
            <a:r>
              <a:rPr lang="zh-CN" altLang="en-US" b="1" dirty="0"/>
              <a:t>模式：</a:t>
            </a:r>
            <a:r>
              <a:rPr lang="zh-CN" altLang="en-US" dirty="0"/>
              <a:t>同时支持</a:t>
            </a:r>
            <a:r>
              <a:rPr lang="en-US" altLang="zh-CN" dirty="0"/>
              <a:t>Trunk</a:t>
            </a:r>
            <a:r>
              <a:rPr lang="zh-CN" altLang="en-US" dirty="0"/>
              <a:t>和</a:t>
            </a:r>
            <a:r>
              <a:rPr lang="en-US" altLang="zh-CN" dirty="0" err="1"/>
              <a:t>QinQ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ative VLAN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FE7276-E9ED-4042-A6EF-51BEE40792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oter Placeholder 2"/>
          <p:cNvSpPr txBox="1"/>
          <p:nvPr/>
        </p:nvSpPr>
        <p:spPr>
          <a:xfrm>
            <a:off x="2886204" y="6249389"/>
            <a:ext cx="4645485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Casa Systems Proprietary and 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780" y="1720840"/>
            <a:ext cx="84407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当一个交换机接口被设置为</a:t>
            </a:r>
            <a:r>
              <a:rPr lang="en-US" altLang="zh-CN" dirty="0"/>
              <a:t>Trunk</a:t>
            </a:r>
            <a:r>
              <a:rPr lang="zh-CN" altLang="en-US" dirty="0"/>
              <a:t>接口。可以配置一个</a:t>
            </a:r>
            <a:r>
              <a:rPr lang="en-US" altLang="zh-CN" dirty="0"/>
              <a:t>Native VLAN </a:t>
            </a:r>
            <a:r>
              <a:rPr lang="zh-CN" altLang="en-US" dirty="0"/>
              <a:t>（默认是</a:t>
            </a:r>
            <a:r>
              <a:rPr lang="en-US" altLang="zh-CN" dirty="0"/>
              <a:t>vlan1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意思就是这个</a:t>
            </a:r>
            <a:r>
              <a:rPr lang="en-US" altLang="zh-CN" dirty="0"/>
              <a:t>Vlan </a:t>
            </a:r>
            <a:r>
              <a:rPr lang="zh-CN" altLang="en-US" dirty="0"/>
              <a:t>等同于</a:t>
            </a:r>
            <a:r>
              <a:rPr lang="en-US" altLang="zh-CN" dirty="0"/>
              <a:t>Access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</a:t>
            </a:r>
            <a:r>
              <a:rPr lang="en-US" altLang="zh-CN" dirty="0"/>
              <a:t>1</a:t>
            </a:r>
            <a:r>
              <a:rPr lang="zh-CN" altLang="en-US" dirty="0"/>
              <a:t>，以下两种配置达到的效果是一样的。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</a:t>
            </a:r>
            <a:r>
              <a:rPr lang="en-US" altLang="zh-CN" dirty="0"/>
              <a:t>2</a:t>
            </a:r>
            <a:r>
              <a:rPr lang="zh-CN" altLang="en-US" dirty="0"/>
              <a:t>，当接口一部分</a:t>
            </a:r>
            <a:r>
              <a:rPr lang="en-US" altLang="zh-CN" dirty="0"/>
              <a:t>Vlan</a:t>
            </a:r>
            <a:r>
              <a:rPr lang="zh-CN" altLang="en-US" dirty="0"/>
              <a:t>需要作为</a:t>
            </a:r>
            <a:r>
              <a:rPr lang="en-US" altLang="zh-CN" dirty="0"/>
              <a:t>Trunk</a:t>
            </a:r>
            <a:r>
              <a:rPr lang="zh-CN" altLang="en-US" dirty="0"/>
              <a:t>，一个</a:t>
            </a:r>
            <a:r>
              <a:rPr lang="en-US" altLang="zh-CN" dirty="0" err="1"/>
              <a:t>vlan</a:t>
            </a:r>
            <a:r>
              <a:rPr lang="zh-CN" altLang="en-US" dirty="0"/>
              <a:t>作为</a:t>
            </a:r>
            <a:r>
              <a:rPr lang="en-US" altLang="zh-CN" dirty="0"/>
              <a:t>Access</a:t>
            </a:r>
            <a:r>
              <a:rPr lang="zh-CN" altLang="en-US" dirty="0"/>
              <a:t>的时候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55780" y="2875001"/>
            <a:ext cx="3200235" cy="120032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GigabitEthernet0/0/1</a:t>
            </a:r>
            <a:endParaRPr lang="en-US" altLang="zh-CN" dirty="0"/>
          </a:p>
          <a:p>
            <a:r>
              <a:rPr lang="en-US" altLang="zh-CN" dirty="0"/>
              <a:t> port link-type access</a:t>
            </a:r>
            <a:endParaRPr lang="en-US" altLang="zh-CN" dirty="0"/>
          </a:p>
          <a:p>
            <a:r>
              <a:rPr lang="en-US" altLang="zh-CN" dirty="0"/>
              <a:t> port default </a:t>
            </a:r>
            <a:r>
              <a:rPr lang="en-US" altLang="zh-CN" dirty="0" err="1"/>
              <a:t>vlan</a:t>
            </a:r>
            <a:r>
              <a:rPr lang="en-US" altLang="zh-CN" dirty="0"/>
              <a:t> 1000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80588" y="2875000"/>
            <a:ext cx="3200235" cy="120032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GigabitEthernet0/0/1</a:t>
            </a:r>
            <a:endParaRPr lang="en-US" altLang="zh-CN" dirty="0"/>
          </a:p>
          <a:p>
            <a:r>
              <a:rPr lang="en-US" altLang="zh-CN" dirty="0"/>
              <a:t> port link-type trunk</a:t>
            </a:r>
            <a:endParaRPr lang="en-US" altLang="zh-CN" dirty="0"/>
          </a:p>
          <a:p>
            <a:r>
              <a:rPr lang="en-US" altLang="zh-CN" dirty="0"/>
              <a:t> port trunk </a:t>
            </a:r>
            <a:r>
              <a:rPr lang="en-US" altLang="zh-CN" dirty="0" err="1"/>
              <a:t>pvid</a:t>
            </a:r>
            <a:r>
              <a:rPr lang="en-US" altLang="zh-CN" dirty="0"/>
              <a:t> </a:t>
            </a:r>
            <a:r>
              <a:rPr lang="en-US" altLang="zh-CN" dirty="0" err="1"/>
              <a:t>vlan</a:t>
            </a:r>
            <a:r>
              <a:rPr lang="en-US" altLang="zh-CN" dirty="0"/>
              <a:t> 1000</a:t>
            </a:r>
            <a:endParaRPr lang="en-US" altLang="zh-CN" dirty="0"/>
          </a:p>
          <a:p>
            <a:r>
              <a:rPr lang="en-US" altLang="zh-CN" dirty="0"/>
              <a:t> 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1000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2467" y="4629324"/>
            <a:ext cx="4239366" cy="120032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XGigabitEthernet0/0/1</a:t>
            </a:r>
            <a:endParaRPr lang="en-US" altLang="zh-CN" dirty="0"/>
          </a:p>
          <a:p>
            <a:r>
              <a:rPr lang="en-US" altLang="zh-CN" dirty="0"/>
              <a:t> port link-type trunk</a:t>
            </a:r>
            <a:endParaRPr lang="en-US" altLang="zh-CN" dirty="0"/>
          </a:p>
          <a:p>
            <a:r>
              <a:rPr lang="en-US" altLang="zh-CN" dirty="0"/>
              <a:t> port trunk </a:t>
            </a:r>
            <a:r>
              <a:rPr lang="en-US" altLang="zh-CN" dirty="0" err="1"/>
              <a:t>pvid</a:t>
            </a:r>
            <a:r>
              <a:rPr lang="en-US" altLang="zh-CN" dirty="0"/>
              <a:t> </a:t>
            </a:r>
            <a:r>
              <a:rPr lang="en-US" altLang="zh-CN" dirty="0" err="1"/>
              <a:t>vlan</a:t>
            </a:r>
            <a:r>
              <a:rPr lang="en-US" altLang="zh-CN" dirty="0"/>
              <a:t> 1000</a:t>
            </a:r>
            <a:endParaRPr lang="en-US" altLang="zh-CN" dirty="0"/>
          </a:p>
          <a:p>
            <a:r>
              <a:rPr lang="en-US" altLang="zh-CN" dirty="0"/>
              <a:t> 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1000 2000 3000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0486" y="4629324"/>
            <a:ext cx="3281860" cy="1754326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 </a:t>
            </a:r>
            <a:r>
              <a:rPr lang="en-US" altLang="zh-CN" dirty="0" err="1"/>
              <a:t>xgige</a:t>
            </a:r>
            <a:r>
              <a:rPr lang="en-US" altLang="zh-CN" dirty="0"/>
              <a:t> 6/1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5.1.1.1 255.255.255.0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xgige</a:t>
            </a:r>
            <a:r>
              <a:rPr lang="en-US" altLang="zh-CN" dirty="0"/>
              <a:t> 6/1 </a:t>
            </a:r>
            <a:r>
              <a:rPr lang="en-US" altLang="zh-CN" dirty="0" err="1"/>
              <a:t>vlan</a:t>
            </a:r>
            <a:r>
              <a:rPr lang="en-US" altLang="zh-CN" dirty="0"/>
              <a:t> 2000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6.1.1.1 255.255.255.0</a:t>
            </a:r>
            <a:endParaRPr lang="en-US" altLang="zh-CN" dirty="0"/>
          </a:p>
          <a:p>
            <a:r>
              <a:rPr lang="en-US" altLang="zh-CN" dirty="0"/>
              <a:t>interface </a:t>
            </a:r>
            <a:r>
              <a:rPr lang="en-US" altLang="zh-CN" dirty="0" err="1"/>
              <a:t>xgige</a:t>
            </a:r>
            <a:r>
              <a:rPr lang="en-US" altLang="zh-CN" dirty="0"/>
              <a:t> 6/1 </a:t>
            </a:r>
            <a:r>
              <a:rPr lang="en-US" altLang="zh-CN" dirty="0" err="1"/>
              <a:t>vlan</a:t>
            </a:r>
            <a:r>
              <a:rPr lang="en-US" altLang="zh-CN" dirty="0"/>
              <a:t> 3000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address 7.1.1.1 255.255.255.0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10999" y="4615113"/>
            <a:ext cx="174599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Access Vlan1000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Trunk </a:t>
            </a:r>
            <a:r>
              <a:rPr lang="en-US" altLang="zh-CN" dirty="0" err="1"/>
              <a:t>vlan</a:t>
            </a:r>
            <a:r>
              <a:rPr lang="en-US" altLang="zh-CN" dirty="0"/>
              <a:t> 2000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Trunk </a:t>
            </a:r>
            <a:r>
              <a:rPr lang="en-US" altLang="zh-CN" dirty="0" err="1"/>
              <a:t>vlan</a:t>
            </a:r>
            <a:r>
              <a:rPr lang="en-US" altLang="zh-CN" dirty="0"/>
              <a:t> 3000</a:t>
            </a:r>
            <a:endParaRPr lang="en-US" altLang="zh-CN" dirty="0"/>
          </a:p>
        </p:txBody>
      </p:sp>
      <p:sp>
        <p:nvSpPr>
          <p:cNvPr id="8" name="箭头: 右 7"/>
          <p:cNvSpPr/>
          <p:nvPr/>
        </p:nvSpPr>
        <p:spPr>
          <a:xfrm>
            <a:off x="8089641" y="4763405"/>
            <a:ext cx="421358" cy="7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>
            <a:off x="8089641" y="5306568"/>
            <a:ext cx="421358" cy="7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>
            <a:off x="8089641" y="5860563"/>
            <a:ext cx="421358" cy="7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56235a12-771b-4869-bd5d-c763c897b321}"/>
</p:tagLst>
</file>

<file path=ppt/tags/tag2.xml><?xml version="1.0" encoding="utf-8"?>
<p:tagLst xmlns:p="http://schemas.openxmlformats.org/presentationml/2006/main">
  <p:tag name="KSO_WM_UNIT_TABLE_BEAUTIFY" val="{f0952c39-436e-4de6-b5ac-53998a929051}"/>
</p:tagLst>
</file>

<file path=ppt/theme/theme1.xml><?xml version="1.0" encoding="utf-8"?>
<a:theme xmlns:a="http://schemas.openxmlformats.org/drawingml/2006/main" name="Office Theme">
  <a:themeElements>
    <a:clrScheme name="Casa Systems Color Them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1B3975"/>
      </a:accent1>
      <a:accent2>
        <a:srgbClr val="B50A3E"/>
      </a:accent2>
      <a:accent3>
        <a:srgbClr val="DA6221"/>
      </a:accent3>
      <a:accent4>
        <a:srgbClr val="F4B445"/>
      </a:accent4>
      <a:accent5>
        <a:srgbClr val="76A4BA"/>
      </a:accent5>
      <a:accent6>
        <a:srgbClr val="C4C6C2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Casa PPT Template</Template>
  <TotalTime>0</TotalTime>
  <Words>11751</Words>
  <Application>WPS 演示</Application>
  <PresentationFormat>宽屏</PresentationFormat>
  <Paragraphs>753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等线</vt:lpstr>
      <vt:lpstr>Times New Roman</vt:lpstr>
      <vt:lpstr>Office Theme</vt:lpstr>
      <vt:lpstr>路由基础培训</vt:lpstr>
      <vt:lpstr>              大纲</vt:lpstr>
      <vt:lpstr>OSI七层模型与TCP/IP五层模型</vt:lpstr>
      <vt:lpstr>数据报文格式</vt:lpstr>
      <vt:lpstr>MTU与IP Fragmentation</vt:lpstr>
      <vt:lpstr>MTU与IP Fragmentation</vt:lpstr>
      <vt:lpstr>广播域与VLAN</vt:lpstr>
      <vt:lpstr>VLAN TAG和Trunk</vt:lpstr>
      <vt:lpstr>Native VLAN</vt:lpstr>
      <vt:lpstr>交换机的Flooding</vt:lpstr>
      <vt:lpstr>交换机MAC Address Table</vt:lpstr>
      <vt:lpstr>三层交换机实现VLAN间通讯</vt:lpstr>
      <vt:lpstr>单臂路由实现VLAN通讯</vt:lpstr>
      <vt:lpstr>认识路由表</vt:lpstr>
      <vt:lpstr>路由的Hop（跳）概念</vt:lpstr>
      <vt:lpstr>路由转发与交换转发的区别</vt:lpstr>
      <vt:lpstr>举例交换转发和路由转发</vt:lpstr>
      <vt:lpstr>路由查找，最长掩码匹配原则</vt:lpstr>
      <vt:lpstr>静态路由与动态路由</vt:lpstr>
      <vt:lpstr>路由器的其他功能</vt:lpstr>
      <vt:lpstr>局域网典型问题—排查路由故障。</vt:lpstr>
      <vt:lpstr>局域网典型问题—如何找出谁在乱发包。</vt:lpstr>
      <vt:lpstr>Q&amp;A：  1, 上面讲述是否有你不太理解的。  2, 我上面没有讲到，但是你感兴趣的知识。  3, 你工作中是否遇到路由/交换的疑问或难题。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Ultra-Broadband Solutions</dc:title>
  <dc:creator>Sudhir Krishnan</dc:creator>
  <cp:lastModifiedBy>小雅</cp:lastModifiedBy>
  <cp:revision>456</cp:revision>
  <cp:lastPrinted>2019-04-09T15:19:00Z</cp:lastPrinted>
  <dcterms:created xsi:type="dcterms:W3CDTF">2018-01-03T22:58:00Z</dcterms:created>
  <dcterms:modified xsi:type="dcterms:W3CDTF">2020-06-17T03:36:15Z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0x0101008EAA015DB83038419B295CB27B1FE252</vt:lpwstr>
  </property>
  <property fmtid="{D5CDD505-2E9C-101B-9397-08002B2CF9AE}" pid="3" name="KSOProductBuildVer">
    <vt:lpwstr>2052-11.1.0.9740</vt:lpwstr>
  </property>
</Properties>
</file>