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392" r:id="rId2"/>
    <p:sldId id="672" r:id="rId3"/>
    <p:sldId id="673" r:id="rId4"/>
    <p:sldId id="593" r:id="rId5"/>
    <p:sldId id="674" r:id="rId6"/>
    <p:sldId id="675" r:id="rId7"/>
    <p:sldId id="676" r:id="rId8"/>
    <p:sldId id="678" r:id="rId9"/>
    <p:sldId id="677" r:id="rId10"/>
    <p:sldId id="679" r:id="rId11"/>
    <p:sldId id="680" r:id="rId12"/>
    <p:sldId id="681" r:id="rId13"/>
    <p:sldId id="683" r:id="rId14"/>
    <p:sldId id="682" r:id="rId15"/>
    <p:sldId id="684" r:id="rId16"/>
    <p:sldId id="700" r:id="rId17"/>
    <p:sldId id="685" r:id="rId18"/>
    <p:sldId id="686" r:id="rId19"/>
    <p:sldId id="687" r:id="rId20"/>
    <p:sldId id="688" r:id="rId21"/>
    <p:sldId id="689" r:id="rId22"/>
    <p:sldId id="690" r:id="rId23"/>
    <p:sldId id="691" r:id="rId24"/>
    <p:sldId id="692" r:id="rId25"/>
    <p:sldId id="693" r:id="rId26"/>
    <p:sldId id="694" r:id="rId27"/>
    <p:sldId id="696" r:id="rId28"/>
    <p:sldId id="695" r:id="rId29"/>
    <p:sldId id="697" r:id="rId30"/>
    <p:sldId id="606" r:id="rId31"/>
  </p:sldIdLst>
  <p:sldSz cx="9144000" cy="6858000" type="screen4x3"/>
  <p:notesSz cx="7315200" cy="96012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charset="0"/>
        <a:ea typeface="MS PGothic" panose="020B0600070205080204" charset="-128"/>
        <a:cs typeface="MS PGothic" panose="020B0600070205080204" charset="-128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charset="0"/>
        <a:ea typeface="MS PGothic" panose="020B0600070205080204" charset="-128"/>
        <a:cs typeface="MS PGothic" panose="020B0600070205080204" charset="-128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charset="0"/>
        <a:ea typeface="MS PGothic" panose="020B0600070205080204" charset="-128"/>
        <a:cs typeface="MS PGothic" panose="020B0600070205080204" charset="-128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charset="0"/>
        <a:ea typeface="MS PGothic" panose="020B0600070205080204" charset="-128"/>
        <a:cs typeface="MS PGothic" panose="020B0600070205080204" charset="-128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charset="0"/>
        <a:ea typeface="MS PGothic" panose="020B0600070205080204" charset="-128"/>
        <a:cs typeface="MS PGothic" panose="020B0600070205080204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Calibri" panose="020F0502020204030204" charset="0"/>
        <a:ea typeface="MS PGothic" panose="020B0600070205080204" charset="-128"/>
        <a:cs typeface="MS PGothic" panose="020B0600070205080204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Calibri" panose="020F0502020204030204" charset="0"/>
        <a:ea typeface="MS PGothic" panose="020B0600070205080204" charset="-128"/>
        <a:cs typeface="MS PGothic" panose="020B0600070205080204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Calibri" panose="020F0502020204030204" charset="0"/>
        <a:ea typeface="MS PGothic" panose="020B0600070205080204" charset="-128"/>
        <a:cs typeface="MS PGothic" panose="020B0600070205080204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Calibri" panose="020F0502020204030204" charset="0"/>
        <a:ea typeface="MS PGothic" panose="020B0600070205080204" charset="-128"/>
        <a:cs typeface="MS PGothic" panose="020B0600070205080204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884">
          <p15:clr>
            <a:srgbClr val="A4A3A4"/>
          </p15:clr>
        </p15:guide>
        <p15:guide id="2" pos="494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68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asa Systems" initials="CAS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0000CC"/>
    <a:srgbClr val="0A3A6E"/>
    <a:srgbClr val="66FF66"/>
    <a:srgbClr val="BABC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39" autoAdjust="0"/>
    <p:restoredTop sz="98579" autoAdjust="0"/>
  </p:normalViewPr>
  <p:slideViewPr>
    <p:cSldViewPr snapToGrid="0" snapToObjects="1">
      <p:cViewPr varScale="1">
        <p:scale>
          <a:sx n="72" d="100"/>
          <a:sy n="72" d="100"/>
        </p:scale>
        <p:origin x="1500" y="72"/>
      </p:cViewPr>
      <p:guideLst>
        <p:guide orient="horz" pos="884"/>
        <p:guide pos="494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69" d="100"/>
          <a:sy n="69" d="100"/>
        </p:scale>
        <p:origin x="-3472" y="-112"/>
      </p:cViewPr>
      <p:guideLst>
        <p:guide orient="horz" pos="3168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69920" cy="480060"/>
          </a:xfrm>
          <a:prstGeom prst="rect">
            <a:avLst/>
          </a:prstGeom>
        </p:spPr>
        <p:txBody>
          <a:bodyPr vert="horz" lIns="96653" tIns="48326" rIns="96653" bIns="48326" rtlCol="0"/>
          <a:lstStyle>
            <a:lvl1pPr algn="l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1"/>
            <a:ext cx="3169920" cy="480060"/>
          </a:xfrm>
          <a:prstGeom prst="rect">
            <a:avLst/>
          </a:prstGeom>
        </p:spPr>
        <p:txBody>
          <a:bodyPr vert="horz" lIns="96653" tIns="48326" rIns="96653" bIns="48326" rtlCol="0"/>
          <a:lstStyle>
            <a:lvl1pPr algn="r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4E87BED3-CAC9-0D4D-A8D2-5F429487CACC}" type="datetimeFigureOut">
              <a:rPr lang="en-US"/>
              <a:t>1/6/2021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53" tIns="48326" rIns="96653" bIns="48326" rtlCol="0" anchor="b"/>
          <a:lstStyle>
            <a:lvl1pPr algn="l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53" tIns="48326" rIns="96653" bIns="48326" rtlCol="0" anchor="b"/>
          <a:lstStyle>
            <a:lvl1pPr algn="r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87A376B-9A09-6340-8FD4-802F44A52819}" type="slidenum">
              <a:rPr lang="en-US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69920" cy="480060"/>
          </a:xfrm>
          <a:prstGeom prst="rect">
            <a:avLst/>
          </a:prstGeom>
        </p:spPr>
        <p:txBody>
          <a:bodyPr vert="horz" lIns="96653" tIns="48326" rIns="96653" bIns="48326" rtlCol="0"/>
          <a:lstStyle>
            <a:lvl1pPr algn="l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1"/>
            <a:ext cx="3169920" cy="480060"/>
          </a:xfrm>
          <a:prstGeom prst="rect">
            <a:avLst/>
          </a:prstGeom>
        </p:spPr>
        <p:txBody>
          <a:bodyPr vert="horz" lIns="96653" tIns="48326" rIns="96653" bIns="48326" rtlCol="0"/>
          <a:lstStyle>
            <a:lvl1pPr algn="r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98C732F1-FB45-6144-98A6-54E6187621EE}" type="datetimeFigureOut">
              <a:rPr lang="en-US"/>
              <a:t>1/6/2021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3" tIns="48326" rIns="96653" bIns="48326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1"/>
            <a:ext cx="5852160" cy="4320540"/>
          </a:xfrm>
          <a:prstGeom prst="rect">
            <a:avLst/>
          </a:prstGeom>
        </p:spPr>
        <p:txBody>
          <a:bodyPr vert="horz" lIns="96653" tIns="48326" rIns="96653" bIns="48326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53" tIns="48326" rIns="96653" bIns="48326" rtlCol="0" anchor="b"/>
          <a:lstStyle>
            <a:lvl1pPr algn="l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53" tIns="48326" rIns="96653" bIns="48326" rtlCol="0" anchor="b"/>
          <a:lstStyle>
            <a:lvl1pPr algn="r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5C309DDA-F1BB-9F4B-BC00-C2F5452377CB}" type="slidenum">
              <a:rPr lang="en-US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charset="-128"/>
        <a:cs typeface="MS PGothic" panose="020B0600070205080204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CCB69F-0105-44D3-8897-9C1C3C238DF0}" type="slidenum">
              <a:rPr lang="en-US" smtClean="0">
                <a:solidFill>
                  <a:prstClr val="black"/>
                </a:solidFill>
              </a:rPr>
              <a:t>30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cover_new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" b="1563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3" descr="casalogo_rgb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040" y="852488"/>
            <a:ext cx="3113087" cy="6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15"/>
          <p:cNvSpPr txBox="1">
            <a:spLocks noChangeArrowheads="1"/>
          </p:cNvSpPr>
          <p:nvPr userDrawn="1"/>
        </p:nvSpPr>
        <p:spPr bwMode="auto">
          <a:xfrm>
            <a:off x="292100" y="6448425"/>
            <a:ext cx="8589963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9pPr>
          </a:lstStyle>
          <a:p>
            <a:pPr algn="ctr">
              <a:defRPr/>
            </a:pPr>
            <a:r>
              <a:rPr lang="en-US" sz="1100" dirty="0">
                <a:solidFill>
                  <a:srgbClr val="0A3A6E"/>
                </a:solidFill>
                <a:latin typeface="Lucida Grande" charset="0"/>
                <a:cs typeface="Lucida Grande" charset="0"/>
              </a:rPr>
              <a:t>Casa Systems, Inc., 100 Old River Road, Suite 100, Andover, MA 01810     &gt;     www.casa-systems.com</a:t>
            </a:r>
          </a:p>
        </p:txBody>
      </p:sp>
      <p:pic>
        <p:nvPicPr>
          <p:cNvPr id="7" name="Picture 12" descr="casa_blue_arrow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8551" y="3133725"/>
            <a:ext cx="596900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74070" y="3064933"/>
            <a:ext cx="4412730" cy="1542270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74070" y="4662111"/>
            <a:ext cx="4412730" cy="279992"/>
          </a:xfrm>
        </p:spPr>
        <p:txBody>
          <a:bodyPr>
            <a:normAutofit/>
          </a:bodyPr>
          <a:lstStyle>
            <a:lvl1pPr marL="0" indent="0" algn="l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Casa Systems Proprietary/Confidential            www.casa-systems.com   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page </a:t>
            </a:r>
            <a:fld id="{4354DDC1-5223-434E-A29F-FC6599A07770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Casa Systems Proprietary/Confidential            www.casa-systems.com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page </a:t>
            </a:r>
            <a:fld id="{EE6ACB9B-36BD-8642-A9D3-06AADDC92AC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Casa Systems Proprietary/Confidential            www.casa-systems.com   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page </a:t>
            </a:r>
            <a:fld id="{FD0D0B83-A9E5-2943-9198-0251BBAD73D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Casa Systems Proprietary/Confidential            www.casa-systems.com   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page </a:t>
            </a:r>
            <a:fld id="{5949BF76-5E9B-D348-A7FE-D3BED49DD6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 descr="inside_new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" b="1563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13" descr="casalogo_rgb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9465" y="6386517"/>
            <a:ext cx="15573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ctr">
              <a:defRPr sz="1100" b="0" i="0">
                <a:solidFill>
                  <a:srgbClr val="0A3A6E"/>
                </a:solidFill>
                <a:latin typeface="Lucida Grande"/>
                <a:cs typeface="Lucida Grande"/>
              </a:defRPr>
            </a:lvl1pPr>
          </a:lstStyle>
          <a:p>
            <a:pPr>
              <a:defRPr/>
            </a:pPr>
            <a:r>
              <a:rPr lang="en-US"/>
              <a:t>Casa Systems Proprietary/Confidential            www.casa-systems.com   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 sz="1200">
                <a:solidFill>
                  <a:srgbClr val="0A3A6E"/>
                </a:solidFill>
              </a:defRPr>
            </a:lvl1pPr>
          </a:lstStyle>
          <a:p>
            <a:pPr>
              <a:defRPr/>
            </a:pPr>
            <a:r>
              <a:rPr lang="en-US" dirty="0"/>
              <a:t>page </a:t>
            </a:r>
            <a:fld id="{68A00C01-2A32-1B47-A9DB-7DD4093592B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8" descr="inside_new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" b="1563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3" descr="casalogo_rgb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9465" y="6386517"/>
            <a:ext cx="15573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066803"/>
            <a:ext cx="5486400" cy="366077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ctr">
              <a:defRPr sz="1100" b="0" i="0">
                <a:solidFill>
                  <a:srgbClr val="0A3A6E"/>
                </a:solidFill>
                <a:latin typeface="Lucida Grande"/>
                <a:cs typeface="Lucida Grande"/>
              </a:defRPr>
            </a:lvl1pPr>
          </a:lstStyle>
          <a:p>
            <a:pPr>
              <a:defRPr/>
            </a:pPr>
            <a:r>
              <a:rPr lang="en-US"/>
              <a:t>Casa Systems Proprietary/Confidential            www.casa-systems.com   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 sz="1200">
                <a:solidFill>
                  <a:srgbClr val="0A3A6E"/>
                </a:solidFill>
              </a:defRPr>
            </a:lvl1pPr>
          </a:lstStyle>
          <a:p>
            <a:pPr>
              <a:defRPr/>
            </a:pPr>
            <a:r>
              <a:rPr lang="en-US" dirty="0"/>
              <a:t>page </a:t>
            </a:r>
            <a:fld id="{5330CA61-514C-7945-9335-547B3017530E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Casa Systems Proprietary/Confidential            www.casa-systems.com   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page </a:t>
            </a:r>
            <a:fld id="{B66A2B2B-BB5C-094A-BC6A-65F535788A3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emf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 descr="inside_new.jpg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" b="1563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1050926" y="9525"/>
            <a:ext cx="7808913" cy="102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4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46513" y="6356354"/>
            <a:ext cx="23479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spcBef>
                <a:spcPts val="0"/>
              </a:spcBef>
              <a:spcAft>
                <a:spcPts val="0"/>
              </a:spcAft>
              <a:defRPr sz="1100" b="0" i="0">
                <a:solidFill>
                  <a:srgbClr val="0A3A6E"/>
                </a:solidFill>
                <a:latin typeface="Lucida Grande"/>
                <a:ea typeface="+mn-ea"/>
                <a:cs typeface="Lucida Grande"/>
              </a:defRPr>
            </a:lvl1pPr>
          </a:lstStyle>
          <a:p>
            <a:pPr>
              <a:defRPr/>
            </a:pPr>
            <a:r>
              <a:rPr lang="en-US"/>
              <a:t>Casa Systems Proprietary/Confidential            www.casa-systems.com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02365" y="6356354"/>
            <a:ext cx="8794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spcBef>
                <a:spcPts val="0"/>
              </a:spcBef>
              <a:spcAft>
                <a:spcPts val="0"/>
              </a:spcAft>
              <a:defRPr sz="1200">
                <a:solidFill>
                  <a:srgbClr val="0A3A6E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page </a:t>
            </a:r>
            <a:fld id="{051758B8-9749-EE46-BCFC-1C4A426575AF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031" name="Picture 12" descr="casalogo_rgb.eps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9465" y="6386517"/>
            <a:ext cx="15573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9" descr="casa_blue_arrow.png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1" y="192088"/>
            <a:ext cx="596900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hd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600" kern="1200">
          <a:solidFill>
            <a:srgbClr val="0A3A6E"/>
          </a:solidFill>
          <a:latin typeface="Lucida Grande"/>
          <a:ea typeface="MS PGothic" panose="020B0600070205080204" charset="-128"/>
          <a:cs typeface="Lucida Grande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rgbClr val="0A3A6E"/>
          </a:solidFill>
          <a:latin typeface="Lucida Grande" charset="0"/>
          <a:ea typeface="MS PGothic" panose="020B0600070205080204" charset="-128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rgbClr val="0A3A6E"/>
          </a:solidFill>
          <a:latin typeface="Lucida Grande" charset="0"/>
          <a:ea typeface="MS PGothic" panose="020B0600070205080204" charset="-128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rgbClr val="0A3A6E"/>
          </a:solidFill>
          <a:latin typeface="Lucida Grande" charset="0"/>
          <a:ea typeface="MS PGothic" panose="020B0600070205080204" charset="-128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rgbClr val="0A3A6E"/>
          </a:solidFill>
          <a:latin typeface="Lucida Grande" charset="0"/>
          <a:ea typeface="MS PGothic" panose="020B0600070205080204" charset="-128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3600">
          <a:solidFill>
            <a:srgbClr val="0A3A6E"/>
          </a:solidFill>
          <a:latin typeface="Lucida Grande" charset="0"/>
          <a:ea typeface="MS PGothic" panose="020B0600070205080204" charset="-128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3600">
          <a:solidFill>
            <a:srgbClr val="0A3A6E"/>
          </a:solidFill>
          <a:latin typeface="Lucida Grande" charset="0"/>
          <a:ea typeface="MS PGothic" panose="020B0600070205080204" charset="-128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3600">
          <a:solidFill>
            <a:srgbClr val="0A3A6E"/>
          </a:solidFill>
          <a:latin typeface="Lucida Grande" charset="0"/>
          <a:ea typeface="MS PGothic" panose="020B0600070205080204" charset="-128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3600">
          <a:solidFill>
            <a:srgbClr val="0A3A6E"/>
          </a:solidFill>
          <a:latin typeface="Lucida Grande" charset="0"/>
          <a:ea typeface="MS PGothic" panose="020B0600070205080204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rgbClr val="7F7F7F"/>
          </a:solidFill>
          <a:latin typeface="Lucida Grande"/>
          <a:ea typeface="MS PGothic" panose="020B0600070205080204" charset="-128"/>
          <a:cs typeface="Lucida Grande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00" kern="1200">
          <a:solidFill>
            <a:srgbClr val="7F7F7F"/>
          </a:solidFill>
          <a:latin typeface="Lucida Grande"/>
          <a:ea typeface="MS PGothic" panose="020B0600070205080204" charset="-128"/>
          <a:cs typeface="Lucida Grande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rgbClr val="7F7F7F"/>
          </a:solidFill>
          <a:latin typeface="Lucida Grande"/>
          <a:ea typeface="MS PGothic" panose="020B0600070205080204" charset="-128"/>
          <a:cs typeface="Lucida Grande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rgbClr val="7F7F7F"/>
          </a:solidFill>
          <a:latin typeface="Lucida Grande"/>
          <a:ea typeface="MS PGothic" panose="020B0600070205080204" charset="-128"/>
          <a:cs typeface="Lucida Grand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rgbClr val="7F7F7F"/>
          </a:solidFill>
          <a:latin typeface="Lucida Grande"/>
          <a:ea typeface="MS PGothic" panose="020B0600070205080204" charset="-128"/>
          <a:cs typeface="Lucida Grand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attach-imsi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emf"/><Relationship Id="rId4" Type="http://schemas.openxmlformats.org/officeDocument/2006/relationships/oleObject" Target="../embeddings/oleObject3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data_0329-1.pcapng" TargetMode="Externa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74185" y="3065145"/>
            <a:ext cx="3846830" cy="1055370"/>
          </a:xfr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normAutofit fontScale="90000"/>
          </a:bodyPr>
          <a:lstStyle/>
          <a:p>
            <a:pPr eaLnBrk="1" hangingPunct="1"/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4G核心网到5G核心网架构的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变</a:t>
            </a:r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化</a:t>
            </a:r>
          </a:p>
        </p:txBody>
      </p:sp>
      <p:sp>
        <p:nvSpPr>
          <p:cNvPr id="5" name="Slide Number Placeholder 3"/>
          <p:cNvSpPr txBox="1"/>
          <p:nvPr>
            <p:custDataLst>
              <p:tags r:id="rId1"/>
            </p:custDataLst>
          </p:nvPr>
        </p:nvSpPr>
        <p:spPr>
          <a:xfrm>
            <a:off x="8264525" y="6356350"/>
            <a:ext cx="8794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defTabSz="457200" rtl="0">
              <a:spcBef>
                <a:spcPts val="0"/>
              </a:spcBef>
              <a:spcAft>
                <a:spcPts val="0"/>
              </a:spcAft>
              <a:defRPr sz="1200" kern="1200">
                <a:solidFill>
                  <a:srgbClr val="0A3A6E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  <a:cs typeface="MS PGothic" panose="020B0600070205080204" charset="-128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  <a:cs typeface="MS PGothic" panose="020B0600070205080204" charset="-128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  <a:cs typeface="MS PGothic" panose="020B0600070205080204" charset="-128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  <a:cs typeface="MS PGothic" panose="020B0600070205080204" charset="-128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  <a:cs typeface="MS PGothic" panose="020B0600070205080204" charset="-128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  <a:cs typeface="MS PGothic" panose="020B0600070205080204" charset="-128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  <a:cs typeface="MS PGothic" panose="020B0600070205080204" charset="-128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  <a:cs typeface="MS PGothic" panose="020B0600070205080204" charset="-128"/>
              </a:defRPr>
            </a:lvl9pPr>
          </a:lstStyle>
          <a:p>
            <a:pPr>
              <a:defRPr/>
            </a:pPr>
            <a:r>
              <a:rPr lang="en-US"/>
              <a:t>page </a:t>
            </a:r>
            <a:fld id="{5949BF76-5E9B-D348-A7FE-D3BED49DD694}" type="slidenum">
              <a:rPr lang="en-US" smtClean="0"/>
              <a:t>1</a:t>
            </a:fld>
            <a:endParaRPr lang="en-US" dirty="0"/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6386195" y="5123815"/>
            <a:ext cx="14617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rgbClr val="0A3A6E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周泽纯</a:t>
            </a:r>
            <a:r>
              <a:rPr lang="en-US" sz="1600" b="1" dirty="0">
                <a:solidFill>
                  <a:srgbClr val="0A3A6E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</a:t>
            </a:r>
          </a:p>
          <a:p>
            <a:pPr algn="ctr"/>
            <a:r>
              <a:rPr lang="en-US" sz="1600" b="1" dirty="0">
                <a:solidFill>
                  <a:srgbClr val="0A3A6E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2019.06.11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UE</a:t>
            </a:r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的上线流程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Casa Systems Proprietary/Confidential            www.casa-systems.com   </a:t>
            </a:r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page </a:t>
            </a:r>
            <a:fld id="{4354DDC1-5223-434E-A29F-FC6599A07770}" type="slidenum">
              <a:rPr lang="en-US" dirty="0"/>
              <a:t>10</a:t>
            </a:fld>
            <a:endParaRPr 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68930" y="1068705"/>
            <a:ext cx="3869055" cy="517207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4448" y="0"/>
            <a:ext cx="7808913" cy="1022350"/>
          </a:xfrm>
        </p:spPr>
        <p:txBody>
          <a:bodyPr>
            <a:normAutofit/>
          </a:bodyPr>
          <a:lstStyle/>
          <a:p>
            <a:r>
              <a:rPr lang="en-US" altLang="zh-CN" sz="32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UE</a:t>
            </a:r>
            <a:r>
              <a:rPr lang="zh-CN" altLang="en-US" sz="32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的上线流程</a:t>
            </a:r>
            <a:endParaRPr lang="zh-CN" altLang="en-US" sz="3200" dirty="0">
              <a:ea typeface="宋体" panose="0201060003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80" y="1219839"/>
            <a:ext cx="8229600" cy="4525963"/>
          </a:xfrm>
        </p:spPr>
        <p:txBody>
          <a:bodyPr>
            <a:normAutofit lnSpcReduction="20000"/>
          </a:bodyPr>
          <a:lstStyle/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图片 3" descr="v2-af0c78deaf680a4dbd83ed372773ed1c_r"/>
          <p:cNvPicPr>
            <a:picLocks noChangeAspect="1"/>
          </p:cNvPicPr>
          <p:nvPr/>
        </p:nvPicPr>
        <p:blipFill>
          <a:blip r:embed="rId2"/>
          <a:srcRect t="62418" r="408" b="24646"/>
          <a:stretch>
            <a:fillRect/>
          </a:stretch>
        </p:blipFill>
        <p:spPr>
          <a:xfrm>
            <a:off x="722630" y="1098550"/>
            <a:ext cx="7698740" cy="3404235"/>
          </a:xfrm>
          <a:prstGeom prst="rect">
            <a:avLst/>
          </a:prstGeom>
        </p:spPr>
      </p:pic>
      <p:sp>
        <p:nvSpPr>
          <p:cNvPr id="8" name="内容占位符 2"/>
          <p:cNvSpPr>
            <a:spLocks noGrp="1"/>
          </p:cNvSpPr>
          <p:nvPr/>
        </p:nvSpPr>
        <p:spPr>
          <a:xfrm>
            <a:off x="457200" y="4343400"/>
            <a:ext cx="8229600" cy="236664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7F7F7F"/>
                </a:solidFill>
                <a:latin typeface="Lucida Grande"/>
                <a:ea typeface="MS PGothic" panose="020B0600070205080204" charset="-128"/>
                <a:cs typeface="Lucida Grande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00" kern="1200">
                <a:solidFill>
                  <a:srgbClr val="7F7F7F"/>
                </a:solidFill>
                <a:latin typeface="Lucida Grande"/>
                <a:ea typeface="MS PGothic" panose="020B0600070205080204" charset="-128"/>
                <a:cs typeface="Lucida Grande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rgbClr val="7F7F7F"/>
                </a:solidFill>
                <a:latin typeface="Lucida Grande"/>
                <a:ea typeface="MS PGothic" panose="020B0600070205080204" charset="-128"/>
                <a:cs typeface="Lucida Grande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rgbClr val="7F7F7F"/>
                </a:solidFill>
                <a:latin typeface="Lucida Grande"/>
                <a:ea typeface="MS PGothic" panose="020B0600070205080204" charset="-128"/>
                <a:cs typeface="Lucida Grande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rgbClr val="7F7F7F"/>
                </a:solidFill>
                <a:latin typeface="Lucida Grande"/>
                <a:ea typeface="MS PGothic" panose="020B0600070205080204" charset="-128"/>
                <a:cs typeface="Lucida Grande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9" name="内容占位符 2"/>
          <p:cNvSpPr>
            <a:spLocks noGrp="1"/>
          </p:cNvSpPr>
          <p:nvPr/>
        </p:nvSpPr>
        <p:spPr>
          <a:xfrm>
            <a:off x="457200" y="4241800"/>
            <a:ext cx="8229600" cy="257048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7F7F7F"/>
                </a:solidFill>
                <a:latin typeface="Lucida Grande"/>
                <a:ea typeface="MS PGothic" panose="020B0600070205080204" charset="-128"/>
                <a:cs typeface="Lucida Grande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00" kern="1200">
                <a:solidFill>
                  <a:srgbClr val="7F7F7F"/>
                </a:solidFill>
                <a:latin typeface="Lucida Grande"/>
                <a:ea typeface="MS PGothic" panose="020B0600070205080204" charset="-128"/>
                <a:cs typeface="Lucida Grande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rgbClr val="7F7F7F"/>
                </a:solidFill>
                <a:latin typeface="Lucida Grande"/>
                <a:ea typeface="MS PGothic" panose="020B0600070205080204" charset="-128"/>
                <a:cs typeface="Lucida Grande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rgbClr val="7F7F7F"/>
                </a:solidFill>
                <a:latin typeface="Lucida Grande"/>
                <a:ea typeface="MS PGothic" panose="020B0600070205080204" charset="-128"/>
                <a:cs typeface="Lucida Grande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rgbClr val="7F7F7F"/>
                </a:solidFill>
                <a:latin typeface="Lucida Grande"/>
                <a:ea typeface="MS PGothic" panose="020B0600070205080204" charset="-128"/>
                <a:cs typeface="Lucida Grande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初始请求阶段</a:t>
            </a:r>
          </a:p>
          <a:p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鉴权和安全过程</a:t>
            </a:r>
          </a:p>
          <a:p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位置更新过程</a:t>
            </a:r>
          </a:p>
          <a:p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网元和拓扑选择</a:t>
            </a:r>
          </a:p>
          <a:p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会话和承载建立过程</a:t>
            </a:r>
          </a:p>
        </p:txBody>
      </p:sp>
      <p:sp>
        <p:nvSpPr>
          <p:cNvPr id="10" name="五角星 9">
            <a:hlinkClick r:id="rId3" action="ppaction://hlinkfile"/>
          </p:cNvPr>
          <p:cNvSpPr/>
          <p:nvPr/>
        </p:nvSpPr>
        <p:spPr>
          <a:xfrm>
            <a:off x="7714615" y="5466715"/>
            <a:ext cx="617855" cy="673735"/>
          </a:xfrm>
          <a:prstGeom prst="star5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CUPS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58904"/>
            <a:ext cx="8229600" cy="4525963"/>
          </a:xfrm>
        </p:spPr>
        <p:txBody>
          <a:bodyPr/>
          <a:lstStyle/>
          <a:p>
            <a:r>
              <a:rPr lang="en-US" altLang="zh-CN"/>
              <a:t> control plane and user plane split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Casa Systems Proprietary/Confidential            www.casa-systems.com   </a:t>
            </a:r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page </a:t>
            </a:r>
            <a:fld id="{4354DDC1-5223-434E-A29F-FC6599A07770}" type="slidenum">
              <a:rPr lang="en-US" dirty="0"/>
              <a:t>12</a:t>
            </a:fld>
            <a:endParaRPr lang="en-US" dirty="0"/>
          </a:p>
        </p:txBody>
      </p:sp>
      <p:graphicFrame>
        <p:nvGraphicFramePr>
          <p:cNvPr id="6" name="对象 -2147482624"/>
          <p:cNvGraphicFramePr>
            <a:graphicFrameLocks noChangeAspect="1"/>
          </p:cNvGraphicFramePr>
          <p:nvPr/>
        </p:nvGraphicFramePr>
        <p:xfrm>
          <a:off x="2141220" y="2070100"/>
          <a:ext cx="4861560" cy="271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5408930" imgH="3015615" progId="Word.Picture.8">
                  <p:embed/>
                </p:oleObj>
              </mc:Choice>
              <mc:Fallback>
                <p:oleObj r:id="rId2" imgW="5408930" imgH="3015615" progId="Word.Picture.8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141220" y="2070100"/>
                        <a:ext cx="4861560" cy="2717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279400" y="4787900"/>
            <a:ext cx="840803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>
                <a:solidFill>
                  <a:schemeClr val="bg1">
                    <a:lumMod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CUPS（Control and User Plane Separation），即控制与用户面分离。目的是让网络用户面功能摆脱“中心化”的囚禁，使其既可灵活部署于核心网（中心数据中心），也可部署于接入网（边缘数据中心），最终实现可分布式部署。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EPC</a:t>
            </a:r>
            <a:r>
              <a:rPr lang="zh-CN" altLang="en-US"/>
              <a:t>的短板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EPC</a:t>
            </a:r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的出现，相比较</a:t>
            </a:r>
            <a:r>
              <a:rPr lang="en-US" altLang="zh-CN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2</a:t>
            </a:r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、</a:t>
            </a:r>
            <a:r>
              <a:rPr lang="en-US" altLang="zh-CN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3G</a:t>
            </a:r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时代，已经为用户提供了更好的服务，能够快速传输语音、图像和视频信息。但是随着网络技术的发展以及人们对业务应用的渴求，</a:t>
            </a:r>
            <a:r>
              <a:rPr lang="en-US" altLang="zh-CN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EPC</a:t>
            </a:r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网络的不足也日渐显现：整体式网元结构导致</a:t>
            </a:r>
            <a:r>
              <a:rPr lang="zh-CN" altLang="en-US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业务改动复杂</a:t>
            </a:r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、</a:t>
            </a:r>
            <a:r>
              <a:rPr lang="zh-CN" altLang="en-US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可靠性方案实现复杂</a:t>
            </a:r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，控制面和用户面消息交织导致</a:t>
            </a:r>
            <a:r>
              <a:rPr lang="zh-CN" altLang="en-US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部署运维难度大</a:t>
            </a:r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。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Casa Systems Proprietary/Confidential            www.casa-systems.com   </a:t>
            </a:r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page </a:t>
            </a:r>
            <a:fld id="{4354DDC1-5223-434E-A29F-FC6599A07770}" type="slidenum">
              <a:rPr lang="en-US" dirty="0"/>
              <a:t>13</a:t>
            </a:fld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5G</a:t>
            </a:r>
            <a:r>
              <a:rPr lang="zh-CN" altLang="en-US"/>
              <a:t>核心网的架构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Casa Systems Proprietary/Confidential            www.casa-systems.com   </a:t>
            </a:r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page </a:t>
            </a:r>
            <a:fld id="{4354DDC1-5223-434E-A29F-FC6599A07770}" type="slidenum">
              <a:rPr lang="en-US" dirty="0"/>
              <a:t>14</a:t>
            </a:fld>
            <a:endParaRPr lang="en-US" dirty="0"/>
          </a:p>
        </p:txBody>
      </p:sp>
      <p:pic>
        <p:nvPicPr>
          <p:cNvPr id="6" name="内容占位符 5" descr="v2-af0c78deaf680a4dbd83ed372773ed1c_r"/>
          <p:cNvPicPr>
            <a:picLocks noGrp="1" noChangeAspect="1"/>
          </p:cNvPicPr>
          <p:nvPr>
            <p:ph idx="1"/>
          </p:nvPr>
        </p:nvPicPr>
        <p:blipFill>
          <a:blip r:embed="rId2"/>
          <a:srcRect t="25112" r="955" b="61979"/>
          <a:stretch>
            <a:fillRect/>
          </a:stretch>
        </p:blipFill>
        <p:spPr>
          <a:xfrm>
            <a:off x="302260" y="1780540"/>
            <a:ext cx="8204835" cy="364045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23570" y="5271770"/>
            <a:ext cx="789749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bg1">
                    <a:lumMod val="6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网络功能分离，吸收了</a:t>
            </a:r>
            <a:r>
              <a:rPr lang="en-US" altLang="zh-CN">
                <a:solidFill>
                  <a:schemeClr val="bg1">
                    <a:lumMod val="6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NRV</a:t>
            </a:r>
            <a:r>
              <a:rPr lang="zh-CN" altLang="en-US">
                <a:solidFill>
                  <a:schemeClr val="bg1">
                    <a:lumMod val="6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云原生的设计思想，以</a:t>
            </a:r>
            <a:r>
              <a:rPr lang="zh-CN" altLang="en-US" u="sng">
                <a:solidFill>
                  <a:schemeClr val="bg1">
                    <a:lumMod val="6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软件化、模块化、服务化</a:t>
            </a:r>
            <a:r>
              <a:rPr lang="zh-CN" altLang="en-US">
                <a:solidFill>
                  <a:schemeClr val="bg1">
                    <a:lumMod val="6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的方式构建网络；</a:t>
            </a:r>
          </a:p>
          <a:p>
            <a:r>
              <a:rPr lang="zh-CN" altLang="en-US">
                <a:solidFill>
                  <a:schemeClr val="bg1">
                    <a:lumMod val="6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控制面和用户面的分离，让用户面功能摆脱</a:t>
            </a:r>
            <a:r>
              <a:rPr lang="en-US" altLang="zh-CN">
                <a:solidFill>
                  <a:schemeClr val="bg1">
                    <a:lumMod val="6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“</a:t>
            </a:r>
            <a:r>
              <a:rPr lang="zh-CN" altLang="en-US">
                <a:solidFill>
                  <a:schemeClr val="bg1">
                    <a:lumMod val="6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中心化</a:t>
            </a:r>
            <a:r>
              <a:rPr lang="en-US" altLang="zh-CN">
                <a:solidFill>
                  <a:schemeClr val="bg1">
                    <a:lumMod val="6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”</a:t>
            </a:r>
            <a:r>
              <a:rPr lang="zh-CN" altLang="en-US">
                <a:solidFill>
                  <a:schemeClr val="bg1">
                    <a:lumMod val="6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的约束，使其既可灵活部署于核心网，也可部署于接入网。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5G</a:t>
            </a:r>
            <a:r>
              <a:rPr lang="zh-CN" altLang="en-US">
                <a:sym typeface="+mn-ea"/>
              </a:rPr>
              <a:t>核心网的架构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Casa Systems Proprietary/Confidential            www.casa-systems.com   </a:t>
            </a:r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page </a:t>
            </a:r>
            <a:fld id="{4354DDC1-5223-434E-A29F-FC6599A07770}" type="slidenum">
              <a:rPr lang="en-US" dirty="0"/>
              <a:t>15</a:t>
            </a:fld>
            <a:endParaRPr lang="en-US" dirty="0"/>
          </a:p>
        </p:txBody>
      </p:sp>
      <p:pic>
        <p:nvPicPr>
          <p:cNvPr id="9" name="内容占位符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5255" y="1225550"/>
            <a:ext cx="5448300" cy="320992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455295" y="5102225"/>
            <a:ext cx="733933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bg1">
                    <a:lumMod val="6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控制面和用户面彻底分离；</a:t>
            </a:r>
          </a:p>
          <a:p>
            <a:r>
              <a:rPr lang="zh-CN" altLang="en-US">
                <a:solidFill>
                  <a:schemeClr val="bg1">
                    <a:lumMod val="6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传统网元被拆分为多个网络功能</a:t>
            </a:r>
            <a:r>
              <a:rPr lang="en-US" altLang="zh-CN">
                <a:solidFill>
                  <a:schemeClr val="bg1">
                    <a:lumMod val="6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NF</a:t>
            </a:r>
            <a:r>
              <a:rPr lang="zh-CN" altLang="en-US">
                <a:solidFill>
                  <a:schemeClr val="bg1">
                    <a:lumMod val="6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。</a:t>
            </a:r>
          </a:p>
          <a:p>
            <a:r>
              <a:rPr lang="zh-CN" altLang="en-US">
                <a:solidFill>
                  <a:schemeClr val="bg1">
                    <a:lumMod val="6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因为符合</a:t>
            </a:r>
            <a:r>
              <a:rPr lang="en-US" altLang="zh-CN">
                <a:solidFill>
                  <a:schemeClr val="bg1">
                    <a:lumMod val="6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SBA</a:t>
            </a:r>
            <a:r>
              <a:rPr lang="zh-CN" altLang="en-US">
                <a:solidFill>
                  <a:schemeClr val="bg1">
                    <a:lumMod val="6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服务化架构，各个</a:t>
            </a:r>
            <a:r>
              <a:rPr lang="en-US" altLang="zh-CN">
                <a:solidFill>
                  <a:schemeClr val="bg1">
                    <a:lumMod val="6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NF</a:t>
            </a:r>
            <a:r>
              <a:rPr lang="zh-CN" altLang="en-US">
                <a:solidFill>
                  <a:schemeClr val="bg1">
                    <a:lumMod val="6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是独立的，无论是新增、升级还是改造都不会影响到其他</a:t>
            </a:r>
            <a:r>
              <a:rPr lang="en-US" altLang="zh-CN">
                <a:solidFill>
                  <a:schemeClr val="bg1">
                    <a:lumMod val="6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NF</a:t>
            </a:r>
            <a:r>
              <a:rPr lang="zh-CN" altLang="en-US">
                <a:solidFill>
                  <a:schemeClr val="bg1">
                    <a:lumMod val="6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。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SBA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SBA（Service Based Architecture），即基于服务的架构。它基于云原生构架设计，借鉴了IT领域的“微服务”理念。</a:t>
            </a:r>
          </a:p>
          <a:p>
            <a:r>
              <a:rPr lang="zh-CN" altLang="en-US" sz="20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微服务就是指将Monolithic（单体式应用程序）拆分为多个粒度更小的微服务，微服务之间通过API交互，且每个微服务独立于其他服务进行部署、升级、扩展，可在不影响客户使用的情况下频繁更新正在使用的应用。</a:t>
            </a:r>
          </a:p>
          <a:p>
            <a:r>
              <a:rPr lang="zh-CN" altLang="en-US" sz="20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正是基于这样的设计理念，传统网元先是转换为网络功能（NF），然后NF再被分解为多个“网络功能服务”。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Casa Systems Proprietary/Confidential            www.casa-systems.com   </a:t>
            </a:r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page </a:t>
            </a:r>
            <a:fld id="{4354DDC1-5223-434E-A29F-FC6599A07770}" type="slidenum">
              <a:rPr lang="en-US" dirty="0"/>
              <a:t>16</a:t>
            </a:fld>
            <a:endParaRPr 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338955"/>
            <a:ext cx="5553075" cy="244792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934075" y="4338955"/>
            <a:ext cx="2926080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>
                <a:solidFill>
                  <a:schemeClr val="bg1">
                    <a:lumMod val="6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SBA=网络功能服务+基于服务的接口。网络功能可由多个模块化的“网络功能服务”组成，并通过“基于服务的接口”来展现其功能，因此“网络功能服务”可以被授权的NF灵活使用。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5G</a:t>
            </a:r>
            <a:r>
              <a:rPr lang="zh-CN" altLang="en-US"/>
              <a:t>里的网元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控制面中的负责移动性和会话管理的</a:t>
            </a:r>
            <a:r>
              <a:rPr lang="en-US" altLang="zh-CN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NF</a:t>
            </a:r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：</a:t>
            </a:r>
          </a:p>
          <a:p>
            <a:r>
              <a:rPr lang="en-US" altLang="zh-CN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AMF</a:t>
            </a:r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负责用户的移动性和接入管理</a:t>
            </a:r>
          </a:p>
          <a:p>
            <a:r>
              <a:rPr lang="en-US" altLang="zh-CN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SMF</a:t>
            </a:r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负责用户的会话管理功能</a:t>
            </a:r>
          </a:p>
          <a:p>
            <a:endParaRPr lang="zh-CN" altLang="en-US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endParaRPr lang="zh-CN" altLang="en-US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endParaRPr lang="zh-CN" altLang="en-US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endParaRPr lang="zh-CN" altLang="en-US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marL="0" indent="0">
              <a:buNone/>
            </a:pPr>
            <a:endParaRPr lang="zh-CN" altLang="en-US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marL="0" indent="0">
              <a:buNone/>
            </a:pPr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这两个</a:t>
            </a:r>
            <a:r>
              <a:rPr lang="en-US" altLang="zh-CN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NF</a:t>
            </a:r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共同完成</a:t>
            </a:r>
            <a:r>
              <a:rPr lang="en-US" altLang="zh-CN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EPC</a:t>
            </a:r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中</a:t>
            </a:r>
            <a:r>
              <a:rPr lang="en-US" altLang="zh-CN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MME</a:t>
            </a:r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和</a:t>
            </a:r>
            <a:r>
              <a:rPr lang="en-US" altLang="zh-CN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SGW-C</a:t>
            </a:r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、</a:t>
            </a:r>
            <a:r>
              <a:rPr lang="en-US" altLang="zh-CN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PGW-C</a:t>
            </a:r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的功能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Casa Systems Proprietary/Confidential            www.casa-systems.com   </a:t>
            </a:r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page </a:t>
            </a:r>
            <a:fld id="{4354DDC1-5223-434E-A29F-FC6599A07770}" type="slidenum">
              <a:rPr lang="en-US" dirty="0"/>
              <a:t>17</a:t>
            </a:fld>
            <a:endParaRPr 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9970" y="3388360"/>
            <a:ext cx="4543425" cy="187642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5G</a:t>
            </a:r>
            <a:r>
              <a:rPr lang="zh-CN" altLang="en-US">
                <a:sym typeface="+mn-ea"/>
              </a:rPr>
              <a:t>里的网元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控制面中负责用户数据管理的</a:t>
            </a:r>
            <a:r>
              <a:rPr lang="en-US" altLang="zh-CN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NF</a:t>
            </a:r>
            <a:r>
              <a:rPr lang="zh-CN" altLang="en-US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：</a:t>
            </a:r>
          </a:p>
          <a:p>
            <a:r>
              <a:rPr lang="en-US" altLang="zh-CN" dirty="0" err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UDM</a:t>
            </a:r>
            <a:r>
              <a:rPr lang="zh-CN" altLang="en-US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负责前台数据的统一处理，包括用户标识、用户签约数据、鉴权数据等。</a:t>
            </a:r>
          </a:p>
          <a:p>
            <a:r>
              <a:rPr lang="en-US" altLang="zh-CN" dirty="0" err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AUSF</a:t>
            </a:r>
            <a:r>
              <a:rPr lang="zh-CN" altLang="en-US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配合</a:t>
            </a:r>
            <a:r>
              <a:rPr lang="en-US" altLang="zh-CN" dirty="0" err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UDM</a:t>
            </a:r>
            <a:r>
              <a:rPr lang="zh-CN" altLang="en-US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专门负责用户鉴权数据相关的处理。</a:t>
            </a:r>
          </a:p>
          <a:p>
            <a:endParaRPr lang="zh-CN" altLang="en-US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endParaRPr lang="zh-CN" altLang="en-US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endParaRPr lang="zh-CN" altLang="en-US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endParaRPr lang="zh-CN" altLang="en-US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marL="0" indent="0">
              <a:buNone/>
            </a:pPr>
            <a:endParaRPr lang="zh-CN" altLang="en-US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Casa Systems Proprietary/Confidential            www.casa-systems.com   </a:t>
            </a:r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page </a:t>
            </a:r>
            <a:fld id="{4354DDC1-5223-434E-A29F-FC6599A07770}" type="slidenum">
              <a:rPr lang="en-US" dirty="0"/>
              <a:t>18</a:t>
            </a:fld>
            <a:endParaRPr 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3285" y="3616325"/>
            <a:ext cx="4676775" cy="21717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5G</a:t>
            </a:r>
            <a:r>
              <a:rPr lang="zh-CN" altLang="en-US">
                <a:sym typeface="+mn-ea"/>
              </a:rPr>
              <a:t>里的网元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此外</a:t>
            </a:r>
            <a:r>
              <a:rPr lang="en-US" altLang="zh-CN" dirty="0" err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UDR</a:t>
            </a:r>
            <a:r>
              <a:rPr lang="zh-CN" altLang="en-US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和</a:t>
            </a:r>
            <a:r>
              <a:rPr lang="en-US" altLang="zh-CN" dirty="0" err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UDSF</a:t>
            </a:r>
            <a:r>
              <a:rPr lang="zh-CN" altLang="en-US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负责后台数据存储功能。</a:t>
            </a:r>
            <a:endParaRPr lang="zh-CN" altLang="en-US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r>
              <a:rPr lang="en-US" altLang="zh-CN" dirty="0" err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UDR</a:t>
            </a:r>
            <a:r>
              <a:rPr lang="zh-CN" altLang="en-US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（统一数据存储）：存储结构化数据；例如</a:t>
            </a:r>
            <a:r>
              <a:rPr lang="en-US" altLang="zh-CN" dirty="0" err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UDM</a:t>
            </a:r>
            <a:r>
              <a:rPr lang="zh-CN" altLang="en-US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和</a:t>
            </a:r>
            <a:r>
              <a:rPr lang="en-US" altLang="zh-CN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PCF</a:t>
            </a:r>
            <a:r>
              <a:rPr lang="zh-CN" altLang="en-US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管理的用户签约数据、策略数据。</a:t>
            </a:r>
          </a:p>
          <a:p>
            <a:endParaRPr lang="zh-CN" altLang="en-US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endParaRPr lang="zh-CN" altLang="en-US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endParaRPr lang="zh-CN" altLang="en-US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r>
              <a:rPr lang="en-US" altLang="zh-CN" dirty="0" err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UDSF</a:t>
            </a:r>
            <a:r>
              <a:rPr lang="zh-CN" altLang="en-US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（非结构化数据存储功能）：存储特定</a:t>
            </a:r>
            <a:r>
              <a:rPr lang="en-US" altLang="zh-CN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NF</a:t>
            </a:r>
            <a:r>
              <a:rPr lang="zh-CN" altLang="en-US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的非结构化数据，例如</a:t>
            </a:r>
            <a:r>
              <a:rPr lang="en-US" altLang="zh-CN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AMF</a:t>
            </a:r>
            <a:r>
              <a:rPr lang="zh-CN" altLang="en-US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和</a:t>
            </a:r>
            <a:r>
              <a:rPr lang="en-US" altLang="zh-CN" dirty="0" err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SMF</a:t>
            </a:r>
            <a:r>
              <a:rPr lang="zh-CN" altLang="en-US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使用的会话</a:t>
            </a:r>
            <a:r>
              <a:rPr lang="en-US" altLang="zh-CN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ID</a:t>
            </a:r>
            <a:r>
              <a:rPr lang="zh-CN" altLang="en-US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、状态数据。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Casa Systems Proprietary/Confidential            www.casa-systems.com   </a:t>
            </a:r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page </a:t>
            </a:r>
            <a:fld id="{4354DDC1-5223-434E-A29F-FC6599A07770}" type="slidenum">
              <a:rPr lang="en-US" dirty="0"/>
              <a:t>19</a:t>
            </a:fld>
            <a:endParaRPr 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9680" y="3051175"/>
            <a:ext cx="4105275" cy="12858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0" y="5563870"/>
            <a:ext cx="4200525" cy="12382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黑体" panose="02010609060101010101" charset="-122"/>
                <a:ea typeface="黑体" panose="02010609060101010101" charset="-122"/>
              </a:rPr>
              <a:t>名词讲解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E-UTRAN:</a:t>
            </a:r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演进的</a:t>
            </a:r>
            <a:r>
              <a:rPr lang="en-US" altLang="zh-CN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UMTS</a:t>
            </a:r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陆地无线接入网，是</a:t>
            </a:r>
            <a:r>
              <a:rPr lang="en-US" altLang="zh-CN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3GPP 4G</a:t>
            </a:r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的空中接口部分。</a:t>
            </a:r>
          </a:p>
          <a:p>
            <a:r>
              <a:rPr lang="en-US" altLang="zh-CN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EPC</a:t>
            </a:r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：演进分组核心网，即</a:t>
            </a:r>
            <a:r>
              <a:rPr lang="en-US" altLang="zh-CN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4G</a:t>
            </a:r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核心网。</a:t>
            </a:r>
          </a:p>
          <a:p>
            <a:r>
              <a:rPr lang="en-US" altLang="zh-CN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SAE</a:t>
            </a:r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：系统架构演进，是</a:t>
            </a:r>
            <a:r>
              <a:rPr lang="en-US" altLang="zh-CN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PS</a:t>
            </a:r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网络核心网网络架构向</a:t>
            </a:r>
            <a:r>
              <a:rPr lang="en-US" altLang="zh-CN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4G</a:t>
            </a:r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演进的工作项目。</a:t>
            </a:r>
          </a:p>
          <a:p>
            <a:r>
              <a:rPr lang="en-US" altLang="zh-CN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LTE:</a:t>
            </a:r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长期演进，是无线接口部分向</a:t>
            </a:r>
            <a:r>
              <a:rPr lang="en-US" altLang="zh-CN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4G</a:t>
            </a:r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演进的工作项目。</a:t>
            </a:r>
          </a:p>
          <a:p>
            <a:pPr marL="0" indent="0">
              <a:buNone/>
            </a:pPr>
            <a:r>
              <a:rPr lang="en-US" altLang="zh-CN" sz="2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SAE</a:t>
            </a:r>
            <a:r>
              <a:rPr lang="zh-CN" altLang="en-US" sz="2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研究对象是</a:t>
            </a:r>
            <a:r>
              <a:rPr lang="en-US" altLang="zh-CN" sz="2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EPC</a:t>
            </a:r>
            <a:r>
              <a:rPr lang="zh-CN" altLang="en-US" sz="2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，</a:t>
            </a:r>
            <a:r>
              <a:rPr lang="en-US" altLang="zh-CN" sz="2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LTE</a:t>
            </a:r>
            <a:r>
              <a:rPr lang="zh-CN" altLang="en-US" sz="2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的研究对象是</a:t>
            </a:r>
            <a:r>
              <a:rPr lang="en-US" altLang="zh-CN" sz="2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E-UTRAN.</a:t>
            </a:r>
            <a:endParaRPr lang="zh-CN" altLang="en-US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marL="0" indent="0">
              <a:buNone/>
            </a:pPr>
            <a:r>
              <a:rPr lang="en-US" altLang="zh-CN" sz="2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EPC</a:t>
            </a:r>
            <a:r>
              <a:rPr lang="zh-CN" altLang="en-US" sz="2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和</a:t>
            </a:r>
            <a:r>
              <a:rPr lang="en-US" altLang="zh-CN" sz="2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E-UTRAN</a:t>
            </a:r>
            <a:r>
              <a:rPr lang="zh-CN" altLang="en-US" sz="2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，以及用户终端</a:t>
            </a:r>
            <a:r>
              <a:rPr lang="en-US" altLang="zh-CN" sz="2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(UE)</a:t>
            </a:r>
            <a:r>
              <a:rPr lang="zh-CN" altLang="en-US" sz="2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共同构成了</a:t>
            </a:r>
            <a:r>
              <a:rPr lang="en-US" altLang="zh-CN" sz="2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EPS</a:t>
            </a:r>
            <a:r>
              <a:rPr lang="zh-CN" altLang="en-US" sz="2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（演进的分组系统）。</a:t>
            </a:r>
            <a:r>
              <a:rPr lang="en-US" altLang="zh-CN" sz="2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EPS</a:t>
            </a:r>
            <a:r>
              <a:rPr lang="zh-CN" altLang="en-US" sz="2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代表了整个端到端的</a:t>
            </a:r>
            <a:r>
              <a:rPr lang="en-US" altLang="zh-CN" sz="2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4G</a:t>
            </a:r>
            <a:r>
              <a:rPr lang="zh-CN" altLang="en-US" sz="2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网络。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Casa Systems Proprietary/Confidential            www.casa-systems.com   </a:t>
            </a:r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page </a:t>
            </a:r>
            <a:fld id="{4354DDC1-5223-434E-A29F-FC6599A07770}" type="slidenum">
              <a:rPr lang="en-US" dirty="0"/>
              <a:t>2</a:t>
            </a:fld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5G</a:t>
            </a:r>
            <a:r>
              <a:rPr lang="zh-CN" altLang="en-US">
                <a:sym typeface="+mn-ea"/>
              </a:rPr>
              <a:t>里的网元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82940" cy="4526280"/>
          </a:xfrm>
        </p:spPr>
        <p:txBody>
          <a:bodyPr/>
          <a:lstStyle/>
          <a:p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控制面还新增了一系列网络平台相关的</a:t>
            </a:r>
            <a:r>
              <a:rPr lang="en-US" altLang="zh-CN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NF</a:t>
            </a:r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：</a:t>
            </a:r>
          </a:p>
          <a:p>
            <a:r>
              <a:rPr lang="en-US" altLang="zh-CN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NEF</a:t>
            </a:r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（网络开放功能）：负责对外开放网络数据；</a:t>
            </a:r>
          </a:p>
          <a:p>
            <a:r>
              <a:rPr lang="en-US" altLang="zh-CN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NRF</a:t>
            </a:r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（网络存储功能）：负责对</a:t>
            </a:r>
            <a:r>
              <a:rPr lang="en-US" altLang="zh-CN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NF</a:t>
            </a:r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进行登记和管理</a:t>
            </a:r>
          </a:p>
          <a:p>
            <a:r>
              <a:rPr lang="en-US" altLang="zh-CN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NSSF</a:t>
            </a:r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（网络切片选择功能）：用来管理网络切片相关的信息。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Casa Systems Proprietary/Confidential            www.casa-systems.com   </a:t>
            </a:r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page </a:t>
            </a:r>
            <a:fld id="{4354DDC1-5223-434E-A29F-FC6599A07770}" type="slidenum">
              <a:rPr lang="en-US" dirty="0"/>
              <a:t>20</a:t>
            </a:fld>
            <a:endParaRPr 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5005" y="4192905"/>
            <a:ext cx="5600700" cy="193357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5G</a:t>
            </a:r>
            <a:r>
              <a:rPr lang="zh-CN" altLang="en-US">
                <a:sym typeface="+mn-ea"/>
              </a:rPr>
              <a:t>里的网元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用户面由</a:t>
            </a:r>
            <a:r>
              <a:rPr lang="en-US" altLang="zh-CN" dirty="0" err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UPF</a:t>
            </a:r>
            <a:r>
              <a:rPr lang="zh-CN" altLang="en-US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处理，替代了</a:t>
            </a:r>
            <a:r>
              <a:rPr lang="en-US" altLang="zh-CN" dirty="0" err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SGW</a:t>
            </a:r>
            <a:r>
              <a:rPr lang="en-US" altLang="zh-CN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-U </a:t>
            </a:r>
            <a:r>
              <a:rPr lang="zh-CN" altLang="en-US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和</a:t>
            </a:r>
            <a:r>
              <a:rPr lang="en-US" altLang="zh-CN" dirty="0" err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PGW</a:t>
            </a:r>
            <a:r>
              <a:rPr lang="en-US" altLang="zh-CN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-U</a:t>
            </a:r>
            <a:r>
              <a:rPr lang="zh-CN" altLang="en-US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的路由和转发的功能。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Casa Systems Proprietary/Confidential            www.casa-systems.com   </a:t>
            </a:r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page </a:t>
            </a:r>
            <a:fld id="{4354DDC1-5223-434E-A29F-FC6599A07770}" type="slidenum">
              <a:rPr lang="en-US" dirty="0"/>
              <a:t>21</a:t>
            </a:fld>
            <a:endParaRPr 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50" y="3011170"/>
            <a:ext cx="4381500" cy="170497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5G</a:t>
            </a:r>
            <a:r>
              <a:rPr lang="zh-CN" altLang="en-US"/>
              <a:t>网元间的接口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控制面的</a:t>
            </a:r>
            <a:r>
              <a:rPr lang="en-US" altLang="zh-CN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NF</a:t>
            </a:r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摒弃了传统的点对点通讯方式，采用了基于服务化架构的</a:t>
            </a:r>
            <a:r>
              <a:rPr lang="en-US" altLang="zh-CN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SBI</a:t>
            </a:r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串行总线接口协议，传输层统一采用</a:t>
            </a:r>
            <a:r>
              <a:rPr lang="en-US" altLang="zh-CN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Http2</a:t>
            </a:r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协议，应用层携带不同的服务消息。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Casa Systems Proprietary/Confidential            www.casa-systems.com   </a:t>
            </a:r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page </a:t>
            </a:r>
            <a:fld id="{4354DDC1-5223-434E-A29F-FC6599A07770}" type="slidenum">
              <a:rPr lang="en-US" dirty="0"/>
              <a:t>22</a:t>
            </a:fld>
            <a:endParaRPr 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8965" y="2929255"/>
            <a:ext cx="5734050" cy="340042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5G</a:t>
            </a:r>
            <a:r>
              <a:rPr lang="zh-CN" altLang="en-US">
                <a:sym typeface="+mn-ea"/>
              </a:rPr>
              <a:t>网元间的接口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应用到每个</a:t>
            </a:r>
            <a:r>
              <a:rPr lang="en-US" altLang="zh-CN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NF</a:t>
            </a:r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身上即为服务化接口，也就是图示</a:t>
            </a:r>
            <a:r>
              <a:rPr lang="en-US" altLang="zh-CN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Nxxx</a:t>
            </a:r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接口（</a:t>
            </a:r>
            <a:r>
              <a:rPr lang="en-US" altLang="zh-CN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Namf</a:t>
            </a:r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、</a:t>
            </a:r>
            <a:r>
              <a:rPr lang="en-US" altLang="zh-CN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Nsmf ……</a:t>
            </a:r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）。因为底层传输方式相同，所有的服务化接口就可以在同一总线（即下图中的黑线）上进行传输，这种通讯方式又可以理解为总线通讯方式。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Casa Systems Proprietary/Confidential            www.casa-systems.com   </a:t>
            </a:r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page </a:t>
            </a:r>
            <a:fld id="{4354DDC1-5223-434E-A29F-FC6599A07770}" type="slidenum">
              <a:rPr lang="en-US" dirty="0"/>
              <a:t>23</a:t>
            </a:fld>
            <a:endParaRPr 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3910" y="3839210"/>
            <a:ext cx="5505450" cy="204787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5G</a:t>
            </a:r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里接口通信工作方式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每个</a:t>
            </a:r>
            <a:r>
              <a:rPr lang="en-US" altLang="zh-CN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NF</a:t>
            </a:r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通过各自的服务化接口对外提供服务，并允许其他获得授权的</a:t>
            </a:r>
            <a:r>
              <a:rPr lang="en-US" altLang="zh-CN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NF</a:t>
            </a:r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访问或调用自身的服务。提供服务的</a:t>
            </a:r>
            <a:r>
              <a:rPr lang="en-US" altLang="zh-CN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NF</a:t>
            </a:r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被称为</a:t>
            </a:r>
            <a:r>
              <a:rPr lang="en-US" altLang="zh-CN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NF</a:t>
            </a:r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服务提供者，访问和调用服务的</a:t>
            </a:r>
            <a:r>
              <a:rPr lang="en-US" altLang="zh-CN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NF</a:t>
            </a:r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被称为</a:t>
            </a:r>
            <a:r>
              <a:rPr lang="en-US" altLang="zh-CN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NF</a:t>
            </a:r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服务使用者。它们之间通过</a:t>
            </a:r>
            <a:r>
              <a:rPr lang="zh-CN" altLang="en-US" u="sng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订阅</a:t>
            </a:r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和</a:t>
            </a:r>
            <a:r>
              <a:rPr lang="zh-CN" altLang="en-US" u="sng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通知</a:t>
            </a:r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的方式进行具体的消息交互。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Casa Systems Proprietary/Confidential            www.casa-systems.com   </a:t>
            </a:r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page </a:t>
            </a:r>
            <a:fld id="{4354DDC1-5223-434E-A29F-FC6599A07770}" type="slidenum">
              <a:rPr lang="en-US" dirty="0"/>
              <a:t>24</a:t>
            </a:fld>
            <a:endParaRPr 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760" y="4171315"/>
            <a:ext cx="5057775" cy="11430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5G</a:t>
            </a:r>
            <a:r>
              <a:rPr lang="zh-CN" altLang="en-US"/>
              <a:t>里的参考点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5GC</a:t>
            </a:r>
            <a:r>
              <a:rPr lang="zh-CN" altLang="en-US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的接口有个概念叫参考点，即特定两个功能块之间的交互关系。</a:t>
            </a:r>
          </a:p>
          <a:p>
            <a:endParaRPr lang="zh-CN" altLang="en-US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endParaRPr lang="zh-CN" altLang="en-US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r>
              <a:rPr lang="en-US" altLang="zh-CN" dirty="0" err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5GC</a:t>
            </a:r>
            <a:r>
              <a:rPr lang="zh-CN" altLang="en-US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中，提供</a:t>
            </a:r>
            <a:r>
              <a:rPr lang="en-US" altLang="zh-CN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2</a:t>
            </a:r>
            <a:r>
              <a:rPr lang="zh-CN" altLang="en-US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种形式的参考点：</a:t>
            </a:r>
          </a:p>
          <a:p>
            <a:r>
              <a:rPr lang="zh-CN" altLang="en-US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基于服务化接口的参考点，例如控制面</a:t>
            </a:r>
            <a:r>
              <a:rPr lang="en-US" altLang="zh-CN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NF</a:t>
            </a:r>
            <a:r>
              <a:rPr lang="zh-CN" altLang="en-US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之间的交互关系</a:t>
            </a:r>
          </a:p>
          <a:p>
            <a:r>
              <a:rPr lang="zh-CN" altLang="en-US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基于传统点对点通信的参考点，例如</a:t>
            </a:r>
            <a:r>
              <a:rPr lang="en-US" altLang="zh-CN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NF</a:t>
            </a:r>
            <a:r>
              <a:rPr lang="zh-CN" altLang="en-US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与无线侧以及外部网络连接时的交互关系。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Casa Systems Proprietary/Confidential            www.casa-systems.com   </a:t>
            </a:r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page </a:t>
            </a:r>
            <a:fld id="{4354DDC1-5223-434E-A29F-FC6599A07770}" type="slidenum">
              <a:rPr lang="en-US" dirty="0"/>
              <a:t>25</a:t>
            </a:fld>
            <a:endParaRPr 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7730" y="2602865"/>
            <a:ext cx="4924425" cy="10096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5298" y="1406684"/>
            <a:ext cx="5162550" cy="21621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5G</a:t>
            </a:r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的架构图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控制面体现基于服务化接口的参考点，例如</a:t>
            </a:r>
            <a:r>
              <a:rPr lang="en-US" altLang="zh-CN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N12</a:t>
            </a:r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、</a:t>
            </a:r>
            <a:r>
              <a:rPr lang="en-US" altLang="zh-CN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N13</a:t>
            </a:r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等红色部分。</a:t>
            </a:r>
          </a:p>
          <a:p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控制面和</a:t>
            </a:r>
            <a:r>
              <a:rPr lang="en-US" altLang="zh-CN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UPF</a:t>
            </a:r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、</a:t>
            </a:r>
            <a:r>
              <a:rPr lang="en-US" altLang="zh-CN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5GC</a:t>
            </a:r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和无线侧以及外部网络连接时用基于传统点对点通信的参考点，如</a:t>
            </a:r>
            <a:r>
              <a:rPr lang="en-US" altLang="zh-CN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N1</a:t>
            </a:r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、</a:t>
            </a:r>
            <a:r>
              <a:rPr lang="en-US" altLang="zh-CN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N2</a:t>
            </a:r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等蓝色部分。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Casa Systems Proprietary/Confidential            www.casa-systems.com   </a:t>
            </a:r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page </a:t>
            </a:r>
            <a:fld id="{4354DDC1-5223-434E-A29F-FC6599A07770}" type="slidenum">
              <a:rPr lang="en-US" dirty="0"/>
              <a:t>26</a:t>
            </a:fld>
            <a:endParaRPr 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2255" y="3430905"/>
            <a:ext cx="5200650" cy="269557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Casa Systems Proprietary/Confidential            www.casa-systems.com   </a:t>
            </a:r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page </a:t>
            </a:r>
            <a:fld id="{4354DDC1-5223-434E-A29F-FC6599A07770}" type="slidenum">
              <a:rPr lang="en-US" dirty="0"/>
              <a:t>27</a:t>
            </a:fld>
            <a:endParaRPr lang="en-US" dirty="0"/>
          </a:p>
        </p:txBody>
      </p:sp>
      <p:graphicFrame>
        <p:nvGraphicFramePr>
          <p:cNvPr id="6" name="对象 -2147482622"/>
          <p:cNvGraphicFramePr>
            <a:graphicFrameLocks noChangeAspect="1"/>
          </p:cNvGraphicFramePr>
          <p:nvPr/>
        </p:nvGraphicFramePr>
        <p:xfrm>
          <a:off x="309880" y="1124585"/>
          <a:ext cx="3691890" cy="54775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5788660" imgH="7597140" progId="Word.Picture.8">
                  <p:embed/>
                </p:oleObj>
              </mc:Choice>
              <mc:Fallback>
                <p:oleObj r:id="rId2" imgW="5788660" imgH="7597140" progId="Word.Picture.8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09880" y="1124585"/>
                        <a:ext cx="3691890" cy="547751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-2147482610"/>
          <p:cNvGraphicFramePr>
            <a:graphicFrameLocks noChangeAspect="1"/>
          </p:cNvGraphicFramePr>
          <p:nvPr/>
        </p:nvGraphicFramePr>
        <p:xfrm>
          <a:off x="4149090" y="1124585"/>
          <a:ext cx="4106545" cy="54222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5933440" imgH="7838440" progId="Word.Picture.8">
                  <p:embed/>
                </p:oleObj>
              </mc:Choice>
              <mc:Fallback>
                <p:oleObj r:id="rId4" imgW="5933440" imgH="7838440" progId="Word.Picture.8">
                  <p:embed/>
                  <p:pic>
                    <p:nvPicPr>
                      <p:cNvPr id="0" name="图片 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149090" y="1124585"/>
                        <a:ext cx="4106545" cy="542226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UE</a:t>
            </a:r>
            <a:r>
              <a:rPr lang="zh-CN" altLang="en-US"/>
              <a:t>的附着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Casa Systems Proprietary/Confidential            www.casa-systems.com   </a:t>
            </a:r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page </a:t>
            </a:r>
            <a:fld id="{4354DDC1-5223-434E-A29F-FC6599A07770}" type="slidenum">
              <a:rPr lang="en-US" dirty="0"/>
              <a:t>28</a:t>
            </a:fld>
            <a:endParaRPr 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1505" y="1400810"/>
            <a:ext cx="5086350" cy="2590800"/>
          </a:xfrm>
          <a:prstGeom prst="rect">
            <a:avLst/>
          </a:prstGeom>
        </p:spPr>
      </p:pic>
      <p:sp>
        <p:nvSpPr>
          <p:cNvPr id="7" name="五角星 6">
            <a:hlinkClick r:id="rId3" action="ppaction://hlinkfile"/>
          </p:cNvPr>
          <p:cNvSpPr/>
          <p:nvPr/>
        </p:nvSpPr>
        <p:spPr>
          <a:xfrm>
            <a:off x="6967855" y="5281295"/>
            <a:ext cx="509270" cy="533400"/>
          </a:xfrm>
          <a:prstGeom prst="star5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5G</a:t>
            </a:r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名词缩略语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6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EPC（Evolved Packet Core，演进的分组核心网）</a:t>
            </a:r>
          </a:p>
          <a:p>
            <a:r>
              <a:rPr lang="zh-CN" altLang="en-US" sz="16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NF（Network Function，网络功能）</a:t>
            </a:r>
          </a:p>
          <a:p>
            <a:r>
              <a:rPr lang="zh-CN" altLang="en-US" sz="16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NF Service（Network Function Service，网络功能服务）</a:t>
            </a:r>
          </a:p>
          <a:p>
            <a:r>
              <a:rPr lang="zh-CN" altLang="en-US" sz="16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AMF（Access and Mobility Management Function，接入及移动性管理功能）</a:t>
            </a:r>
          </a:p>
          <a:p>
            <a:r>
              <a:rPr lang="zh-CN" altLang="en-US" sz="16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SMF（Session Management Function，会话管理功能）</a:t>
            </a:r>
          </a:p>
          <a:p>
            <a:r>
              <a:rPr lang="zh-CN" altLang="en-US" sz="16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AUSF（Authentication Server Function，鉴权服务器功能）</a:t>
            </a:r>
          </a:p>
          <a:p>
            <a:r>
              <a:rPr lang="zh-CN" altLang="en-US" sz="16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UDM（Unified Data Management，统一数据管理）</a:t>
            </a:r>
          </a:p>
          <a:p>
            <a:r>
              <a:rPr lang="zh-CN" altLang="en-US" sz="16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UDR（Unified Data Repository，统一数据存储）</a:t>
            </a:r>
          </a:p>
          <a:p>
            <a:r>
              <a:rPr lang="zh-CN" altLang="en-US" sz="16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UDSF (Unstructured Data Storage Network Function ，非结构化数据存储功能)</a:t>
            </a:r>
          </a:p>
          <a:p>
            <a:r>
              <a:rPr lang="zh-CN" altLang="en-US" sz="16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NEF（Network Exposure Function，网络开放功能）</a:t>
            </a:r>
          </a:p>
          <a:p>
            <a:r>
              <a:rPr lang="zh-CN" altLang="en-US" sz="16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NRF（NF Repository Function，网络存储功能）</a:t>
            </a:r>
          </a:p>
          <a:p>
            <a:r>
              <a:rPr lang="zh-CN" altLang="en-US" sz="16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NSSF（Network Slice Selection Function，网络切片选择功能）</a:t>
            </a:r>
          </a:p>
          <a:p>
            <a:r>
              <a:rPr lang="zh-CN" altLang="en-US" sz="16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UPF（User Plane Function，用户面功能）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Casa Systems Proprietary/Confidential            www.casa-systems.com   </a:t>
            </a:r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page </a:t>
            </a:r>
            <a:fld id="{4354DDC1-5223-434E-A29F-FC6599A07770}" type="slidenum">
              <a:rPr lang="en-US" dirty="0"/>
              <a:t>29</a:t>
            </a:fld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LTE</a:t>
            </a:r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、</a:t>
            </a:r>
            <a:r>
              <a:rPr lang="en-US" altLang="zh-CN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EPS</a:t>
            </a:r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、</a:t>
            </a:r>
            <a:r>
              <a:rPr lang="en-US" altLang="zh-CN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EPC</a:t>
            </a:r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、</a:t>
            </a:r>
            <a:r>
              <a:rPr lang="en-US" altLang="zh-CN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SAE</a:t>
            </a:r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概念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Casa Systems Proprietary/Confidential            www.casa-systems.com   </a:t>
            </a:r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page </a:t>
            </a:r>
            <a:fld id="{4354DDC1-5223-434E-A29F-FC6599A07770}" type="slidenum">
              <a:rPr lang="en-US" dirty="0"/>
              <a:t>3</a:t>
            </a:fld>
            <a:endParaRPr 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2405" y="1600200"/>
            <a:ext cx="6218555" cy="452628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74070" y="2718577"/>
            <a:ext cx="4412730" cy="154227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0A3A6E"/>
                </a:solidFill>
                <a:latin typeface="Georgia" panose="02040502050405020303"/>
                <a:cs typeface="Georgia" panose="02040502050405020303"/>
              </a:rPr>
              <a:t>Thank you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4448" y="0"/>
            <a:ext cx="7808913" cy="1022350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4G</a:t>
            </a:r>
            <a:r>
              <a:rPr lang="zh-CN" altLang="en-US" sz="32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核心网的架构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80" y="1219839"/>
            <a:ext cx="8229600" cy="4525963"/>
          </a:xfrm>
        </p:spPr>
        <p:txBody>
          <a:bodyPr>
            <a:normAutofit lnSpcReduction="20000"/>
          </a:bodyPr>
          <a:lstStyle/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图片 3" descr="v2-af0c78deaf680a4dbd83ed372773ed1c_r"/>
          <p:cNvPicPr>
            <a:picLocks noChangeAspect="1"/>
          </p:cNvPicPr>
          <p:nvPr/>
        </p:nvPicPr>
        <p:blipFill>
          <a:blip r:embed="rId2"/>
          <a:srcRect t="62418" r="408" b="24646"/>
          <a:stretch>
            <a:fillRect/>
          </a:stretch>
        </p:blipFill>
        <p:spPr>
          <a:xfrm>
            <a:off x="645160" y="1726565"/>
            <a:ext cx="7698740" cy="340423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640205" y="5232400"/>
            <a:ext cx="52089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架构扁平化、承载控制分离、全</a:t>
            </a:r>
            <a:r>
              <a:rPr lang="en-US" altLang="zh-CN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IP</a:t>
            </a:r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组网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网络架构扁平化：无线接入部分从</a:t>
            </a:r>
            <a:r>
              <a:rPr lang="en-US" altLang="zh-CN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3G</a:t>
            </a:r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时代的</a:t>
            </a:r>
            <a:r>
              <a:rPr lang="en-US" altLang="zh-CN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RNC</a:t>
            </a:r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与</a:t>
            </a:r>
            <a:r>
              <a:rPr lang="en-US" altLang="zh-CN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NodeB</a:t>
            </a:r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两个设备演进为</a:t>
            </a:r>
            <a:r>
              <a:rPr lang="en-US" altLang="zh-CN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eNodeB</a:t>
            </a:r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一个节点。</a:t>
            </a:r>
          </a:p>
          <a:p>
            <a:pPr marL="0" indent="0">
              <a:buNone/>
            </a:pPr>
            <a:endParaRPr lang="zh-CN" altLang="en-US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承载控制分离：用户面在核心网网络部分只经过</a:t>
            </a:r>
            <a:r>
              <a:rPr lang="en-US" altLang="zh-CN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SAEGW</a:t>
            </a:r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一个节点。</a:t>
            </a:r>
            <a:r>
              <a:rPr lang="en-US" altLang="zh-CN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MME</a:t>
            </a:r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只处理信令相关流程。</a:t>
            </a:r>
          </a:p>
          <a:p>
            <a:pPr marL="0" indent="0">
              <a:buNone/>
            </a:pPr>
            <a:endParaRPr lang="zh-CN" altLang="en-US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全面</a:t>
            </a:r>
            <a:r>
              <a:rPr lang="en-US" altLang="zh-CN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IP</a:t>
            </a:r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化：整个移动数据网络除空口部分的其他全部接口均已经实现</a:t>
            </a:r>
            <a:r>
              <a:rPr lang="en-US" altLang="zh-CN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IP</a:t>
            </a:r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化、分组化。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Casa Systems Proprietary/Confidential            www.casa-systems.com   </a:t>
            </a:r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page </a:t>
            </a:r>
            <a:fld id="{4354DDC1-5223-434E-A29F-FC6599A07770}" type="slidenum">
              <a:rPr lang="en-US" dirty="0"/>
              <a:t>5</a:t>
            </a:fld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EPC</a:t>
            </a:r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中的特点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LTE</a:t>
            </a:r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网络所完成的工作是将</a:t>
            </a:r>
            <a:r>
              <a:rPr lang="zh-CN" altLang="en-US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移动</a:t>
            </a:r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终端以</a:t>
            </a:r>
            <a:r>
              <a:rPr lang="zh-CN" altLang="en-US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分组</a:t>
            </a:r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的方式连接到外部分组数据网络。</a:t>
            </a:r>
          </a:p>
          <a:p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移动的特性决定了终端是通过空中接口与网络侧连接，并且网络结构必须有能力保证终端在移动过程中</a:t>
            </a:r>
            <a:r>
              <a:rPr lang="zh-CN" altLang="en-US" u="sng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业务的连续</a:t>
            </a:r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。</a:t>
            </a:r>
          </a:p>
          <a:p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分组的特性要求网络中的所有网元和接口必须支持分组方式的转发。分组（主要是</a:t>
            </a:r>
            <a:r>
              <a:rPr lang="en-US" altLang="zh-CN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IP</a:t>
            </a:r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协议）技术具备统计共享的特点。共享的另一层意思是资源抢占。因此网络必须保证高优先级的业务优先分配到资源（</a:t>
            </a:r>
            <a:r>
              <a:rPr lang="en-US" altLang="zh-CN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QoS</a:t>
            </a:r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控制）。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Casa Systems Proprietary/Confidential            www.casa-systems.com   </a:t>
            </a:r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page </a:t>
            </a:r>
            <a:fld id="{4354DDC1-5223-434E-A29F-FC6599A07770}" type="slidenum">
              <a:rPr lang="en-US" dirty="0"/>
              <a:t>6</a:t>
            </a:fld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EPC</a:t>
            </a:r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中的网元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（1）eNodeB(evolvedNodeB，演进的节点B）。eNodeB是LTE网络中的基站，负责无线资源管理、上下行数据分类和QoS执行、空口的数据压缩和加密。eNodeB同MME完成信令处理，与S-GW一起完成用户面数据转发。eNodeB相当于面向终端的一个汇聚节点。</a:t>
            </a:r>
          </a:p>
          <a:p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（2）MME(MobilityManagementEntity，移动性管理实体）。MME负责控制面的移动性管理、用户上下文和移动状态管理、分配用户临时身份标识等。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Casa Systems Proprietary/Confidential            www.casa-systems.com   </a:t>
            </a:r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page </a:t>
            </a:r>
            <a:fld id="{4354DDC1-5223-434E-A29F-FC6599A07770}" type="slidenum">
              <a:rPr lang="en-US" dirty="0"/>
              <a:t>7</a:t>
            </a:fld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EPC</a:t>
            </a:r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中的网元</a:t>
            </a:r>
            <a:endParaRPr lang="zh-CN" altLang="en-US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（</a:t>
            </a:r>
            <a:r>
              <a:rPr lang="en-US" altLang="zh-CN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3</a:t>
            </a:r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）S-GW（ServingGateway，服务网关）。S-GW是3GPP内不同接入网络间的用户锚点，负责用户在不同接入技术之间移动时用户面的数据交换，以屏蔽3GPP内不同接入网络的接口。S-GW承担EPC的网关功能，终结E-UTRAN方向的接口。</a:t>
            </a:r>
          </a:p>
          <a:p>
            <a:r>
              <a:rPr lang="en-US" altLang="zh-CN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4</a:t>
            </a:r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）P-GW（PDNGateway)。是3GPP接入网络和非3GPP接入网络之间的用户锚点。P-GW与外部PDN连接的网元，终结与PDN相连的SGi接口。P-GW承担EPC的网关功能。一个终端可以同时通过多个P-GW访问多个PDN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Casa Systems Proprietary/Confidential            www.casa-systems.com   </a:t>
            </a:r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page </a:t>
            </a:r>
            <a:fld id="{4354DDC1-5223-434E-A29F-FC6599A07770}" type="slidenum">
              <a:rPr lang="en-US" dirty="0"/>
              <a:t>8</a:t>
            </a:fld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EPC</a:t>
            </a:r>
            <a:r>
              <a:rPr lang="zh-CN" altLang="en-US">
                <a:sym typeface="+mn-ea"/>
              </a:rPr>
              <a:t>中的网元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（</a:t>
            </a:r>
            <a:r>
              <a:rPr lang="en-US" altLang="zh-CN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5</a:t>
            </a:r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）HSS（HomeSubscriberServer，归属用户服务器）。HSS存储了LTE网络中用户所有与业务相关的签约数据，提供用户签约信息管理和用户位置管理。</a:t>
            </a:r>
          </a:p>
          <a:p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（</a:t>
            </a:r>
            <a:r>
              <a:rPr lang="en-US" altLang="zh-CN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6</a:t>
            </a:r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）PCRF（PolicyandChargingRulesFunction，策略和计费规则功能）。PCRF完成动态QoS策略控制和动态的基于流的计费控制功能，同时还提供基于用户签约信息的授权控制功能。P-GW识别业务流，通知PCRF。PCRF再下发规则，决定业务是否可用，以及提供给该业务的Qos。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Casa Systems Proprietary/Confidential            www.casa-systems.com   </a:t>
            </a:r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page </a:t>
            </a:r>
            <a:fld id="{4354DDC1-5223-434E-A29F-FC6599A07770}" type="slidenum">
              <a:rPr lang="en-US" dirty="0"/>
              <a:t>9</a:t>
            </a:fld>
            <a:endParaRPr lang="en-US" dirty="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WM_BEAUTIFY_ZORDER_FLAG_TAG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WM_BEAUTIFY_ZORDER_FLAG_TAG" val="3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2156</Words>
  <Application>Microsoft Office PowerPoint</Application>
  <PresentationFormat>全屏显示(4:3)</PresentationFormat>
  <Paragraphs>172</Paragraphs>
  <Slides>30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7" baseType="lpstr">
      <vt:lpstr>Lucida Grande</vt:lpstr>
      <vt:lpstr>黑体</vt:lpstr>
      <vt:lpstr>Arial</vt:lpstr>
      <vt:lpstr>Calibri</vt:lpstr>
      <vt:lpstr>Georgia</vt:lpstr>
      <vt:lpstr>Office Theme</vt:lpstr>
      <vt:lpstr>Microsoft Word 图片</vt:lpstr>
      <vt:lpstr>4G核心网到5G核心网架构的变化</vt:lpstr>
      <vt:lpstr>名词讲解</vt:lpstr>
      <vt:lpstr>LTE、EPS、EPC、SAE概念</vt:lpstr>
      <vt:lpstr>4G核心网的架构</vt:lpstr>
      <vt:lpstr>PowerPoint 演示文稿</vt:lpstr>
      <vt:lpstr>EPC中的特点</vt:lpstr>
      <vt:lpstr>EPC中的网元</vt:lpstr>
      <vt:lpstr>EPC中的网元</vt:lpstr>
      <vt:lpstr>EPC中的网元</vt:lpstr>
      <vt:lpstr>UE的上线流程</vt:lpstr>
      <vt:lpstr>UE的上线流程</vt:lpstr>
      <vt:lpstr>CUPS</vt:lpstr>
      <vt:lpstr>EPC的短板</vt:lpstr>
      <vt:lpstr>5G核心网的架构</vt:lpstr>
      <vt:lpstr>5G核心网的架构</vt:lpstr>
      <vt:lpstr>SBA</vt:lpstr>
      <vt:lpstr>5G里的网元</vt:lpstr>
      <vt:lpstr>5G里的网元</vt:lpstr>
      <vt:lpstr>5G里的网元</vt:lpstr>
      <vt:lpstr>5G里的网元</vt:lpstr>
      <vt:lpstr>5G里的网元</vt:lpstr>
      <vt:lpstr>5G网元间的接口</vt:lpstr>
      <vt:lpstr>5G网元间的接口</vt:lpstr>
      <vt:lpstr>5G里接口通信工作方式</vt:lpstr>
      <vt:lpstr>5G里的参考点</vt:lpstr>
      <vt:lpstr>5G的架构图</vt:lpstr>
      <vt:lpstr>PowerPoint 演示文稿</vt:lpstr>
      <vt:lpstr>UE的附着</vt:lpstr>
      <vt:lpstr>5G名词缩略语</vt:lpstr>
      <vt:lpstr>Thank you</vt:lpstr>
    </vt:vector>
  </TitlesOfParts>
  <Company>Casa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Casa MobileEdge Solution</dc:title>
  <dc:subject>Casa MobileEdge Solution</dc:subject>
  <dc:creator>gibson.ang@casa-systems.com</dc:creator>
  <cp:lastModifiedBy>罗 东宁</cp:lastModifiedBy>
  <cp:revision>932</cp:revision>
  <cp:lastPrinted>2015-04-09T17:00:00Z</cp:lastPrinted>
  <dcterms:created xsi:type="dcterms:W3CDTF">2011-09-23T18:30:00Z</dcterms:created>
  <dcterms:modified xsi:type="dcterms:W3CDTF">2021-01-06T08:09:20Z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2052-11.1.0.8696</vt:lpwstr>
  </property>
</Properties>
</file>