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9" r:id="rId2"/>
    <p:sldId id="283" r:id="rId3"/>
    <p:sldId id="260" r:id="rId4"/>
    <p:sldId id="264" r:id="rId5"/>
    <p:sldId id="266" r:id="rId6"/>
    <p:sldId id="267" r:id="rId7"/>
    <p:sldId id="268" r:id="rId8"/>
    <p:sldId id="269" r:id="rId9"/>
    <p:sldId id="271" r:id="rId10"/>
    <p:sldId id="272" r:id="rId11"/>
    <p:sldId id="273" r:id="rId12"/>
    <p:sldId id="276" r:id="rId13"/>
    <p:sldId id="274" r:id="rId14"/>
    <p:sldId id="275" r:id="rId15"/>
    <p:sldId id="265" r:id="rId16"/>
    <p:sldId id="270" r:id="rId17"/>
    <p:sldId id="278" r:id="rId18"/>
    <p:sldId id="279" r:id="rId19"/>
    <p:sldId id="280" r:id="rId20"/>
    <p:sldId id="281" r:id="rId21"/>
    <p:sldId id="282" r:id="rId22"/>
    <p:sldId id="284" r:id="rId23"/>
    <p:sldId id="286" r:id="rId24"/>
    <p:sldId id="285" r:id="rId25"/>
    <p:sldId id="287" r:id="rId26"/>
    <p:sldId id="26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gi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0296F-F75E-4F1A-9643-C9FF255C2281}" type="datetimeFigureOut">
              <a:rPr lang="zh-CN" altLang="en-US" smtClean="0"/>
              <a:t>2020/5/14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1847C-9C74-4EE0-9C69-C7CCE66333A5}" type="slidenum">
              <a:rPr lang="zh-CN" altLang="en-US" smtClean="0"/>
              <a:t>‹#›</a:t>
            </a:fld>
            <a:endParaRPr lang="zh-CN" altLang="en-US"/>
          </a:p>
        </p:txBody>
      </p:sp>
    </p:spTree>
    <p:extLst>
      <p:ext uri="{BB962C8B-B14F-4D97-AF65-F5344CB8AC3E}">
        <p14:creationId xmlns:p14="http://schemas.microsoft.com/office/powerpoint/2010/main" val="2769257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ts val="0"/>
              </a:spcBef>
              <a:spcAft>
                <a:spcPts val="0"/>
              </a:spcAft>
              <a:buClrTx/>
              <a:buSzTx/>
              <a:buFontTx/>
              <a:buNone/>
              <a:tabLst/>
              <a:defRPr/>
            </a:pPr>
            <a:fld id="{CBCCB69F-0105-44D3-8897-9C1C3C238DF0}"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base" latinLnBrk="0" hangingPunct="1">
                <a:lnSpc>
                  <a:spcPct val="100000"/>
                </a:lnSpc>
                <a:spcBef>
                  <a:spcPts val="0"/>
                </a:spcBef>
                <a:spcAft>
                  <a:spcPts val="0"/>
                </a:spcAft>
                <a:buClrTx/>
                <a:buSzTx/>
                <a:buFontTx/>
                <a:buNone/>
                <a:tabLst/>
                <a:defRPr/>
              </a:pPr>
              <a:t>26</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4577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over_new1.jpg"/>
          <p:cNvPicPr>
            <a:picLocks noChangeAspect="1"/>
          </p:cNvPicPr>
          <p:nvPr userDrawn="1"/>
        </p:nvPicPr>
        <p:blipFill>
          <a:blip r:embed="rId2">
            <a:extLst>
              <a:ext uri="{28A0092B-C50C-407E-A947-70E740481C1C}">
                <a14:useLocalDpi xmlns:a14="http://schemas.microsoft.com/office/drawing/2010/main" val="0"/>
              </a:ext>
            </a:extLst>
          </a:blip>
          <a:srcRect t="-2" b="1563"/>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casalogo_rgb.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46721" y="852488"/>
            <a:ext cx="415078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5"/>
          <p:cNvSpPr txBox="1">
            <a:spLocks noChangeArrowheads="1"/>
          </p:cNvSpPr>
          <p:nvPr userDrawn="1"/>
        </p:nvSpPr>
        <p:spPr bwMode="auto">
          <a:xfrm>
            <a:off x="389467" y="6448425"/>
            <a:ext cx="11453284"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gn="ctr">
              <a:defRPr/>
            </a:pPr>
            <a:r>
              <a:rPr lang="en-US" sz="1100" dirty="0" smtClean="0">
                <a:solidFill>
                  <a:srgbClr val="0A3A6E"/>
                </a:solidFill>
                <a:latin typeface="Lucida Grande" charset="0"/>
                <a:cs typeface="Lucida Grande" charset="0"/>
              </a:rPr>
              <a:t>Casa Systems, Inc., 100 Old River Road, Suite 100, Andover, MA 01810     &gt;     www.casa-systems.com</a:t>
            </a:r>
          </a:p>
        </p:txBody>
      </p:sp>
      <p:pic>
        <p:nvPicPr>
          <p:cNvPr id="7" name="Picture 12" descr="casa_blue_arrow.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51401" y="3133725"/>
            <a:ext cx="79586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698760" y="3064933"/>
            <a:ext cx="5883640" cy="1542270"/>
          </a:xfrm>
        </p:spPr>
        <p:txBody>
          <a:bodyPr>
            <a:normAutofit/>
          </a:bodyPr>
          <a:lstStyle>
            <a:lvl1pPr>
              <a:defRPr sz="4000">
                <a:solidFill>
                  <a:schemeClr val="tx1">
                    <a:lumMod val="50000"/>
                    <a:lumOff val="50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698760" y="4662111"/>
            <a:ext cx="5883640" cy="279992"/>
          </a:xfrm>
        </p:spPr>
        <p:txBody>
          <a:bodyPr>
            <a:normAutofit/>
          </a:bodyPr>
          <a:lstStyle>
            <a:lvl1pPr marL="0" indent="0" algn="l">
              <a:buNone/>
              <a:defRPr sz="11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8837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5" name="Slide Number Placeholder 5"/>
          <p:cNvSpPr>
            <a:spLocks noGrp="1"/>
          </p:cNvSpPr>
          <p:nvPr>
            <p:ph type="sldNum" sz="quarter" idx="11"/>
          </p:nvPr>
        </p:nvSpPr>
        <p:spPr/>
        <p:txBody>
          <a:bodyPr/>
          <a:lstStyle>
            <a:lvl1pPr>
              <a:defRPr/>
            </a:lvl1pPr>
          </a:lstStyle>
          <a:p>
            <a:pPr>
              <a:defRPr/>
            </a:pPr>
            <a:r>
              <a:rPr lang="en-US" dirty="0"/>
              <a:t>page </a:t>
            </a:r>
            <a:fld id="{4354DDC1-5223-434E-A29F-FC6599A07770}" type="slidenum">
              <a:rPr lang="en-US" dirty="0"/>
              <a:t>‹#›</a:t>
            </a:fld>
            <a:endParaRPr lang="en-US" dirty="0"/>
          </a:p>
        </p:txBody>
      </p:sp>
    </p:spTree>
    <p:extLst>
      <p:ext uri="{BB962C8B-B14F-4D97-AF65-F5344CB8AC3E}">
        <p14:creationId xmlns:p14="http://schemas.microsoft.com/office/powerpoint/2010/main" val="359232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6" name="Slide Number Placeholder 5"/>
          <p:cNvSpPr>
            <a:spLocks noGrp="1"/>
          </p:cNvSpPr>
          <p:nvPr>
            <p:ph type="sldNum" sz="quarter" idx="11"/>
          </p:nvPr>
        </p:nvSpPr>
        <p:spPr/>
        <p:txBody>
          <a:bodyPr/>
          <a:lstStyle>
            <a:lvl1pPr>
              <a:defRPr/>
            </a:lvl1pPr>
          </a:lstStyle>
          <a:p>
            <a:pPr>
              <a:defRPr/>
            </a:pPr>
            <a:r>
              <a:rPr lang="en-US" dirty="0"/>
              <a:t>page </a:t>
            </a:r>
            <a:fld id="{EE6ACB9B-36BD-8642-A9D3-06AADDC92AC5}" type="slidenum">
              <a:rPr lang="en-US" dirty="0"/>
              <a:t>‹#›</a:t>
            </a:fld>
            <a:endParaRPr lang="en-US" dirty="0"/>
          </a:p>
        </p:txBody>
      </p:sp>
    </p:spTree>
    <p:extLst>
      <p:ext uri="{BB962C8B-B14F-4D97-AF65-F5344CB8AC3E}">
        <p14:creationId xmlns:p14="http://schemas.microsoft.com/office/powerpoint/2010/main" val="194960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8" name="Slide Number Placeholder 5"/>
          <p:cNvSpPr>
            <a:spLocks noGrp="1"/>
          </p:cNvSpPr>
          <p:nvPr>
            <p:ph type="sldNum" sz="quarter" idx="11"/>
          </p:nvPr>
        </p:nvSpPr>
        <p:spPr/>
        <p:txBody>
          <a:bodyPr/>
          <a:lstStyle>
            <a:lvl1pPr>
              <a:defRPr/>
            </a:lvl1pPr>
          </a:lstStyle>
          <a:p>
            <a:pPr>
              <a:defRPr/>
            </a:pPr>
            <a:r>
              <a:rPr lang="en-US" dirty="0"/>
              <a:t>page </a:t>
            </a:r>
            <a:fld id="{FD0D0B83-A9E5-2943-9198-0251BBAD73D3}" type="slidenum">
              <a:rPr lang="en-US" dirty="0"/>
              <a:t>‹#›</a:t>
            </a:fld>
            <a:endParaRPr lang="en-US" dirty="0"/>
          </a:p>
        </p:txBody>
      </p:sp>
    </p:spTree>
    <p:extLst>
      <p:ext uri="{BB962C8B-B14F-4D97-AF65-F5344CB8AC3E}">
        <p14:creationId xmlns:p14="http://schemas.microsoft.com/office/powerpoint/2010/main" val="359342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4" name="Slide Number Placeholder 5"/>
          <p:cNvSpPr>
            <a:spLocks noGrp="1"/>
          </p:cNvSpPr>
          <p:nvPr>
            <p:ph type="sldNum" sz="quarter" idx="11"/>
          </p:nvPr>
        </p:nvSpPr>
        <p:spPr/>
        <p:txBody>
          <a:bodyPr/>
          <a:lstStyle>
            <a:lvl1pPr>
              <a:defRPr/>
            </a:lvl1pPr>
          </a:lstStyle>
          <a:p>
            <a:pPr>
              <a:defRPr/>
            </a:pPr>
            <a:r>
              <a:rPr lang="en-US" dirty="0"/>
              <a:t>page </a:t>
            </a:r>
            <a:fld id="{5949BF76-5E9B-D348-A7FE-D3BED49DD694}" type="slidenum">
              <a:rPr lang="en-US" dirty="0"/>
              <a:t>‹#›</a:t>
            </a:fld>
            <a:endParaRPr lang="en-US" dirty="0"/>
          </a:p>
        </p:txBody>
      </p:sp>
    </p:spTree>
    <p:extLst>
      <p:ext uri="{BB962C8B-B14F-4D97-AF65-F5344CB8AC3E}">
        <p14:creationId xmlns:p14="http://schemas.microsoft.com/office/powerpoint/2010/main" val="131042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8" descr="inside_new.jpg"/>
          <p:cNvPicPr>
            <a:picLocks noChangeAspect="1"/>
          </p:cNvPicPr>
          <p:nvPr userDrawn="1"/>
        </p:nvPicPr>
        <p:blipFill>
          <a:blip r:embed="rId2">
            <a:extLst>
              <a:ext uri="{28A0092B-C50C-407E-A947-70E740481C1C}">
                <a14:useLocalDpi xmlns:a14="http://schemas.microsoft.com/office/drawing/2010/main" val="0"/>
              </a:ext>
            </a:extLst>
          </a:blip>
          <a:srcRect t="-2" b="1563"/>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3" descr="casalogo_rgb.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05954" y="6386518"/>
            <a:ext cx="20764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a:spLocks noGrp="1"/>
          </p:cNvSpPr>
          <p:nvPr>
            <p:ph type="ftr" sz="quarter" idx="10"/>
          </p:nvPr>
        </p:nvSpPr>
        <p:spPr/>
        <p:txBody>
          <a:bodyPr/>
          <a:lstStyle>
            <a:lvl1pPr algn="ctr">
              <a:defRPr sz="1100" b="0" i="0">
                <a:solidFill>
                  <a:srgbClr val="0A3A6E"/>
                </a:solidFill>
                <a:latin typeface="Lucida Grande"/>
                <a:cs typeface="Lucida Grande"/>
              </a:defRPr>
            </a:lvl1pPr>
          </a:lstStyle>
          <a:p>
            <a:pPr>
              <a:defRPr/>
            </a:pPr>
            <a:r>
              <a:rPr lang="en-US" smtClean="0"/>
              <a:t>Casa Systems Proprietary/Confidential            www.casa-systems.com   </a:t>
            </a:r>
            <a:endParaRPr lang="en-US" dirty="0"/>
          </a:p>
        </p:txBody>
      </p:sp>
      <p:sp>
        <p:nvSpPr>
          <p:cNvPr id="5" name="Slide Number Placeholder 5"/>
          <p:cNvSpPr>
            <a:spLocks noGrp="1"/>
          </p:cNvSpPr>
          <p:nvPr>
            <p:ph type="sldNum" sz="quarter" idx="11"/>
          </p:nvPr>
        </p:nvSpPr>
        <p:spPr/>
        <p:txBody>
          <a:bodyPr/>
          <a:lstStyle>
            <a:lvl1pPr algn="l">
              <a:defRPr sz="1200">
                <a:solidFill>
                  <a:srgbClr val="0A3A6E"/>
                </a:solidFill>
              </a:defRPr>
            </a:lvl1pPr>
          </a:lstStyle>
          <a:p>
            <a:pPr>
              <a:defRPr/>
            </a:pPr>
            <a:r>
              <a:rPr lang="en-US" dirty="0"/>
              <a:t>page </a:t>
            </a:r>
            <a:fld id="{68A00C01-2A32-1B47-A9DB-7DD4093592BC}" type="slidenum">
              <a:rPr lang="en-US" dirty="0"/>
              <a:t>‹#›</a:t>
            </a:fld>
            <a:endParaRPr lang="en-US" dirty="0"/>
          </a:p>
        </p:txBody>
      </p:sp>
    </p:spTree>
    <p:extLst>
      <p:ext uri="{BB962C8B-B14F-4D97-AF65-F5344CB8AC3E}">
        <p14:creationId xmlns:p14="http://schemas.microsoft.com/office/powerpoint/2010/main" val="391356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8" descr="inside_new.jpg"/>
          <p:cNvPicPr>
            <a:picLocks noChangeAspect="1"/>
          </p:cNvPicPr>
          <p:nvPr userDrawn="1"/>
        </p:nvPicPr>
        <p:blipFill>
          <a:blip r:embed="rId2">
            <a:extLst>
              <a:ext uri="{28A0092B-C50C-407E-A947-70E740481C1C}">
                <a14:useLocalDpi xmlns:a14="http://schemas.microsoft.com/office/drawing/2010/main" val="0"/>
              </a:ext>
            </a:extLst>
          </a:blip>
          <a:srcRect t="-2" b="1563"/>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descr="casalogo_rgb.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05954" y="6386518"/>
            <a:ext cx="20764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2389717" y="1066804"/>
            <a:ext cx="7315200" cy="3660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7" name="Footer Placeholder 4"/>
          <p:cNvSpPr>
            <a:spLocks noGrp="1"/>
          </p:cNvSpPr>
          <p:nvPr>
            <p:ph type="ftr" sz="quarter" idx="10"/>
          </p:nvPr>
        </p:nvSpPr>
        <p:spPr/>
        <p:txBody>
          <a:bodyPr/>
          <a:lstStyle>
            <a:lvl1pPr algn="ctr">
              <a:defRPr sz="1100" b="0" i="0">
                <a:solidFill>
                  <a:srgbClr val="0A3A6E"/>
                </a:solidFill>
                <a:latin typeface="Lucida Grande"/>
                <a:cs typeface="Lucida Grande"/>
              </a:defRPr>
            </a:lvl1pPr>
          </a:lstStyle>
          <a:p>
            <a:pPr>
              <a:defRPr/>
            </a:pPr>
            <a:r>
              <a:rPr lang="en-US" smtClean="0"/>
              <a:t>Casa Systems Proprietary/Confidential            www.casa-systems.com   </a:t>
            </a:r>
            <a:endParaRPr lang="en-US" dirty="0"/>
          </a:p>
        </p:txBody>
      </p:sp>
      <p:sp>
        <p:nvSpPr>
          <p:cNvPr id="8" name="Slide Number Placeholder 5"/>
          <p:cNvSpPr>
            <a:spLocks noGrp="1"/>
          </p:cNvSpPr>
          <p:nvPr>
            <p:ph type="sldNum" sz="quarter" idx="11"/>
          </p:nvPr>
        </p:nvSpPr>
        <p:spPr/>
        <p:txBody>
          <a:bodyPr/>
          <a:lstStyle>
            <a:lvl1pPr algn="l">
              <a:defRPr sz="1200">
                <a:solidFill>
                  <a:srgbClr val="0A3A6E"/>
                </a:solidFill>
              </a:defRPr>
            </a:lvl1pPr>
          </a:lstStyle>
          <a:p>
            <a:pPr>
              <a:defRPr/>
            </a:pPr>
            <a:r>
              <a:rPr lang="en-US" dirty="0"/>
              <a:t>page </a:t>
            </a:r>
            <a:fld id="{5330CA61-514C-7945-9335-547B3017530E}" type="slidenum">
              <a:rPr lang="en-US" dirty="0"/>
              <a:t>‹#›</a:t>
            </a:fld>
            <a:endParaRPr lang="en-US" dirty="0"/>
          </a:p>
        </p:txBody>
      </p:sp>
    </p:spTree>
    <p:extLst>
      <p:ext uri="{BB962C8B-B14F-4D97-AF65-F5344CB8AC3E}">
        <p14:creationId xmlns:p14="http://schemas.microsoft.com/office/powerpoint/2010/main" val="319346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smtClean="0"/>
              <a:t>Casa Systems Proprietary/Confidential            www.casa-systems.com   </a:t>
            </a:r>
            <a:endParaRPr lang="en-US" dirty="0"/>
          </a:p>
        </p:txBody>
      </p:sp>
      <p:sp>
        <p:nvSpPr>
          <p:cNvPr id="5" name="Slide Number Placeholder 5"/>
          <p:cNvSpPr>
            <a:spLocks noGrp="1"/>
          </p:cNvSpPr>
          <p:nvPr>
            <p:ph type="sldNum" sz="quarter" idx="11"/>
          </p:nvPr>
        </p:nvSpPr>
        <p:spPr/>
        <p:txBody>
          <a:bodyPr/>
          <a:lstStyle>
            <a:lvl1pPr>
              <a:defRPr/>
            </a:lvl1pPr>
          </a:lstStyle>
          <a:p>
            <a:pPr>
              <a:defRPr/>
            </a:pPr>
            <a:r>
              <a:rPr lang="en-US" dirty="0"/>
              <a:t>page </a:t>
            </a:r>
            <a:fld id="{B66A2B2B-BB5C-094A-BC6A-65F535788A3D}" type="slidenum">
              <a:rPr lang="en-US" dirty="0"/>
              <a:t>‹#›</a:t>
            </a:fld>
            <a:endParaRPr lang="en-US" dirty="0"/>
          </a:p>
        </p:txBody>
      </p:sp>
    </p:spTree>
    <p:extLst>
      <p:ext uri="{BB962C8B-B14F-4D97-AF65-F5344CB8AC3E}">
        <p14:creationId xmlns:p14="http://schemas.microsoft.com/office/powerpoint/2010/main" val="272534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 descr="inside_new.jpg"/>
          <p:cNvPicPr>
            <a:picLocks noChangeAspect="1"/>
          </p:cNvPicPr>
          <p:nvPr userDrawn="1"/>
        </p:nvPicPr>
        <p:blipFill>
          <a:blip r:embed="rId10">
            <a:extLst>
              <a:ext uri="{28A0092B-C50C-407E-A947-70E740481C1C}">
                <a14:useLocalDpi xmlns:a14="http://schemas.microsoft.com/office/drawing/2010/main" val="0"/>
              </a:ext>
            </a:extLst>
          </a:blip>
          <a:srcRect t="-2" b="1563"/>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1401235" y="9525"/>
            <a:ext cx="10411884"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p>
        </p:txBody>
      </p:sp>
      <p:sp>
        <p:nvSpPr>
          <p:cNvPr id="1028" name="Text Placeholder 2"/>
          <p:cNvSpPr>
            <a:spLocks noGrp="1"/>
          </p:cNvSpPr>
          <p:nvPr>
            <p:ph type="body" idx="1"/>
          </p:nvPr>
        </p:nvSpPr>
        <p:spPr bwMode="auto">
          <a:xfrm>
            <a:off x="609600" y="1600205"/>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5128684" y="6356355"/>
            <a:ext cx="3130549" cy="365125"/>
          </a:xfrm>
          <a:prstGeom prst="rect">
            <a:avLst/>
          </a:prstGeom>
        </p:spPr>
        <p:txBody>
          <a:bodyPr vert="horz" lIns="91440" tIns="45720" rIns="91440" bIns="45720" rtlCol="0" anchor="ctr"/>
          <a:lstStyle>
            <a:lvl1pPr algn="ctr">
              <a:spcBef>
                <a:spcPts val="0"/>
              </a:spcBef>
              <a:spcAft>
                <a:spcPts val="0"/>
              </a:spcAft>
              <a:defRPr sz="1100" b="0" i="0">
                <a:solidFill>
                  <a:srgbClr val="0A3A6E"/>
                </a:solidFill>
                <a:latin typeface="Lucida Grande"/>
                <a:ea typeface="+mn-ea"/>
                <a:cs typeface="Lucida Grande"/>
              </a:defRPr>
            </a:lvl1pPr>
          </a:lstStyle>
          <a:p>
            <a:pPr>
              <a:defRPr/>
            </a:pPr>
            <a:r>
              <a:rPr lang="en-US" smtClean="0"/>
              <a:t>Casa Systems Proprietary/Confidential            www.casa-systems.com   </a:t>
            </a:r>
            <a:endParaRPr lang="en-US" dirty="0"/>
          </a:p>
        </p:txBody>
      </p:sp>
      <p:sp>
        <p:nvSpPr>
          <p:cNvPr id="6" name="Slide Number Placeholder 5"/>
          <p:cNvSpPr>
            <a:spLocks noGrp="1"/>
          </p:cNvSpPr>
          <p:nvPr>
            <p:ph type="sldNum" sz="quarter" idx="4"/>
          </p:nvPr>
        </p:nvSpPr>
        <p:spPr>
          <a:xfrm>
            <a:off x="8269821" y="6356355"/>
            <a:ext cx="1172633" cy="365125"/>
          </a:xfrm>
          <a:prstGeom prst="rect">
            <a:avLst/>
          </a:prstGeom>
        </p:spPr>
        <p:txBody>
          <a:bodyPr vert="horz" lIns="91440" tIns="45720" rIns="91440" bIns="45720" rtlCol="0" anchor="ctr"/>
          <a:lstStyle>
            <a:lvl1pPr algn="l">
              <a:spcBef>
                <a:spcPts val="0"/>
              </a:spcBef>
              <a:spcAft>
                <a:spcPts val="0"/>
              </a:spcAft>
              <a:defRPr sz="1200">
                <a:solidFill>
                  <a:srgbClr val="0A3A6E"/>
                </a:solidFill>
                <a:latin typeface="+mn-lt"/>
                <a:ea typeface="+mn-ea"/>
                <a:cs typeface="+mn-cs"/>
              </a:defRPr>
            </a:lvl1pPr>
          </a:lstStyle>
          <a:p>
            <a:pPr>
              <a:defRPr/>
            </a:pPr>
            <a:r>
              <a:rPr lang="en-US" dirty="0"/>
              <a:t>page </a:t>
            </a:r>
            <a:fld id="{051758B8-9749-EE46-BCFC-1C4A426575AF}" type="slidenum">
              <a:rPr lang="en-US" dirty="0"/>
              <a:t>‹#›</a:t>
            </a:fld>
            <a:endParaRPr lang="en-US" dirty="0"/>
          </a:p>
        </p:txBody>
      </p:sp>
      <p:pic>
        <p:nvPicPr>
          <p:cNvPr id="1031" name="Picture 12" descr="casalogo_rgb.eps"/>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505954" y="6386518"/>
            <a:ext cx="20764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casa_blue_arrow.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1" y="192088"/>
            <a:ext cx="79586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921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l" defTabSz="457200" rtl="0" eaLnBrk="0" fontAlgn="base" hangingPunct="0">
        <a:spcBef>
          <a:spcPct val="0"/>
        </a:spcBef>
        <a:spcAft>
          <a:spcPct val="0"/>
        </a:spcAft>
        <a:defRPr sz="3600" kern="1200">
          <a:solidFill>
            <a:srgbClr val="0A3A6E"/>
          </a:solidFill>
          <a:latin typeface="Lucida Grande"/>
          <a:ea typeface="MS PGothic" panose="020B0600070205080204" charset="-128"/>
          <a:cs typeface="Lucida Grande"/>
        </a:defRPr>
      </a:lvl1pPr>
      <a:lvl2pPr algn="l" defTabSz="457200" rtl="0" eaLnBrk="0" fontAlgn="base" hangingPunct="0">
        <a:spcBef>
          <a:spcPct val="0"/>
        </a:spcBef>
        <a:spcAft>
          <a:spcPct val="0"/>
        </a:spcAft>
        <a:defRPr sz="3600">
          <a:solidFill>
            <a:srgbClr val="0A3A6E"/>
          </a:solidFill>
          <a:latin typeface="Lucida Grande" charset="0"/>
          <a:ea typeface="MS PGothic" panose="020B0600070205080204" charset="-128"/>
        </a:defRPr>
      </a:lvl2pPr>
      <a:lvl3pPr algn="l" defTabSz="457200" rtl="0" eaLnBrk="0" fontAlgn="base" hangingPunct="0">
        <a:spcBef>
          <a:spcPct val="0"/>
        </a:spcBef>
        <a:spcAft>
          <a:spcPct val="0"/>
        </a:spcAft>
        <a:defRPr sz="3600">
          <a:solidFill>
            <a:srgbClr val="0A3A6E"/>
          </a:solidFill>
          <a:latin typeface="Lucida Grande" charset="0"/>
          <a:ea typeface="MS PGothic" panose="020B0600070205080204" charset="-128"/>
        </a:defRPr>
      </a:lvl3pPr>
      <a:lvl4pPr algn="l" defTabSz="457200" rtl="0" eaLnBrk="0" fontAlgn="base" hangingPunct="0">
        <a:spcBef>
          <a:spcPct val="0"/>
        </a:spcBef>
        <a:spcAft>
          <a:spcPct val="0"/>
        </a:spcAft>
        <a:defRPr sz="3600">
          <a:solidFill>
            <a:srgbClr val="0A3A6E"/>
          </a:solidFill>
          <a:latin typeface="Lucida Grande" charset="0"/>
          <a:ea typeface="MS PGothic" panose="020B0600070205080204" charset="-128"/>
        </a:defRPr>
      </a:lvl4pPr>
      <a:lvl5pPr algn="l" defTabSz="457200" rtl="0" eaLnBrk="0" fontAlgn="base" hangingPunct="0">
        <a:spcBef>
          <a:spcPct val="0"/>
        </a:spcBef>
        <a:spcAft>
          <a:spcPct val="0"/>
        </a:spcAft>
        <a:defRPr sz="3600">
          <a:solidFill>
            <a:srgbClr val="0A3A6E"/>
          </a:solidFill>
          <a:latin typeface="Lucida Grande" charset="0"/>
          <a:ea typeface="MS PGothic" panose="020B0600070205080204" charset="-128"/>
        </a:defRPr>
      </a:lvl5pPr>
      <a:lvl6pPr marL="457200" algn="l" defTabSz="457200" rtl="0" fontAlgn="base">
        <a:spcBef>
          <a:spcPct val="0"/>
        </a:spcBef>
        <a:spcAft>
          <a:spcPct val="0"/>
        </a:spcAft>
        <a:defRPr sz="3600">
          <a:solidFill>
            <a:srgbClr val="0A3A6E"/>
          </a:solidFill>
          <a:latin typeface="Lucida Grande" charset="0"/>
          <a:ea typeface="MS PGothic" panose="020B0600070205080204" charset="-128"/>
        </a:defRPr>
      </a:lvl6pPr>
      <a:lvl7pPr marL="914400" algn="l" defTabSz="457200" rtl="0" fontAlgn="base">
        <a:spcBef>
          <a:spcPct val="0"/>
        </a:spcBef>
        <a:spcAft>
          <a:spcPct val="0"/>
        </a:spcAft>
        <a:defRPr sz="3600">
          <a:solidFill>
            <a:srgbClr val="0A3A6E"/>
          </a:solidFill>
          <a:latin typeface="Lucida Grande" charset="0"/>
          <a:ea typeface="MS PGothic" panose="020B0600070205080204" charset="-128"/>
        </a:defRPr>
      </a:lvl7pPr>
      <a:lvl8pPr marL="1371600" algn="l" defTabSz="457200" rtl="0" fontAlgn="base">
        <a:spcBef>
          <a:spcPct val="0"/>
        </a:spcBef>
        <a:spcAft>
          <a:spcPct val="0"/>
        </a:spcAft>
        <a:defRPr sz="3600">
          <a:solidFill>
            <a:srgbClr val="0A3A6E"/>
          </a:solidFill>
          <a:latin typeface="Lucida Grande" charset="0"/>
          <a:ea typeface="MS PGothic" panose="020B0600070205080204" charset="-128"/>
        </a:defRPr>
      </a:lvl8pPr>
      <a:lvl9pPr marL="1828800" algn="l" defTabSz="457200" rtl="0" fontAlgn="base">
        <a:spcBef>
          <a:spcPct val="0"/>
        </a:spcBef>
        <a:spcAft>
          <a:spcPct val="0"/>
        </a:spcAft>
        <a:defRPr sz="3600">
          <a:solidFill>
            <a:srgbClr val="0A3A6E"/>
          </a:solidFill>
          <a:latin typeface="Lucida Grande" charset="0"/>
          <a:ea typeface="MS PGothic" panose="020B060007020508020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rgbClr val="7F7F7F"/>
          </a:solidFill>
          <a:latin typeface="Lucida Grande"/>
          <a:ea typeface="MS PGothic" panose="020B0600070205080204" charset="-128"/>
          <a:cs typeface="Lucida Grande"/>
        </a:defRPr>
      </a:lvl1pPr>
      <a:lvl2pPr marL="742950" indent="-285750" algn="l" defTabSz="457200" rtl="0" eaLnBrk="0" fontAlgn="base" hangingPunct="0">
        <a:spcBef>
          <a:spcPct val="20000"/>
        </a:spcBef>
        <a:spcAft>
          <a:spcPct val="0"/>
        </a:spcAft>
        <a:buFont typeface="Arial" panose="020B0604020202020204" pitchFamily="34" charset="0"/>
        <a:buChar char="–"/>
        <a:defRPr sz="2600" kern="1200">
          <a:solidFill>
            <a:srgbClr val="7F7F7F"/>
          </a:solidFill>
          <a:latin typeface="Lucida Grande"/>
          <a:ea typeface="MS PGothic" panose="020B0600070205080204" charset="-128"/>
          <a:cs typeface="Lucida Grande"/>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rgbClr val="7F7F7F"/>
          </a:solidFill>
          <a:latin typeface="Lucida Grande"/>
          <a:ea typeface="MS PGothic" panose="020B0600070205080204" charset="-128"/>
          <a:cs typeface="Lucida Grand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rgbClr val="7F7F7F"/>
          </a:solidFill>
          <a:latin typeface="Lucida Grande"/>
          <a:ea typeface="MS PGothic" panose="020B0600070205080204" charset="-128"/>
          <a:cs typeface="Lucida Grand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rgbClr val="7F7F7F"/>
          </a:solidFill>
          <a:latin typeface="Lucida Grande"/>
          <a:ea typeface="MS PGothic" panose="020B0600070205080204" charset="-128"/>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8185" y="3065145"/>
            <a:ext cx="4242460" cy="1055370"/>
          </a:xfrm>
          <a:noFill/>
          <a:ln>
            <a:noFill/>
          </a:ln>
        </p:spPr>
        <p:txBody>
          <a:bodyPr vert="horz" wrap="square" lIns="91440" tIns="45720" rIns="91440" bIns="45720" numCol="1" anchor="ctr" anchorCtr="0" compatLnSpc="1">
            <a:normAutofit fontScale="90000"/>
          </a:bodyPr>
          <a:lstStyle/>
          <a:p>
            <a:pPr eaLnBrk="1" hangingPunct="1"/>
            <a:r>
              <a:rPr lang="en-US" altLang="zh-CN" sz="4400" b="1" dirty="0" smtClean="0">
                <a:solidFill>
                  <a:schemeClr val="accent1">
                    <a:lumMod val="75000"/>
                  </a:schemeClr>
                </a:solidFill>
                <a:latin typeface="+mn-lt"/>
                <a:cs typeface="+mn-lt"/>
              </a:rPr>
              <a:t>NSA</a:t>
            </a:r>
            <a:r>
              <a:rPr lang="zh-CN" altLang="en-US" sz="4400" b="1" dirty="0" smtClean="0">
                <a:solidFill>
                  <a:schemeClr val="accent1">
                    <a:lumMod val="75000"/>
                  </a:schemeClr>
                </a:solidFill>
                <a:latin typeface="+mn-lt"/>
                <a:cs typeface="+mn-lt"/>
              </a:rPr>
              <a:t>接入流程介绍</a:t>
            </a:r>
            <a:endParaRPr lang="en-US" sz="4400" b="1" dirty="0">
              <a:solidFill>
                <a:schemeClr val="accent1">
                  <a:lumMod val="75000"/>
                </a:schemeClr>
              </a:solidFill>
              <a:latin typeface="+mn-lt"/>
              <a:cs typeface="+mn-lt"/>
            </a:endParaRPr>
          </a:p>
        </p:txBody>
      </p:sp>
      <p:sp>
        <p:nvSpPr>
          <p:cNvPr id="3" name="文本框 2"/>
          <p:cNvSpPr txBox="1"/>
          <p:nvPr/>
        </p:nvSpPr>
        <p:spPr>
          <a:xfrm>
            <a:off x="7910195" y="5123816"/>
            <a:ext cx="1461770" cy="583565"/>
          </a:xfrm>
          <a:prstGeom prst="rect">
            <a:avLst/>
          </a:prstGeom>
          <a:noFill/>
        </p:spPr>
        <p:txBody>
          <a:bodyPr wrap="square" rtlCol="0">
            <a:spAutoFit/>
          </a:bodyPr>
          <a:lstStyle/>
          <a:p>
            <a:pPr algn="ctr" defTabSz="457200" fontAlgn="base">
              <a:spcBef>
                <a:spcPct val="0"/>
              </a:spcBef>
              <a:spcAft>
                <a:spcPct val="0"/>
              </a:spcAft>
            </a:pPr>
            <a:r>
              <a:rPr lang="zh-CN" altLang="en-US" sz="1600" b="1" dirty="0" smtClean="0">
                <a:solidFill>
                  <a:srgbClr val="0A3A6E"/>
                </a:solidFill>
                <a:latin typeface="Franklin Gothic Book" panose="020B0503020102020204"/>
                <a:ea typeface="宋体" panose="02010600030101010101" pitchFamily="2" charset="-122"/>
                <a:cs typeface="Franklin Gothic Book" panose="020B0503020102020204"/>
              </a:rPr>
              <a:t>王金平</a:t>
            </a:r>
            <a:r>
              <a:rPr lang="en-US" sz="1600" b="1" dirty="0" smtClean="0">
                <a:solidFill>
                  <a:srgbClr val="0A3A6E"/>
                </a:solidFill>
                <a:latin typeface="Franklin Gothic Book" panose="020B0503020102020204"/>
                <a:ea typeface="MS PGothic" panose="020B0600070205080204" charset="-128"/>
                <a:cs typeface="Franklin Gothic Book" panose="020B0503020102020204"/>
              </a:rPr>
              <a:t> </a:t>
            </a:r>
            <a:endParaRPr lang="en-US" sz="1600" b="1" dirty="0">
              <a:solidFill>
                <a:srgbClr val="0A3A6E"/>
              </a:solidFill>
              <a:latin typeface="Franklin Gothic Book" panose="020B0503020102020204"/>
              <a:ea typeface="MS PGothic" panose="020B0600070205080204" charset="-128"/>
              <a:cs typeface="Franklin Gothic Book" panose="020B0503020102020204"/>
            </a:endParaRPr>
          </a:p>
          <a:p>
            <a:pPr algn="ctr" defTabSz="457200" fontAlgn="base">
              <a:spcBef>
                <a:spcPct val="0"/>
              </a:spcBef>
              <a:spcAft>
                <a:spcPct val="0"/>
              </a:spcAft>
            </a:pPr>
            <a:r>
              <a:rPr lang="en-US" sz="1600" b="1" dirty="0" smtClean="0">
                <a:solidFill>
                  <a:srgbClr val="0A3A6E"/>
                </a:solidFill>
                <a:latin typeface="Franklin Gothic Book" panose="020B0503020102020204"/>
                <a:ea typeface="MS PGothic" panose="020B0600070205080204" charset="-128"/>
                <a:cs typeface="Franklin Gothic Book" panose="020B0503020102020204"/>
              </a:rPr>
              <a:t>2020.05</a:t>
            </a:r>
            <a:endParaRPr lang="en-US" sz="1600" b="1" dirty="0">
              <a:solidFill>
                <a:srgbClr val="0A3A6E"/>
              </a:solidFill>
              <a:latin typeface="Franklin Gothic Book" panose="020B0503020102020204"/>
              <a:ea typeface="MS PGothic" panose="020B0600070205080204" charset="-128"/>
              <a:cs typeface="Franklin Gothic Book" panose="020B0503020102020204"/>
            </a:endParaRPr>
          </a:p>
        </p:txBody>
      </p:sp>
    </p:spTree>
    <p:extLst>
      <p:ext uri="{BB962C8B-B14F-4D97-AF65-F5344CB8AC3E}">
        <p14:creationId xmlns:p14="http://schemas.microsoft.com/office/powerpoint/2010/main" val="2533604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NR</a:t>
            </a:r>
            <a:r>
              <a:rPr lang="zh-CN" altLang="en-US" dirty="0"/>
              <a:t>随机接入</a:t>
            </a:r>
          </a:p>
        </p:txBody>
      </p:sp>
      <p:sp>
        <p:nvSpPr>
          <p:cNvPr id="3" name="内容占位符 2"/>
          <p:cNvSpPr>
            <a:spLocks noGrp="1"/>
          </p:cNvSpPr>
          <p:nvPr>
            <p:ph idx="1"/>
          </p:nvPr>
        </p:nvSpPr>
        <p:spPr>
          <a:xfrm>
            <a:off x="609600" y="1413775"/>
            <a:ext cx="4519084" cy="432781"/>
          </a:xfrm>
        </p:spPr>
        <p:txBody>
          <a:bodyPr/>
          <a:lstStyle/>
          <a:p>
            <a:pPr marL="0" indent="0">
              <a:buNone/>
            </a:pPr>
            <a:r>
              <a:rPr lang="zh-CN" altLang="en-US" sz="1800" dirty="0">
                <a:solidFill>
                  <a:schemeClr val="tx1"/>
                </a:solidFill>
                <a:latin typeface="+mj-lt"/>
                <a:ea typeface="宋体" panose="02010600030101010101" pitchFamily="2" charset="-122"/>
                <a:cs typeface="+mj-lt"/>
              </a:rPr>
              <a:t>基于竞争（</a:t>
            </a:r>
            <a:r>
              <a:rPr lang="en-US" altLang="zh-CN" sz="1800" dirty="0">
                <a:solidFill>
                  <a:schemeClr val="tx1"/>
                </a:solidFill>
                <a:latin typeface="+mj-lt"/>
                <a:ea typeface="宋体" panose="02010600030101010101" pitchFamily="2" charset="-122"/>
                <a:cs typeface="+mj-lt"/>
              </a:rPr>
              <a:t>Contention based</a:t>
            </a:r>
            <a:r>
              <a:rPr lang="zh-CN" altLang="en-US" sz="1800" dirty="0" smtClean="0">
                <a:solidFill>
                  <a:schemeClr val="tx1"/>
                </a:solidFill>
                <a:latin typeface="+mj-lt"/>
                <a:ea typeface="宋体" panose="02010600030101010101" pitchFamily="2" charset="-122"/>
                <a:cs typeface="+mj-lt"/>
              </a:rPr>
              <a:t>）的随机接入</a:t>
            </a:r>
            <a:endParaRPr lang="en-US" altLang="zh-CN" sz="1800" dirty="0" smtClean="0">
              <a:solidFill>
                <a:schemeClr val="tx1"/>
              </a:solidFill>
              <a:latin typeface="+mj-lt"/>
              <a:ea typeface="宋体" panose="02010600030101010101" pitchFamily="2" charset="-122"/>
              <a:cs typeface="+mj-lt"/>
            </a:endParaRPr>
          </a:p>
          <a:p>
            <a:pPr marL="0" indent="0">
              <a:buNone/>
            </a:pPr>
            <a:endParaRPr lang="zh-CN" altLang="en-US" sz="18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dirty="0"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10</a:t>
            </a:fld>
            <a:endParaRPr lang="en-US" dirty="0"/>
          </a:p>
        </p:txBody>
      </p:sp>
      <p:pic>
        <p:nvPicPr>
          <p:cNvPr id="6" name="图片 5"/>
          <p:cNvPicPr>
            <a:picLocks noChangeAspect="1"/>
          </p:cNvPicPr>
          <p:nvPr/>
        </p:nvPicPr>
        <p:blipFill>
          <a:blip r:embed="rId2"/>
          <a:stretch>
            <a:fillRect/>
          </a:stretch>
        </p:blipFill>
        <p:spPr>
          <a:xfrm>
            <a:off x="609600" y="1944207"/>
            <a:ext cx="3014276" cy="3450732"/>
          </a:xfrm>
          <a:prstGeom prst="rect">
            <a:avLst/>
          </a:prstGeom>
        </p:spPr>
      </p:pic>
      <p:sp>
        <p:nvSpPr>
          <p:cNvPr id="7" name="文本框 6"/>
          <p:cNvSpPr txBox="1"/>
          <p:nvPr/>
        </p:nvSpPr>
        <p:spPr>
          <a:xfrm>
            <a:off x="3579486" y="1979718"/>
            <a:ext cx="7872708" cy="4185761"/>
          </a:xfrm>
          <a:prstGeom prst="rect">
            <a:avLst/>
          </a:prstGeom>
          <a:noFill/>
        </p:spPr>
        <p:txBody>
          <a:bodyPr wrap="square" rtlCol="0">
            <a:spAutoFit/>
          </a:bodyPr>
          <a:lstStyle/>
          <a:p>
            <a:r>
              <a:rPr lang="zh-CN" altLang="en-US" sz="1400" b="1" dirty="0">
                <a:latin typeface="+mj-lt"/>
                <a:ea typeface="宋体" panose="02010600030101010101" pitchFamily="2" charset="-122"/>
                <a:cs typeface="+mj-lt"/>
              </a:rPr>
              <a:t>步骤</a:t>
            </a:r>
            <a:r>
              <a:rPr lang="zh-CN" altLang="en-US" sz="1400" b="1" dirty="0" smtClean="0">
                <a:latin typeface="+mj-lt"/>
                <a:ea typeface="宋体" panose="02010600030101010101" pitchFamily="2" charset="-122"/>
                <a:cs typeface="+mj-lt"/>
              </a:rPr>
              <a:t>一 </a:t>
            </a:r>
            <a:r>
              <a:rPr lang="en-US" altLang="zh-CN" sz="1400" b="1" dirty="0" smtClean="0">
                <a:latin typeface="+mj-lt"/>
                <a:ea typeface="宋体" panose="02010600030101010101" pitchFamily="2" charset="-122"/>
                <a:cs typeface="+mj-lt"/>
              </a:rPr>
              <a:t>Msg1-UE</a:t>
            </a:r>
            <a:r>
              <a:rPr lang="zh-CN" altLang="en-US" sz="1400" b="1" dirty="0" smtClean="0">
                <a:latin typeface="+mj-lt"/>
                <a:ea typeface="宋体" panose="02010600030101010101" pitchFamily="2" charset="-122"/>
                <a:cs typeface="+mj-lt"/>
              </a:rPr>
              <a:t>发送</a:t>
            </a:r>
            <a:r>
              <a:rPr lang="en-US" altLang="zh-CN" sz="1400" b="1" dirty="0" smtClean="0">
                <a:latin typeface="+mj-lt"/>
                <a:ea typeface="宋体" panose="02010600030101010101" pitchFamily="2" charset="-122"/>
                <a:cs typeface="+mj-lt"/>
              </a:rPr>
              <a:t>Random Access Preamble</a:t>
            </a:r>
          </a:p>
          <a:p>
            <a:r>
              <a:rPr lang="zh-CN" altLang="en-US" sz="1400" dirty="0" smtClean="0">
                <a:latin typeface="+mj-lt"/>
                <a:ea typeface="宋体" panose="02010600030101010101" pitchFamily="2" charset="-122"/>
                <a:cs typeface="+mj-lt"/>
              </a:rPr>
              <a:t> </a:t>
            </a:r>
            <a:r>
              <a:rPr lang="en-US" altLang="zh-CN" sz="1400" dirty="0">
                <a:latin typeface="+mj-lt"/>
                <a:ea typeface="宋体" panose="02010600030101010101" pitchFamily="2" charset="-122"/>
                <a:cs typeface="+mj-lt"/>
              </a:rPr>
              <a:t>UE</a:t>
            </a:r>
            <a:r>
              <a:rPr lang="zh-CN" altLang="en-US" sz="1400" dirty="0">
                <a:latin typeface="+mj-lt"/>
                <a:ea typeface="宋体" panose="02010600030101010101" pitchFamily="2" charset="-122"/>
                <a:cs typeface="+mj-lt"/>
              </a:rPr>
              <a:t>发送</a:t>
            </a:r>
            <a:r>
              <a:rPr lang="en-US" altLang="zh-CN" sz="1400" dirty="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随机接入过程的步骤一就是</a:t>
            </a:r>
            <a:r>
              <a:rPr lang="en-US" altLang="zh-CN" sz="1400" dirty="0">
                <a:latin typeface="+mj-lt"/>
                <a:ea typeface="宋体" panose="02010600030101010101" pitchFamily="2" charset="-122"/>
                <a:cs typeface="+mj-lt"/>
              </a:rPr>
              <a:t>UE</a:t>
            </a:r>
            <a:r>
              <a:rPr lang="zh-CN" altLang="en-US" sz="1400" dirty="0">
                <a:latin typeface="+mj-lt"/>
                <a:ea typeface="宋体" panose="02010600030101010101" pitchFamily="2" charset="-122"/>
                <a:cs typeface="+mj-lt"/>
              </a:rPr>
              <a:t>发送</a:t>
            </a:r>
            <a:r>
              <a:rPr lang="en-US" altLang="zh-CN" sz="1400" dirty="0">
                <a:latin typeface="+mj-lt"/>
                <a:ea typeface="宋体" panose="02010600030101010101" pitchFamily="2" charset="-122"/>
                <a:cs typeface="+mj-lt"/>
              </a:rPr>
              <a:t>random access preamble</a:t>
            </a:r>
            <a:r>
              <a:rPr lang="zh-CN" altLang="en-US" sz="1400" dirty="0">
                <a:latin typeface="+mj-lt"/>
                <a:ea typeface="宋体" panose="02010600030101010101" pitchFamily="2" charset="-122"/>
                <a:cs typeface="+mj-lt"/>
              </a:rPr>
              <a:t>。</a:t>
            </a:r>
            <a:r>
              <a:rPr lang="en-US" altLang="zh-CN" sz="1400" dirty="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的主要作用是</a:t>
            </a:r>
            <a:r>
              <a:rPr lang="zh-CN" altLang="en-US" sz="1400" dirty="0" smtClean="0">
                <a:latin typeface="+mj-lt"/>
                <a:ea typeface="宋体" panose="02010600030101010101" pitchFamily="2" charset="-122"/>
                <a:cs typeface="+mj-lt"/>
              </a:rPr>
              <a:t>告诉</a:t>
            </a:r>
            <a:r>
              <a:rPr lang="en-US" altLang="zh-CN" sz="1400" dirty="0" err="1" smtClean="0">
                <a:latin typeface="+mj-lt"/>
                <a:ea typeface="宋体" panose="02010600030101010101" pitchFamily="2" charset="-122"/>
                <a:cs typeface="+mj-lt"/>
              </a:rPr>
              <a:t>gNB</a:t>
            </a:r>
            <a:r>
              <a:rPr lang="zh-CN" altLang="en-US" sz="1400" dirty="0">
                <a:latin typeface="+mj-lt"/>
                <a:ea typeface="宋体" panose="02010600030101010101" pitchFamily="2" charset="-122"/>
                <a:cs typeface="+mj-lt"/>
              </a:rPr>
              <a:t>有一个随机接入请求，并</a:t>
            </a:r>
            <a:r>
              <a:rPr lang="zh-CN" altLang="en-US" sz="1400" dirty="0" smtClean="0">
                <a:latin typeface="+mj-lt"/>
                <a:ea typeface="宋体" panose="02010600030101010101" pitchFamily="2" charset="-122"/>
                <a:cs typeface="+mj-lt"/>
              </a:rPr>
              <a:t>使得</a:t>
            </a:r>
            <a:r>
              <a:rPr lang="en-US" altLang="zh-CN" sz="1400" dirty="0" err="1">
                <a:cs typeface="+mj-lt"/>
              </a:rPr>
              <a:t>gNB</a:t>
            </a:r>
            <a:r>
              <a:rPr lang="zh-CN" altLang="en-US" sz="1400" dirty="0" smtClean="0">
                <a:latin typeface="+mj-lt"/>
                <a:ea typeface="宋体" panose="02010600030101010101" pitchFamily="2" charset="-122"/>
                <a:cs typeface="+mj-lt"/>
              </a:rPr>
              <a:t>能</a:t>
            </a:r>
            <a:r>
              <a:rPr lang="zh-CN" altLang="en-US" sz="1400" dirty="0">
                <a:latin typeface="+mj-lt"/>
                <a:ea typeface="宋体" panose="02010600030101010101" pitchFamily="2" charset="-122"/>
                <a:cs typeface="+mj-lt"/>
              </a:rPr>
              <a:t>估计其与</a:t>
            </a:r>
            <a:r>
              <a:rPr lang="en-US" altLang="zh-CN" sz="1400" dirty="0">
                <a:latin typeface="+mj-lt"/>
                <a:ea typeface="宋体" panose="02010600030101010101" pitchFamily="2" charset="-122"/>
                <a:cs typeface="+mj-lt"/>
              </a:rPr>
              <a:t>UE</a:t>
            </a:r>
            <a:r>
              <a:rPr lang="zh-CN" altLang="en-US" sz="1400" dirty="0">
                <a:latin typeface="+mj-lt"/>
                <a:ea typeface="宋体" panose="02010600030101010101" pitchFamily="2" charset="-122"/>
                <a:cs typeface="+mj-lt"/>
              </a:rPr>
              <a:t>之间的传输时延，</a:t>
            </a:r>
            <a:r>
              <a:rPr lang="zh-CN" altLang="en-US" sz="1400" dirty="0" smtClean="0">
                <a:latin typeface="+mj-lt"/>
                <a:ea typeface="宋体" panose="02010600030101010101" pitchFamily="2" charset="-122"/>
                <a:cs typeface="+mj-lt"/>
              </a:rPr>
              <a:t>以便</a:t>
            </a:r>
            <a:r>
              <a:rPr lang="en-US" altLang="zh-CN" sz="1400" dirty="0" err="1">
                <a:cs typeface="+mj-lt"/>
              </a:rPr>
              <a:t>gNB</a:t>
            </a:r>
            <a:r>
              <a:rPr lang="zh-CN" altLang="en-US" sz="1400" dirty="0" smtClean="0">
                <a:latin typeface="+mj-lt"/>
                <a:ea typeface="宋体" panose="02010600030101010101" pitchFamily="2" charset="-122"/>
                <a:cs typeface="+mj-lt"/>
              </a:rPr>
              <a:t>校准</a:t>
            </a:r>
            <a:r>
              <a:rPr lang="en-US" altLang="zh-CN" sz="1400" dirty="0">
                <a:latin typeface="+mj-lt"/>
                <a:ea typeface="宋体" panose="02010600030101010101" pitchFamily="2" charset="-122"/>
                <a:cs typeface="+mj-lt"/>
              </a:rPr>
              <a:t>uplink timing</a:t>
            </a:r>
            <a:r>
              <a:rPr lang="zh-CN" altLang="en-US" sz="1400" dirty="0">
                <a:latin typeface="+mj-lt"/>
                <a:ea typeface="宋体" panose="02010600030101010101" pitchFamily="2" charset="-122"/>
                <a:cs typeface="+mj-lt"/>
              </a:rPr>
              <a:t>并将校准信息通过</a:t>
            </a:r>
            <a:r>
              <a:rPr lang="en-US" altLang="zh-CN" sz="1400" dirty="0">
                <a:latin typeface="+mj-lt"/>
                <a:ea typeface="宋体" panose="02010600030101010101" pitchFamily="2" charset="-122"/>
                <a:cs typeface="+mj-lt"/>
              </a:rPr>
              <a:t>timing advance command</a:t>
            </a:r>
            <a:r>
              <a:rPr lang="zh-CN" altLang="en-US" sz="1400" dirty="0">
                <a:latin typeface="+mj-lt"/>
                <a:ea typeface="宋体" panose="02010600030101010101" pitchFamily="2" charset="-122"/>
                <a:cs typeface="+mj-lt"/>
              </a:rPr>
              <a:t>告知</a:t>
            </a:r>
            <a:r>
              <a:rPr lang="en-US" altLang="zh-CN" sz="1400" dirty="0">
                <a:latin typeface="+mj-lt"/>
                <a:ea typeface="宋体" panose="02010600030101010101" pitchFamily="2" charset="-122"/>
                <a:cs typeface="+mj-lt"/>
              </a:rPr>
              <a:t>UE</a:t>
            </a:r>
            <a:r>
              <a:rPr lang="zh-CN" altLang="en-US" sz="1400" dirty="0" smtClean="0">
                <a:latin typeface="+mj-lt"/>
                <a:ea typeface="宋体" panose="02010600030101010101" pitchFamily="2" charset="-122"/>
                <a:cs typeface="+mj-lt"/>
              </a:rPr>
              <a:t>。一些</a:t>
            </a:r>
            <a:r>
              <a:rPr lang="zh-CN" altLang="en-US" sz="1400" dirty="0">
                <a:latin typeface="+mj-lt"/>
                <a:ea typeface="宋体" panose="02010600030101010101" pitchFamily="2" charset="-122"/>
                <a:cs typeface="+mj-lt"/>
              </a:rPr>
              <a:t>重要性结论如下</a:t>
            </a:r>
            <a:r>
              <a:rPr lang="zh-CN" altLang="en-US" sz="1400" dirty="0" smtClean="0">
                <a:latin typeface="+mj-lt"/>
                <a:ea typeface="宋体" panose="02010600030101010101" pitchFamily="2" charset="-122"/>
                <a:cs typeface="+mj-lt"/>
              </a:rPr>
              <a:t>：</a:t>
            </a:r>
            <a:endParaRPr lang="en-US" altLang="zh-CN" sz="1400" dirty="0" smtClean="0">
              <a:latin typeface="+mj-lt"/>
              <a:ea typeface="宋体" panose="02010600030101010101" pitchFamily="2" charset="-122"/>
              <a:cs typeface="+mj-lt"/>
            </a:endParaRPr>
          </a:p>
          <a:p>
            <a:pPr marL="285750" indent="-285750">
              <a:buFont typeface="Arial" panose="020B0604020202020204" pitchFamily="34" charset="0"/>
              <a:buChar char="•"/>
            </a:pPr>
            <a:r>
              <a:rPr lang="en-US" altLang="zh-CN" sz="1400" dirty="0" smtClean="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由</a:t>
            </a:r>
            <a:r>
              <a:rPr lang="en-US" altLang="zh-CN" sz="1400" dirty="0">
                <a:latin typeface="+mj-lt"/>
                <a:ea typeface="宋体" panose="02010600030101010101" pitchFamily="2" charset="-122"/>
                <a:cs typeface="+mj-lt"/>
              </a:rPr>
              <a:t>2</a:t>
            </a:r>
            <a:r>
              <a:rPr lang="zh-CN" altLang="en-US" sz="1400" dirty="0">
                <a:latin typeface="+mj-lt"/>
                <a:ea typeface="宋体" panose="02010600030101010101" pitchFamily="2" charset="-122"/>
                <a:cs typeface="+mj-lt"/>
              </a:rPr>
              <a:t>部分组成：循环前缀（</a:t>
            </a:r>
            <a:r>
              <a:rPr lang="en-US" altLang="zh-CN" sz="1400" dirty="0">
                <a:latin typeface="+mj-lt"/>
                <a:ea typeface="宋体" panose="02010600030101010101" pitchFamily="2" charset="-122"/>
                <a:cs typeface="+mj-lt"/>
              </a:rPr>
              <a:t>CP</a:t>
            </a:r>
            <a:r>
              <a:rPr lang="zh-CN" altLang="en-US" sz="1400" dirty="0">
                <a:latin typeface="+mj-lt"/>
                <a:ea typeface="宋体" panose="02010600030101010101" pitchFamily="2" charset="-122"/>
                <a:cs typeface="+mj-lt"/>
              </a:rPr>
              <a:t>）和</a:t>
            </a:r>
            <a:r>
              <a:rPr lang="en-US" altLang="zh-CN" sz="1400" dirty="0">
                <a:latin typeface="+mj-lt"/>
                <a:ea typeface="宋体" panose="02010600030101010101" pitchFamily="2" charset="-122"/>
                <a:cs typeface="+mj-lt"/>
              </a:rPr>
              <a:t>preamble</a:t>
            </a:r>
            <a:r>
              <a:rPr lang="zh-CN" altLang="en-US" sz="1400" dirty="0" smtClean="0">
                <a:latin typeface="+mj-lt"/>
                <a:ea typeface="宋体" panose="02010600030101010101" pitchFamily="2" charset="-122"/>
                <a:cs typeface="+mj-lt"/>
              </a:rPr>
              <a:t>序列。</a:t>
            </a:r>
            <a:endParaRPr lang="en-US" altLang="zh-CN" sz="1400" dirty="0" smtClean="0">
              <a:latin typeface="+mj-lt"/>
              <a:ea typeface="宋体" panose="02010600030101010101" pitchFamily="2" charset="-122"/>
              <a:cs typeface="+mj-lt"/>
            </a:endParaRPr>
          </a:p>
          <a:p>
            <a:pPr marL="285750" indent="-285750">
              <a:buFont typeface="Arial" panose="020B0604020202020204" pitchFamily="34" charset="0"/>
              <a:buChar char="•"/>
            </a:pPr>
            <a:r>
              <a:rPr lang="en-US" altLang="zh-CN" sz="1400" dirty="0" smtClean="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在</a:t>
            </a:r>
            <a:r>
              <a:rPr lang="en-US" altLang="zh-CN" sz="1400" dirty="0">
                <a:latin typeface="+mj-lt"/>
                <a:ea typeface="宋体" panose="02010600030101010101" pitchFamily="2" charset="-122"/>
                <a:cs typeface="+mj-lt"/>
              </a:rPr>
              <a:t>PRACH</a:t>
            </a:r>
            <a:r>
              <a:rPr lang="zh-CN" altLang="en-US" sz="1400" dirty="0">
                <a:latin typeface="+mj-lt"/>
                <a:ea typeface="宋体" panose="02010600030101010101" pitchFamily="2" charset="-122"/>
                <a:cs typeface="+mj-lt"/>
              </a:rPr>
              <a:t>上传输</a:t>
            </a:r>
            <a:r>
              <a:rPr lang="zh-CN" altLang="en-US" sz="1400" dirty="0" smtClean="0">
                <a:latin typeface="+mj-lt"/>
                <a:ea typeface="宋体" panose="02010600030101010101" pitchFamily="2" charset="-122"/>
                <a:cs typeface="+mj-lt"/>
              </a:rPr>
              <a:t>。</a:t>
            </a:r>
            <a:r>
              <a:rPr lang="en-US" altLang="zh-CN" sz="1400" dirty="0">
                <a:cs typeface="+mj-lt"/>
              </a:rPr>
              <a:t> </a:t>
            </a:r>
            <a:r>
              <a:rPr lang="en-US" altLang="zh-CN" sz="1400" dirty="0" err="1">
                <a:cs typeface="+mj-lt"/>
              </a:rPr>
              <a:t>gNB</a:t>
            </a:r>
            <a:r>
              <a:rPr lang="zh-CN" altLang="en-US" sz="1400" dirty="0" smtClean="0">
                <a:latin typeface="+mj-lt"/>
                <a:ea typeface="宋体" panose="02010600030101010101" pitchFamily="2" charset="-122"/>
                <a:cs typeface="+mj-lt"/>
              </a:rPr>
              <a:t>会</a:t>
            </a:r>
            <a:r>
              <a:rPr lang="zh-CN" altLang="en-US" sz="1400" dirty="0">
                <a:latin typeface="+mj-lt"/>
                <a:ea typeface="宋体" panose="02010600030101010101" pitchFamily="2" charset="-122"/>
                <a:cs typeface="+mj-lt"/>
              </a:rPr>
              <a:t>通过广播系统信息</a:t>
            </a:r>
            <a:r>
              <a:rPr lang="en-US" altLang="zh-CN" sz="1400" dirty="0">
                <a:latin typeface="+mj-lt"/>
                <a:ea typeface="宋体" panose="02010600030101010101" pitchFamily="2" charset="-122"/>
                <a:cs typeface="+mj-lt"/>
              </a:rPr>
              <a:t>SIB2</a:t>
            </a:r>
            <a:r>
              <a:rPr lang="zh-CN" altLang="en-US" sz="1400" dirty="0">
                <a:latin typeface="+mj-lt"/>
                <a:ea typeface="宋体" panose="02010600030101010101" pitchFamily="2" charset="-122"/>
                <a:cs typeface="+mj-lt"/>
              </a:rPr>
              <a:t>来通知所有的</a:t>
            </a:r>
            <a:r>
              <a:rPr lang="en-US" altLang="zh-CN" sz="1400" dirty="0">
                <a:latin typeface="+mj-lt"/>
                <a:ea typeface="宋体" panose="02010600030101010101" pitchFamily="2" charset="-122"/>
                <a:cs typeface="+mj-lt"/>
              </a:rPr>
              <a:t>UE</a:t>
            </a:r>
            <a:r>
              <a:rPr lang="zh-CN" altLang="en-US" sz="1400" dirty="0">
                <a:latin typeface="+mj-lt"/>
                <a:ea typeface="宋体" panose="02010600030101010101" pitchFamily="2" charset="-122"/>
                <a:cs typeface="+mj-lt"/>
              </a:rPr>
              <a:t>，允许在哪些时频资源上传输</a:t>
            </a:r>
            <a:r>
              <a:rPr lang="en-US" altLang="zh-CN" sz="1400" dirty="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。（由</a:t>
            </a:r>
            <a:r>
              <a:rPr lang="en-US" altLang="zh-CN" sz="1400" dirty="0" err="1">
                <a:latin typeface="+mj-lt"/>
                <a:ea typeface="宋体" panose="02010600030101010101" pitchFamily="2" charset="-122"/>
                <a:cs typeface="+mj-lt"/>
              </a:rPr>
              <a:t>prach-ConfigIndex</a:t>
            </a:r>
            <a:r>
              <a:rPr lang="zh-CN" altLang="en-US" sz="1400" dirty="0">
                <a:latin typeface="+mj-lt"/>
                <a:ea typeface="宋体" panose="02010600030101010101" pitchFamily="2" charset="-122"/>
                <a:cs typeface="+mj-lt"/>
              </a:rPr>
              <a:t>和</a:t>
            </a:r>
            <a:r>
              <a:rPr lang="en-US" altLang="zh-CN" sz="1400" dirty="0" err="1">
                <a:latin typeface="+mj-lt"/>
                <a:ea typeface="宋体" panose="02010600030101010101" pitchFamily="2" charset="-122"/>
                <a:cs typeface="+mj-lt"/>
              </a:rPr>
              <a:t>prach-FreqOffset</a:t>
            </a:r>
            <a:r>
              <a:rPr lang="zh-CN" altLang="en-US" sz="1400" dirty="0">
                <a:latin typeface="+mj-lt"/>
                <a:ea typeface="宋体" panose="02010600030101010101" pitchFamily="2" charset="-122"/>
                <a:cs typeface="+mj-lt"/>
              </a:rPr>
              <a:t>字段</a:t>
            </a:r>
            <a:r>
              <a:rPr lang="zh-CN" altLang="en-US" sz="1400" dirty="0" smtClean="0">
                <a:latin typeface="+mj-lt"/>
                <a:ea typeface="宋体" panose="02010600030101010101" pitchFamily="2" charset="-122"/>
                <a:cs typeface="+mj-lt"/>
              </a:rPr>
              <a:t>决定）</a:t>
            </a:r>
            <a:endParaRPr lang="en-US" altLang="zh-CN" sz="1400" dirty="0" smtClean="0">
              <a:latin typeface="+mj-lt"/>
              <a:ea typeface="宋体" panose="02010600030101010101" pitchFamily="2" charset="-122"/>
              <a:cs typeface="+mj-lt"/>
            </a:endParaRPr>
          </a:p>
          <a:p>
            <a:pPr marL="285750" indent="-285750">
              <a:buFont typeface="Arial" panose="020B0604020202020204" pitchFamily="34" charset="0"/>
              <a:buChar char="•"/>
            </a:pPr>
            <a:r>
              <a:rPr lang="zh-CN" altLang="en-US" sz="1400" dirty="0" smtClean="0">
                <a:latin typeface="+mj-lt"/>
                <a:ea typeface="宋体" panose="02010600030101010101" pitchFamily="2" charset="-122"/>
                <a:cs typeface="+mj-lt"/>
              </a:rPr>
              <a:t>每个</a:t>
            </a:r>
            <a:r>
              <a:rPr lang="zh-CN" altLang="en-US" sz="1400" dirty="0">
                <a:latin typeface="+mj-lt"/>
                <a:ea typeface="宋体" panose="02010600030101010101" pitchFamily="2" charset="-122"/>
                <a:cs typeface="+mj-lt"/>
              </a:rPr>
              <a:t>小区有</a:t>
            </a:r>
            <a:r>
              <a:rPr lang="en-US" altLang="zh-CN" sz="1400" dirty="0">
                <a:latin typeface="+mj-lt"/>
                <a:ea typeface="宋体" panose="02010600030101010101" pitchFamily="2" charset="-122"/>
                <a:cs typeface="+mj-lt"/>
              </a:rPr>
              <a:t>64</a:t>
            </a:r>
            <a:r>
              <a:rPr lang="zh-CN" altLang="en-US" sz="1400" dirty="0">
                <a:latin typeface="+mj-lt"/>
                <a:ea typeface="宋体" panose="02010600030101010101" pitchFamily="2" charset="-122"/>
                <a:cs typeface="+mj-lt"/>
              </a:rPr>
              <a:t>个可用的</a:t>
            </a:r>
            <a:r>
              <a:rPr lang="en-US" altLang="zh-CN" sz="1400" dirty="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序列，</a:t>
            </a:r>
            <a:r>
              <a:rPr lang="en-US" altLang="zh-CN" sz="1400" dirty="0">
                <a:latin typeface="+mj-lt"/>
                <a:ea typeface="宋体" panose="02010600030101010101" pitchFamily="2" charset="-122"/>
                <a:cs typeface="+mj-lt"/>
              </a:rPr>
              <a:t>UE</a:t>
            </a:r>
            <a:r>
              <a:rPr lang="zh-CN" altLang="en-US" sz="1400" dirty="0">
                <a:latin typeface="+mj-lt"/>
                <a:ea typeface="宋体" panose="02010600030101010101" pitchFamily="2" charset="-122"/>
                <a:cs typeface="+mj-lt"/>
              </a:rPr>
              <a:t>会选择其中一个（或由</a:t>
            </a:r>
            <a:r>
              <a:rPr lang="en-US" altLang="zh-CN" sz="1400" dirty="0" err="1">
                <a:latin typeface="+mj-lt"/>
                <a:ea typeface="宋体" panose="02010600030101010101" pitchFamily="2" charset="-122"/>
                <a:cs typeface="+mj-lt"/>
              </a:rPr>
              <a:t>eNodeB</a:t>
            </a:r>
            <a:r>
              <a:rPr lang="zh-CN" altLang="en-US" sz="1400" dirty="0">
                <a:latin typeface="+mj-lt"/>
                <a:ea typeface="宋体" panose="02010600030101010101" pitchFamily="2" charset="-122"/>
                <a:cs typeface="+mj-lt"/>
              </a:rPr>
              <a:t>指定）在</a:t>
            </a:r>
            <a:r>
              <a:rPr lang="en-US" altLang="zh-CN" sz="1400" dirty="0">
                <a:latin typeface="+mj-lt"/>
                <a:ea typeface="宋体" panose="02010600030101010101" pitchFamily="2" charset="-122"/>
                <a:cs typeface="+mj-lt"/>
              </a:rPr>
              <a:t>PRACH</a:t>
            </a:r>
            <a:r>
              <a:rPr lang="zh-CN" altLang="en-US" sz="1400" dirty="0">
                <a:latin typeface="+mj-lt"/>
                <a:ea typeface="宋体" panose="02010600030101010101" pitchFamily="2" charset="-122"/>
                <a:cs typeface="+mj-lt"/>
              </a:rPr>
              <a:t>上传输。这些序列可以分成两部分，一部分用于基于竞争的随机接入，另一部分用于基于非竞争的随机接入。用于基于竞争的随机接入的</a:t>
            </a:r>
            <a:r>
              <a:rPr lang="en-US" altLang="zh-CN" sz="1400" dirty="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序列又可分为两组：</a:t>
            </a:r>
            <a:r>
              <a:rPr lang="en-US" altLang="zh-CN" sz="1400" dirty="0">
                <a:latin typeface="+mj-lt"/>
                <a:ea typeface="宋体" panose="02010600030101010101" pitchFamily="2" charset="-122"/>
                <a:cs typeface="+mj-lt"/>
              </a:rPr>
              <a:t>group A</a:t>
            </a:r>
            <a:r>
              <a:rPr lang="zh-CN" altLang="en-US" sz="1400" dirty="0">
                <a:latin typeface="+mj-lt"/>
                <a:ea typeface="宋体" panose="02010600030101010101" pitchFamily="2" charset="-122"/>
                <a:cs typeface="+mj-lt"/>
              </a:rPr>
              <a:t>和</a:t>
            </a:r>
            <a:r>
              <a:rPr lang="en-US" altLang="zh-CN" sz="1400" dirty="0">
                <a:latin typeface="+mj-lt"/>
                <a:ea typeface="宋体" panose="02010600030101010101" pitchFamily="2" charset="-122"/>
                <a:cs typeface="+mj-lt"/>
              </a:rPr>
              <a:t>group B</a:t>
            </a:r>
            <a:r>
              <a:rPr lang="zh-CN" altLang="en-US" sz="1400" dirty="0">
                <a:latin typeface="+mj-lt"/>
                <a:ea typeface="宋体" panose="02010600030101010101" pitchFamily="2" charset="-122"/>
                <a:cs typeface="+mj-lt"/>
              </a:rPr>
              <a:t>（</a:t>
            </a:r>
            <a:r>
              <a:rPr lang="en-US" altLang="zh-CN" sz="1400" dirty="0">
                <a:latin typeface="+mj-lt"/>
                <a:ea typeface="宋体" panose="02010600030101010101" pitchFamily="2" charset="-122"/>
                <a:cs typeface="+mj-lt"/>
              </a:rPr>
              <a:t>group B</a:t>
            </a:r>
            <a:r>
              <a:rPr lang="zh-CN" altLang="en-US" sz="1400" dirty="0">
                <a:latin typeface="+mj-lt"/>
                <a:ea typeface="宋体" panose="02010600030101010101" pitchFamily="2" charset="-122"/>
                <a:cs typeface="+mj-lt"/>
              </a:rPr>
              <a:t>可能不</a:t>
            </a:r>
            <a:r>
              <a:rPr lang="zh-CN" altLang="en-US" sz="1400" dirty="0" smtClean="0">
                <a:latin typeface="+mj-lt"/>
                <a:ea typeface="宋体" panose="02010600030101010101" pitchFamily="2" charset="-122"/>
                <a:cs typeface="+mj-lt"/>
              </a:rPr>
              <a:t>存在）。</a:t>
            </a:r>
            <a:endParaRPr lang="en-US" altLang="zh-CN" sz="1400" dirty="0" smtClean="0">
              <a:latin typeface="+mj-lt"/>
              <a:ea typeface="宋体" panose="02010600030101010101" pitchFamily="2" charset="-122"/>
              <a:cs typeface="+mj-lt"/>
            </a:endParaRPr>
          </a:p>
          <a:p>
            <a:pPr marL="285750" indent="-285750">
              <a:buFont typeface="Arial" panose="020B0604020202020204" pitchFamily="34" charset="0"/>
              <a:buChar char="•"/>
            </a:pPr>
            <a:r>
              <a:rPr lang="en-US" altLang="zh-CN" sz="1400" dirty="0" smtClean="0">
                <a:latin typeface="+mj-lt"/>
                <a:ea typeface="宋体" panose="02010600030101010101" pitchFamily="2" charset="-122"/>
                <a:cs typeface="+mj-lt"/>
              </a:rPr>
              <a:t>Group </a:t>
            </a:r>
            <a:r>
              <a:rPr lang="en-US" altLang="zh-CN" sz="1400" dirty="0">
                <a:latin typeface="+mj-lt"/>
                <a:ea typeface="宋体" panose="02010600030101010101" pitchFamily="2" charset="-122"/>
                <a:cs typeface="+mj-lt"/>
              </a:rPr>
              <a:t>A/B</a:t>
            </a:r>
            <a:r>
              <a:rPr lang="zh-CN" altLang="en-US" sz="1400" dirty="0">
                <a:latin typeface="+mj-lt"/>
                <a:ea typeface="宋体" panose="02010600030101010101" pitchFamily="2" charset="-122"/>
                <a:cs typeface="+mj-lt"/>
              </a:rPr>
              <a:t>中的</a:t>
            </a:r>
            <a:r>
              <a:rPr lang="en-US" altLang="zh-CN" sz="1400" dirty="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序列本身并没有太大区别，只有它们的划分才是有意义的，用于</a:t>
            </a:r>
            <a:r>
              <a:rPr lang="zh-CN" altLang="en-US" sz="1400" dirty="0" smtClean="0">
                <a:latin typeface="+mj-lt"/>
                <a:ea typeface="宋体" panose="02010600030101010101" pitchFamily="2" charset="-122"/>
                <a:cs typeface="+mj-lt"/>
              </a:rPr>
              <a:t>告诉</a:t>
            </a:r>
            <a:r>
              <a:rPr lang="en-US" altLang="zh-CN" sz="1400" dirty="0" err="1">
                <a:cs typeface="+mj-lt"/>
              </a:rPr>
              <a:t>gNB</a:t>
            </a:r>
            <a:r>
              <a:rPr lang="zh-CN" altLang="en-US" sz="1400" dirty="0" smtClean="0">
                <a:latin typeface="+mj-lt"/>
                <a:ea typeface="宋体" panose="02010600030101010101" pitchFamily="2" charset="-122"/>
                <a:cs typeface="+mj-lt"/>
              </a:rPr>
              <a:t>后续</a:t>
            </a:r>
            <a:r>
              <a:rPr lang="zh-CN" altLang="en-US" sz="1400" dirty="0">
                <a:latin typeface="+mj-lt"/>
                <a:ea typeface="宋体" panose="02010600030101010101" pitchFamily="2" charset="-122"/>
                <a:cs typeface="+mj-lt"/>
              </a:rPr>
              <a:t>的资源需求</a:t>
            </a:r>
            <a:r>
              <a:rPr lang="zh-CN" altLang="en-US" sz="1400" dirty="0" smtClean="0">
                <a:latin typeface="+mj-lt"/>
                <a:ea typeface="宋体" panose="02010600030101010101" pitchFamily="2" charset="-122"/>
                <a:cs typeface="+mj-lt"/>
              </a:rPr>
              <a:t>。</a:t>
            </a:r>
            <a:endParaRPr lang="en-US" altLang="zh-CN" sz="1400" dirty="0" smtClean="0">
              <a:latin typeface="+mj-lt"/>
              <a:ea typeface="宋体" panose="02010600030101010101" pitchFamily="2" charset="-122"/>
              <a:cs typeface="+mj-lt"/>
            </a:endParaRPr>
          </a:p>
          <a:p>
            <a:pPr marL="285750" indent="-285750">
              <a:buFont typeface="Arial" panose="020B0604020202020204" pitchFamily="34" charset="0"/>
              <a:buChar char="•"/>
            </a:pPr>
            <a:r>
              <a:rPr lang="zh-CN" altLang="en-US" sz="1400" dirty="0" smtClean="0">
                <a:latin typeface="+mj-lt"/>
                <a:ea typeface="宋体" panose="02010600030101010101" pitchFamily="2" charset="-122"/>
                <a:cs typeface="+mj-lt"/>
              </a:rPr>
              <a:t>如果</a:t>
            </a:r>
            <a:r>
              <a:rPr lang="en-US" altLang="zh-CN" sz="1400" dirty="0">
                <a:latin typeface="+mj-lt"/>
                <a:ea typeface="宋体" panose="02010600030101010101" pitchFamily="2" charset="-122"/>
                <a:cs typeface="+mj-lt"/>
              </a:rPr>
              <a:t>UE</a:t>
            </a:r>
            <a:r>
              <a:rPr lang="zh-CN" altLang="en-US" sz="1400" dirty="0">
                <a:latin typeface="+mj-lt"/>
                <a:ea typeface="宋体" panose="02010600030101010101" pitchFamily="2" charset="-122"/>
                <a:cs typeface="+mj-lt"/>
              </a:rPr>
              <a:t>进行的是基于非竞争的随机接入，例如</a:t>
            </a:r>
            <a:r>
              <a:rPr lang="en-US" altLang="zh-CN" sz="1400" dirty="0">
                <a:latin typeface="+mj-lt"/>
                <a:ea typeface="宋体" panose="02010600030101010101" pitchFamily="2" charset="-122"/>
                <a:cs typeface="+mj-lt"/>
              </a:rPr>
              <a:t>handover</a:t>
            </a:r>
            <a:r>
              <a:rPr lang="zh-CN" altLang="en-US" sz="1400" dirty="0">
                <a:latin typeface="+mj-lt"/>
                <a:ea typeface="宋体" panose="02010600030101010101" pitchFamily="2" charset="-122"/>
                <a:cs typeface="+mj-lt"/>
              </a:rPr>
              <a:t>，使用的</a:t>
            </a:r>
            <a:r>
              <a:rPr lang="en-US" altLang="zh-CN" sz="1400" dirty="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是由</a:t>
            </a:r>
            <a:r>
              <a:rPr lang="en-US" altLang="zh-CN" sz="1400" dirty="0" err="1">
                <a:latin typeface="+mj-lt"/>
                <a:ea typeface="宋体" panose="02010600030101010101" pitchFamily="2" charset="-122"/>
                <a:cs typeface="+mj-lt"/>
              </a:rPr>
              <a:t>eNodeB</a:t>
            </a:r>
            <a:r>
              <a:rPr lang="zh-CN" altLang="en-US" sz="1400" dirty="0">
                <a:latin typeface="+mj-lt"/>
                <a:ea typeface="宋体" panose="02010600030101010101" pitchFamily="2" charset="-122"/>
                <a:cs typeface="+mj-lt"/>
              </a:rPr>
              <a:t>直接指定</a:t>
            </a:r>
            <a:r>
              <a:rPr lang="zh-CN" altLang="en-US" sz="1400" dirty="0" smtClean="0">
                <a:latin typeface="+mj-lt"/>
                <a:ea typeface="宋体" panose="02010600030101010101" pitchFamily="2" charset="-122"/>
                <a:cs typeface="+mj-lt"/>
              </a:rPr>
              <a:t>的。</a:t>
            </a:r>
            <a:r>
              <a:rPr lang="zh-CN" altLang="en-US" sz="1400" dirty="0">
                <a:latin typeface="+mj-lt"/>
                <a:ea typeface="宋体" panose="02010600030101010101" pitchFamily="2" charset="-122"/>
                <a:cs typeface="+mj-lt"/>
              </a:rPr>
              <a:t>为了避免冲突，此时使用的</a:t>
            </a:r>
            <a:r>
              <a:rPr lang="en-US" altLang="zh-CN" sz="1400" dirty="0">
                <a:latin typeface="+mj-lt"/>
                <a:ea typeface="宋体" panose="02010600030101010101" pitchFamily="2" charset="-122"/>
                <a:cs typeface="+mj-lt"/>
              </a:rPr>
              <a:t>preamble</a:t>
            </a:r>
            <a:r>
              <a:rPr lang="zh-CN" altLang="en-US" sz="1400" dirty="0">
                <a:latin typeface="+mj-lt"/>
                <a:ea typeface="宋体" panose="02010600030101010101" pitchFamily="2" charset="-122"/>
                <a:cs typeface="+mj-lt"/>
              </a:rPr>
              <a:t>是除</a:t>
            </a:r>
            <a:r>
              <a:rPr lang="en-US" altLang="zh-CN" sz="1400" dirty="0">
                <a:latin typeface="+mj-lt"/>
                <a:ea typeface="宋体" panose="02010600030101010101" pitchFamily="2" charset="-122"/>
                <a:cs typeface="+mj-lt"/>
              </a:rPr>
              <a:t>group A</a:t>
            </a:r>
            <a:r>
              <a:rPr lang="zh-CN" altLang="en-US" sz="1400" dirty="0">
                <a:latin typeface="+mj-lt"/>
                <a:ea typeface="宋体" panose="02010600030101010101" pitchFamily="2" charset="-122"/>
                <a:cs typeface="+mj-lt"/>
              </a:rPr>
              <a:t>和</a:t>
            </a:r>
            <a:r>
              <a:rPr lang="en-US" altLang="zh-CN" sz="1400" dirty="0">
                <a:latin typeface="+mj-lt"/>
                <a:ea typeface="宋体" panose="02010600030101010101" pitchFamily="2" charset="-122"/>
                <a:cs typeface="+mj-lt"/>
              </a:rPr>
              <a:t>group B</a:t>
            </a:r>
            <a:r>
              <a:rPr lang="zh-CN" altLang="en-US" sz="1400" dirty="0">
                <a:latin typeface="+mj-lt"/>
                <a:ea typeface="宋体" panose="02010600030101010101" pitchFamily="2" charset="-122"/>
                <a:cs typeface="+mj-lt"/>
              </a:rPr>
              <a:t>外的预留</a:t>
            </a:r>
            <a:r>
              <a:rPr lang="en-US" altLang="zh-CN" sz="1400" dirty="0">
                <a:latin typeface="+mj-lt"/>
                <a:ea typeface="宋体" panose="02010600030101010101" pitchFamily="2" charset="-122"/>
                <a:cs typeface="+mj-lt"/>
              </a:rPr>
              <a:t>preamble</a:t>
            </a:r>
            <a:r>
              <a:rPr lang="zh-CN" altLang="en-US" sz="1400" dirty="0" smtClean="0">
                <a:latin typeface="+mj-lt"/>
                <a:ea typeface="宋体" panose="02010600030101010101" pitchFamily="2" charset="-122"/>
                <a:cs typeface="+mj-lt"/>
              </a:rPr>
              <a:t>。</a:t>
            </a:r>
            <a:endParaRPr lang="en-US" altLang="zh-CN" sz="1400" dirty="0" smtClean="0">
              <a:latin typeface="+mj-lt"/>
              <a:ea typeface="宋体" panose="02010600030101010101" pitchFamily="2" charset="-122"/>
              <a:cs typeface="+mj-lt"/>
            </a:endParaRPr>
          </a:p>
          <a:p>
            <a:pPr marL="285750" indent="-285750">
              <a:buFont typeface="Arial" panose="020B0604020202020204" pitchFamily="34" charset="0"/>
              <a:buChar char="•"/>
            </a:pPr>
            <a:r>
              <a:rPr lang="en-US" altLang="zh-CN" sz="1400" dirty="0" smtClean="0">
                <a:latin typeface="+mj-lt"/>
                <a:ea typeface="宋体" panose="02010600030101010101" pitchFamily="2" charset="-122"/>
                <a:cs typeface="+mj-lt"/>
              </a:rPr>
              <a:t>PRACH</a:t>
            </a:r>
            <a:r>
              <a:rPr lang="zh-CN" altLang="en-US" sz="1400" dirty="0">
                <a:latin typeface="+mj-lt"/>
                <a:ea typeface="宋体" panose="02010600030101010101" pitchFamily="2" charset="-122"/>
                <a:cs typeface="+mj-lt"/>
              </a:rPr>
              <a:t>在频域上占</a:t>
            </a:r>
            <a:r>
              <a:rPr lang="en-US" altLang="zh-CN" sz="1400" dirty="0">
                <a:latin typeface="+mj-lt"/>
                <a:ea typeface="宋体" panose="02010600030101010101" pitchFamily="2" charset="-122"/>
                <a:cs typeface="+mj-lt"/>
              </a:rPr>
              <a:t>6</a:t>
            </a:r>
            <a:r>
              <a:rPr lang="zh-CN" altLang="en-US" sz="1400" dirty="0">
                <a:latin typeface="+mj-lt"/>
                <a:ea typeface="宋体" panose="02010600030101010101" pitchFamily="2" charset="-122"/>
                <a:cs typeface="+mj-lt"/>
              </a:rPr>
              <a:t>个连续的</a:t>
            </a:r>
            <a:r>
              <a:rPr lang="en-US" altLang="zh-CN" sz="1400" dirty="0">
                <a:latin typeface="+mj-lt"/>
                <a:ea typeface="宋体" panose="02010600030101010101" pitchFamily="2" charset="-122"/>
                <a:cs typeface="+mj-lt"/>
              </a:rPr>
              <a:t>RB</a:t>
            </a:r>
            <a:r>
              <a:rPr lang="zh-CN" altLang="en-US" sz="1400" dirty="0" smtClean="0">
                <a:latin typeface="+mj-lt"/>
                <a:ea typeface="宋体" panose="02010600030101010101" pitchFamily="2" charset="-122"/>
                <a:cs typeface="+mj-lt"/>
              </a:rPr>
              <a:t>。</a:t>
            </a:r>
            <a:endParaRPr lang="en-US" altLang="zh-CN" sz="1400" dirty="0" smtClean="0">
              <a:latin typeface="+mj-lt"/>
              <a:ea typeface="宋体" panose="02010600030101010101" pitchFamily="2" charset="-122"/>
              <a:cs typeface="+mj-lt"/>
            </a:endParaRPr>
          </a:p>
          <a:p>
            <a:endParaRPr lang="en-US" altLang="zh-CN" sz="1400" dirty="0" smtClean="0">
              <a:latin typeface="+mj-lt"/>
              <a:ea typeface="宋体" panose="02010600030101010101" pitchFamily="2" charset="-122"/>
              <a:cs typeface="+mj-lt"/>
            </a:endParaRPr>
          </a:p>
          <a:p>
            <a:r>
              <a:rPr lang="en-US" altLang="zh-CN" sz="1400" dirty="0">
                <a:latin typeface="+mj-lt"/>
                <a:ea typeface="宋体" panose="02010600030101010101" pitchFamily="2" charset="-122"/>
                <a:cs typeface="+mj-lt"/>
              </a:rPr>
              <a:t> </a:t>
            </a:r>
            <a:r>
              <a:rPr lang="en-US" altLang="zh-CN" sz="1400" dirty="0" smtClean="0">
                <a:latin typeface="+mj-lt"/>
                <a:ea typeface="宋体" panose="02010600030101010101" pitchFamily="2" charset="-122"/>
                <a:cs typeface="+mj-lt"/>
              </a:rPr>
              <a:t>      </a:t>
            </a:r>
            <a:r>
              <a:rPr lang="en-US" altLang="zh-CN" sz="1400" dirty="0" err="1" smtClean="0">
                <a:cs typeface="+mj-lt"/>
              </a:rPr>
              <a:t>gNB</a:t>
            </a:r>
            <a:r>
              <a:rPr lang="zh-CN" altLang="en-US" sz="1400" dirty="0" smtClean="0">
                <a:latin typeface="+mj-lt"/>
                <a:ea typeface="宋体" panose="02010600030101010101" pitchFamily="2" charset="-122"/>
                <a:cs typeface="+mj-lt"/>
              </a:rPr>
              <a:t>通过</a:t>
            </a:r>
            <a:r>
              <a:rPr lang="en-US" altLang="zh-CN" sz="1400" dirty="0" err="1" smtClean="0">
                <a:latin typeface="+mj-lt"/>
                <a:ea typeface="宋体" panose="02010600030101010101" pitchFamily="2" charset="-122"/>
                <a:cs typeface="+mj-lt"/>
              </a:rPr>
              <a:t>SgNB</a:t>
            </a:r>
            <a:r>
              <a:rPr lang="zh-CN" altLang="en-US" sz="1400" dirty="0" smtClean="0">
                <a:latin typeface="+mj-lt"/>
                <a:ea typeface="宋体" panose="02010600030101010101" pitchFamily="2" charset="-122"/>
                <a:cs typeface="+mj-lt"/>
              </a:rPr>
              <a:t>重配置消息发送</a:t>
            </a:r>
            <a:r>
              <a:rPr lang="en-US" altLang="zh-CN" sz="1400" dirty="0">
                <a:latin typeface="+mj-lt"/>
                <a:ea typeface="宋体" panose="02010600030101010101" pitchFamily="2" charset="-122"/>
                <a:cs typeface="+mj-lt"/>
              </a:rPr>
              <a:t>RACH-</a:t>
            </a:r>
            <a:r>
              <a:rPr lang="en-US" altLang="zh-CN" sz="1400" dirty="0" err="1">
                <a:latin typeface="+mj-lt"/>
                <a:ea typeface="宋体" panose="02010600030101010101" pitchFamily="2" charset="-122"/>
                <a:cs typeface="+mj-lt"/>
              </a:rPr>
              <a:t>ConfigCommon</a:t>
            </a:r>
            <a:r>
              <a:rPr lang="zh-CN" altLang="en-US" sz="1400" dirty="0">
                <a:latin typeface="+mj-lt"/>
                <a:ea typeface="宋体" panose="02010600030101010101" pitchFamily="2" charset="-122"/>
                <a:cs typeface="+mj-lt"/>
              </a:rPr>
              <a:t>，告诉</a:t>
            </a:r>
            <a:r>
              <a:rPr lang="en-US" altLang="zh-CN" sz="1400" dirty="0">
                <a:latin typeface="+mj-lt"/>
                <a:ea typeface="宋体" panose="02010600030101010101" pitchFamily="2" charset="-122"/>
                <a:cs typeface="+mj-lt"/>
              </a:rPr>
              <a:t>UE preamble</a:t>
            </a:r>
            <a:r>
              <a:rPr lang="zh-CN" altLang="en-US" sz="1400" dirty="0">
                <a:latin typeface="+mj-lt"/>
                <a:ea typeface="宋体" panose="02010600030101010101" pitchFamily="2" charset="-122"/>
                <a:cs typeface="+mj-lt"/>
              </a:rPr>
              <a:t>的分组</a:t>
            </a:r>
            <a:r>
              <a:rPr lang="zh-CN" altLang="en-US" sz="1400" dirty="0" smtClean="0">
                <a:latin typeface="+mj-lt"/>
                <a:ea typeface="宋体" panose="02010600030101010101" pitchFamily="2" charset="-122"/>
                <a:cs typeface="+mj-lt"/>
              </a:rPr>
              <a:t>、</a:t>
            </a:r>
            <a:r>
              <a:rPr lang="en-US" altLang="zh-CN" sz="1400" dirty="0" smtClean="0">
                <a:latin typeface="+mj-lt"/>
                <a:ea typeface="宋体" panose="02010600030101010101" pitchFamily="2" charset="-122"/>
                <a:cs typeface="+mj-lt"/>
              </a:rPr>
              <a:t>Msg3</a:t>
            </a:r>
            <a:r>
              <a:rPr lang="zh-CN" altLang="en-US" sz="1400" dirty="0" smtClean="0">
                <a:latin typeface="+mj-lt"/>
                <a:ea typeface="宋体" panose="02010600030101010101" pitchFamily="2" charset="-122"/>
                <a:cs typeface="+mj-lt"/>
              </a:rPr>
              <a:t>大小的阈值、功率</a:t>
            </a:r>
            <a:r>
              <a:rPr lang="zh-CN" altLang="en-US" sz="1400" dirty="0">
                <a:latin typeface="+mj-lt"/>
                <a:ea typeface="宋体" panose="02010600030101010101" pitchFamily="2" charset="-122"/>
                <a:cs typeface="+mj-lt"/>
              </a:rPr>
              <a:t>配置等信息。</a:t>
            </a:r>
            <a:r>
              <a:rPr lang="en-US" altLang="zh-CN" sz="1400" dirty="0">
                <a:latin typeface="+mj-lt"/>
                <a:ea typeface="宋体" panose="02010600030101010101" pitchFamily="2" charset="-122"/>
                <a:cs typeface="+mj-lt"/>
              </a:rPr>
              <a:t>UE</a:t>
            </a:r>
            <a:r>
              <a:rPr lang="zh-CN" altLang="en-US" sz="1400" dirty="0">
                <a:latin typeface="+mj-lt"/>
                <a:ea typeface="宋体" panose="02010600030101010101" pitchFamily="2" charset="-122"/>
                <a:cs typeface="+mj-lt"/>
              </a:rPr>
              <a:t>发起随机接入时，根据可能的</a:t>
            </a:r>
            <a:r>
              <a:rPr lang="en-US" altLang="zh-CN" sz="1400" dirty="0">
                <a:latin typeface="+mj-lt"/>
                <a:ea typeface="宋体" panose="02010600030101010101" pitchFamily="2" charset="-122"/>
                <a:cs typeface="+mj-lt"/>
              </a:rPr>
              <a:t>Msg3</a:t>
            </a:r>
            <a:r>
              <a:rPr lang="zh-CN" altLang="en-US" sz="1400" dirty="0">
                <a:latin typeface="+mj-lt"/>
                <a:ea typeface="宋体" panose="02010600030101010101" pitchFamily="2" charset="-122"/>
                <a:cs typeface="+mj-lt"/>
              </a:rPr>
              <a:t>大小以及</a:t>
            </a:r>
            <a:r>
              <a:rPr lang="en-US" altLang="zh-CN" sz="1400" dirty="0" err="1">
                <a:latin typeface="+mj-lt"/>
                <a:ea typeface="宋体" panose="02010600030101010101" pitchFamily="2" charset="-122"/>
                <a:cs typeface="+mj-lt"/>
              </a:rPr>
              <a:t>pathloss</a:t>
            </a:r>
            <a:r>
              <a:rPr lang="zh-CN" altLang="en-US" sz="1400" dirty="0">
                <a:latin typeface="+mj-lt"/>
                <a:ea typeface="宋体" panose="02010600030101010101" pitchFamily="2" charset="-122"/>
                <a:cs typeface="+mj-lt"/>
              </a:rPr>
              <a:t>等，选择合适的</a:t>
            </a:r>
            <a:r>
              <a:rPr lang="en-US" altLang="zh-CN" sz="1400" dirty="0">
                <a:latin typeface="+mj-lt"/>
                <a:ea typeface="宋体" panose="02010600030101010101" pitchFamily="2" charset="-122"/>
                <a:cs typeface="+mj-lt"/>
              </a:rPr>
              <a:t>preamble</a:t>
            </a:r>
            <a:r>
              <a:rPr lang="zh-CN" altLang="en-US" sz="1400" dirty="0" smtClean="0">
                <a:latin typeface="+mj-lt"/>
                <a:ea typeface="宋体" panose="02010600030101010101" pitchFamily="2" charset="-122"/>
                <a:cs typeface="+mj-lt"/>
              </a:rPr>
              <a:t>。</a:t>
            </a:r>
            <a:endParaRPr lang="zh-CN" altLang="en-US" sz="1400" dirty="0">
              <a:latin typeface="+mj-lt"/>
              <a:ea typeface="宋体" panose="02010600030101010101" pitchFamily="2" charset="-122"/>
              <a:cs typeface="+mj-lt"/>
            </a:endParaRPr>
          </a:p>
        </p:txBody>
      </p:sp>
    </p:spTree>
    <p:extLst>
      <p:ext uri="{BB962C8B-B14F-4D97-AF65-F5344CB8AC3E}">
        <p14:creationId xmlns:p14="http://schemas.microsoft.com/office/powerpoint/2010/main" val="795825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NR</a:t>
            </a:r>
            <a:r>
              <a:rPr lang="zh-CN" altLang="en-US" dirty="0"/>
              <a:t>随机接入</a:t>
            </a:r>
          </a:p>
        </p:txBody>
      </p:sp>
      <p:sp>
        <p:nvSpPr>
          <p:cNvPr id="3" name="内容占位符 2"/>
          <p:cNvSpPr>
            <a:spLocks noGrp="1"/>
          </p:cNvSpPr>
          <p:nvPr>
            <p:ph idx="1"/>
          </p:nvPr>
        </p:nvSpPr>
        <p:spPr>
          <a:xfrm>
            <a:off x="609600" y="1127464"/>
            <a:ext cx="10807083" cy="5166804"/>
          </a:xfrm>
        </p:spPr>
        <p:txBody>
          <a:bodyPr/>
          <a:lstStyle/>
          <a:p>
            <a:r>
              <a:rPr lang="zh-CN" altLang="en-US" sz="1400" b="1" dirty="0">
                <a:solidFill>
                  <a:schemeClr val="tx1"/>
                </a:solidFill>
                <a:latin typeface="+mj-lt"/>
                <a:ea typeface="宋体" panose="02010600030101010101" pitchFamily="2" charset="-122"/>
                <a:cs typeface="+mj-lt"/>
              </a:rPr>
              <a:t>步骤二 </a:t>
            </a:r>
            <a:r>
              <a:rPr lang="en-US" altLang="zh-CN" sz="1400" b="1" dirty="0" smtClean="0">
                <a:solidFill>
                  <a:schemeClr val="tx1"/>
                </a:solidFill>
                <a:latin typeface="+mj-lt"/>
                <a:ea typeface="宋体" panose="02010600030101010101" pitchFamily="2" charset="-122"/>
                <a:cs typeface="+mj-lt"/>
              </a:rPr>
              <a:t> Msg2-gNB</a:t>
            </a:r>
            <a:r>
              <a:rPr lang="zh-CN" altLang="en-US" sz="1400" b="1" dirty="0" smtClean="0">
                <a:solidFill>
                  <a:schemeClr val="tx1"/>
                </a:solidFill>
                <a:latin typeface="+mj-lt"/>
                <a:ea typeface="宋体" panose="02010600030101010101" pitchFamily="2" charset="-122"/>
                <a:cs typeface="+mj-lt"/>
              </a:rPr>
              <a:t>发送</a:t>
            </a:r>
            <a:r>
              <a:rPr lang="en-US" altLang="zh-CN" sz="1400" b="1" dirty="0">
                <a:solidFill>
                  <a:schemeClr val="tx1"/>
                </a:solidFill>
                <a:latin typeface="+mj-lt"/>
                <a:ea typeface="宋体" panose="02010600030101010101" pitchFamily="2" charset="-122"/>
                <a:cs typeface="+mj-lt"/>
              </a:rPr>
              <a:t>Random Access </a:t>
            </a:r>
            <a:r>
              <a:rPr lang="en-US" altLang="zh-CN" sz="1400" b="1" dirty="0" smtClean="0">
                <a:solidFill>
                  <a:schemeClr val="tx1"/>
                </a:solidFill>
                <a:latin typeface="+mj-lt"/>
                <a:ea typeface="宋体" panose="02010600030101010101" pitchFamily="2" charset="-122"/>
                <a:cs typeface="+mj-lt"/>
              </a:rPr>
              <a:t>Response </a:t>
            </a:r>
          </a:p>
          <a:p>
            <a:r>
              <a:rPr lang="en-US" altLang="zh-CN" sz="1400" dirty="0" smtClean="0">
                <a:solidFill>
                  <a:schemeClr val="tx1"/>
                </a:solidFill>
                <a:latin typeface="+mj-lt"/>
                <a:ea typeface="宋体" panose="02010600030101010101" pitchFamily="2" charset="-122"/>
                <a:cs typeface="+mj-lt"/>
              </a:rPr>
              <a:t>UE</a:t>
            </a:r>
            <a:r>
              <a:rPr lang="zh-CN" altLang="en-US" sz="1400" dirty="0">
                <a:solidFill>
                  <a:schemeClr val="tx1"/>
                </a:solidFill>
                <a:latin typeface="+mj-lt"/>
                <a:ea typeface="宋体" panose="02010600030101010101" pitchFamily="2" charset="-122"/>
                <a:cs typeface="+mj-lt"/>
              </a:rPr>
              <a:t>发送了</a:t>
            </a:r>
            <a:r>
              <a:rPr lang="en-US" altLang="zh-CN" sz="1400" dirty="0">
                <a:solidFill>
                  <a:schemeClr val="tx1"/>
                </a:solidFill>
                <a:latin typeface="+mj-lt"/>
                <a:ea typeface="宋体" panose="02010600030101010101" pitchFamily="2" charset="-122"/>
                <a:cs typeface="+mj-lt"/>
              </a:rPr>
              <a:t>preamble</a:t>
            </a:r>
            <a:r>
              <a:rPr lang="zh-CN" altLang="en-US" sz="1400" dirty="0">
                <a:solidFill>
                  <a:schemeClr val="tx1"/>
                </a:solidFill>
                <a:latin typeface="+mj-lt"/>
                <a:ea typeface="宋体" panose="02010600030101010101" pitchFamily="2" charset="-122"/>
                <a:cs typeface="+mj-lt"/>
              </a:rPr>
              <a:t>之后，将在</a:t>
            </a:r>
            <a:r>
              <a:rPr lang="en-US" altLang="zh-CN" sz="1400" dirty="0">
                <a:solidFill>
                  <a:schemeClr val="tx1"/>
                </a:solidFill>
                <a:latin typeface="+mj-lt"/>
                <a:ea typeface="宋体" panose="02010600030101010101" pitchFamily="2" charset="-122"/>
                <a:cs typeface="+mj-lt"/>
              </a:rPr>
              <a:t>RAR</a:t>
            </a:r>
            <a:r>
              <a:rPr lang="zh-CN" altLang="en-US" sz="1400" dirty="0">
                <a:solidFill>
                  <a:schemeClr val="tx1"/>
                </a:solidFill>
                <a:latin typeface="+mj-lt"/>
                <a:ea typeface="宋体" panose="02010600030101010101" pitchFamily="2" charset="-122"/>
                <a:cs typeface="+mj-lt"/>
              </a:rPr>
              <a:t>时间窗（</a:t>
            </a:r>
            <a:r>
              <a:rPr lang="en-US" altLang="zh-CN" sz="1400" dirty="0">
                <a:solidFill>
                  <a:schemeClr val="tx1"/>
                </a:solidFill>
                <a:latin typeface="+mj-lt"/>
                <a:ea typeface="宋体" panose="02010600030101010101" pitchFamily="2" charset="-122"/>
                <a:cs typeface="+mj-lt"/>
              </a:rPr>
              <a:t>RA Response window</a:t>
            </a:r>
            <a:r>
              <a:rPr lang="zh-CN" altLang="en-US" sz="1400" dirty="0">
                <a:solidFill>
                  <a:schemeClr val="tx1"/>
                </a:solidFill>
                <a:latin typeface="+mj-lt"/>
                <a:ea typeface="宋体" panose="02010600030101010101" pitchFamily="2" charset="-122"/>
                <a:cs typeface="+mj-lt"/>
              </a:rPr>
              <a:t>）内监听</a:t>
            </a:r>
            <a:r>
              <a:rPr lang="en-US" altLang="zh-CN" sz="1400" dirty="0">
                <a:solidFill>
                  <a:schemeClr val="tx1"/>
                </a:solidFill>
                <a:latin typeface="+mj-lt"/>
                <a:ea typeface="宋体" panose="02010600030101010101" pitchFamily="2" charset="-122"/>
                <a:cs typeface="+mj-lt"/>
              </a:rPr>
              <a:t>PDCCH</a:t>
            </a:r>
            <a:r>
              <a:rPr lang="zh-CN" altLang="en-US" sz="1400" dirty="0">
                <a:solidFill>
                  <a:schemeClr val="tx1"/>
                </a:solidFill>
                <a:latin typeface="+mj-lt"/>
                <a:ea typeface="宋体" panose="02010600030101010101" pitchFamily="2" charset="-122"/>
                <a:cs typeface="+mj-lt"/>
              </a:rPr>
              <a:t>，以接收对应</a:t>
            </a:r>
            <a:r>
              <a:rPr lang="en-US" altLang="zh-CN" sz="1400" dirty="0">
                <a:solidFill>
                  <a:schemeClr val="tx1"/>
                </a:solidFill>
                <a:latin typeface="+mj-lt"/>
                <a:ea typeface="宋体" panose="02010600030101010101" pitchFamily="2" charset="-122"/>
                <a:cs typeface="+mj-lt"/>
              </a:rPr>
              <a:t>RA-RNTI</a:t>
            </a:r>
            <a:r>
              <a:rPr lang="zh-CN" altLang="en-US" sz="1400" dirty="0">
                <a:solidFill>
                  <a:schemeClr val="tx1"/>
                </a:solidFill>
                <a:latin typeface="+mj-lt"/>
                <a:ea typeface="宋体" panose="02010600030101010101" pitchFamily="2" charset="-122"/>
                <a:cs typeface="+mj-lt"/>
              </a:rPr>
              <a:t>的</a:t>
            </a:r>
            <a:r>
              <a:rPr lang="en-US" altLang="zh-CN" sz="1400" dirty="0">
                <a:solidFill>
                  <a:schemeClr val="tx1"/>
                </a:solidFill>
                <a:latin typeface="+mj-lt"/>
                <a:ea typeface="宋体" panose="02010600030101010101" pitchFamily="2" charset="-122"/>
                <a:cs typeface="+mj-lt"/>
              </a:rPr>
              <a:t>RAR</a:t>
            </a:r>
            <a:r>
              <a:rPr lang="zh-CN" altLang="en-US" sz="1400" dirty="0">
                <a:solidFill>
                  <a:schemeClr val="tx1"/>
                </a:solidFill>
                <a:latin typeface="+mj-lt"/>
                <a:ea typeface="宋体" panose="02010600030101010101" pitchFamily="2" charset="-122"/>
                <a:cs typeface="+mj-lt"/>
              </a:rPr>
              <a:t>（此时不考虑可能出现的</a:t>
            </a:r>
            <a:r>
              <a:rPr lang="en-US" altLang="zh-CN" sz="1400" dirty="0">
                <a:solidFill>
                  <a:schemeClr val="tx1"/>
                </a:solidFill>
                <a:latin typeface="+mj-lt"/>
                <a:ea typeface="宋体" panose="02010600030101010101" pitchFamily="2" charset="-122"/>
                <a:cs typeface="+mj-lt"/>
              </a:rPr>
              <a:t>measurement gap</a:t>
            </a:r>
            <a:r>
              <a:rPr lang="zh-CN" altLang="en-US" sz="1400" dirty="0">
                <a:solidFill>
                  <a:schemeClr val="tx1"/>
                </a:solidFill>
                <a:latin typeface="+mj-lt"/>
                <a:ea typeface="宋体" panose="02010600030101010101" pitchFamily="2" charset="-122"/>
                <a:cs typeface="+mj-lt"/>
              </a:rPr>
              <a:t>）。如果在此</a:t>
            </a:r>
            <a:r>
              <a:rPr lang="en-US" altLang="zh-CN" sz="1400" dirty="0">
                <a:solidFill>
                  <a:schemeClr val="tx1"/>
                </a:solidFill>
                <a:latin typeface="+mj-lt"/>
                <a:ea typeface="宋体" panose="02010600030101010101" pitchFamily="2" charset="-122"/>
                <a:cs typeface="+mj-lt"/>
              </a:rPr>
              <a:t>RAR</a:t>
            </a:r>
            <a:r>
              <a:rPr lang="zh-CN" altLang="en-US" sz="1400" dirty="0">
                <a:solidFill>
                  <a:schemeClr val="tx1"/>
                </a:solidFill>
                <a:latin typeface="+mj-lt"/>
                <a:ea typeface="宋体" panose="02010600030101010101" pitchFamily="2" charset="-122"/>
                <a:cs typeface="+mj-lt"/>
              </a:rPr>
              <a:t>时间窗内没有接收</a:t>
            </a:r>
            <a:r>
              <a:rPr lang="zh-CN" altLang="en-US" sz="1400" dirty="0" smtClean="0">
                <a:solidFill>
                  <a:schemeClr val="tx1"/>
                </a:solidFill>
                <a:latin typeface="+mj-lt"/>
                <a:ea typeface="宋体" panose="02010600030101010101" pitchFamily="2" charset="-122"/>
                <a:cs typeface="+mj-lt"/>
              </a:rPr>
              <a:t>到</a:t>
            </a:r>
            <a:r>
              <a:rPr lang="en-US" altLang="zh-CN" sz="1400" dirty="0" err="1" smtClean="0">
                <a:solidFill>
                  <a:schemeClr val="tx1"/>
                </a:solidFill>
                <a:latin typeface="+mj-lt"/>
                <a:ea typeface="宋体" panose="02010600030101010101" pitchFamily="2" charset="-122"/>
                <a:cs typeface="+mj-lt"/>
              </a:rPr>
              <a:t>gNB</a:t>
            </a:r>
            <a:r>
              <a:rPr lang="zh-CN" altLang="en-US" sz="1400" dirty="0">
                <a:solidFill>
                  <a:schemeClr val="tx1"/>
                </a:solidFill>
                <a:latin typeface="+mj-lt"/>
                <a:ea typeface="宋体" panose="02010600030101010101" pitchFamily="2" charset="-122"/>
                <a:cs typeface="+mj-lt"/>
              </a:rPr>
              <a:t>回复的</a:t>
            </a:r>
            <a:r>
              <a:rPr lang="en-US" altLang="zh-CN" sz="1400" dirty="0">
                <a:solidFill>
                  <a:schemeClr val="tx1"/>
                </a:solidFill>
                <a:latin typeface="+mj-lt"/>
                <a:ea typeface="宋体" panose="02010600030101010101" pitchFamily="2" charset="-122"/>
                <a:cs typeface="+mj-lt"/>
              </a:rPr>
              <a:t>RAR</a:t>
            </a:r>
            <a:r>
              <a:rPr lang="zh-CN" altLang="en-US" sz="1400" dirty="0">
                <a:solidFill>
                  <a:schemeClr val="tx1"/>
                </a:solidFill>
                <a:latin typeface="+mj-lt"/>
                <a:ea typeface="宋体" panose="02010600030101010101" pitchFamily="2" charset="-122"/>
                <a:cs typeface="+mj-lt"/>
              </a:rPr>
              <a:t>，则认为此次随机接入过程失败。</a:t>
            </a:r>
            <a:r>
              <a:rPr lang="en-US" altLang="zh-CN" sz="1400" dirty="0">
                <a:solidFill>
                  <a:schemeClr val="tx1"/>
                </a:solidFill>
                <a:latin typeface="+mj-lt"/>
                <a:ea typeface="宋体" panose="02010600030101010101" pitchFamily="2" charset="-122"/>
                <a:cs typeface="+mj-lt"/>
              </a:rPr>
              <a:t>RAR</a:t>
            </a:r>
            <a:r>
              <a:rPr lang="zh-CN" altLang="en-US" sz="1400" dirty="0">
                <a:solidFill>
                  <a:schemeClr val="tx1"/>
                </a:solidFill>
                <a:latin typeface="+mj-lt"/>
                <a:ea typeface="宋体" panose="02010600030101010101" pitchFamily="2" charset="-122"/>
                <a:cs typeface="+mj-lt"/>
              </a:rPr>
              <a:t>时间窗起始于发送</a:t>
            </a:r>
            <a:r>
              <a:rPr lang="en-US" altLang="zh-CN" sz="1400" dirty="0">
                <a:solidFill>
                  <a:schemeClr val="tx1"/>
                </a:solidFill>
                <a:latin typeface="+mj-lt"/>
                <a:ea typeface="宋体" panose="02010600030101010101" pitchFamily="2" charset="-122"/>
                <a:cs typeface="+mj-lt"/>
              </a:rPr>
              <a:t>preamble</a:t>
            </a:r>
            <a:r>
              <a:rPr lang="zh-CN" altLang="en-US" sz="1400" dirty="0">
                <a:solidFill>
                  <a:schemeClr val="tx1"/>
                </a:solidFill>
                <a:latin typeface="+mj-lt"/>
                <a:ea typeface="宋体" panose="02010600030101010101" pitchFamily="2" charset="-122"/>
                <a:cs typeface="+mj-lt"/>
              </a:rPr>
              <a:t>的子帧（如果</a:t>
            </a:r>
            <a:r>
              <a:rPr lang="en-US" altLang="zh-CN" sz="1400" dirty="0">
                <a:solidFill>
                  <a:schemeClr val="tx1"/>
                </a:solidFill>
                <a:latin typeface="+mj-lt"/>
                <a:ea typeface="宋体" panose="02010600030101010101" pitchFamily="2" charset="-122"/>
                <a:cs typeface="+mj-lt"/>
              </a:rPr>
              <a:t>preamble</a:t>
            </a:r>
            <a:r>
              <a:rPr lang="zh-CN" altLang="en-US" sz="1400" dirty="0">
                <a:solidFill>
                  <a:schemeClr val="tx1"/>
                </a:solidFill>
                <a:latin typeface="+mj-lt"/>
                <a:ea typeface="宋体" panose="02010600030101010101" pitchFamily="2" charset="-122"/>
                <a:cs typeface="+mj-lt"/>
              </a:rPr>
              <a:t>在时域上跨多个子帧，则以最后一个子帧计算） </a:t>
            </a:r>
            <a:r>
              <a:rPr lang="en-US" altLang="zh-CN" sz="1400" dirty="0">
                <a:solidFill>
                  <a:schemeClr val="tx1"/>
                </a:solidFill>
                <a:latin typeface="+mj-lt"/>
                <a:ea typeface="宋体" panose="02010600030101010101" pitchFamily="2" charset="-122"/>
                <a:cs typeface="+mj-lt"/>
              </a:rPr>
              <a:t>+ 3</a:t>
            </a:r>
            <a:r>
              <a:rPr lang="zh-CN" altLang="en-US" sz="1400" dirty="0">
                <a:solidFill>
                  <a:schemeClr val="tx1"/>
                </a:solidFill>
                <a:latin typeface="+mj-lt"/>
                <a:ea typeface="宋体" panose="02010600030101010101" pitchFamily="2" charset="-122"/>
                <a:cs typeface="+mj-lt"/>
              </a:rPr>
              <a:t>个子帧，并持续</a:t>
            </a:r>
            <a:r>
              <a:rPr lang="en-US" altLang="zh-CN" sz="1400" dirty="0" err="1">
                <a:solidFill>
                  <a:schemeClr val="tx1"/>
                </a:solidFill>
                <a:latin typeface="+mj-lt"/>
                <a:ea typeface="宋体" panose="02010600030101010101" pitchFamily="2" charset="-122"/>
                <a:cs typeface="+mj-lt"/>
              </a:rPr>
              <a:t>ra-ResponseWindowSize</a:t>
            </a:r>
            <a:r>
              <a:rPr lang="zh-CN" altLang="en-US" sz="1400" dirty="0">
                <a:solidFill>
                  <a:schemeClr val="tx1"/>
                </a:solidFill>
                <a:latin typeface="+mj-lt"/>
                <a:ea typeface="宋体" panose="02010600030101010101" pitchFamily="2" charset="-122"/>
                <a:cs typeface="+mj-lt"/>
              </a:rPr>
              <a:t>个子帧</a:t>
            </a:r>
            <a:r>
              <a:rPr lang="zh-CN" altLang="en-US" sz="1400" dirty="0" smtClean="0">
                <a:solidFill>
                  <a:schemeClr val="tx1"/>
                </a:solidFill>
                <a:latin typeface="+mj-lt"/>
                <a:ea typeface="宋体" panose="02010600030101010101" pitchFamily="2" charset="-122"/>
                <a:cs typeface="+mj-lt"/>
              </a:rPr>
              <a:t>。</a:t>
            </a:r>
            <a:endParaRPr lang="en-US" altLang="zh-CN" sz="1400" dirty="0" smtClean="0">
              <a:solidFill>
                <a:schemeClr val="tx1"/>
              </a:solidFill>
              <a:latin typeface="+mj-lt"/>
              <a:ea typeface="宋体" panose="02010600030101010101" pitchFamily="2" charset="-122"/>
              <a:cs typeface="+mj-lt"/>
            </a:endParaRPr>
          </a:p>
          <a:p>
            <a:r>
              <a:rPr lang="zh-CN" altLang="en-US" sz="1400" b="1" dirty="0">
                <a:solidFill>
                  <a:schemeClr val="tx1"/>
                </a:solidFill>
                <a:latin typeface="+mj-lt"/>
                <a:ea typeface="宋体" panose="02010600030101010101" pitchFamily="2" charset="-122"/>
                <a:cs typeface="+mj-lt"/>
              </a:rPr>
              <a:t>步骤三 </a:t>
            </a:r>
            <a:r>
              <a:rPr lang="zh-CN" altLang="en-US" sz="1400" b="1" dirty="0" smtClean="0">
                <a:solidFill>
                  <a:schemeClr val="tx1"/>
                </a:solidFill>
                <a:latin typeface="+mj-lt"/>
                <a:ea typeface="宋体" panose="02010600030101010101" pitchFamily="2" charset="-122"/>
                <a:cs typeface="+mj-lt"/>
              </a:rPr>
              <a:t> </a:t>
            </a:r>
            <a:r>
              <a:rPr lang="en-US" altLang="zh-CN" sz="1400" b="1" dirty="0" smtClean="0">
                <a:solidFill>
                  <a:schemeClr val="tx1"/>
                </a:solidFill>
                <a:latin typeface="+mj-lt"/>
                <a:ea typeface="宋体" panose="02010600030101010101" pitchFamily="2" charset="-122"/>
                <a:cs typeface="+mj-lt"/>
              </a:rPr>
              <a:t>Msg3-RRC Connection Request</a:t>
            </a:r>
            <a:r>
              <a:rPr lang="zh-CN" altLang="en-US" sz="1400" b="1" dirty="0" smtClean="0">
                <a:solidFill>
                  <a:schemeClr val="tx1"/>
                </a:solidFill>
                <a:latin typeface="+mj-lt"/>
                <a:ea typeface="宋体" panose="02010600030101010101" pitchFamily="2" charset="-122"/>
                <a:cs typeface="+mj-lt"/>
              </a:rPr>
              <a:t>（</a:t>
            </a:r>
            <a:r>
              <a:rPr lang="en-US" altLang="zh-CN" sz="1400" b="1" dirty="0" smtClean="0">
                <a:solidFill>
                  <a:srgbClr val="FF0000"/>
                </a:solidFill>
                <a:latin typeface="+mj-lt"/>
                <a:ea typeface="宋体" panose="02010600030101010101" pitchFamily="2" charset="-122"/>
                <a:cs typeface="+mj-lt"/>
              </a:rPr>
              <a:t>RRC Attempt</a:t>
            </a:r>
            <a:r>
              <a:rPr lang="zh-CN" altLang="en-US" sz="1400" b="1" dirty="0" smtClean="0">
                <a:solidFill>
                  <a:schemeClr val="tx1"/>
                </a:solidFill>
                <a:latin typeface="+mj-lt"/>
                <a:ea typeface="宋体" panose="02010600030101010101" pitchFamily="2" charset="-122"/>
                <a:cs typeface="+mj-lt"/>
              </a:rPr>
              <a:t>）</a:t>
            </a:r>
            <a:endParaRPr lang="en-US" altLang="zh-CN" sz="1400" b="1" dirty="0" smtClean="0">
              <a:solidFill>
                <a:schemeClr val="tx1"/>
              </a:solidFill>
              <a:latin typeface="+mj-lt"/>
              <a:ea typeface="宋体" panose="02010600030101010101" pitchFamily="2" charset="-122"/>
              <a:cs typeface="+mj-lt"/>
            </a:endParaRPr>
          </a:p>
          <a:p>
            <a:r>
              <a:rPr lang="zh-CN" altLang="en-US" sz="1400" dirty="0" smtClean="0">
                <a:solidFill>
                  <a:schemeClr val="tx1"/>
                </a:solidFill>
                <a:latin typeface="+mj-lt"/>
                <a:ea typeface="宋体" panose="02010600030101010101" pitchFamily="2" charset="-122"/>
                <a:cs typeface="+mj-lt"/>
              </a:rPr>
              <a:t>基于</a:t>
            </a:r>
            <a:r>
              <a:rPr lang="zh-CN" altLang="en-US" sz="1400" dirty="0">
                <a:solidFill>
                  <a:schemeClr val="tx1"/>
                </a:solidFill>
                <a:latin typeface="+mj-lt"/>
                <a:ea typeface="宋体" panose="02010600030101010101" pitchFamily="2" charset="-122"/>
                <a:cs typeface="+mj-lt"/>
              </a:rPr>
              <a:t>非竞争的随机接入， </a:t>
            </a:r>
            <a:r>
              <a:rPr lang="en-US" altLang="zh-CN" sz="1400" dirty="0">
                <a:solidFill>
                  <a:schemeClr val="tx1"/>
                </a:solidFill>
                <a:latin typeface="+mj-lt"/>
                <a:ea typeface="宋体" panose="02010600030101010101" pitchFamily="2" charset="-122"/>
                <a:cs typeface="+mj-lt"/>
              </a:rPr>
              <a:t>P</a:t>
            </a:r>
            <a:r>
              <a:rPr lang="en-US" altLang="zh-CN" sz="1400" dirty="0" smtClean="0">
                <a:solidFill>
                  <a:schemeClr val="tx1"/>
                </a:solidFill>
                <a:latin typeface="+mj-lt"/>
                <a:ea typeface="宋体" panose="02010600030101010101" pitchFamily="2" charset="-122"/>
                <a:cs typeface="+mj-lt"/>
              </a:rPr>
              <a:t>reamble</a:t>
            </a:r>
            <a:r>
              <a:rPr lang="zh-CN" altLang="en-US" sz="1400" dirty="0">
                <a:solidFill>
                  <a:schemeClr val="tx1"/>
                </a:solidFill>
                <a:latin typeface="+mj-lt"/>
                <a:ea typeface="宋体" panose="02010600030101010101" pitchFamily="2" charset="-122"/>
                <a:cs typeface="+mj-lt"/>
              </a:rPr>
              <a:t>是某个</a:t>
            </a:r>
            <a:r>
              <a:rPr lang="en-US" altLang="zh-CN" sz="1400" dirty="0">
                <a:solidFill>
                  <a:schemeClr val="tx1"/>
                </a:solidFill>
                <a:latin typeface="+mj-lt"/>
                <a:ea typeface="宋体" panose="02010600030101010101" pitchFamily="2" charset="-122"/>
                <a:cs typeface="+mj-lt"/>
              </a:rPr>
              <a:t>UE</a:t>
            </a:r>
            <a:r>
              <a:rPr lang="zh-CN" altLang="en-US" sz="1400" dirty="0">
                <a:solidFill>
                  <a:schemeClr val="tx1"/>
                </a:solidFill>
                <a:latin typeface="+mj-lt"/>
                <a:ea typeface="宋体" panose="02010600030101010101" pitchFamily="2" charset="-122"/>
                <a:cs typeface="+mj-lt"/>
              </a:rPr>
              <a:t>专用的，所以不存在冲突；又因为该</a:t>
            </a:r>
            <a:r>
              <a:rPr lang="en-US" altLang="zh-CN" sz="1400" dirty="0">
                <a:solidFill>
                  <a:schemeClr val="tx1"/>
                </a:solidFill>
                <a:latin typeface="+mj-lt"/>
                <a:ea typeface="宋体" panose="02010600030101010101" pitchFamily="2" charset="-122"/>
                <a:cs typeface="+mj-lt"/>
              </a:rPr>
              <a:t>UE</a:t>
            </a:r>
            <a:r>
              <a:rPr lang="zh-CN" altLang="en-US" sz="1400" dirty="0">
                <a:solidFill>
                  <a:schemeClr val="tx1"/>
                </a:solidFill>
                <a:latin typeface="+mj-lt"/>
                <a:ea typeface="宋体" panose="02010600030101010101" pitchFamily="2" charset="-122"/>
                <a:cs typeface="+mj-lt"/>
              </a:rPr>
              <a:t>已经拥有在接入小区内的</a:t>
            </a:r>
            <a:r>
              <a:rPr lang="zh-CN" altLang="en-US" sz="1400" b="1" dirty="0">
                <a:solidFill>
                  <a:schemeClr val="tx1"/>
                </a:solidFill>
                <a:latin typeface="+mj-lt"/>
                <a:ea typeface="宋体" panose="02010600030101010101" pitchFamily="2" charset="-122"/>
                <a:cs typeface="+mj-lt"/>
              </a:rPr>
              <a:t>唯一标志</a:t>
            </a:r>
            <a:r>
              <a:rPr lang="en-US" altLang="zh-CN" sz="1400" b="1" dirty="0">
                <a:solidFill>
                  <a:schemeClr val="tx1"/>
                </a:solidFill>
                <a:latin typeface="+mj-lt"/>
                <a:ea typeface="宋体" panose="02010600030101010101" pitchFamily="2" charset="-122"/>
                <a:cs typeface="+mj-lt"/>
              </a:rPr>
              <a:t>C-RNTI</a:t>
            </a:r>
            <a:r>
              <a:rPr lang="zh-CN" altLang="en-US" sz="1400" dirty="0">
                <a:solidFill>
                  <a:schemeClr val="tx1"/>
                </a:solidFill>
                <a:latin typeface="+mj-lt"/>
                <a:ea typeface="宋体" panose="02010600030101010101" pitchFamily="2" charset="-122"/>
                <a:cs typeface="+mj-lt"/>
              </a:rPr>
              <a:t>，所以也不</a:t>
            </a:r>
            <a:r>
              <a:rPr lang="zh-CN" altLang="en-US" sz="1400" dirty="0" smtClean="0">
                <a:solidFill>
                  <a:schemeClr val="tx1"/>
                </a:solidFill>
                <a:latin typeface="+mj-lt"/>
                <a:ea typeface="宋体" panose="02010600030101010101" pitchFamily="2" charset="-122"/>
                <a:cs typeface="+mj-lt"/>
              </a:rPr>
              <a:t>需要</a:t>
            </a:r>
            <a:r>
              <a:rPr lang="en-US" altLang="zh-CN" sz="1400" dirty="0" err="1">
                <a:solidFill>
                  <a:schemeClr val="tx1"/>
                </a:solidFill>
                <a:ea typeface="宋体" panose="02010600030101010101" pitchFamily="2" charset="-122"/>
                <a:cs typeface="+mj-lt"/>
              </a:rPr>
              <a:t>gNB</a:t>
            </a:r>
            <a:r>
              <a:rPr lang="zh-CN" altLang="en-US" sz="1400" dirty="0" smtClean="0">
                <a:solidFill>
                  <a:schemeClr val="tx1"/>
                </a:solidFill>
                <a:latin typeface="+mj-lt"/>
                <a:ea typeface="宋体" panose="02010600030101010101" pitchFamily="2" charset="-122"/>
                <a:cs typeface="+mj-lt"/>
              </a:rPr>
              <a:t>给</a:t>
            </a:r>
            <a:r>
              <a:rPr lang="zh-CN" altLang="en-US" sz="1400" dirty="0">
                <a:solidFill>
                  <a:schemeClr val="tx1"/>
                </a:solidFill>
                <a:latin typeface="+mj-lt"/>
                <a:ea typeface="宋体" panose="02010600030101010101" pitchFamily="2" charset="-122"/>
                <a:cs typeface="+mj-lt"/>
              </a:rPr>
              <a:t>它分配</a:t>
            </a:r>
            <a:r>
              <a:rPr lang="en-US" altLang="zh-CN" sz="1400" dirty="0">
                <a:solidFill>
                  <a:schemeClr val="tx1"/>
                </a:solidFill>
                <a:latin typeface="+mj-lt"/>
                <a:ea typeface="宋体" panose="02010600030101010101" pitchFamily="2" charset="-122"/>
                <a:cs typeface="+mj-lt"/>
              </a:rPr>
              <a:t>C-RNTI</a:t>
            </a:r>
            <a:r>
              <a:rPr lang="zh-CN" altLang="en-US" sz="1400" dirty="0">
                <a:solidFill>
                  <a:schemeClr val="tx1"/>
                </a:solidFill>
                <a:latin typeface="+mj-lt"/>
                <a:ea typeface="宋体" panose="02010600030101010101" pitchFamily="2" charset="-122"/>
                <a:cs typeface="+mj-lt"/>
              </a:rPr>
              <a:t>。因此，</a:t>
            </a:r>
            <a:r>
              <a:rPr lang="zh-CN" altLang="en-US" sz="1400" b="1" dirty="0">
                <a:solidFill>
                  <a:schemeClr val="tx1"/>
                </a:solidFill>
                <a:latin typeface="+mj-lt"/>
                <a:ea typeface="宋体" panose="02010600030101010101" pitchFamily="2" charset="-122"/>
                <a:cs typeface="+mj-lt"/>
              </a:rPr>
              <a:t>只有基于竞争的随机接入才需要步骤三和步骤四</a:t>
            </a:r>
            <a:r>
              <a:rPr lang="zh-CN" altLang="en-US" sz="1400" dirty="0" smtClean="0">
                <a:solidFill>
                  <a:schemeClr val="tx1"/>
                </a:solidFill>
                <a:latin typeface="+mj-lt"/>
                <a:ea typeface="宋体" panose="02010600030101010101" pitchFamily="2" charset="-122"/>
                <a:cs typeface="+mj-lt"/>
              </a:rPr>
              <a:t>。</a:t>
            </a:r>
            <a:r>
              <a:rPr lang="en-US" altLang="zh-CN" sz="1400" dirty="0" smtClean="0">
                <a:solidFill>
                  <a:schemeClr val="tx1"/>
                </a:solidFill>
                <a:latin typeface="+mj-lt"/>
                <a:ea typeface="宋体" panose="02010600030101010101" pitchFamily="2" charset="-122"/>
                <a:cs typeface="+mj-lt"/>
              </a:rPr>
              <a:t>Msg3</a:t>
            </a:r>
            <a:r>
              <a:rPr lang="zh-CN" altLang="en-US" sz="1400" dirty="0">
                <a:solidFill>
                  <a:schemeClr val="tx1"/>
                </a:solidFill>
                <a:latin typeface="+mj-lt"/>
                <a:ea typeface="宋体" panose="02010600030101010101" pitchFamily="2" charset="-122"/>
                <a:cs typeface="+mj-lt"/>
              </a:rPr>
              <a:t>在</a:t>
            </a:r>
            <a:r>
              <a:rPr lang="en-US" altLang="zh-CN" sz="1400" dirty="0">
                <a:solidFill>
                  <a:schemeClr val="tx1"/>
                </a:solidFill>
                <a:latin typeface="+mj-lt"/>
                <a:ea typeface="宋体" panose="02010600030101010101" pitchFamily="2" charset="-122"/>
                <a:cs typeface="+mj-lt"/>
              </a:rPr>
              <a:t>UL-SCH</a:t>
            </a:r>
            <a:r>
              <a:rPr lang="zh-CN" altLang="en-US" sz="1400" dirty="0">
                <a:solidFill>
                  <a:schemeClr val="tx1"/>
                </a:solidFill>
                <a:latin typeface="+mj-lt"/>
                <a:ea typeface="宋体" panose="02010600030101010101" pitchFamily="2" charset="-122"/>
                <a:cs typeface="+mj-lt"/>
              </a:rPr>
              <a:t>上传输，使用</a:t>
            </a:r>
            <a:r>
              <a:rPr lang="en-US" altLang="zh-CN" sz="1400" dirty="0">
                <a:solidFill>
                  <a:schemeClr val="tx1"/>
                </a:solidFill>
                <a:latin typeface="+mj-lt"/>
                <a:ea typeface="宋体" panose="02010600030101010101" pitchFamily="2" charset="-122"/>
                <a:cs typeface="+mj-lt"/>
              </a:rPr>
              <a:t>HARQ</a:t>
            </a:r>
            <a:r>
              <a:rPr lang="zh-CN" altLang="en-US" sz="1400" dirty="0">
                <a:solidFill>
                  <a:schemeClr val="tx1"/>
                </a:solidFill>
                <a:latin typeface="+mj-lt"/>
                <a:ea typeface="宋体" panose="02010600030101010101" pitchFamily="2" charset="-122"/>
                <a:cs typeface="+mj-lt"/>
              </a:rPr>
              <a:t>，且</a:t>
            </a:r>
            <a:r>
              <a:rPr lang="en-US" altLang="zh-CN" sz="1400" dirty="0">
                <a:solidFill>
                  <a:schemeClr val="tx1"/>
                </a:solidFill>
                <a:latin typeface="+mj-lt"/>
                <a:ea typeface="宋体" panose="02010600030101010101" pitchFamily="2" charset="-122"/>
                <a:cs typeface="+mj-lt"/>
              </a:rPr>
              <a:t>RAR</a:t>
            </a:r>
            <a:r>
              <a:rPr lang="zh-CN" altLang="en-US" sz="1400" dirty="0">
                <a:solidFill>
                  <a:schemeClr val="tx1"/>
                </a:solidFill>
                <a:latin typeface="+mj-lt"/>
                <a:ea typeface="宋体" panose="02010600030101010101" pitchFamily="2" charset="-122"/>
                <a:cs typeface="+mj-lt"/>
              </a:rPr>
              <a:t>中带的</a:t>
            </a:r>
            <a:r>
              <a:rPr lang="en-US" altLang="zh-CN" sz="1400" dirty="0">
                <a:solidFill>
                  <a:schemeClr val="tx1"/>
                </a:solidFill>
                <a:latin typeface="+mj-lt"/>
                <a:ea typeface="宋体" panose="02010600030101010101" pitchFamily="2" charset="-122"/>
                <a:cs typeface="+mj-lt"/>
              </a:rPr>
              <a:t>UL grant</a:t>
            </a:r>
            <a:r>
              <a:rPr lang="zh-CN" altLang="en-US" sz="1400" dirty="0">
                <a:solidFill>
                  <a:schemeClr val="tx1"/>
                </a:solidFill>
                <a:latin typeface="+mj-lt"/>
                <a:ea typeface="宋体" panose="02010600030101010101" pitchFamily="2" charset="-122"/>
                <a:cs typeface="+mj-lt"/>
              </a:rPr>
              <a:t>指定的用于</a:t>
            </a:r>
            <a:r>
              <a:rPr lang="en-US" altLang="zh-CN" sz="1400" dirty="0">
                <a:solidFill>
                  <a:schemeClr val="tx1"/>
                </a:solidFill>
                <a:latin typeface="+mj-lt"/>
                <a:ea typeface="宋体" panose="02010600030101010101" pitchFamily="2" charset="-122"/>
                <a:cs typeface="+mj-lt"/>
              </a:rPr>
              <a:t>Msg3</a:t>
            </a:r>
            <a:r>
              <a:rPr lang="zh-CN" altLang="en-US" sz="1400" dirty="0">
                <a:solidFill>
                  <a:schemeClr val="tx1"/>
                </a:solidFill>
                <a:latin typeface="+mj-lt"/>
                <a:ea typeface="宋体" panose="02010600030101010101" pitchFamily="2" charset="-122"/>
                <a:cs typeface="+mj-lt"/>
              </a:rPr>
              <a:t>的</a:t>
            </a:r>
            <a:r>
              <a:rPr lang="en-US" altLang="zh-CN" sz="1400" dirty="0">
                <a:solidFill>
                  <a:schemeClr val="tx1"/>
                </a:solidFill>
                <a:latin typeface="+mj-lt"/>
                <a:ea typeface="宋体" panose="02010600030101010101" pitchFamily="2" charset="-122"/>
                <a:cs typeface="+mj-lt"/>
              </a:rPr>
              <a:t>TB</a:t>
            </a:r>
            <a:r>
              <a:rPr lang="zh-CN" altLang="en-US" sz="1400" dirty="0">
                <a:solidFill>
                  <a:schemeClr val="tx1"/>
                </a:solidFill>
                <a:latin typeface="+mj-lt"/>
                <a:ea typeface="宋体" panose="02010600030101010101" pitchFamily="2" charset="-122"/>
                <a:cs typeface="+mj-lt"/>
              </a:rPr>
              <a:t>大小至少为</a:t>
            </a:r>
            <a:r>
              <a:rPr lang="en-US" altLang="zh-CN" sz="1400" dirty="0" smtClean="0">
                <a:solidFill>
                  <a:schemeClr val="tx1"/>
                </a:solidFill>
                <a:latin typeface="+mj-lt"/>
                <a:ea typeface="宋体" panose="02010600030101010101" pitchFamily="2" charset="-122"/>
                <a:cs typeface="+mj-lt"/>
              </a:rPr>
              <a:t>80</a:t>
            </a:r>
            <a:r>
              <a:rPr lang="en-US" altLang="zh-CN" sz="1400" dirty="0">
                <a:solidFill>
                  <a:schemeClr val="tx1"/>
                </a:solidFill>
                <a:latin typeface="+mj-lt"/>
                <a:ea typeface="宋体" panose="02010600030101010101" pitchFamily="2" charset="-122"/>
                <a:cs typeface="+mj-lt"/>
              </a:rPr>
              <a:t>bit</a:t>
            </a:r>
            <a:r>
              <a:rPr lang="zh-CN" altLang="en-US" sz="1400" dirty="0" smtClean="0">
                <a:solidFill>
                  <a:schemeClr val="tx1"/>
                </a:solidFill>
                <a:latin typeface="+mj-lt"/>
                <a:ea typeface="宋体" panose="02010600030101010101" pitchFamily="2" charset="-122"/>
                <a:cs typeface="+mj-lt"/>
              </a:rPr>
              <a:t>。</a:t>
            </a:r>
            <a:r>
              <a:rPr lang="en-US" altLang="zh-CN" sz="1400" dirty="0" smtClean="0">
                <a:solidFill>
                  <a:schemeClr val="tx1"/>
                </a:solidFill>
                <a:latin typeface="+mj-lt"/>
                <a:ea typeface="宋体" panose="02010600030101010101" pitchFamily="2" charset="-122"/>
                <a:cs typeface="+mj-lt"/>
              </a:rPr>
              <a:t>Msg3</a:t>
            </a:r>
            <a:r>
              <a:rPr lang="zh-CN" altLang="en-US" sz="1400" dirty="0">
                <a:solidFill>
                  <a:schemeClr val="tx1"/>
                </a:solidFill>
                <a:latin typeface="+mj-lt"/>
                <a:ea typeface="宋体" panose="02010600030101010101" pitchFamily="2" charset="-122"/>
                <a:cs typeface="+mj-lt"/>
              </a:rPr>
              <a:t>中需要包含一个重要信息：每个</a:t>
            </a:r>
            <a:r>
              <a:rPr lang="en-US" altLang="zh-CN" sz="1400" dirty="0">
                <a:solidFill>
                  <a:schemeClr val="tx1"/>
                </a:solidFill>
                <a:latin typeface="+mj-lt"/>
                <a:ea typeface="宋体" panose="02010600030101010101" pitchFamily="2" charset="-122"/>
                <a:cs typeface="+mj-lt"/>
              </a:rPr>
              <a:t>UE</a:t>
            </a:r>
            <a:r>
              <a:rPr lang="zh-CN" altLang="en-US" sz="1400" dirty="0">
                <a:solidFill>
                  <a:schemeClr val="tx1"/>
                </a:solidFill>
                <a:latin typeface="+mj-lt"/>
                <a:ea typeface="宋体" panose="02010600030101010101" pitchFamily="2" charset="-122"/>
                <a:cs typeface="+mj-lt"/>
              </a:rPr>
              <a:t>唯一的标志。该标志将用于步骤四的冲突解决</a:t>
            </a:r>
            <a:r>
              <a:rPr lang="zh-CN" altLang="en-US" sz="1400" dirty="0" smtClean="0">
                <a:solidFill>
                  <a:schemeClr val="tx1"/>
                </a:solidFill>
                <a:latin typeface="+mj-lt"/>
                <a:ea typeface="宋体" panose="02010600030101010101" pitchFamily="2" charset="-122"/>
                <a:cs typeface="+mj-lt"/>
              </a:rPr>
              <a:t>。</a:t>
            </a:r>
            <a:r>
              <a:rPr lang="en-US" altLang="zh-CN" sz="1400" dirty="0" smtClean="0">
                <a:solidFill>
                  <a:schemeClr val="tx1"/>
                </a:solidFill>
                <a:latin typeface="+mj-lt"/>
                <a:ea typeface="宋体" panose="02010600030101010101" pitchFamily="2" charset="-122"/>
                <a:cs typeface="+mj-lt"/>
              </a:rPr>
              <a:t>UE </a:t>
            </a:r>
            <a:r>
              <a:rPr lang="zh-CN" altLang="en-US" sz="1400" dirty="0" smtClean="0">
                <a:solidFill>
                  <a:schemeClr val="tx1"/>
                </a:solidFill>
                <a:latin typeface="+mj-lt"/>
                <a:ea typeface="宋体" panose="02010600030101010101" pitchFamily="2" charset="-122"/>
                <a:cs typeface="+mj-lt"/>
              </a:rPr>
              <a:t>收到</a:t>
            </a:r>
            <a:r>
              <a:rPr lang="en-US" altLang="zh-CN" sz="1400" dirty="0" smtClean="0">
                <a:solidFill>
                  <a:schemeClr val="tx1"/>
                </a:solidFill>
                <a:latin typeface="+mj-lt"/>
                <a:ea typeface="宋体" panose="02010600030101010101" pitchFamily="2" charset="-122"/>
                <a:cs typeface="+mj-lt"/>
              </a:rPr>
              <a:t>RAR</a:t>
            </a:r>
            <a:r>
              <a:rPr lang="zh-CN" altLang="en-US" sz="1400" dirty="0" smtClean="0">
                <a:solidFill>
                  <a:schemeClr val="tx1"/>
                </a:solidFill>
                <a:latin typeface="+mj-lt"/>
                <a:ea typeface="宋体" panose="02010600030101010101" pitchFamily="2" charset="-122"/>
                <a:cs typeface="+mj-lt"/>
              </a:rPr>
              <a:t>后，根据</a:t>
            </a:r>
            <a:r>
              <a:rPr lang="en-US" altLang="zh-CN" sz="1400" dirty="0" smtClean="0">
                <a:solidFill>
                  <a:srgbClr val="FF0000"/>
                </a:solidFill>
                <a:latin typeface="+mj-lt"/>
                <a:ea typeface="宋体" panose="02010600030101010101" pitchFamily="2" charset="-122"/>
                <a:cs typeface="+mj-lt"/>
              </a:rPr>
              <a:t>Msg2</a:t>
            </a:r>
            <a:r>
              <a:rPr lang="zh-CN" altLang="en-US" sz="1400" dirty="0" smtClean="0">
                <a:solidFill>
                  <a:schemeClr val="tx1"/>
                </a:solidFill>
                <a:latin typeface="+mj-lt"/>
                <a:ea typeface="宋体" panose="02010600030101010101" pitchFamily="2" charset="-122"/>
                <a:cs typeface="+mj-lt"/>
              </a:rPr>
              <a:t>的</a:t>
            </a:r>
            <a:r>
              <a:rPr lang="en-US" altLang="zh-CN" sz="1400" dirty="0" smtClean="0">
                <a:solidFill>
                  <a:srgbClr val="FF0000"/>
                </a:solidFill>
                <a:latin typeface="+mj-lt"/>
                <a:ea typeface="宋体" panose="02010600030101010101" pitchFamily="2" charset="-122"/>
                <a:cs typeface="+mj-lt"/>
              </a:rPr>
              <a:t>TA</a:t>
            </a:r>
            <a:r>
              <a:rPr lang="zh-CN" altLang="en-US" sz="1400" dirty="0" smtClean="0">
                <a:solidFill>
                  <a:schemeClr val="tx1"/>
                </a:solidFill>
                <a:latin typeface="+mj-lt"/>
                <a:ea typeface="宋体" panose="02010600030101010101" pitchFamily="2" charset="-122"/>
                <a:cs typeface="+mj-lt"/>
              </a:rPr>
              <a:t>调整上行发送时机，向</a:t>
            </a:r>
            <a:r>
              <a:rPr lang="en-US" altLang="zh-CN" sz="1400" dirty="0" err="1" smtClean="0">
                <a:solidFill>
                  <a:schemeClr val="tx1"/>
                </a:solidFill>
                <a:latin typeface="+mj-lt"/>
                <a:ea typeface="宋体" panose="02010600030101010101" pitchFamily="2" charset="-122"/>
                <a:cs typeface="+mj-lt"/>
              </a:rPr>
              <a:t>gNB</a:t>
            </a:r>
            <a:r>
              <a:rPr lang="zh-CN" altLang="en-US" sz="1400" dirty="0">
                <a:solidFill>
                  <a:schemeClr val="tx1"/>
                </a:solidFill>
                <a:latin typeface="+mj-lt"/>
                <a:ea typeface="宋体" panose="02010600030101010101" pitchFamily="2" charset="-122"/>
                <a:cs typeface="+mj-lt"/>
              </a:rPr>
              <a:t>发送</a:t>
            </a:r>
            <a:r>
              <a:rPr lang="en-US" altLang="zh-CN" sz="1400" dirty="0">
                <a:solidFill>
                  <a:schemeClr val="tx1"/>
                </a:solidFill>
                <a:latin typeface="+mj-lt"/>
                <a:ea typeface="宋体" panose="02010600030101010101" pitchFamily="2" charset="-122"/>
                <a:cs typeface="+mj-lt"/>
              </a:rPr>
              <a:t>RRC Connection </a:t>
            </a:r>
            <a:r>
              <a:rPr lang="en-US" altLang="zh-CN" sz="1400" dirty="0" smtClean="0">
                <a:solidFill>
                  <a:schemeClr val="tx1"/>
                </a:solidFill>
                <a:latin typeface="+mj-lt"/>
                <a:ea typeface="宋体" panose="02010600030101010101" pitchFamily="2" charset="-122"/>
                <a:cs typeface="+mj-lt"/>
              </a:rPr>
              <a:t>Request</a:t>
            </a:r>
            <a:r>
              <a:rPr lang="zh-CN" altLang="en-US" sz="1400" dirty="0" smtClean="0">
                <a:solidFill>
                  <a:schemeClr val="tx1"/>
                </a:solidFill>
                <a:latin typeface="+mj-lt"/>
                <a:ea typeface="宋体" panose="02010600030101010101" pitchFamily="2" charset="-122"/>
                <a:cs typeface="+mj-lt"/>
              </a:rPr>
              <a:t>。</a:t>
            </a:r>
            <a:endParaRPr lang="en-US" altLang="zh-CN" sz="1400" dirty="0">
              <a:solidFill>
                <a:schemeClr val="tx1"/>
              </a:solidFill>
              <a:latin typeface="+mj-lt"/>
              <a:ea typeface="宋体" panose="02010600030101010101" pitchFamily="2" charset="-122"/>
              <a:cs typeface="+mj-lt"/>
            </a:endParaRPr>
          </a:p>
          <a:p>
            <a:r>
              <a:rPr lang="zh-CN" altLang="en-US" sz="1400" i="1" dirty="0" smtClean="0">
                <a:solidFill>
                  <a:schemeClr val="tx1"/>
                </a:solidFill>
                <a:latin typeface="+mj-lt"/>
                <a:ea typeface="宋体" panose="02010600030101010101" pitchFamily="2" charset="-122"/>
                <a:cs typeface="+mj-lt"/>
              </a:rPr>
              <a:t>竞争和非竞争随机接入的区别就是在</a:t>
            </a:r>
            <a:r>
              <a:rPr lang="en-US" altLang="zh-CN" sz="1400" i="1" dirty="0" smtClean="0">
                <a:solidFill>
                  <a:schemeClr val="tx1"/>
                </a:solidFill>
                <a:latin typeface="+mj-lt"/>
                <a:ea typeface="宋体" panose="02010600030101010101" pitchFamily="2" charset="-122"/>
                <a:cs typeface="+mj-lt"/>
              </a:rPr>
              <a:t>Msg3</a:t>
            </a:r>
            <a:r>
              <a:rPr lang="zh-CN" altLang="en-US" sz="1400" i="1" dirty="0" smtClean="0">
                <a:solidFill>
                  <a:schemeClr val="tx1"/>
                </a:solidFill>
                <a:latin typeface="+mj-lt"/>
                <a:ea typeface="宋体" panose="02010600030101010101" pitchFamily="2" charset="-122"/>
                <a:cs typeface="+mj-lt"/>
              </a:rPr>
              <a:t>消息之前是否携带</a:t>
            </a:r>
            <a:r>
              <a:rPr lang="en-US" altLang="zh-CN" sz="1400" i="1" dirty="0" smtClean="0">
                <a:solidFill>
                  <a:schemeClr val="tx1"/>
                </a:solidFill>
                <a:latin typeface="+mj-lt"/>
                <a:ea typeface="宋体" panose="02010600030101010101" pitchFamily="2" charset="-122"/>
                <a:cs typeface="+mj-lt"/>
              </a:rPr>
              <a:t>C-RNTI</a:t>
            </a:r>
            <a:r>
              <a:rPr lang="zh-CN" altLang="en-US" sz="1400" i="1" dirty="0" smtClean="0">
                <a:solidFill>
                  <a:schemeClr val="tx1"/>
                </a:solidFill>
                <a:latin typeface="+mj-lt"/>
                <a:ea typeface="宋体" panose="02010600030101010101" pitchFamily="2" charset="-122"/>
                <a:cs typeface="+mj-lt"/>
              </a:rPr>
              <a:t>。</a:t>
            </a:r>
            <a:endParaRPr lang="en-US" altLang="zh-CN" sz="1400" i="1" dirty="0" smtClean="0">
              <a:solidFill>
                <a:schemeClr val="tx1"/>
              </a:solidFill>
              <a:latin typeface="+mj-lt"/>
              <a:ea typeface="宋体" panose="02010600030101010101" pitchFamily="2" charset="-122"/>
              <a:cs typeface="+mj-lt"/>
            </a:endParaRPr>
          </a:p>
          <a:p>
            <a:r>
              <a:rPr lang="zh-CN" altLang="en-US" sz="1400" b="1" dirty="0">
                <a:solidFill>
                  <a:schemeClr val="tx1"/>
                </a:solidFill>
                <a:latin typeface="+mj-lt"/>
                <a:ea typeface="宋体" panose="02010600030101010101" pitchFamily="2" charset="-122"/>
                <a:cs typeface="+mj-lt"/>
              </a:rPr>
              <a:t>步骤</a:t>
            </a:r>
            <a:r>
              <a:rPr lang="zh-CN" altLang="en-US" sz="1400" b="1" dirty="0" smtClean="0">
                <a:solidFill>
                  <a:schemeClr val="tx1"/>
                </a:solidFill>
                <a:latin typeface="+mj-lt"/>
                <a:ea typeface="宋体" panose="02010600030101010101" pitchFamily="2" charset="-122"/>
                <a:cs typeface="+mj-lt"/>
              </a:rPr>
              <a:t>四 </a:t>
            </a:r>
            <a:r>
              <a:rPr lang="en-US" altLang="zh-CN" sz="1400" b="1" dirty="0" smtClean="0">
                <a:solidFill>
                  <a:schemeClr val="tx1"/>
                </a:solidFill>
                <a:latin typeface="+mj-lt"/>
                <a:ea typeface="宋体" panose="02010600030101010101" pitchFamily="2" charset="-122"/>
                <a:cs typeface="+mj-lt"/>
              </a:rPr>
              <a:t>Msg4-RRC </a:t>
            </a:r>
            <a:r>
              <a:rPr lang="en-US" altLang="zh-CN" sz="1400" b="1" dirty="0">
                <a:solidFill>
                  <a:schemeClr val="tx1"/>
                </a:solidFill>
                <a:latin typeface="+mj-lt"/>
                <a:ea typeface="宋体" panose="02010600030101010101" pitchFamily="2" charset="-122"/>
                <a:cs typeface="+mj-lt"/>
              </a:rPr>
              <a:t>Connection </a:t>
            </a:r>
            <a:r>
              <a:rPr lang="en-US" altLang="zh-CN" sz="1400" b="1" dirty="0" smtClean="0">
                <a:solidFill>
                  <a:schemeClr val="tx1"/>
                </a:solidFill>
                <a:latin typeface="+mj-lt"/>
                <a:ea typeface="宋体" panose="02010600030101010101" pitchFamily="2" charset="-122"/>
                <a:cs typeface="+mj-lt"/>
              </a:rPr>
              <a:t>Setup</a:t>
            </a:r>
            <a:r>
              <a:rPr lang="zh-CN" altLang="en-US" sz="1400" b="1" dirty="0" smtClean="0">
                <a:solidFill>
                  <a:schemeClr val="tx1"/>
                </a:solidFill>
                <a:latin typeface="+mj-lt"/>
                <a:ea typeface="宋体" panose="02010600030101010101" pitchFamily="2" charset="-122"/>
                <a:cs typeface="+mj-lt"/>
              </a:rPr>
              <a:t>（</a:t>
            </a:r>
            <a:r>
              <a:rPr lang="en-US" altLang="zh-CN" sz="1400" b="1" dirty="0" smtClean="0">
                <a:solidFill>
                  <a:schemeClr val="tx1"/>
                </a:solidFill>
                <a:ea typeface="宋体" panose="02010600030101010101" pitchFamily="2" charset="-122"/>
                <a:cs typeface="+mj-lt"/>
              </a:rPr>
              <a:t>Contention Resolution</a:t>
            </a:r>
            <a:r>
              <a:rPr lang="zh-CN" altLang="en-US" sz="1400" b="1" dirty="0" smtClean="0">
                <a:solidFill>
                  <a:schemeClr val="tx1"/>
                </a:solidFill>
                <a:latin typeface="+mj-lt"/>
                <a:ea typeface="宋体" panose="02010600030101010101" pitchFamily="2" charset="-122"/>
                <a:cs typeface="+mj-lt"/>
              </a:rPr>
              <a:t>）</a:t>
            </a:r>
            <a:endParaRPr lang="en-US" altLang="zh-CN" sz="1400" b="1" dirty="0" smtClean="0">
              <a:solidFill>
                <a:schemeClr val="tx1"/>
              </a:solidFill>
              <a:latin typeface="+mj-lt"/>
              <a:ea typeface="宋体" panose="02010600030101010101" pitchFamily="2" charset="-122"/>
              <a:cs typeface="+mj-lt"/>
            </a:endParaRPr>
          </a:p>
          <a:p>
            <a:r>
              <a:rPr lang="zh-CN" altLang="en-US" sz="1400" dirty="0" smtClean="0">
                <a:solidFill>
                  <a:schemeClr val="tx1"/>
                </a:solidFill>
                <a:latin typeface="+mj-lt"/>
                <a:ea typeface="宋体" panose="02010600030101010101" pitchFamily="2" charset="-122"/>
                <a:cs typeface="+mj-lt"/>
              </a:rPr>
              <a:t>在</a:t>
            </a:r>
            <a:r>
              <a:rPr lang="zh-CN" altLang="en-US" sz="1400" dirty="0">
                <a:solidFill>
                  <a:schemeClr val="tx1"/>
                </a:solidFill>
                <a:latin typeface="+mj-lt"/>
                <a:ea typeface="宋体" panose="02010600030101010101" pitchFamily="2" charset="-122"/>
                <a:cs typeface="+mj-lt"/>
              </a:rPr>
              <a:t>步骤三中已经介绍过，</a:t>
            </a:r>
            <a:r>
              <a:rPr lang="en-US" altLang="zh-CN" sz="1400" dirty="0">
                <a:solidFill>
                  <a:schemeClr val="tx1"/>
                </a:solidFill>
                <a:latin typeface="+mj-lt"/>
                <a:ea typeface="宋体" panose="02010600030101010101" pitchFamily="2" charset="-122"/>
                <a:cs typeface="+mj-lt"/>
              </a:rPr>
              <a:t>UE</a:t>
            </a:r>
            <a:r>
              <a:rPr lang="zh-CN" altLang="en-US" sz="1400" dirty="0">
                <a:solidFill>
                  <a:schemeClr val="tx1"/>
                </a:solidFill>
                <a:latin typeface="+mj-lt"/>
                <a:ea typeface="宋体" panose="02010600030101010101" pitchFamily="2" charset="-122"/>
                <a:cs typeface="+mj-lt"/>
              </a:rPr>
              <a:t>会在</a:t>
            </a:r>
            <a:r>
              <a:rPr lang="en-US" altLang="zh-CN" sz="1400" dirty="0">
                <a:solidFill>
                  <a:schemeClr val="tx1"/>
                </a:solidFill>
                <a:latin typeface="+mj-lt"/>
                <a:ea typeface="宋体" panose="02010600030101010101" pitchFamily="2" charset="-122"/>
                <a:cs typeface="+mj-lt"/>
              </a:rPr>
              <a:t>Msg3</a:t>
            </a:r>
            <a:r>
              <a:rPr lang="zh-CN" altLang="en-US" sz="1400" dirty="0">
                <a:solidFill>
                  <a:schemeClr val="tx1"/>
                </a:solidFill>
                <a:latin typeface="+mj-lt"/>
                <a:ea typeface="宋体" panose="02010600030101010101" pitchFamily="2" charset="-122"/>
                <a:cs typeface="+mj-lt"/>
              </a:rPr>
              <a:t>有携带自己唯一的标志： </a:t>
            </a:r>
            <a:r>
              <a:rPr lang="en-US" altLang="zh-CN" sz="1400" dirty="0">
                <a:solidFill>
                  <a:schemeClr val="tx1"/>
                </a:solidFill>
                <a:latin typeface="+mj-lt"/>
                <a:ea typeface="宋体" panose="02010600030101010101" pitchFamily="2" charset="-122"/>
                <a:cs typeface="+mj-lt"/>
              </a:rPr>
              <a:t>C-RNTI</a:t>
            </a:r>
            <a:r>
              <a:rPr lang="zh-CN" altLang="en-US" sz="1400" dirty="0">
                <a:solidFill>
                  <a:schemeClr val="tx1"/>
                </a:solidFill>
                <a:latin typeface="+mj-lt"/>
                <a:ea typeface="宋体" panose="02010600030101010101" pitchFamily="2" charset="-122"/>
                <a:cs typeface="+mj-lt"/>
              </a:rPr>
              <a:t>或来自核心网的</a:t>
            </a:r>
            <a:r>
              <a:rPr lang="en-US" altLang="zh-CN" sz="1400" dirty="0">
                <a:solidFill>
                  <a:schemeClr val="tx1"/>
                </a:solidFill>
                <a:latin typeface="+mj-lt"/>
                <a:ea typeface="宋体" panose="02010600030101010101" pitchFamily="2" charset="-122"/>
                <a:cs typeface="+mj-lt"/>
              </a:rPr>
              <a:t>UE</a:t>
            </a:r>
            <a:r>
              <a:rPr lang="zh-CN" altLang="en-US" sz="1400" dirty="0">
                <a:solidFill>
                  <a:schemeClr val="tx1"/>
                </a:solidFill>
                <a:latin typeface="+mj-lt"/>
                <a:ea typeface="宋体" panose="02010600030101010101" pitchFamily="2" charset="-122"/>
                <a:cs typeface="+mj-lt"/>
              </a:rPr>
              <a:t>标志（</a:t>
            </a:r>
            <a:r>
              <a:rPr lang="en-US" altLang="zh-CN" sz="1400" dirty="0">
                <a:solidFill>
                  <a:schemeClr val="tx1"/>
                </a:solidFill>
                <a:latin typeface="+mj-lt"/>
                <a:ea typeface="宋体" panose="02010600030101010101" pitchFamily="2" charset="-122"/>
                <a:cs typeface="+mj-lt"/>
              </a:rPr>
              <a:t>S-TMSI</a:t>
            </a:r>
            <a:r>
              <a:rPr lang="zh-CN" altLang="en-US" sz="1400" dirty="0">
                <a:solidFill>
                  <a:schemeClr val="tx1"/>
                </a:solidFill>
                <a:latin typeface="+mj-lt"/>
                <a:ea typeface="宋体" panose="02010600030101010101" pitchFamily="2" charset="-122"/>
                <a:cs typeface="+mj-lt"/>
              </a:rPr>
              <a:t>或一个随机数）</a:t>
            </a:r>
            <a:r>
              <a:rPr lang="zh-CN" altLang="en-US" sz="1400" dirty="0" smtClean="0">
                <a:solidFill>
                  <a:schemeClr val="tx1"/>
                </a:solidFill>
                <a:latin typeface="+mj-lt"/>
                <a:ea typeface="宋体" panose="02010600030101010101" pitchFamily="2" charset="-122"/>
                <a:cs typeface="+mj-lt"/>
              </a:rPr>
              <a:t>。</a:t>
            </a:r>
            <a:r>
              <a:rPr lang="en-US" altLang="zh-CN" sz="1400" dirty="0" err="1" smtClean="0">
                <a:solidFill>
                  <a:schemeClr val="tx1"/>
                </a:solidFill>
                <a:latin typeface="+mj-lt"/>
                <a:ea typeface="宋体" panose="02010600030101010101" pitchFamily="2" charset="-122"/>
                <a:cs typeface="+mj-lt"/>
              </a:rPr>
              <a:t>gNB</a:t>
            </a:r>
            <a:r>
              <a:rPr lang="zh-CN" altLang="en-US" sz="1400" dirty="0" smtClean="0">
                <a:solidFill>
                  <a:schemeClr val="tx1"/>
                </a:solidFill>
                <a:latin typeface="+mj-lt"/>
                <a:ea typeface="宋体" panose="02010600030101010101" pitchFamily="2" charset="-122"/>
                <a:cs typeface="+mj-lt"/>
              </a:rPr>
              <a:t>在</a:t>
            </a:r>
            <a:r>
              <a:rPr lang="zh-CN" altLang="en-US" sz="1400" dirty="0">
                <a:solidFill>
                  <a:schemeClr val="tx1"/>
                </a:solidFill>
                <a:latin typeface="+mj-lt"/>
                <a:ea typeface="宋体" panose="02010600030101010101" pitchFamily="2" charset="-122"/>
                <a:cs typeface="+mj-lt"/>
              </a:rPr>
              <a:t>冲突解决机制中，会在</a:t>
            </a:r>
            <a:r>
              <a:rPr lang="en-US" altLang="zh-CN" sz="1400" dirty="0" smtClean="0">
                <a:solidFill>
                  <a:schemeClr val="tx1"/>
                </a:solidFill>
                <a:latin typeface="+mj-lt"/>
                <a:ea typeface="宋体" panose="02010600030101010101" pitchFamily="2" charset="-122"/>
                <a:cs typeface="+mj-lt"/>
              </a:rPr>
              <a:t>Msg4</a:t>
            </a:r>
            <a:r>
              <a:rPr lang="zh-CN" altLang="en-US" sz="1400" dirty="0" smtClean="0">
                <a:solidFill>
                  <a:schemeClr val="tx1"/>
                </a:solidFill>
                <a:latin typeface="+mj-lt"/>
                <a:ea typeface="宋体" panose="02010600030101010101" pitchFamily="2" charset="-122"/>
                <a:cs typeface="+mj-lt"/>
              </a:rPr>
              <a:t>中</a:t>
            </a:r>
            <a:r>
              <a:rPr lang="zh-CN" altLang="en-US" sz="1400" dirty="0">
                <a:solidFill>
                  <a:schemeClr val="tx1"/>
                </a:solidFill>
                <a:latin typeface="+mj-lt"/>
                <a:ea typeface="宋体" panose="02010600030101010101" pitchFamily="2" charset="-122"/>
                <a:cs typeface="+mj-lt"/>
              </a:rPr>
              <a:t>携带该唯一的标志以指定胜出的</a:t>
            </a:r>
            <a:r>
              <a:rPr lang="en-US" altLang="zh-CN" sz="1400" dirty="0">
                <a:solidFill>
                  <a:schemeClr val="tx1"/>
                </a:solidFill>
                <a:latin typeface="+mj-lt"/>
                <a:ea typeface="宋体" panose="02010600030101010101" pitchFamily="2" charset="-122"/>
                <a:cs typeface="+mj-lt"/>
              </a:rPr>
              <a:t>UE</a:t>
            </a:r>
            <a:r>
              <a:rPr lang="zh-CN" altLang="en-US" sz="1400" dirty="0">
                <a:solidFill>
                  <a:schemeClr val="tx1"/>
                </a:solidFill>
                <a:latin typeface="+mj-lt"/>
                <a:ea typeface="宋体" panose="02010600030101010101" pitchFamily="2" charset="-122"/>
                <a:cs typeface="+mj-lt"/>
              </a:rPr>
              <a:t>。而其它没有在冲突解决中胜出的</a:t>
            </a:r>
            <a:r>
              <a:rPr lang="en-US" altLang="zh-CN" sz="1400" dirty="0">
                <a:solidFill>
                  <a:schemeClr val="tx1"/>
                </a:solidFill>
                <a:latin typeface="+mj-lt"/>
                <a:ea typeface="宋体" panose="02010600030101010101" pitchFamily="2" charset="-122"/>
                <a:cs typeface="+mj-lt"/>
              </a:rPr>
              <a:t>UE</a:t>
            </a:r>
            <a:r>
              <a:rPr lang="zh-CN" altLang="en-US" sz="1400" dirty="0">
                <a:solidFill>
                  <a:schemeClr val="tx1"/>
                </a:solidFill>
                <a:latin typeface="+mj-lt"/>
                <a:ea typeface="宋体" panose="02010600030101010101" pitchFamily="2" charset="-122"/>
                <a:cs typeface="+mj-lt"/>
              </a:rPr>
              <a:t>将重新发起随机接入</a:t>
            </a:r>
            <a:r>
              <a:rPr lang="zh-CN" altLang="en-US" sz="1400" dirty="0" smtClean="0">
                <a:solidFill>
                  <a:schemeClr val="tx1"/>
                </a:solidFill>
                <a:latin typeface="+mj-lt"/>
                <a:ea typeface="宋体" panose="02010600030101010101" pitchFamily="2" charset="-122"/>
                <a:cs typeface="+mj-lt"/>
              </a:rPr>
              <a:t>。</a:t>
            </a:r>
            <a:endParaRPr lang="en-US" altLang="zh-CN" sz="1400" dirty="0" smtClean="0">
              <a:solidFill>
                <a:schemeClr val="tx1"/>
              </a:solidFill>
              <a:latin typeface="+mj-lt"/>
              <a:ea typeface="宋体" panose="02010600030101010101" pitchFamily="2" charset="-122"/>
              <a:cs typeface="+mj-lt"/>
            </a:endParaRPr>
          </a:p>
          <a:p>
            <a:r>
              <a:rPr lang="en-US" altLang="zh-CN" sz="1400" dirty="0">
                <a:solidFill>
                  <a:schemeClr val="tx1"/>
                </a:solidFill>
                <a:latin typeface="+mj-lt"/>
                <a:ea typeface="宋体" panose="02010600030101010101" pitchFamily="2" charset="-122"/>
                <a:cs typeface="+mj-lt"/>
              </a:rPr>
              <a:t>RRC Connection </a:t>
            </a:r>
            <a:r>
              <a:rPr lang="en-US" altLang="zh-CN" sz="1400" dirty="0" smtClean="0">
                <a:solidFill>
                  <a:schemeClr val="tx1"/>
                </a:solidFill>
                <a:latin typeface="+mj-lt"/>
                <a:ea typeface="宋体" panose="02010600030101010101" pitchFamily="2" charset="-122"/>
                <a:cs typeface="+mj-lt"/>
              </a:rPr>
              <a:t>Setup</a:t>
            </a:r>
            <a:r>
              <a:rPr lang="zh-CN" altLang="en-US" sz="1400" dirty="0" smtClean="0">
                <a:solidFill>
                  <a:schemeClr val="tx1"/>
                </a:solidFill>
                <a:latin typeface="+mj-lt"/>
                <a:ea typeface="宋体" panose="02010600030101010101" pitchFamily="2" charset="-122"/>
                <a:cs typeface="+mj-lt"/>
              </a:rPr>
              <a:t>消息包含</a:t>
            </a:r>
            <a:r>
              <a:rPr lang="en-US" altLang="zh-CN" sz="1400" dirty="0" smtClean="0">
                <a:solidFill>
                  <a:schemeClr val="tx1"/>
                </a:solidFill>
                <a:latin typeface="+mj-lt"/>
                <a:ea typeface="宋体" panose="02010600030101010101" pitchFamily="2" charset="-122"/>
                <a:cs typeface="+mj-lt"/>
              </a:rPr>
              <a:t>SRB1</a:t>
            </a:r>
            <a:r>
              <a:rPr lang="zh-CN" altLang="en-US" sz="1400" dirty="0" smtClean="0">
                <a:solidFill>
                  <a:schemeClr val="tx1"/>
                </a:solidFill>
                <a:latin typeface="+mj-lt"/>
                <a:ea typeface="宋体" panose="02010600030101010101" pitchFamily="2" charset="-122"/>
                <a:cs typeface="+mj-lt"/>
              </a:rPr>
              <a:t>承载消息和无线资源配置信息</a:t>
            </a:r>
            <a:r>
              <a:rPr lang="en-US" altLang="zh-CN" sz="1400" dirty="0" smtClean="0">
                <a:solidFill>
                  <a:schemeClr val="tx1"/>
                </a:solidFill>
                <a:latin typeface="+mj-lt"/>
                <a:ea typeface="宋体" panose="02010600030101010101" pitchFamily="2" charset="-122"/>
                <a:cs typeface="+mj-lt"/>
              </a:rPr>
              <a:t>(</a:t>
            </a:r>
            <a:r>
              <a:rPr lang="zh-CN" altLang="en-US" sz="1400" dirty="0" smtClean="0">
                <a:solidFill>
                  <a:schemeClr val="tx1"/>
                </a:solidFill>
                <a:latin typeface="+mj-lt"/>
                <a:ea typeface="宋体" panose="02010600030101010101" pitchFamily="2" charset="-122"/>
                <a:cs typeface="+mj-lt"/>
              </a:rPr>
              <a:t>即</a:t>
            </a:r>
            <a:r>
              <a:rPr lang="en-US" altLang="zh-CN" sz="1400" dirty="0" smtClean="0">
                <a:solidFill>
                  <a:schemeClr val="tx1"/>
                </a:solidFill>
                <a:latin typeface="+mj-lt"/>
                <a:ea typeface="宋体" panose="02010600030101010101" pitchFamily="2" charset="-122"/>
                <a:cs typeface="+mj-lt"/>
              </a:rPr>
              <a:t>DRB)</a:t>
            </a:r>
          </a:p>
          <a:p>
            <a:r>
              <a:rPr lang="zh-CN" altLang="en-US" sz="1400" b="1" dirty="0">
                <a:solidFill>
                  <a:schemeClr val="tx1"/>
                </a:solidFill>
                <a:latin typeface="+mj-lt"/>
                <a:ea typeface="宋体" panose="02010600030101010101" pitchFamily="2" charset="-122"/>
                <a:cs typeface="+mj-lt"/>
              </a:rPr>
              <a:t>步骤</a:t>
            </a:r>
            <a:r>
              <a:rPr lang="zh-CN" altLang="en-US" sz="1400" b="1" dirty="0" smtClean="0">
                <a:solidFill>
                  <a:schemeClr val="tx1"/>
                </a:solidFill>
                <a:latin typeface="+mj-lt"/>
                <a:ea typeface="宋体" panose="02010600030101010101" pitchFamily="2" charset="-122"/>
                <a:cs typeface="+mj-lt"/>
              </a:rPr>
              <a:t>五</a:t>
            </a:r>
            <a:r>
              <a:rPr lang="zh-CN" altLang="en-US" sz="1400" dirty="0" smtClean="0">
                <a:solidFill>
                  <a:schemeClr val="tx1"/>
                </a:solidFill>
                <a:latin typeface="+mj-lt"/>
                <a:ea typeface="宋体" panose="02010600030101010101" pitchFamily="2" charset="-122"/>
                <a:cs typeface="+mj-lt"/>
              </a:rPr>
              <a:t> </a:t>
            </a:r>
            <a:r>
              <a:rPr lang="en-US" altLang="zh-CN" sz="1400" b="1" dirty="0" smtClean="0">
                <a:solidFill>
                  <a:schemeClr val="tx1"/>
                </a:solidFill>
                <a:latin typeface="+mj-lt"/>
                <a:ea typeface="宋体" panose="02010600030101010101" pitchFamily="2" charset="-122"/>
                <a:cs typeface="+mj-lt"/>
              </a:rPr>
              <a:t>Msg5-RRC </a:t>
            </a:r>
            <a:r>
              <a:rPr lang="en-US" altLang="zh-CN" sz="1400" b="1" dirty="0">
                <a:solidFill>
                  <a:schemeClr val="tx1"/>
                </a:solidFill>
                <a:latin typeface="+mj-lt"/>
                <a:ea typeface="宋体" panose="02010600030101010101" pitchFamily="2" charset="-122"/>
                <a:cs typeface="+mj-lt"/>
              </a:rPr>
              <a:t>Connection Setup </a:t>
            </a:r>
            <a:r>
              <a:rPr lang="en-US" altLang="zh-CN" sz="1400" b="1" dirty="0" smtClean="0">
                <a:solidFill>
                  <a:schemeClr val="tx1"/>
                </a:solidFill>
                <a:latin typeface="+mj-lt"/>
                <a:ea typeface="宋体" panose="02010600030101010101" pitchFamily="2" charset="-122"/>
                <a:cs typeface="+mj-lt"/>
              </a:rPr>
              <a:t>Complete</a:t>
            </a:r>
            <a:r>
              <a:rPr lang="zh-CN" altLang="en-US" sz="1400" b="1" dirty="0" smtClean="0">
                <a:solidFill>
                  <a:schemeClr val="tx1"/>
                </a:solidFill>
                <a:latin typeface="+mj-lt"/>
                <a:ea typeface="宋体" panose="02010600030101010101" pitchFamily="2" charset="-122"/>
                <a:cs typeface="+mj-lt"/>
              </a:rPr>
              <a:t>（</a:t>
            </a:r>
            <a:r>
              <a:rPr lang="en-US" altLang="zh-CN" sz="1400" b="1" dirty="0" smtClean="0">
                <a:solidFill>
                  <a:srgbClr val="FF0000"/>
                </a:solidFill>
                <a:latin typeface="+mj-lt"/>
                <a:ea typeface="宋体" panose="02010600030101010101" pitchFamily="2" charset="-122"/>
                <a:cs typeface="+mj-lt"/>
              </a:rPr>
              <a:t>RRC Success</a:t>
            </a:r>
            <a:r>
              <a:rPr lang="zh-CN" altLang="en-US" sz="1400" b="1" dirty="0" smtClean="0">
                <a:solidFill>
                  <a:schemeClr val="tx1"/>
                </a:solidFill>
                <a:latin typeface="+mj-lt"/>
                <a:ea typeface="宋体" panose="02010600030101010101" pitchFamily="2" charset="-122"/>
                <a:cs typeface="+mj-lt"/>
              </a:rPr>
              <a:t>）</a:t>
            </a:r>
            <a:endParaRPr lang="en-US" altLang="zh-CN" sz="1400" b="1" dirty="0" smtClean="0">
              <a:solidFill>
                <a:schemeClr val="tx1"/>
              </a:solidFill>
              <a:latin typeface="+mj-lt"/>
              <a:ea typeface="宋体" panose="02010600030101010101" pitchFamily="2" charset="-122"/>
              <a:cs typeface="+mj-lt"/>
            </a:endParaRPr>
          </a:p>
          <a:p>
            <a:r>
              <a:rPr lang="en-US" altLang="zh-CN" sz="1400" dirty="0">
                <a:solidFill>
                  <a:schemeClr val="tx1"/>
                </a:solidFill>
                <a:latin typeface="+mj-lt"/>
                <a:ea typeface="宋体" panose="02010600030101010101" pitchFamily="2" charset="-122"/>
                <a:cs typeface="+mj-lt"/>
              </a:rPr>
              <a:t>UE</a:t>
            </a:r>
            <a:r>
              <a:rPr lang="zh-CN" altLang="en-US" sz="1400" dirty="0" smtClean="0">
                <a:solidFill>
                  <a:schemeClr val="tx1"/>
                </a:solidFill>
                <a:latin typeface="+mj-lt"/>
                <a:ea typeface="宋体" panose="02010600030101010101" pitchFamily="2" charset="-122"/>
                <a:cs typeface="+mj-lt"/>
              </a:rPr>
              <a:t>完成</a:t>
            </a:r>
            <a:r>
              <a:rPr lang="en-US" altLang="zh-CN" sz="1400" dirty="0" smtClean="0">
                <a:solidFill>
                  <a:schemeClr val="tx1"/>
                </a:solidFill>
                <a:latin typeface="+mj-lt"/>
                <a:ea typeface="宋体" panose="02010600030101010101" pitchFamily="2" charset="-122"/>
                <a:cs typeface="+mj-lt"/>
              </a:rPr>
              <a:t>SRB1</a:t>
            </a:r>
            <a:r>
              <a:rPr lang="zh-CN" altLang="en-US" sz="1400" dirty="0" smtClean="0">
                <a:solidFill>
                  <a:schemeClr val="tx1"/>
                </a:solidFill>
                <a:latin typeface="+mj-lt"/>
                <a:ea typeface="宋体" panose="02010600030101010101" pitchFamily="2" charset="-122"/>
                <a:cs typeface="+mj-lt"/>
              </a:rPr>
              <a:t>承载和无线资源配置后，向</a:t>
            </a:r>
            <a:r>
              <a:rPr lang="en-US" altLang="zh-CN" sz="1400" dirty="0" err="1" smtClean="0">
                <a:solidFill>
                  <a:schemeClr val="tx1"/>
                </a:solidFill>
                <a:latin typeface="+mj-lt"/>
                <a:ea typeface="宋体" panose="02010600030101010101" pitchFamily="2" charset="-122"/>
                <a:cs typeface="+mj-lt"/>
              </a:rPr>
              <a:t>gNB</a:t>
            </a:r>
            <a:r>
              <a:rPr lang="zh-CN" altLang="en-US" sz="1400" dirty="0" smtClean="0">
                <a:solidFill>
                  <a:schemeClr val="tx1"/>
                </a:solidFill>
                <a:latin typeface="+mj-lt"/>
                <a:ea typeface="宋体" panose="02010600030101010101" pitchFamily="2" charset="-122"/>
                <a:cs typeface="+mj-lt"/>
              </a:rPr>
              <a:t>发送</a:t>
            </a:r>
            <a:r>
              <a:rPr lang="en-US" altLang="zh-CN" sz="1400" dirty="0" err="1" smtClean="0">
                <a:solidFill>
                  <a:schemeClr val="tx1"/>
                </a:solidFill>
                <a:latin typeface="+mj-lt"/>
                <a:ea typeface="宋体" panose="02010600030101010101" pitchFamily="2" charset="-122"/>
                <a:cs typeface="+mj-lt"/>
              </a:rPr>
              <a:t>RRCConnectionSetupComplete</a:t>
            </a:r>
            <a:r>
              <a:rPr lang="zh-CN" altLang="en-US" sz="1400" dirty="0" smtClean="0">
                <a:solidFill>
                  <a:schemeClr val="tx1"/>
                </a:solidFill>
                <a:latin typeface="+mj-lt"/>
                <a:ea typeface="宋体" panose="02010600030101010101" pitchFamily="2" charset="-122"/>
                <a:cs typeface="+mj-lt"/>
              </a:rPr>
              <a:t>消息，包含</a:t>
            </a:r>
            <a:r>
              <a:rPr lang="en-US" altLang="zh-CN" sz="1400" dirty="0" smtClean="0">
                <a:solidFill>
                  <a:schemeClr val="tx1"/>
                </a:solidFill>
                <a:latin typeface="+mj-lt"/>
                <a:ea typeface="宋体" panose="02010600030101010101" pitchFamily="2" charset="-122"/>
                <a:cs typeface="+mj-lt"/>
              </a:rPr>
              <a:t>NAS</a:t>
            </a:r>
            <a:r>
              <a:rPr lang="zh-CN" altLang="en-US" sz="1400" dirty="0" smtClean="0">
                <a:solidFill>
                  <a:schemeClr val="tx1"/>
                </a:solidFill>
                <a:latin typeface="+mj-lt"/>
                <a:ea typeface="宋体" panose="02010600030101010101" pitchFamily="2" charset="-122"/>
                <a:cs typeface="+mj-lt"/>
              </a:rPr>
              <a:t>层</a:t>
            </a:r>
            <a:r>
              <a:rPr lang="en-US" altLang="zh-CN" sz="1400" dirty="0" smtClean="0">
                <a:solidFill>
                  <a:schemeClr val="tx1"/>
                </a:solidFill>
                <a:latin typeface="+mj-lt"/>
                <a:ea typeface="宋体" panose="02010600030101010101" pitchFamily="2" charset="-122"/>
                <a:cs typeface="+mj-lt"/>
              </a:rPr>
              <a:t>Attach Request</a:t>
            </a:r>
            <a:r>
              <a:rPr lang="zh-CN" altLang="en-US" sz="1400" dirty="0" smtClean="0">
                <a:solidFill>
                  <a:schemeClr val="tx1"/>
                </a:solidFill>
                <a:latin typeface="+mj-lt"/>
                <a:ea typeface="宋体" panose="02010600030101010101" pitchFamily="2" charset="-122"/>
                <a:cs typeface="+mj-lt"/>
              </a:rPr>
              <a:t>信息</a:t>
            </a:r>
            <a:endParaRPr lang="en-US" altLang="zh-CN" sz="1400" dirty="0" smtClean="0">
              <a:solidFill>
                <a:schemeClr val="tx1"/>
              </a:solidFill>
              <a:latin typeface="+mj-lt"/>
              <a:ea typeface="宋体" panose="02010600030101010101" pitchFamily="2" charset="-122"/>
              <a:cs typeface="+mj-lt"/>
            </a:endParaRPr>
          </a:p>
          <a:p>
            <a:endParaRPr lang="en-US" altLang="zh-CN" sz="1400" dirty="0">
              <a:solidFill>
                <a:schemeClr val="tx1"/>
              </a:solidFill>
              <a:latin typeface="+mj-lt"/>
              <a:ea typeface="宋体" panose="02010600030101010101" pitchFamily="2" charset="-122"/>
              <a:cs typeface="+mj-lt"/>
            </a:endParaRPr>
          </a:p>
          <a:p>
            <a:r>
              <a:rPr lang="zh-CN" altLang="en-US" sz="1400" dirty="0">
                <a:solidFill>
                  <a:schemeClr val="tx1"/>
                </a:solidFill>
                <a:ea typeface="宋体" panose="02010600030101010101" pitchFamily="2" charset="-122"/>
                <a:cs typeface="+mj-lt"/>
              </a:rPr>
              <a:t>关于非竞争随机接入</a:t>
            </a:r>
            <a:r>
              <a:rPr lang="zh-CN" altLang="en-US" sz="1400" dirty="0" smtClean="0">
                <a:solidFill>
                  <a:schemeClr val="tx1"/>
                </a:solidFill>
                <a:ea typeface="宋体" panose="02010600030101010101" pitchFamily="2" charset="-122"/>
                <a:cs typeface="+mj-lt"/>
              </a:rPr>
              <a:t>：</a:t>
            </a:r>
            <a:endParaRPr lang="en-US" altLang="zh-CN" sz="1400" dirty="0" smtClean="0">
              <a:solidFill>
                <a:schemeClr val="tx1"/>
              </a:solidFill>
              <a:ea typeface="宋体" panose="02010600030101010101" pitchFamily="2" charset="-122"/>
              <a:cs typeface="+mj-lt"/>
            </a:endParaRPr>
          </a:p>
          <a:p>
            <a:r>
              <a:rPr lang="zh-CN" altLang="en-US" sz="1400" dirty="0">
                <a:solidFill>
                  <a:schemeClr val="tx1"/>
                </a:solidFill>
                <a:ea typeface="宋体" panose="02010600030101010101" pitchFamily="2" charset="-122"/>
                <a:cs typeface="+mj-lt"/>
              </a:rPr>
              <a:t>（</a:t>
            </a:r>
            <a:r>
              <a:rPr lang="en-US" altLang="zh-CN" sz="1400" dirty="0">
                <a:solidFill>
                  <a:schemeClr val="tx1"/>
                </a:solidFill>
                <a:ea typeface="宋体" panose="02010600030101010101" pitchFamily="2" charset="-122"/>
                <a:cs typeface="+mj-lt"/>
              </a:rPr>
              <a:t>1</a:t>
            </a:r>
            <a:r>
              <a:rPr lang="zh-CN" altLang="en-US" sz="1400" dirty="0">
                <a:solidFill>
                  <a:schemeClr val="tx1"/>
                </a:solidFill>
                <a:ea typeface="宋体" panose="02010600030101010101" pitchFamily="2" charset="-122"/>
                <a:cs typeface="+mj-lt"/>
              </a:rPr>
              <a:t>） </a:t>
            </a:r>
            <a:r>
              <a:rPr lang="en-US" altLang="zh-CN" sz="1400" dirty="0" smtClean="0">
                <a:solidFill>
                  <a:srgbClr val="FF0000"/>
                </a:solidFill>
                <a:ea typeface="宋体" panose="02010600030101010101" pitchFamily="2" charset="-122"/>
                <a:cs typeface="+mj-lt"/>
              </a:rPr>
              <a:t>NSA</a:t>
            </a:r>
            <a:r>
              <a:rPr lang="zh-CN" altLang="en-US" sz="1400" dirty="0" smtClean="0">
                <a:solidFill>
                  <a:srgbClr val="FF0000"/>
                </a:solidFill>
                <a:ea typeface="宋体" panose="02010600030101010101" pitchFamily="2" charset="-122"/>
                <a:cs typeface="+mj-lt"/>
              </a:rPr>
              <a:t>的随机接入为非竞争随机接入，没有</a:t>
            </a:r>
            <a:r>
              <a:rPr lang="en-US" altLang="zh-CN" sz="1400" dirty="0" smtClean="0">
                <a:solidFill>
                  <a:srgbClr val="FF0000"/>
                </a:solidFill>
                <a:ea typeface="宋体" panose="02010600030101010101" pitchFamily="2" charset="-122"/>
                <a:cs typeface="+mj-lt"/>
              </a:rPr>
              <a:t>Msg4</a:t>
            </a:r>
            <a:r>
              <a:rPr lang="zh-CN" altLang="en-US" sz="1400" dirty="0" smtClean="0">
                <a:solidFill>
                  <a:srgbClr val="FF0000"/>
                </a:solidFill>
                <a:ea typeface="宋体" panose="02010600030101010101" pitchFamily="2" charset="-122"/>
                <a:cs typeface="+mj-lt"/>
              </a:rPr>
              <a:t>和</a:t>
            </a:r>
            <a:r>
              <a:rPr lang="en-US" altLang="zh-CN" sz="1400" dirty="0" smtClean="0">
                <a:solidFill>
                  <a:srgbClr val="FF0000"/>
                </a:solidFill>
                <a:ea typeface="宋体" panose="02010600030101010101" pitchFamily="2" charset="-122"/>
                <a:cs typeface="+mj-lt"/>
              </a:rPr>
              <a:t>Msg5</a:t>
            </a:r>
          </a:p>
          <a:p>
            <a:r>
              <a:rPr lang="zh-CN" altLang="en-US" sz="1400" dirty="0" smtClean="0">
                <a:solidFill>
                  <a:schemeClr val="tx1"/>
                </a:solidFill>
                <a:ea typeface="宋体" panose="02010600030101010101" pitchFamily="2" charset="-122"/>
                <a:cs typeface="+mj-lt"/>
              </a:rPr>
              <a:t>（</a:t>
            </a:r>
            <a:r>
              <a:rPr lang="en-US" altLang="zh-CN" sz="1400" dirty="0" smtClean="0">
                <a:solidFill>
                  <a:schemeClr val="tx1"/>
                </a:solidFill>
                <a:ea typeface="宋体" panose="02010600030101010101" pitchFamily="2" charset="-122"/>
                <a:cs typeface="+mj-lt"/>
              </a:rPr>
              <a:t>2</a:t>
            </a:r>
            <a:r>
              <a:rPr lang="zh-CN" altLang="en-US" sz="1400" dirty="0" smtClean="0">
                <a:solidFill>
                  <a:schemeClr val="tx1"/>
                </a:solidFill>
                <a:ea typeface="宋体" panose="02010600030101010101" pitchFamily="2" charset="-122"/>
                <a:cs typeface="+mj-lt"/>
              </a:rPr>
              <a:t>）</a:t>
            </a:r>
            <a:r>
              <a:rPr lang="zh-CN" altLang="en-US" sz="1400" dirty="0">
                <a:solidFill>
                  <a:schemeClr val="tx1"/>
                </a:solidFill>
                <a:ea typeface="宋体" panose="02010600030101010101" pitchFamily="2" charset="-122"/>
                <a:cs typeface="+mj-lt"/>
              </a:rPr>
              <a:t>基于竞争的随机接入的</a:t>
            </a:r>
            <a:r>
              <a:rPr lang="en-US" altLang="zh-CN" sz="1400" dirty="0">
                <a:solidFill>
                  <a:schemeClr val="tx1"/>
                </a:solidFill>
                <a:ea typeface="宋体" panose="02010600030101010101" pitchFamily="2" charset="-122"/>
                <a:cs typeface="+mj-lt"/>
              </a:rPr>
              <a:t>UE</a:t>
            </a:r>
            <a:r>
              <a:rPr lang="zh-CN" altLang="en-US" sz="1400" dirty="0">
                <a:solidFill>
                  <a:schemeClr val="tx1"/>
                </a:solidFill>
                <a:ea typeface="宋体" panose="02010600030101010101" pitchFamily="2" charset="-122"/>
                <a:cs typeface="+mj-lt"/>
              </a:rPr>
              <a:t>必定原本处于</a:t>
            </a:r>
            <a:r>
              <a:rPr lang="en-US" altLang="zh-CN" sz="1400" dirty="0">
                <a:solidFill>
                  <a:schemeClr val="tx1"/>
                </a:solidFill>
                <a:ea typeface="宋体" panose="02010600030101010101" pitchFamily="2" charset="-122"/>
                <a:cs typeface="+mj-lt"/>
              </a:rPr>
              <a:t>RRC_CONNECTED</a:t>
            </a:r>
            <a:r>
              <a:rPr lang="zh-CN" altLang="en-US" sz="1400" dirty="0">
                <a:solidFill>
                  <a:schemeClr val="tx1"/>
                </a:solidFill>
                <a:ea typeface="宋体" panose="02010600030101010101" pitchFamily="2" charset="-122"/>
                <a:cs typeface="+mj-lt"/>
              </a:rPr>
              <a:t>态；</a:t>
            </a:r>
          </a:p>
          <a:p>
            <a:r>
              <a:rPr lang="zh-CN" altLang="en-US" sz="1400" dirty="0" smtClean="0">
                <a:solidFill>
                  <a:schemeClr val="tx1"/>
                </a:solidFill>
                <a:ea typeface="宋体" panose="02010600030101010101" pitchFamily="2" charset="-122"/>
                <a:cs typeface="+mj-lt"/>
              </a:rPr>
              <a:t>（</a:t>
            </a:r>
            <a:r>
              <a:rPr lang="en-US" altLang="zh-CN" sz="1400" dirty="0" smtClean="0">
                <a:solidFill>
                  <a:schemeClr val="tx1"/>
                </a:solidFill>
                <a:ea typeface="宋体" panose="02010600030101010101" pitchFamily="2" charset="-122"/>
                <a:cs typeface="+mj-lt"/>
              </a:rPr>
              <a:t>3</a:t>
            </a:r>
            <a:r>
              <a:rPr lang="zh-CN" altLang="en-US" sz="1400" dirty="0" smtClean="0">
                <a:solidFill>
                  <a:schemeClr val="tx1"/>
                </a:solidFill>
                <a:ea typeface="宋体" panose="02010600030101010101" pitchFamily="2" charset="-122"/>
                <a:cs typeface="+mj-lt"/>
              </a:rPr>
              <a:t>）</a:t>
            </a:r>
            <a:r>
              <a:rPr lang="en-US" altLang="zh-CN" sz="1400" dirty="0">
                <a:solidFill>
                  <a:schemeClr val="tx1"/>
                </a:solidFill>
                <a:ea typeface="宋体" panose="02010600030101010101" pitchFamily="2" charset="-122"/>
                <a:cs typeface="+mj-lt"/>
              </a:rPr>
              <a:t>Handover</a:t>
            </a:r>
            <a:r>
              <a:rPr lang="zh-CN" altLang="en-US" sz="1400" dirty="0">
                <a:solidFill>
                  <a:schemeClr val="tx1"/>
                </a:solidFill>
                <a:ea typeface="宋体" panose="02010600030101010101" pitchFamily="2" charset="-122"/>
                <a:cs typeface="+mj-lt"/>
              </a:rPr>
              <a:t>时，</a:t>
            </a:r>
            <a:r>
              <a:rPr lang="en-US" altLang="zh-CN" sz="1400" dirty="0">
                <a:solidFill>
                  <a:schemeClr val="tx1"/>
                </a:solidFill>
                <a:ea typeface="宋体" panose="02010600030101010101" pitchFamily="2" charset="-122"/>
                <a:cs typeface="+mj-lt"/>
              </a:rPr>
              <a:t>UE</a:t>
            </a:r>
            <a:r>
              <a:rPr lang="zh-CN" altLang="en-US" sz="1400" dirty="0">
                <a:solidFill>
                  <a:schemeClr val="tx1"/>
                </a:solidFill>
                <a:ea typeface="宋体" panose="02010600030101010101" pitchFamily="2" charset="-122"/>
                <a:cs typeface="+mj-lt"/>
              </a:rPr>
              <a:t>在目标小区使用的</a:t>
            </a:r>
            <a:r>
              <a:rPr lang="en-US" altLang="zh-CN" sz="1400" dirty="0">
                <a:solidFill>
                  <a:schemeClr val="tx1"/>
                </a:solidFill>
                <a:ea typeface="宋体" panose="02010600030101010101" pitchFamily="2" charset="-122"/>
                <a:cs typeface="+mj-lt"/>
              </a:rPr>
              <a:t>C-RNTI</a:t>
            </a:r>
            <a:r>
              <a:rPr lang="zh-CN" altLang="en-US" sz="1400" dirty="0">
                <a:solidFill>
                  <a:schemeClr val="tx1"/>
                </a:solidFill>
                <a:ea typeface="宋体" panose="02010600030101010101" pitchFamily="2" charset="-122"/>
                <a:cs typeface="+mj-lt"/>
              </a:rPr>
              <a:t>是通过</a:t>
            </a:r>
            <a:r>
              <a:rPr lang="en-US" altLang="zh-CN" sz="1400" dirty="0" err="1">
                <a:solidFill>
                  <a:schemeClr val="tx1"/>
                </a:solidFill>
                <a:ea typeface="宋体" panose="02010600030101010101" pitchFamily="2" charset="-122"/>
                <a:cs typeface="+mj-lt"/>
              </a:rPr>
              <a:t>RRCConnectionReconfiguration</a:t>
            </a:r>
            <a:r>
              <a:rPr lang="zh-CN" altLang="en-US" sz="1400" dirty="0">
                <a:solidFill>
                  <a:schemeClr val="tx1"/>
                </a:solidFill>
                <a:ea typeface="宋体" panose="02010600030101010101" pitchFamily="2" charset="-122"/>
                <a:cs typeface="+mj-lt"/>
              </a:rPr>
              <a:t>中的</a:t>
            </a:r>
            <a:r>
              <a:rPr lang="en-US" altLang="zh-CN" sz="1400" dirty="0" err="1">
                <a:solidFill>
                  <a:schemeClr val="tx1"/>
                </a:solidFill>
                <a:ea typeface="宋体" panose="02010600030101010101" pitchFamily="2" charset="-122"/>
                <a:cs typeface="+mj-lt"/>
              </a:rPr>
              <a:t>MobilityControlInfo</a:t>
            </a:r>
            <a:r>
              <a:rPr lang="zh-CN" altLang="en-US" sz="1400" dirty="0">
                <a:solidFill>
                  <a:schemeClr val="tx1"/>
                </a:solidFill>
                <a:ea typeface="宋体" panose="02010600030101010101" pitchFamily="2" charset="-122"/>
                <a:cs typeface="+mj-lt"/>
              </a:rPr>
              <a:t>的</a:t>
            </a:r>
            <a:r>
              <a:rPr lang="en-US" altLang="zh-CN" sz="1400" dirty="0" err="1">
                <a:solidFill>
                  <a:schemeClr val="tx1"/>
                </a:solidFill>
                <a:ea typeface="宋体" panose="02010600030101010101" pitchFamily="2" charset="-122"/>
                <a:cs typeface="+mj-lt"/>
              </a:rPr>
              <a:t>newUE</a:t>
            </a:r>
            <a:r>
              <a:rPr lang="en-US" altLang="zh-CN" sz="1400" dirty="0">
                <a:solidFill>
                  <a:schemeClr val="tx1"/>
                </a:solidFill>
                <a:ea typeface="宋体" panose="02010600030101010101" pitchFamily="2" charset="-122"/>
                <a:cs typeface="+mj-lt"/>
              </a:rPr>
              <a:t>-Identity</a:t>
            </a:r>
            <a:r>
              <a:rPr lang="zh-CN" altLang="en-US" sz="1400" dirty="0">
                <a:solidFill>
                  <a:schemeClr val="tx1"/>
                </a:solidFill>
                <a:ea typeface="宋体" panose="02010600030101010101" pitchFamily="2" charset="-122"/>
                <a:cs typeface="+mj-lt"/>
              </a:rPr>
              <a:t>来配置的。</a:t>
            </a:r>
          </a:p>
          <a:p>
            <a:endParaRPr lang="en-US" altLang="zh-CN" sz="1400" dirty="0" smtClean="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11</a:t>
            </a:fld>
            <a:endParaRPr lang="en-US" dirty="0"/>
          </a:p>
        </p:txBody>
      </p:sp>
    </p:spTree>
    <p:extLst>
      <p:ext uri="{BB962C8B-B14F-4D97-AF65-F5344CB8AC3E}">
        <p14:creationId xmlns:p14="http://schemas.microsoft.com/office/powerpoint/2010/main" val="3115618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NR</a:t>
            </a:r>
            <a:r>
              <a:rPr lang="zh-CN" altLang="en-US" dirty="0"/>
              <a:t>随机接入</a:t>
            </a:r>
          </a:p>
        </p:txBody>
      </p:sp>
      <p:sp>
        <p:nvSpPr>
          <p:cNvPr id="3" name="内容占位符 2"/>
          <p:cNvSpPr>
            <a:spLocks noGrp="1"/>
          </p:cNvSpPr>
          <p:nvPr>
            <p:ph idx="1"/>
          </p:nvPr>
        </p:nvSpPr>
        <p:spPr>
          <a:xfrm>
            <a:off x="538577" y="1083015"/>
            <a:ext cx="11274542" cy="3648783"/>
          </a:xfrm>
        </p:spPr>
        <p:txBody>
          <a:bodyPr/>
          <a:lstStyle/>
          <a:p>
            <a:r>
              <a:rPr lang="zh-CN" altLang="en-US" sz="1600" b="1" dirty="0" smtClean="0">
                <a:solidFill>
                  <a:schemeClr val="tx1"/>
                </a:solidFill>
                <a:latin typeface="+mj-lt"/>
                <a:ea typeface="宋体" panose="02010600030101010101" pitchFamily="2" charset="-122"/>
                <a:cs typeface="+mj-lt"/>
              </a:rPr>
              <a:t>问：</a:t>
            </a:r>
            <a:r>
              <a:rPr lang="en-US" altLang="zh-CN" sz="1600" b="1" dirty="0" smtClean="0">
                <a:solidFill>
                  <a:schemeClr val="tx1"/>
                </a:solidFill>
                <a:latin typeface="+mj-lt"/>
                <a:ea typeface="宋体" panose="02010600030101010101" pitchFamily="2" charset="-122"/>
                <a:cs typeface="+mj-lt"/>
              </a:rPr>
              <a:t>NR</a:t>
            </a:r>
            <a:r>
              <a:rPr lang="zh-CN" altLang="en-US" sz="1600" b="1" dirty="0" smtClean="0">
                <a:solidFill>
                  <a:schemeClr val="tx1"/>
                </a:solidFill>
                <a:latin typeface="+mj-lt"/>
                <a:ea typeface="宋体" panose="02010600030101010101" pitchFamily="2" charset="-122"/>
                <a:cs typeface="+mj-lt"/>
              </a:rPr>
              <a:t>随机接入与</a:t>
            </a:r>
            <a:r>
              <a:rPr lang="en-US" altLang="zh-CN" sz="1600" b="1" dirty="0" smtClean="0">
                <a:solidFill>
                  <a:schemeClr val="tx1"/>
                </a:solidFill>
                <a:latin typeface="+mj-lt"/>
                <a:ea typeface="宋体" panose="02010600030101010101" pitchFamily="2" charset="-122"/>
                <a:cs typeface="+mj-lt"/>
              </a:rPr>
              <a:t>LTE</a:t>
            </a:r>
            <a:r>
              <a:rPr lang="zh-CN" altLang="en-US" sz="1600" b="1" dirty="0" smtClean="0">
                <a:solidFill>
                  <a:schemeClr val="tx1"/>
                </a:solidFill>
                <a:latin typeface="+mj-lt"/>
                <a:ea typeface="宋体" panose="02010600030101010101" pitchFamily="2" charset="-122"/>
                <a:cs typeface="+mj-lt"/>
              </a:rPr>
              <a:t>随机接入的区别？</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1.NR </a:t>
            </a:r>
            <a:r>
              <a:rPr lang="zh-CN" altLang="en-US" sz="1600" dirty="0">
                <a:solidFill>
                  <a:schemeClr val="tx1"/>
                </a:solidFill>
                <a:latin typeface="+mj-lt"/>
                <a:ea typeface="宋体" panose="02010600030101010101" pitchFamily="2" charset="-122"/>
                <a:cs typeface="+mj-lt"/>
              </a:rPr>
              <a:t>的整个协议序列与 </a:t>
            </a:r>
            <a:r>
              <a:rPr lang="en-US" altLang="zh-CN" sz="1600" dirty="0">
                <a:solidFill>
                  <a:schemeClr val="tx1"/>
                </a:solidFill>
                <a:latin typeface="+mj-lt"/>
                <a:ea typeface="宋体" panose="02010600030101010101" pitchFamily="2" charset="-122"/>
                <a:cs typeface="+mj-lt"/>
              </a:rPr>
              <a:t>LTE </a:t>
            </a:r>
            <a:r>
              <a:rPr lang="zh-CN" altLang="en-US" sz="1600" dirty="0">
                <a:solidFill>
                  <a:schemeClr val="tx1"/>
                </a:solidFill>
                <a:latin typeface="+mj-lt"/>
                <a:ea typeface="宋体" panose="02010600030101010101" pitchFamily="2" charset="-122"/>
                <a:cs typeface="+mj-lt"/>
              </a:rPr>
              <a:t>几乎相同。 </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2.LTE </a:t>
            </a:r>
            <a:r>
              <a:rPr lang="en-US" altLang="zh-CN" sz="1600" dirty="0">
                <a:solidFill>
                  <a:schemeClr val="tx1"/>
                </a:solidFill>
                <a:latin typeface="+mj-lt"/>
                <a:ea typeface="宋体" panose="02010600030101010101" pitchFamily="2" charset="-122"/>
                <a:cs typeface="+mj-lt"/>
              </a:rPr>
              <a:t>RACH </a:t>
            </a:r>
            <a:r>
              <a:rPr lang="zh-CN" altLang="en-US" sz="1600" dirty="0">
                <a:solidFill>
                  <a:schemeClr val="tx1"/>
                </a:solidFill>
                <a:latin typeface="+mj-lt"/>
                <a:ea typeface="宋体" panose="02010600030101010101" pitchFamily="2" charset="-122"/>
                <a:cs typeface="+mj-lt"/>
              </a:rPr>
              <a:t>和 </a:t>
            </a:r>
            <a:r>
              <a:rPr lang="en-US" altLang="zh-CN" sz="1600" dirty="0">
                <a:solidFill>
                  <a:schemeClr val="tx1"/>
                </a:solidFill>
                <a:latin typeface="+mj-lt"/>
                <a:ea typeface="宋体" panose="02010600030101010101" pitchFamily="2" charset="-122"/>
                <a:cs typeface="+mj-lt"/>
              </a:rPr>
              <a:t>NR RACH </a:t>
            </a:r>
            <a:r>
              <a:rPr lang="zh-CN" altLang="en-US" sz="1600" dirty="0" smtClean="0">
                <a:solidFill>
                  <a:schemeClr val="tx1"/>
                </a:solidFill>
                <a:latin typeface="+mj-lt"/>
                <a:ea typeface="宋体" panose="02010600030101010101" pitchFamily="2" charset="-122"/>
                <a:cs typeface="+mj-lt"/>
              </a:rPr>
              <a:t>之间的</a:t>
            </a:r>
            <a:r>
              <a:rPr lang="zh-CN" altLang="en-US" sz="1600" dirty="0">
                <a:solidFill>
                  <a:schemeClr val="tx1"/>
                </a:solidFill>
                <a:latin typeface="+mj-lt"/>
                <a:ea typeface="宋体" panose="02010600030101010101" pitchFamily="2" charset="-122"/>
                <a:cs typeface="+mj-lt"/>
              </a:rPr>
              <a:t>主要区别就在于 </a:t>
            </a:r>
            <a:r>
              <a:rPr lang="en-US" altLang="zh-CN" sz="1600" dirty="0">
                <a:solidFill>
                  <a:schemeClr val="tx1"/>
                </a:solidFill>
                <a:latin typeface="+mj-lt"/>
                <a:ea typeface="宋体" panose="02010600030101010101" pitchFamily="2" charset="-122"/>
                <a:cs typeface="+mj-lt"/>
              </a:rPr>
              <a:t>RACH Preamble </a:t>
            </a:r>
            <a:r>
              <a:rPr lang="zh-CN" altLang="en-US" sz="1600" dirty="0">
                <a:solidFill>
                  <a:schemeClr val="tx1"/>
                </a:solidFill>
                <a:latin typeface="+mj-lt"/>
                <a:ea typeface="宋体" panose="02010600030101010101" pitchFamily="2" charset="-122"/>
                <a:cs typeface="+mj-lt"/>
              </a:rPr>
              <a:t>被传输之前的过程。由于 </a:t>
            </a:r>
            <a:r>
              <a:rPr lang="en-US" altLang="zh-CN" sz="1600" dirty="0" err="1">
                <a:solidFill>
                  <a:schemeClr val="tx1"/>
                </a:solidFill>
                <a:latin typeface="+mj-lt"/>
                <a:ea typeface="宋体" panose="02010600030101010101" pitchFamily="2" charset="-122"/>
                <a:cs typeface="+mj-lt"/>
              </a:rPr>
              <a:t>BeamForming</a:t>
            </a:r>
            <a:r>
              <a:rPr lang="zh-CN" altLang="en-US" sz="1600" dirty="0">
                <a:solidFill>
                  <a:schemeClr val="tx1"/>
                </a:solidFill>
                <a:latin typeface="+mj-lt"/>
                <a:ea typeface="宋体" panose="02010600030101010101" pitchFamily="2" charset="-122"/>
                <a:cs typeface="+mj-lt"/>
              </a:rPr>
              <a:t>（波束赋形</a:t>
            </a:r>
            <a:r>
              <a:rPr lang="zh-CN" altLang="en-US" sz="1600" dirty="0" smtClean="0">
                <a:solidFill>
                  <a:schemeClr val="tx1"/>
                </a:solidFill>
                <a:latin typeface="+mj-lt"/>
                <a:ea typeface="宋体" panose="02010600030101010101" pitchFamily="2" charset="-122"/>
                <a:cs typeface="+mj-lt"/>
              </a:rPr>
              <a:t>）在 </a:t>
            </a:r>
            <a:r>
              <a:rPr lang="en-US" altLang="zh-CN" sz="1600" dirty="0">
                <a:solidFill>
                  <a:schemeClr val="tx1"/>
                </a:solidFill>
                <a:latin typeface="+mj-lt"/>
                <a:ea typeface="宋体" panose="02010600030101010101" pitchFamily="2" charset="-122"/>
                <a:cs typeface="+mj-lt"/>
              </a:rPr>
              <a:t>NR </a:t>
            </a:r>
            <a:r>
              <a:rPr lang="zh-CN" altLang="en-US" sz="1600" dirty="0">
                <a:solidFill>
                  <a:schemeClr val="tx1"/>
                </a:solidFill>
                <a:latin typeface="+mj-lt"/>
                <a:ea typeface="宋体" panose="02010600030101010101" pitchFamily="2" charset="-122"/>
                <a:cs typeface="+mj-lt"/>
              </a:rPr>
              <a:t>中是默认支持的，特别是在 </a:t>
            </a:r>
            <a:r>
              <a:rPr lang="en-US" altLang="zh-CN" sz="1600" dirty="0" err="1">
                <a:solidFill>
                  <a:schemeClr val="tx1"/>
                </a:solidFill>
                <a:latin typeface="+mj-lt"/>
                <a:ea typeface="宋体" panose="02010600030101010101" pitchFamily="2" charset="-122"/>
                <a:cs typeface="+mj-lt"/>
              </a:rPr>
              <a:t>mmWave</a:t>
            </a:r>
            <a:r>
              <a:rPr lang="zh-CN" altLang="en-US" sz="1600" dirty="0">
                <a:solidFill>
                  <a:schemeClr val="tx1"/>
                </a:solidFill>
                <a:latin typeface="+mj-lt"/>
                <a:ea typeface="宋体" panose="02010600030101010101" pitchFamily="2" charset="-122"/>
                <a:cs typeface="+mj-lt"/>
              </a:rPr>
              <a:t>（毫米波）</a:t>
            </a:r>
            <a:r>
              <a:rPr lang="zh-CN" altLang="en-US" sz="1600" dirty="0" smtClean="0">
                <a:solidFill>
                  <a:schemeClr val="tx1"/>
                </a:solidFill>
                <a:latin typeface="+mj-lt"/>
                <a:ea typeface="宋体" panose="02010600030101010101" pitchFamily="2" charset="-122"/>
                <a:cs typeface="+mj-lt"/>
              </a:rPr>
              <a:t>中，当 </a:t>
            </a:r>
            <a:r>
              <a:rPr lang="en-US" altLang="zh-CN" sz="1600" dirty="0">
                <a:solidFill>
                  <a:schemeClr val="tx1"/>
                </a:solidFill>
                <a:latin typeface="+mj-lt"/>
                <a:ea typeface="宋体" panose="02010600030101010101" pitchFamily="2" charset="-122"/>
                <a:cs typeface="+mj-lt"/>
              </a:rPr>
              <a:t>NR </a:t>
            </a:r>
            <a:r>
              <a:rPr lang="zh-CN" altLang="en-US" sz="1600" dirty="0">
                <a:solidFill>
                  <a:schemeClr val="tx1"/>
                </a:solidFill>
                <a:latin typeface="+mj-lt"/>
                <a:ea typeface="宋体" panose="02010600030101010101" pitchFamily="2" charset="-122"/>
                <a:cs typeface="+mj-lt"/>
              </a:rPr>
              <a:t>运行</a:t>
            </a:r>
            <a:r>
              <a:rPr lang="zh-CN" altLang="en-US" sz="1600" dirty="0" smtClean="0">
                <a:solidFill>
                  <a:schemeClr val="tx1"/>
                </a:solidFill>
                <a:latin typeface="+mj-lt"/>
                <a:ea typeface="宋体" panose="02010600030101010101" pitchFamily="2" charset="-122"/>
                <a:cs typeface="+mj-lt"/>
              </a:rPr>
              <a:t>在</a:t>
            </a:r>
            <a:r>
              <a:rPr lang="en-US" altLang="zh-CN" sz="1600" dirty="0" err="1" smtClean="0">
                <a:solidFill>
                  <a:schemeClr val="tx1"/>
                </a:solidFill>
                <a:latin typeface="+mj-lt"/>
                <a:ea typeface="宋体" panose="02010600030101010101" pitchFamily="2" charset="-122"/>
                <a:cs typeface="+mj-lt"/>
              </a:rPr>
              <a:t>BeamForming</a:t>
            </a:r>
            <a:r>
              <a:rPr lang="en-US" altLang="zh-CN" sz="1600" dirty="0" smtClean="0">
                <a:solidFill>
                  <a:schemeClr val="tx1"/>
                </a:solidFill>
                <a:latin typeface="+mj-lt"/>
                <a:ea typeface="宋体" panose="02010600030101010101" pitchFamily="2" charset="-122"/>
                <a:cs typeface="+mj-lt"/>
              </a:rPr>
              <a:t> </a:t>
            </a:r>
            <a:r>
              <a:rPr lang="zh-CN" altLang="en-US" sz="1600" dirty="0">
                <a:solidFill>
                  <a:schemeClr val="tx1"/>
                </a:solidFill>
                <a:latin typeface="+mj-lt"/>
                <a:ea typeface="宋体" panose="02010600030101010101" pitchFamily="2" charset="-122"/>
                <a:cs typeface="+mj-lt"/>
              </a:rPr>
              <a:t>模式下，</a:t>
            </a:r>
            <a:r>
              <a:rPr lang="en-US" altLang="zh-CN" sz="1600" dirty="0">
                <a:solidFill>
                  <a:schemeClr val="tx1"/>
                </a:solidFill>
                <a:latin typeface="+mj-lt"/>
                <a:ea typeface="宋体" panose="02010600030101010101" pitchFamily="2" charset="-122"/>
                <a:cs typeface="+mj-lt"/>
              </a:rPr>
              <a:t>UE </a:t>
            </a:r>
            <a:r>
              <a:rPr lang="zh-CN" altLang="en-US" sz="1600" dirty="0">
                <a:solidFill>
                  <a:schemeClr val="tx1"/>
                </a:solidFill>
                <a:latin typeface="+mj-lt"/>
                <a:ea typeface="宋体" panose="02010600030101010101" pitchFamily="2" charset="-122"/>
                <a:cs typeface="+mj-lt"/>
              </a:rPr>
              <a:t>需要检测并选择用于 </a:t>
            </a:r>
            <a:r>
              <a:rPr lang="en-US" altLang="zh-CN" sz="1600" dirty="0">
                <a:solidFill>
                  <a:schemeClr val="tx1"/>
                </a:solidFill>
                <a:latin typeface="+mj-lt"/>
                <a:ea typeface="宋体" panose="02010600030101010101" pitchFamily="2" charset="-122"/>
                <a:cs typeface="+mj-lt"/>
              </a:rPr>
              <a:t>RACH </a:t>
            </a:r>
            <a:r>
              <a:rPr lang="zh-CN" altLang="en-US" sz="1600" dirty="0">
                <a:solidFill>
                  <a:schemeClr val="tx1"/>
                </a:solidFill>
                <a:latin typeface="+mj-lt"/>
                <a:ea typeface="宋体" panose="02010600030101010101" pitchFamily="2" charset="-122"/>
                <a:cs typeface="+mj-lt"/>
              </a:rPr>
              <a:t>过程的最佳波束</a:t>
            </a:r>
            <a:r>
              <a:rPr lang="zh-CN" altLang="en-US" sz="1600" dirty="0" smtClean="0">
                <a:solidFill>
                  <a:schemeClr val="tx1"/>
                </a:solidFill>
                <a:latin typeface="+mj-lt"/>
                <a:ea typeface="宋体" panose="02010600030101010101" pitchFamily="2" charset="-122"/>
                <a:cs typeface="+mj-lt"/>
              </a:rPr>
              <a:t>。该</a:t>
            </a:r>
            <a:r>
              <a:rPr lang="zh-CN" altLang="en-US" sz="1600" dirty="0">
                <a:solidFill>
                  <a:schemeClr val="tx1"/>
                </a:solidFill>
                <a:latin typeface="+mj-lt"/>
                <a:ea typeface="宋体" panose="02010600030101010101" pitchFamily="2" charset="-122"/>
                <a:cs typeface="+mj-lt"/>
              </a:rPr>
              <a:t>波束</a:t>
            </a:r>
            <a:r>
              <a:rPr lang="zh-CN" altLang="en-US" sz="1600" dirty="0" smtClean="0">
                <a:solidFill>
                  <a:schemeClr val="tx1"/>
                </a:solidFill>
                <a:latin typeface="+mj-lt"/>
                <a:ea typeface="宋体" panose="02010600030101010101" pitchFamily="2" charset="-122"/>
                <a:cs typeface="+mj-lt"/>
              </a:rPr>
              <a:t>选择过程</a:t>
            </a:r>
            <a:r>
              <a:rPr lang="zh-CN" altLang="en-US" sz="1600" dirty="0">
                <a:solidFill>
                  <a:schemeClr val="tx1"/>
                </a:solidFill>
                <a:latin typeface="+mj-lt"/>
                <a:ea typeface="宋体" panose="02010600030101010101" pitchFamily="2" charset="-122"/>
                <a:cs typeface="+mj-lt"/>
              </a:rPr>
              <a:t>将是 </a:t>
            </a:r>
            <a:r>
              <a:rPr lang="en-US" altLang="zh-CN" sz="1600" dirty="0">
                <a:solidFill>
                  <a:schemeClr val="tx1"/>
                </a:solidFill>
                <a:latin typeface="+mj-lt"/>
                <a:ea typeface="宋体" panose="02010600030101010101" pitchFamily="2" charset="-122"/>
                <a:cs typeface="+mj-lt"/>
              </a:rPr>
              <a:t>LTE RACH </a:t>
            </a:r>
            <a:r>
              <a:rPr lang="zh-CN" altLang="en-US" sz="1600" dirty="0">
                <a:solidFill>
                  <a:schemeClr val="tx1"/>
                </a:solidFill>
                <a:latin typeface="+mj-lt"/>
                <a:ea typeface="宋体" panose="02010600030101010101" pitchFamily="2" charset="-122"/>
                <a:cs typeface="+mj-lt"/>
              </a:rPr>
              <a:t>和 </a:t>
            </a:r>
            <a:r>
              <a:rPr lang="en-US" altLang="zh-CN" sz="1600" dirty="0">
                <a:solidFill>
                  <a:schemeClr val="tx1"/>
                </a:solidFill>
                <a:latin typeface="+mj-lt"/>
                <a:ea typeface="宋体" panose="02010600030101010101" pitchFamily="2" charset="-122"/>
                <a:cs typeface="+mj-lt"/>
              </a:rPr>
              <a:t>NR RACH </a:t>
            </a:r>
            <a:r>
              <a:rPr lang="zh-CN" altLang="en-US" sz="1600" dirty="0">
                <a:solidFill>
                  <a:schemeClr val="tx1"/>
                </a:solidFill>
                <a:latin typeface="+mj-lt"/>
                <a:ea typeface="宋体" panose="02010600030101010101" pitchFamily="2" charset="-122"/>
                <a:cs typeface="+mj-lt"/>
              </a:rPr>
              <a:t>之间的根本</a:t>
            </a:r>
            <a:r>
              <a:rPr lang="zh-CN" altLang="en-US" sz="1600" dirty="0" smtClean="0">
                <a:solidFill>
                  <a:schemeClr val="tx1"/>
                </a:solidFill>
                <a:latin typeface="+mj-lt"/>
                <a:ea typeface="宋体" panose="02010600030101010101" pitchFamily="2" charset="-122"/>
                <a:cs typeface="+mj-lt"/>
              </a:rPr>
              <a:t>区别。</a:t>
            </a:r>
            <a:endParaRPr lang="en-US" altLang="zh-CN" sz="1600" dirty="0" smtClean="0">
              <a:solidFill>
                <a:schemeClr val="tx1"/>
              </a:solidFill>
              <a:latin typeface="+mj-lt"/>
              <a:ea typeface="宋体" panose="02010600030101010101" pitchFamily="2" charset="-122"/>
              <a:cs typeface="+mj-lt"/>
            </a:endParaRPr>
          </a:p>
          <a:p>
            <a:r>
              <a:rPr lang="zh-CN" altLang="en-US" sz="1600" b="1" dirty="0">
                <a:solidFill>
                  <a:schemeClr val="tx1"/>
                </a:solidFill>
                <a:latin typeface="+mj-lt"/>
                <a:ea typeface="宋体" panose="02010600030101010101" pitchFamily="2" charset="-122"/>
                <a:cs typeface="+mj-lt"/>
              </a:rPr>
              <a:t>问：</a:t>
            </a:r>
            <a:r>
              <a:rPr lang="en-US" altLang="zh-CN" sz="1600" b="1" dirty="0">
                <a:solidFill>
                  <a:schemeClr val="tx1"/>
                </a:solidFill>
                <a:latin typeface="+mj-lt"/>
                <a:ea typeface="宋体" panose="02010600030101010101" pitchFamily="2" charset="-122"/>
                <a:cs typeface="+mj-lt"/>
              </a:rPr>
              <a:t>RACH </a:t>
            </a:r>
            <a:r>
              <a:rPr lang="zh-CN" altLang="en-US" sz="1600" b="1" dirty="0">
                <a:solidFill>
                  <a:schemeClr val="tx1"/>
                </a:solidFill>
                <a:latin typeface="+mj-lt"/>
                <a:ea typeface="宋体" panose="02010600030101010101" pitchFamily="2" charset="-122"/>
                <a:cs typeface="+mj-lt"/>
              </a:rPr>
              <a:t>的目的是</a:t>
            </a:r>
            <a:r>
              <a:rPr lang="zh-CN" altLang="en-US" sz="1600" b="1" dirty="0" smtClean="0">
                <a:solidFill>
                  <a:schemeClr val="tx1"/>
                </a:solidFill>
                <a:latin typeface="+mj-lt"/>
                <a:ea typeface="宋体" panose="02010600030101010101" pitchFamily="2" charset="-122"/>
                <a:cs typeface="+mj-lt"/>
              </a:rPr>
              <a:t>什么？</a:t>
            </a:r>
            <a:endParaRPr lang="en-US" altLang="zh-CN" sz="1600" b="1"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a:t>
            </a:r>
            <a:r>
              <a:rPr lang="zh-CN" altLang="en-US" sz="1600" dirty="0" smtClean="0">
                <a:solidFill>
                  <a:schemeClr val="tx1"/>
                </a:solidFill>
                <a:latin typeface="+mj-lt"/>
                <a:ea typeface="宋体" panose="02010600030101010101" pitchFamily="2" charset="-122"/>
                <a:cs typeface="+mj-lt"/>
              </a:rPr>
              <a:t>实现 </a:t>
            </a:r>
            <a:r>
              <a:rPr lang="en-US" altLang="zh-CN" sz="1600" dirty="0">
                <a:solidFill>
                  <a:schemeClr val="tx1"/>
                </a:solidFill>
                <a:latin typeface="+mj-lt"/>
                <a:ea typeface="宋体" panose="02010600030101010101" pitchFamily="2" charset="-122"/>
                <a:cs typeface="+mj-lt"/>
              </a:rPr>
              <a:t>UE </a:t>
            </a:r>
            <a:r>
              <a:rPr lang="zh-CN" altLang="en-US" sz="1600" dirty="0">
                <a:solidFill>
                  <a:schemeClr val="tx1"/>
                </a:solidFill>
                <a:latin typeface="+mj-lt"/>
                <a:ea typeface="宋体" panose="02010600030101010101" pitchFamily="2" charset="-122"/>
                <a:cs typeface="+mj-lt"/>
              </a:rPr>
              <a:t>和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 </a:t>
            </a:r>
            <a:r>
              <a:rPr lang="zh-CN" altLang="en-US" sz="1600" dirty="0">
                <a:solidFill>
                  <a:schemeClr val="tx1"/>
                </a:solidFill>
                <a:latin typeface="+mj-lt"/>
                <a:ea typeface="宋体" panose="02010600030101010101" pitchFamily="2" charset="-122"/>
                <a:cs typeface="+mj-lt"/>
              </a:rPr>
              <a:t>之间的上行同步</a:t>
            </a:r>
            <a:r>
              <a:rPr lang="zh-CN" altLang="en-US" sz="1600" dirty="0" smtClean="0">
                <a:solidFill>
                  <a:schemeClr val="tx1"/>
                </a:solidFill>
                <a:latin typeface="+mj-lt"/>
                <a:ea typeface="宋体" panose="02010600030101010101" pitchFamily="2" charset="-122"/>
                <a:cs typeface="+mj-lt"/>
              </a:rPr>
              <a:t>。</a:t>
            </a:r>
            <a:endParaRPr lang="en-US" altLang="zh-CN" sz="1600" dirty="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2.</a:t>
            </a:r>
            <a:r>
              <a:rPr lang="zh-CN" altLang="en-US" sz="1600" dirty="0" smtClean="0">
                <a:solidFill>
                  <a:schemeClr val="tx1"/>
                </a:solidFill>
                <a:latin typeface="+mj-lt"/>
                <a:ea typeface="宋体" panose="02010600030101010101" pitchFamily="2" charset="-122"/>
                <a:cs typeface="+mj-lt"/>
              </a:rPr>
              <a:t>获取 </a:t>
            </a:r>
            <a:r>
              <a:rPr lang="en-US" altLang="zh-CN" sz="1600" dirty="0">
                <a:solidFill>
                  <a:schemeClr val="tx1"/>
                </a:solidFill>
                <a:latin typeface="+mj-lt"/>
                <a:ea typeface="宋体" panose="02010600030101010101" pitchFamily="2" charset="-122"/>
                <a:cs typeface="+mj-lt"/>
              </a:rPr>
              <a:t>Msg3</a:t>
            </a:r>
            <a:r>
              <a:rPr lang="zh-CN" altLang="en-US" sz="1600" dirty="0">
                <a:solidFill>
                  <a:schemeClr val="tx1"/>
                </a:solidFill>
                <a:latin typeface="+mj-lt"/>
                <a:ea typeface="宋体" panose="02010600030101010101" pitchFamily="2" charset="-122"/>
                <a:cs typeface="+mj-lt"/>
              </a:rPr>
              <a:t>（如 </a:t>
            </a:r>
            <a:r>
              <a:rPr lang="en-US" altLang="zh-CN" sz="1600" dirty="0">
                <a:solidFill>
                  <a:schemeClr val="tx1"/>
                </a:solidFill>
                <a:latin typeface="+mj-lt"/>
                <a:ea typeface="宋体" panose="02010600030101010101" pitchFamily="2" charset="-122"/>
                <a:cs typeface="+mj-lt"/>
              </a:rPr>
              <a:t>RRC Connection Request</a:t>
            </a:r>
            <a:r>
              <a:rPr lang="zh-CN" altLang="en-US" sz="1600" dirty="0">
                <a:solidFill>
                  <a:schemeClr val="tx1"/>
                </a:solidFill>
                <a:latin typeface="+mj-lt"/>
                <a:ea typeface="宋体" panose="02010600030101010101" pitchFamily="2" charset="-122"/>
                <a:cs typeface="+mj-lt"/>
              </a:rPr>
              <a:t>）的资源。</a:t>
            </a:r>
            <a:endParaRPr lang="en-US" altLang="zh-CN" sz="1600" dirty="0">
              <a:solidFill>
                <a:schemeClr val="tx1"/>
              </a:solidFill>
              <a:latin typeface="+mj-lt"/>
              <a:ea typeface="宋体" panose="02010600030101010101" pitchFamily="2" charset="-122"/>
              <a:cs typeface="+mj-lt"/>
            </a:endParaRPr>
          </a:p>
          <a:p>
            <a:r>
              <a:rPr lang="zh-CN" altLang="en-US" sz="1600" b="1" dirty="0" smtClean="0">
                <a:solidFill>
                  <a:schemeClr val="tx1"/>
                </a:solidFill>
                <a:latin typeface="+mj-lt"/>
                <a:ea typeface="宋体" panose="02010600030101010101" pitchFamily="2" charset="-122"/>
                <a:cs typeface="+mj-lt"/>
              </a:rPr>
              <a:t>问：</a:t>
            </a:r>
            <a:r>
              <a:rPr lang="en-US" altLang="zh-CN" sz="1600" b="1" dirty="0" smtClean="0">
                <a:solidFill>
                  <a:schemeClr val="tx1"/>
                </a:solidFill>
                <a:latin typeface="+mj-lt"/>
                <a:ea typeface="宋体" panose="02010600030101010101" pitchFamily="2" charset="-122"/>
                <a:cs typeface="+mj-lt"/>
              </a:rPr>
              <a:t>UE</a:t>
            </a:r>
            <a:r>
              <a:rPr lang="zh-CN" altLang="en-US" sz="1600" b="1" dirty="0" smtClean="0">
                <a:solidFill>
                  <a:schemeClr val="tx1"/>
                </a:solidFill>
                <a:latin typeface="+mj-lt"/>
                <a:ea typeface="宋体" panose="02010600030101010101" pitchFamily="2" charset="-122"/>
                <a:cs typeface="+mj-lt"/>
              </a:rPr>
              <a:t>怎么完成上行同步</a:t>
            </a:r>
            <a:endParaRPr lang="en-US" altLang="zh-CN" sz="1600" b="1"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a:t>
            </a:r>
            <a:r>
              <a:rPr lang="zh-CN" altLang="en-US" sz="1600" dirty="0" smtClean="0">
                <a:solidFill>
                  <a:schemeClr val="tx1"/>
                </a:solidFill>
                <a:latin typeface="+mj-lt"/>
                <a:ea typeface="宋体" panose="02010600030101010101" pitchFamily="2" charset="-122"/>
                <a:cs typeface="+mj-lt"/>
              </a:rPr>
              <a:t>时隙</a:t>
            </a:r>
            <a:r>
              <a:rPr lang="zh-CN" altLang="en-US" sz="1600" dirty="0">
                <a:solidFill>
                  <a:schemeClr val="tx1"/>
                </a:solidFill>
                <a:latin typeface="+mj-lt"/>
                <a:ea typeface="宋体" panose="02010600030101010101" pitchFamily="2" charset="-122"/>
                <a:cs typeface="+mj-lt"/>
              </a:rPr>
              <a:t>同步：</a:t>
            </a:r>
            <a:r>
              <a:rPr lang="en-US" altLang="zh-CN" sz="1600" dirty="0">
                <a:solidFill>
                  <a:schemeClr val="tx1"/>
                </a:solidFill>
                <a:latin typeface="+mj-lt"/>
                <a:ea typeface="宋体" panose="02010600030101010101" pitchFamily="2" charset="-122"/>
                <a:cs typeface="+mj-lt"/>
              </a:rPr>
              <a:t>PSS</a:t>
            </a:r>
            <a:r>
              <a:rPr lang="zh-CN" altLang="en-US" sz="1600" dirty="0">
                <a:solidFill>
                  <a:schemeClr val="tx1"/>
                </a:solidFill>
                <a:latin typeface="+mj-lt"/>
                <a:ea typeface="宋体" panose="02010600030101010101" pitchFamily="2" charset="-122"/>
                <a:cs typeface="+mj-lt"/>
              </a:rPr>
              <a:t>占用中心频点的</a:t>
            </a:r>
            <a:r>
              <a:rPr lang="en-US" altLang="zh-CN" sz="1600" dirty="0">
                <a:solidFill>
                  <a:schemeClr val="tx1"/>
                </a:solidFill>
                <a:latin typeface="+mj-lt"/>
                <a:ea typeface="宋体" panose="02010600030101010101" pitchFamily="2" charset="-122"/>
                <a:cs typeface="+mj-lt"/>
              </a:rPr>
              <a:t>6RB</a:t>
            </a:r>
            <a:r>
              <a:rPr lang="zh-CN" altLang="en-US" sz="1600" dirty="0">
                <a:solidFill>
                  <a:schemeClr val="tx1"/>
                </a:solidFill>
                <a:latin typeface="+mj-lt"/>
                <a:ea typeface="宋体" panose="02010600030101010101" pitchFamily="2" charset="-122"/>
                <a:cs typeface="+mj-lt"/>
              </a:rPr>
              <a:t>，因此可直接检测并接收到。据此可得到小区组内 </a:t>
            </a:r>
            <a:r>
              <a:rPr lang="en-US" altLang="zh-CN" sz="1600" dirty="0">
                <a:solidFill>
                  <a:schemeClr val="tx1"/>
                </a:solidFill>
                <a:latin typeface="+mj-lt"/>
                <a:ea typeface="宋体" panose="02010600030101010101" pitchFamily="2" charset="-122"/>
                <a:cs typeface="+mj-lt"/>
              </a:rPr>
              <a:t>IDN(2)_ID</a:t>
            </a:r>
            <a:r>
              <a:rPr lang="zh-CN" altLang="en-US" sz="1600" dirty="0">
                <a:solidFill>
                  <a:schemeClr val="tx1"/>
                </a:solidFill>
                <a:latin typeface="+mj-lt"/>
                <a:ea typeface="宋体" panose="02010600030101010101" pitchFamily="2" charset="-122"/>
                <a:cs typeface="+mj-lt"/>
              </a:rPr>
              <a:t>，同时确定</a:t>
            </a:r>
            <a:r>
              <a:rPr lang="en-US" altLang="zh-CN" sz="1600" dirty="0">
                <a:solidFill>
                  <a:schemeClr val="tx1"/>
                </a:solidFill>
                <a:latin typeface="+mj-lt"/>
                <a:ea typeface="宋体" panose="02010600030101010101" pitchFamily="2" charset="-122"/>
                <a:cs typeface="+mj-lt"/>
              </a:rPr>
              <a:t>5ms</a:t>
            </a:r>
            <a:r>
              <a:rPr lang="zh-CN" altLang="en-US" sz="1600" dirty="0">
                <a:solidFill>
                  <a:schemeClr val="tx1"/>
                </a:solidFill>
                <a:latin typeface="+mj-lt"/>
                <a:ea typeface="宋体" panose="02010600030101010101" pitchFamily="2" charset="-122"/>
                <a:cs typeface="+mj-lt"/>
              </a:rPr>
              <a:t>的时隙边界，并可通过检查这个信号就可以</a:t>
            </a:r>
            <a:r>
              <a:rPr lang="zh-CN" altLang="en-US" sz="1600" dirty="0" smtClean="0">
                <a:solidFill>
                  <a:schemeClr val="tx1"/>
                </a:solidFill>
                <a:latin typeface="+mj-lt"/>
                <a:ea typeface="宋体" panose="02010600030101010101" pitchFamily="2" charset="-122"/>
                <a:cs typeface="+mj-lt"/>
              </a:rPr>
              <a:t>知道</a:t>
            </a:r>
            <a:r>
              <a:rPr lang="en-US" altLang="zh-CN" sz="1600" dirty="0" smtClean="0">
                <a:solidFill>
                  <a:schemeClr val="tx1"/>
                </a:solidFill>
                <a:latin typeface="+mj-lt"/>
                <a:ea typeface="宋体" panose="02010600030101010101" pitchFamily="2" charset="-122"/>
                <a:cs typeface="+mj-lt"/>
              </a:rPr>
              <a:t>CP</a:t>
            </a:r>
            <a:r>
              <a:rPr lang="zh-CN" altLang="en-US" sz="1600" dirty="0" smtClean="0">
                <a:solidFill>
                  <a:schemeClr val="tx1"/>
                </a:solidFill>
                <a:latin typeface="+mj-lt"/>
                <a:ea typeface="宋体" panose="02010600030101010101" pitchFamily="2" charset="-122"/>
                <a:cs typeface="+mj-lt"/>
              </a:rPr>
              <a:t>的</a:t>
            </a:r>
            <a:r>
              <a:rPr lang="zh-CN" altLang="en-US" sz="1600" dirty="0">
                <a:solidFill>
                  <a:schemeClr val="tx1"/>
                </a:solidFill>
                <a:latin typeface="+mj-lt"/>
                <a:ea typeface="宋体" panose="02010600030101010101" pitchFamily="2" charset="-122"/>
                <a:cs typeface="+mj-lt"/>
              </a:rPr>
              <a:t>长度以及采用的是</a:t>
            </a:r>
            <a:r>
              <a:rPr lang="en-US" altLang="zh-CN" sz="1600" dirty="0">
                <a:solidFill>
                  <a:schemeClr val="tx1"/>
                </a:solidFill>
                <a:latin typeface="+mj-lt"/>
                <a:ea typeface="宋体" panose="02010600030101010101" pitchFamily="2" charset="-122"/>
                <a:cs typeface="+mj-lt"/>
              </a:rPr>
              <a:t>FDD</a:t>
            </a:r>
            <a:r>
              <a:rPr lang="zh-CN" altLang="en-US" sz="1600" dirty="0">
                <a:solidFill>
                  <a:schemeClr val="tx1"/>
                </a:solidFill>
                <a:latin typeface="+mj-lt"/>
                <a:ea typeface="宋体" panose="02010600030101010101" pitchFamily="2" charset="-122"/>
                <a:cs typeface="+mj-lt"/>
              </a:rPr>
              <a:t>还是</a:t>
            </a:r>
            <a:r>
              <a:rPr lang="en-US" altLang="zh-CN" sz="1600" dirty="0" smtClean="0">
                <a:solidFill>
                  <a:schemeClr val="tx1"/>
                </a:solidFill>
                <a:latin typeface="+mj-lt"/>
                <a:ea typeface="宋体" panose="02010600030101010101" pitchFamily="2" charset="-122"/>
                <a:cs typeface="+mj-lt"/>
              </a:rPr>
              <a:t>TDD</a:t>
            </a:r>
            <a:r>
              <a:rPr lang="zh-CN" altLang="en-US" sz="1600" dirty="0">
                <a:solidFill>
                  <a:schemeClr val="tx1"/>
                </a:solidFill>
                <a:latin typeface="+mj-lt"/>
                <a:ea typeface="宋体" panose="02010600030101010101" pitchFamily="2" charset="-122"/>
                <a:cs typeface="+mj-lt"/>
              </a:rPr>
              <a:t>。</a:t>
            </a:r>
          </a:p>
          <a:p>
            <a:r>
              <a:rPr lang="en-US" altLang="zh-CN" sz="1600" dirty="0" smtClean="0">
                <a:solidFill>
                  <a:schemeClr val="tx1"/>
                </a:solidFill>
                <a:latin typeface="+mj-lt"/>
                <a:ea typeface="宋体" panose="02010600030101010101" pitchFamily="2" charset="-122"/>
                <a:cs typeface="+mj-lt"/>
              </a:rPr>
              <a:t>2.</a:t>
            </a:r>
            <a:r>
              <a:rPr lang="zh-CN" altLang="en-US" sz="1600" dirty="0" smtClean="0">
                <a:solidFill>
                  <a:schemeClr val="tx1"/>
                </a:solidFill>
                <a:latin typeface="+mj-lt"/>
                <a:ea typeface="宋体" panose="02010600030101010101" pitchFamily="2" charset="-122"/>
                <a:cs typeface="+mj-lt"/>
              </a:rPr>
              <a:t>帧</a:t>
            </a:r>
            <a:r>
              <a:rPr lang="zh-CN" altLang="en-US" sz="1600" dirty="0">
                <a:solidFill>
                  <a:schemeClr val="tx1"/>
                </a:solidFill>
                <a:latin typeface="+mj-lt"/>
                <a:ea typeface="宋体" panose="02010600030101010101" pitchFamily="2" charset="-122"/>
                <a:cs typeface="+mj-lt"/>
              </a:rPr>
              <a:t>同步：</a:t>
            </a:r>
            <a:r>
              <a:rPr lang="en-US" altLang="zh-CN" sz="1600" dirty="0">
                <a:solidFill>
                  <a:schemeClr val="tx1"/>
                </a:solidFill>
                <a:latin typeface="+mj-lt"/>
                <a:ea typeface="宋体" panose="02010600030101010101" pitchFamily="2" charset="-122"/>
                <a:cs typeface="+mj-lt"/>
              </a:rPr>
              <a:t>5ms</a:t>
            </a:r>
            <a:r>
              <a:rPr lang="zh-CN" altLang="en-US" sz="1600" dirty="0">
                <a:solidFill>
                  <a:schemeClr val="tx1"/>
                </a:solidFill>
                <a:latin typeface="+mj-lt"/>
                <a:ea typeface="宋体" panose="02010600030101010101" pitchFamily="2" charset="-122"/>
                <a:cs typeface="+mj-lt"/>
              </a:rPr>
              <a:t>时隙同步之后，在</a:t>
            </a:r>
            <a:r>
              <a:rPr lang="en-US" altLang="zh-CN" sz="1600" dirty="0">
                <a:solidFill>
                  <a:schemeClr val="tx1"/>
                </a:solidFill>
                <a:latin typeface="+mj-lt"/>
                <a:ea typeface="宋体" panose="02010600030101010101" pitchFamily="2" charset="-122"/>
                <a:cs typeface="+mj-lt"/>
              </a:rPr>
              <a:t>PSS</a:t>
            </a:r>
            <a:r>
              <a:rPr lang="zh-CN" altLang="en-US" sz="1600" dirty="0">
                <a:solidFill>
                  <a:schemeClr val="tx1"/>
                </a:solidFill>
                <a:latin typeface="+mj-lt"/>
                <a:ea typeface="宋体" panose="02010600030101010101" pitchFamily="2" charset="-122"/>
                <a:cs typeface="+mj-lt"/>
              </a:rPr>
              <a:t>基础上向前搜索</a:t>
            </a:r>
            <a:r>
              <a:rPr lang="zh-CN" altLang="en-US" sz="1600" dirty="0" smtClean="0">
                <a:solidFill>
                  <a:schemeClr val="tx1"/>
                </a:solidFill>
                <a:latin typeface="+mj-lt"/>
                <a:ea typeface="宋体" panose="02010600030101010101" pitchFamily="2" charset="-122"/>
                <a:cs typeface="+mj-lt"/>
              </a:rPr>
              <a:t>辅同步信号</a:t>
            </a:r>
            <a:r>
              <a:rPr lang="en-US" altLang="zh-CN" sz="1600" dirty="0">
                <a:solidFill>
                  <a:schemeClr val="tx1"/>
                </a:solidFill>
                <a:latin typeface="+mj-lt"/>
                <a:ea typeface="宋体" panose="02010600030101010101" pitchFamily="2" charset="-122"/>
                <a:cs typeface="+mj-lt"/>
              </a:rPr>
              <a:t>SSS</a:t>
            </a:r>
            <a:r>
              <a:rPr lang="zh-CN" altLang="en-US" sz="1600" dirty="0">
                <a:solidFill>
                  <a:schemeClr val="tx1"/>
                </a:solidFill>
                <a:latin typeface="+mj-lt"/>
                <a:ea typeface="宋体" panose="02010600030101010101" pitchFamily="2" charset="-122"/>
                <a:cs typeface="+mj-lt"/>
              </a:rPr>
              <a:t>，</a:t>
            </a:r>
            <a:r>
              <a:rPr lang="en-US" altLang="zh-CN" sz="1600" dirty="0">
                <a:solidFill>
                  <a:schemeClr val="tx1"/>
                </a:solidFill>
                <a:latin typeface="+mj-lt"/>
                <a:ea typeface="宋体" panose="02010600030101010101" pitchFamily="2" charset="-122"/>
                <a:cs typeface="+mj-lt"/>
              </a:rPr>
              <a:t>SSS</a:t>
            </a:r>
            <a:r>
              <a:rPr lang="zh-CN" altLang="en-US" sz="1600" dirty="0">
                <a:solidFill>
                  <a:schemeClr val="tx1"/>
                </a:solidFill>
                <a:latin typeface="+mj-lt"/>
                <a:ea typeface="宋体" panose="02010600030101010101" pitchFamily="2" charset="-122"/>
                <a:cs typeface="+mj-lt"/>
              </a:rPr>
              <a:t>有两个随机序列组成，前后半帧的映射正好相反，故只要接收到两个</a:t>
            </a:r>
            <a:r>
              <a:rPr lang="en-US" altLang="zh-CN" sz="1600" dirty="0">
                <a:solidFill>
                  <a:schemeClr val="tx1"/>
                </a:solidFill>
                <a:latin typeface="+mj-lt"/>
                <a:ea typeface="宋体" panose="02010600030101010101" pitchFamily="2" charset="-122"/>
                <a:cs typeface="+mj-lt"/>
              </a:rPr>
              <a:t>SSS</a:t>
            </a:r>
            <a:r>
              <a:rPr lang="zh-CN" altLang="en-US" sz="1600" dirty="0">
                <a:solidFill>
                  <a:schemeClr val="tx1"/>
                </a:solidFill>
                <a:latin typeface="+mj-lt"/>
                <a:ea typeface="宋体" panose="02010600030101010101" pitchFamily="2" charset="-122"/>
                <a:cs typeface="+mj-lt"/>
              </a:rPr>
              <a:t>，就可确定</a:t>
            </a:r>
            <a:r>
              <a:rPr lang="en-US" altLang="zh-CN" sz="1600" dirty="0">
                <a:solidFill>
                  <a:schemeClr val="tx1"/>
                </a:solidFill>
                <a:latin typeface="+mj-lt"/>
                <a:ea typeface="宋体" panose="02010600030101010101" pitchFamily="2" charset="-122"/>
                <a:cs typeface="+mj-lt"/>
              </a:rPr>
              <a:t>10ms</a:t>
            </a:r>
            <a:r>
              <a:rPr lang="zh-CN" altLang="en-US" sz="1600" dirty="0">
                <a:solidFill>
                  <a:schemeClr val="tx1"/>
                </a:solidFill>
                <a:latin typeface="+mj-lt"/>
                <a:ea typeface="宋体" panose="02010600030101010101" pitchFamily="2" charset="-122"/>
                <a:cs typeface="+mj-lt"/>
              </a:rPr>
              <a:t>的帧边界，同时获取小区组</a:t>
            </a:r>
            <a:r>
              <a:rPr lang="en-US" altLang="zh-CN" sz="1600" dirty="0">
                <a:solidFill>
                  <a:schemeClr val="tx1"/>
                </a:solidFill>
                <a:latin typeface="+mj-lt"/>
                <a:ea typeface="宋体" panose="02010600030101010101" pitchFamily="2" charset="-122"/>
                <a:cs typeface="+mj-lt"/>
              </a:rPr>
              <a:t>ID</a:t>
            </a:r>
            <a:r>
              <a:rPr lang="zh-CN" altLang="en-US" sz="1600" dirty="0">
                <a:solidFill>
                  <a:schemeClr val="tx1"/>
                </a:solidFill>
                <a:latin typeface="+mj-lt"/>
                <a:ea typeface="宋体" panose="02010600030101010101" pitchFamily="2" charset="-122"/>
                <a:cs typeface="+mj-lt"/>
              </a:rPr>
              <a:t>，跟</a:t>
            </a:r>
            <a:r>
              <a:rPr lang="en-US" altLang="zh-CN" sz="1600" dirty="0">
                <a:solidFill>
                  <a:schemeClr val="tx1"/>
                </a:solidFill>
                <a:latin typeface="+mj-lt"/>
                <a:ea typeface="宋体" panose="02010600030101010101" pitchFamily="2" charset="-122"/>
                <a:cs typeface="+mj-lt"/>
              </a:rPr>
              <a:t>PSS</a:t>
            </a:r>
            <a:r>
              <a:rPr lang="zh-CN" altLang="en-US" sz="1600" dirty="0">
                <a:solidFill>
                  <a:schemeClr val="tx1"/>
                </a:solidFill>
                <a:latin typeface="+mj-lt"/>
                <a:ea typeface="宋体" panose="02010600030101010101" pitchFamily="2" charset="-122"/>
                <a:cs typeface="+mj-lt"/>
              </a:rPr>
              <a:t>结合就可以获取</a:t>
            </a:r>
            <a:r>
              <a:rPr lang="en-US" altLang="zh-CN" sz="1600" dirty="0">
                <a:solidFill>
                  <a:schemeClr val="tx1"/>
                </a:solidFill>
                <a:latin typeface="+mj-lt"/>
                <a:ea typeface="宋体" panose="02010600030101010101" pitchFamily="2" charset="-122"/>
                <a:cs typeface="+mj-lt"/>
              </a:rPr>
              <a:t>N(1)_</a:t>
            </a:r>
            <a:r>
              <a:rPr lang="en-US" altLang="zh-CN" sz="1600" dirty="0" smtClean="0">
                <a:solidFill>
                  <a:schemeClr val="tx1"/>
                </a:solidFill>
                <a:latin typeface="+mj-lt"/>
                <a:ea typeface="宋体" panose="02010600030101010101" pitchFamily="2" charset="-122"/>
                <a:cs typeface="+mj-lt"/>
              </a:rPr>
              <a:t>ID</a:t>
            </a:r>
            <a:r>
              <a:rPr lang="zh-CN" altLang="en-US" sz="1600" dirty="0">
                <a:solidFill>
                  <a:schemeClr val="tx1"/>
                </a:solidFill>
                <a:latin typeface="+mj-lt"/>
                <a:ea typeface="宋体" panose="02010600030101010101" pitchFamily="2" charset="-122"/>
                <a:cs typeface="+mj-lt"/>
              </a:rPr>
              <a:t>。</a:t>
            </a:r>
            <a:br>
              <a:rPr lang="zh-CN" altLang="en-US" sz="1600" dirty="0">
                <a:solidFill>
                  <a:schemeClr val="tx1"/>
                </a:solidFill>
                <a:latin typeface="+mj-lt"/>
                <a:ea typeface="宋体" panose="02010600030101010101" pitchFamily="2" charset="-122"/>
                <a:cs typeface="+mj-lt"/>
              </a:rPr>
            </a:br>
            <a:r>
              <a:rPr lang="zh-CN" altLang="en-US" sz="1600" dirty="0">
                <a:solidFill>
                  <a:schemeClr val="tx1"/>
                </a:solidFill>
                <a:latin typeface="+mj-lt"/>
                <a:ea typeface="宋体" panose="02010600030101010101" pitchFamily="2" charset="-122"/>
                <a:cs typeface="+mj-lt"/>
              </a:rPr>
              <a:t/>
            </a:r>
            <a:br>
              <a:rPr lang="zh-CN" altLang="en-US" sz="1600" dirty="0">
                <a:solidFill>
                  <a:schemeClr val="tx1"/>
                </a:solidFill>
                <a:latin typeface="+mj-lt"/>
                <a:ea typeface="宋体" panose="02010600030101010101" pitchFamily="2" charset="-122"/>
                <a:cs typeface="+mj-lt"/>
              </a:rPr>
            </a:br>
            <a:endParaRPr lang="zh-CN" altLang="en-US" sz="16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12</a:t>
            </a:fld>
            <a:endParaRPr lang="en-US" dirty="0"/>
          </a:p>
        </p:txBody>
      </p:sp>
      <p:pic>
        <p:nvPicPr>
          <p:cNvPr id="6" name="图片 5"/>
          <p:cNvPicPr>
            <a:picLocks noChangeAspect="1"/>
          </p:cNvPicPr>
          <p:nvPr/>
        </p:nvPicPr>
        <p:blipFill>
          <a:blip r:embed="rId2"/>
          <a:stretch>
            <a:fillRect/>
          </a:stretch>
        </p:blipFill>
        <p:spPr>
          <a:xfrm>
            <a:off x="980188" y="4847208"/>
            <a:ext cx="2991359" cy="2006930"/>
          </a:xfrm>
          <a:prstGeom prst="rect">
            <a:avLst/>
          </a:prstGeom>
        </p:spPr>
      </p:pic>
      <p:sp>
        <p:nvSpPr>
          <p:cNvPr id="7" name="文本框 6"/>
          <p:cNvSpPr txBox="1"/>
          <p:nvPr/>
        </p:nvSpPr>
        <p:spPr>
          <a:xfrm>
            <a:off x="3946785" y="4982377"/>
            <a:ext cx="5507932" cy="738664"/>
          </a:xfrm>
          <a:prstGeom prst="rect">
            <a:avLst/>
          </a:prstGeom>
          <a:noFill/>
        </p:spPr>
        <p:txBody>
          <a:bodyPr wrap="square" rtlCol="0">
            <a:spAutoFit/>
          </a:bodyPr>
          <a:lstStyle/>
          <a:p>
            <a:r>
              <a:rPr lang="zh-CN" altLang="en-US" sz="1400" dirty="0" smtClean="0">
                <a:latin typeface="+mj-lt"/>
                <a:ea typeface="宋体" panose="02010600030101010101" pitchFamily="2" charset="-122"/>
                <a:cs typeface="+mj-lt"/>
              </a:rPr>
              <a:t>左图示，</a:t>
            </a:r>
            <a:r>
              <a:rPr lang="en-US" altLang="zh-CN" sz="1400" dirty="0" smtClean="0">
                <a:latin typeface="+mj-lt"/>
                <a:ea typeface="宋体" panose="02010600030101010101" pitchFamily="2" charset="-122"/>
                <a:cs typeface="+mj-lt"/>
              </a:rPr>
              <a:t>SSB</a:t>
            </a:r>
            <a:r>
              <a:rPr lang="zh-CN" altLang="en-US" sz="1400" dirty="0" smtClean="0">
                <a:latin typeface="+mj-lt"/>
                <a:ea typeface="宋体" panose="02010600030101010101" pitchFamily="2" charset="-122"/>
                <a:cs typeface="+mj-lt"/>
              </a:rPr>
              <a:t>广播</a:t>
            </a:r>
            <a:r>
              <a:rPr lang="zh-CN" altLang="en-US" sz="1400" dirty="0">
                <a:latin typeface="+mj-lt"/>
                <a:ea typeface="宋体" panose="02010600030101010101" pitchFamily="2" charset="-122"/>
                <a:cs typeface="+mj-lt"/>
              </a:rPr>
              <a:t>波束最多设计为</a:t>
            </a:r>
            <a:r>
              <a:rPr lang="en-US" altLang="zh-CN" sz="1400" dirty="0">
                <a:latin typeface="+mj-lt"/>
                <a:ea typeface="宋体" panose="02010600030101010101" pitchFamily="2" charset="-122"/>
                <a:cs typeface="+mj-lt"/>
              </a:rPr>
              <a:t>N</a:t>
            </a:r>
            <a:r>
              <a:rPr lang="zh-CN" altLang="en-US" sz="1400" dirty="0">
                <a:latin typeface="+mj-lt"/>
                <a:ea typeface="宋体" panose="02010600030101010101" pitchFamily="2" charset="-122"/>
                <a:cs typeface="+mj-lt"/>
              </a:rPr>
              <a:t>个方向固定的波束。通过在不同时刻发送不同的波束完成小区的广播波束覆盖，</a:t>
            </a:r>
            <a:r>
              <a:rPr lang="en-US" altLang="zh-CN" sz="1400" dirty="0">
                <a:latin typeface="+mj-lt"/>
                <a:ea typeface="宋体" panose="02010600030101010101" pitchFamily="2" charset="-122"/>
                <a:cs typeface="+mj-lt"/>
              </a:rPr>
              <a:t>UE</a:t>
            </a:r>
            <a:r>
              <a:rPr lang="zh-CN" altLang="en-US" sz="1400" dirty="0">
                <a:latin typeface="+mj-lt"/>
                <a:ea typeface="宋体" panose="02010600030101010101" pitchFamily="2" charset="-122"/>
                <a:cs typeface="+mj-lt"/>
              </a:rPr>
              <a:t>通过扫描每一个波束，获得最优波束，完成同步和系统消息的</a:t>
            </a:r>
            <a:r>
              <a:rPr lang="zh-CN" altLang="en-US" sz="1400" dirty="0" smtClean="0">
                <a:latin typeface="+mj-lt"/>
                <a:ea typeface="宋体" panose="02010600030101010101" pitchFamily="2" charset="-122"/>
                <a:cs typeface="+mj-lt"/>
              </a:rPr>
              <a:t>解调。</a:t>
            </a:r>
            <a:endParaRPr lang="zh-CN" altLang="en-US" sz="1400" dirty="0">
              <a:latin typeface="+mj-lt"/>
              <a:ea typeface="宋体" panose="02010600030101010101" pitchFamily="2" charset="-122"/>
              <a:cs typeface="+mj-lt"/>
            </a:endParaRPr>
          </a:p>
        </p:txBody>
      </p:sp>
    </p:spTree>
    <p:extLst>
      <p:ext uri="{BB962C8B-B14F-4D97-AF65-F5344CB8AC3E}">
        <p14:creationId xmlns:p14="http://schemas.microsoft.com/office/powerpoint/2010/main" val="117473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NR Attach</a:t>
            </a:r>
            <a:r>
              <a:rPr lang="zh-CN" altLang="en-US" dirty="0" smtClean="0"/>
              <a:t>流程</a:t>
            </a:r>
            <a:endParaRPr lang="zh-CN" altLang="en-US" dirty="0"/>
          </a:p>
        </p:txBody>
      </p:sp>
      <p:sp>
        <p:nvSpPr>
          <p:cNvPr id="3" name="内容占位符 2"/>
          <p:cNvSpPr>
            <a:spLocks noGrp="1"/>
          </p:cNvSpPr>
          <p:nvPr>
            <p:ph idx="1"/>
          </p:nvPr>
        </p:nvSpPr>
        <p:spPr>
          <a:xfrm>
            <a:off x="435006" y="1127464"/>
            <a:ext cx="6116714" cy="5228891"/>
          </a:xfrm>
        </p:spPr>
        <p:txBody>
          <a:bodyPr/>
          <a:lstStyle/>
          <a:p>
            <a:r>
              <a:rPr lang="zh-CN" altLang="en-US" sz="1600" dirty="0" smtClean="0">
                <a:solidFill>
                  <a:schemeClr val="tx1"/>
                </a:solidFill>
                <a:latin typeface="+mj-lt"/>
                <a:ea typeface="宋体" panose="02010600030101010101" pitchFamily="2" charset="-122"/>
                <a:cs typeface="+mj-lt"/>
              </a:rPr>
              <a:t>随机接入</a:t>
            </a:r>
            <a:r>
              <a:rPr lang="zh-CN" altLang="en-US" sz="1600" dirty="0">
                <a:solidFill>
                  <a:schemeClr val="tx1"/>
                </a:solidFill>
                <a:latin typeface="+mj-lt"/>
                <a:ea typeface="宋体" panose="02010600030101010101" pitchFamily="2" charset="-122"/>
                <a:cs typeface="+mj-lt"/>
              </a:rPr>
              <a:t>完成后，</a:t>
            </a:r>
            <a:r>
              <a:rPr lang="en-US" altLang="zh-CN" sz="1600" dirty="0">
                <a:solidFill>
                  <a:schemeClr val="tx1"/>
                </a:solidFill>
                <a:latin typeface="+mj-lt"/>
                <a:ea typeface="宋体" panose="02010600030101010101" pitchFamily="2" charset="-122"/>
                <a:cs typeface="+mj-lt"/>
              </a:rPr>
              <a:t>UE</a:t>
            </a:r>
            <a:r>
              <a:rPr lang="zh-CN" altLang="en-US" sz="1600" dirty="0">
                <a:solidFill>
                  <a:schemeClr val="tx1"/>
                </a:solidFill>
                <a:latin typeface="+mj-lt"/>
                <a:ea typeface="宋体" panose="02010600030101010101" pitchFamily="2" charset="-122"/>
                <a:cs typeface="+mj-lt"/>
              </a:rPr>
              <a:t>进行</a:t>
            </a:r>
            <a:r>
              <a:rPr lang="en-US" altLang="zh-CN" sz="1600" dirty="0">
                <a:solidFill>
                  <a:schemeClr val="tx1"/>
                </a:solidFill>
                <a:latin typeface="+mj-lt"/>
                <a:ea typeface="宋体" panose="02010600030101010101" pitchFamily="2" charset="-122"/>
                <a:cs typeface="+mj-lt"/>
              </a:rPr>
              <a:t>Attach</a:t>
            </a:r>
            <a:r>
              <a:rPr lang="zh-CN" altLang="en-US" sz="1600" dirty="0">
                <a:solidFill>
                  <a:schemeClr val="tx1"/>
                </a:solidFill>
                <a:latin typeface="+mj-lt"/>
                <a:ea typeface="宋体" panose="02010600030101010101" pitchFamily="2" charset="-122"/>
                <a:cs typeface="+mj-lt"/>
              </a:rPr>
              <a:t>的</a:t>
            </a:r>
            <a:r>
              <a:rPr lang="zh-CN" altLang="en-US" sz="1600" dirty="0" smtClean="0">
                <a:solidFill>
                  <a:schemeClr val="tx1"/>
                </a:solidFill>
                <a:latin typeface="+mj-lt"/>
                <a:ea typeface="宋体" panose="02010600030101010101" pitchFamily="2" charset="-122"/>
                <a:cs typeface="+mj-lt"/>
              </a:rPr>
              <a:t>流程，如右图示。</a:t>
            </a:r>
            <a:endParaRPr lang="en-US" altLang="zh-CN" sz="1600" dirty="0" smtClean="0">
              <a:solidFill>
                <a:schemeClr val="tx1"/>
              </a:solidFill>
              <a:latin typeface="+mj-lt"/>
              <a:ea typeface="宋体" panose="02010600030101010101" pitchFamily="2" charset="-122"/>
              <a:cs typeface="+mj-lt"/>
            </a:endParaRPr>
          </a:p>
          <a:p>
            <a:r>
              <a:rPr lang="en-US" altLang="zh-CN" sz="1600" dirty="0">
                <a:solidFill>
                  <a:schemeClr val="tx1"/>
                </a:solidFill>
                <a:latin typeface="+mj-lt"/>
                <a:ea typeface="宋体" panose="02010600030101010101" pitchFamily="2" charset="-122"/>
                <a:cs typeface="+mj-lt"/>
              </a:rPr>
              <a:t>1. UE</a:t>
            </a:r>
            <a:r>
              <a:rPr lang="zh-CN" altLang="en-US" sz="1600" dirty="0">
                <a:solidFill>
                  <a:schemeClr val="tx1"/>
                </a:solidFill>
                <a:latin typeface="+mj-lt"/>
                <a:ea typeface="宋体" panose="02010600030101010101" pitchFamily="2" charset="-122"/>
                <a:cs typeface="+mj-lt"/>
              </a:rPr>
              <a:t>向</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发送</a:t>
            </a:r>
            <a:r>
              <a:rPr lang="en-US" altLang="zh-CN" sz="1600" dirty="0">
                <a:solidFill>
                  <a:schemeClr val="tx1"/>
                </a:solidFill>
                <a:latin typeface="+mj-lt"/>
                <a:ea typeface="宋体" panose="02010600030101010101" pitchFamily="2" charset="-122"/>
                <a:cs typeface="+mj-lt"/>
              </a:rPr>
              <a:t>RRC</a:t>
            </a:r>
            <a:r>
              <a:rPr lang="zh-CN" altLang="en-US" sz="1600" dirty="0">
                <a:solidFill>
                  <a:schemeClr val="tx1"/>
                </a:solidFill>
                <a:latin typeface="+mj-lt"/>
                <a:ea typeface="宋体" panose="02010600030101010101" pitchFamily="2" charset="-122"/>
                <a:cs typeface="+mj-lt"/>
              </a:rPr>
              <a:t>连接请求消息</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2</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包括</a:t>
            </a:r>
            <a:r>
              <a:rPr lang="en-US" altLang="zh-CN" sz="1600" dirty="0">
                <a:solidFill>
                  <a:schemeClr val="tx1"/>
                </a:solidFill>
                <a:latin typeface="+mj-lt"/>
                <a:ea typeface="宋体" panose="02010600030101010101" pitchFamily="2" charset="-122"/>
                <a:cs typeface="+mj-lt"/>
              </a:rPr>
              <a:t>RRC</a:t>
            </a:r>
            <a:r>
              <a:rPr lang="zh-CN" altLang="en-US" sz="1600" dirty="0">
                <a:solidFill>
                  <a:schemeClr val="tx1"/>
                </a:solidFill>
                <a:latin typeface="+mj-lt"/>
                <a:ea typeface="宋体" panose="02010600030101010101" pitchFamily="2" charset="-122"/>
                <a:cs typeface="+mj-lt"/>
              </a:rPr>
              <a:t>消息，并且如果</a:t>
            </a:r>
            <a:r>
              <a:rPr lang="en-US" altLang="zh-CN" sz="1600" dirty="0">
                <a:solidFill>
                  <a:schemeClr val="tx1"/>
                </a:solidFill>
                <a:latin typeface="+mj-lt"/>
                <a:ea typeface="宋体" panose="02010600030101010101" pitchFamily="2" charset="-122"/>
                <a:cs typeface="+mj-lt"/>
              </a:rPr>
              <a:t>UE</a:t>
            </a:r>
            <a:r>
              <a:rPr lang="zh-CN" altLang="en-US" sz="1600" dirty="0">
                <a:solidFill>
                  <a:schemeClr val="tx1"/>
                </a:solidFill>
                <a:latin typeface="+mj-lt"/>
                <a:ea typeface="宋体" panose="02010600030101010101" pitchFamily="2" charset="-122"/>
                <a:cs typeface="+mj-lt"/>
              </a:rPr>
              <a:t>被允许，则在</a:t>
            </a:r>
            <a:r>
              <a:rPr lang="en-US" altLang="zh-CN" sz="1600" dirty="0">
                <a:solidFill>
                  <a:schemeClr val="tx1"/>
                </a:solidFill>
                <a:latin typeface="+mj-lt"/>
                <a:ea typeface="宋体" panose="02010600030101010101" pitchFamily="2" charset="-122"/>
                <a:cs typeface="+mj-lt"/>
              </a:rPr>
              <a:t>F1AP INITIAL UL RRC MESSAGE TRANSFER</a:t>
            </a:r>
            <a:r>
              <a:rPr lang="zh-CN" altLang="en-US" sz="1600" dirty="0">
                <a:solidFill>
                  <a:schemeClr val="tx1"/>
                </a:solidFill>
                <a:latin typeface="+mj-lt"/>
                <a:ea typeface="宋体" panose="02010600030101010101" pitchFamily="2" charset="-122"/>
                <a:cs typeface="+mj-lt"/>
              </a:rPr>
              <a:t>消息中包括用于</a:t>
            </a:r>
            <a:r>
              <a:rPr lang="en-US" altLang="zh-CN" sz="1600" dirty="0">
                <a:solidFill>
                  <a:schemeClr val="tx1"/>
                </a:solidFill>
                <a:latin typeface="+mj-lt"/>
                <a:ea typeface="宋体" panose="02010600030101010101" pitchFamily="2" charset="-122"/>
                <a:cs typeface="+mj-lt"/>
              </a:rPr>
              <a:t>UE</a:t>
            </a:r>
            <a:r>
              <a:rPr lang="zh-CN" altLang="en-US" sz="1600" dirty="0">
                <a:solidFill>
                  <a:schemeClr val="tx1"/>
                </a:solidFill>
                <a:latin typeface="+mj-lt"/>
                <a:ea typeface="宋体" panose="02010600030101010101" pitchFamily="2" charset="-122"/>
                <a:cs typeface="+mj-lt"/>
              </a:rPr>
              <a:t>的相应低层配置，并且传输到</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a:solidFill>
                  <a:schemeClr val="tx1"/>
                </a:solidFill>
                <a:latin typeface="+mj-lt"/>
                <a:ea typeface="宋体" panose="02010600030101010101" pitchFamily="2" charset="-122"/>
                <a:cs typeface="+mj-lt"/>
              </a:rPr>
              <a:t>。 初始</a:t>
            </a:r>
            <a:r>
              <a:rPr lang="en-US" altLang="zh-CN" sz="1600" dirty="0">
                <a:solidFill>
                  <a:schemeClr val="tx1"/>
                </a:solidFill>
                <a:latin typeface="+mj-lt"/>
                <a:ea typeface="宋体" panose="02010600030101010101" pitchFamily="2" charset="-122"/>
                <a:cs typeface="+mj-lt"/>
              </a:rPr>
              <a:t>UL RRC</a:t>
            </a:r>
            <a:r>
              <a:rPr lang="zh-CN" altLang="en-US" sz="1600" dirty="0">
                <a:solidFill>
                  <a:schemeClr val="tx1"/>
                </a:solidFill>
                <a:latin typeface="+mj-lt"/>
                <a:ea typeface="宋体" panose="02010600030101010101" pitchFamily="2" charset="-122"/>
                <a:cs typeface="+mj-lt"/>
              </a:rPr>
              <a:t>消息传输消息包括由</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分配的</a:t>
            </a:r>
            <a:r>
              <a:rPr lang="en-US" altLang="zh-CN" sz="1600" dirty="0">
                <a:solidFill>
                  <a:srgbClr val="FF0000"/>
                </a:solidFill>
                <a:latin typeface="+mj-lt"/>
                <a:ea typeface="宋体" panose="02010600030101010101" pitchFamily="2" charset="-122"/>
                <a:cs typeface="+mj-lt"/>
              </a:rPr>
              <a:t>C-RNTI</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3</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a:solidFill>
                  <a:schemeClr val="tx1"/>
                </a:solidFill>
                <a:latin typeface="+mj-lt"/>
                <a:ea typeface="宋体" panose="02010600030101010101" pitchFamily="2" charset="-122"/>
                <a:cs typeface="+mj-lt"/>
              </a:rPr>
              <a:t>为</a:t>
            </a:r>
            <a:r>
              <a:rPr lang="en-US" altLang="zh-CN" sz="1600" dirty="0">
                <a:solidFill>
                  <a:schemeClr val="tx1"/>
                </a:solidFill>
                <a:latin typeface="+mj-lt"/>
                <a:ea typeface="宋体" panose="02010600030101010101" pitchFamily="2" charset="-122"/>
                <a:cs typeface="+mj-lt"/>
              </a:rPr>
              <a:t>UE</a:t>
            </a:r>
            <a:r>
              <a:rPr lang="zh-CN" altLang="en-US" sz="1600" dirty="0">
                <a:solidFill>
                  <a:schemeClr val="tx1"/>
                </a:solidFill>
                <a:latin typeface="+mj-lt"/>
                <a:ea typeface="宋体" panose="02010600030101010101" pitchFamily="2" charset="-122"/>
                <a:cs typeface="+mj-lt"/>
              </a:rPr>
              <a:t>分配</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 UE F1AP ID</a:t>
            </a:r>
            <a:r>
              <a:rPr lang="zh-CN" altLang="en-US" sz="1600" dirty="0">
                <a:solidFill>
                  <a:schemeClr val="tx1"/>
                </a:solidFill>
                <a:latin typeface="+mj-lt"/>
                <a:ea typeface="宋体" panose="02010600030101010101" pitchFamily="2" charset="-122"/>
                <a:cs typeface="+mj-lt"/>
              </a:rPr>
              <a:t>，并向</a:t>
            </a:r>
            <a:r>
              <a:rPr lang="en-US" altLang="zh-CN" sz="1600" dirty="0">
                <a:solidFill>
                  <a:schemeClr val="tx1"/>
                </a:solidFill>
                <a:latin typeface="+mj-lt"/>
                <a:ea typeface="宋体" panose="02010600030101010101" pitchFamily="2" charset="-122"/>
                <a:cs typeface="+mj-lt"/>
              </a:rPr>
              <a:t>UE</a:t>
            </a:r>
            <a:r>
              <a:rPr lang="zh-CN" altLang="en-US" sz="1600" dirty="0">
                <a:solidFill>
                  <a:schemeClr val="tx1"/>
                </a:solidFill>
                <a:latin typeface="+mj-lt"/>
                <a:ea typeface="宋体" panose="02010600030101010101" pitchFamily="2" charset="-122"/>
                <a:cs typeface="+mj-lt"/>
              </a:rPr>
              <a:t>生成</a:t>
            </a:r>
            <a:r>
              <a:rPr lang="en-US" altLang="zh-CN" sz="1600" dirty="0">
                <a:solidFill>
                  <a:schemeClr val="tx1"/>
                </a:solidFill>
                <a:latin typeface="+mj-lt"/>
                <a:ea typeface="宋体" panose="02010600030101010101" pitchFamily="2" charset="-122"/>
                <a:cs typeface="+mj-lt"/>
              </a:rPr>
              <a:t>RRC CONNECTION SETUP</a:t>
            </a:r>
            <a:r>
              <a:rPr lang="zh-CN" altLang="en-US" sz="1600" dirty="0">
                <a:solidFill>
                  <a:schemeClr val="tx1"/>
                </a:solidFill>
                <a:latin typeface="+mj-lt"/>
                <a:ea typeface="宋体" panose="02010600030101010101" pitchFamily="2" charset="-122"/>
                <a:cs typeface="+mj-lt"/>
              </a:rPr>
              <a:t>消息。 </a:t>
            </a:r>
            <a:r>
              <a:rPr lang="en-US" altLang="zh-CN" sz="1600" dirty="0">
                <a:solidFill>
                  <a:schemeClr val="tx1"/>
                </a:solidFill>
                <a:latin typeface="+mj-lt"/>
                <a:ea typeface="宋体" panose="02010600030101010101" pitchFamily="2" charset="-122"/>
                <a:cs typeface="+mj-lt"/>
              </a:rPr>
              <a:t>RRC</a:t>
            </a:r>
            <a:r>
              <a:rPr lang="zh-CN" altLang="en-US" sz="1600" dirty="0">
                <a:solidFill>
                  <a:schemeClr val="tx1"/>
                </a:solidFill>
                <a:latin typeface="+mj-lt"/>
                <a:ea typeface="宋体" panose="02010600030101010101" pitchFamily="2" charset="-122"/>
                <a:cs typeface="+mj-lt"/>
              </a:rPr>
              <a:t>消息被封装在</a:t>
            </a:r>
            <a:r>
              <a:rPr lang="en-US" altLang="zh-CN" sz="1600" dirty="0">
                <a:solidFill>
                  <a:schemeClr val="tx1"/>
                </a:solidFill>
                <a:latin typeface="+mj-lt"/>
                <a:ea typeface="宋体" panose="02010600030101010101" pitchFamily="2" charset="-122"/>
                <a:cs typeface="+mj-lt"/>
              </a:rPr>
              <a:t>F1AP DL RRC MESSAGE TRANSFER</a:t>
            </a:r>
            <a:r>
              <a:rPr lang="zh-CN" altLang="en-US" sz="1600" dirty="0">
                <a:solidFill>
                  <a:schemeClr val="tx1"/>
                </a:solidFill>
                <a:latin typeface="+mj-lt"/>
                <a:ea typeface="宋体" panose="02010600030101010101" pitchFamily="2" charset="-122"/>
                <a:cs typeface="+mj-lt"/>
              </a:rPr>
              <a:t>消息中</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4</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向</a:t>
            </a:r>
            <a:r>
              <a:rPr lang="en-US" altLang="zh-CN" sz="1600" dirty="0">
                <a:solidFill>
                  <a:schemeClr val="tx1"/>
                </a:solidFill>
                <a:latin typeface="+mj-lt"/>
                <a:ea typeface="宋体" panose="02010600030101010101" pitchFamily="2" charset="-122"/>
                <a:cs typeface="+mj-lt"/>
              </a:rPr>
              <a:t>UE</a:t>
            </a:r>
            <a:r>
              <a:rPr lang="zh-CN" altLang="en-US" sz="1600" dirty="0">
                <a:solidFill>
                  <a:schemeClr val="tx1"/>
                </a:solidFill>
                <a:latin typeface="+mj-lt"/>
                <a:ea typeface="宋体" panose="02010600030101010101" pitchFamily="2" charset="-122"/>
                <a:cs typeface="+mj-lt"/>
              </a:rPr>
              <a:t>发送</a:t>
            </a:r>
            <a:r>
              <a:rPr lang="en-US" altLang="zh-CN" sz="1600" dirty="0">
                <a:solidFill>
                  <a:schemeClr val="tx1"/>
                </a:solidFill>
                <a:latin typeface="+mj-lt"/>
                <a:ea typeface="宋体" panose="02010600030101010101" pitchFamily="2" charset="-122"/>
                <a:cs typeface="+mj-lt"/>
              </a:rPr>
              <a:t>RRC CONNECTION SETUP</a:t>
            </a:r>
            <a:r>
              <a:rPr lang="zh-CN" altLang="en-US" sz="1600" dirty="0">
                <a:solidFill>
                  <a:schemeClr val="tx1"/>
                </a:solidFill>
                <a:latin typeface="+mj-lt"/>
                <a:ea typeface="宋体" panose="02010600030101010101" pitchFamily="2" charset="-122"/>
                <a:cs typeface="+mj-lt"/>
              </a:rPr>
              <a:t>消息</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5</a:t>
            </a:r>
            <a:r>
              <a:rPr lang="en-US" altLang="zh-CN" sz="1600" dirty="0">
                <a:solidFill>
                  <a:schemeClr val="tx1"/>
                </a:solidFill>
                <a:latin typeface="+mj-lt"/>
                <a:ea typeface="宋体" panose="02010600030101010101" pitchFamily="2" charset="-122"/>
                <a:cs typeface="+mj-lt"/>
              </a:rPr>
              <a:t>. UE</a:t>
            </a:r>
            <a:r>
              <a:rPr lang="zh-CN" altLang="en-US" sz="1600" dirty="0">
                <a:solidFill>
                  <a:schemeClr val="tx1"/>
                </a:solidFill>
                <a:latin typeface="+mj-lt"/>
                <a:ea typeface="宋体" panose="02010600030101010101" pitchFamily="2" charset="-122"/>
                <a:cs typeface="+mj-lt"/>
              </a:rPr>
              <a:t>将</a:t>
            </a:r>
            <a:r>
              <a:rPr lang="en-US" altLang="zh-CN" sz="1600" dirty="0">
                <a:solidFill>
                  <a:schemeClr val="tx1"/>
                </a:solidFill>
                <a:latin typeface="+mj-lt"/>
                <a:ea typeface="宋体" panose="02010600030101010101" pitchFamily="2" charset="-122"/>
                <a:cs typeface="+mj-lt"/>
              </a:rPr>
              <a:t>RRC CONNECTION SETUP COMPLETE</a:t>
            </a:r>
            <a:r>
              <a:rPr lang="zh-CN" altLang="en-US" sz="1600" dirty="0">
                <a:solidFill>
                  <a:schemeClr val="tx1"/>
                </a:solidFill>
                <a:latin typeface="+mj-lt"/>
                <a:ea typeface="宋体" panose="02010600030101010101" pitchFamily="2" charset="-122"/>
                <a:cs typeface="+mj-lt"/>
              </a:rPr>
              <a:t>消息发送到</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6</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将</a:t>
            </a:r>
            <a:r>
              <a:rPr lang="en-US" altLang="zh-CN" sz="1600" dirty="0">
                <a:solidFill>
                  <a:schemeClr val="tx1"/>
                </a:solidFill>
                <a:latin typeface="+mj-lt"/>
                <a:ea typeface="宋体" panose="02010600030101010101" pitchFamily="2" charset="-122"/>
                <a:cs typeface="+mj-lt"/>
              </a:rPr>
              <a:t>RRC</a:t>
            </a:r>
            <a:r>
              <a:rPr lang="zh-CN" altLang="en-US" sz="1600" dirty="0">
                <a:solidFill>
                  <a:schemeClr val="tx1"/>
                </a:solidFill>
                <a:latin typeface="+mj-lt"/>
                <a:ea typeface="宋体" panose="02010600030101010101" pitchFamily="2" charset="-122"/>
                <a:cs typeface="+mj-lt"/>
              </a:rPr>
              <a:t>消息封装在</a:t>
            </a:r>
            <a:r>
              <a:rPr lang="en-US" altLang="zh-CN" sz="1600" dirty="0">
                <a:solidFill>
                  <a:schemeClr val="tx1"/>
                </a:solidFill>
                <a:latin typeface="+mj-lt"/>
                <a:ea typeface="宋体" panose="02010600030101010101" pitchFamily="2" charset="-122"/>
                <a:cs typeface="+mj-lt"/>
              </a:rPr>
              <a:t>F1AP UL RRC MESSAGE TRANSFER</a:t>
            </a:r>
            <a:r>
              <a:rPr lang="zh-CN" altLang="en-US" sz="1600" dirty="0">
                <a:solidFill>
                  <a:schemeClr val="tx1"/>
                </a:solidFill>
                <a:latin typeface="+mj-lt"/>
                <a:ea typeface="宋体" panose="02010600030101010101" pitchFamily="2" charset="-122"/>
                <a:cs typeface="+mj-lt"/>
              </a:rPr>
              <a:t>消息中并将其发送到</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7</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a:solidFill>
                  <a:schemeClr val="tx1"/>
                </a:solidFill>
                <a:latin typeface="+mj-lt"/>
                <a:ea typeface="宋体" panose="02010600030101010101" pitchFamily="2" charset="-122"/>
                <a:cs typeface="+mj-lt"/>
              </a:rPr>
              <a:t>将</a:t>
            </a:r>
            <a:r>
              <a:rPr lang="en-US" altLang="zh-CN" sz="1600" dirty="0">
                <a:solidFill>
                  <a:schemeClr val="tx1"/>
                </a:solidFill>
                <a:latin typeface="+mj-lt"/>
                <a:ea typeface="宋体" panose="02010600030101010101" pitchFamily="2" charset="-122"/>
                <a:cs typeface="+mj-lt"/>
              </a:rPr>
              <a:t>INITIAL UE MESSAGE</a:t>
            </a:r>
            <a:r>
              <a:rPr lang="zh-CN" altLang="en-US" sz="1600" dirty="0">
                <a:solidFill>
                  <a:schemeClr val="tx1"/>
                </a:solidFill>
                <a:latin typeface="+mj-lt"/>
                <a:ea typeface="宋体" panose="02010600030101010101" pitchFamily="2" charset="-122"/>
                <a:cs typeface="+mj-lt"/>
              </a:rPr>
              <a:t>消息发送到</a:t>
            </a:r>
            <a:r>
              <a:rPr lang="en-US" altLang="zh-CN" sz="1600" dirty="0">
                <a:solidFill>
                  <a:schemeClr val="tx1"/>
                </a:solidFill>
                <a:latin typeface="+mj-lt"/>
                <a:ea typeface="宋体" panose="02010600030101010101" pitchFamily="2" charset="-122"/>
                <a:cs typeface="+mj-lt"/>
              </a:rPr>
              <a:t>AMF</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8</a:t>
            </a:r>
            <a:r>
              <a:rPr lang="en-US" altLang="zh-CN" sz="1600" dirty="0">
                <a:solidFill>
                  <a:schemeClr val="tx1"/>
                </a:solidFill>
                <a:latin typeface="+mj-lt"/>
                <a:ea typeface="宋体" panose="02010600030101010101" pitchFamily="2" charset="-122"/>
                <a:cs typeface="+mj-lt"/>
              </a:rPr>
              <a:t>. AMF</a:t>
            </a:r>
            <a:r>
              <a:rPr lang="zh-CN" altLang="en-US" sz="1600" dirty="0">
                <a:solidFill>
                  <a:schemeClr val="tx1"/>
                </a:solidFill>
                <a:latin typeface="+mj-lt"/>
                <a:ea typeface="宋体" panose="02010600030101010101" pitchFamily="2" charset="-122"/>
                <a:cs typeface="+mj-lt"/>
              </a:rPr>
              <a:t>将初始</a:t>
            </a:r>
            <a:r>
              <a:rPr lang="en-US" altLang="zh-CN" sz="1600" dirty="0">
                <a:solidFill>
                  <a:schemeClr val="tx1"/>
                </a:solidFill>
                <a:latin typeface="+mj-lt"/>
                <a:ea typeface="宋体" panose="02010600030101010101" pitchFamily="2" charset="-122"/>
                <a:cs typeface="+mj-lt"/>
              </a:rPr>
              <a:t>UE</a:t>
            </a:r>
            <a:r>
              <a:rPr lang="zh-CN" altLang="en-US" sz="1600" dirty="0">
                <a:solidFill>
                  <a:srgbClr val="FF0000"/>
                </a:solidFill>
                <a:latin typeface="+mj-lt"/>
                <a:ea typeface="宋体" panose="02010600030101010101" pitchFamily="2" charset="-122"/>
                <a:cs typeface="+mj-lt"/>
              </a:rPr>
              <a:t>上下文建立</a:t>
            </a:r>
            <a:r>
              <a:rPr lang="zh-CN" altLang="en-US" sz="1600" dirty="0">
                <a:solidFill>
                  <a:schemeClr val="tx1"/>
                </a:solidFill>
                <a:latin typeface="+mj-lt"/>
                <a:ea typeface="宋体" panose="02010600030101010101" pitchFamily="2" charset="-122"/>
                <a:cs typeface="+mj-lt"/>
              </a:rPr>
              <a:t>请求消息发送到</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9</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a:solidFill>
                  <a:schemeClr val="tx1"/>
                </a:solidFill>
                <a:latin typeface="+mj-lt"/>
                <a:ea typeface="宋体" panose="02010600030101010101" pitchFamily="2" charset="-122"/>
                <a:cs typeface="+mj-lt"/>
              </a:rPr>
              <a:t>发送</a:t>
            </a:r>
            <a:r>
              <a:rPr lang="en-US" altLang="zh-CN" sz="1600" dirty="0">
                <a:solidFill>
                  <a:schemeClr val="tx1"/>
                </a:solidFill>
                <a:latin typeface="+mj-lt"/>
                <a:ea typeface="宋体" panose="02010600030101010101" pitchFamily="2" charset="-122"/>
                <a:cs typeface="+mj-lt"/>
              </a:rPr>
              <a:t>UE</a:t>
            </a:r>
            <a:r>
              <a:rPr lang="zh-CN" altLang="en-US" sz="1600" dirty="0">
                <a:solidFill>
                  <a:srgbClr val="FF0000"/>
                </a:solidFill>
                <a:latin typeface="+mj-lt"/>
                <a:ea typeface="宋体" panose="02010600030101010101" pitchFamily="2" charset="-122"/>
                <a:cs typeface="+mj-lt"/>
              </a:rPr>
              <a:t>上下文建立</a:t>
            </a:r>
            <a:r>
              <a:rPr lang="zh-CN" altLang="en-US" sz="1600" dirty="0">
                <a:solidFill>
                  <a:schemeClr val="tx1"/>
                </a:solidFill>
                <a:latin typeface="+mj-lt"/>
                <a:ea typeface="宋体" panose="02010600030101010101" pitchFamily="2" charset="-122"/>
                <a:cs typeface="+mj-lt"/>
              </a:rPr>
              <a:t>请求消息以在</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中建立</a:t>
            </a:r>
            <a:r>
              <a:rPr lang="en-US" altLang="zh-CN" sz="1600" dirty="0">
                <a:solidFill>
                  <a:schemeClr val="tx1"/>
                </a:solidFill>
                <a:latin typeface="+mj-lt"/>
                <a:ea typeface="宋体" panose="02010600030101010101" pitchFamily="2" charset="-122"/>
                <a:cs typeface="+mj-lt"/>
              </a:rPr>
              <a:t>UE</a:t>
            </a:r>
            <a:r>
              <a:rPr lang="zh-CN" altLang="en-US" sz="1600" dirty="0">
                <a:solidFill>
                  <a:schemeClr val="tx1"/>
                </a:solidFill>
                <a:latin typeface="+mj-lt"/>
                <a:ea typeface="宋体" panose="02010600030101010101" pitchFamily="2" charset="-122"/>
                <a:cs typeface="+mj-lt"/>
              </a:rPr>
              <a:t>上下文。 在该消息中，它还可以封装</a:t>
            </a:r>
            <a:r>
              <a:rPr lang="en-US" altLang="zh-CN" sz="1600" dirty="0">
                <a:solidFill>
                  <a:schemeClr val="tx1"/>
                </a:solidFill>
                <a:latin typeface="+mj-lt"/>
                <a:ea typeface="宋体" panose="02010600030101010101" pitchFamily="2" charset="-122"/>
                <a:cs typeface="+mj-lt"/>
              </a:rPr>
              <a:t>RRC SECURITY MODE COMMAND</a:t>
            </a:r>
            <a:r>
              <a:rPr lang="zh-CN" altLang="en-US" sz="1600" dirty="0">
                <a:solidFill>
                  <a:schemeClr val="tx1"/>
                </a:solidFill>
                <a:latin typeface="+mj-lt"/>
                <a:ea typeface="宋体" panose="02010600030101010101" pitchFamily="2" charset="-122"/>
                <a:cs typeface="+mj-lt"/>
              </a:rPr>
              <a:t>消息</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10</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向</a:t>
            </a:r>
            <a:r>
              <a:rPr lang="en-US" altLang="zh-CN" sz="1600" dirty="0">
                <a:solidFill>
                  <a:schemeClr val="tx1"/>
                </a:solidFill>
                <a:latin typeface="+mj-lt"/>
                <a:ea typeface="宋体" panose="02010600030101010101" pitchFamily="2" charset="-122"/>
                <a:cs typeface="+mj-lt"/>
              </a:rPr>
              <a:t>UE</a:t>
            </a:r>
            <a:r>
              <a:rPr lang="zh-CN" altLang="en-US" sz="1600" dirty="0">
                <a:solidFill>
                  <a:schemeClr val="tx1"/>
                </a:solidFill>
                <a:latin typeface="+mj-lt"/>
                <a:ea typeface="宋体" panose="02010600030101010101" pitchFamily="2" charset="-122"/>
                <a:cs typeface="+mj-lt"/>
              </a:rPr>
              <a:t>发送</a:t>
            </a:r>
            <a:r>
              <a:rPr lang="en-US" altLang="zh-CN" sz="1600" dirty="0">
                <a:solidFill>
                  <a:schemeClr val="tx1"/>
                </a:solidFill>
                <a:latin typeface="+mj-lt"/>
                <a:ea typeface="宋体" panose="02010600030101010101" pitchFamily="2" charset="-122"/>
                <a:cs typeface="+mj-lt"/>
              </a:rPr>
              <a:t>RRC SECURITY MODE COMMAND</a:t>
            </a:r>
            <a:r>
              <a:rPr lang="zh-CN" altLang="en-US" sz="1600" dirty="0">
                <a:solidFill>
                  <a:schemeClr val="tx1"/>
                </a:solidFill>
                <a:latin typeface="+mj-lt"/>
                <a:ea typeface="宋体" panose="02010600030101010101" pitchFamily="2" charset="-122"/>
                <a:cs typeface="+mj-lt"/>
              </a:rPr>
              <a:t>消息</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endParaRPr lang="en-US" altLang="zh-CN" sz="16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13</a:t>
            </a:fld>
            <a:endParaRPr lang="en-US" dirty="0"/>
          </a:p>
        </p:txBody>
      </p:sp>
      <p:pic>
        <p:nvPicPr>
          <p:cNvPr id="7" name="图片 6"/>
          <p:cNvPicPr>
            <a:picLocks noChangeAspect="1"/>
          </p:cNvPicPr>
          <p:nvPr/>
        </p:nvPicPr>
        <p:blipFill>
          <a:blip r:embed="rId2"/>
          <a:stretch>
            <a:fillRect/>
          </a:stretch>
        </p:blipFill>
        <p:spPr>
          <a:xfrm>
            <a:off x="6434764" y="1731150"/>
            <a:ext cx="5674378" cy="4013766"/>
          </a:xfrm>
          <a:prstGeom prst="rect">
            <a:avLst/>
          </a:prstGeom>
        </p:spPr>
      </p:pic>
    </p:spTree>
    <p:extLst>
      <p:ext uri="{BB962C8B-B14F-4D97-AF65-F5344CB8AC3E}">
        <p14:creationId xmlns:p14="http://schemas.microsoft.com/office/powerpoint/2010/main" val="1944061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NR Attach</a:t>
            </a:r>
            <a:r>
              <a:rPr lang="zh-CN" altLang="en-US" dirty="0"/>
              <a:t>流程</a:t>
            </a:r>
          </a:p>
        </p:txBody>
      </p:sp>
      <p:sp>
        <p:nvSpPr>
          <p:cNvPr id="3" name="内容占位符 2"/>
          <p:cNvSpPr>
            <a:spLocks noGrp="1"/>
          </p:cNvSpPr>
          <p:nvPr>
            <p:ph idx="1"/>
          </p:nvPr>
        </p:nvSpPr>
        <p:spPr>
          <a:xfrm>
            <a:off x="609600" y="1600206"/>
            <a:ext cx="10114625" cy="3264758"/>
          </a:xfrm>
        </p:spPr>
        <p:txBody>
          <a:bodyPr/>
          <a:lstStyle/>
          <a:p>
            <a:r>
              <a:rPr lang="en-US" altLang="zh-CN" sz="1600" dirty="0">
                <a:solidFill>
                  <a:schemeClr val="tx1"/>
                </a:solidFill>
                <a:latin typeface="+mj-lt"/>
                <a:ea typeface="宋体" panose="02010600030101010101" pitchFamily="2" charset="-122"/>
                <a:cs typeface="+mj-lt"/>
              </a:rPr>
              <a:t>11.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将</a:t>
            </a:r>
            <a:r>
              <a:rPr lang="en-US" altLang="zh-CN" sz="1600" dirty="0">
                <a:solidFill>
                  <a:schemeClr val="tx1"/>
                </a:solidFill>
                <a:latin typeface="+mj-lt"/>
                <a:ea typeface="宋体" panose="02010600030101010101" pitchFamily="2" charset="-122"/>
                <a:cs typeface="+mj-lt"/>
              </a:rPr>
              <a:t>UE CONTEXT SETUP RESPONSE</a:t>
            </a:r>
            <a:r>
              <a:rPr lang="zh-CN" altLang="en-US" sz="1600" dirty="0">
                <a:solidFill>
                  <a:schemeClr val="tx1"/>
                </a:solidFill>
                <a:latin typeface="+mj-lt"/>
                <a:ea typeface="宋体" panose="02010600030101010101" pitchFamily="2" charset="-122"/>
                <a:cs typeface="+mj-lt"/>
              </a:rPr>
              <a:t>消息发送给</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a:solidFill>
                  <a:schemeClr val="tx1"/>
                </a:solidFill>
                <a:latin typeface="+mj-lt"/>
                <a:ea typeface="宋体" panose="02010600030101010101" pitchFamily="2" charset="-122"/>
                <a:cs typeface="+mj-lt"/>
              </a:rPr>
              <a:t>。</a:t>
            </a:r>
            <a:endParaRPr lang="en-US" altLang="zh-CN" sz="1600" dirty="0">
              <a:solidFill>
                <a:schemeClr val="tx1"/>
              </a:solidFill>
              <a:latin typeface="+mj-lt"/>
              <a:ea typeface="宋体" panose="02010600030101010101" pitchFamily="2" charset="-122"/>
              <a:cs typeface="+mj-lt"/>
            </a:endParaRPr>
          </a:p>
          <a:p>
            <a:r>
              <a:rPr lang="en-US" altLang="zh-CN" sz="1600" dirty="0">
                <a:solidFill>
                  <a:schemeClr val="tx1"/>
                </a:solidFill>
                <a:latin typeface="+mj-lt"/>
                <a:ea typeface="宋体" panose="02010600030101010101" pitchFamily="2" charset="-122"/>
                <a:cs typeface="+mj-lt"/>
              </a:rPr>
              <a:t>12. UE</a:t>
            </a:r>
            <a:r>
              <a:rPr lang="zh-CN" altLang="en-US" sz="1600" dirty="0">
                <a:solidFill>
                  <a:schemeClr val="tx1"/>
                </a:solidFill>
                <a:latin typeface="+mj-lt"/>
                <a:ea typeface="宋体" panose="02010600030101010101" pitchFamily="2" charset="-122"/>
                <a:cs typeface="+mj-lt"/>
              </a:rPr>
              <a:t>以</a:t>
            </a:r>
            <a:r>
              <a:rPr lang="en-US" altLang="zh-CN" sz="1600" dirty="0">
                <a:solidFill>
                  <a:schemeClr val="tx1"/>
                </a:solidFill>
                <a:latin typeface="+mj-lt"/>
                <a:ea typeface="宋体" panose="02010600030101010101" pitchFamily="2" charset="-122"/>
                <a:cs typeface="+mj-lt"/>
              </a:rPr>
              <a:t>RRC SECURITY MODE COMPLETE</a:t>
            </a:r>
            <a:r>
              <a:rPr lang="zh-CN" altLang="en-US" sz="1600" dirty="0">
                <a:solidFill>
                  <a:schemeClr val="tx1"/>
                </a:solidFill>
                <a:latin typeface="+mj-lt"/>
                <a:ea typeface="宋体" panose="02010600030101010101" pitchFamily="2" charset="-122"/>
                <a:cs typeface="+mj-lt"/>
              </a:rPr>
              <a:t>消息进行</a:t>
            </a:r>
            <a:r>
              <a:rPr lang="zh-CN" altLang="en-US" sz="1600" dirty="0" smtClean="0">
                <a:solidFill>
                  <a:schemeClr val="tx1"/>
                </a:solidFill>
                <a:latin typeface="+mj-lt"/>
                <a:ea typeface="宋体" panose="02010600030101010101" pitchFamily="2" charset="-122"/>
                <a:cs typeface="+mj-lt"/>
              </a:rPr>
              <a:t>响应</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13</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将</a:t>
            </a:r>
            <a:r>
              <a:rPr lang="en-US" altLang="zh-CN" sz="1600" dirty="0">
                <a:solidFill>
                  <a:schemeClr val="tx1"/>
                </a:solidFill>
                <a:latin typeface="+mj-lt"/>
                <a:ea typeface="宋体" panose="02010600030101010101" pitchFamily="2" charset="-122"/>
                <a:cs typeface="+mj-lt"/>
              </a:rPr>
              <a:t>RRC</a:t>
            </a:r>
            <a:r>
              <a:rPr lang="zh-CN" altLang="en-US" sz="1600" dirty="0">
                <a:solidFill>
                  <a:schemeClr val="tx1"/>
                </a:solidFill>
                <a:latin typeface="+mj-lt"/>
                <a:ea typeface="宋体" panose="02010600030101010101" pitchFamily="2" charset="-122"/>
                <a:cs typeface="+mj-lt"/>
              </a:rPr>
              <a:t>消息封装在</a:t>
            </a:r>
            <a:r>
              <a:rPr lang="en-US" altLang="zh-CN" sz="1600" dirty="0">
                <a:solidFill>
                  <a:schemeClr val="tx1"/>
                </a:solidFill>
                <a:latin typeface="+mj-lt"/>
                <a:ea typeface="宋体" panose="02010600030101010101" pitchFamily="2" charset="-122"/>
                <a:cs typeface="+mj-lt"/>
              </a:rPr>
              <a:t>F1AP UL RRC MESSAGE TRANSFER</a:t>
            </a:r>
            <a:r>
              <a:rPr lang="zh-CN" altLang="en-US" sz="1600" dirty="0">
                <a:solidFill>
                  <a:schemeClr val="tx1"/>
                </a:solidFill>
                <a:latin typeface="+mj-lt"/>
                <a:ea typeface="宋体" panose="02010600030101010101" pitchFamily="2" charset="-122"/>
                <a:cs typeface="+mj-lt"/>
              </a:rPr>
              <a:t>消息中并将其发送到</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14</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a:solidFill>
                  <a:schemeClr val="tx1"/>
                </a:solidFill>
                <a:latin typeface="+mj-lt"/>
                <a:ea typeface="宋体" panose="02010600030101010101" pitchFamily="2" charset="-122"/>
                <a:cs typeface="+mj-lt"/>
              </a:rPr>
              <a:t>生成</a:t>
            </a:r>
            <a:r>
              <a:rPr lang="en-US" altLang="zh-CN" sz="1600" dirty="0">
                <a:solidFill>
                  <a:schemeClr val="tx1"/>
                </a:solidFill>
                <a:latin typeface="+mj-lt"/>
                <a:ea typeface="宋体" panose="02010600030101010101" pitchFamily="2" charset="-122"/>
                <a:cs typeface="+mj-lt"/>
              </a:rPr>
              <a:t>RRC CONNECTION RECONFIGURATION</a:t>
            </a:r>
            <a:r>
              <a:rPr lang="zh-CN" altLang="en-US" sz="1600" dirty="0">
                <a:solidFill>
                  <a:schemeClr val="tx1"/>
                </a:solidFill>
                <a:latin typeface="+mj-lt"/>
                <a:ea typeface="宋体" panose="02010600030101010101" pitchFamily="2" charset="-122"/>
                <a:cs typeface="+mj-lt"/>
              </a:rPr>
              <a:t>消息并将其封装在</a:t>
            </a:r>
            <a:r>
              <a:rPr lang="en-US" altLang="zh-CN" sz="1600" dirty="0">
                <a:solidFill>
                  <a:schemeClr val="tx1"/>
                </a:solidFill>
                <a:latin typeface="+mj-lt"/>
                <a:ea typeface="宋体" panose="02010600030101010101" pitchFamily="2" charset="-122"/>
                <a:cs typeface="+mj-lt"/>
              </a:rPr>
              <a:t>F1AP DL RRC MESSAGE TRANSFER</a:t>
            </a:r>
            <a:r>
              <a:rPr lang="zh-CN" altLang="en-US" sz="1600" dirty="0">
                <a:solidFill>
                  <a:schemeClr val="tx1"/>
                </a:solidFill>
                <a:latin typeface="+mj-lt"/>
                <a:ea typeface="宋体" panose="02010600030101010101" pitchFamily="2" charset="-122"/>
                <a:cs typeface="+mj-lt"/>
              </a:rPr>
              <a:t>消息</a:t>
            </a:r>
            <a:r>
              <a:rPr lang="zh-CN" altLang="en-US" sz="1600" dirty="0" smtClean="0">
                <a:solidFill>
                  <a:schemeClr val="tx1"/>
                </a:solidFill>
                <a:latin typeface="+mj-lt"/>
                <a:ea typeface="宋体" panose="02010600030101010101" pitchFamily="2" charset="-122"/>
                <a:cs typeface="+mj-lt"/>
              </a:rPr>
              <a:t>中</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15</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向</a:t>
            </a:r>
            <a:r>
              <a:rPr lang="en-US" altLang="zh-CN" sz="1600" dirty="0">
                <a:solidFill>
                  <a:schemeClr val="tx1"/>
                </a:solidFill>
                <a:latin typeface="+mj-lt"/>
                <a:ea typeface="宋体" panose="02010600030101010101" pitchFamily="2" charset="-122"/>
                <a:cs typeface="+mj-lt"/>
              </a:rPr>
              <a:t>UE</a:t>
            </a:r>
            <a:r>
              <a:rPr lang="zh-CN" altLang="en-US" sz="1600" dirty="0">
                <a:solidFill>
                  <a:schemeClr val="tx1"/>
                </a:solidFill>
                <a:latin typeface="+mj-lt"/>
                <a:ea typeface="宋体" panose="02010600030101010101" pitchFamily="2" charset="-122"/>
                <a:cs typeface="+mj-lt"/>
              </a:rPr>
              <a:t>发送</a:t>
            </a:r>
            <a:r>
              <a:rPr lang="en-US" altLang="zh-CN" sz="1600" dirty="0">
                <a:solidFill>
                  <a:schemeClr val="tx1"/>
                </a:solidFill>
                <a:latin typeface="+mj-lt"/>
                <a:ea typeface="宋体" panose="02010600030101010101" pitchFamily="2" charset="-122"/>
                <a:cs typeface="+mj-lt"/>
              </a:rPr>
              <a:t>RRC CONNECTION RECONFIGURATION</a:t>
            </a:r>
            <a:r>
              <a:rPr lang="zh-CN" altLang="en-US" sz="1600" dirty="0">
                <a:solidFill>
                  <a:schemeClr val="tx1"/>
                </a:solidFill>
                <a:latin typeface="+mj-lt"/>
                <a:ea typeface="宋体" panose="02010600030101010101" pitchFamily="2" charset="-122"/>
                <a:cs typeface="+mj-lt"/>
              </a:rPr>
              <a:t>消息</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16</a:t>
            </a:r>
            <a:r>
              <a:rPr lang="en-US" altLang="zh-CN" sz="1600" dirty="0">
                <a:solidFill>
                  <a:schemeClr val="tx1"/>
                </a:solidFill>
                <a:latin typeface="+mj-lt"/>
                <a:ea typeface="宋体" panose="02010600030101010101" pitchFamily="2" charset="-122"/>
                <a:cs typeface="+mj-lt"/>
              </a:rPr>
              <a:t>. UE</a:t>
            </a:r>
            <a:r>
              <a:rPr lang="zh-CN" altLang="en-US" sz="1600" dirty="0">
                <a:solidFill>
                  <a:schemeClr val="tx1"/>
                </a:solidFill>
                <a:latin typeface="+mj-lt"/>
                <a:ea typeface="宋体" panose="02010600030101010101" pitchFamily="2" charset="-122"/>
                <a:cs typeface="+mj-lt"/>
              </a:rPr>
              <a:t>向</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发送</a:t>
            </a:r>
            <a:r>
              <a:rPr lang="en-US" altLang="zh-CN" sz="1600" dirty="0">
                <a:solidFill>
                  <a:schemeClr val="tx1"/>
                </a:solidFill>
                <a:latin typeface="+mj-lt"/>
                <a:ea typeface="宋体" panose="02010600030101010101" pitchFamily="2" charset="-122"/>
                <a:cs typeface="+mj-lt"/>
              </a:rPr>
              <a:t>RRC CONNECTION RECONFIGURATION COMPLETE</a:t>
            </a:r>
            <a:r>
              <a:rPr lang="zh-CN" altLang="en-US" sz="1600" dirty="0">
                <a:solidFill>
                  <a:schemeClr val="tx1"/>
                </a:solidFill>
                <a:latin typeface="+mj-lt"/>
                <a:ea typeface="宋体" panose="02010600030101010101" pitchFamily="2" charset="-122"/>
                <a:cs typeface="+mj-lt"/>
              </a:rPr>
              <a:t>消息</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17</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-DU</a:t>
            </a:r>
            <a:r>
              <a:rPr lang="zh-CN" altLang="en-US" sz="1600" dirty="0">
                <a:solidFill>
                  <a:schemeClr val="tx1"/>
                </a:solidFill>
                <a:latin typeface="+mj-lt"/>
                <a:ea typeface="宋体" panose="02010600030101010101" pitchFamily="2" charset="-122"/>
                <a:cs typeface="+mj-lt"/>
              </a:rPr>
              <a:t>将</a:t>
            </a:r>
            <a:r>
              <a:rPr lang="en-US" altLang="zh-CN" sz="1600" dirty="0">
                <a:solidFill>
                  <a:schemeClr val="tx1"/>
                </a:solidFill>
                <a:latin typeface="+mj-lt"/>
                <a:ea typeface="宋体" panose="02010600030101010101" pitchFamily="2" charset="-122"/>
                <a:cs typeface="+mj-lt"/>
              </a:rPr>
              <a:t>RRC</a:t>
            </a:r>
            <a:r>
              <a:rPr lang="zh-CN" altLang="en-US" sz="1600" dirty="0">
                <a:solidFill>
                  <a:schemeClr val="tx1"/>
                </a:solidFill>
                <a:latin typeface="+mj-lt"/>
                <a:ea typeface="宋体" panose="02010600030101010101" pitchFamily="2" charset="-122"/>
                <a:cs typeface="+mj-lt"/>
              </a:rPr>
              <a:t>消息封装在</a:t>
            </a:r>
            <a:r>
              <a:rPr lang="en-US" altLang="zh-CN" sz="1600" dirty="0">
                <a:solidFill>
                  <a:schemeClr val="tx1"/>
                </a:solidFill>
                <a:latin typeface="+mj-lt"/>
                <a:ea typeface="宋体" panose="02010600030101010101" pitchFamily="2" charset="-122"/>
                <a:cs typeface="+mj-lt"/>
              </a:rPr>
              <a:t>F1AP UL RRC MESSAGE TRANSFER</a:t>
            </a:r>
            <a:r>
              <a:rPr lang="zh-CN" altLang="en-US" sz="1600" dirty="0">
                <a:solidFill>
                  <a:schemeClr val="tx1"/>
                </a:solidFill>
                <a:latin typeface="+mj-lt"/>
                <a:ea typeface="宋体" panose="02010600030101010101" pitchFamily="2" charset="-122"/>
                <a:cs typeface="+mj-lt"/>
              </a:rPr>
              <a:t>消息中并将其发送到</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r>
              <a:rPr lang="en-US" altLang="zh-CN" sz="1600" dirty="0" smtClean="0">
                <a:solidFill>
                  <a:schemeClr val="tx1"/>
                </a:solidFill>
                <a:latin typeface="+mj-lt"/>
                <a:ea typeface="宋体" panose="02010600030101010101" pitchFamily="2" charset="-122"/>
                <a:cs typeface="+mj-lt"/>
              </a:rPr>
              <a:t>18</a:t>
            </a:r>
            <a:r>
              <a:rPr lang="en-US" altLang="zh-CN" sz="1600" dirty="0">
                <a:solidFill>
                  <a:schemeClr val="tx1"/>
                </a:solidFill>
                <a:latin typeface="+mj-lt"/>
                <a:ea typeface="宋体" panose="02010600030101010101" pitchFamily="2" charset="-122"/>
                <a:cs typeface="+mj-lt"/>
              </a:rPr>
              <a:t>. </a:t>
            </a:r>
            <a:r>
              <a:rPr lang="en-US" altLang="zh-CN" sz="1600" dirty="0" err="1">
                <a:solidFill>
                  <a:schemeClr val="tx1"/>
                </a:solidFill>
                <a:latin typeface="+mj-lt"/>
                <a:ea typeface="宋体" panose="02010600030101010101" pitchFamily="2" charset="-122"/>
                <a:cs typeface="+mj-lt"/>
              </a:rPr>
              <a:t>gNB</a:t>
            </a:r>
            <a:r>
              <a:rPr lang="en-US" altLang="zh-CN" sz="1600" dirty="0">
                <a:solidFill>
                  <a:schemeClr val="tx1"/>
                </a:solidFill>
                <a:latin typeface="+mj-lt"/>
                <a:ea typeface="宋体" panose="02010600030101010101" pitchFamily="2" charset="-122"/>
                <a:cs typeface="+mj-lt"/>
              </a:rPr>
              <a:t>-CU</a:t>
            </a:r>
            <a:r>
              <a:rPr lang="zh-CN" altLang="en-US" sz="1600" dirty="0">
                <a:solidFill>
                  <a:schemeClr val="tx1"/>
                </a:solidFill>
                <a:latin typeface="+mj-lt"/>
                <a:ea typeface="宋体" panose="02010600030101010101" pitchFamily="2" charset="-122"/>
                <a:cs typeface="+mj-lt"/>
              </a:rPr>
              <a:t>向</a:t>
            </a:r>
            <a:r>
              <a:rPr lang="en-US" altLang="zh-CN" sz="1600" dirty="0">
                <a:solidFill>
                  <a:schemeClr val="tx1"/>
                </a:solidFill>
                <a:latin typeface="+mj-lt"/>
                <a:ea typeface="宋体" panose="02010600030101010101" pitchFamily="2" charset="-122"/>
                <a:cs typeface="+mj-lt"/>
              </a:rPr>
              <a:t>AMF</a:t>
            </a:r>
            <a:r>
              <a:rPr lang="zh-CN" altLang="en-US" sz="1600" dirty="0">
                <a:solidFill>
                  <a:schemeClr val="tx1"/>
                </a:solidFill>
                <a:latin typeface="+mj-lt"/>
                <a:ea typeface="宋体" panose="02010600030101010101" pitchFamily="2" charset="-122"/>
                <a:cs typeface="+mj-lt"/>
              </a:rPr>
              <a:t>发送</a:t>
            </a:r>
            <a:r>
              <a:rPr lang="en-US" altLang="zh-CN" sz="1600" dirty="0">
                <a:solidFill>
                  <a:schemeClr val="tx1"/>
                </a:solidFill>
                <a:latin typeface="+mj-lt"/>
                <a:ea typeface="宋体" panose="02010600030101010101" pitchFamily="2" charset="-122"/>
                <a:cs typeface="+mj-lt"/>
              </a:rPr>
              <a:t>INITIAL UE CONTEXT SETUP RESPONSE</a:t>
            </a:r>
            <a:r>
              <a:rPr lang="zh-CN" altLang="en-US" sz="1600" dirty="0">
                <a:solidFill>
                  <a:schemeClr val="tx1"/>
                </a:solidFill>
                <a:latin typeface="+mj-lt"/>
                <a:ea typeface="宋体" panose="02010600030101010101" pitchFamily="2" charset="-122"/>
                <a:cs typeface="+mj-lt"/>
              </a:rPr>
              <a:t>消息</a:t>
            </a:r>
            <a:r>
              <a:rPr lang="zh-CN" altLang="en-US" sz="1600" dirty="0" smtClean="0">
                <a:solidFill>
                  <a:schemeClr val="tx1"/>
                </a:solidFill>
                <a:latin typeface="+mj-lt"/>
                <a:ea typeface="宋体" panose="02010600030101010101" pitchFamily="2" charset="-122"/>
                <a:cs typeface="+mj-lt"/>
              </a:rPr>
              <a:t>。</a:t>
            </a:r>
            <a:endParaRPr lang="en-US" altLang="zh-CN" sz="1600" dirty="0" smtClean="0">
              <a:solidFill>
                <a:schemeClr val="tx1"/>
              </a:solidFill>
              <a:latin typeface="+mj-lt"/>
              <a:ea typeface="宋体" panose="02010600030101010101" pitchFamily="2" charset="-122"/>
              <a:cs typeface="+mj-lt"/>
            </a:endParaRPr>
          </a:p>
          <a:p>
            <a:endParaRPr lang="en-US" altLang="zh-CN" sz="1600" dirty="0">
              <a:solidFill>
                <a:schemeClr val="tx1"/>
              </a:solidFill>
              <a:latin typeface="+mj-lt"/>
              <a:ea typeface="宋体" panose="02010600030101010101" pitchFamily="2" charset="-122"/>
              <a:cs typeface="+mj-lt"/>
            </a:endParaRPr>
          </a:p>
          <a:p>
            <a:pPr marL="0" indent="0">
              <a:buNone/>
            </a:pPr>
            <a:r>
              <a:rPr lang="en-US" altLang="zh-CN" sz="1600" dirty="0" smtClean="0">
                <a:solidFill>
                  <a:schemeClr val="tx1"/>
                </a:solidFill>
                <a:latin typeface="+mj-lt"/>
                <a:ea typeface="宋体" panose="02010600030101010101" pitchFamily="2" charset="-122"/>
                <a:cs typeface="+mj-lt"/>
              </a:rPr>
              <a:t>         </a:t>
            </a:r>
            <a:r>
              <a:rPr lang="zh-CN" altLang="en-US" sz="1600" dirty="0" smtClean="0">
                <a:solidFill>
                  <a:schemeClr val="tx1"/>
                </a:solidFill>
                <a:latin typeface="+mj-lt"/>
                <a:ea typeface="宋体" panose="02010600030101010101" pitchFamily="2" charset="-122"/>
                <a:cs typeface="+mj-lt"/>
              </a:rPr>
              <a:t>注：</a:t>
            </a:r>
            <a:r>
              <a:rPr lang="en-US" altLang="zh-CN" sz="1600" dirty="0" smtClean="0">
                <a:solidFill>
                  <a:schemeClr val="tx1"/>
                </a:solidFill>
                <a:latin typeface="+mj-lt"/>
                <a:ea typeface="宋体" panose="02010600030101010101" pitchFamily="2" charset="-122"/>
                <a:cs typeface="+mj-lt"/>
              </a:rPr>
              <a:t>NSA</a:t>
            </a:r>
            <a:r>
              <a:rPr lang="zh-CN" altLang="en-US" sz="1600" dirty="0">
                <a:solidFill>
                  <a:schemeClr val="tx1"/>
                </a:solidFill>
                <a:latin typeface="+mj-lt"/>
                <a:ea typeface="宋体" panose="02010600030101010101" pitchFamily="2" charset="-122"/>
                <a:cs typeface="+mj-lt"/>
              </a:rPr>
              <a:t>模式下，</a:t>
            </a:r>
            <a:r>
              <a:rPr lang="en-US" altLang="zh-CN" sz="1600" dirty="0">
                <a:solidFill>
                  <a:schemeClr val="tx1"/>
                </a:solidFill>
                <a:latin typeface="+mj-lt"/>
                <a:ea typeface="宋体" panose="02010600030101010101" pitchFamily="2" charset="-122"/>
                <a:cs typeface="+mj-lt"/>
              </a:rPr>
              <a:t>NR</a:t>
            </a:r>
            <a:r>
              <a:rPr lang="zh-CN" altLang="en-US" sz="1600" dirty="0">
                <a:solidFill>
                  <a:schemeClr val="tx1"/>
                </a:solidFill>
                <a:latin typeface="+mj-lt"/>
                <a:ea typeface="宋体" panose="02010600030101010101" pitchFamily="2" charset="-122"/>
                <a:cs typeface="+mj-lt"/>
              </a:rPr>
              <a:t>空口是没有</a:t>
            </a:r>
            <a:r>
              <a:rPr lang="en-US" altLang="zh-CN" sz="1600" dirty="0">
                <a:solidFill>
                  <a:schemeClr val="tx1"/>
                </a:solidFill>
                <a:latin typeface="+mj-lt"/>
                <a:ea typeface="宋体" panose="02010600030101010101" pitchFamily="2" charset="-122"/>
                <a:cs typeface="+mj-lt"/>
              </a:rPr>
              <a:t>SRB</a:t>
            </a:r>
            <a:r>
              <a:rPr lang="zh-CN" altLang="en-US" sz="1600" dirty="0">
                <a:solidFill>
                  <a:schemeClr val="tx1"/>
                </a:solidFill>
                <a:latin typeface="+mj-lt"/>
                <a:ea typeface="宋体" panose="02010600030101010101" pitchFamily="2" charset="-122"/>
                <a:cs typeface="+mj-lt"/>
              </a:rPr>
              <a:t>的，只有</a:t>
            </a:r>
            <a:r>
              <a:rPr lang="en-US" altLang="zh-CN" sz="1600" dirty="0">
                <a:solidFill>
                  <a:schemeClr val="tx1"/>
                </a:solidFill>
                <a:latin typeface="+mj-lt"/>
                <a:ea typeface="宋体" panose="02010600030101010101" pitchFamily="2" charset="-122"/>
                <a:cs typeface="+mj-lt"/>
              </a:rPr>
              <a:t>DRB</a:t>
            </a:r>
            <a:r>
              <a:rPr lang="zh-CN" altLang="en-US" sz="1600" dirty="0">
                <a:solidFill>
                  <a:schemeClr val="tx1"/>
                </a:solidFill>
                <a:latin typeface="+mj-lt"/>
                <a:ea typeface="宋体" panose="02010600030101010101" pitchFamily="2" charset="-122"/>
                <a:cs typeface="+mj-lt"/>
              </a:rPr>
              <a:t>，所有</a:t>
            </a:r>
            <a:r>
              <a:rPr lang="zh-CN" altLang="en-US" sz="1600" dirty="0" smtClean="0">
                <a:solidFill>
                  <a:schemeClr val="tx1"/>
                </a:solidFill>
                <a:latin typeface="+mj-lt"/>
                <a:ea typeface="宋体" panose="02010600030101010101" pitchFamily="2" charset="-122"/>
                <a:cs typeface="+mj-lt"/>
              </a:rPr>
              <a:t>的控制面信令</a:t>
            </a:r>
            <a:r>
              <a:rPr lang="zh-CN" altLang="en-US" sz="1600" dirty="0">
                <a:solidFill>
                  <a:schemeClr val="tx1"/>
                </a:solidFill>
                <a:latin typeface="+mj-lt"/>
                <a:ea typeface="宋体" panose="02010600030101010101" pitchFamily="2" charset="-122"/>
                <a:cs typeface="+mj-lt"/>
              </a:rPr>
              <a:t>只能通过</a:t>
            </a:r>
            <a:r>
              <a:rPr lang="en-US" altLang="zh-CN" sz="1600" dirty="0">
                <a:solidFill>
                  <a:schemeClr val="tx1"/>
                </a:solidFill>
                <a:latin typeface="+mj-lt"/>
                <a:ea typeface="宋体" panose="02010600030101010101" pitchFamily="2" charset="-122"/>
                <a:cs typeface="+mj-lt"/>
              </a:rPr>
              <a:t>LTE</a:t>
            </a:r>
            <a:r>
              <a:rPr lang="zh-CN" altLang="en-US" sz="1600" dirty="0">
                <a:solidFill>
                  <a:schemeClr val="tx1"/>
                </a:solidFill>
                <a:latin typeface="+mj-lt"/>
                <a:ea typeface="宋体" panose="02010600030101010101" pitchFamily="2" charset="-122"/>
                <a:cs typeface="+mj-lt"/>
              </a:rPr>
              <a:t>传送</a:t>
            </a:r>
            <a:r>
              <a:rPr lang="zh-CN" altLang="en-US" sz="1600" dirty="0" smtClean="0">
                <a:solidFill>
                  <a:schemeClr val="tx1"/>
                </a:solidFill>
                <a:latin typeface="+mj-lt"/>
                <a:ea typeface="宋体" panose="02010600030101010101" pitchFamily="2" charset="-122"/>
                <a:cs typeface="+mj-lt"/>
              </a:rPr>
              <a:t>。如</a:t>
            </a:r>
            <a:r>
              <a:rPr lang="en-US" altLang="zh-CN" sz="1600" dirty="0" smtClean="0">
                <a:solidFill>
                  <a:schemeClr val="tx1"/>
                </a:solidFill>
                <a:latin typeface="+mj-lt"/>
                <a:ea typeface="宋体" panose="02010600030101010101" pitchFamily="2" charset="-122"/>
                <a:cs typeface="+mj-lt"/>
              </a:rPr>
              <a:t>NR</a:t>
            </a:r>
            <a:r>
              <a:rPr lang="zh-CN" altLang="en-US" sz="1600" dirty="0" smtClean="0">
                <a:solidFill>
                  <a:schemeClr val="tx1"/>
                </a:solidFill>
                <a:latin typeface="+mj-lt"/>
                <a:ea typeface="宋体" panose="02010600030101010101" pitchFamily="2" charset="-122"/>
                <a:cs typeface="+mj-lt"/>
              </a:rPr>
              <a:t>中的</a:t>
            </a:r>
            <a:r>
              <a:rPr lang="en-US" altLang="zh-CN" sz="1600" dirty="0" smtClean="0">
                <a:solidFill>
                  <a:schemeClr val="tx1"/>
                </a:solidFill>
                <a:latin typeface="+mj-lt"/>
                <a:ea typeface="宋体" panose="02010600030101010101" pitchFamily="2" charset="-122"/>
                <a:cs typeface="+mj-lt"/>
              </a:rPr>
              <a:t>MSG3 </a:t>
            </a:r>
            <a:r>
              <a:rPr lang="en-US" altLang="zh-CN" sz="1600" dirty="0" err="1" smtClean="0">
                <a:solidFill>
                  <a:schemeClr val="tx1"/>
                </a:solidFill>
                <a:latin typeface="+mj-lt"/>
                <a:ea typeface="宋体" panose="02010600030101010101" pitchFamily="2" charset="-122"/>
                <a:cs typeface="+mj-lt"/>
              </a:rPr>
              <a:t>RRCConnectionRequest</a:t>
            </a:r>
            <a:r>
              <a:rPr lang="en-US" altLang="zh-CN" sz="1600" dirty="0" smtClean="0">
                <a:solidFill>
                  <a:schemeClr val="tx1"/>
                </a:solidFill>
                <a:latin typeface="+mj-lt"/>
                <a:ea typeface="宋体" panose="02010600030101010101" pitchFamily="2" charset="-122"/>
                <a:cs typeface="+mj-lt"/>
              </a:rPr>
              <a:t> </a:t>
            </a:r>
            <a:r>
              <a:rPr lang="zh-CN" altLang="en-US" sz="1600" dirty="0" smtClean="0">
                <a:solidFill>
                  <a:schemeClr val="tx1"/>
                </a:solidFill>
                <a:latin typeface="+mj-lt"/>
                <a:ea typeface="宋体" panose="02010600030101010101" pitchFamily="2" charset="-122"/>
                <a:cs typeface="+mj-lt"/>
              </a:rPr>
              <a:t>消息，</a:t>
            </a:r>
            <a:r>
              <a:rPr lang="zh-CN" altLang="en-US" sz="1600" dirty="0">
                <a:solidFill>
                  <a:schemeClr val="tx1"/>
                </a:solidFill>
                <a:latin typeface="+mj-lt"/>
                <a:ea typeface="宋体" panose="02010600030101010101" pitchFamily="2" charset="-122"/>
                <a:cs typeface="+mj-lt"/>
              </a:rPr>
              <a:t>只有</a:t>
            </a:r>
            <a:r>
              <a:rPr lang="en-US" altLang="zh-CN" sz="1600" dirty="0">
                <a:solidFill>
                  <a:schemeClr val="tx1"/>
                </a:solidFill>
                <a:latin typeface="+mj-lt"/>
                <a:ea typeface="宋体" panose="02010600030101010101" pitchFamily="2" charset="-122"/>
                <a:cs typeface="+mj-lt"/>
              </a:rPr>
              <a:t>MAC CE</a:t>
            </a:r>
            <a:r>
              <a:rPr lang="zh-CN" altLang="en-US" sz="1600" dirty="0">
                <a:solidFill>
                  <a:schemeClr val="tx1"/>
                </a:solidFill>
                <a:latin typeface="+mj-lt"/>
                <a:ea typeface="宋体" panose="02010600030101010101" pitchFamily="2" charset="-122"/>
                <a:cs typeface="+mj-lt"/>
              </a:rPr>
              <a:t>，是不包含</a:t>
            </a:r>
            <a:r>
              <a:rPr lang="en-US" altLang="zh-CN" sz="1600" dirty="0">
                <a:solidFill>
                  <a:schemeClr val="tx1"/>
                </a:solidFill>
                <a:latin typeface="+mj-lt"/>
                <a:ea typeface="宋体" panose="02010600030101010101" pitchFamily="2" charset="-122"/>
                <a:cs typeface="+mj-lt"/>
              </a:rPr>
              <a:t>RRC</a:t>
            </a:r>
            <a:r>
              <a:rPr lang="zh-CN" altLang="en-US" sz="1600" dirty="0">
                <a:solidFill>
                  <a:schemeClr val="tx1"/>
                </a:solidFill>
                <a:latin typeface="+mj-lt"/>
                <a:ea typeface="宋体" panose="02010600030101010101" pitchFamily="2" charset="-122"/>
                <a:cs typeface="+mj-lt"/>
              </a:rPr>
              <a:t>信令</a:t>
            </a:r>
            <a:r>
              <a:rPr lang="zh-CN" altLang="en-US" sz="1600" dirty="0" smtClean="0">
                <a:solidFill>
                  <a:schemeClr val="tx1"/>
                </a:solidFill>
                <a:latin typeface="+mj-lt"/>
                <a:ea typeface="宋体" panose="02010600030101010101" pitchFamily="2" charset="-122"/>
                <a:cs typeface="+mj-lt"/>
              </a:rPr>
              <a:t>的。</a:t>
            </a:r>
            <a:endParaRPr lang="en-US" altLang="zh-CN" sz="1600" dirty="0" smtClean="0">
              <a:solidFill>
                <a:schemeClr val="tx1"/>
              </a:solidFill>
              <a:latin typeface="+mj-lt"/>
              <a:ea typeface="宋体" panose="02010600030101010101" pitchFamily="2" charset="-122"/>
              <a:cs typeface="+mj-lt"/>
            </a:endParaRPr>
          </a:p>
          <a:p>
            <a:pPr marL="0" indent="0">
              <a:buNone/>
            </a:pPr>
            <a:endParaRPr lang="zh-CN" altLang="en-US" sz="1600" dirty="0">
              <a:solidFill>
                <a:schemeClr val="tx1"/>
              </a:solidFill>
              <a:latin typeface="+mj-lt"/>
              <a:ea typeface="宋体" panose="02010600030101010101" pitchFamily="2" charset="-122"/>
              <a:cs typeface="+mj-lt"/>
            </a:endParaRPr>
          </a:p>
          <a:p>
            <a:pPr marL="0" indent="0">
              <a:buNone/>
            </a:pPr>
            <a:endParaRPr lang="zh-CN" altLang="en-US" sz="16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14</a:t>
            </a:fld>
            <a:endParaRPr lang="en-US" dirty="0"/>
          </a:p>
        </p:txBody>
      </p:sp>
    </p:spTree>
    <p:extLst>
      <p:ext uri="{BB962C8B-B14F-4D97-AF65-F5344CB8AC3E}">
        <p14:creationId xmlns:p14="http://schemas.microsoft.com/office/powerpoint/2010/main" val="3215985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NR</a:t>
            </a:r>
            <a:r>
              <a:rPr lang="zh-CN" altLang="en-US" dirty="0" smtClean="0"/>
              <a:t>业务承载类型</a:t>
            </a:r>
            <a:endParaRPr lang="zh-CN" altLang="en-US" dirty="0"/>
          </a:p>
        </p:txBody>
      </p:sp>
      <p:sp>
        <p:nvSpPr>
          <p:cNvPr id="3" name="内容占位符 2"/>
          <p:cNvSpPr>
            <a:spLocks noGrp="1"/>
          </p:cNvSpPr>
          <p:nvPr>
            <p:ph idx="1"/>
          </p:nvPr>
        </p:nvSpPr>
        <p:spPr>
          <a:xfrm>
            <a:off x="609600" y="1165197"/>
            <a:ext cx="6323860" cy="5191158"/>
          </a:xfrm>
        </p:spPr>
        <p:txBody>
          <a:bodyPr/>
          <a:lstStyle/>
          <a:p>
            <a:r>
              <a:rPr lang="en-US" altLang="zh-CN" sz="1800" b="1" dirty="0">
                <a:solidFill>
                  <a:schemeClr val="tx1"/>
                </a:solidFill>
                <a:latin typeface="+mj-lt"/>
                <a:ea typeface="宋体" panose="02010600030101010101" pitchFamily="2" charset="-122"/>
                <a:cs typeface="+mj-lt"/>
              </a:rPr>
              <a:t>MCG</a:t>
            </a:r>
            <a:r>
              <a:rPr lang="zh-CN" altLang="en-US" sz="1800" b="1" dirty="0">
                <a:solidFill>
                  <a:schemeClr val="tx1"/>
                </a:solidFill>
                <a:latin typeface="+mj-lt"/>
                <a:ea typeface="宋体" panose="02010600030101010101" pitchFamily="2" charset="-122"/>
                <a:cs typeface="+mj-lt"/>
              </a:rPr>
              <a:t>承载</a:t>
            </a:r>
            <a:r>
              <a:rPr lang="zh-CN" altLang="en-US" sz="1800" b="1" dirty="0" smtClean="0">
                <a:solidFill>
                  <a:schemeClr val="tx1"/>
                </a:solidFill>
                <a:latin typeface="+mj-lt"/>
                <a:ea typeface="宋体" panose="02010600030101010101" pitchFamily="2" charset="-122"/>
                <a:cs typeface="+mj-lt"/>
              </a:rPr>
              <a:t>：</a:t>
            </a:r>
            <a:r>
              <a:rPr lang="zh-CN" altLang="en-US" sz="1800" dirty="0" smtClean="0">
                <a:solidFill>
                  <a:schemeClr val="tx1"/>
                </a:solidFill>
                <a:latin typeface="+mj-lt"/>
                <a:ea typeface="宋体" panose="02010600030101010101" pitchFamily="2" charset="-122"/>
                <a:cs typeface="+mj-lt"/>
              </a:rPr>
              <a:t>数据只</a:t>
            </a:r>
            <a:r>
              <a:rPr lang="zh-CN" altLang="en-US" sz="1800" dirty="0">
                <a:solidFill>
                  <a:schemeClr val="tx1"/>
                </a:solidFill>
                <a:latin typeface="+mj-lt"/>
                <a:ea typeface="宋体" panose="02010600030101010101" pitchFamily="2" charset="-122"/>
                <a:cs typeface="+mj-lt"/>
              </a:rPr>
              <a:t>走</a:t>
            </a:r>
            <a:r>
              <a:rPr lang="en-US" altLang="zh-CN" sz="1800" dirty="0" smtClean="0">
                <a:solidFill>
                  <a:schemeClr val="tx1"/>
                </a:solidFill>
                <a:latin typeface="+mj-lt"/>
                <a:ea typeface="宋体" panose="02010600030101010101" pitchFamily="2" charset="-122"/>
                <a:cs typeface="+mj-lt"/>
              </a:rPr>
              <a:t>4G</a:t>
            </a:r>
            <a:r>
              <a:rPr lang="zh-CN" altLang="en-US" sz="1800" dirty="0" smtClean="0">
                <a:solidFill>
                  <a:schemeClr val="tx1"/>
                </a:solidFill>
                <a:latin typeface="+mj-lt"/>
                <a:ea typeface="宋体" panose="02010600030101010101" pitchFamily="2" charset="-122"/>
                <a:cs typeface="+mj-lt"/>
              </a:rPr>
              <a:t>。作</a:t>
            </a:r>
            <a:r>
              <a:rPr lang="zh-CN" altLang="en-US" sz="1800" dirty="0">
                <a:solidFill>
                  <a:schemeClr val="tx1"/>
                </a:solidFill>
                <a:latin typeface="+mj-lt"/>
                <a:ea typeface="宋体" panose="02010600030101010101" pitchFamily="2" charset="-122"/>
                <a:cs typeface="+mj-lt"/>
              </a:rPr>
              <a:t>为主节点的</a:t>
            </a:r>
            <a:r>
              <a:rPr lang="en-US" altLang="zh-CN" sz="1800" dirty="0">
                <a:solidFill>
                  <a:schemeClr val="tx1"/>
                </a:solidFill>
                <a:latin typeface="+mj-lt"/>
                <a:ea typeface="宋体" panose="02010600030101010101" pitchFamily="2" charset="-122"/>
                <a:cs typeface="+mj-lt"/>
              </a:rPr>
              <a:t>4G</a:t>
            </a:r>
            <a:r>
              <a:rPr lang="zh-CN" altLang="en-US" sz="1800" dirty="0">
                <a:solidFill>
                  <a:schemeClr val="tx1"/>
                </a:solidFill>
                <a:latin typeface="+mj-lt"/>
                <a:ea typeface="宋体" panose="02010600030101010101" pitchFamily="2" charset="-122"/>
                <a:cs typeface="+mj-lt"/>
              </a:rPr>
              <a:t>基站使用多个不同的频点组成多层小区的网络，这些小区都可以作为控制面锚点，因此把这些</a:t>
            </a:r>
            <a:r>
              <a:rPr lang="en-US" altLang="zh-CN" sz="1800" dirty="0">
                <a:solidFill>
                  <a:schemeClr val="tx1"/>
                </a:solidFill>
                <a:latin typeface="+mj-lt"/>
                <a:ea typeface="宋体" panose="02010600030101010101" pitchFamily="2" charset="-122"/>
                <a:cs typeface="+mj-lt"/>
              </a:rPr>
              <a:t>4G</a:t>
            </a:r>
            <a:r>
              <a:rPr lang="zh-CN" altLang="en-US" sz="1800" dirty="0">
                <a:solidFill>
                  <a:schemeClr val="tx1"/>
                </a:solidFill>
                <a:latin typeface="+mj-lt"/>
                <a:ea typeface="宋体" panose="02010600030101010101" pitchFamily="2" charset="-122"/>
                <a:cs typeface="+mj-lt"/>
              </a:rPr>
              <a:t>小区合称为主小区组（</a:t>
            </a:r>
            <a:r>
              <a:rPr lang="en-US" altLang="zh-CN" sz="1800" dirty="0">
                <a:solidFill>
                  <a:schemeClr val="tx1"/>
                </a:solidFill>
                <a:latin typeface="+mj-lt"/>
                <a:ea typeface="宋体" panose="02010600030101010101" pitchFamily="2" charset="-122"/>
                <a:cs typeface="+mj-lt"/>
              </a:rPr>
              <a:t>MCG</a:t>
            </a:r>
            <a:r>
              <a:rPr lang="zh-CN" altLang="en-US" sz="1800" dirty="0">
                <a:solidFill>
                  <a:schemeClr val="tx1"/>
                </a:solidFill>
                <a:latin typeface="+mj-lt"/>
                <a:ea typeface="宋体" panose="02010600030101010101" pitchFamily="2" charset="-122"/>
                <a:cs typeface="+mj-lt"/>
              </a:rPr>
              <a:t>：</a:t>
            </a:r>
            <a:r>
              <a:rPr lang="en-US" altLang="zh-CN" sz="1800" dirty="0">
                <a:solidFill>
                  <a:schemeClr val="tx1"/>
                </a:solidFill>
                <a:latin typeface="+mj-lt"/>
                <a:ea typeface="宋体" panose="02010600030101010101" pitchFamily="2" charset="-122"/>
                <a:cs typeface="+mj-lt"/>
              </a:rPr>
              <a:t>Master Cell Group</a:t>
            </a:r>
            <a:r>
              <a:rPr lang="zh-CN" altLang="en-US" sz="1800" dirty="0">
                <a:solidFill>
                  <a:schemeClr val="tx1"/>
                </a:solidFill>
                <a:latin typeface="+mj-lt"/>
                <a:ea typeface="宋体" panose="02010600030101010101" pitchFamily="2" charset="-122"/>
                <a:cs typeface="+mj-lt"/>
              </a:rPr>
              <a:t>），在其之上建立的无线数据承载就叫</a:t>
            </a:r>
            <a:r>
              <a:rPr lang="en-US" altLang="zh-CN" sz="1800" dirty="0">
                <a:solidFill>
                  <a:schemeClr val="tx1"/>
                </a:solidFill>
                <a:latin typeface="+mj-lt"/>
                <a:ea typeface="宋体" panose="02010600030101010101" pitchFamily="2" charset="-122"/>
                <a:cs typeface="+mj-lt"/>
              </a:rPr>
              <a:t>MCG</a:t>
            </a:r>
            <a:r>
              <a:rPr lang="zh-CN" altLang="en-US" sz="1800" dirty="0">
                <a:solidFill>
                  <a:schemeClr val="tx1"/>
                </a:solidFill>
                <a:latin typeface="+mj-lt"/>
                <a:ea typeface="宋体" panose="02010600030101010101" pitchFamily="2" charset="-122"/>
                <a:cs typeface="+mj-lt"/>
              </a:rPr>
              <a:t>承载。对于</a:t>
            </a:r>
            <a:r>
              <a:rPr lang="en-US" altLang="zh-CN" sz="1800" dirty="0">
                <a:solidFill>
                  <a:schemeClr val="tx1"/>
                </a:solidFill>
                <a:latin typeface="+mj-lt"/>
                <a:ea typeface="宋体" panose="02010600030101010101" pitchFamily="2" charset="-122"/>
                <a:cs typeface="+mj-lt"/>
              </a:rPr>
              <a:t>MCG</a:t>
            </a:r>
            <a:r>
              <a:rPr lang="zh-CN" altLang="en-US" sz="1800" dirty="0">
                <a:solidFill>
                  <a:schemeClr val="tx1"/>
                </a:solidFill>
                <a:latin typeface="+mj-lt"/>
                <a:ea typeface="宋体" panose="02010600030101010101" pitchFamily="2" charset="-122"/>
                <a:cs typeface="+mj-lt"/>
              </a:rPr>
              <a:t>承载，不管</a:t>
            </a:r>
            <a:r>
              <a:rPr lang="en-US" altLang="zh-CN" sz="1800" dirty="0">
                <a:solidFill>
                  <a:schemeClr val="tx1"/>
                </a:solidFill>
                <a:latin typeface="+mj-lt"/>
                <a:ea typeface="宋体" panose="02010600030101010101" pitchFamily="2" charset="-122"/>
                <a:cs typeface="+mj-lt"/>
              </a:rPr>
              <a:t>PDCP</a:t>
            </a:r>
            <a:r>
              <a:rPr lang="zh-CN" altLang="en-US" sz="1800" dirty="0">
                <a:solidFill>
                  <a:schemeClr val="tx1"/>
                </a:solidFill>
                <a:latin typeface="+mj-lt"/>
                <a:ea typeface="宋体" panose="02010600030101010101" pitchFamily="2" charset="-122"/>
                <a:cs typeface="+mj-lt"/>
              </a:rPr>
              <a:t>层是</a:t>
            </a:r>
            <a:r>
              <a:rPr lang="en-US" altLang="zh-CN" sz="1800" dirty="0">
                <a:solidFill>
                  <a:schemeClr val="tx1"/>
                </a:solidFill>
                <a:latin typeface="+mj-lt"/>
                <a:ea typeface="宋体" panose="02010600030101010101" pitchFamily="2" charset="-122"/>
                <a:cs typeface="+mj-lt"/>
              </a:rPr>
              <a:t>4G</a:t>
            </a:r>
            <a:r>
              <a:rPr lang="zh-CN" altLang="en-US" sz="1800" dirty="0">
                <a:solidFill>
                  <a:schemeClr val="tx1"/>
                </a:solidFill>
                <a:latin typeface="+mj-lt"/>
                <a:ea typeface="宋体" panose="02010600030101010101" pitchFamily="2" charset="-122"/>
                <a:cs typeface="+mj-lt"/>
              </a:rPr>
              <a:t>（</a:t>
            </a:r>
            <a:r>
              <a:rPr lang="en-US" altLang="zh-CN" sz="1800" dirty="0">
                <a:solidFill>
                  <a:schemeClr val="tx1"/>
                </a:solidFill>
                <a:latin typeface="+mj-lt"/>
                <a:ea typeface="宋体" panose="02010600030101010101" pitchFamily="2" charset="-122"/>
                <a:cs typeface="+mj-lt"/>
              </a:rPr>
              <a:t>E-UTRA</a:t>
            </a:r>
            <a:r>
              <a:rPr lang="zh-CN" altLang="en-US" sz="1800" dirty="0">
                <a:solidFill>
                  <a:schemeClr val="tx1"/>
                </a:solidFill>
                <a:latin typeface="+mj-lt"/>
                <a:ea typeface="宋体" panose="02010600030101010101" pitchFamily="2" charset="-122"/>
                <a:cs typeface="+mj-lt"/>
              </a:rPr>
              <a:t>）还是</a:t>
            </a:r>
            <a:r>
              <a:rPr lang="en-US" altLang="zh-CN" sz="1800" dirty="0">
                <a:solidFill>
                  <a:schemeClr val="tx1"/>
                </a:solidFill>
                <a:latin typeface="+mj-lt"/>
                <a:ea typeface="宋体" panose="02010600030101010101" pitchFamily="2" charset="-122"/>
                <a:cs typeface="+mj-lt"/>
              </a:rPr>
              <a:t>5G</a:t>
            </a:r>
            <a:r>
              <a:rPr lang="zh-CN" altLang="en-US" sz="1800" dirty="0">
                <a:solidFill>
                  <a:schemeClr val="tx1"/>
                </a:solidFill>
                <a:latin typeface="+mj-lt"/>
                <a:ea typeface="宋体" panose="02010600030101010101" pitchFamily="2" charset="-122"/>
                <a:cs typeface="+mj-lt"/>
              </a:rPr>
              <a:t>（</a:t>
            </a:r>
            <a:r>
              <a:rPr lang="en-US" altLang="zh-CN" sz="1800" dirty="0">
                <a:solidFill>
                  <a:schemeClr val="tx1"/>
                </a:solidFill>
                <a:latin typeface="+mj-lt"/>
                <a:ea typeface="宋体" panose="02010600030101010101" pitchFamily="2" charset="-122"/>
                <a:cs typeface="+mj-lt"/>
              </a:rPr>
              <a:t>NR</a:t>
            </a:r>
            <a:r>
              <a:rPr lang="zh-CN" altLang="en-US" sz="1800" dirty="0">
                <a:solidFill>
                  <a:schemeClr val="tx1"/>
                </a:solidFill>
                <a:latin typeface="+mj-lt"/>
                <a:ea typeface="宋体" panose="02010600030101010101" pitchFamily="2" charset="-122"/>
                <a:cs typeface="+mj-lt"/>
              </a:rPr>
              <a:t>），都会转移到</a:t>
            </a:r>
            <a:r>
              <a:rPr lang="en-US" altLang="zh-CN" sz="1800" dirty="0">
                <a:solidFill>
                  <a:schemeClr val="tx1"/>
                </a:solidFill>
                <a:latin typeface="+mj-lt"/>
                <a:ea typeface="宋体" panose="02010600030101010101" pitchFamily="2" charset="-122"/>
                <a:cs typeface="+mj-lt"/>
              </a:rPr>
              <a:t>4G</a:t>
            </a:r>
            <a:r>
              <a:rPr lang="zh-CN" altLang="en-US" sz="1800" dirty="0">
                <a:solidFill>
                  <a:schemeClr val="tx1"/>
                </a:solidFill>
                <a:latin typeface="+mj-lt"/>
                <a:ea typeface="宋体" panose="02010600030101010101" pitchFamily="2" charset="-122"/>
                <a:cs typeface="+mj-lt"/>
              </a:rPr>
              <a:t>基站的</a:t>
            </a:r>
            <a:r>
              <a:rPr lang="en-US" altLang="zh-CN" sz="1800" dirty="0">
                <a:solidFill>
                  <a:schemeClr val="tx1"/>
                </a:solidFill>
                <a:latin typeface="+mj-lt"/>
                <a:ea typeface="宋体" panose="02010600030101010101" pitchFamily="2" charset="-122"/>
                <a:cs typeface="+mj-lt"/>
              </a:rPr>
              <a:t>RLC/MAC/PHY</a:t>
            </a:r>
            <a:r>
              <a:rPr lang="zh-CN" altLang="en-US" sz="1800" dirty="0">
                <a:solidFill>
                  <a:schemeClr val="tx1"/>
                </a:solidFill>
                <a:latin typeface="+mj-lt"/>
                <a:ea typeface="宋体" panose="02010600030101010101" pitchFamily="2" charset="-122"/>
                <a:cs typeface="+mj-lt"/>
              </a:rPr>
              <a:t>层去</a:t>
            </a:r>
            <a:r>
              <a:rPr lang="zh-CN" altLang="en-US" sz="1800" dirty="0" smtClean="0">
                <a:solidFill>
                  <a:schemeClr val="tx1"/>
                </a:solidFill>
                <a:latin typeface="+mj-lt"/>
                <a:ea typeface="宋体" panose="02010600030101010101" pitchFamily="2" charset="-122"/>
                <a:cs typeface="+mj-lt"/>
              </a:rPr>
              <a:t>处理。</a:t>
            </a:r>
            <a:endParaRPr lang="en-US" altLang="zh-CN" sz="1800" dirty="0">
              <a:solidFill>
                <a:schemeClr val="tx1"/>
              </a:solidFill>
              <a:latin typeface="+mj-lt"/>
              <a:ea typeface="宋体" panose="02010600030101010101" pitchFamily="2" charset="-122"/>
              <a:cs typeface="+mj-lt"/>
            </a:endParaRPr>
          </a:p>
          <a:p>
            <a:r>
              <a:rPr lang="en-US" altLang="zh-CN" sz="1800" b="1" dirty="0">
                <a:solidFill>
                  <a:schemeClr val="tx1"/>
                </a:solidFill>
                <a:latin typeface="+mj-lt"/>
                <a:ea typeface="宋体" panose="02010600030101010101" pitchFamily="2" charset="-122"/>
                <a:cs typeface="+mj-lt"/>
              </a:rPr>
              <a:t>SCG</a:t>
            </a:r>
            <a:r>
              <a:rPr lang="zh-CN" altLang="en-US" sz="1800" b="1" dirty="0">
                <a:solidFill>
                  <a:schemeClr val="tx1"/>
                </a:solidFill>
                <a:latin typeface="+mj-lt"/>
                <a:ea typeface="宋体" panose="02010600030101010101" pitchFamily="2" charset="-122"/>
                <a:cs typeface="+mj-lt"/>
              </a:rPr>
              <a:t>承载</a:t>
            </a:r>
            <a:r>
              <a:rPr lang="zh-CN" altLang="en-US" sz="1800" b="1" dirty="0" smtClean="0">
                <a:solidFill>
                  <a:schemeClr val="tx1"/>
                </a:solidFill>
                <a:latin typeface="+mj-lt"/>
                <a:ea typeface="宋体" panose="02010600030101010101" pitchFamily="2" charset="-122"/>
                <a:cs typeface="+mj-lt"/>
              </a:rPr>
              <a:t>：</a:t>
            </a:r>
            <a:r>
              <a:rPr lang="zh-CN" altLang="en-US" sz="1800" dirty="0" smtClean="0">
                <a:solidFill>
                  <a:schemeClr val="tx1"/>
                </a:solidFill>
                <a:latin typeface="+mj-lt"/>
                <a:ea typeface="宋体" panose="02010600030101010101" pitchFamily="2" charset="-122"/>
                <a:cs typeface="+mj-lt"/>
              </a:rPr>
              <a:t>数据只</a:t>
            </a:r>
            <a:r>
              <a:rPr lang="zh-CN" altLang="en-US" sz="1800" dirty="0">
                <a:solidFill>
                  <a:schemeClr val="tx1"/>
                </a:solidFill>
                <a:latin typeface="+mj-lt"/>
                <a:ea typeface="宋体" panose="02010600030101010101" pitchFamily="2" charset="-122"/>
                <a:cs typeface="+mj-lt"/>
              </a:rPr>
              <a:t>走</a:t>
            </a:r>
            <a:r>
              <a:rPr lang="en-US" altLang="zh-CN" sz="1800" dirty="0" smtClean="0">
                <a:solidFill>
                  <a:schemeClr val="tx1"/>
                </a:solidFill>
                <a:latin typeface="+mj-lt"/>
                <a:ea typeface="宋体" panose="02010600030101010101" pitchFamily="2" charset="-122"/>
                <a:cs typeface="+mj-lt"/>
              </a:rPr>
              <a:t>5G</a:t>
            </a:r>
            <a:r>
              <a:rPr lang="zh-CN" altLang="en-US" sz="1800" dirty="0" smtClean="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相应的，多个</a:t>
            </a:r>
            <a:r>
              <a:rPr lang="en-US" altLang="zh-CN" sz="1800" dirty="0">
                <a:solidFill>
                  <a:schemeClr val="tx1"/>
                </a:solidFill>
                <a:latin typeface="+mj-lt"/>
                <a:ea typeface="宋体" panose="02010600030101010101" pitchFamily="2" charset="-122"/>
                <a:cs typeface="+mj-lt"/>
              </a:rPr>
              <a:t>5G</a:t>
            </a:r>
            <a:r>
              <a:rPr lang="zh-CN" altLang="en-US" sz="1800" dirty="0">
                <a:solidFill>
                  <a:schemeClr val="tx1"/>
                </a:solidFill>
                <a:latin typeface="+mj-lt"/>
                <a:ea typeface="宋体" panose="02010600030101010101" pitchFamily="2" charset="-122"/>
                <a:cs typeface="+mj-lt"/>
              </a:rPr>
              <a:t>小区组成辅小区组（</a:t>
            </a:r>
            <a:r>
              <a:rPr lang="en-US" altLang="zh-CN" sz="1800" dirty="0">
                <a:solidFill>
                  <a:schemeClr val="tx1"/>
                </a:solidFill>
                <a:latin typeface="+mj-lt"/>
                <a:ea typeface="宋体" panose="02010600030101010101" pitchFamily="2" charset="-122"/>
                <a:cs typeface="+mj-lt"/>
              </a:rPr>
              <a:t>SCG</a:t>
            </a:r>
            <a:r>
              <a:rPr lang="zh-CN" altLang="en-US" sz="1800" dirty="0">
                <a:solidFill>
                  <a:schemeClr val="tx1"/>
                </a:solidFill>
                <a:latin typeface="+mj-lt"/>
                <a:ea typeface="宋体" panose="02010600030101010101" pitchFamily="2" charset="-122"/>
                <a:cs typeface="+mj-lt"/>
              </a:rPr>
              <a:t>：</a:t>
            </a:r>
            <a:r>
              <a:rPr lang="en-US" altLang="zh-CN" sz="1800" dirty="0">
                <a:solidFill>
                  <a:schemeClr val="tx1"/>
                </a:solidFill>
                <a:latin typeface="+mj-lt"/>
                <a:ea typeface="宋体" panose="02010600030101010101" pitchFamily="2" charset="-122"/>
                <a:cs typeface="+mj-lt"/>
              </a:rPr>
              <a:t>Secondary Cell Group</a:t>
            </a:r>
            <a:r>
              <a:rPr lang="zh-CN" altLang="en-US" sz="1800" dirty="0">
                <a:solidFill>
                  <a:schemeClr val="tx1"/>
                </a:solidFill>
                <a:latin typeface="+mj-lt"/>
                <a:ea typeface="宋体" panose="02010600030101010101" pitchFamily="2" charset="-122"/>
                <a:cs typeface="+mj-lt"/>
              </a:rPr>
              <a:t>），在其之上建立的无线数据承载就叫</a:t>
            </a:r>
            <a:r>
              <a:rPr lang="en-US" altLang="zh-CN" sz="1800" dirty="0">
                <a:solidFill>
                  <a:schemeClr val="tx1"/>
                </a:solidFill>
                <a:latin typeface="+mj-lt"/>
                <a:ea typeface="宋体" panose="02010600030101010101" pitchFamily="2" charset="-122"/>
                <a:cs typeface="+mj-lt"/>
              </a:rPr>
              <a:t>SCG</a:t>
            </a:r>
            <a:r>
              <a:rPr lang="zh-CN" altLang="en-US" sz="1800" dirty="0">
                <a:solidFill>
                  <a:schemeClr val="tx1"/>
                </a:solidFill>
                <a:latin typeface="+mj-lt"/>
                <a:ea typeface="宋体" panose="02010600030101010101" pitchFamily="2" charset="-122"/>
                <a:cs typeface="+mj-lt"/>
              </a:rPr>
              <a:t>承载。对于</a:t>
            </a:r>
            <a:r>
              <a:rPr lang="en-US" altLang="zh-CN" sz="1800" dirty="0">
                <a:solidFill>
                  <a:schemeClr val="tx1"/>
                </a:solidFill>
                <a:latin typeface="+mj-lt"/>
                <a:ea typeface="宋体" panose="02010600030101010101" pitchFamily="2" charset="-122"/>
                <a:cs typeface="+mj-lt"/>
              </a:rPr>
              <a:t>SCG</a:t>
            </a:r>
            <a:r>
              <a:rPr lang="zh-CN" altLang="en-US" sz="1800" dirty="0">
                <a:solidFill>
                  <a:schemeClr val="tx1"/>
                </a:solidFill>
                <a:latin typeface="+mj-lt"/>
                <a:ea typeface="宋体" panose="02010600030101010101" pitchFamily="2" charset="-122"/>
                <a:cs typeface="+mj-lt"/>
              </a:rPr>
              <a:t>承载，整个</a:t>
            </a:r>
            <a:r>
              <a:rPr lang="en-US" altLang="zh-CN" sz="1800" dirty="0">
                <a:solidFill>
                  <a:schemeClr val="tx1"/>
                </a:solidFill>
                <a:latin typeface="+mj-lt"/>
                <a:ea typeface="宋体" panose="02010600030101010101" pitchFamily="2" charset="-122"/>
                <a:cs typeface="+mj-lt"/>
              </a:rPr>
              <a:t>PDCP/RLC/MAC/PHY</a:t>
            </a:r>
            <a:r>
              <a:rPr lang="zh-CN" altLang="en-US" sz="1800" dirty="0">
                <a:solidFill>
                  <a:schemeClr val="tx1"/>
                </a:solidFill>
                <a:latin typeface="+mj-lt"/>
                <a:ea typeface="宋体" panose="02010600030101010101" pitchFamily="2" charset="-122"/>
                <a:cs typeface="+mj-lt"/>
              </a:rPr>
              <a:t>都是由</a:t>
            </a:r>
            <a:r>
              <a:rPr lang="en-US" altLang="zh-CN" sz="1800" dirty="0">
                <a:solidFill>
                  <a:schemeClr val="tx1"/>
                </a:solidFill>
                <a:latin typeface="+mj-lt"/>
                <a:ea typeface="宋体" panose="02010600030101010101" pitchFamily="2" charset="-122"/>
                <a:cs typeface="+mj-lt"/>
              </a:rPr>
              <a:t>5G</a:t>
            </a:r>
            <a:r>
              <a:rPr lang="zh-CN" altLang="en-US" sz="1800" dirty="0">
                <a:solidFill>
                  <a:schemeClr val="tx1"/>
                </a:solidFill>
                <a:latin typeface="+mj-lt"/>
                <a:ea typeface="宋体" panose="02010600030101010101" pitchFamily="2" charset="-122"/>
                <a:cs typeface="+mj-lt"/>
              </a:rPr>
              <a:t>模块来</a:t>
            </a:r>
            <a:r>
              <a:rPr lang="zh-CN" altLang="en-US" sz="1800" dirty="0" smtClean="0">
                <a:solidFill>
                  <a:schemeClr val="tx1"/>
                </a:solidFill>
                <a:latin typeface="+mj-lt"/>
                <a:ea typeface="宋体" panose="02010600030101010101" pitchFamily="2" charset="-122"/>
                <a:cs typeface="+mj-lt"/>
              </a:rPr>
              <a:t>处理。</a:t>
            </a:r>
            <a:endParaRPr lang="en-US" altLang="zh-CN" sz="1800" dirty="0">
              <a:solidFill>
                <a:schemeClr val="tx1"/>
              </a:solidFill>
              <a:latin typeface="+mj-lt"/>
              <a:ea typeface="宋体" panose="02010600030101010101" pitchFamily="2" charset="-122"/>
              <a:cs typeface="+mj-lt"/>
            </a:endParaRPr>
          </a:p>
          <a:p>
            <a:r>
              <a:rPr lang="en-US" altLang="zh-CN" sz="1800" b="1" dirty="0">
                <a:solidFill>
                  <a:schemeClr val="tx1"/>
                </a:solidFill>
                <a:latin typeface="+mj-lt"/>
                <a:ea typeface="宋体" panose="02010600030101010101" pitchFamily="2" charset="-122"/>
                <a:cs typeface="+mj-lt"/>
              </a:rPr>
              <a:t>Split</a:t>
            </a:r>
            <a:r>
              <a:rPr lang="zh-CN" altLang="en-US" sz="1800" b="1" dirty="0">
                <a:solidFill>
                  <a:schemeClr val="tx1"/>
                </a:solidFill>
                <a:latin typeface="+mj-lt"/>
                <a:ea typeface="宋体" panose="02010600030101010101" pitchFamily="2" charset="-122"/>
                <a:cs typeface="+mj-lt"/>
              </a:rPr>
              <a:t>承载</a:t>
            </a:r>
            <a:r>
              <a:rPr lang="zh-CN" altLang="en-US" sz="1800" b="1" dirty="0" smtClean="0">
                <a:solidFill>
                  <a:schemeClr val="tx1"/>
                </a:solidFill>
                <a:latin typeface="+mj-lt"/>
                <a:ea typeface="宋体" panose="02010600030101010101" pitchFamily="2" charset="-122"/>
                <a:cs typeface="+mj-lt"/>
              </a:rPr>
              <a:t>：</a:t>
            </a:r>
            <a:r>
              <a:rPr lang="zh-CN" altLang="en-US" sz="1800" dirty="0" smtClean="0">
                <a:solidFill>
                  <a:schemeClr val="tx1"/>
                </a:solidFill>
                <a:latin typeface="+mj-lt"/>
                <a:ea typeface="宋体" panose="02010600030101010101" pitchFamily="2" charset="-122"/>
                <a:cs typeface="+mj-lt"/>
              </a:rPr>
              <a:t>数据同时在</a:t>
            </a:r>
            <a:r>
              <a:rPr lang="en-US" altLang="zh-CN" sz="1800" dirty="0" smtClean="0">
                <a:solidFill>
                  <a:schemeClr val="tx1"/>
                </a:solidFill>
                <a:latin typeface="+mj-lt"/>
                <a:ea typeface="宋体" panose="02010600030101010101" pitchFamily="2" charset="-122"/>
                <a:cs typeface="+mj-lt"/>
              </a:rPr>
              <a:t>4G</a:t>
            </a:r>
            <a:r>
              <a:rPr lang="zh-CN" altLang="en-US" sz="1800" dirty="0" smtClean="0">
                <a:solidFill>
                  <a:schemeClr val="tx1"/>
                </a:solidFill>
                <a:latin typeface="+mj-lt"/>
                <a:ea typeface="宋体" panose="02010600030101010101" pitchFamily="2" charset="-122"/>
                <a:cs typeface="+mj-lt"/>
              </a:rPr>
              <a:t>和</a:t>
            </a:r>
            <a:r>
              <a:rPr lang="en-US" altLang="zh-CN" sz="1800" dirty="0" smtClean="0">
                <a:solidFill>
                  <a:schemeClr val="tx1"/>
                </a:solidFill>
                <a:latin typeface="+mj-lt"/>
                <a:ea typeface="宋体" panose="02010600030101010101" pitchFamily="2" charset="-122"/>
                <a:cs typeface="+mj-lt"/>
              </a:rPr>
              <a:t>5G</a:t>
            </a:r>
            <a:r>
              <a:rPr lang="zh-CN" altLang="en-US" sz="1800" dirty="0" smtClean="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把空口数据拆分成两路承载，因此叫分离承载（</a:t>
            </a:r>
            <a:r>
              <a:rPr lang="en-US" altLang="zh-CN" sz="1800" dirty="0">
                <a:solidFill>
                  <a:schemeClr val="tx1"/>
                </a:solidFill>
                <a:latin typeface="+mj-lt"/>
                <a:ea typeface="宋体" panose="02010600030101010101" pitchFamily="2" charset="-122"/>
                <a:cs typeface="+mj-lt"/>
              </a:rPr>
              <a:t>Split Bearer</a:t>
            </a:r>
            <a:r>
              <a:rPr lang="zh-CN" altLang="en-US" sz="1800" dirty="0">
                <a:solidFill>
                  <a:schemeClr val="tx1"/>
                </a:solidFill>
                <a:latin typeface="+mj-lt"/>
                <a:ea typeface="宋体" panose="02010600030101010101" pitchFamily="2" charset="-122"/>
                <a:cs typeface="+mj-lt"/>
              </a:rPr>
              <a:t>）</a:t>
            </a:r>
            <a:r>
              <a:rPr lang="zh-CN" altLang="en-US" sz="1800" dirty="0" smtClean="0">
                <a:solidFill>
                  <a:schemeClr val="tx1"/>
                </a:solidFill>
                <a:latin typeface="+mj-lt"/>
                <a:ea typeface="宋体" panose="02010600030101010101" pitchFamily="2" charset="-122"/>
                <a:cs typeface="+mj-lt"/>
              </a:rPr>
              <a:t>。分离承载</a:t>
            </a:r>
            <a:r>
              <a:rPr lang="zh-CN" altLang="en-US" sz="1800" dirty="0">
                <a:solidFill>
                  <a:schemeClr val="tx1"/>
                </a:solidFill>
                <a:latin typeface="+mj-lt"/>
                <a:ea typeface="宋体" panose="02010600030101010101" pitchFamily="2" charset="-122"/>
                <a:cs typeface="+mj-lt"/>
              </a:rPr>
              <a:t>的</a:t>
            </a:r>
            <a:r>
              <a:rPr lang="zh-CN" altLang="en-US" sz="1800" dirty="0" smtClean="0">
                <a:solidFill>
                  <a:schemeClr val="tx1"/>
                </a:solidFill>
                <a:latin typeface="+mj-lt"/>
                <a:ea typeface="宋体" panose="02010600030101010101" pitchFamily="2" charset="-122"/>
                <a:cs typeface="+mj-lt"/>
              </a:rPr>
              <a:t>“分离”</a:t>
            </a:r>
            <a:r>
              <a:rPr lang="zh-CN" altLang="en-US" sz="1800" dirty="0">
                <a:solidFill>
                  <a:schemeClr val="tx1"/>
                </a:solidFill>
                <a:latin typeface="+mj-lt"/>
                <a:ea typeface="宋体" panose="02010600030101010101" pitchFamily="2" charset="-122"/>
                <a:cs typeface="+mj-lt"/>
              </a:rPr>
              <a:t>和</a:t>
            </a:r>
            <a:r>
              <a:rPr lang="zh-CN" altLang="en-US" sz="1800" dirty="0" smtClean="0">
                <a:solidFill>
                  <a:schemeClr val="tx1"/>
                </a:solidFill>
                <a:latin typeface="+mj-lt"/>
                <a:ea typeface="宋体" panose="02010600030101010101" pitchFamily="2" charset="-122"/>
                <a:cs typeface="+mj-lt"/>
              </a:rPr>
              <a:t>“汇合”是</a:t>
            </a:r>
            <a:r>
              <a:rPr lang="zh-CN" altLang="en-US" sz="1800" dirty="0">
                <a:solidFill>
                  <a:schemeClr val="tx1"/>
                </a:solidFill>
                <a:latin typeface="+mj-lt"/>
                <a:ea typeface="宋体" panose="02010600030101010101" pitchFamily="2" charset="-122"/>
                <a:cs typeface="+mj-lt"/>
              </a:rPr>
              <a:t>由</a:t>
            </a:r>
            <a:r>
              <a:rPr lang="en-US" altLang="zh-CN" sz="1800" dirty="0">
                <a:solidFill>
                  <a:schemeClr val="tx1"/>
                </a:solidFill>
                <a:latin typeface="+mj-lt"/>
                <a:ea typeface="宋体" panose="02010600030101010101" pitchFamily="2" charset="-122"/>
                <a:cs typeface="+mj-lt"/>
              </a:rPr>
              <a:t>PDCP</a:t>
            </a:r>
            <a:r>
              <a:rPr lang="zh-CN" altLang="en-US" sz="1800" dirty="0">
                <a:solidFill>
                  <a:schemeClr val="tx1"/>
                </a:solidFill>
                <a:latin typeface="+mj-lt"/>
                <a:ea typeface="宋体" panose="02010600030101010101" pitchFamily="2" charset="-122"/>
                <a:cs typeface="+mj-lt"/>
              </a:rPr>
              <a:t>层处理的</a:t>
            </a:r>
            <a:r>
              <a:rPr lang="zh-CN" altLang="en-US" sz="1800" dirty="0" smtClean="0">
                <a:solidFill>
                  <a:schemeClr val="tx1"/>
                </a:solidFill>
                <a:latin typeface="+mj-lt"/>
                <a:ea typeface="宋体" panose="02010600030101010101" pitchFamily="2" charset="-122"/>
                <a:cs typeface="+mj-lt"/>
              </a:rPr>
              <a:t>。分离承载如右</a:t>
            </a:r>
            <a:r>
              <a:rPr lang="zh-CN" altLang="en-US" sz="1800" dirty="0">
                <a:solidFill>
                  <a:schemeClr val="tx1"/>
                </a:solidFill>
                <a:latin typeface="+mj-lt"/>
                <a:ea typeface="宋体" panose="02010600030101010101" pitchFamily="2" charset="-122"/>
                <a:cs typeface="+mj-lt"/>
              </a:rPr>
              <a:t>图示，数据是从</a:t>
            </a:r>
            <a:r>
              <a:rPr lang="en-US" altLang="zh-CN" sz="1800" dirty="0">
                <a:solidFill>
                  <a:schemeClr val="tx1"/>
                </a:solidFill>
                <a:latin typeface="+mj-lt"/>
                <a:ea typeface="宋体" panose="02010600030101010101" pitchFamily="2" charset="-122"/>
                <a:cs typeface="+mj-lt"/>
              </a:rPr>
              <a:t>5G NR</a:t>
            </a:r>
            <a:r>
              <a:rPr lang="zh-CN" altLang="en-US" sz="1800" dirty="0">
                <a:solidFill>
                  <a:schemeClr val="tx1"/>
                </a:solidFill>
                <a:latin typeface="+mj-lt"/>
                <a:ea typeface="宋体" panose="02010600030101010101" pitchFamily="2" charset="-122"/>
                <a:cs typeface="+mj-lt"/>
              </a:rPr>
              <a:t>的</a:t>
            </a:r>
            <a:r>
              <a:rPr lang="en-US" altLang="zh-CN" sz="1800" dirty="0">
                <a:solidFill>
                  <a:schemeClr val="tx1"/>
                </a:solidFill>
                <a:latin typeface="+mj-lt"/>
                <a:ea typeface="宋体" panose="02010600030101010101" pitchFamily="2" charset="-122"/>
                <a:cs typeface="+mj-lt"/>
              </a:rPr>
              <a:t>PDCP</a:t>
            </a:r>
            <a:r>
              <a:rPr lang="zh-CN" altLang="en-US" sz="1800" dirty="0">
                <a:solidFill>
                  <a:schemeClr val="tx1"/>
                </a:solidFill>
                <a:latin typeface="+mj-lt"/>
                <a:ea typeface="宋体" panose="02010600030101010101" pitchFamily="2" charset="-122"/>
                <a:cs typeface="+mj-lt"/>
              </a:rPr>
              <a:t>层开始分裂成两路，分别到</a:t>
            </a:r>
            <a:r>
              <a:rPr lang="en-US" altLang="zh-CN" sz="1800" dirty="0">
                <a:solidFill>
                  <a:schemeClr val="tx1"/>
                </a:solidFill>
                <a:latin typeface="+mj-lt"/>
                <a:ea typeface="宋体" panose="02010600030101010101" pitchFamily="2" charset="-122"/>
                <a:cs typeface="+mj-lt"/>
              </a:rPr>
              <a:t>4G</a:t>
            </a:r>
            <a:r>
              <a:rPr lang="zh-CN" altLang="en-US" sz="1800" dirty="0">
                <a:solidFill>
                  <a:schemeClr val="tx1"/>
                </a:solidFill>
                <a:latin typeface="+mj-lt"/>
                <a:ea typeface="宋体" panose="02010600030101010101" pitchFamily="2" charset="-122"/>
                <a:cs typeface="+mj-lt"/>
              </a:rPr>
              <a:t>和</a:t>
            </a:r>
            <a:r>
              <a:rPr lang="en-US" altLang="zh-CN" sz="1800" dirty="0">
                <a:solidFill>
                  <a:schemeClr val="tx1"/>
                </a:solidFill>
                <a:latin typeface="+mj-lt"/>
                <a:ea typeface="宋体" panose="02010600030101010101" pitchFamily="2" charset="-122"/>
                <a:cs typeface="+mj-lt"/>
              </a:rPr>
              <a:t>5G</a:t>
            </a:r>
            <a:r>
              <a:rPr lang="zh-CN" altLang="en-US" sz="1800" dirty="0">
                <a:solidFill>
                  <a:schemeClr val="tx1"/>
                </a:solidFill>
                <a:latin typeface="+mj-lt"/>
                <a:ea typeface="宋体" panose="02010600030101010101" pitchFamily="2" charset="-122"/>
                <a:cs typeface="+mj-lt"/>
              </a:rPr>
              <a:t>的</a:t>
            </a:r>
            <a:r>
              <a:rPr lang="en-US" altLang="zh-CN" sz="1800" dirty="0">
                <a:solidFill>
                  <a:schemeClr val="tx1"/>
                </a:solidFill>
                <a:latin typeface="+mj-lt"/>
                <a:ea typeface="宋体" panose="02010600030101010101" pitchFamily="2" charset="-122"/>
                <a:cs typeface="+mj-lt"/>
              </a:rPr>
              <a:t>RLC/MAC/PHY</a:t>
            </a:r>
            <a:r>
              <a:rPr lang="zh-CN" altLang="en-US" sz="1800" dirty="0">
                <a:solidFill>
                  <a:schemeClr val="tx1"/>
                </a:solidFill>
                <a:latin typeface="+mj-lt"/>
                <a:ea typeface="宋体" panose="02010600030101010101" pitchFamily="2" charset="-122"/>
                <a:cs typeface="+mj-lt"/>
              </a:rPr>
              <a:t>层去</a:t>
            </a:r>
            <a:r>
              <a:rPr lang="zh-CN" altLang="en-US" sz="1800" dirty="0" smtClean="0">
                <a:solidFill>
                  <a:schemeClr val="tx1"/>
                </a:solidFill>
                <a:latin typeface="+mj-lt"/>
                <a:ea typeface="宋体" panose="02010600030101010101" pitchFamily="2" charset="-122"/>
                <a:cs typeface="+mj-lt"/>
              </a:rPr>
              <a:t>处理。</a:t>
            </a:r>
            <a:endParaRPr lang="en-US" altLang="zh-CN" sz="1800" dirty="0" smtClean="0">
              <a:solidFill>
                <a:schemeClr val="tx1"/>
              </a:solidFill>
              <a:latin typeface="+mj-lt"/>
              <a:ea typeface="宋体" panose="02010600030101010101" pitchFamily="2" charset="-122"/>
              <a:cs typeface="+mj-lt"/>
            </a:endParaRPr>
          </a:p>
          <a:p>
            <a:pPr marL="0" indent="0">
              <a:buNone/>
            </a:pPr>
            <a:r>
              <a:rPr lang="en-US" altLang="zh-CN" sz="1800" dirty="0">
                <a:solidFill>
                  <a:schemeClr val="tx1"/>
                </a:solidFill>
                <a:latin typeface="+mj-lt"/>
                <a:ea typeface="宋体" panose="02010600030101010101" pitchFamily="2" charset="-122"/>
                <a:cs typeface="+mj-lt"/>
              </a:rPr>
              <a:t> </a:t>
            </a:r>
            <a:r>
              <a:rPr lang="en-US" altLang="zh-CN" sz="1800" dirty="0" smtClean="0">
                <a:solidFill>
                  <a:schemeClr val="tx1"/>
                </a:solidFill>
                <a:latin typeface="+mj-lt"/>
                <a:ea typeface="宋体" panose="02010600030101010101" pitchFamily="2" charset="-122"/>
                <a:cs typeface="+mj-lt"/>
              </a:rPr>
              <a:t>      </a:t>
            </a:r>
            <a:r>
              <a:rPr lang="zh-CN" altLang="en-US" sz="1800" dirty="0" smtClean="0">
                <a:solidFill>
                  <a:schemeClr val="tx1"/>
                </a:solidFill>
                <a:latin typeface="+mj-lt"/>
                <a:ea typeface="宋体" panose="02010600030101010101" pitchFamily="2" charset="-122"/>
                <a:cs typeface="+mj-lt"/>
              </a:rPr>
              <a:t>我司</a:t>
            </a:r>
            <a:r>
              <a:rPr lang="en-US" altLang="zh-CN" sz="1800" dirty="0" smtClean="0">
                <a:solidFill>
                  <a:schemeClr val="tx1"/>
                </a:solidFill>
                <a:latin typeface="+mj-lt"/>
                <a:ea typeface="宋体" panose="02010600030101010101" pitchFamily="2" charset="-122"/>
                <a:cs typeface="+mj-lt"/>
              </a:rPr>
              <a:t>5G</a:t>
            </a:r>
            <a:r>
              <a:rPr lang="zh-CN" altLang="en-US" sz="1800" dirty="0" smtClean="0">
                <a:solidFill>
                  <a:schemeClr val="tx1"/>
                </a:solidFill>
                <a:latin typeface="+mj-lt"/>
                <a:ea typeface="宋体" panose="02010600030101010101" pitchFamily="2" charset="-122"/>
                <a:cs typeface="+mj-lt"/>
              </a:rPr>
              <a:t>基站的分离承载有两种策略：基于</a:t>
            </a:r>
            <a:r>
              <a:rPr lang="en-US" altLang="zh-CN" sz="1800" dirty="0">
                <a:solidFill>
                  <a:schemeClr val="tx1"/>
                </a:solidFill>
                <a:latin typeface="+mj-lt"/>
                <a:ea typeface="宋体" panose="02010600030101010101" pitchFamily="2" charset="-122"/>
                <a:cs typeface="+mj-lt"/>
              </a:rPr>
              <a:t>DATA_SPLIT_THRESHOLD</a:t>
            </a:r>
            <a:r>
              <a:rPr lang="zh-CN" altLang="en-US" sz="1800" dirty="0" smtClean="0">
                <a:solidFill>
                  <a:schemeClr val="tx1"/>
                </a:solidFill>
                <a:latin typeface="+mj-lt"/>
                <a:ea typeface="宋体" panose="02010600030101010101" pitchFamily="2" charset="-122"/>
                <a:cs typeface="+mj-lt"/>
              </a:rPr>
              <a:t>和</a:t>
            </a:r>
            <a:r>
              <a:rPr lang="en-US" altLang="zh-CN" sz="1800" dirty="0" smtClean="0">
                <a:solidFill>
                  <a:schemeClr val="tx1"/>
                </a:solidFill>
                <a:latin typeface="+mj-lt"/>
                <a:ea typeface="宋体" panose="02010600030101010101" pitchFamily="2" charset="-122"/>
                <a:cs typeface="+mj-lt"/>
              </a:rPr>
              <a:t>PDCP_DUPLICATION</a:t>
            </a:r>
            <a:r>
              <a:rPr lang="zh-CN" altLang="en-US" sz="1800" dirty="0" smtClean="0">
                <a:solidFill>
                  <a:schemeClr val="tx1"/>
                </a:solidFill>
                <a:latin typeface="+mj-lt"/>
                <a:ea typeface="宋体" panose="02010600030101010101" pitchFamily="2" charset="-122"/>
                <a:cs typeface="+mj-lt"/>
              </a:rPr>
              <a:t>。</a:t>
            </a:r>
            <a:endParaRPr lang="en-US" altLang="zh-CN" sz="1800" dirty="0" smtClean="0">
              <a:solidFill>
                <a:schemeClr val="tx1"/>
              </a:solidFill>
              <a:latin typeface="+mj-lt"/>
              <a:ea typeface="宋体" panose="02010600030101010101" pitchFamily="2" charset="-122"/>
              <a:cs typeface="+mj-lt"/>
            </a:endParaRPr>
          </a:p>
          <a:p>
            <a:pPr marL="0" indent="0">
              <a:buNone/>
            </a:pPr>
            <a:endParaRPr lang="zh-CN" altLang="en-US" sz="18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15</a:t>
            </a:fld>
            <a:endParaRPr lang="en-US" dirty="0"/>
          </a:p>
        </p:txBody>
      </p:sp>
      <p:pic>
        <p:nvPicPr>
          <p:cNvPr id="6" name="图片 5"/>
          <p:cNvPicPr>
            <a:picLocks noChangeAspect="1"/>
          </p:cNvPicPr>
          <p:nvPr/>
        </p:nvPicPr>
        <p:blipFill>
          <a:blip r:embed="rId2"/>
          <a:stretch>
            <a:fillRect/>
          </a:stretch>
        </p:blipFill>
        <p:spPr>
          <a:xfrm>
            <a:off x="6833309" y="1716337"/>
            <a:ext cx="5151545" cy="4541664"/>
          </a:xfrm>
          <a:prstGeom prst="rect">
            <a:avLst/>
          </a:prstGeom>
        </p:spPr>
      </p:pic>
    </p:spTree>
    <p:extLst>
      <p:ext uri="{BB962C8B-B14F-4D97-AF65-F5344CB8AC3E}">
        <p14:creationId xmlns:p14="http://schemas.microsoft.com/office/powerpoint/2010/main" val="1111937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NR</a:t>
            </a:r>
            <a:r>
              <a:rPr lang="zh-CN" altLang="en-US" dirty="0" smtClean="0"/>
              <a:t>业务承载</a:t>
            </a:r>
            <a:r>
              <a:rPr lang="zh-CN" altLang="en-US" dirty="0"/>
              <a:t>类型</a:t>
            </a:r>
          </a:p>
        </p:txBody>
      </p:sp>
      <p:sp>
        <p:nvSpPr>
          <p:cNvPr id="3" name="内容占位符 2"/>
          <p:cNvSpPr>
            <a:spLocks noGrp="1"/>
          </p:cNvSpPr>
          <p:nvPr>
            <p:ph idx="1"/>
          </p:nvPr>
        </p:nvSpPr>
        <p:spPr>
          <a:xfrm>
            <a:off x="609600" y="1600205"/>
            <a:ext cx="10972800" cy="2581177"/>
          </a:xfrm>
        </p:spPr>
        <p:txBody>
          <a:bodyPr/>
          <a:lstStyle/>
          <a:p>
            <a:pPr marL="0" indent="0">
              <a:buNone/>
            </a:pPr>
            <a:r>
              <a:rPr lang="en-US" altLang="zh-CN" sz="1800" dirty="0" err="1" smtClean="0">
                <a:solidFill>
                  <a:schemeClr val="tx1"/>
                </a:solidFill>
                <a:latin typeface="+mj-lt"/>
                <a:ea typeface="宋体" panose="02010600030101010101" pitchFamily="2" charset="-122"/>
                <a:cs typeface="+mj-lt"/>
              </a:rPr>
              <a:t>SgNBAdditionRequestAcknowledge</a:t>
            </a:r>
            <a:r>
              <a:rPr lang="zh-CN" altLang="en-US" sz="1800" dirty="0" smtClean="0">
                <a:solidFill>
                  <a:schemeClr val="tx1"/>
                </a:solidFill>
                <a:latin typeface="+mj-lt"/>
                <a:ea typeface="宋体" panose="02010600030101010101" pitchFamily="2" charset="-122"/>
                <a:cs typeface="+mj-lt"/>
              </a:rPr>
              <a:t>携带如下消息：</a:t>
            </a:r>
            <a:endParaRPr lang="en-US" altLang="zh-CN" sz="1800" dirty="0" smtClean="0">
              <a:solidFill>
                <a:schemeClr val="tx1"/>
              </a:solidFill>
              <a:latin typeface="+mj-lt"/>
              <a:ea typeface="宋体" panose="02010600030101010101" pitchFamily="2" charset="-122"/>
              <a:cs typeface="+mj-lt"/>
            </a:endParaRPr>
          </a:p>
          <a:p>
            <a:pPr marL="0" indent="0">
              <a:buNone/>
            </a:pPr>
            <a:r>
              <a:rPr lang="fr-FR" altLang="zh-CN" sz="1800" dirty="0" smtClean="0">
                <a:solidFill>
                  <a:schemeClr val="tx1"/>
                </a:solidFill>
                <a:latin typeface="+mj-lt"/>
                <a:ea typeface="宋体" panose="02010600030101010101" pitchFamily="2" charset="-122"/>
                <a:cs typeface="+mj-lt"/>
              </a:rPr>
              <a:t>      en-DC-ResourceConfiguration</a:t>
            </a:r>
          </a:p>
          <a:p>
            <a:pPr marL="0" indent="0">
              <a:buNone/>
            </a:pPr>
            <a:r>
              <a:rPr lang="fr-FR" altLang="zh-CN" sz="1800" dirty="0" smtClean="0">
                <a:solidFill>
                  <a:schemeClr val="tx1"/>
                </a:solidFill>
                <a:latin typeface="+mj-lt"/>
                <a:ea typeface="宋体" panose="02010600030101010101" pitchFamily="2" charset="-122"/>
                <a:cs typeface="+mj-lt"/>
              </a:rPr>
              <a:t>            pDCPatSgNB</a:t>
            </a:r>
            <a:r>
              <a:rPr lang="fr-FR" altLang="zh-CN" sz="1800" dirty="0">
                <a:solidFill>
                  <a:schemeClr val="tx1"/>
                </a:solidFill>
                <a:latin typeface="+mj-lt"/>
                <a:ea typeface="宋体" panose="02010600030101010101" pitchFamily="2" charset="-122"/>
                <a:cs typeface="+mj-lt"/>
              </a:rPr>
              <a:t>: present (</a:t>
            </a:r>
            <a:r>
              <a:rPr lang="fr-FR" altLang="zh-CN" sz="1800" dirty="0" smtClean="0">
                <a:solidFill>
                  <a:schemeClr val="tx1"/>
                </a:solidFill>
                <a:latin typeface="+mj-lt"/>
                <a:ea typeface="宋体" panose="02010600030101010101" pitchFamily="2" charset="-122"/>
                <a:cs typeface="+mj-lt"/>
              </a:rPr>
              <a:t>0)</a:t>
            </a:r>
          </a:p>
          <a:p>
            <a:pPr marL="0" indent="0">
              <a:buNone/>
            </a:pPr>
            <a:r>
              <a:rPr lang="fr-FR" altLang="zh-CN" sz="1800" dirty="0" smtClean="0">
                <a:solidFill>
                  <a:schemeClr val="tx1"/>
                </a:solidFill>
                <a:latin typeface="+mj-lt"/>
                <a:ea typeface="宋体" panose="02010600030101010101" pitchFamily="2" charset="-122"/>
                <a:cs typeface="+mj-lt"/>
              </a:rPr>
              <a:t>            mCGresources</a:t>
            </a:r>
            <a:r>
              <a:rPr lang="fr-FR" altLang="zh-CN" sz="1800" dirty="0">
                <a:solidFill>
                  <a:schemeClr val="tx1"/>
                </a:solidFill>
                <a:latin typeface="+mj-lt"/>
                <a:ea typeface="宋体" panose="02010600030101010101" pitchFamily="2" charset="-122"/>
                <a:cs typeface="+mj-lt"/>
              </a:rPr>
              <a:t>: present (0)</a:t>
            </a:r>
          </a:p>
          <a:p>
            <a:pPr marL="0" indent="0">
              <a:buNone/>
            </a:pPr>
            <a:r>
              <a:rPr lang="fr-FR" altLang="zh-CN" sz="1800" dirty="0" smtClean="0">
                <a:solidFill>
                  <a:schemeClr val="tx1"/>
                </a:solidFill>
                <a:latin typeface="+mj-lt"/>
                <a:ea typeface="宋体" panose="02010600030101010101" pitchFamily="2" charset="-122"/>
                <a:cs typeface="+mj-lt"/>
              </a:rPr>
              <a:t>            sCGresources</a:t>
            </a:r>
            <a:r>
              <a:rPr lang="fr-FR" altLang="zh-CN" sz="1800" dirty="0">
                <a:solidFill>
                  <a:schemeClr val="tx1"/>
                </a:solidFill>
                <a:latin typeface="+mj-lt"/>
                <a:ea typeface="宋体" panose="02010600030101010101" pitchFamily="2" charset="-122"/>
                <a:cs typeface="+mj-lt"/>
              </a:rPr>
              <a:t>: present (0)</a:t>
            </a:r>
          </a:p>
          <a:p>
            <a:pPr>
              <a:buFont typeface="Wingdings" panose="05000000000000000000" pitchFamily="2" charset="2"/>
              <a:buChar char="u"/>
            </a:pPr>
            <a:r>
              <a:rPr lang="zh-CN" altLang="en-US" sz="1800" dirty="0" smtClean="0">
                <a:solidFill>
                  <a:schemeClr val="tx1"/>
                </a:solidFill>
                <a:latin typeface="+mj-lt"/>
                <a:ea typeface="宋体" panose="02010600030101010101" pitchFamily="2" charset="-122"/>
                <a:cs typeface="+mj-lt"/>
              </a:rPr>
              <a:t>如果是</a:t>
            </a:r>
            <a:r>
              <a:rPr lang="en-US" altLang="zh-CN" sz="1800" dirty="0" smtClean="0">
                <a:solidFill>
                  <a:schemeClr val="tx1"/>
                </a:solidFill>
                <a:latin typeface="+mj-lt"/>
                <a:ea typeface="宋体" panose="02010600030101010101" pitchFamily="2" charset="-122"/>
                <a:cs typeface="+mj-lt"/>
              </a:rPr>
              <a:t>MCG</a:t>
            </a:r>
            <a:r>
              <a:rPr lang="zh-CN" altLang="en-US" sz="1800" dirty="0">
                <a:solidFill>
                  <a:schemeClr val="tx1"/>
                </a:solidFill>
                <a:latin typeface="+mj-lt"/>
                <a:ea typeface="宋体" panose="02010600030101010101" pitchFamily="2" charset="-122"/>
                <a:cs typeface="+mj-lt"/>
              </a:rPr>
              <a:t>承载则</a:t>
            </a:r>
            <a:r>
              <a:rPr lang="fr-FR" altLang="zh-CN" sz="1800" dirty="0">
                <a:solidFill>
                  <a:schemeClr val="tx1"/>
                </a:solidFill>
                <a:latin typeface="+mj-lt"/>
                <a:ea typeface="宋体" panose="02010600030101010101" pitchFamily="2" charset="-122"/>
                <a:cs typeface="+mj-lt"/>
              </a:rPr>
              <a:t>mCGresources: present (0) </a:t>
            </a:r>
            <a:r>
              <a:rPr lang="zh-CN" altLang="en-US" sz="1800" dirty="0">
                <a:solidFill>
                  <a:schemeClr val="tx1"/>
                </a:solidFill>
                <a:latin typeface="+mj-lt"/>
                <a:ea typeface="宋体" panose="02010600030101010101" pitchFamily="2" charset="-122"/>
                <a:cs typeface="+mj-lt"/>
              </a:rPr>
              <a:t>，</a:t>
            </a:r>
            <a:r>
              <a:rPr lang="fr-FR" altLang="zh-CN" sz="1800" dirty="0">
                <a:solidFill>
                  <a:schemeClr val="tx1"/>
                </a:solidFill>
                <a:latin typeface="+mj-lt"/>
                <a:ea typeface="宋体" panose="02010600030101010101" pitchFamily="2" charset="-122"/>
                <a:cs typeface="+mj-lt"/>
              </a:rPr>
              <a:t>sCGresources: </a:t>
            </a:r>
            <a:r>
              <a:rPr lang="en-US" altLang="zh-CN" sz="1800" dirty="0">
                <a:solidFill>
                  <a:schemeClr val="tx1"/>
                </a:solidFill>
                <a:latin typeface="+mj-lt"/>
                <a:ea typeface="宋体" panose="02010600030101010101" pitchFamily="2" charset="-122"/>
                <a:cs typeface="+mj-lt"/>
              </a:rPr>
              <a:t>not-</a:t>
            </a:r>
            <a:r>
              <a:rPr lang="fr-FR" altLang="zh-CN" sz="1800" dirty="0">
                <a:solidFill>
                  <a:schemeClr val="tx1"/>
                </a:solidFill>
                <a:latin typeface="+mj-lt"/>
                <a:ea typeface="宋体" panose="02010600030101010101" pitchFamily="2" charset="-122"/>
                <a:cs typeface="+mj-lt"/>
              </a:rPr>
              <a:t>present (1)</a:t>
            </a:r>
          </a:p>
          <a:p>
            <a:pPr>
              <a:buFont typeface="Wingdings" panose="05000000000000000000" pitchFamily="2" charset="2"/>
              <a:buChar char="u"/>
            </a:pPr>
            <a:r>
              <a:rPr lang="zh-CN" altLang="en-US" sz="1800" dirty="0">
                <a:solidFill>
                  <a:schemeClr val="tx1"/>
                </a:solidFill>
                <a:latin typeface="+mj-lt"/>
                <a:ea typeface="宋体" panose="02010600030101010101" pitchFamily="2" charset="-122"/>
                <a:cs typeface="+mj-lt"/>
              </a:rPr>
              <a:t>如果是</a:t>
            </a:r>
            <a:r>
              <a:rPr lang="en-US" altLang="zh-CN" sz="1800" dirty="0">
                <a:solidFill>
                  <a:schemeClr val="tx1"/>
                </a:solidFill>
                <a:latin typeface="+mj-lt"/>
                <a:ea typeface="宋体" panose="02010600030101010101" pitchFamily="2" charset="-122"/>
                <a:cs typeface="+mj-lt"/>
              </a:rPr>
              <a:t>SCG</a:t>
            </a:r>
            <a:r>
              <a:rPr lang="zh-CN" altLang="en-US" sz="1800" dirty="0">
                <a:solidFill>
                  <a:schemeClr val="tx1"/>
                </a:solidFill>
                <a:latin typeface="+mj-lt"/>
                <a:ea typeface="宋体" panose="02010600030101010101" pitchFamily="2" charset="-122"/>
                <a:cs typeface="+mj-lt"/>
              </a:rPr>
              <a:t>承载则</a:t>
            </a:r>
            <a:r>
              <a:rPr lang="fr-FR" altLang="zh-CN" sz="1800" dirty="0">
                <a:solidFill>
                  <a:schemeClr val="tx1"/>
                </a:solidFill>
                <a:latin typeface="+mj-lt"/>
                <a:ea typeface="宋体" panose="02010600030101010101" pitchFamily="2" charset="-122"/>
                <a:cs typeface="+mj-lt"/>
              </a:rPr>
              <a:t>mCGresources: </a:t>
            </a:r>
            <a:r>
              <a:rPr lang="en-US" altLang="zh-CN" sz="1800" dirty="0">
                <a:solidFill>
                  <a:schemeClr val="tx1"/>
                </a:solidFill>
                <a:latin typeface="+mj-lt"/>
                <a:ea typeface="宋体" panose="02010600030101010101" pitchFamily="2" charset="-122"/>
                <a:cs typeface="+mj-lt"/>
              </a:rPr>
              <a:t>not-</a:t>
            </a:r>
            <a:r>
              <a:rPr lang="fr-FR" altLang="zh-CN" sz="1800" dirty="0">
                <a:solidFill>
                  <a:schemeClr val="tx1"/>
                </a:solidFill>
                <a:latin typeface="+mj-lt"/>
                <a:ea typeface="宋体" panose="02010600030101010101" pitchFamily="2" charset="-122"/>
                <a:cs typeface="+mj-lt"/>
              </a:rPr>
              <a:t>present (1) </a:t>
            </a:r>
            <a:r>
              <a:rPr lang="zh-CN" altLang="en-US" sz="1800" dirty="0">
                <a:solidFill>
                  <a:schemeClr val="tx1"/>
                </a:solidFill>
                <a:latin typeface="+mj-lt"/>
                <a:ea typeface="宋体" panose="02010600030101010101" pitchFamily="2" charset="-122"/>
                <a:cs typeface="+mj-lt"/>
              </a:rPr>
              <a:t>，</a:t>
            </a:r>
            <a:r>
              <a:rPr lang="fr-FR" altLang="zh-CN" sz="1800" dirty="0">
                <a:solidFill>
                  <a:schemeClr val="tx1"/>
                </a:solidFill>
                <a:latin typeface="+mj-lt"/>
                <a:ea typeface="宋体" panose="02010600030101010101" pitchFamily="2" charset="-122"/>
                <a:cs typeface="+mj-lt"/>
              </a:rPr>
              <a:t>sCGresources: present (0)</a:t>
            </a:r>
          </a:p>
          <a:p>
            <a:pPr>
              <a:buFont typeface="Wingdings" panose="05000000000000000000" pitchFamily="2" charset="2"/>
              <a:buChar char="u"/>
            </a:pPr>
            <a:r>
              <a:rPr lang="zh-CN" altLang="en-US" sz="1800" dirty="0">
                <a:solidFill>
                  <a:schemeClr val="tx1"/>
                </a:solidFill>
                <a:latin typeface="+mj-lt"/>
                <a:ea typeface="宋体" panose="02010600030101010101" pitchFamily="2" charset="-122"/>
                <a:cs typeface="+mj-lt"/>
              </a:rPr>
              <a:t>如果是</a:t>
            </a:r>
            <a:r>
              <a:rPr lang="en-US" altLang="zh-CN" sz="1800" dirty="0">
                <a:solidFill>
                  <a:schemeClr val="tx1"/>
                </a:solidFill>
                <a:latin typeface="+mj-lt"/>
                <a:ea typeface="宋体" panose="02010600030101010101" pitchFamily="2" charset="-122"/>
                <a:cs typeface="+mj-lt"/>
              </a:rPr>
              <a:t>Split</a:t>
            </a:r>
            <a:r>
              <a:rPr lang="zh-CN" altLang="en-US" sz="1800" dirty="0">
                <a:solidFill>
                  <a:schemeClr val="tx1"/>
                </a:solidFill>
                <a:latin typeface="+mj-lt"/>
                <a:ea typeface="宋体" panose="02010600030101010101" pitchFamily="2" charset="-122"/>
                <a:cs typeface="+mj-lt"/>
              </a:rPr>
              <a:t>承载则</a:t>
            </a:r>
            <a:r>
              <a:rPr lang="fr-FR" altLang="zh-CN" sz="1800" dirty="0">
                <a:solidFill>
                  <a:schemeClr val="tx1"/>
                </a:solidFill>
                <a:latin typeface="+mj-lt"/>
                <a:ea typeface="宋体" panose="02010600030101010101" pitchFamily="2" charset="-122"/>
                <a:cs typeface="+mj-lt"/>
              </a:rPr>
              <a:t>mCGresources: present (0) </a:t>
            </a:r>
            <a:r>
              <a:rPr lang="zh-CN" altLang="en-US" sz="1800" dirty="0">
                <a:solidFill>
                  <a:schemeClr val="tx1"/>
                </a:solidFill>
                <a:latin typeface="+mj-lt"/>
                <a:ea typeface="宋体" panose="02010600030101010101" pitchFamily="2" charset="-122"/>
                <a:cs typeface="+mj-lt"/>
              </a:rPr>
              <a:t>，</a:t>
            </a:r>
            <a:r>
              <a:rPr lang="fr-FR" altLang="zh-CN" sz="1800" dirty="0">
                <a:solidFill>
                  <a:schemeClr val="tx1"/>
                </a:solidFill>
                <a:latin typeface="+mj-lt"/>
                <a:ea typeface="宋体" panose="02010600030101010101" pitchFamily="2" charset="-122"/>
                <a:cs typeface="+mj-lt"/>
              </a:rPr>
              <a:t>sCGresources: present (0</a:t>
            </a:r>
            <a:r>
              <a:rPr lang="fr-FR" altLang="zh-CN" sz="1800" dirty="0" smtClean="0">
                <a:solidFill>
                  <a:schemeClr val="tx1"/>
                </a:solidFill>
                <a:latin typeface="+mj-lt"/>
                <a:ea typeface="宋体" panose="02010600030101010101" pitchFamily="2" charset="-122"/>
                <a:cs typeface="+mj-lt"/>
              </a:rPr>
              <a:t>)</a:t>
            </a:r>
            <a:endParaRPr lang="fr-FR" altLang="zh-CN" sz="1800" dirty="0">
              <a:solidFill>
                <a:schemeClr val="tx1"/>
              </a:solidFill>
              <a:latin typeface="+mj-lt"/>
              <a:ea typeface="宋体" panose="02010600030101010101" pitchFamily="2" charset="-122"/>
              <a:cs typeface="+mj-lt"/>
            </a:endParaRPr>
          </a:p>
          <a:p>
            <a:endParaRPr lang="zh-CN" altLang="en-US" sz="18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16</a:t>
            </a:fld>
            <a:endParaRPr lang="en-US" dirty="0"/>
          </a:p>
        </p:txBody>
      </p:sp>
    </p:spTree>
    <p:extLst>
      <p:ext uri="{BB962C8B-B14F-4D97-AF65-F5344CB8AC3E}">
        <p14:creationId xmlns:p14="http://schemas.microsoft.com/office/powerpoint/2010/main" val="207528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a typeface="宋体" panose="02010600030101010101" pitchFamily="2" charset="-122"/>
                <a:cs typeface="+mj-lt"/>
              </a:rPr>
              <a:t>NSA</a:t>
            </a:r>
            <a:r>
              <a:rPr lang="zh-CN" altLang="en-US" dirty="0" smtClean="0">
                <a:solidFill>
                  <a:schemeClr val="tx1"/>
                </a:solidFill>
                <a:ea typeface="宋体" panose="02010600030101010101" pitchFamily="2" charset="-122"/>
                <a:cs typeface="+mj-lt"/>
              </a:rPr>
              <a:t>接入常见问题</a:t>
            </a:r>
            <a:endParaRPr lang="zh-CN" altLang="en-US" dirty="0"/>
          </a:p>
        </p:txBody>
      </p:sp>
      <p:sp>
        <p:nvSpPr>
          <p:cNvPr id="3" name="内容占位符 2"/>
          <p:cNvSpPr>
            <a:spLocks noGrp="1"/>
          </p:cNvSpPr>
          <p:nvPr>
            <p:ph idx="1"/>
          </p:nvPr>
        </p:nvSpPr>
        <p:spPr>
          <a:xfrm>
            <a:off x="609600" y="1174074"/>
            <a:ext cx="10972800" cy="344005"/>
          </a:xfrm>
        </p:spPr>
        <p:txBody>
          <a:bodyPr/>
          <a:lstStyle/>
          <a:p>
            <a:r>
              <a:rPr lang="en-US" altLang="zh-CN" sz="1800" dirty="0">
                <a:solidFill>
                  <a:schemeClr val="tx1"/>
                </a:solidFill>
                <a:latin typeface="+mj-lt"/>
                <a:ea typeface="宋体" panose="02010600030101010101" pitchFamily="2" charset="-122"/>
                <a:cs typeface="+mj-lt"/>
              </a:rPr>
              <a:t>NSA</a:t>
            </a:r>
            <a:r>
              <a:rPr lang="zh-CN" altLang="en-US" sz="1800" dirty="0">
                <a:solidFill>
                  <a:schemeClr val="tx1"/>
                </a:solidFill>
                <a:latin typeface="+mj-lt"/>
                <a:ea typeface="宋体" panose="02010600030101010101" pitchFamily="2" charset="-122"/>
                <a:cs typeface="+mj-lt"/>
              </a:rPr>
              <a:t>接入问题整体</a:t>
            </a:r>
            <a:r>
              <a:rPr lang="zh-CN" altLang="en-US" sz="1800" dirty="0" smtClean="0">
                <a:solidFill>
                  <a:schemeClr val="tx1"/>
                </a:solidFill>
                <a:latin typeface="+mj-lt"/>
                <a:ea typeface="宋体" panose="02010600030101010101" pitchFamily="2" charset="-122"/>
                <a:cs typeface="+mj-lt"/>
              </a:rPr>
              <a:t>思路如右图示。</a:t>
            </a:r>
            <a:endParaRPr lang="zh-CN" altLang="en-US" sz="18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17</a:t>
            </a:fld>
            <a:endParaRPr lang="en-US" dirty="0"/>
          </a:p>
        </p:txBody>
      </p:sp>
      <p:pic>
        <p:nvPicPr>
          <p:cNvPr id="6" name="图片 5"/>
          <p:cNvPicPr>
            <a:picLocks noChangeAspect="1"/>
          </p:cNvPicPr>
          <p:nvPr/>
        </p:nvPicPr>
        <p:blipFill>
          <a:blip r:embed="rId2"/>
          <a:stretch>
            <a:fillRect/>
          </a:stretch>
        </p:blipFill>
        <p:spPr>
          <a:xfrm>
            <a:off x="6532133" y="2047045"/>
            <a:ext cx="5463789" cy="2381805"/>
          </a:xfrm>
          <a:prstGeom prst="rect">
            <a:avLst/>
          </a:prstGeom>
        </p:spPr>
      </p:pic>
      <p:sp>
        <p:nvSpPr>
          <p:cNvPr id="7" name="文本框 6"/>
          <p:cNvSpPr txBox="1"/>
          <p:nvPr/>
        </p:nvSpPr>
        <p:spPr>
          <a:xfrm>
            <a:off x="852255" y="1882069"/>
            <a:ext cx="5679878"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smtClean="0"/>
              <a:t>LTE</a:t>
            </a:r>
            <a:r>
              <a:rPr lang="zh-CN" altLang="en-US" sz="1600" b="1" dirty="0" smtClean="0"/>
              <a:t>接入问题</a:t>
            </a:r>
            <a:endParaRPr lang="en-US" altLang="zh-CN" sz="1600" b="1" dirty="0" smtClean="0"/>
          </a:p>
          <a:p>
            <a:r>
              <a:rPr lang="zh-CN" altLang="en-US" sz="1600" dirty="0"/>
              <a:t>用户在</a:t>
            </a:r>
            <a:r>
              <a:rPr lang="en-US" altLang="zh-CN" sz="1600" dirty="0"/>
              <a:t>LTE</a:t>
            </a:r>
            <a:r>
              <a:rPr lang="zh-CN" altLang="en-US" sz="1600" dirty="0"/>
              <a:t>接入失败有以下两种场景：</a:t>
            </a:r>
          </a:p>
          <a:p>
            <a:r>
              <a:rPr lang="en-US" altLang="zh-CN" sz="1600" dirty="0" smtClean="0"/>
              <a:t>1. </a:t>
            </a:r>
            <a:r>
              <a:rPr lang="zh-CN" altLang="en-US" sz="1600" dirty="0"/>
              <a:t>用户在</a:t>
            </a:r>
            <a:r>
              <a:rPr lang="en-US" altLang="zh-CN" sz="1600" dirty="0"/>
              <a:t>LTE</a:t>
            </a:r>
            <a:r>
              <a:rPr lang="zh-CN" altLang="en-US" sz="1600" dirty="0"/>
              <a:t>不发起接入，没有任何</a:t>
            </a:r>
            <a:r>
              <a:rPr lang="en-US" altLang="zh-CN" sz="1600" dirty="0"/>
              <a:t>UE</a:t>
            </a:r>
            <a:r>
              <a:rPr lang="zh-CN" altLang="en-US" sz="1600" dirty="0"/>
              <a:t>接入的消息</a:t>
            </a:r>
            <a:endParaRPr lang="en-US" altLang="zh-CN" sz="1600" dirty="0"/>
          </a:p>
          <a:p>
            <a:r>
              <a:rPr lang="zh-CN" altLang="en-US" sz="1600" dirty="0"/>
              <a:t>◆小区状态异常（小区未建立成功），没有广播下发</a:t>
            </a:r>
            <a:endParaRPr lang="en-US" altLang="zh-CN" sz="1600" dirty="0"/>
          </a:p>
          <a:p>
            <a:r>
              <a:rPr lang="en-US" altLang="zh-CN" sz="1600" dirty="0"/>
              <a:t>2.</a:t>
            </a:r>
            <a:r>
              <a:rPr lang="zh-CN" altLang="en-US" sz="1600" dirty="0"/>
              <a:t>用户在</a:t>
            </a:r>
            <a:r>
              <a:rPr lang="en-US" altLang="zh-CN" sz="1600" dirty="0"/>
              <a:t>LTE</a:t>
            </a:r>
            <a:r>
              <a:rPr lang="zh-CN" altLang="en-US" sz="1600" dirty="0"/>
              <a:t>发起</a:t>
            </a:r>
            <a:r>
              <a:rPr lang="en-US" altLang="zh-CN" sz="1600" dirty="0"/>
              <a:t>Attach</a:t>
            </a:r>
            <a:r>
              <a:rPr lang="zh-CN" altLang="en-US" sz="1600" dirty="0"/>
              <a:t>被核心网拒绝，收到</a:t>
            </a:r>
            <a:r>
              <a:rPr lang="en-US" altLang="zh-CN" sz="1600" dirty="0"/>
              <a:t>NAS</a:t>
            </a:r>
            <a:r>
              <a:rPr lang="zh-CN" altLang="en-US" sz="1600" dirty="0"/>
              <a:t>消息</a:t>
            </a:r>
            <a:r>
              <a:rPr lang="en-US" altLang="zh-CN" sz="1600" dirty="0" err="1"/>
              <a:t>AttachReject</a:t>
            </a:r>
            <a:endParaRPr lang="en-US" altLang="zh-CN" sz="1600" dirty="0"/>
          </a:p>
          <a:p>
            <a:r>
              <a:rPr lang="zh-CN" altLang="en-US" sz="1600" dirty="0"/>
              <a:t>◆确认</a:t>
            </a:r>
            <a:r>
              <a:rPr lang="en-US" altLang="zh-CN" sz="1600" dirty="0"/>
              <a:t>MME</a:t>
            </a:r>
            <a:r>
              <a:rPr lang="zh-CN" altLang="en-US" sz="1600" dirty="0"/>
              <a:t>侧和</a:t>
            </a:r>
            <a:r>
              <a:rPr lang="en-US" altLang="zh-CN" sz="1600" dirty="0"/>
              <a:t>USIM</a:t>
            </a:r>
            <a:r>
              <a:rPr lang="zh-CN" altLang="en-US" sz="1600" dirty="0"/>
              <a:t>卡数据是否正确如</a:t>
            </a:r>
            <a:r>
              <a:rPr lang="en-US" altLang="zh-CN" sz="1600" dirty="0"/>
              <a:t>TAC</a:t>
            </a:r>
            <a:r>
              <a:rPr lang="zh-CN" altLang="en-US" sz="1600" dirty="0"/>
              <a:t>，</a:t>
            </a:r>
            <a:r>
              <a:rPr lang="en-US" altLang="zh-CN" sz="1600" dirty="0"/>
              <a:t>ENBID</a:t>
            </a:r>
            <a:r>
              <a:rPr lang="zh-CN" altLang="en-US" sz="1600" dirty="0"/>
              <a:t>等</a:t>
            </a:r>
            <a:endParaRPr lang="en-US" altLang="zh-CN" sz="1600" dirty="0"/>
          </a:p>
          <a:p>
            <a:endParaRPr lang="en-US" altLang="zh-CN" sz="1600" dirty="0"/>
          </a:p>
          <a:p>
            <a:pPr marL="285750" indent="-285750">
              <a:buFont typeface="Arial" panose="020B0604020202020204" pitchFamily="34" charset="0"/>
              <a:buChar char="•"/>
            </a:pPr>
            <a:r>
              <a:rPr lang="en-US" altLang="zh-CN" sz="1600" b="1" dirty="0"/>
              <a:t>UE</a:t>
            </a:r>
            <a:r>
              <a:rPr lang="zh-CN" altLang="en-US" sz="1600" b="1" dirty="0"/>
              <a:t>接入</a:t>
            </a:r>
            <a:r>
              <a:rPr lang="en-US" altLang="zh-CN" sz="1600" b="1" dirty="0"/>
              <a:t>LTE</a:t>
            </a:r>
            <a:r>
              <a:rPr lang="zh-CN" altLang="en-US" sz="1600" b="1" dirty="0"/>
              <a:t>后</a:t>
            </a:r>
            <a:r>
              <a:rPr lang="en-US" altLang="zh-CN" sz="1600" b="1" dirty="0"/>
              <a:t>LTE</a:t>
            </a:r>
            <a:r>
              <a:rPr lang="zh-CN" altLang="en-US" sz="1600" b="1" dirty="0"/>
              <a:t>不下发</a:t>
            </a:r>
            <a:r>
              <a:rPr lang="en-US" altLang="zh-CN" sz="1600" b="1" dirty="0"/>
              <a:t>5G B1</a:t>
            </a:r>
            <a:r>
              <a:rPr lang="zh-CN" altLang="en-US" sz="1600" b="1" dirty="0"/>
              <a:t>测量</a:t>
            </a:r>
            <a:endParaRPr lang="en-US" altLang="zh-CN" sz="1600" b="1" dirty="0"/>
          </a:p>
          <a:p>
            <a:r>
              <a:rPr lang="zh-CN" altLang="en-US" sz="1600" dirty="0"/>
              <a:t>用户接入</a:t>
            </a:r>
            <a:r>
              <a:rPr lang="en-US" altLang="zh-CN" sz="1600" dirty="0"/>
              <a:t>LTE</a:t>
            </a:r>
            <a:r>
              <a:rPr lang="zh-CN" altLang="en-US" sz="1600" dirty="0"/>
              <a:t>后，要满足以下条件</a:t>
            </a:r>
            <a:r>
              <a:rPr lang="en-US" altLang="zh-CN" sz="1600" dirty="0"/>
              <a:t>LTE</a:t>
            </a:r>
            <a:r>
              <a:rPr lang="zh-CN" altLang="en-US" sz="1600" dirty="0"/>
              <a:t>才可以正常下发</a:t>
            </a:r>
            <a:r>
              <a:rPr lang="en-US" altLang="zh-CN" sz="1600" dirty="0"/>
              <a:t>5G B1</a:t>
            </a:r>
            <a:r>
              <a:rPr lang="zh-CN" altLang="en-US" sz="1600" dirty="0"/>
              <a:t>测量控制：</a:t>
            </a:r>
          </a:p>
          <a:p>
            <a:r>
              <a:rPr lang="en-US" altLang="zh-CN" sz="1600" dirty="0"/>
              <a:t>1. UE </a:t>
            </a:r>
            <a:r>
              <a:rPr lang="zh-CN" altLang="en-US" sz="1600" dirty="0"/>
              <a:t>能力上报中包含 </a:t>
            </a:r>
            <a:r>
              <a:rPr lang="en-US" altLang="zh-CN" sz="1600" dirty="0"/>
              <a:t>R15 </a:t>
            </a:r>
            <a:r>
              <a:rPr lang="zh-CN" altLang="en-US" sz="1600" dirty="0"/>
              <a:t>的 </a:t>
            </a:r>
            <a:r>
              <a:rPr lang="en-US" altLang="zh-CN" sz="1600" dirty="0"/>
              <a:t>UE </a:t>
            </a:r>
            <a:r>
              <a:rPr lang="zh-CN" altLang="en-US" sz="1600" dirty="0"/>
              <a:t>能力 </a:t>
            </a:r>
          </a:p>
          <a:p>
            <a:r>
              <a:rPr lang="en-US" altLang="zh-CN" sz="1600" dirty="0"/>
              <a:t>2. </a:t>
            </a:r>
            <a:r>
              <a:rPr lang="zh-CN" altLang="en-US" sz="1600" dirty="0">
                <a:solidFill>
                  <a:srgbClr val="FF0000"/>
                </a:solidFill>
              </a:rPr>
              <a:t>核心网未禁止该用户的 </a:t>
            </a:r>
            <a:r>
              <a:rPr lang="en-US" altLang="zh-CN" sz="1600" dirty="0">
                <a:solidFill>
                  <a:srgbClr val="FF0000"/>
                </a:solidFill>
              </a:rPr>
              <a:t>NSA </a:t>
            </a:r>
            <a:r>
              <a:rPr lang="zh-CN" altLang="en-US" sz="1600" dirty="0">
                <a:solidFill>
                  <a:srgbClr val="FF0000"/>
                </a:solidFill>
              </a:rPr>
              <a:t>能力 </a:t>
            </a:r>
          </a:p>
          <a:p>
            <a:r>
              <a:rPr lang="en-US" altLang="zh-CN" sz="1600" dirty="0"/>
              <a:t>3. UE </a:t>
            </a:r>
            <a:r>
              <a:rPr lang="zh-CN" altLang="en-US" sz="1600" dirty="0"/>
              <a:t>的默认承载 </a:t>
            </a:r>
            <a:r>
              <a:rPr lang="en-US" altLang="zh-CN" sz="1600" dirty="0"/>
              <a:t>QCI </a:t>
            </a:r>
            <a:r>
              <a:rPr lang="zh-CN" altLang="en-US" sz="1600" dirty="0"/>
              <a:t>未占用 </a:t>
            </a:r>
            <a:r>
              <a:rPr lang="en-US" altLang="zh-CN" sz="1600" dirty="0"/>
              <a:t>LTE </a:t>
            </a:r>
            <a:r>
              <a:rPr lang="zh-CN" altLang="en-US" sz="1600" dirty="0"/>
              <a:t>的专用 </a:t>
            </a:r>
            <a:r>
              <a:rPr lang="en-US" altLang="zh-CN" sz="1600" dirty="0"/>
              <a:t>QCI </a:t>
            </a:r>
            <a:r>
              <a:rPr lang="zh-CN" altLang="en-US" sz="1600" dirty="0"/>
              <a:t>（ </a:t>
            </a:r>
            <a:r>
              <a:rPr lang="en-US" altLang="zh-CN" sz="1600" dirty="0"/>
              <a:t>QCI 1-5 </a:t>
            </a:r>
            <a:r>
              <a:rPr lang="zh-CN" altLang="en-US" sz="1600" dirty="0"/>
              <a:t>，</a:t>
            </a:r>
            <a:r>
              <a:rPr lang="en-US" altLang="zh-CN" sz="1600" dirty="0"/>
              <a:t>QCI65/66 </a:t>
            </a:r>
            <a:r>
              <a:rPr lang="zh-CN" altLang="en-US" sz="1600" dirty="0"/>
              <a:t>） </a:t>
            </a:r>
            <a:endParaRPr lang="en-US" altLang="zh-CN" sz="1600" dirty="0"/>
          </a:p>
          <a:p>
            <a:r>
              <a:rPr lang="en-US" altLang="zh-CN" sz="1600" dirty="0"/>
              <a:t>4. LTE </a:t>
            </a:r>
            <a:r>
              <a:rPr lang="zh-CN" altLang="en-US" sz="1600" dirty="0"/>
              <a:t>侧 </a:t>
            </a:r>
            <a:r>
              <a:rPr lang="en-US" altLang="zh-CN" sz="1600" dirty="0"/>
              <a:t>NSA</a:t>
            </a:r>
            <a:r>
              <a:rPr lang="zh-CN" altLang="en-US" sz="1600" dirty="0"/>
              <a:t>开关、 </a:t>
            </a:r>
            <a:r>
              <a:rPr lang="en-US" altLang="zh-CN" sz="1600" dirty="0"/>
              <a:t>NR </a:t>
            </a:r>
            <a:r>
              <a:rPr lang="zh-CN" altLang="en-US" sz="1600" dirty="0"/>
              <a:t>邻区频点配置正确</a:t>
            </a:r>
          </a:p>
        </p:txBody>
      </p:sp>
    </p:spTree>
    <p:extLst>
      <p:ext uri="{BB962C8B-B14F-4D97-AF65-F5344CB8AC3E}">
        <p14:creationId xmlns:p14="http://schemas.microsoft.com/office/powerpoint/2010/main" val="487606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a typeface="宋体" panose="02010600030101010101" pitchFamily="2" charset="-122"/>
                <a:cs typeface="+mj-lt"/>
              </a:rPr>
              <a:t>NSA</a:t>
            </a:r>
            <a:r>
              <a:rPr lang="zh-CN" altLang="en-US" dirty="0">
                <a:solidFill>
                  <a:schemeClr val="tx1"/>
                </a:solidFill>
                <a:ea typeface="宋体" panose="02010600030101010101" pitchFamily="2" charset="-122"/>
                <a:cs typeface="+mj-lt"/>
              </a:rPr>
              <a:t>接入常见问题</a:t>
            </a:r>
            <a:endParaRPr lang="zh-CN" altLang="en-US" dirty="0"/>
          </a:p>
        </p:txBody>
      </p:sp>
      <p:sp>
        <p:nvSpPr>
          <p:cNvPr id="3" name="内容占位符 2"/>
          <p:cNvSpPr>
            <a:spLocks noGrp="1"/>
          </p:cNvSpPr>
          <p:nvPr>
            <p:ph idx="1"/>
          </p:nvPr>
        </p:nvSpPr>
        <p:spPr/>
        <p:txBody>
          <a:bodyPr/>
          <a:lstStyle/>
          <a:p>
            <a:pPr marL="0" defTabSz="914400" eaLnBrk="1" hangingPunct="1"/>
            <a:r>
              <a:rPr lang="en-US" altLang="zh-CN" sz="1600" b="1" dirty="0">
                <a:solidFill>
                  <a:schemeClr val="tx1"/>
                </a:solidFill>
                <a:latin typeface="+mn-lt"/>
                <a:ea typeface="+mn-ea"/>
                <a:cs typeface="+mn-cs"/>
              </a:rPr>
              <a:t>UE</a:t>
            </a:r>
            <a:r>
              <a:rPr lang="zh-CN" altLang="en-US" sz="1600" b="1" dirty="0">
                <a:solidFill>
                  <a:schemeClr val="tx1"/>
                </a:solidFill>
                <a:latin typeface="+mn-lt"/>
                <a:ea typeface="+mn-ea"/>
                <a:cs typeface="+mn-cs"/>
              </a:rPr>
              <a:t>不上报</a:t>
            </a:r>
            <a:r>
              <a:rPr lang="en-US" altLang="zh-CN" sz="1600" b="1" dirty="0">
                <a:solidFill>
                  <a:schemeClr val="tx1"/>
                </a:solidFill>
                <a:latin typeface="+mn-lt"/>
                <a:ea typeface="+mn-ea"/>
                <a:cs typeface="+mn-cs"/>
              </a:rPr>
              <a:t>B1</a:t>
            </a:r>
            <a:r>
              <a:rPr lang="zh-CN" altLang="en-US" sz="1600" b="1" dirty="0">
                <a:solidFill>
                  <a:schemeClr val="tx1"/>
                </a:solidFill>
                <a:latin typeface="+mn-lt"/>
                <a:ea typeface="+mn-ea"/>
                <a:cs typeface="+mn-cs"/>
              </a:rPr>
              <a:t>测量报告</a:t>
            </a:r>
            <a:endParaRPr lang="en-US" altLang="zh-CN" sz="1600" b="1" dirty="0">
              <a:solidFill>
                <a:schemeClr val="tx1"/>
              </a:solidFill>
              <a:latin typeface="+mn-lt"/>
              <a:ea typeface="+mn-ea"/>
              <a:cs typeface="+mn-cs"/>
            </a:endParaRPr>
          </a:p>
          <a:p>
            <a:pPr marL="0" indent="0" defTabSz="914400" eaLnBrk="1" hangingPunct="1">
              <a:buNone/>
            </a:pPr>
            <a:r>
              <a:rPr lang="en-US" altLang="zh-CN" sz="1600" dirty="0">
                <a:solidFill>
                  <a:schemeClr val="tx1"/>
                </a:solidFill>
                <a:latin typeface="+mn-lt"/>
                <a:ea typeface="+mn-ea"/>
                <a:cs typeface="+mn-cs"/>
              </a:rPr>
              <a:t>        NSA </a:t>
            </a:r>
            <a:r>
              <a:rPr lang="zh-CN" altLang="en-US" sz="1600" dirty="0">
                <a:solidFill>
                  <a:schemeClr val="tx1"/>
                </a:solidFill>
                <a:latin typeface="+mn-lt"/>
                <a:ea typeface="+mn-ea"/>
                <a:cs typeface="+mn-cs"/>
              </a:rPr>
              <a:t>用户正常上报 </a:t>
            </a:r>
            <a:r>
              <a:rPr lang="en-US" altLang="zh-CN" sz="1600" dirty="0">
                <a:solidFill>
                  <a:schemeClr val="tx1"/>
                </a:solidFill>
                <a:latin typeface="+mn-lt"/>
                <a:ea typeface="+mn-ea"/>
                <a:cs typeface="+mn-cs"/>
              </a:rPr>
              <a:t>B1 </a:t>
            </a:r>
            <a:r>
              <a:rPr lang="zh-CN" altLang="en-US" sz="1600" dirty="0">
                <a:solidFill>
                  <a:schemeClr val="tx1"/>
                </a:solidFill>
                <a:latin typeface="+mn-lt"/>
                <a:ea typeface="+mn-ea"/>
                <a:cs typeface="+mn-cs"/>
              </a:rPr>
              <a:t>测量时，会通过 </a:t>
            </a:r>
            <a:r>
              <a:rPr lang="en-US" altLang="zh-CN" sz="1600" dirty="0">
                <a:solidFill>
                  <a:schemeClr val="tx1"/>
                </a:solidFill>
                <a:latin typeface="+mn-lt"/>
                <a:ea typeface="+mn-ea"/>
                <a:cs typeface="+mn-cs"/>
              </a:rPr>
              <a:t>RRC_MEAS_RPRT </a:t>
            </a:r>
            <a:r>
              <a:rPr lang="zh-CN" altLang="en-US" sz="1600" dirty="0">
                <a:solidFill>
                  <a:schemeClr val="tx1"/>
                </a:solidFill>
                <a:latin typeface="+mn-lt"/>
                <a:ea typeface="+mn-ea"/>
                <a:cs typeface="+mn-cs"/>
              </a:rPr>
              <a:t>消息中携带 </a:t>
            </a:r>
            <a:r>
              <a:rPr lang="en-US" altLang="zh-CN" sz="1600" dirty="0">
                <a:solidFill>
                  <a:schemeClr val="tx1"/>
                </a:solidFill>
                <a:latin typeface="+mn-lt"/>
                <a:ea typeface="+mn-ea"/>
                <a:cs typeface="+mn-cs"/>
              </a:rPr>
              <a:t>5G </a:t>
            </a:r>
            <a:r>
              <a:rPr lang="zh-CN" altLang="en-US" sz="1600" dirty="0">
                <a:solidFill>
                  <a:schemeClr val="tx1"/>
                </a:solidFill>
                <a:latin typeface="+mn-lt"/>
                <a:ea typeface="+mn-ea"/>
                <a:cs typeface="+mn-cs"/>
              </a:rPr>
              <a:t>的 </a:t>
            </a:r>
            <a:r>
              <a:rPr lang="en-US" altLang="zh-CN" sz="1600" dirty="0">
                <a:solidFill>
                  <a:schemeClr val="tx1"/>
                </a:solidFill>
                <a:latin typeface="+mn-lt"/>
                <a:ea typeface="+mn-ea"/>
                <a:cs typeface="+mn-cs"/>
              </a:rPr>
              <a:t>measResultCell-r15 </a:t>
            </a:r>
            <a:r>
              <a:rPr lang="zh-CN" altLang="en-US" sz="1600" dirty="0">
                <a:solidFill>
                  <a:schemeClr val="tx1"/>
                </a:solidFill>
                <a:latin typeface="+mn-lt"/>
                <a:ea typeface="+mn-ea"/>
                <a:cs typeface="+mn-cs"/>
              </a:rPr>
              <a:t>来告知 </a:t>
            </a:r>
            <a:r>
              <a:rPr lang="en-US" altLang="zh-CN" sz="1600" dirty="0" smtClean="0">
                <a:solidFill>
                  <a:schemeClr val="tx1"/>
                </a:solidFill>
                <a:latin typeface="+mn-lt"/>
                <a:ea typeface="+mn-ea"/>
                <a:cs typeface="+mn-cs"/>
              </a:rPr>
              <a:t>LTE</a:t>
            </a:r>
            <a:r>
              <a:rPr lang="zh-CN" altLang="en-US" sz="1600" dirty="0" smtClean="0">
                <a:solidFill>
                  <a:schemeClr val="tx1"/>
                </a:solidFill>
                <a:latin typeface="+mn-lt"/>
                <a:ea typeface="+mn-ea"/>
                <a:cs typeface="+mn-cs"/>
              </a:rPr>
              <a:t>。</a:t>
            </a:r>
            <a:endParaRPr lang="en-US" altLang="zh-CN" sz="1600" dirty="0" smtClean="0">
              <a:solidFill>
                <a:schemeClr val="tx1"/>
              </a:solidFill>
              <a:latin typeface="+mn-lt"/>
              <a:ea typeface="+mn-ea"/>
              <a:cs typeface="+mn-cs"/>
            </a:endParaRPr>
          </a:p>
          <a:p>
            <a:pPr marL="0" indent="0" defTabSz="914400" eaLnBrk="1" hangingPunct="1">
              <a:buNone/>
            </a:pPr>
            <a:r>
              <a:rPr lang="zh-CN" altLang="en-US" sz="1600" dirty="0" smtClean="0">
                <a:solidFill>
                  <a:schemeClr val="tx1"/>
                </a:solidFill>
                <a:latin typeface="+mn-lt"/>
                <a:ea typeface="+mn-ea"/>
                <a:cs typeface="+mn-cs"/>
              </a:rPr>
              <a:t>        用户</a:t>
            </a:r>
            <a:r>
              <a:rPr lang="zh-CN" altLang="en-US" sz="1600" dirty="0">
                <a:solidFill>
                  <a:schemeClr val="tx1"/>
                </a:solidFill>
                <a:latin typeface="+mn-lt"/>
                <a:ea typeface="+mn-ea"/>
                <a:cs typeface="+mn-cs"/>
              </a:rPr>
              <a:t>不上报</a:t>
            </a:r>
            <a:r>
              <a:rPr lang="en-US" altLang="zh-CN" sz="1600" dirty="0">
                <a:solidFill>
                  <a:schemeClr val="tx1"/>
                </a:solidFill>
                <a:latin typeface="+mn-lt"/>
                <a:ea typeface="+mn-ea"/>
                <a:cs typeface="+mn-cs"/>
              </a:rPr>
              <a:t>5G</a:t>
            </a:r>
            <a:r>
              <a:rPr lang="zh-CN" altLang="en-US" sz="1600" dirty="0">
                <a:solidFill>
                  <a:schemeClr val="tx1"/>
                </a:solidFill>
                <a:latin typeface="+mn-lt"/>
                <a:ea typeface="+mn-ea"/>
                <a:cs typeface="+mn-cs"/>
              </a:rPr>
              <a:t>的</a:t>
            </a:r>
            <a:r>
              <a:rPr lang="en-US" altLang="zh-CN" sz="1600" dirty="0">
                <a:solidFill>
                  <a:schemeClr val="tx1"/>
                </a:solidFill>
                <a:latin typeface="+mn-lt"/>
                <a:ea typeface="+mn-ea"/>
                <a:cs typeface="+mn-cs"/>
              </a:rPr>
              <a:t>B1</a:t>
            </a:r>
            <a:r>
              <a:rPr lang="zh-CN" altLang="en-US" sz="1600" dirty="0">
                <a:solidFill>
                  <a:schemeClr val="tx1"/>
                </a:solidFill>
                <a:latin typeface="+mn-lt"/>
                <a:ea typeface="+mn-ea"/>
                <a:cs typeface="+mn-cs"/>
              </a:rPr>
              <a:t>测量结果可能有以下可能原因：</a:t>
            </a:r>
          </a:p>
          <a:p>
            <a:pPr defTabSz="914400" eaLnBrk="1" hangingPunct="1"/>
            <a:r>
              <a:rPr lang="en-US" altLang="zh-CN" sz="1600" dirty="0" smtClean="0">
                <a:solidFill>
                  <a:schemeClr val="tx1"/>
                </a:solidFill>
                <a:latin typeface="+mn-lt"/>
                <a:ea typeface="+mn-ea"/>
                <a:cs typeface="+mn-cs"/>
              </a:rPr>
              <a:t> 1</a:t>
            </a:r>
            <a:r>
              <a:rPr lang="en-US" altLang="zh-CN" sz="1600" dirty="0">
                <a:solidFill>
                  <a:schemeClr val="tx1"/>
                </a:solidFill>
                <a:latin typeface="+mn-lt"/>
                <a:ea typeface="+mn-ea"/>
                <a:cs typeface="+mn-cs"/>
              </a:rPr>
              <a:t>. B1 </a:t>
            </a:r>
            <a:r>
              <a:rPr lang="zh-CN" altLang="en-US" sz="1600" dirty="0">
                <a:solidFill>
                  <a:schemeClr val="tx1"/>
                </a:solidFill>
                <a:latin typeface="+mn-lt"/>
                <a:ea typeface="+mn-ea"/>
                <a:cs typeface="+mn-cs"/>
              </a:rPr>
              <a:t>测量控制中下发的频点错误 </a:t>
            </a:r>
          </a:p>
          <a:p>
            <a:pPr defTabSz="914400" eaLnBrk="1" hangingPunct="1"/>
            <a:r>
              <a:rPr lang="en-US" altLang="zh-CN" sz="1600" dirty="0" smtClean="0">
                <a:solidFill>
                  <a:schemeClr val="tx1"/>
                </a:solidFill>
                <a:latin typeface="+mn-lt"/>
                <a:ea typeface="+mn-ea"/>
                <a:cs typeface="+mn-cs"/>
              </a:rPr>
              <a:t> 2</a:t>
            </a:r>
            <a:r>
              <a:rPr lang="en-US" altLang="zh-CN" sz="1600" dirty="0">
                <a:solidFill>
                  <a:schemeClr val="tx1"/>
                </a:solidFill>
                <a:latin typeface="+mn-lt"/>
                <a:ea typeface="+mn-ea"/>
                <a:cs typeface="+mn-cs"/>
              </a:rPr>
              <a:t>. 5G </a:t>
            </a:r>
            <a:r>
              <a:rPr lang="zh-CN" altLang="en-US" sz="1600" dirty="0">
                <a:solidFill>
                  <a:schemeClr val="tx1"/>
                </a:solidFill>
                <a:latin typeface="+mn-lt"/>
                <a:ea typeface="+mn-ea"/>
                <a:cs typeface="+mn-cs"/>
              </a:rPr>
              <a:t>小区状态异常或者 </a:t>
            </a:r>
            <a:r>
              <a:rPr lang="en-US" altLang="zh-CN" sz="1600" dirty="0">
                <a:solidFill>
                  <a:schemeClr val="tx1"/>
                </a:solidFill>
                <a:latin typeface="+mn-lt"/>
                <a:ea typeface="+mn-ea"/>
                <a:cs typeface="+mn-cs"/>
              </a:rPr>
              <a:t>AAU </a:t>
            </a:r>
            <a:r>
              <a:rPr lang="zh-CN" altLang="en-US" sz="1600" dirty="0">
                <a:solidFill>
                  <a:schemeClr val="tx1"/>
                </a:solidFill>
                <a:latin typeface="+mn-lt"/>
                <a:ea typeface="+mn-ea"/>
                <a:cs typeface="+mn-cs"/>
              </a:rPr>
              <a:t>发功异常导致用户无法测量到 </a:t>
            </a:r>
            <a:r>
              <a:rPr lang="en-US" altLang="zh-CN" sz="1600" dirty="0" smtClean="0">
                <a:solidFill>
                  <a:schemeClr val="tx1"/>
                </a:solidFill>
                <a:latin typeface="+mn-lt"/>
                <a:ea typeface="+mn-ea"/>
                <a:cs typeface="+mn-cs"/>
              </a:rPr>
              <a:t>5G</a:t>
            </a:r>
            <a:r>
              <a:rPr lang="zh-CN" altLang="en-US" sz="1600" dirty="0" smtClean="0">
                <a:solidFill>
                  <a:schemeClr val="tx1"/>
                </a:solidFill>
                <a:latin typeface="+mn-lt"/>
                <a:ea typeface="+mn-ea"/>
                <a:cs typeface="+mn-cs"/>
              </a:rPr>
              <a:t>（</a:t>
            </a:r>
            <a:r>
              <a:rPr lang="en-US" altLang="zh-CN" sz="1600" dirty="0" smtClean="0">
                <a:solidFill>
                  <a:schemeClr val="tx1"/>
                </a:solidFill>
                <a:latin typeface="+mn-lt"/>
                <a:ea typeface="+mn-ea"/>
                <a:cs typeface="+mn-cs"/>
              </a:rPr>
              <a:t>5G</a:t>
            </a:r>
            <a:r>
              <a:rPr lang="zh-CN" altLang="en-US" sz="1600" dirty="0" smtClean="0">
                <a:solidFill>
                  <a:schemeClr val="tx1"/>
                </a:solidFill>
                <a:latin typeface="+mn-lt"/>
                <a:ea typeface="+mn-ea"/>
                <a:cs typeface="+mn-cs"/>
              </a:rPr>
              <a:t>基站没有广播出来）</a:t>
            </a:r>
            <a:r>
              <a:rPr lang="en-US" altLang="zh-CN" sz="1600" dirty="0" smtClean="0">
                <a:solidFill>
                  <a:schemeClr val="tx1"/>
                </a:solidFill>
                <a:latin typeface="+mn-lt"/>
                <a:ea typeface="+mn-ea"/>
                <a:cs typeface="+mn-cs"/>
              </a:rPr>
              <a:t> </a:t>
            </a:r>
            <a:endParaRPr lang="en-US" altLang="zh-CN" sz="1600" dirty="0">
              <a:solidFill>
                <a:schemeClr val="tx1"/>
              </a:solidFill>
              <a:latin typeface="+mn-lt"/>
              <a:ea typeface="+mn-ea"/>
              <a:cs typeface="+mn-cs"/>
            </a:endParaRPr>
          </a:p>
          <a:p>
            <a:pPr defTabSz="914400" eaLnBrk="1" hangingPunct="1"/>
            <a:r>
              <a:rPr lang="en-US" altLang="zh-CN" sz="1600" dirty="0" smtClean="0">
                <a:solidFill>
                  <a:schemeClr val="tx1"/>
                </a:solidFill>
                <a:latin typeface="+mn-lt"/>
                <a:ea typeface="+mn-ea"/>
                <a:cs typeface="+mn-cs"/>
              </a:rPr>
              <a:t> 3</a:t>
            </a:r>
            <a:r>
              <a:rPr lang="en-US" altLang="zh-CN" sz="1600" dirty="0">
                <a:solidFill>
                  <a:schemeClr val="tx1"/>
                </a:solidFill>
                <a:latin typeface="+mn-lt"/>
                <a:ea typeface="+mn-ea"/>
                <a:cs typeface="+mn-cs"/>
              </a:rPr>
              <a:t>. 5GSSB</a:t>
            </a:r>
            <a:r>
              <a:rPr lang="zh-CN" altLang="en-US" sz="1600" dirty="0">
                <a:solidFill>
                  <a:schemeClr val="tx1"/>
                </a:solidFill>
                <a:latin typeface="+mn-lt"/>
                <a:ea typeface="+mn-ea"/>
                <a:cs typeface="+mn-cs"/>
              </a:rPr>
              <a:t>受干扰严重导致用户测量不到</a:t>
            </a:r>
            <a:r>
              <a:rPr lang="en-US" altLang="zh-CN" sz="1600" dirty="0" smtClean="0">
                <a:solidFill>
                  <a:schemeClr val="tx1"/>
                </a:solidFill>
                <a:latin typeface="+mn-lt"/>
                <a:ea typeface="+mn-ea"/>
                <a:cs typeface="+mn-cs"/>
              </a:rPr>
              <a:t>5G</a:t>
            </a:r>
          </a:p>
          <a:p>
            <a:pPr marL="0" indent="0" defTabSz="914400" eaLnBrk="1" hangingPunct="1">
              <a:buNone/>
            </a:pPr>
            <a:endParaRPr lang="en-US" altLang="zh-CN" sz="1600" dirty="0">
              <a:solidFill>
                <a:schemeClr val="tx1"/>
              </a:solidFill>
              <a:latin typeface="+mn-lt"/>
              <a:ea typeface="+mn-ea"/>
              <a:cs typeface="+mn-cs"/>
            </a:endParaRPr>
          </a:p>
          <a:p>
            <a:pPr defTabSz="914400" eaLnBrk="1" hangingPunct="1"/>
            <a:r>
              <a:rPr lang="en-US" altLang="zh-CN" sz="1600" b="1" dirty="0">
                <a:solidFill>
                  <a:schemeClr val="tx1"/>
                </a:solidFill>
                <a:latin typeface="+mn-lt"/>
                <a:ea typeface="+mn-ea"/>
                <a:cs typeface="+mn-cs"/>
              </a:rPr>
              <a:t>LTE</a:t>
            </a:r>
            <a:r>
              <a:rPr lang="zh-CN" altLang="en-US" sz="1600" b="1" dirty="0">
                <a:solidFill>
                  <a:schemeClr val="tx1"/>
                </a:solidFill>
                <a:latin typeface="+mn-lt"/>
                <a:ea typeface="+mn-ea"/>
                <a:cs typeface="+mn-cs"/>
              </a:rPr>
              <a:t>收到</a:t>
            </a:r>
            <a:r>
              <a:rPr lang="en-US" altLang="zh-CN" sz="1600" b="1" dirty="0">
                <a:solidFill>
                  <a:schemeClr val="tx1"/>
                </a:solidFill>
                <a:latin typeface="+mn-lt"/>
                <a:ea typeface="+mn-ea"/>
                <a:cs typeface="+mn-cs"/>
              </a:rPr>
              <a:t>B1</a:t>
            </a:r>
            <a:r>
              <a:rPr lang="zh-CN" altLang="en-US" sz="1600" b="1" dirty="0">
                <a:solidFill>
                  <a:schemeClr val="tx1"/>
                </a:solidFill>
                <a:latin typeface="+mn-lt"/>
                <a:ea typeface="+mn-ea"/>
                <a:cs typeface="+mn-cs"/>
              </a:rPr>
              <a:t>事件后没有发起</a:t>
            </a:r>
            <a:r>
              <a:rPr lang="en-US" altLang="zh-CN" sz="1600" b="1" dirty="0" err="1" smtClean="0">
                <a:solidFill>
                  <a:schemeClr val="tx1"/>
                </a:solidFill>
                <a:latin typeface="+mn-lt"/>
                <a:ea typeface="+mn-ea"/>
                <a:cs typeface="+mn-cs"/>
              </a:rPr>
              <a:t>SgNB_ADD</a:t>
            </a:r>
            <a:endParaRPr lang="en-US" altLang="zh-CN" sz="1600" b="1" dirty="0" smtClean="0">
              <a:solidFill>
                <a:schemeClr val="tx1"/>
              </a:solidFill>
              <a:latin typeface="+mn-lt"/>
              <a:ea typeface="+mn-ea"/>
              <a:cs typeface="+mn-cs"/>
            </a:endParaRPr>
          </a:p>
          <a:p>
            <a:pPr marL="0" indent="0" defTabSz="914400" eaLnBrk="1" hangingPunct="1">
              <a:buNone/>
            </a:pPr>
            <a:r>
              <a:rPr lang="en-US" altLang="zh-CN" sz="1600" dirty="0" smtClean="0">
                <a:solidFill>
                  <a:schemeClr val="tx1"/>
                </a:solidFill>
                <a:latin typeface="+mn-lt"/>
                <a:ea typeface="+mn-ea"/>
                <a:cs typeface="+mn-cs"/>
              </a:rPr>
              <a:t>       </a:t>
            </a:r>
            <a:r>
              <a:rPr lang="en-US" altLang="zh-CN" sz="1600" dirty="0" err="1" smtClean="0">
                <a:solidFill>
                  <a:schemeClr val="tx1"/>
                </a:solidFill>
                <a:latin typeface="+mn-lt"/>
                <a:ea typeface="+mn-ea"/>
                <a:cs typeface="+mn-cs"/>
              </a:rPr>
              <a:t>Uu</a:t>
            </a:r>
            <a:r>
              <a:rPr lang="en-US" altLang="zh-CN" sz="1600" dirty="0" smtClean="0">
                <a:solidFill>
                  <a:schemeClr val="tx1"/>
                </a:solidFill>
                <a:latin typeface="+mn-lt"/>
                <a:ea typeface="+mn-ea"/>
                <a:cs typeface="+mn-cs"/>
              </a:rPr>
              <a:t> </a:t>
            </a:r>
            <a:r>
              <a:rPr lang="zh-CN" altLang="en-US" sz="1600" dirty="0">
                <a:solidFill>
                  <a:schemeClr val="tx1"/>
                </a:solidFill>
                <a:latin typeface="+mn-lt"/>
                <a:ea typeface="+mn-ea"/>
                <a:cs typeface="+mn-cs"/>
              </a:rPr>
              <a:t>接口找到 </a:t>
            </a:r>
            <a:r>
              <a:rPr lang="en-US" altLang="zh-CN" sz="1600" dirty="0">
                <a:solidFill>
                  <a:schemeClr val="tx1"/>
                </a:solidFill>
                <a:latin typeface="+mn-lt"/>
                <a:ea typeface="+mn-ea"/>
                <a:cs typeface="+mn-cs"/>
              </a:rPr>
              <a:t>5G B1 </a:t>
            </a:r>
            <a:r>
              <a:rPr lang="zh-CN" altLang="en-US" sz="1600" dirty="0">
                <a:solidFill>
                  <a:schemeClr val="tx1"/>
                </a:solidFill>
                <a:latin typeface="+mn-lt"/>
                <a:ea typeface="+mn-ea"/>
                <a:cs typeface="+mn-cs"/>
              </a:rPr>
              <a:t>测量上报对应的 </a:t>
            </a:r>
            <a:r>
              <a:rPr lang="en-US" altLang="zh-CN" sz="1600" dirty="0" err="1" smtClean="0">
                <a:solidFill>
                  <a:schemeClr val="tx1"/>
                </a:solidFill>
                <a:latin typeface="+mn-lt"/>
                <a:ea typeface="+mn-ea"/>
                <a:cs typeface="+mn-cs"/>
              </a:rPr>
              <a:t>CallId</a:t>
            </a:r>
            <a:r>
              <a:rPr lang="en-US" altLang="zh-CN" sz="1600" dirty="0" smtClean="0">
                <a:solidFill>
                  <a:schemeClr val="tx1"/>
                </a:solidFill>
                <a:latin typeface="+mn-lt"/>
                <a:ea typeface="+mn-ea"/>
                <a:cs typeface="+mn-cs"/>
              </a:rPr>
              <a:t> </a:t>
            </a:r>
            <a:r>
              <a:rPr lang="zh-CN" altLang="en-US" sz="1600" dirty="0">
                <a:solidFill>
                  <a:schemeClr val="tx1"/>
                </a:solidFill>
                <a:latin typeface="+mn-lt"/>
                <a:ea typeface="+mn-ea"/>
                <a:cs typeface="+mn-cs"/>
              </a:rPr>
              <a:t>，再到 </a:t>
            </a:r>
            <a:r>
              <a:rPr lang="en-US" altLang="zh-CN" sz="1600" dirty="0">
                <a:solidFill>
                  <a:schemeClr val="tx1"/>
                </a:solidFill>
                <a:latin typeface="+mn-lt"/>
                <a:ea typeface="+mn-ea"/>
                <a:cs typeface="+mn-cs"/>
              </a:rPr>
              <a:t>X2 </a:t>
            </a:r>
            <a:r>
              <a:rPr lang="zh-CN" altLang="en-US" sz="1600" dirty="0">
                <a:solidFill>
                  <a:schemeClr val="tx1"/>
                </a:solidFill>
                <a:latin typeface="+mn-lt"/>
                <a:ea typeface="+mn-ea"/>
                <a:cs typeface="+mn-cs"/>
              </a:rPr>
              <a:t>接口看是否有该 </a:t>
            </a:r>
            <a:r>
              <a:rPr lang="en-US" altLang="zh-CN" sz="1600" dirty="0" err="1" smtClean="0">
                <a:solidFill>
                  <a:schemeClr val="tx1"/>
                </a:solidFill>
                <a:latin typeface="+mn-lt"/>
                <a:ea typeface="+mn-ea"/>
                <a:cs typeface="+mn-cs"/>
              </a:rPr>
              <a:t>CallId</a:t>
            </a:r>
            <a:r>
              <a:rPr lang="en-US" altLang="zh-CN" sz="1600" dirty="0" smtClean="0">
                <a:solidFill>
                  <a:schemeClr val="tx1"/>
                </a:solidFill>
                <a:latin typeface="+mn-lt"/>
                <a:ea typeface="+mn-ea"/>
                <a:cs typeface="+mn-cs"/>
              </a:rPr>
              <a:t> </a:t>
            </a:r>
            <a:r>
              <a:rPr lang="zh-CN" altLang="en-US" sz="1600" dirty="0">
                <a:solidFill>
                  <a:schemeClr val="tx1"/>
                </a:solidFill>
                <a:latin typeface="+mn-lt"/>
                <a:ea typeface="+mn-ea"/>
                <a:cs typeface="+mn-cs"/>
              </a:rPr>
              <a:t>对应的 </a:t>
            </a:r>
            <a:r>
              <a:rPr lang="en-US" altLang="zh-CN" sz="1600" dirty="0" err="1">
                <a:solidFill>
                  <a:schemeClr val="tx1"/>
                </a:solidFill>
                <a:latin typeface="+mn-lt"/>
                <a:ea typeface="+mn-ea"/>
                <a:cs typeface="+mn-cs"/>
              </a:rPr>
              <a:t>SgNB_Add_Req</a:t>
            </a:r>
            <a:r>
              <a:rPr lang="en-US" altLang="zh-CN" sz="1600" dirty="0">
                <a:solidFill>
                  <a:schemeClr val="tx1"/>
                </a:solidFill>
                <a:latin typeface="+mn-lt"/>
                <a:ea typeface="+mn-ea"/>
                <a:cs typeface="+mn-cs"/>
              </a:rPr>
              <a:t> </a:t>
            </a:r>
            <a:r>
              <a:rPr lang="zh-CN" altLang="en-US" sz="1600" dirty="0">
                <a:solidFill>
                  <a:schemeClr val="tx1"/>
                </a:solidFill>
                <a:latin typeface="+mn-lt"/>
                <a:ea typeface="+mn-ea"/>
                <a:cs typeface="+mn-cs"/>
              </a:rPr>
              <a:t>消息 ，再到 </a:t>
            </a:r>
            <a:r>
              <a:rPr lang="en-US" altLang="zh-CN" sz="1600" dirty="0">
                <a:solidFill>
                  <a:schemeClr val="tx1"/>
                </a:solidFill>
                <a:latin typeface="+mn-lt"/>
                <a:ea typeface="+mn-ea"/>
                <a:cs typeface="+mn-cs"/>
              </a:rPr>
              <a:t>X2 </a:t>
            </a:r>
            <a:r>
              <a:rPr lang="zh-CN" altLang="en-US" sz="1600" dirty="0">
                <a:solidFill>
                  <a:schemeClr val="tx1"/>
                </a:solidFill>
                <a:latin typeface="+mn-lt"/>
                <a:ea typeface="+mn-ea"/>
                <a:cs typeface="+mn-cs"/>
              </a:rPr>
              <a:t>接口看是否有该 </a:t>
            </a:r>
            <a:r>
              <a:rPr lang="en-US" altLang="zh-CN" sz="1600" dirty="0" err="1">
                <a:solidFill>
                  <a:schemeClr val="tx1"/>
                </a:solidFill>
                <a:latin typeface="+mn-lt"/>
                <a:ea typeface="+mn-ea"/>
                <a:cs typeface="+mn-cs"/>
              </a:rPr>
              <a:t>CallId</a:t>
            </a:r>
            <a:r>
              <a:rPr lang="en-US" altLang="zh-CN" sz="1600" dirty="0">
                <a:solidFill>
                  <a:schemeClr val="tx1"/>
                </a:solidFill>
                <a:latin typeface="+mn-lt"/>
                <a:ea typeface="+mn-ea"/>
                <a:cs typeface="+mn-cs"/>
              </a:rPr>
              <a:t> </a:t>
            </a:r>
            <a:r>
              <a:rPr lang="zh-CN" altLang="en-US" sz="1600" dirty="0">
                <a:solidFill>
                  <a:schemeClr val="tx1"/>
                </a:solidFill>
                <a:latin typeface="+mn-lt"/>
                <a:ea typeface="+mn-ea"/>
                <a:cs typeface="+mn-cs"/>
              </a:rPr>
              <a:t>对应的 </a:t>
            </a:r>
            <a:r>
              <a:rPr lang="en-US" altLang="zh-CN" sz="1600" dirty="0" err="1">
                <a:solidFill>
                  <a:schemeClr val="tx1"/>
                </a:solidFill>
                <a:latin typeface="+mn-lt"/>
                <a:ea typeface="+mn-ea"/>
                <a:cs typeface="+mn-cs"/>
              </a:rPr>
              <a:t>SgNB_Add_Req</a:t>
            </a:r>
            <a:r>
              <a:rPr lang="en-US" altLang="zh-CN" sz="1600" dirty="0">
                <a:solidFill>
                  <a:schemeClr val="tx1"/>
                </a:solidFill>
                <a:latin typeface="+mn-lt"/>
                <a:ea typeface="+mn-ea"/>
                <a:cs typeface="+mn-cs"/>
              </a:rPr>
              <a:t> </a:t>
            </a:r>
            <a:r>
              <a:rPr lang="zh-CN" altLang="en-US" sz="1600" dirty="0">
                <a:solidFill>
                  <a:schemeClr val="tx1"/>
                </a:solidFill>
                <a:latin typeface="+mn-lt"/>
                <a:ea typeface="+mn-ea"/>
                <a:cs typeface="+mn-cs"/>
              </a:rPr>
              <a:t>消息</a:t>
            </a:r>
            <a:r>
              <a:rPr lang="zh-CN" altLang="en-US" sz="1600" dirty="0" smtClean="0">
                <a:solidFill>
                  <a:schemeClr val="tx1"/>
                </a:solidFill>
                <a:latin typeface="+mn-lt"/>
                <a:ea typeface="+mn-ea"/>
                <a:cs typeface="+mn-cs"/>
              </a:rPr>
              <a:t>：。</a:t>
            </a:r>
            <a:endParaRPr lang="en-US" altLang="zh-CN" sz="1600" dirty="0" smtClean="0">
              <a:solidFill>
                <a:schemeClr val="tx1"/>
              </a:solidFill>
              <a:latin typeface="+mn-lt"/>
              <a:ea typeface="+mn-ea"/>
              <a:cs typeface="+mn-cs"/>
            </a:endParaRPr>
          </a:p>
          <a:p>
            <a:pPr marL="0" indent="0">
              <a:buNone/>
            </a:pPr>
            <a:r>
              <a:rPr lang="en-US" altLang="zh-CN" sz="1600" dirty="0" smtClean="0">
                <a:solidFill>
                  <a:schemeClr val="tx1"/>
                </a:solidFill>
                <a:latin typeface="+mn-lt"/>
                <a:ea typeface="+mn-ea"/>
                <a:cs typeface="+mn-cs"/>
              </a:rPr>
              <a:t>        LTE</a:t>
            </a:r>
            <a:r>
              <a:rPr lang="zh-CN" altLang="en-US" sz="1600" dirty="0">
                <a:solidFill>
                  <a:schemeClr val="tx1"/>
                </a:solidFill>
                <a:latin typeface="+mn-lt"/>
                <a:ea typeface="+mn-ea"/>
                <a:cs typeface="+mn-cs"/>
              </a:rPr>
              <a:t>不发起</a:t>
            </a:r>
            <a:r>
              <a:rPr lang="en-US" altLang="zh-CN" sz="1600" dirty="0" err="1">
                <a:solidFill>
                  <a:schemeClr val="tx1"/>
                </a:solidFill>
                <a:latin typeface="+mn-lt"/>
                <a:ea typeface="+mn-ea"/>
                <a:cs typeface="+mn-cs"/>
              </a:rPr>
              <a:t>SgNBAdd</a:t>
            </a:r>
            <a:r>
              <a:rPr lang="zh-CN" altLang="en-US" sz="1600" dirty="0">
                <a:solidFill>
                  <a:schemeClr val="tx1"/>
                </a:solidFill>
                <a:latin typeface="+mn-lt"/>
                <a:ea typeface="+mn-ea"/>
                <a:cs typeface="+mn-cs"/>
              </a:rPr>
              <a:t>可能有以下可能原因：</a:t>
            </a:r>
          </a:p>
          <a:p>
            <a:r>
              <a:rPr lang="en-US" altLang="zh-CN" sz="1600" dirty="0">
                <a:solidFill>
                  <a:schemeClr val="tx1"/>
                </a:solidFill>
                <a:latin typeface="+mn-lt"/>
                <a:ea typeface="+mn-ea"/>
                <a:cs typeface="+mn-cs"/>
              </a:rPr>
              <a:t>1. LTE </a:t>
            </a:r>
            <a:r>
              <a:rPr lang="zh-CN" altLang="en-US" sz="1600" dirty="0">
                <a:solidFill>
                  <a:schemeClr val="tx1"/>
                </a:solidFill>
                <a:latin typeface="+mn-lt"/>
                <a:ea typeface="+mn-ea"/>
                <a:cs typeface="+mn-cs"/>
              </a:rPr>
              <a:t>邻区配置异常（漏配或 </a:t>
            </a:r>
            <a:r>
              <a:rPr lang="en-US" altLang="zh-CN" sz="1600" dirty="0">
                <a:solidFill>
                  <a:schemeClr val="tx1"/>
                </a:solidFill>
                <a:latin typeface="+mn-lt"/>
                <a:ea typeface="+mn-ea"/>
                <a:cs typeface="+mn-cs"/>
              </a:rPr>
              <a:t>PCI </a:t>
            </a:r>
            <a:r>
              <a:rPr lang="zh-CN" altLang="en-US" sz="1600" dirty="0">
                <a:solidFill>
                  <a:schemeClr val="tx1"/>
                </a:solidFill>
                <a:latin typeface="+mn-lt"/>
                <a:ea typeface="+mn-ea"/>
                <a:cs typeface="+mn-cs"/>
              </a:rPr>
              <a:t>冲突） </a:t>
            </a:r>
          </a:p>
          <a:p>
            <a:r>
              <a:rPr lang="en-US" altLang="zh-CN" sz="1600" dirty="0">
                <a:solidFill>
                  <a:schemeClr val="tx1"/>
                </a:solidFill>
                <a:latin typeface="+mn-lt"/>
                <a:ea typeface="+mn-ea"/>
                <a:cs typeface="+mn-cs"/>
              </a:rPr>
              <a:t>2. </a:t>
            </a:r>
            <a:r>
              <a:rPr lang="zh-CN" altLang="en-US" sz="1600" dirty="0">
                <a:solidFill>
                  <a:schemeClr val="tx1"/>
                </a:solidFill>
                <a:latin typeface="+mn-lt"/>
                <a:ea typeface="+mn-ea"/>
                <a:cs typeface="+mn-cs"/>
              </a:rPr>
              <a:t>到目标站点的</a:t>
            </a:r>
            <a:r>
              <a:rPr lang="en-US" altLang="zh-CN" sz="1600" dirty="0">
                <a:solidFill>
                  <a:schemeClr val="tx1"/>
                </a:solidFill>
                <a:latin typeface="+mn-lt"/>
                <a:ea typeface="+mn-ea"/>
                <a:cs typeface="+mn-cs"/>
              </a:rPr>
              <a:t>X2</a:t>
            </a:r>
            <a:r>
              <a:rPr lang="zh-CN" altLang="en-US" sz="1600" dirty="0">
                <a:solidFill>
                  <a:schemeClr val="tx1"/>
                </a:solidFill>
                <a:latin typeface="+mn-lt"/>
                <a:ea typeface="+mn-ea"/>
                <a:cs typeface="+mn-cs"/>
              </a:rPr>
              <a:t>链路</a:t>
            </a:r>
            <a:r>
              <a:rPr lang="zh-CN" altLang="en-US" sz="1600" dirty="0" smtClean="0">
                <a:solidFill>
                  <a:schemeClr val="tx1"/>
                </a:solidFill>
                <a:latin typeface="+mn-lt"/>
                <a:ea typeface="+mn-ea"/>
                <a:cs typeface="+mn-cs"/>
              </a:rPr>
              <a:t>异常（</a:t>
            </a:r>
            <a:r>
              <a:rPr lang="en-US" altLang="zh-CN" sz="1600" dirty="0" smtClean="0">
                <a:solidFill>
                  <a:schemeClr val="tx1"/>
                </a:solidFill>
                <a:latin typeface="+mn-lt"/>
                <a:ea typeface="+mn-ea"/>
                <a:cs typeface="+mn-cs"/>
              </a:rPr>
              <a:t>ENDC</a:t>
            </a:r>
            <a:r>
              <a:rPr lang="zh-CN" altLang="en-US" sz="1600" dirty="0" smtClean="0">
                <a:solidFill>
                  <a:schemeClr val="tx1"/>
                </a:solidFill>
                <a:latin typeface="+mn-lt"/>
                <a:ea typeface="+mn-ea"/>
                <a:cs typeface="+mn-cs"/>
              </a:rPr>
              <a:t>）</a:t>
            </a:r>
            <a:endParaRPr lang="zh-CN" altLang="en-US" sz="1600" dirty="0">
              <a:solidFill>
                <a:schemeClr val="tx1"/>
              </a:solidFill>
              <a:latin typeface="+mn-lt"/>
              <a:ea typeface="+mn-ea"/>
              <a:cs typeface="+mn-cs"/>
            </a:endParaRPr>
          </a:p>
          <a:p>
            <a:pPr marL="0" indent="0" defTabSz="914400" eaLnBrk="1" hangingPunct="1">
              <a:buNone/>
            </a:pPr>
            <a:endParaRPr lang="zh-CN" altLang="en-US" sz="1600" dirty="0">
              <a:solidFill>
                <a:schemeClr val="tx1"/>
              </a:solidFill>
              <a:latin typeface="+mn-lt"/>
              <a:ea typeface="+mn-ea"/>
              <a:cs typeface="+mn-cs"/>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18</a:t>
            </a:fld>
            <a:endParaRPr lang="en-US" dirty="0"/>
          </a:p>
        </p:txBody>
      </p:sp>
    </p:spTree>
    <p:extLst>
      <p:ext uri="{BB962C8B-B14F-4D97-AF65-F5344CB8AC3E}">
        <p14:creationId xmlns:p14="http://schemas.microsoft.com/office/powerpoint/2010/main" val="308102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a typeface="宋体" panose="02010600030101010101" pitchFamily="2" charset="-122"/>
                <a:cs typeface="+mj-lt"/>
              </a:rPr>
              <a:t>NSA</a:t>
            </a:r>
            <a:r>
              <a:rPr lang="zh-CN" altLang="en-US" dirty="0">
                <a:solidFill>
                  <a:schemeClr val="tx1"/>
                </a:solidFill>
                <a:ea typeface="宋体" panose="02010600030101010101" pitchFamily="2" charset="-122"/>
                <a:cs typeface="+mj-lt"/>
              </a:rPr>
              <a:t>接入常见问题</a:t>
            </a:r>
            <a:endParaRPr lang="zh-CN" altLang="en-US" dirty="0"/>
          </a:p>
        </p:txBody>
      </p:sp>
      <p:sp>
        <p:nvSpPr>
          <p:cNvPr id="3" name="内容占位符 2"/>
          <p:cNvSpPr>
            <a:spLocks noGrp="1"/>
          </p:cNvSpPr>
          <p:nvPr>
            <p:ph idx="1"/>
          </p:nvPr>
        </p:nvSpPr>
        <p:spPr>
          <a:xfrm>
            <a:off x="609600" y="1396018"/>
            <a:ext cx="10972800" cy="4525963"/>
          </a:xfrm>
        </p:spPr>
        <p:txBody>
          <a:bodyPr/>
          <a:lstStyle/>
          <a:p>
            <a:r>
              <a:rPr lang="en-US" altLang="zh-CN" sz="1600" b="1" dirty="0" err="1">
                <a:solidFill>
                  <a:schemeClr val="tx1"/>
                </a:solidFill>
                <a:latin typeface="+mn-lt"/>
                <a:ea typeface="+mn-ea"/>
                <a:cs typeface="+mn-cs"/>
              </a:rPr>
              <a:t>SgNB_ADD</a:t>
            </a:r>
            <a:r>
              <a:rPr lang="zh-CN" altLang="en-US" sz="1600" b="1" dirty="0">
                <a:solidFill>
                  <a:schemeClr val="tx1"/>
                </a:solidFill>
                <a:latin typeface="+mn-lt"/>
                <a:ea typeface="+mn-ea"/>
                <a:cs typeface="+mn-cs"/>
              </a:rPr>
              <a:t>被</a:t>
            </a:r>
            <a:r>
              <a:rPr lang="en-US" altLang="zh-CN" sz="1600" b="1" dirty="0">
                <a:solidFill>
                  <a:schemeClr val="tx1"/>
                </a:solidFill>
                <a:latin typeface="+mn-lt"/>
                <a:ea typeface="+mn-ea"/>
                <a:cs typeface="+mn-cs"/>
              </a:rPr>
              <a:t>5G</a:t>
            </a:r>
            <a:r>
              <a:rPr lang="zh-CN" altLang="en-US" sz="1600" b="1" dirty="0" smtClean="0">
                <a:solidFill>
                  <a:schemeClr val="tx1"/>
                </a:solidFill>
                <a:latin typeface="+mn-lt"/>
                <a:ea typeface="+mn-ea"/>
                <a:cs typeface="+mn-cs"/>
              </a:rPr>
              <a:t>拒绝</a:t>
            </a:r>
            <a:endParaRPr lang="en-US" altLang="zh-CN" sz="1600" b="1" dirty="0" smtClean="0">
              <a:solidFill>
                <a:schemeClr val="tx1"/>
              </a:solidFill>
              <a:latin typeface="+mn-lt"/>
              <a:ea typeface="+mn-ea"/>
              <a:cs typeface="+mn-cs"/>
            </a:endParaRPr>
          </a:p>
          <a:p>
            <a:pPr marL="0" indent="0">
              <a:buNone/>
            </a:pPr>
            <a:r>
              <a:rPr lang="en-US" altLang="zh-CN" sz="1600" dirty="0" smtClean="0">
                <a:solidFill>
                  <a:schemeClr val="tx1"/>
                </a:solidFill>
                <a:latin typeface="+mn-lt"/>
                <a:ea typeface="+mn-ea"/>
                <a:cs typeface="+mn-cs"/>
              </a:rPr>
              <a:t>       X2</a:t>
            </a:r>
            <a:r>
              <a:rPr lang="en-US" altLang="zh-CN" sz="1600" dirty="0">
                <a:solidFill>
                  <a:schemeClr val="tx1"/>
                </a:solidFill>
                <a:latin typeface="+mn-lt"/>
                <a:ea typeface="+mn-ea"/>
                <a:cs typeface="+mn-cs"/>
              </a:rPr>
              <a:t> </a:t>
            </a:r>
            <a:r>
              <a:rPr lang="zh-CN" altLang="en-US" sz="1600" dirty="0">
                <a:solidFill>
                  <a:schemeClr val="tx1"/>
                </a:solidFill>
                <a:latin typeface="+mn-lt"/>
                <a:ea typeface="+mn-ea"/>
                <a:cs typeface="+mn-cs"/>
              </a:rPr>
              <a:t>接口看到 </a:t>
            </a:r>
            <a:r>
              <a:rPr lang="en-US" altLang="zh-CN" sz="1600" dirty="0">
                <a:solidFill>
                  <a:schemeClr val="tx1"/>
                </a:solidFill>
                <a:latin typeface="+mn-lt"/>
                <a:ea typeface="+mn-ea"/>
                <a:cs typeface="+mn-cs"/>
              </a:rPr>
              <a:t>5G </a:t>
            </a:r>
            <a:r>
              <a:rPr lang="zh-CN" altLang="en-US" sz="1600" dirty="0">
                <a:solidFill>
                  <a:schemeClr val="tx1"/>
                </a:solidFill>
                <a:latin typeface="+mn-lt"/>
                <a:ea typeface="+mn-ea"/>
                <a:cs typeface="+mn-cs"/>
              </a:rPr>
              <a:t>收到 </a:t>
            </a:r>
            <a:r>
              <a:rPr lang="en-US" altLang="zh-CN" sz="1600" dirty="0" err="1">
                <a:solidFill>
                  <a:schemeClr val="tx1"/>
                </a:solidFill>
                <a:latin typeface="+mn-lt"/>
                <a:ea typeface="+mn-ea"/>
                <a:cs typeface="+mn-cs"/>
              </a:rPr>
              <a:t>SgNB_Add_Req</a:t>
            </a:r>
            <a:r>
              <a:rPr lang="en-US" altLang="zh-CN" sz="1600" dirty="0">
                <a:solidFill>
                  <a:schemeClr val="tx1"/>
                </a:solidFill>
                <a:latin typeface="+mn-lt"/>
                <a:ea typeface="+mn-ea"/>
                <a:cs typeface="+mn-cs"/>
              </a:rPr>
              <a:t> </a:t>
            </a:r>
            <a:r>
              <a:rPr lang="zh-CN" altLang="en-US" sz="1600" dirty="0">
                <a:solidFill>
                  <a:schemeClr val="tx1"/>
                </a:solidFill>
                <a:latin typeface="+mn-lt"/>
                <a:ea typeface="+mn-ea"/>
                <a:cs typeface="+mn-cs"/>
              </a:rPr>
              <a:t>后回复 </a:t>
            </a:r>
            <a:r>
              <a:rPr lang="en-US" altLang="zh-CN" sz="1600" dirty="0" err="1" smtClean="0">
                <a:solidFill>
                  <a:schemeClr val="tx1"/>
                </a:solidFill>
                <a:latin typeface="+mn-lt"/>
                <a:ea typeface="+mn-ea"/>
                <a:cs typeface="+mn-cs"/>
              </a:rPr>
              <a:t>SgNB_Add_Reject</a:t>
            </a:r>
            <a:endParaRPr lang="en-US" altLang="zh-CN" sz="1600" dirty="0" smtClean="0">
              <a:solidFill>
                <a:schemeClr val="tx1"/>
              </a:solidFill>
              <a:latin typeface="+mn-lt"/>
              <a:ea typeface="+mn-ea"/>
              <a:cs typeface="+mn-cs"/>
            </a:endParaRPr>
          </a:p>
          <a:p>
            <a:pPr marL="0" indent="0">
              <a:buNone/>
            </a:pPr>
            <a:r>
              <a:rPr lang="en-US" altLang="zh-CN" sz="1600" dirty="0" smtClean="0">
                <a:solidFill>
                  <a:schemeClr val="tx1"/>
                </a:solidFill>
                <a:latin typeface="+mn-lt"/>
                <a:ea typeface="+mn-ea"/>
                <a:cs typeface="+mn-cs"/>
              </a:rPr>
              <a:t>       </a:t>
            </a:r>
            <a:r>
              <a:rPr lang="en-US" altLang="zh-CN" sz="1600" dirty="0" err="1" smtClean="0">
                <a:solidFill>
                  <a:schemeClr val="tx1"/>
                </a:solidFill>
                <a:latin typeface="+mn-lt"/>
                <a:ea typeface="+mn-ea"/>
                <a:cs typeface="+mn-cs"/>
              </a:rPr>
              <a:t>SgNB_Add_Reject</a:t>
            </a:r>
            <a:r>
              <a:rPr lang="en-US" altLang="zh-CN" sz="1600" dirty="0">
                <a:solidFill>
                  <a:schemeClr val="tx1"/>
                </a:solidFill>
                <a:latin typeface="+mn-lt"/>
                <a:ea typeface="+mn-ea"/>
                <a:cs typeface="+mn-cs"/>
              </a:rPr>
              <a:t> </a:t>
            </a:r>
            <a:r>
              <a:rPr lang="zh-CN" altLang="en-US" sz="1600" dirty="0">
                <a:solidFill>
                  <a:schemeClr val="tx1"/>
                </a:solidFill>
                <a:latin typeface="+mn-lt"/>
                <a:ea typeface="+mn-ea"/>
                <a:cs typeface="+mn-cs"/>
              </a:rPr>
              <a:t>消息中会携带原因值，根据原因值可以初步判断可能的问题原因： </a:t>
            </a:r>
          </a:p>
          <a:p>
            <a:r>
              <a:rPr lang="en-US" altLang="zh-CN" sz="1600" dirty="0">
                <a:solidFill>
                  <a:schemeClr val="tx1"/>
                </a:solidFill>
                <a:latin typeface="+mn-lt"/>
                <a:ea typeface="+mn-ea"/>
                <a:cs typeface="+mn-cs"/>
              </a:rPr>
              <a:t>1. </a:t>
            </a:r>
            <a:r>
              <a:rPr lang="en-US" altLang="zh-CN" sz="1600" dirty="0" err="1">
                <a:solidFill>
                  <a:schemeClr val="tx1"/>
                </a:solidFill>
                <a:latin typeface="+mn-lt"/>
                <a:ea typeface="+mn-ea"/>
                <a:cs typeface="+mn-cs"/>
              </a:rPr>
              <a:t>Transportresource</a:t>
            </a:r>
            <a:r>
              <a:rPr lang="en-US" altLang="zh-CN" sz="1600" dirty="0">
                <a:solidFill>
                  <a:schemeClr val="tx1"/>
                </a:solidFill>
                <a:latin typeface="+mn-lt"/>
                <a:ea typeface="+mn-ea"/>
                <a:cs typeface="+mn-cs"/>
              </a:rPr>
              <a:t> not available: 5G </a:t>
            </a:r>
            <a:r>
              <a:rPr lang="zh-CN" altLang="en-US" sz="1600" dirty="0">
                <a:solidFill>
                  <a:schemeClr val="tx1"/>
                </a:solidFill>
                <a:latin typeface="+mn-lt"/>
                <a:ea typeface="+mn-ea"/>
                <a:cs typeface="+mn-cs"/>
              </a:rPr>
              <a:t>侧传输故障导致接入拒绝，可能的链路为当前 </a:t>
            </a:r>
            <a:r>
              <a:rPr lang="en-US" altLang="zh-CN" sz="1600" dirty="0">
                <a:solidFill>
                  <a:schemeClr val="tx1"/>
                </a:solidFill>
                <a:latin typeface="+mn-lt"/>
                <a:ea typeface="+mn-ea"/>
                <a:cs typeface="+mn-cs"/>
              </a:rPr>
              <a:t>UE </a:t>
            </a:r>
            <a:r>
              <a:rPr lang="zh-CN" altLang="en-US" sz="1600" dirty="0">
                <a:solidFill>
                  <a:schemeClr val="tx1"/>
                </a:solidFill>
                <a:latin typeface="+mn-lt"/>
                <a:ea typeface="+mn-ea"/>
                <a:cs typeface="+mn-cs"/>
              </a:rPr>
              <a:t>所在的 </a:t>
            </a:r>
            <a:r>
              <a:rPr lang="en-US" altLang="zh-CN" sz="1600" dirty="0">
                <a:solidFill>
                  <a:schemeClr val="tx1"/>
                </a:solidFill>
                <a:latin typeface="+mn-lt"/>
                <a:ea typeface="+mn-ea"/>
                <a:cs typeface="+mn-cs"/>
              </a:rPr>
              <a:t>LTE </a:t>
            </a:r>
            <a:r>
              <a:rPr lang="zh-CN" altLang="en-US" sz="1600" dirty="0">
                <a:solidFill>
                  <a:schemeClr val="tx1"/>
                </a:solidFill>
                <a:latin typeface="+mn-lt"/>
                <a:ea typeface="+mn-ea"/>
                <a:cs typeface="+mn-cs"/>
              </a:rPr>
              <a:t>基站到 </a:t>
            </a:r>
            <a:r>
              <a:rPr lang="en-US" altLang="zh-CN" sz="1600" dirty="0">
                <a:solidFill>
                  <a:schemeClr val="tx1"/>
                </a:solidFill>
                <a:latin typeface="+mn-lt"/>
                <a:ea typeface="+mn-ea"/>
                <a:cs typeface="+mn-cs"/>
              </a:rPr>
              <a:t>5G </a:t>
            </a:r>
            <a:r>
              <a:rPr lang="zh-CN" altLang="en-US" sz="1600" dirty="0">
                <a:solidFill>
                  <a:schemeClr val="tx1"/>
                </a:solidFill>
                <a:latin typeface="+mn-lt"/>
                <a:ea typeface="+mn-ea"/>
                <a:cs typeface="+mn-cs"/>
              </a:rPr>
              <a:t>基站的 </a:t>
            </a:r>
            <a:r>
              <a:rPr lang="en-US" altLang="zh-CN" sz="1600" dirty="0">
                <a:solidFill>
                  <a:schemeClr val="tx1"/>
                </a:solidFill>
                <a:latin typeface="+mn-lt"/>
                <a:ea typeface="+mn-ea"/>
                <a:cs typeface="+mn-cs"/>
              </a:rPr>
              <a:t>X2-U </a:t>
            </a:r>
            <a:r>
              <a:rPr lang="zh-CN" altLang="en-US" sz="1600" dirty="0">
                <a:solidFill>
                  <a:schemeClr val="tx1"/>
                </a:solidFill>
                <a:latin typeface="+mn-lt"/>
                <a:ea typeface="+mn-ea"/>
                <a:cs typeface="+mn-cs"/>
              </a:rPr>
              <a:t>链路或者 </a:t>
            </a:r>
            <a:r>
              <a:rPr lang="en-US" altLang="zh-CN" sz="1600" dirty="0">
                <a:solidFill>
                  <a:schemeClr val="tx1"/>
                </a:solidFill>
                <a:latin typeface="+mn-lt"/>
                <a:ea typeface="+mn-ea"/>
                <a:cs typeface="+mn-cs"/>
              </a:rPr>
              <a:t>5G </a:t>
            </a:r>
            <a:r>
              <a:rPr lang="zh-CN" altLang="en-US" sz="1600" dirty="0">
                <a:solidFill>
                  <a:schemeClr val="tx1"/>
                </a:solidFill>
                <a:latin typeface="+mn-lt"/>
                <a:ea typeface="+mn-ea"/>
                <a:cs typeface="+mn-cs"/>
              </a:rPr>
              <a:t>到核心网的 </a:t>
            </a:r>
            <a:r>
              <a:rPr lang="en-US" altLang="zh-CN" sz="1600" dirty="0">
                <a:solidFill>
                  <a:schemeClr val="tx1"/>
                </a:solidFill>
                <a:latin typeface="+mn-lt"/>
                <a:ea typeface="+mn-ea"/>
                <a:cs typeface="+mn-cs"/>
              </a:rPr>
              <a:t>S1-U </a:t>
            </a:r>
            <a:r>
              <a:rPr lang="zh-CN" altLang="en-US" sz="1600" dirty="0">
                <a:solidFill>
                  <a:schemeClr val="tx1"/>
                </a:solidFill>
                <a:latin typeface="+mn-lt"/>
                <a:ea typeface="+mn-ea"/>
                <a:cs typeface="+mn-cs"/>
              </a:rPr>
              <a:t>链路 </a:t>
            </a:r>
          </a:p>
          <a:p>
            <a:r>
              <a:rPr lang="en-US" altLang="zh-CN" sz="1600" dirty="0">
                <a:solidFill>
                  <a:schemeClr val="tx1"/>
                </a:solidFill>
                <a:latin typeface="+mn-lt"/>
                <a:ea typeface="+mn-ea"/>
                <a:cs typeface="+mn-cs"/>
              </a:rPr>
              <a:t>2. </a:t>
            </a:r>
            <a:r>
              <a:rPr lang="en-US" altLang="zh-CN" sz="1600" dirty="0" err="1">
                <a:solidFill>
                  <a:schemeClr val="tx1"/>
                </a:solidFill>
                <a:latin typeface="+mn-lt"/>
                <a:ea typeface="+mn-ea"/>
                <a:cs typeface="+mn-cs"/>
              </a:rPr>
              <a:t>Noradio</a:t>
            </a:r>
            <a:r>
              <a:rPr lang="en-US" altLang="zh-CN" sz="1600" dirty="0">
                <a:solidFill>
                  <a:schemeClr val="tx1"/>
                </a:solidFill>
                <a:latin typeface="+mn-lt"/>
                <a:ea typeface="+mn-ea"/>
                <a:cs typeface="+mn-cs"/>
              </a:rPr>
              <a:t> resource available</a:t>
            </a:r>
            <a:r>
              <a:rPr lang="zh-CN" altLang="en-US" sz="1600" dirty="0">
                <a:solidFill>
                  <a:schemeClr val="tx1"/>
                </a:solidFill>
                <a:latin typeface="+mn-lt"/>
                <a:ea typeface="+mn-ea"/>
                <a:cs typeface="+mn-cs"/>
              </a:rPr>
              <a:t>： </a:t>
            </a:r>
            <a:r>
              <a:rPr lang="en-US" altLang="zh-CN" sz="1600" dirty="0">
                <a:solidFill>
                  <a:schemeClr val="tx1"/>
                </a:solidFill>
                <a:latin typeface="+mn-lt"/>
                <a:ea typeface="+mn-ea"/>
                <a:cs typeface="+mn-cs"/>
              </a:rPr>
              <a:t>5G</a:t>
            </a:r>
            <a:r>
              <a:rPr lang="zh-CN" altLang="en-US" sz="1600" dirty="0">
                <a:solidFill>
                  <a:schemeClr val="tx1"/>
                </a:solidFill>
                <a:latin typeface="+mn-lt"/>
                <a:ea typeface="+mn-ea"/>
                <a:cs typeface="+mn-cs"/>
              </a:rPr>
              <a:t>小区用户数</a:t>
            </a:r>
            <a:r>
              <a:rPr lang="en-US" altLang="zh-CN" sz="1600" dirty="0">
                <a:solidFill>
                  <a:schemeClr val="tx1"/>
                </a:solidFill>
                <a:latin typeface="+mn-lt"/>
                <a:ea typeface="+mn-ea"/>
                <a:cs typeface="+mn-cs"/>
              </a:rPr>
              <a:t>License</a:t>
            </a:r>
            <a:r>
              <a:rPr lang="zh-CN" altLang="en-US" sz="1600" dirty="0">
                <a:solidFill>
                  <a:schemeClr val="tx1"/>
                </a:solidFill>
                <a:latin typeface="+mn-lt"/>
                <a:ea typeface="+mn-ea"/>
                <a:cs typeface="+mn-cs"/>
              </a:rPr>
              <a:t>不足，或者</a:t>
            </a:r>
            <a:r>
              <a:rPr lang="en-US" altLang="zh-CN" sz="1600" dirty="0">
                <a:solidFill>
                  <a:schemeClr val="tx1"/>
                </a:solidFill>
                <a:latin typeface="+mn-lt"/>
                <a:ea typeface="+mn-ea"/>
                <a:cs typeface="+mn-cs"/>
              </a:rPr>
              <a:t>5G</a:t>
            </a:r>
            <a:r>
              <a:rPr lang="zh-CN" altLang="en-US" sz="1600" dirty="0">
                <a:solidFill>
                  <a:schemeClr val="tx1"/>
                </a:solidFill>
                <a:latin typeface="+mn-lt"/>
                <a:ea typeface="+mn-ea"/>
                <a:cs typeface="+mn-cs"/>
              </a:rPr>
              <a:t>其他资源异常（比如无可用的</a:t>
            </a:r>
            <a:r>
              <a:rPr lang="en-US" altLang="zh-CN" sz="1600" dirty="0">
                <a:solidFill>
                  <a:schemeClr val="tx1"/>
                </a:solidFill>
                <a:latin typeface="+mn-lt"/>
                <a:ea typeface="+mn-ea"/>
                <a:cs typeface="+mn-cs"/>
              </a:rPr>
              <a:t>SRS</a:t>
            </a:r>
            <a:r>
              <a:rPr lang="zh-CN" altLang="en-US" sz="1600" dirty="0">
                <a:solidFill>
                  <a:schemeClr val="tx1"/>
                </a:solidFill>
                <a:latin typeface="+mn-lt"/>
                <a:ea typeface="+mn-ea"/>
                <a:cs typeface="+mn-cs"/>
              </a:rPr>
              <a:t>资源等）</a:t>
            </a:r>
          </a:p>
          <a:p>
            <a:pPr marL="0" indent="0">
              <a:buNone/>
            </a:pPr>
            <a:r>
              <a:rPr lang="zh-CN" altLang="en-US" sz="1600" b="1" dirty="0" smtClean="0">
                <a:solidFill>
                  <a:schemeClr val="tx1"/>
                </a:solidFill>
                <a:latin typeface="+mn-lt"/>
                <a:ea typeface="+mn-ea"/>
                <a:cs typeface="+mn-cs"/>
              </a:rPr>
              <a:t>        排查方法</a:t>
            </a:r>
            <a:r>
              <a:rPr lang="zh-CN" altLang="en-US" sz="1600" b="1" dirty="0">
                <a:solidFill>
                  <a:schemeClr val="tx1"/>
                </a:solidFill>
                <a:latin typeface="+mn-lt"/>
                <a:ea typeface="+mn-ea"/>
                <a:cs typeface="+mn-cs"/>
              </a:rPr>
              <a:t>有：</a:t>
            </a:r>
          </a:p>
          <a:p>
            <a:r>
              <a:rPr lang="zh-CN" altLang="en-US" sz="1600" dirty="0">
                <a:solidFill>
                  <a:schemeClr val="tx1"/>
                </a:solidFill>
                <a:latin typeface="+mn-lt"/>
                <a:ea typeface="+mn-ea"/>
                <a:cs typeface="+mn-cs"/>
              </a:rPr>
              <a:t>打开</a:t>
            </a:r>
            <a:r>
              <a:rPr lang="en-US" altLang="zh-CN" sz="1600" dirty="0">
                <a:solidFill>
                  <a:schemeClr val="tx1"/>
                </a:solidFill>
                <a:latin typeface="+mn-lt"/>
                <a:ea typeface="+mn-ea"/>
                <a:cs typeface="+mn-cs"/>
              </a:rPr>
              <a:t>GTPU</a:t>
            </a:r>
            <a:r>
              <a:rPr lang="zh-CN" altLang="en-US" sz="1600" dirty="0">
                <a:solidFill>
                  <a:schemeClr val="tx1"/>
                </a:solidFill>
                <a:latin typeface="+mn-lt"/>
                <a:ea typeface="+mn-ea"/>
                <a:cs typeface="+mn-cs"/>
              </a:rPr>
              <a:t>静态检测</a:t>
            </a:r>
            <a:r>
              <a:rPr lang="zh-CN" altLang="en-US" sz="1600" dirty="0" smtClean="0">
                <a:solidFill>
                  <a:schemeClr val="tx1"/>
                </a:solidFill>
                <a:latin typeface="+mn-lt"/>
                <a:ea typeface="+mn-ea"/>
                <a:cs typeface="+mn-cs"/>
              </a:rPr>
              <a:t>开关</a:t>
            </a:r>
            <a:r>
              <a:rPr lang="zh-CN" altLang="en-US" sz="1600" dirty="0">
                <a:solidFill>
                  <a:schemeClr val="tx1"/>
                </a:solidFill>
                <a:latin typeface="+mn-lt"/>
                <a:ea typeface="+mn-ea"/>
                <a:cs typeface="+mn-cs"/>
              </a:rPr>
              <a:t>，</a:t>
            </a:r>
            <a:r>
              <a:rPr lang="zh-CN" altLang="en-US" sz="1600" dirty="0" smtClean="0">
                <a:solidFill>
                  <a:schemeClr val="tx1"/>
                </a:solidFill>
                <a:latin typeface="+mn-lt"/>
                <a:ea typeface="+mn-ea"/>
                <a:cs typeface="+mn-cs"/>
              </a:rPr>
              <a:t>查看</a:t>
            </a:r>
            <a:r>
              <a:rPr lang="en-US" altLang="zh-CN" sz="1600" dirty="0">
                <a:solidFill>
                  <a:schemeClr val="tx1"/>
                </a:solidFill>
                <a:latin typeface="+mn-lt"/>
                <a:ea typeface="+mn-ea"/>
                <a:cs typeface="+mn-cs"/>
              </a:rPr>
              <a:t>5G</a:t>
            </a:r>
            <a:r>
              <a:rPr lang="zh-CN" altLang="en-US" sz="1600" dirty="0">
                <a:solidFill>
                  <a:schemeClr val="tx1"/>
                </a:solidFill>
                <a:latin typeface="+mn-lt"/>
                <a:ea typeface="+mn-ea"/>
                <a:cs typeface="+mn-cs"/>
              </a:rPr>
              <a:t>站点是否存在到 </a:t>
            </a:r>
            <a:r>
              <a:rPr lang="en-US" altLang="zh-CN" sz="1600" dirty="0">
                <a:solidFill>
                  <a:schemeClr val="tx1"/>
                </a:solidFill>
                <a:latin typeface="+mn-lt"/>
                <a:ea typeface="+mn-ea"/>
                <a:cs typeface="+mn-cs"/>
              </a:rPr>
              <a:t>UE </a:t>
            </a:r>
            <a:r>
              <a:rPr lang="zh-CN" altLang="en-US" sz="1600" dirty="0">
                <a:solidFill>
                  <a:schemeClr val="tx1"/>
                </a:solidFill>
                <a:latin typeface="+mn-lt"/>
                <a:ea typeface="+mn-ea"/>
                <a:cs typeface="+mn-cs"/>
              </a:rPr>
              <a:t>所在的 </a:t>
            </a:r>
            <a:r>
              <a:rPr lang="en-US" altLang="zh-CN" sz="1600" dirty="0">
                <a:solidFill>
                  <a:schemeClr val="tx1"/>
                </a:solidFill>
                <a:latin typeface="+mn-lt"/>
                <a:ea typeface="+mn-ea"/>
                <a:cs typeface="+mn-cs"/>
              </a:rPr>
              <a:t>LTE </a:t>
            </a:r>
            <a:r>
              <a:rPr lang="zh-CN" altLang="en-US" sz="1600" dirty="0">
                <a:solidFill>
                  <a:schemeClr val="tx1"/>
                </a:solidFill>
                <a:latin typeface="+mn-lt"/>
                <a:ea typeface="+mn-ea"/>
                <a:cs typeface="+mn-cs"/>
              </a:rPr>
              <a:t>基站的 </a:t>
            </a:r>
            <a:r>
              <a:rPr lang="en-US" altLang="zh-CN" sz="1600" dirty="0">
                <a:solidFill>
                  <a:schemeClr val="tx1"/>
                </a:solidFill>
                <a:latin typeface="+mn-lt"/>
                <a:ea typeface="+mn-ea"/>
                <a:cs typeface="+mn-cs"/>
              </a:rPr>
              <a:t>X2-U </a:t>
            </a:r>
            <a:r>
              <a:rPr lang="zh-CN" altLang="en-US" sz="1600" dirty="0">
                <a:solidFill>
                  <a:schemeClr val="tx1"/>
                </a:solidFill>
                <a:latin typeface="+mn-lt"/>
                <a:ea typeface="+mn-ea"/>
                <a:cs typeface="+mn-cs"/>
              </a:rPr>
              <a:t>链路告警或者 </a:t>
            </a:r>
            <a:r>
              <a:rPr lang="en-US" altLang="zh-CN" sz="1600" dirty="0">
                <a:solidFill>
                  <a:schemeClr val="tx1"/>
                </a:solidFill>
                <a:latin typeface="+mn-lt"/>
                <a:ea typeface="+mn-ea"/>
                <a:cs typeface="+mn-cs"/>
              </a:rPr>
              <a:t>5G </a:t>
            </a:r>
            <a:r>
              <a:rPr lang="zh-CN" altLang="en-US" sz="1600" dirty="0">
                <a:solidFill>
                  <a:schemeClr val="tx1"/>
                </a:solidFill>
                <a:latin typeface="+mn-lt"/>
                <a:ea typeface="+mn-ea"/>
                <a:cs typeface="+mn-cs"/>
              </a:rPr>
              <a:t>到核心网的 </a:t>
            </a:r>
            <a:r>
              <a:rPr lang="en-US" altLang="zh-CN" sz="1600" dirty="0">
                <a:solidFill>
                  <a:schemeClr val="tx1"/>
                </a:solidFill>
                <a:latin typeface="+mn-lt"/>
                <a:ea typeface="+mn-ea"/>
                <a:cs typeface="+mn-cs"/>
              </a:rPr>
              <a:t>S1-U </a:t>
            </a:r>
            <a:r>
              <a:rPr lang="zh-CN" altLang="en-US" sz="1600" dirty="0">
                <a:solidFill>
                  <a:schemeClr val="tx1"/>
                </a:solidFill>
                <a:latin typeface="+mn-lt"/>
                <a:ea typeface="+mn-ea"/>
                <a:cs typeface="+mn-cs"/>
              </a:rPr>
              <a:t>链路告警 </a:t>
            </a:r>
          </a:p>
          <a:p>
            <a:r>
              <a:rPr lang="en-US" altLang="zh-CN" sz="1600" dirty="0" smtClean="0">
                <a:solidFill>
                  <a:schemeClr val="tx1"/>
                </a:solidFill>
                <a:latin typeface="+mn-lt"/>
                <a:ea typeface="+mn-ea"/>
                <a:cs typeface="+mn-cs"/>
              </a:rPr>
              <a:t>5G</a:t>
            </a:r>
            <a:r>
              <a:rPr lang="zh-CN" altLang="en-US" sz="1600" dirty="0" smtClean="0">
                <a:solidFill>
                  <a:schemeClr val="tx1"/>
                </a:solidFill>
                <a:latin typeface="+mn-lt"/>
                <a:ea typeface="+mn-ea"/>
                <a:cs typeface="+mn-cs"/>
              </a:rPr>
              <a:t>小区用户数</a:t>
            </a:r>
            <a:r>
              <a:rPr lang="en-US" altLang="zh-CN" sz="1600" dirty="0" smtClean="0">
                <a:solidFill>
                  <a:schemeClr val="tx1"/>
                </a:solidFill>
                <a:latin typeface="+mn-lt"/>
                <a:ea typeface="+mn-ea"/>
                <a:cs typeface="+mn-cs"/>
              </a:rPr>
              <a:t>License</a:t>
            </a:r>
            <a:r>
              <a:rPr lang="zh-CN" altLang="en-US" sz="1600" dirty="0" smtClean="0">
                <a:solidFill>
                  <a:schemeClr val="tx1"/>
                </a:solidFill>
                <a:latin typeface="+mn-lt"/>
                <a:ea typeface="+mn-ea"/>
                <a:cs typeface="+mn-cs"/>
              </a:rPr>
              <a:t>不足或资源不足，基站侧确认配置</a:t>
            </a:r>
            <a:r>
              <a:rPr lang="zh-CN" altLang="en-US" sz="1600" dirty="0">
                <a:solidFill>
                  <a:schemeClr val="tx1"/>
                </a:solidFill>
                <a:latin typeface="+mn-lt"/>
                <a:ea typeface="+mn-ea"/>
                <a:cs typeface="+mn-cs"/>
              </a:rPr>
              <a:t> </a:t>
            </a:r>
            <a:endParaRPr lang="en-US" altLang="zh-CN" sz="1600" dirty="0" smtClean="0">
              <a:solidFill>
                <a:schemeClr val="tx1"/>
              </a:solidFill>
              <a:latin typeface="+mn-lt"/>
              <a:ea typeface="+mn-ea"/>
              <a:cs typeface="+mn-cs"/>
            </a:endParaRPr>
          </a:p>
          <a:p>
            <a:r>
              <a:rPr lang="en-US" altLang="zh-CN" sz="1600" dirty="0" smtClean="0">
                <a:solidFill>
                  <a:schemeClr val="tx1"/>
                </a:solidFill>
                <a:latin typeface="+mn-lt"/>
                <a:ea typeface="+mn-ea"/>
                <a:cs typeface="+mn-cs"/>
              </a:rPr>
              <a:t>5G</a:t>
            </a:r>
            <a:r>
              <a:rPr lang="zh-CN" altLang="en-US" sz="1600" dirty="0" smtClean="0">
                <a:solidFill>
                  <a:schemeClr val="tx1"/>
                </a:solidFill>
                <a:latin typeface="+mn-lt"/>
                <a:ea typeface="+mn-ea"/>
                <a:cs typeface="+mn-cs"/>
              </a:rPr>
              <a:t>没有</a:t>
            </a:r>
            <a:r>
              <a:rPr lang="en-US" altLang="zh-CN" sz="1600" dirty="0" smtClean="0">
                <a:solidFill>
                  <a:schemeClr val="tx1"/>
                </a:solidFill>
                <a:latin typeface="+mn-lt"/>
                <a:ea typeface="+mn-ea"/>
                <a:cs typeface="+mn-cs"/>
              </a:rPr>
              <a:t>SSB</a:t>
            </a:r>
            <a:r>
              <a:rPr lang="zh-CN" altLang="en-US" sz="1600" dirty="0" smtClean="0">
                <a:solidFill>
                  <a:schemeClr val="tx1"/>
                </a:solidFill>
                <a:latin typeface="+mn-lt"/>
                <a:ea typeface="+mn-ea"/>
                <a:cs typeface="+mn-cs"/>
              </a:rPr>
              <a:t>发出（</a:t>
            </a:r>
            <a:r>
              <a:rPr lang="en-US" altLang="zh-CN" sz="1600" dirty="0" err="1" smtClean="0">
                <a:solidFill>
                  <a:schemeClr val="tx1"/>
                </a:solidFill>
                <a:latin typeface="+mn-lt"/>
                <a:ea typeface="+mn-ea"/>
                <a:cs typeface="+mn-cs"/>
              </a:rPr>
              <a:t>sgNB</a:t>
            </a:r>
            <a:r>
              <a:rPr lang="zh-CN" altLang="en-US" sz="1600" dirty="0" smtClean="0">
                <a:solidFill>
                  <a:schemeClr val="tx1"/>
                </a:solidFill>
                <a:latin typeface="+mn-lt"/>
                <a:ea typeface="+mn-ea"/>
                <a:cs typeface="+mn-cs"/>
              </a:rPr>
              <a:t>添加方式为硬添加）</a:t>
            </a:r>
            <a:endParaRPr lang="zh-CN" altLang="en-US" sz="1600" dirty="0">
              <a:solidFill>
                <a:schemeClr val="tx1"/>
              </a:solidFill>
              <a:latin typeface="+mn-lt"/>
              <a:ea typeface="+mn-ea"/>
              <a:cs typeface="+mn-cs"/>
            </a:endParaRPr>
          </a:p>
          <a:p>
            <a:pPr marL="0" indent="0">
              <a:buNone/>
            </a:pPr>
            <a:r>
              <a:rPr lang="en-US" altLang="zh-CN" sz="1600" dirty="0">
                <a:solidFill>
                  <a:schemeClr val="tx1"/>
                </a:solidFill>
                <a:latin typeface="+mn-lt"/>
                <a:ea typeface="+mn-ea"/>
                <a:cs typeface="+mn-cs"/>
              </a:rPr>
              <a:t> </a:t>
            </a:r>
            <a:endParaRPr lang="zh-CN" altLang="en-US" sz="1600" dirty="0">
              <a:solidFill>
                <a:schemeClr val="tx1"/>
              </a:solidFill>
              <a:latin typeface="+mn-lt"/>
              <a:ea typeface="+mn-ea"/>
              <a:cs typeface="+mn-cs"/>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19</a:t>
            </a:fld>
            <a:endParaRPr lang="en-US" dirty="0"/>
          </a:p>
        </p:txBody>
      </p:sp>
    </p:spTree>
    <p:extLst>
      <p:ext uri="{BB962C8B-B14F-4D97-AF65-F5344CB8AC3E}">
        <p14:creationId xmlns:p14="http://schemas.microsoft.com/office/powerpoint/2010/main" val="383851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3024332" y="1085301"/>
            <a:ext cx="6678967" cy="4978148"/>
          </a:xfrm>
        </p:spPr>
        <p:txBody>
          <a:bodyPr/>
          <a:lstStyle/>
          <a:p>
            <a:pPr>
              <a:lnSpc>
                <a:spcPct val="150000"/>
              </a:lnSpc>
            </a:pPr>
            <a:r>
              <a:rPr lang="en-US" altLang="zh-CN" sz="2400" dirty="0">
                <a:solidFill>
                  <a:schemeClr val="tx1"/>
                </a:solidFill>
                <a:ea typeface="宋体" panose="02010600030101010101" pitchFamily="2" charset="-122"/>
                <a:cs typeface="+mj-lt"/>
              </a:rPr>
              <a:t>Option 3x</a:t>
            </a:r>
            <a:r>
              <a:rPr lang="zh-CN" altLang="en-US" sz="2400" dirty="0">
                <a:solidFill>
                  <a:schemeClr val="tx1"/>
                </a:solidFill>
                <a:ea typeface="宋体" panose="02010600030101010101" pitchFamily="2" charset="-122"/>
                <a:cs typeface="+mj-lt"/>
              </a:rPr>
              <a:t>架构介绍</a:t>
            </a:r>
            <a:endParaRPr lang="en-US" altLang="zh-CN" sz="2400" dirty="0">
              <a:solidFill>
                <a:schemeClr val="tx1"/>
              </a:solidFill>
              <a:ea typeface="宋体" panose="02010600030101010101" pitchFamily="2" charset="-122"/>
              <a:cs typeface="+mj-lt"/>
            </a:endParaRPr>
          </a:p>
          <a:p>
            <a:pPr>
              <a:lnSpc>
                <a:spcPct val="150000"/>
              </a:lnSpc>
            </a:pPr>
            <a:r>
              <a:rPr lang="en-GB" altLang="zh-CN" sz="2400" dirty="0">
                <a:solidFill>
                  <a:schemeClr val="tx1"/>
                </a:solidFill>
                <a:ea typeface="宋体" panose="02010600030101010101" pitchFamily="2" charset="-122"/>
                <a:cs typeface="+mj-lt"/>
              </a:rPr>
              <a:t>EN-DC X2 Setup</a:t>
            </a:r>
          </a:p>
          <a:p>
            <a:pPr>
              <a:lnSpc>
                <a:spcPct val="150000"/>
              </a:lnSpc>
            </a:pPr>
            <a:r>
              <a:rPr lang="en-GB" altLang="zh-CN" sz="2400" dirty="0">
                <a:solidFill>
                  <a:schemeClr val="tx1"/>
                </a:solidFill>
                <a:ea typeface="宋体" panose="02010600030101010101" pitchFamily="2" charset="-122"/>
                <a:cs typeface="+mj-lt"/>
              </a:rPr>
              <a:t>Secondary Node Addition procedure</a:t>
            </a:r>
          </a:p>
          <a:p>
            <a:pPr>
              <a:lnSpc>
                <a:spcPct val="150000"/>
              </a:lnSpc>
            </a:pPr>
            <a:r>
              <a:rPr lang="en-US" altLang="zh-CN" sz="2400" dirty="0">
                <a:solidFill>
                  <a:schemeClr val="tx1"/>
                </a:solidFill>
                <a:ea typeface="宋体" panose="02010600030101010101" pitchFamily="2" charset="-122"/>
                <a:cs typeface="+mj-lt"/>
              </a:rPr>
              <a:t>NR</a:t>
            </a:r>
            <a:r>
              <a:rPr lang="zh-CN" altLang="en-US" sz="2400" dirty="0">
                <a:solidFill>
                  <a:schemeClr val="tx1"/>
                </a:solidFill>
                <a:ea typeface="宋体" panose="02010600030101010101" pitchFamily="2" charset="-122"/>
                <a:cs typeface="+mj-lt"/>
              </a:rPr>
              <a:t>随机接入</a:t>
            </a:r>
            <a:endParaRPr lang="en-US" altLang="zh-CN" sz="2400" dirty="0">
              <a:solidFill>
                <a:schemeClr val="tx1"/>
              </a:solidFill>
              <a:ea typeface="宋体" panose="02010600030101010101" pitchFamily="2" charset="-122"/>
              <a:cs typeface="+mj-lt"/>
            </a:endParaRPr>
          </a:p>
          <a:p>
            <a:pPr>
              <a:lnSpc>
                <a:spcPct val="150000"/>
              </a:lnSpc>
            </a:pPr>
            <a:r>
              <a:rPr lang="en-US" altLang="zh-CN" sz="2400" dirty="0">
                <a:solidFill>
                  <a:schemeClr val="tx1"/>
                </a:solidFill>
                <a:ea typeface="宋体" panose="02010600030101010101" pitchFamily="2" charset="-122"/>
                <a:cs typeface="+mj-lt"/>
              </a:rPr>
              <a:t>NR Attach</a:t>
            </a:r>
            <a:r>
              <a:rPr lang="zh-CN" altLang="en-US" sz="2400" dirty="0">
                <a:solidFill>
                  <a:schemeClr val="tx1"/>
                </a:solidFill>
                <a:ea typeface="宋体" panose="02010600030101010101" pitchFamily="2" charset="-122"/>
                <a:cs typeface="+mj-lt"/>
              </a:rPr>
              <a:t>流程</a:t>
            </a:r>
            <a:endParaRPr lang="en-US" altLang="zh-CN" sz="2400" dirty="0">
              <a:solidFill>
                <a:schemeClr val="tx1"/>
              </a:solidFill>
              <a:ea typeface="宋体" panose="02010600030101010101" pitchFamily="2" charset="-122"/>
              <a:cs typeface="+mj-lt"/>
            </a:endParaRPr>
          </a:p>
          <a:p>
            <a:pPr>
              <a:lnSpc>
                <a:spcPct val="150000"/>
              </a:lnSpc>
            </a:pPr>
            <a:r>
              <a:rPr lang="en-US" altLang="zh-CN" sz="2400" dirty="0">
                <a:solidFill>
                  <a:schemeClr val="tx1"/>
                </a:solidFill>
                <a:ea typeface="宋体" panose="02010600030101010101" pitchFamily="2" charset="-122"/>
                <a:cs typeface="+mj-lt"/>
              </a:rPr>
              <a:t>NR</a:t>
            </a:r>
            <a:r>
              <a:rPr lang="zh-CN" altLang="en-US" sz="2400" dirty="0">
                <a:solidFill>
                  <a:schemeClr val="tx1"/>
                </a:solidFill>
                <a:ea typeface="宋体" panose="02010600030101010101" pitchFamily="2" charset="-122"/>
                <a:cs typeface="+mj-lt"/>
              </a:rPr>
              <a:t>业务承载类型</a:t>
            </a:r>
            <a:endParaRPr lang="en-US" altLang="zh-CN" sz="2400" dirty="0">
              <a:solidFill>
                <a:schemeClr val="tx1"/>
              </a:solidFill>
              <a:ea typeface="宋体" panose="02010600030101010101" pitchFamily="2" charset="-122"/>
              <a:cs typeface="+mj-lt"/>
            </a:endParaRPr>
          </a:p>
          <a:p>
            <a:pPr>
              <a:lnSpc>
                <a:spcPct val="150000"/>
              </a:lnSpc>
            </a:pPr>
            <a:r>
              <a:rPr lang="en-US" altLang="zh-CN" sz="2400" dirty="0">
                <a:solidFill>
                  <a:schemeClr val="tx1"/>
                </a:solidFill>
                <a:ea typeface="宋体" panose="02010600030101010101" pitchFamily="2" charset="-122"/>
                <a:cs typeface="+mj-lt"/>
              </a:rPr>
              <a:t>NSA</a:t>
            </a:r>
            <a:r>
              <a:rPr lang="zh-CN" altLang="en-US" sz="2400" dirty="0">
                <a:solidFill>
                  <a:schemeClr val="tx1"/>
                </a:solidFill>
                <a:ea typeface="宋体" panose="02010600030101010101" pitchFamily="2" charset="-122"/>
                <a:cs typeface="+mj-lt"/>
              </a:rPr>
              <a:t>接入常见</a:t>
            </a:r>
            <a:r>
              <a:rPr lang="zh-CN" altLang="en-US" sz="2400" dirty="0" smtClean="0">
                <a:solidFill>
                  <a:schemeClr val="tx1"/>
                </a:solidFill>
                <a:ea typeface="宋体" panose="02010600030101010101" pitchFamily="2" charset="-122"/>
                <a:cs typeface="+mj-lt"/>
              </a:rPr>
              <a:t>问题</a:t>
            </a:r>
            <a:endParaRPr lang="en-US" altLang="zh-CN" sz="2400" dirty="0" smtClean="0">
              <a:solidFill>
                <a:schemeClr val="tx1"/>
              </a:solidFill>
              <a:ea typeface="宋体" panose="02010600030101010101" pitchFamily="2" charset="-122"/>
              <a:cs typeface="+mj-lt"/>
            </a:endParaRPr>
          </a:p>
          <a:p>
            <a:pPr>
              <a:lnSpc>
                <a:spcPct val="150000"/>
              </a:lnSpc>
            </a:pPr>
            <a:r>
              <a:rPr lang="zh-CN" altLang="en-US" sz="2400" dirty="0">
                <a:solidFill>
                  <a:schemeClr val="tx1"/>
                </a:solidFill>
                <a:ea typeface="宋体" panose="02010600030101010101" pitchFamily="2" charset="-122"/>
                <a:cs typeface="+mj-lt"/>
              </a:rPr>
              <a:t>答疑</a:t>
            </a: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2</a:t>
            </a:fld>
            <a:endParaRPr lang="en-US" dirty="0"/>
          </a:p>
        </p:txBody>
      </p:sp>
    </p:spTree>
    <p:extLst>
      <p:ext uri="{BB962C8B-B14F-4D97-AF65-F5344CB8AC3E}">
        <p14:creationId xmlns:p14="http://schemas.microsoft.com/office/powerpoint/2010/main" val="251842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a typeface="宋体" panose="02010600030101010101" pitchFamily="2" charset="-122"/>
                <a:cs typeface="+mj-lt"/>
              </a:rPr>
              <a:t>NSA</a:t>
            </a:r>
            <a:r>
              <a:rPr lang="zh-CN" altLang="en-US" dirty="0">
                <a:solidFill>
                  <a:schemeClr val="tx1"/>
                </a:solidFill>
                <a:ea typeface="宋体" panose="02010600030101010101" pitchFamily="2" charset="-122"/>
                <a:cs typeface="+mj-lt"/>
              </a:rPr>
              <a:t>接入常见问题</a:t>
            </a:r>
            <a:endParaRPr lang="zh-CN" altLang="en-US" dirty="0"/>
          </a:p>
        </p:txBody>
      </p:sp>
      <p:sp>
        <p:nvSpPr>
          <p:cNvPr id="3" name="内容占位符 2"/>
          <p:cNvSpPr>
            <a:spLocks noGrp="1"/>
          </p:cNvSpPr>
          <p:nvPr>
            <p:ph idx="1"/>
          </p:nvPr>
        </p:nvSpPr>
        <p:spPr/>
        <p:txBody>
          <a:bodyPr/>
          <a:lstStyle/>
          <a:p>
            <a:r>
              <a:rPr lang="en-US" altLang="zh-CN" sz="1600" b="1" dirty="0">
                <a:solidFill>
                  <a:schemeClr val="tx1"/>
                </a:solidFill>
                <a:latin typeface="+mn-lt"/>
                <a:ea typeface="+mn-ea"/>
                <a:cs typeface="+mn-cs"/>
              </a:rPr>
              <a:t>LTE</a:t>
            </a:r>
            <a:r>
              <a:rPr lang="zh-CN" altLang="en-US" sz="1600" b="1" dirty="0">
                <a:solidFill>
                  <a:schemeClr val="tx1"/>
                </a:solidFill>
                <a:latin typeface="+mn-lt"/>
                <a:ea typeface="+mn-ea"/>
                <a:cs typeface="+mn-cs"/>
              </a:rPr>
              <a:t>未回复重配置</a:t>
            </a:r>
            <a:r>
              <a:rPr lang="zh-CN" altLang="en-US" sz="1600" b="1" dirty="0" smtClean="0">
                <a:solidFill>
                  <a:schemeClr val="tx1"/>
                </a:solidFill>
                <a:latin typeface="+mn-lt"/>
                <a:ea typeface="+mn-ea"/>
                <a:cs typeface="+mn-cs"/>
              </a:rPr>
              <a:t>完成</a:t>
            </a:r>
            <a:endParaRPr lang="en-US" altLang="zh-CN" sz="1600" b="1" dirty="0" smtClean="0">
              <a:solidFill>
                <a:schemeClr val="tx1"/>
              </a:solidFill>
              <a:latin typeface="+mn-lt"/>
              <a:ea typeface="+mn-ea"/>
              <a:cs typeface="+mn-cs"/>
            </a:endParaRPr>
          </a:p>
          <a:p>
            <a:pPr marL="0" indent="0">
              <a:buNone/>
            </a:pPr>
            <a:r>
              <a:rPr lang="zh-CN" altLang="en-US" sz="1600" dirty="0" smtClean="0">
                <a:solidFill>
                  <a:schemeClr val="tx1"/>
                </a:solidFill>
                <a:latin typeface="+mn-lt"/>
                <a:ea typeface="+mn-ea"/>
                <a:cs typeface="+mn-cs"/>
              </a:rPr>
              <a:t>       查看 </a:t>
            </a:r>
            <a:r>
              <a:rPr lang="en-US" altLang="zh-CN" sz="1600" dirty="0">
                <a:solidFill>
                  <a:schemeClr val="tx1"/>
                </a:solidFill>
                <a:latin typeface="+mn-lt"/>
                <a:ea typeface="+mn-ea"/>
                <a:cs typeface="+mn-cs"/>
              </a:rPr>
              <a:t>NR </a:t>
            </a:r>
            <a:r>
              <a:rPr lang="zh-CN" altLang="en-US" sz="1600" dirty="0">
                <a:solidFill>
                  <a:schemeClr val="tx1"/>
                </a:solidFill>
                <a:latin typeface="+mn-lt"/>
                <a:ea typeface="+mn-ea"/>
                <a:cs typeface="+mn-cs"/>
              </a:rPr>
              <a:t>侧 </a:t>
            </a:r>
            <a:r>
              <a:rPr lang="en-US" altLang="zh-CN" sz="1600" dirty="0">
                <a:solidFill>
                  <a:schemeClr val="tx1"/>
                </a:solidFill>
                <a:latin typeface="+mn-lt"/>
                <a:ea typeface="+mn-ea"/>
                <a:cs typeface="+mn-cs"/>
              </a:rPr>
              <a:t>X2 </a:t>
            </a:r>
            <a:r>
              <a:rPr lang="zh-CN" altLang="en-US" sz="1600" dirty="0">
                <a:solidFill>
                  <a:schemeClr val="tx1"/>
                </a:solidFill>
                <a:latin typeface="+mn-lt"/>
                <a:ea typeface="+mn-ea"/>
                <a:cs typeface="+mn-cs"/>
              </a:rPr>
              <a:t>信令跟踪，发现 </a:t>
            </a:r>
            <a:r>
              <a:rPr lang="en-US" altLang="zh-CN" sz="1600" dirty="0">
                <a:solidFill>
                  <a:schemeClr val="tx1"/>
                </a:solidFill>
                <a:latin typeface="+mn-lt"/>
                <a:ea typeface="+mn-ea"/>
                <a:cs typeface="+mn-cs"/>
              </a:rPr>
              <a:t>5G </a:t>
            </a:r>
            <a:r>
              <a:rPr lang="zh-CN" altLang="en-US" sz="1600" dirty="0">
                <a:solidFill>
                  <a:schemeClr val="tx1"/>
                </a:solidFill>
                <a:latin typeface="+mn-lt"/>
                <a:ea typeface="+mn-ea"/>
                <a:cs typeface="+mn-cs"/>
              </a:rPr>
              <a:t>发送完 </a:t>
            </a:r>
            <a:r>
              <a:rPr lang="en-US" altLang="zh-CN" sz="1600" dirty="0">
                <a:solidFill>
                  <a:schemeClr val="tx1"/>
                </a:solidFill>
                <a:latin typeface="+mn-lt"/>
                <a:ea typeface="+mn-ea"/>
                <a:cs typeface="+mn-cs"/>
              </a:rPr>
              <a:t>SGNB_ADD_REQ_ACK </a:t>
            </a:r>
            <a:r>
              <a:rPr lang="zh-CN" altLang="en-US" sz="1600" dirty="0">
                <a:solidFill>
                  <a:schemeClr val="tx1"/>
                </a:solidFill>
                <a:latin typeface="+mn-lt"/>
                <a:ea typeface="+mn-ea"/>
                <a:cs typeface="+mn-cs"/>
              </a:rPr>
              <a:t>之后，一直没有收到 </a:t>
            </a:r>
            <a:r>
              <a:rPr lang="en-US" altLang="zh-CN" sz="1600" dirty="0">
                <a:solidFill>
                  <a:schemeClr val="tx1"/>
                </a:solidFill>
                <a:latin typeface="+mn-lt"/>
                <a:ea typeface="+mn-ea"/>
                <a:cs typeface="+mn-cs"/>
              </a:rPr>
              <a:t>SGNB_RECFG_CMP </a:t>
            </a:r>
            <a:r>
              <a:rPr lang="zh-CN" altLang="en-US" sz="1600" dirty="0">
                <a:solidFill>
                  <a:schemeClr val="tx1"/>
                </a:solidFill>
                <a:latin typeface="+mn-lt"/>
                <a:ea typeface="+mn-ea"/>
                <a:cs typeface="+mn-cs"/>
              </a:rPr>
              <a:t>，导致定时器超时， </a:t>
            </a:r>
            <a:r>
              <a:rPr lang="en-US" altLang="zh-CN" sz="1600" dirty="0">
                <a:solidFill>
                  <a:schemeClr val="tx1"/>
                </a:solidFill>
                <a:latin typeface="+mn-lt"/>
                <a:ea typeface="+mn-ea"/>
                <a:cs typeface="+mn-cs"/>
              </a:rPr>
              <a:t>5G </a:t>
            </a:r>
            <a:r>
              <a:rPr lang="zh-CN" altLang="en-US" sz="1600" dirty="0">
                <a:solidFill>
                  <a:schemeClr val="tx1"/>
                </a:solidFill>
                <a:latin typeface="+mn-lt"/>
                <a:ea typeface="+mn-ea"/>
                <a:cs typeface="+mn-cs"/>
              </a:rPr>
              <a:t>发起释放</a:t>
            </a:r>
            <a:r>
              <a:rPr lang="zh-CN" altLang="en-US" sz="1600" dirty="0" smtClean="0">
                <a:solidFill>
                  <a:schemeClr val="tx1"/>
                </a:solidFill>
                <a:latin typeface="+mn-lt"/>
                <a:ea typeface="+mn-ea"/>
                <a:cs typeface="+mn-cs"/>
              </a:rPr>
              <a:t>流程。</a:t>
            </a:r>
            <a:endParaRPr lang="en-US" altLang="zh-CN" sz="1600" dirty="0" smtClean="0">
              <a:solidFill>
                <a:schemeClr val="tx1"/>
              </a:solidFill>
              <a:latin typeface="+mn-lt"/>
              <a:ea typeface="+mn-ea"/>
              <a:cs typeface="+mn-cs"/>
            </a:endParaRPr>
          </a:p>
          <a:p>
            <a:pPr marL="0" indent="0">
              <a:buNone/>
            </a:pPr>
            <a:r>
              <a:rPr lang="en-US" altLang="zh-CN" sz="1600" dirty="0" smtClean="0">
                <a:solidFill>
                  <a:schemeClr val="tx1"/>
                </a:solidFill>
                <a:latin typeface="+mn-lt"/>
                <a:ea typeface="+mn-ea"/>
                <a:cs typeface="+mn-cs"/>
              </a:rPr>
              <a:t>       UE</a:t>
            </a:r>
            <a:r>
              <a:rPr lang="en-US" altLang="zh-CN" sz="1600" dirty="0">
                <a:solidFill>
                  <a:schemeClr val="tx1"/>
                </a:solidFill>
                <a:latin typeface="+mn-lt"/>
                <a:ea typeface="+mn-ea"/>
                <a:cs typeface="+mn-cs"/>
              </a:rPr>
              <a:t> </a:t>
            </a:r>
            <a:r>
              <a:rPr lang="zh-CN" altLang="en-US" sz="1600" dirty="0">
                <a:solidFill>
                  <a:schemeClr val="tx1"/>
                </a:solidFill>
                <a:latin typeface="+mn-lt"/>
                <a:ea typeface="+mn-ea"/>
                <a:cs typeface="+mn-cs"/>
              </a:rPr>
              <a:t>不回复重配置完成消息的可能场景有： </a:t>
            </a:r>
          </a:p>
          <a:p>
            <a:r>
              <a:rPr lang="en-US" altLang="zh-CN" sz="1600" dirty="0">
                <a:solidFill>
                  <a:schemeClr val="tx1"/>
                </a:solidFill>
                <a:latin typeface="+mn-lt"/>
                <a:ea typeface="+mn-ea"/>
                <a:cs typeface="+mn-cs"/>
              </a:rPr>
              <a:t>1. UE </a:t>
            </a:r>
            <a:r>
              <a:rPr lang="zh-CN" altLang="en-US" sz="1600" dirty="0">
                <a:solidFill>
                  <a:schemeClr val="tx1"/>
                </a:solidFill>
                <a:latin typeface="+mn-lt"/>
                <a:ea typeface="+mn-ea"/>
                <a:cs typeface="+mn-cs"/>
              </a:rPr>
              <a:t>接收重配置消息但是解码错误导致一直不回复重配置完成消息，一般</a:t>
            </a:r>
            <a:r>
              <a:rPr lang="zh-CN" altLang="en-US" sz="1600" dirty="0" smtClean="0">
                <a:solidFill>
                  <a:schemeClr val="tx1"/>
                </a:solidFill>
                <a:latin typeface="+mn-lt"/>
                <a:ea typeface="+mn-ea"/>
                <a:cs typeface="+mn-cs"/>
              </a:rPr>
              <a:t>是</a:t>
            </a:r>
            <a:r>
              <a:rPr lang="en-US" altLang="zh-CN" sz="1600" dirty="0" smtClean="0">
                <a:solidFill>
                  <a:schemeClr val="tx1"/>
                </a:solidFill>
                <a:latin typeface="+mn-lt"/>
                <a:ea typeface="+mn-ea"/>
                <a:cs typeface="+mn-cs"/>
              </a:rPr>
              <a:t>4G/5G</a:t>
            </a:r>
            <a:r>
              <a:rPr lang="zh-CN" altLang="en-US" sz="1600" dirty="0" smtClean="0">
                <a:solidFill>
                  <a:schemeClr val="tx1"/>
                </a:solidFill>
                <a:latin typeface="+mn-lt"/>
                <a:ea typeface="+mn-ea"/>
                <a:cs typeface="+mn-cs"/>
              </a:rPr>
              <a:t>版本</a:t>
            </a:r>
            <a:r>
              <a:rPr lang="zh-CN" altLang="en-US" sz="1600" dirty="0">
                <a:solidFill>
                  <a:schemeClr val="tx1"/>
                </a:solidFill>
                <a:latin typeface="+mn-lt"/>
                <a:ea typeface="+mn-ea"/>
                <a:cs typeface="+mn-cs"/>
              </a:rPr>
              <a:t>不</a:t>
            </a:r>
            <a:r>
              <a:rPr lang="zh-CN" altLang="en-US" sz="1600" dirty="0" smtClean="0">
                <a:solidFill>
                  <a:schemeClr val="tx1"/>
                </a:solidFill>
                <a:latin typeface="+mn-lt"/>
                <a:ea typeface="+mn-ea"/>
                <a:cs typeface="+mn-cs"/>
              </a:rPr>
              <a:t>配套（接口问题）导致</a:t>
            </a:r>
            <a:r>
              <a:rPr lang="zh-CN" altLang="en-US" sz="1600" dirty="0">
                <a:solidFill>
                  <a:schemeClr val="tx1"/>
                </a:solidFill>
                <a:latin typeface="+mn-lt"/>
                <a:ea typeface="+mn-ea"/>
                <a:cs typeface="+mn-cs"/>
              </a:rPr>
              <a:t> </a:t>
            </a:r>
            <a:r>
              <a:rPr lang="en-US" altLang="zh-CN" sz="1600" dirty="0">
                <a:solidFill>
                  <a:schemeClr val="tx1"/>
                </a:solidFill>
                <a:latin typeface="+mn-lt"/>
                <a:ea typeface="+mn-ea"/>
                <a:cs typeface="+mn-cs"/>
              </a:rPr>
              <a:t>UE </a:t>
            </a:r>
            <a:r>
              <a:rPr lang="zh-CN" altLang="en-US" sz="1600" dirty="0">
                <a:solidFill>
                  <a:schemeClr val="tx1"/>
                </a:solidFill>
                <a:latin typeface="+mn-lt"/>
                <a:ea typeface="+mn-ea"/>
                <a:cs typeface="+mn-cs"/>
              </a:rPr>
              <a:t>解码出错。 </a:t>
            </a:r>
            <a:r>
              <a:rPr lang="zh-CN" altLang="en-US" sz="1600" dirty="0" smtClean="0">
                <a:solidFill>
                  <a:schemeClr val="tx1"/>
                </a:solidFill>
                <a:latin typeface="+mn-lt"/>
                <a:ea typeface="+mn-ea"/>
                <a:cs typeface="+mn-cs"/>
              </a:rPr>
              <a:t>（</a:t>
            </a:r>
            <a:r>
              <a:rPr lang="zh-CN" altLang="en-US" sz="1600" b="1" dirty="0" smtClean="0">
                <a:solidFill>
                  <a:schemeClr val="tx1"/>
                </a:solidFill>
                <a:latin typeface="+mn-lt"/>
                <a:ea typeface="+mn-ea"/>
                <a:cs typeface="+mn-cs"/>
              </a:rPr>
              <a:t>发送了但是解码错误</a:t>
            </a:r>
            <a:r>
              <a:rPr lang="zh-CN" altLang="en-US" sz="1600" dirty="0" smtClean="0">
                <a:solidFill>
                  <a:schemeClr val="tx1"/>
                </a:solidFill>
                <a:latin typeface="+mn-lt"/>
                <a:ea typeface="+mn-ea"/>
                <a:cs typeface="+mn-cs"/>
              </a:rPr>
              <a:t>）</a:t>
            </a:r>
            <a:endParaRPr lang="zh-CN" altLang="en-US" sz="1600" dirty="0">
              <a:solidFill>
                <a:schemeClr val="tx1"/>
              </a:solidFill>
              <a:latin typeface="+mn-lt"/>
              <a:ea typeface="+mn-ea"/>
              <a:cs typeface="+mn-cs"/>
            </a:endParaRPr>
          </a:p>
          <a:p>
            <a:r>
              <a:rPr lang="en-US" altLang="zh-CN" sz="1600" dirty="0">
                <a:solidFill>
                  <a:schemeClr val="tx1"/>
                </a:solidFill>
                <a:latin typeface="+mn-lt"/>
                <a:ea typeface="+mn-ea"/>
                <a:cs typeface="+mn-cs"/>
              </a:rPr>
              <a:t>2. LTE </a:t>
            </a:r>
            <a:r>
              <a:rPr lang="zh-CN" altLang="en-US" sz="1600" dirty="0">
                <a:solidFill>
                  <a:schemeClr val="tx1"/>
                </a:solidFill>
                <a:latin typeface="+mn-lt"/>
                <a:ea typeface="+mn-ea"/>
                <a:cs typeface="+mn-cs"/>
              </a:rPr>
              <a:t>基站未发送重配置完成</a:t>
            </a:r>
            <a:r>
              <a:rPr lang="zh-CN" altLang="en-US" sz="1600" dirty="0" smtClean="0">
                <a:solidFill>
                  <a:schemeClr val="tx1"/>
                </a:solidFill>
                <a:latin typeface="+mn-lt"/>
                <a:ea typeface="+mn-ea"/>
                <a:cs typeface="+mn-cs"/>
              </a:rPr>
              <a:t>消息（</a:t>
            </a:r>
            <a:r>
              <a:rPr lang="zh-CN" altLang="en-US" sz="1600" b="1" dirty="0" smtClean="0">
                <a:solidFill>
                  <a:schemeClr val="tx1"/>
                </a:solidFill>
                <a:latin typeface="+mn-lt"/>
                <a:ea typeface="+mn-ea"/>
                <a:cs typeface="+mn-cs"/>
              </a:rPr>
              <a:t>没发送</a:t>
            </a:r>
            <a:r>
              <a:rPr lang="zh-CN" altLang="en-US" sz="1600" dirty="0" smtClean="0">
                <a:solidFill>
                  <a:schemeClr val="tx1"/>
                </a:solidFill>
                <a:latin typeface="+mn-lt"/>
                <a:ea typeface="+mn-ea"/>
                <a:cs typeface="+mn-cs"/>
              </a:rPr>
              <a:t>）。</a:t>
            </a:r>
            <a:endParaRPr lang="en-US" altLang="zh-CN" sz="1600" dirty="0" smtClean="0">
              <a:solidFill>
                <a:schemeClr val="tx1"/>
              </a:solidFill>
              <a:latin typeface="+mn-lt"/>
              <a:ea typeface="+mn-ea"/>
              <a:cs typeface="+mn-cs"/>
            </a:endParaRPr>
          </a:p>
          <a:p>
            <a:endParaRPr lang="zh-CN" altLang="en-US" sz="1600" dirty="0">
              <a:solidFill>
                <a:schemeClr val="tx1"/>
              </a:solidFill>
              <a:latin typeface="+mn-lt"/>
              <a:ea typeface="+mn-ea"/>
              <a:cs typeface="+mn-cs"/>
            </a:endParaRPr>
          </a:p>
          <a:p>
            <a:r>
              <a:rPr lang="en-US" altLang="zh-CN" sz="1600" b="1" dirty="0">
                <a:solidFill>
                  <a:schemeClr val="tx1"/>
                </a:solidFill>
                <a:latin typeface="+mn-lt"/>
                <a:ea typeface="+mn-ea"/>
                <a:cs typeface="+mn-cs"/>
              </a:rPr>
              <a:t>UE</a:t>
            </a:r>
            <a:r>
              <a:rPr lang="zh-CN" altLang="en-US" sz="1600" b="1" dirty="0" smtClean="0">
                <a:solidFill>
                  <a:schemeClr val="tx1"/>
                </a:solidFill>
                <a:latin typeface="+mn-lt"/>
                <a:ea typeface="+mn-ea"/>
                <a:cs typeface="+mn-cs"/>
              </a:rPr>
              <a:t>未发起空口随机接入</a:t>
            </a:r>
            <a:endParaRPr lang="en-US" altLang="zh-CN" sz="1600" b="1" dirty="0" smtClean="0">
              <a:solidFill>
                <a:schemeClr val="tx1"/>
              </a:solidFill>
              <a:latin typeface="+mn-lt"/>
              <a:ea typeface="+mn-ea"/>
              <a:cs typeface="+mn-cs"/>
            </a:endParaRPr>
          </a:p>
          <a:p>
            <a:pPr marL="0" indent="0">
              <a:buNone/>
            </a:pPr>
            <a:r>
              <a:rPr lang="en-US" altLang="zh-CN" sz="1600" dirty="0" smtClean="0">
                <a:solidFill>
                  <a:schemeClr val="tx1"/>
                </a:solidFill>
                <a:latin typeface="+mn-lt"/>
                <a:ea typeface="+mn-ea"/>
                <a:cs typeface="+mn-cs"/>
              </a:rPr>
              <a:t>       </a:t>
            </a:r>
            <a:r>
              <a:rPr lang="en-US" altLang="zh-CN" sz="1600" dirty="0" err="1" smtClean="0">
                <a:solidFill>
                  <a:schemeClr val="tx1"/>
                </a:solidFill>
                <a:latin typeface="+mn-lt"/>
                <a:ea typeface="+mn-ea"/>
                <a:cs typeface="+mn-cs"/>
              </a:rPr>
              <a:t>Uu</a:t>
            </a:r>
            <a:r>
              <a:rPr lang="en-US" altLang="zh-CN" sz="1600" dirty="0" smtClean="0">
                <a:solidFill>
                  <a:schemeClr val="tx1"/>
                </a:solidFill>
                <a:latin typeface="+mn-lt"/>
                <a:ea typeface="+mn-ea"/>
                <a:cs typeface="+mn-cs"/>
              </a:rPr>
              <a:t> </a:t>
            </a:r>
            <a:r>
              <a:rPr lang="zh-CN" altLang="en-US" sz="1600" dirty="0" smtClean="0">
                <a:solidFill>
                  <a:schemeClr val="tx1"/>
                </a:solidFill>
                <a:latin typeface="+mn-lt"/>
                <a:ea typeface="+mn-ea"/>
                <a:cs typeface="+mn-cs"/>
              </a:rPr>
              <a:t>接口</a:t>
            </a:r>
            <a:r>
              <a:rPr lang="zh-CN" altLang="en-US" sz="1600" dirty="0">
                <a:solidFill>
                  <a:schemeClr val="tx1"/>
                </a:solidFill>
                <a:latin typeface="+mn-lt"/>
                <a:ea typeface="+mn-ea"/>
                <a:cs typeface="+mn-cs"/>
              </a:rPr>
              <a:t>看到用户收到携带 </a:t>
            </a:r>
            <a:r>
              <a:rPr lang="en-US" altLang="zh-CN" sz="1600" dirty="0">
                <a:solidFill>
                  <a:schemeClr val="tx1"/>
                </a:solidFill>
                <a:latin typeface="+mn-lt"/>
                <a:ea typeface="+mn-ea"/>
                <a:cs typeface="+mn-cs"/>
              </a:rPr>
              <a:t>5G SCG </a:t>
            </a:r>
            <a:r>
              <a:rPr lang="zh-CN" altLang="en-US" sz="1600" dirty="0">
                <a:solidFill>
                  <a:schemeClr val="tx1"/>
                </a:solidFill>
                <a:latin typeface="+mn-lt"/>
                <a:ea typeface="+mn-ea"/>
                <a:cs typeface="+mn-cs"/>
              </a:rPr>
              <a:t>配置的 </a:t>
            </a:r>
            <a:r>
              <a:rPr lang="en-US" altLang="zh-CN" sz="1600" dirty="0">
                <a:solidFill>
                  <a:schemeClr val="tx1"/>
                </a:solidFill>
                <a:latin typeface="+mn-lt"/>
                <a:ea typeface="+mn-ea"/>
                <a:cs typeface="+mn-cs"/>
              </a:rPr>
              <a:t>RRC </a:t>
            </a:r>
            <a:r>
              <a:rPr lang="zh-CN" altLang="en-US" sz="1600" dirty="0">
                <a:solidFill>
                  <a:schemeClr val="tx1"/>
                </a:solidFill>
                <a:latin typeface="+mn-lt"/>
                <a:ea typeface="+mn-ea"/>
                <a:cs typeface="+mn-cs"/>
              </a:rPr>
              <a:t>重配置消息后，立刻回复 </a:t>
            </a:r>
            <a:r>
              <a:rPr lang="en-US" altLang="zh-CN" sz="1600" dirty="0" smtClean="0">
                <a:solidFill>
                  <a:schemeClr val="tx1"/>
                </a:solidFill>
                <a:latin typeface="+mn-lt"/>
                <a:ea typeface="+mn-ea"/>
                <a:cs typeface="+mn-cs"/>
              </a:rPr>
              <a:t>SCG_FAIL_INFO </a:t>
            </a:r>
            <a:r>
              <a:rPr lang="zh-CN" altLang="en-US" sz="1600" dirty="0">
                <a:solidFill>
                  <a:schemeClr val="tx1"/>
                </a:solidFill>
                <a:latin typeface="+mn-lt"/>
                <a:ea typeface="+mn-ea"/>
                <a:cs typeface="+mn-cs"/>
              </a:rPr>
              <a:t>消息给 </a:t>
            </a:r>
            <a:r>
              <a:rPr lang="en-US" altLang="zh-CN" sz="1600" dirty="0">
                <a:solidFill>
                  <a:schemeClr val="tx1"/>
                </a:solidFill>
                <a:latin typeface="+mn-lt"/>
                <a:ea typeface="+mn-ea"/>
                <a:cs typeface="+mn-cs"/>
              </a:rPr>
              <a:t>LTE </a:t>
            </a:r>
            <a:r>
              <a:rPr lang="zh-CN" altLang="en-US" sz="1600" dirty="0">
                <a:solidFill>
                  <a:schemeClr val="tx1"/>
                </a:solidFill>
                <a:latin typeface="+mn-lt"/>
                <a:ea typeface="+mn-ea"/>
                <a:cs typeface="+mn-cs"/>
              </a:rPr>
              <a:t>，携带的原因值为 </a:t>
            </a:r>
            <a:r>
              <a:rPr lang="en-US" altLang="zh-CN" sz="1600" dirty="0" err="1">
                <a:solidFill>
                  <a:srgbClr val="FF0000"/>
                </a:solidFill>
                <a:latin typeface="+mn-lt"/>
                <a:ea typeface="+mn-ea"/>
                <a:cs typeface="+mn-cs"/>
              </a:rPr>
              <a:t>scg-reconfigFailure</a:t>
            </a:r>
            <a:r>
              <a:rPr lang="en-US" altLang="zh-CN" sz="1600" dirty="0">
                <a:solidFill>
                  <a:schemeClr val="tx1"/>
                </a:solidFill>
                <a:latin typeface="+mn-lt"/>
                <a:ea typeface="+mn-ea"/>
                <a:cs typeface="+mn-cs"/>
              </a:rPr>
              <a:t> </a:t>
            </a:r>
            <a:r>
              <a:rPr lang="zh-CN" altLang="en-US" sz="1600" dirty="0" smtClean="0">
                <a:solidFill>
                  <a:schemeClr val="tx1"/>
                </a:solidFill>
                <a:latin typeface="+mn-lt"/>
                <a:ea typeface="+mn-ea"/>
                <a:cs typeface="+mn-cs"/>
              </a:rPr>
              <a:t>（</a:t>
            </a:r>
            <a:r>
              <a:rPr lang="zh-CN" altLang="en-US" sz="1600" b="1" dirty="0" smtClean="0">
                <a:solidFill>
                  <a:schemeClr val="tx1"/>
                </a:solidFill>
                <a:latin typeface="+mn-lt"/>
                <a:ea typeface="+mn-ea"/>
                <a:cs typeface="+mn-cs"/>
              </a:rPr>
              <a:t>常见问题</a:t>
            </a:r>
            <a:r>
              <a:rPr lang="zh-CN" altLang="en-US" sz="1600" dirty="0" smtClean="0">
                <a:solidFill>
                  <a:schemeClr val="tx1"/>
                </a:solidFill>
                <a:latin typeface="+mn-lt"/>
                <a:ea typeface="+mn-ea"/>
                <a:cs typeface="+mn-cs"/>
              </a:rPr>
              <a:t>）</a:t>
            </a:r>
            <a:endParaRPr lang="en-US" altLang="zh-CN" sz="1600" dirty="0" smtClean="0">
              <a:solidFill>
                <a:schemeClr val="tx1"/>
              </a:solidFill>
              <a:latin typeface="+mn-lt"/>
              <a:ea typeface="+mn-ea"/>
              <a:cs typeface="+mn-cs"/>
            </a:endParaRPr>
          </a:p>
          <a:p>
            <a:pPr marL="0" indent="0">
              <a:buNone/>
            </a:pPr>
            <a:r>
              <a:rPr lang="en-US" altLang="zh-CN" sz="1600" dirty="0">
                <a:solidFill>
                  <a:schemeClr val="tx1"/>
                </a:solidFill>
                <a:latin typeface="+mn-lt"/>
                <a:ea typeface="+mn-ea"/>
                <a:cs typeface="+mn-cs"/>
              </a:rPr>
              <a:t> </a:t>
            </a:r>
            <a:r>
              <a:rPr lang="en-US" altLang="zh-CN" sz="1600" dirty="0" smtClean="0">
                <a:solidFill>
                  <a:schemeClr val="tx1"/>
                </a:solidFill>
                <a:latin typeface="+mn-lt"/>
                <a:ea typeface="+mn-ea"/>
                <a:cs typeface="+mn-cs"/>
              </a:rPr>
              <a:t>     </a:t>
            </a:r>
            <a:r>
              <a:rPr lang="zh-CN" altLang="en-US" sz="1600" dirty="0" smtClean="0">
                <a:solidFill>
                  <a:schemeClr val="tx1"/>
                </a:solidFill>
                <a:latin typeface="+mn-lt"/>
                <a:ea typeface="+mn-ea"/>
                <a:cs typeface="+mn-cs"/>
              </a:rPr>
              <a:t>导致</a:t>
            </a:r>
            <a:r>
              <a:rPr lang="zh-CN" altLang="en-US" sz="1600" dirty="0">
                <a:solidFill>
                  <a:schemeClr val="tx1"/>
                </a:solidFill>
                <a:latin typeface="+mn-lt"/>
                <a:ea typeface="+mn-ea"/>
                <a:cs typeface="+mn-cs"/>
              </a:rPr>
              <a:t>重配置失败的可能原因有：</a:t>
            </a:r>
          </a:p>
          <a:p>
            <a:r>
              <a:rPr lang="en-US" altLang="zh-CN" sz="1600" dirty="0">
                <a:solidFill>
                  <a:schemeClr val="tx1"/>
                </a:solidFill>
                <a:latin typeface="+mn-lt"/>
                <a:ea typeface="+mn-ea"/>
                <a:cs typeface="+mn-cs"/>
              </a:rPr>
              <a:t>1. 5G </a:t>
            </a:r>
            <a:r>
              <a:rPr lang="zh-CN" altLang="en-US" sz="1600" dirty="0">
                <a:solidFill>
                  <a:schemeClr val="tx1"/>
                </a:solidFill>
                <a:latin typeface="+mn-lt"/>
                <a:ea typeface="+mn-ea"/>
                <a:cs typeface="+mn-cs"/>
              </a:rPr>
              <a:t>小区搜索失败，这种多半是由于接入的小区并非最强小区或者该区域小区间干扰严重导致 </a:t>
            </a:r>
          </a:p>
          <a:p>
            <a:r>
              <a:rPr lang="en-US" altLang="zh-CN" sz="1600" dirty="0">
                <a:solidFill>
                  <a:schemeClr val="tx1"/>
                </a:solidFill>
                <a:latin typeface="+mn-lt"/>
                <a:ea typeface="+mn-ea"/>
                <a:cs typeface="+mn-cs"/>
              </a:rPr>
              <a:t>2.SCG</a:t>
            </a:r>
            <a:r>
              <a:rPr lang="zh-CN" altLang="en-US" sz="1600" dirty="0">
                <a:solidFill>
                  <a:schemeClr val="tx1"/>
                </a:solidFill>
                <a:latin typeface="+mn-lt"/>
                <a:ea typeface="+mn-ea"/>
                <a:cs typeface="+mn-cs"/>
              </a:rPr>
              <a:t>重配置消息中的参数在</a:t>
            </a:r>
            <a:r>
              <a:rPr lang="en-US" altLang="zh-CN" sz="1600" dirty="0">
                <a:solidFill>
                  <a:schemeClr val="tx1"/>
                </a:solidFill>
                <a:latin typeface="+mn-lt"/>
                <a:ea typeface="+mn-ea"/>
                <a:cs typeface="+mn-cs"/>
              </a:rPr>
              <a:t>UE</a:t>
            </a:r>
            <a:r>
              <a:rPr lang="zh-CN" altLang="en-US" sz="1600" dirty="0">
                <a:solidFill>
                  <a:schemeClr val="tx1"/>
                </a:solidFill>
                <a:latin typeface="+mn-lt"/>
                <a:ea typeface="+mn-ea"/>
                <a:cs typeface="+mn-cs"/>
              </a:rPr>
              <a:t>侧校验失败，这种情况建议终端的工程师共同定位</a:t>
            </a:r>
          </a:p>
          <a:p>
            <a:pPr marL="0" indent="0">
              <a:buNone/>
            </a:pPr>
            <a:endParaRPr lang="zh-CN" altLang="en-US" sz="1600" dirty="0">
              <a:solidFill>
                <a:schemeClr val="tx1"/>
              </a:solidFill>
              <a:latin typeface="+mn-lt"/>
              <a:ea typeface="+mn-ea"/>
              <a:cs typeface="+mn-cs"/>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20</a:t>
            </a:fld>
            <a:endParaRPr lang="en-US" dirty="0"/>
          </a:p>
        </p:txBody>
      </p:sp>
    </p:spTree>
    <p:extLst>
      <p:ext uri="{BB962C8B-B14F-4D97-AF65-F5344CB8AC3E}">
        <p14:creationId xmlns:p14="http://schemas.microsoft.com/office/powerpoint/2010/main" val="2553553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a typeface="宋体" panose="02010600030101010101" pitchFamily="2" charset="-122"/>
                <a:cs typeface="+mj-lt"/>
              </a:rPr>
              <a:t>NSA</a:t>
            </a:r>
            <a:r>
              <a:rPr lang="zh-CN" altLang="en-US" dirty="0">
                <a:solidFill>
                  <a:schemeClr val="tx1"/>
                </a:solidFill>
                <a:ea typeface="宋体" panose="02010600030101010101" pitchFamily="2" charset="-122"/>
                <a:cs typeface="+mj-lt"/>
              </a:rPr>
              <a:t>接入常见问题</a:t>
            </a:r>
            <a:endParaRPr lang="zh-CN" altLang="en-US" dirty="0"/>
          </a:p>
        </p:txBody>
      </p:sp>
      <p:sp>
        <p:nvSpPr>
          <p:cNvPr id="3" name="内容占位符 2"/>
          <p:cNvSpPr>
            <a:spLocks noGrp="1"/>
          </p:cNvSpPr>
          <p:nvPr>
            <p:ph idx="1"/>
          </p:nvPr>
        </p:nvSpPr>
        <p:spPr>
          <a:xfrm>
            <a:off x="609600" y="1076413"/>
            <a:ext cx="10972800" cy="5627311"/>
          </a:xfrm>
        </p:spPr>
        <p:txBody>
          <a:bodyPr/>
          <a:lstStyle/>
          <a:p>
            <a:r>
              <a:rPr lang="zh-CN" altLang="en-US" sz="1600" b="1" dirty="0">
                <a:solidFill>
                  <a:schemeClr val="tx1"/>
                </a:solidFill>
                <a:latin typeface="+mn-lt"/>
                <a:ea typeface="+mn-ea"/>
                <a:cs typeface="+mn-cs"/>
              </a:rPr>
              <a:t>空口接入</a:t>
            </a:r>
            <a:r>
              <a:rPr lang="en-US" altLang="zh-CN" sz="1600" b="1" dirty="0">
                <a:solidFill>
                  <a:schemeClr val="tx1"/>
                </a:solidFill>
                <a:latin typeface="+mn-lt"/>
                <a:ea typeface="+mn-ea"/>
                <a:cs typeface="+mn-cs"/>
              </a:rPr>
              <a:t>RAR</a:t>
            </a:r>
            <a:r>
              <a:rPr lang="zh-CN" altLang="en-US" sz="1600" b="1" dirty="0" smtClean="0">
                <a:solidFill>
                  <a:schemeClr val="tx1"/>
                </a:solidFill>
                <a:latin typeface="+mn-lt"/>
                <a:ea typeface="+mn-ea"/>
                <a:cs typeface="+mn-cs"/>
              </a:rPr>
              <a:t>超时（</a:t>
            </a:r>
            <a:r>
              <a:rPr lang="en-US" altLang="zh-CN" sz="1600" b="1" dirty="0" smtClean="0">
                <a:solidFill>
                  <a:schemeClr val="tx1"/>
                </a:solidFill>
                <a:latin typeface="+mn-lt"/>
                <a:ea typeface="+mn-ea"/>
                <a:cs typeface="+mn-cs"/>
              </a:rPr>
              <a:t>MSG2</a:t>
            </a:r>
            <a:r>
              <a:rPr lang="zh-CN" altLang="en-US" sz="1600" b="1" dirty="0" smtClean="0">
                <a:solidFill>
                  <a:schemeClr val="tx1"/>
                </a:solidFill>
                <a:latin typeface="+mn-lt"/>
                <a:ea typeface="+mn-ea"/>
                <a:cs typeface="+mn-cs"/>
              </a:rPr>
              <a:t>）</a:t>
            </a:r>
            <a:endParaRPr lang="en-US" altLang="zh-CN" sz="1600" b="1" dirty="0" smtClean="0">
              <a:solidFill>
                <a:schemeClr val="tx1"/>
              </a:solidFill>
              <a:latin typeface="+mn-lt"/>
              <a:ea typeface="+mn-ea"/>
              <a:cs typeface="+mn-cs"/>
            </a:endParaRPr>
          </a:p>
          <a:p>
            <a:pPr marL="0" indent="0">
              <a:buNone/>
            </a:pPr>
            <a:r>
              <a:rPr lang="zh-CN" altLang="en-US" sz="1600" dirty="0">
                <a:solidFill>
                  <a:schemeClr val="tx1"/>
                </a:solidFill>
                <a:latin typeface="+mn-lt"/>
                <a:ea typeface="+mn-ea"/>
                <a:cs typeface="+mn-cs"/>
              </a:rPr>
              <a:t> </a:t>
            </a:r>
            <a:r>
              <a:rPr lang="zh-CN" altLang="en-US" sz="1600" dirty="0" smtClean="0">
                <a:solidFill>
                  <a:schemeClr val="tx1"/>
                </a:solidFill>
                <a:latin typeface="+mn-lt"/>
                <a:ea typeface="+mn-ea"/>
                <a:cs typeface="+mn-cs"/>
              </a:rPr>
              <a:t>       </a:t>
            </a:r>
            <a:r>
              <a:rPr lang="en-US" altLang="zh-CN" sz="1600" dirty="0" err="1" smtClean="0">
                <a:solidFill>
                  <a:schemeClr val="tx1"/>
                </a:solidFill>
                <a:latin typeface="+mn-lt"/>
                <a:ea typeface="+mn-ea"/>
                <a:cs typeface="+mn-cs"/>
              </a:rPr>
              <a:t>Uu</a:t>
            </a:r>
            <a:r>
              <a:rPr lang="en-US" altLang="zh-CN" sz="1600" dirty="0" smtClean="0">
                <a:solidFill>
                  <a:schemeClr val="tx1"/>
                </a:solidFill>
                <a:latin typeface="+mn-lt"/>
                <a:ea typeface="+mn-ea"/>
                <a:cs typeface="+mn-cs"/>
              </a:rPr>
              <a:t> </a:t>
            </a:r>
            <a:r>
              <a:rPr lang="zh-CN" altLang="en-US" sz="1600" dirty="0">
                <a:solidFill>
                  <a:schemeClr val="tx1"/>
                </a:solidFill>
                <a:latin typeface="+mn-lt"/>
                <a:ea typeface="+mn-ea"/>
                <a:cs typeface="+mn-cs"/>
              </a:rPr>
              <a:t>接口</a:t>
            </a:r>
            <a:r>
              <a:rPr lang="zh-CN" altLang="en-US" sz="1600" dirty="0" smtClean="0">
                <a:solidFill>
                  <a:schemeClr val="tx1"/>
                </a:solidFill>
                <a:latin typeface="+mn-lt"/>
                <a:ea typeface="+mn-ea"/>
                <a:cs typeface="+mn-cs"/>
              </a:rPr>
              <a:t>看到</a:t>
            </a:r>
            <a:r>
              <a:rPr lang="en-US" altLang="zh-CN" sz="1600" dirty="0">
                <a:solidFill>
                  <a:schemeClr val="tx1"/>
                </a:solidFill>
                <a:latin typeface="+mn-lt"/>
                <a:ea typeface="+mn-ea"/>
                <a:cs typeface="+mn-cs"/>
              </a:rPr>
              <a:t>UE</a:t>
            </a:r>
            <a:r>
              <a:rPr lang="zh-CN" altLang="en-US" sz="1600" dirty="0" smtClean="0">
                <a:solidFill>
                  <a:schemeClr val="tx1"/>
                </a:solidFill>
                <a:latin typeface="+mn-lt"/>
                <a:ea typeface="+mn-ea"/>
                <a:cs typeface="+mn-cs"/>
              </a:rPr>
              <a:t>收到</a:t>
            </a:r>
            <a:r>
              <a:rPr lang="zh-CN" altLang="en-US" sz="1600" dirty="0">
                <a:solidFill>
                  <a:schemeClr val="tx1"/>
                </a:solidFill>
                <a:latin typeface="+mn-lt"/>
                <a:ea typeface="+mn-ea"/>
                <a:cs typeface="+mn-cs"/>
              </a:rPr>
              <a:t>携带 </a:t>
            </a:r>
            <a:r>
              <a:rPr lang="en-US" altLang="zh-CN" sz="1600" dirty="0">
                <a:solidFill>
                  <a:schemeClr val="tx1"/>
                </a:solidFill>
                <a:latin typeface="+mn-lt"/>
                <a:ea typeface="+mn-ea"/>
                <a:cs typeface="+mn-cs"/>
              </a:rPr>
              <a:t>5G SCG </a:t>
            </a:r>
            <a:r>
              <a:rPr lang="zh-CN" altLang="en-US" sz="1600" dirty="0">
                <a:solidFill>
                  <a:schemeClr val="tx1"/>
                </a:solidFill>
                <a:latin typeface="+mn-lt"/>
                <a:ea typeface="+mn-ea"/>
                <a:cs typeface="+mn-cs"/>
              </a:rPr>
              <a:t>配置的 </a:t>
            </a:r>
            <a:r>
              <a:rPr lang="en-US" altLang="zh-CN" sz="1600" dirty="0">
                <a:solidFill>
                  <a:schemeClr val="tx1"/>
                </a:solidFill>
                <a:latin typeface="+mn-lt"/>
                <a:ea typeface="+mn-ea"/>
                <a:cs typeface="+mn-cs"/>
              </a:rPr>
              <a:t>RRC </a:t>
            </a:r>
            <a:r>
              <a:rPr lang="zh-CN" altLang="en-US" sz="1600" dirty="0">
                <a:solidFill>
                  <a:schemeClr val="tx1"/>
                </a:solidFill>
                <a:latin typeface="+mn-lt"/>
                <a:ea typeface="+mn-ea"/>
                <a:cs typeface="+mn-cs"/>
              </a:rPr>
              <a:t>重配置消息后，隔一段时间（时间间隔与 </a:t>
            </a:r>
            <a:r>
              <a:rPr lang="en-US" altLang="zh-CN" sz="1600" dirty="0">
                <a:solidFill>
                  <a:schemeClr val="tx1"/>
                </a:solidFill>
                <a:latin typeface="+mn-lt"/>
                <a:ea typeface="+mn-ea"/>
                <a:cs typeface="+mn-cs"/>
              </a:rPr>
              <a:t>T304 </a:t>
            </a:r>
            <a:r>
              <a:rPr lang="zh-CN" altLang="en-US" sz="1600" dirty="0">
                <a:solidFill>
                  <a:schemeClr val="tx1"/>
                </a:solidFill>
                <a:latin typeface="+mn-lt"/>
                <a:ea typeface="+mn-ea"/>
                <a:cs typeface="+mn-cs"/>
              </a:rPr>
              <a:t>配置有关）回复 </a:t>
            </a:r>
            <a:r>
              <a:rPr lang="en-US" altLang="zh-CN" sz="1600" dirty="0" smtClean="0">
                <a:solidFill>
                  <a:schemeClr val="tx1"/>
                </a:solidFill>
                <a:latin typeface="+mn-lt"/>
                <a:ea typeface="+mn-ea"/>
                <a:cs typeface="+mn-cs"/>
              </a:rPr>
              <a:t>SCG_FAIL_INFO </a:t>
            </a:r>
            <a:r>
              <a:rPr lang="zh-CN" altLang="en-US" sz="1600" dirty="0">
                <a:solidFill>
                  <a:schemeClr val="tx1"/>
                </a:solidFill>
                <a:latin typeface="+mn-lt"/>
                <a:ea typeface="+mn-ea"/>
                <a:cs typeface="+mn-cs"/>
              </a:rPr>
              <a:t>消息给 </a:t>
            </a:r>
            <a:r>
              <a:rPr lang="en-US" altLang="zh-CN" sz="1600" dirty="0">
                <a:solidFill>
                  <a:schemeClr val="tx1"/>
                </a:solidFill>
                <a:latin typeface="+mn-lt"/>
                <a:ea typeface="+mn-ea"/>
                <a:cs typeface="+mn-cs"/>
              </a:rPr>
              <a:t>LTE </a:t>
            </a:r>
            <a:r>
              <a:rPr lang="zh-CN" altLang="en-US" sz="1600" dirty="0">
                <a:solidFill>
                  <a:schemeClr val="tx1"/>
                </a:solidFill>
                <a:latin typeface="+mn-lt"/>
                <a:ea typeface="+mn-ea"/>
                <a:cs typeface="+mn-cs"/>
              </a:rPr>
              <a:t>，携带的原因值为 </a:t>
            </a:r>
            <a:r>
              <a:rPr lang="en-US" altLang="zh-CN" sz="1600" dirty="0" err="1">
                <a:solidFill>
                  <a:schemeClr val="tx1"/>
                </a:solidFill>
                <a:latin typeface="+mn-lt"/>
                <a:ea typeface="+mn-ea"/>
                <a:cs typeface="+mn-cs"/>
              </a:rPr>
              <a:t>ScgAccessFailure</a:t>
            </a:r>
            <a:r>
              <a:rPr lang="en-US" altLang="zh-CN" sz="1600" dirty="0">
                <a:solidFill>
                  <a:schemeClr val="tx1"/>
                </a:solidFill>
                <a:latin typeface="+mn-lt"/>
                <a:ea typeface="+mn-ea"/>
                <a:cs typeface="+mn-cs"/>
              </a:rPr>
              <a:t> </a:t>
            </a:r>
            <a:r>
              <a:rPr lang="zh-CN" altLang="en-US" sz="1600" dirty="0" smtClean="0">
                <a:solidFill>
                  <a:schemeClr val="tx1"/>
                </a:solidFill>
                <a:latin typeface="+mn-lt"/>
                <a:ea typeface="+mn-ea"/>
                <a:cs typeface="+mn-cs"/>
              </a:rPr>
              <a:t>或 </a:t>
            </a:r>
            <a:r>
              <a:rPr lang="en-US" altLang="zh-CN" sz="1600" dirty="0" err="1">
                <a:solidFill>
                  <a:schemeClr val="tx1"/>
                </a:solidFill>
                <a:latin typeface="+mn-lt"/>
                <a:ea typeface="+mn-ea"/>
                <a:cs typeface="+mn-cs"/>
              </a:rPr>
              <a:t>scg-ChangeFailure</a:t>
            </a:r>
            <a:r>
              <a:rPr lang="en-US" altLang="zh-CN" sz="1600" dirty="0">
                <a:solidFill>
                  <a:schemeClr val="tx1"/>
                </a:solidFill>
                <a:latin typeface="+mn-lt"/>
                <a:ea typeface="+mn-ea"/>
                <a:cs typeface="+mn-cs"/>
              </a:rPr>
              <a:t> </a:t>
            </a:r>
            <a:endParaRPr lang="en-US" altLang="zh-CN" sz="1600" dirty="0" smtClean="0">
              <a:solidFill>
                <a:schemeClr val="tx1"/>
              </a:solidFill>
              <a:latin typeface="+mn-lt"/>
              <a:ea typeface="+mn-ea"/>
              <a:cs typeface="+mn-cs"/>
            </a:endParaRPr>
          </a:p>
          <a:p>
            <a:pPr marL="0" indent="0">
              <a:buNone/>
            </a:pPr>
            <a:r>
              <a:rPr lang="zh-CN" altLang="en-US" sz="1600" dirty="0" smtClean="0">
                <a:solidFill>
                  <a:schemeClr val="tx1"/>
                </a:solidFill>
                <a:latin typeface="+mn-lt"/>
                <a:ea typeface="+mn-ea"/>
                <a:cs typeface="+mn-cs"/>
              </a:rPr>
              <a:t>       导致</a:t>
            </a:r>
            <a:r>
              <a:rPr lang="en-US" altLang="zh-CN" sz="1600" dirty="0">
                <a:solidFill>
                  <a:schemeClr val="tx1"/>
                </a:solidFill>
                <a:latin typeface="+mn-lt"/>
                <a:ea typeface="+mn-ea"/>
                <a:cs typeface="+mn-cs"/>
              </a:rPr>
              <a:t>RAR</a:t>
            </a:r>
            <a:r>
              <a:rPr lang="zh-CN" altLang="en-US" sz="1600" dirty="0">
                <a:solidFill>
                  <a:schemeClr val="tx1"/>
                </a:solidFill>
                <a:latin typeface="+mn-lt"/>
                <a:ea typeface="+mn-ea"/>
                <a:cs typeface="+mn-cs"/>
              </a:rPr>
              <a:t>超时失败的可能原因</a:t>
            </a:r>
            <a:r>
              <a:rPr lang="zh-CN" altLang="en-US" sz="1600" dirty="0" smtClean="0">
                <a:solidFill>
                  <a:schemeClr val="tx1"/>
                </a:solidFill>
                <a:latin typeface="+mn-lt"/>
                <a:ea typeface="+mn-ea"/>
                <a:cs typeface="+mn-cs"/>
              </a:rPr>
              <a:t>有：</a:t>
            </a:r>
            <a:endParaRPr lang="zh-CN" altLang="en-US" sz="1600" dirty="0">
              <a:solidFill>
                <a:schemeClr val="tx1"/>
              </a:solidFill>
              <a:latin typeface="+mn-lt"/>
              <a:ea typeface="+mn-ea"/>
              <a:cs typeface="+mn-cs"/>
            </a:endParaRPr>
          </a:p>
          <a:p>
            <a:r>
              <a:rPr lang="en-US" altLang="zh-CN" sz="1600" dirty="0">
                <a:solidFill>
                  <a:schemeClr val="tx1"/>
                </a:solidFill>
                <a:latin typeface="+mn-lt"/>
                <a:ea typeface="+mn-ea"/>
                <a:cs typeface="+mn-cs"/>
              </a:rPr>
              <a:t>1. </a:t>
            </a:r>
            <a:r>
              <a:rPr lang="zh-CN" altLang="en-US" sz="1600" dirty="0">
                <a:solidFill>
                  <a:schemeClr val="tx1"/>
                </a:solidFill>
                <a:latin typeface="+mn-lt"/>
                <a:ea typeface="+mn-ea"/>
                <a:cs typeface="+mn-cs"/>
              </a:rPr>
              <a:t>接入的 </a:t>
            </a:r>
            <a:r>
              <a:rPr lang="en-US" altLang="zh-CN" sz="1600" dirty="0">
                <a:solidFill>
                  <a:schemeClr val="tx1"/>
                </a:solidFill>
                <a:latin typeface="+mn-lt"/>
                <a:ea typeface="+mn-ea"/>
                <a:cs typeface="+mn-cs"/>
              </a:rPr>
              <a:t>5G </a:t>
            </a:r>
            <a:r>
              <a:rPr lang="zh-CN" altLang="en-US" sz="1600" dirty="0">
                <a:solidFill>
                  <a:schemeClr val="tx1"/>
                </a:solidFill>
                <a:latin typeface="+mn-lt"/>
                <a:ea typeface="+mn-ea"/>
                <a:cs typeface="+mn-cs"/>
              </a:rPr>
              <a:t>小区并非最强小区或者该区域小区间干扰严重导致 </a:t>
            </a:r>
          </a:p>
          <a:p>
            <a:r>
              <a:rPr lang="en-US" altLang="zh-CN" sz="1600" dirty="0">
                <a:solidFill>
                  <a:schemeClr val="tx1"/>
                </a:solidFill>
                <a:latin typeface="+mn-lt"/>
                <a:ea typeface="+mn-ea"/>
                <a:cs typeface="+mn-cs"/>
              </a:rPr>
              <a:t>2. </a:t>
            </a:r>
            <a:r>
              <a:rPr lang="en-US" altLang="zh-CN" sz="1600" dirty="0" err="1">
                <a:solidFill>
                  <a:schemeClr val="tx1"/>
                </a:solidFill>
                <a:latin typeface="+mn-lt"/>
                <a:ea typeface="+mn-ea"/>
                <a:cs typeface="+mn-cs"/>
              </a:rPr>
              <a:t>Prach</a:t>
            </a:r>
            <a:r>
              <a:rPr lang="zh-CN" altLang="en-US" sz="1600" dirty="0">
                <a:solidFill>
                  <a:schemeClr val="tx1"/>
                </a:solidFill>
                <a:latin typeface="+mn-lt"/>
                <a:ea typeface="+mn-ea"/>
                <a:cs typeface="+mn-cs"/>
              </a:rPr>
              <a:t>参数等配置异常或者物理层原因导致接入</a:t>
            </a:r>
            <a:r>
              <a:rPr lang="zh-CN" altLang="en-US" sz="1600" dirty="0" smtClean="0">
                <a:solidFill>
                  <a:schemeClr val="tx1"/>
                </a:solidFill>
                <a:latin typeface="+mn-lt"/>
                <a:ea typeface="+mn-ea"/>
                <a:cs typeface="+mn-cs"/>
              </a:rPr>
              <a:t>失败。建议</a:t>
            </a:r>
            <a:r>
              <a:rPr lang="zh-CN" altLang="en-US" sz="1600" dirty="0">
                <a:solidFill>
                  <a:schemeClr val="tx1"/>
                </a:solidFill>
                <a:latin typeface="+mn-lt"/>
                <a:ea typeface="+mn-ea"/>
                <a:cs typeface="+mn-cs"/>
              </a:rPr>
              <a:t>先排查接入的小区是否为最强</a:t>
            </a:r>
            <a:r>
              <a:rPr lang="zh-CN" altLang="en-US" sz="1600" dirty="0" smtClean="0">
                <a:solidFill>
                  <a:schemeClr val="tx1"/>
                </a:solidFill>
                <a:latin typeface="+mn-lt"/>
                <a:ea typeface="+mn-ea"/>
                <a:cs typeface="+mn-cs"/>
              </a:rPr>
              <a:t>小区（如不支持波束赋形，调整</a:t>
            </a:r>
            <a:r>
              <a:rPr lang="en-US" altLang="zh-CN" sz="1600" dirty="0" smtClean="0">
                <a:solidFill>
                  <a:schemeClr val="tx1"/>
                </a:solidFill>
                <a:latin typeface="+mn-lt"/>
                <a:ea typeface="+mn-ea"/>
                <a:cs typeface="+mn-cs"/>
              </a:rPr>
              <a:t>UE</a:t>
            </a:r>
            <a:r>
              <a:rPr lang="zh-CN" altLang="en-US" sz="1600" dirty="0" smtClean="0">
                <a:solidFill>
                  <a:schemeClr val="tx1"/>
                </a:solidFill>
                <a:latin typeface="+mn-lt"/>
                <a:ea typeface="+mn-ea"/>
                <a:cs typeface="+mn-cs"/>
              </a:rPr>
              <a:t>位置）以及</a:t>
            </a:r>
            <a:r>
              <a:rPr lang="zh-CN" altLang="en-US" sz="1600" dirty="0">
                <a:solidFill>
                  <a:schemeClr val="tx1"/>
                </a:solidFill>
                <a:latin typeface="+mn-lt"/>
                <a:ea typeface="+mn-ea"/>
                <a:cs typeface="+mn-cs"/>
              </a:rPr>
              <a:t>区域内是否邻区干扰严重，再把常见配置问题排查一遍 </a:t>
            </a:r>
            <a:endParaRPr lang="en-US" altLang="zh-CN" sz="1600" dirty="0" smtClean="0">
              <a:solidFill>
                <a:schemeClr val="tx1"/>
              </a:solidFill>
              <a:latin typeface="+mn-lt"/>
              <a:ea typeface="+mn-ea"/>
              <a:cs typeface="+mn-cs"/>
            </a:endParaRPr>
          </a:p>
          <a:p>
            <a:endParaRPr lang="en-US" altLang="zh-CN" sz="1600" dirty="0">
              <a:solidFill>
                <a:schemeClr val="tx1"/>
              </a:solidFill>
              <a:latin typeface="+mn-lt"/>
              <a:ea typeface="+mn-ea"/>
              <a:cs typeface="+mn-cs"/>
            </a:endParaRPr>
          </a:p>
          <a:p>
            <a:r>
              <a:rPr lang="zh-CN" altLang="en-US" sz="1600" b="1" dirty="0">
                <a:solidFill>
                  <a:schemeClr val="tx1"/>
                </a:solidFill>
                <a:latin typeface="+mn-lt"/>
                <a:ea typeface="+mn-ea"/>
                <a:cs typeface="+mn-cs"/>
              </a:rPr>
              <a:t>空口接入</a:t>
            </a:r>
            <a:r>
              <a:rPr lang="en-US" altLang="zh-CN" sz="1600" b="1" dirty="0" smtClean="0">
                <a:solidFill>
                  <a:schemeClr val="tx1"/>
                </a:solidFill>
                <a:latin typeface="+mn-lt"/>
                <a:ea typeface="+mn-ea"/>
                <a:cs typeface="+mn-cs"/>
              </a:rPr>
              <a:t>MSG3</a:t>
            </a:r>
            <a:r>
              <a:rPr lang="zh-CN" altLang="en-US" sz="1600" b="1" dirty="0" smtClean="0">
                <a:solidFill>
                  <a:schemeClr val="tx1"/>
                </a:solidFill>
                <a:latin typeface="+mn-lt"/>
                <a:ea typeface="+mn-ea"/>
                <a:cs typeface="+mn-cs"/>
              </a:rPr>
              <a:t>失败</a:t>
            </a:r>
            <a:endParaRPr lang="en-US" altLang="zh-CN" sz="1600" b="1" dirty="0" smtClean="0">
              <a:solidFill>
                <a:schemeClr val="tx1"/>
              </a:solidFill>
              <a:latin typeface="+mn-lt"/>
              <a:ea typeface="+mn-ea"/>
              <a:cs typeface="+mn-cs"/>
            </a:endParaRPr>
          </a:p>
          <a:p>
            <a:pPr marL="0" indent="0">
              <a:buNone/>
            </a:pPr>
            <a:r>
              <a:rPr lang="en-US" altLang="zh-CN" sz="1600" dirty="0" smtClean="0">
                <a:solidFill>
                  <a:schemeClr val="tx1"/>
                </a:solidFill>
                <a:latin typeface="+mn-lt"/>
                <a:ea typeface="+mn-ea"/>
                <a:cs typeface="+mn-cs"/>
              </a:rPr>
              <a:t>        X2 </a:t>
            </a:r>
            <a:r>
              <a:rPr lang="zh-CN" altLang="en-US" sz="1600" dirty="0">
                <a:solidFill>
                  <a:schemeClr val="tx1"/>
                </a:solidFill>
                <a:latin typeface="+mn-lt"/>
                <a:ea typeface="+mn-ea"/>
                <a:cs typeface="+mn-cs"/>
              </a:rPr>
              <a:t>接口看到 </a:t>
            </a:r>
            <a:r>
              <a:rPr lang="en-US" altLang="zh-CN" sz="1600" dirty="0">
                <a:solidFill>
                  <a:schemeClr val="tx1"/>
                </a:solidFill>
                <a:latin typeface="+mn-lt"/>
                <a:ea typeface="+mn-ea"/>
                <a:cs typeface="+mn-cs"/>
              </a:rPr>
              <a:t>5G </a:t>
            </a:r>
            <a:r>
              <a:rPr lang="zh-CN" altLang="en-US" sz="1600" dirty="0">
                <a:solidFill>
                  <a:schemeClr val="tx1"/>
                </a:solidFill>
                <a:latin typeface="+mn-lt"/>
                <a:ea typeface="+mn-ea"/>
                <a:cs typeface="+mn-cs"/>
              </a:rPr>
              <a:t>发送 </a:t>
            </a:r>
            <a:r>
              <a:rPr lang="en-US" altLang="zh-CN" sz="1600" dirty="0">
                <a:solidFill>
                  <a:schemeClr val="tx1"/>
                </a:solidFill>
                <a:latin typeface="+mn-lt"/>
                <a:ea typeface="+mn-ea"/>
                <a:cs typeface="+mn-cs"/>
              </a:rPr>
              <a:t>SGNB_ADD_REQ_ACK </a:t>
            </a:r>
            <a:r>
              <a:rPr lang="zh-CN" altLang="en-US" sz="1600" dirty="0">
                <a:solidFill>
                  <a:schemeClr val="tx1"/>
                </a:solidFill>
                <a:latin typeface="+mn-lt"/>
                <a:ea typeface="+mn-ea"/>
                <a:cs typeface="+mn-cs"/>
              </a:rPr>
              <a:t>之后一段</a:t>
            </a:r>
            <a:r>
              <a:rPr lang="zh-CN" altLang="en-US" sz="1600" dirty="0" smtClean="0">
                <a:solidFill>
                  <a:schemeClr val="tx1"/>
                </a:solidFill>
                <a:latin typeface="+mn-lt"/>
                <a:ea typeface="+mn-ea"/>
                <a:cs typeface="+mn-cs"/>
              </a:rPr>
              <a:t>时间发送 </a:t>
            </a:r>
            <a:r>
              <a:rPr lang="en-US" altLang="zh-CN" sz="1600" dirty="0">
                <a:solidFill>
                  <a:schemeClr val="tx1"/>
                </a:solidFill>
                <a:latin typeface="+mn-lt"/>
                <a:ea typeface="+mn-ea"/>
                <a:cs typeface="+mn-cs"/>
              </a:rPr>
              <a:t>SGNB_REL_REQUIRED </a:t>
            </a:r>
            <a:r>
              <a:rPr lang="zh-CN" altLang="en-US" sz="1600" dirty="0">
                <a:solidFill>
                  <a:schemeClr val="tx1"/>
                </a:solidFill>
                <a:latin typeface="+mn-lt"/>
                <a:ea typeface="+mn-ea"/>
                <a:cs typeface="+mn-cs"/>
              </a:rPr>
              <a:t>消息，携带的原因值为 </a:t>
            </a:r>
            <a:r>
              <a:rPr lang="en-US" altLang="zh-CN" sz="1600" dirty="0">
                <a:solidFill>
                  <a:srgbClr val="FF0000"/>
                </a:solidFill>
                <a:latin typeface="+mn-lt"/>
                <a:ea typeface="+mn-ea"/>
                <a:cs typeface="+mn-cs"/>
              </a:rPr>
              <a:t>radio-connection-with-UE-lost </a:t>
            </a:r>
            <a:r>
              <a:rPr lang="zh-CN" altLang="en-US" sz="1600" dirty="0" smtClean="0">
                <a:solidFill>
                  <a:schemeClr val="tx1"/>
                </a:solidFill>
                <a:latin typeface="+mn-lt"/>
                <a:ea typeface="+mn-ea"/>
                <a:cs typeface="+mn-cs"/>
              </a:rPr>
              <a:t>（常见问题）。</a:t>
            </a:r>
            <a:endParaRPr lang="en-US" altLang="zh-CN" sz="1600" dirty="0" smtClean="0">
              <a:solidFill>
                <a:schemeClr val="tx1"/>
              </a:solidFill>
              <a:latin typeface="+mn-lt"/>
              <a:ea typeface="+mn-ea"/>
              <a:cs typeface="+mn-cs"/>
            </a:endParaRPr>
          </a:p>
          <a:p>
            <a:pPr marL="0" indent="0">
              <a:buNone/>
            </a:pPr>
            <a:r>
              <a:rPr lang="zh-CN" altLang="en-US" sz="1600" dirty="0" smtClean="0">
                <a:solidFill>
                  <a:schemeClr val="tx1"/>
                </a:solidFill>
                <a:latin typeface="+mn-lt"/>
                <a:ea typeface="+mn-ea"/>
                <a:cs typeface="+mn-cs"/>
              </a:rPr>
              <a:t>       导致</a:t>
            </a:r>
            <a:r>
              <a:rPr lang="en-US" altLang="zh-CN" sz="1600" dirty="0" smtClean="0">
                <a:solidFill>
                  <a:schemeClr val="tx1"/>
                </a:solidFill>
                <a:latin typeface="+mn-lt"/>
                <a:ea typeface="+mn-ea"/>
                <a:cs typeface="+mn-cs"/>
              </a:rPr>
              <a:t>MSG3</a:t>
            </a:r>
            <a:r>
              <a:rPr lang="zh-CN" altLang="en-US" sz="1600" dirty="0">
                <a:solidFill>
                  <a:schemeClr val="tx1"/>
                </a:solidFill>
                <a:latin typeface="+mn-lt"/>
                <a:ea typeface="+mn-ea"/>
                <a:cs typeface="+mn-cs"/>
              </a:rPr>
              <a:t>失败的可能原因有：</a:t>
            </a:r>
          </a:p>
          <a:p>
            <a:r>
              <a:rPr lang="en-US" altLang="zh-CN" sz="1600" dirty="0">
                <a:solidFill>
                  <a:schemeClr val="tx1"/>
                </a:solidFill>
                <a:latin typeface="+mn-lt"/>
                <a:ea typeface="+mn-ea"/>
                <a:cs typeface="+mn-cs"/>
              </a:rPr>
              <a:t>1. </a:t>
            </a:r>
            <a:r>
              <a:rPr lang="zh-CN" altLang="en-US" sz="1600" dirty="0">
                <a:solidFill>
                  <a:schemeClr val="tx1"/>
                </a:solidFill>
                <a:latin typeface="+mn-lt"/>
                <a:ea typeface="+mn-ea"/>
                <a:cs typeface="+mn-cs"/>
              </a:rPr>
              <a:t>上行</a:t>
            </a:r>
            <a:r>
              <a:rPr lang="en-US" altLang="zh-CN" sz="1600" dirty="0">
                <a:solidFill>
                  <a:schemeClr val="tx1"/>
                </a:solidFill>
                <a:latin typeface="+mn-lt"/>
                <a:ea typeface="+mn-ea"/>
                <a:cs typeface="+mn-cs"/>
              </a:rPr>
              <a:t>TA</a:t>
            </a:r>
            <a:r>
              <a:rPr lang="zh-CN" altLang="en-US" sz="1600" dirty="0" smtClean="0">
                <a:solidFill>
                  <a:schemeClr val="tx1"/>
                </a:solidFill>
                <a:latin typeface="+mn-lt"/>
                <a:ea typeface="+mn-ea"/>
                <a:cs typeface="+mn-cs"/>
              </a:rPr>
              <a:t>值</a:t>
            </a:r>
            <a:r>
              <a:rPr lang="zh-CN" altLang="en-US" sz="1600" dirty="0">
                <a:solidFill>
                  <a:schemeClr val="tx1"/>
                </a:solidFill>
                <a:latin typeface="+mn-lt"/>
                <a:ea typeface="+mn-ea"/>
                <a:cs typeface="+mn-cs"/>
              </a:rPr>
              <a:t>超时</a:t>
            </a:r>
            <a:r>
              <a:rPr lang="zh-CN" altLang="en-US" sz="1600" dirty="0" smtClean="0">
                <a:solidFill>
                  <a:schemeClr val="tx1"/>
                </a:solidFill>
                <a:latin typeface="+mn-lt"/>
                <a:ea typeface="+mn-ea"/>
                <a:cs typeface="+mn-cs"/>
              </a:rPr>
              <a:t>或上行</a:t>
            </a:r>
            <a:r>
              <a:rPr lang="zh-CN" altLang="en-US" sz="1600" dirty="0">
                <a:solidFill>
                  <a:schemeClr val="tx1"/>
                </a:solidFill>
                <a:latin typeface="+mn-lt"/>
                <a:ea typeface="+mn-ea"/>
                <a:cs typeface="+mn-cs"/>
              </a:rPr>
              <a:t>有干扰</a:t>
            </a:r>
            <a:r>
              <a:rPr lang="zh-CN" altLang="en-US" sz="1600" dirty="0" smtClean="0">
                <a:solidFill>
                  <a:schemeClr val="tx1"/>
                </a:solidFill>
                <a:latin typeface="+mn-lt"/>
                <a:ea typeface="+mn-ea"/>
                <a:cs typeface="+mn-cs"/>
              </a:rPr>
              <a:t>导致</a:t>
            </a:r>
            <a:r>
              <a:rPr lang="en-US" altLang="zh-CN" sz="1600" dirty="0">
                <a:solidFill>
                  <a:schemeClr val="tx1"/>
                </a:solidFill>
              </a:rPr>
              <a:t>MSG3</a:t>
            </a:r>
            <a:r>
              <a:rPr lang="zh-CN" altLang="en-US" sz="1600" dirty="0" smtClean="0">
                <a:solidFill>
                  <a:schemeClr val="tx1"/>
                </a:solidFill>
                <a:latin typeface="+mn-lt"/>
                <a:ea typeface="+mn-ea"/>
                <a:cs typeface="+mn-cs"/>
              </a:rPr>
              <a:t>解调</a:t>
            </a:r>
            <a:r>
              <a:rPr lang="zh-CN" altLang="en-US" sz="1600" dirty="0">
                <a:solidFill>
                  <a:schemeClr val="tx1"/>
                </a:solidFill>
                <a:latin typeface="+mn-lt"/>
                <a:ea typeface="+mn-ea"/>
                <a:cs typeface="+mn-cs"/>
              </a:rPr>
              <a:t>失败 </a:t>
            </a:r>
          </a:p>
          <a:p>
            <a:r>
              <a:rPr lang="en-US" altLang="zh-CN" sz="1600" dirty="0">
                <a:solidFill>
                  <a:schemeClr val="tx1"/>
                </a:solidFill>
                <a:latin typeface="+mn-lt"/>
                <a:ea typeface="+mn-ea"/>
                <a:cs typeface="+mn-cs"/>
              </a:rPr>
              <a:t>2. UE</a:t>
            </a:r>
            <a:r>
              <a:rPr lang="zh-CN" altLang="en-US" sz="1600" dirty="0">
                <a:solidFill>
                  <a:schemeClr val="tx1"/>
                </a:solidFill>
                <a:latin typeface="+mn-lt"/>
                <a:ea typeface="+mn-ea"/>
                <a:cs typeface="+mn-cs"/>
              </a:rPr>
              <a:t>或者基站侧参数配置异常</a:t>
            </a:r>
            <a:r>
              <a:rPr lang="zh-CN" altLang="en-US" sz="1600" dirty="0" smtClean="0">
                <a:solidFill>
                  <a:schemeClr val="tx1"/>
                </a:solidFill>
                <a:latin typeface="+mn-lt"/>
                <a:ea typeface="+mn-ea"/>
                <a:cs typeface="+mn-cs"/>
              </a:rPr>
              <a:t>导致</a:t>
            </a:r>
            <a:r>
              <a:rPr lang="en-US" altLang="zh-CN" sz="1600" dirty="0">
                <a:solidFill>
                  <a:schemeClr val="tx1"/>
                </a:solidFill>
              </a:rPr>
              <a:t>MSG3</a:t>
            </a:r>
            <a:r>
              <a:rPr lang="en-US" altLang="zh-CN" sz="1600" dirty="0" smtClean="0">
                <a:solidFill>
                  <a:schemeClr val="tx1"/>
                </a:solidFill>
                <a:latin typeface="+mn-lt"/>
                <a:ea typeface="+mn-ea"/>
                <a:cs typeface="+mn-cs"/>
              </a:rPr>
              <a:t> CRC</a:t>
            </a:r>
            <a:r>
              <a:rPr lang="zh-CN" altLang="en-US" sz="1600" dirty="0" smtClean="0">
                <a:solidFill>
                  <a:schemeClr val="tx1"/>
                </a:solidFill>
                <a:latin typeface="+mn-lt"/>
                <a:ea typeface="+mn-ea"/>
                <a:cs typeface="+mn-cs"/>
              </a:rPr>
              <a:t>解失败</a:t>
            </a:r>
            <a:r>
              <a:rPr lang="zh-CN" altLang="en-US" sz="1600" dirty="0">
                <a:solidFill>
                  <a:schemeClr val="tx1"/>
                </a:solidFill>
                <a:latin typeface="+mn-lt"/>
                <a:ea typeface="+mn-ea"/>
                <a:cs typeface="+mn-cs"/>
              </a:rPr>
              <a:t> </a:t>
            </a:r>
            <a:r>
              <a:rPr lang="zh-CN" altLang="en-US" sz="1600" dirty="0" smtClean="0">
                <a:solidFill>
                  <a:schemeClr val="tx1"/>
                </a:solidFill>
                <a:latin typeface="+mn-lt"/>
                <a:ea typeface="+mn-ea"/>
                <a:cs typeface="+mn-cs"/>
              </a:rPr>
              <a:t>（</a:t>
            </a:r>
            <a:r>
              <a:rPr lang="en-US" altLang="zh-CN" sz="1600" dirty="0" smtClean="0">
                <a:solidFill>
                  <a:schemeClr val="tx1"/>
                </a:solidFill>
                <a:latin typeface="+mn-lt"/>
                <a:ea typeface="+mn-ea"/>
                <a:cs typeface="+mn-cs"/>
              </a:rPr>
              <a:t>MAC</a:t>
            </a:r>
            <a:r>
              <a:rPr lang="zh-CN" altLang="en-US" sz="1600" dirty="0" smtClean="0">
                <a:solidFill>
                  <a:schemeClr val="tx1"/>
                </a:solidFill>
                <a:latin typeface="+mn-lt"/>
                <a:ea typeface="+mn-ea"/>
                <a:cs typeface="+mn-cs"/>
              </a:rPr>
              <a:t>专业排查）</a:t>
            </a:r>
            <a:endParaRPr lang="en-US" altLang="zh-CN" sz="1600" dirty="0" smtClean="0">
              <a:solidFill>
                <a:schemeClr val="tx1"/>
              </a:solidFill>
              <a:latin typeface="+mn-lt"/>
              <a:ea typeface="+mn-ea"/>
              <a:cs typeface="+mn-cs"/>
            </a:endParaRPr>
          </a:p>
          <a:p>
            <a:endParaRPr lang="en-US" altLang="zh-CN" sz="1600" dirty="0">
              <a:solidFill>
                <a:schemeClr val="tx1"/>
              </a:solidFill>
              <a:latin typeface="+mn-lt"/>
              <a:ea typeface="+mn-ea"/>
              <a:cs typeface="+mn-cs"/>
            </a:endParaRPr>
          </a:p>
          <a:p>
            <a:r>
              <a:rPr lang="zh-CN" altLang="en-US" sz="1600" b="1" dirty="0" smtClean="0">
                <a:solidFill>
                  <a:schemeClr val="tx1"/>
                </a:solidFill>
                <a:latin typeface="+mn-lt"/>
                <a:ea typeface="+mn-ea"/>
                <a:cs typeface="+mn-cs"/>
              </a:rPr>
              <a:t>下行峰值速率不满足要求</a:t>
            </a:r>
            <a:endParaRPr lang="en-US" altLang="zh-CN" sz="1600" b="1" dirty="0" smtClean="0">
              <a:solidFill>
                <a:schemeClr val="tx1"/>
              </a:solidFill>
              <a:latin typeface="+mn-lt"/>
              <a:ea typeface="+mn-ea"/>
              <a:cs typeface="+mn-cs"/>
            </a:endParaRPr>
          </a:p>
          <a:p>
            <a:r>
              <a:rPr lang="en-US" altLang="zh-CN" sz="1600" dirty="0" smtClean="0">
                <a:solidFill>
                  <a:schemeClr val="tx1"/>
                </a:solidFill>
                <a:latin typeface="+mn-lt"/>
                <a:ea typeface="+mn-ea"/>
                <a:cs typeface="+mn-cs"/>
              </a:rPr>
              <a:t>MME</a:t>
            </a:r>
            <a:r>
              <a:rPr lang="zh-CN" altLang="en-US" sz="1600" dirty="0" smtClean="0">
                <a:solidFill>
                  <a:schemeClr val="tx1"/>
                </a:solidFill>
                <a:latin typeface="+mn-lt"/>
                <a:ea typeface="+mn-ea"/>
                <a:cs typeface="+mn-cs"/>
              </a:rPr>
              <a:t>：</a:t>
            </a:r>
            <a:r>
              <a:rPr lang="en-US" altLang="zh-CN" sz="1600" dirty="0" err="1" smtClean="0">
                <a:solidFill>
                  <a:schemeClr val="tx1"/>
                </a:solidFill>
                <a:latin typeface="+mn-lt"/>
                <a:ea typeface="+mn-ea"/>
                <a:cs typeface="+mn-cs"/>
              </a:rPr>
              <a:t>SgNBAdditionRequest</a:t>
            </a:r>
            <a:r>
              <a:rPr lang="zh-CN" altLang="en-US" sz="1600" dirty="0" smtClean="0">
                <a:solidFill>
                  <a:schemeClr val="tx1"/>
                </a:solidFill>
                <a:latin typeface="+mn-lt"/>
                <a:ea typeface="+mn-ea"/>
                <a:cs typeface="+mn-cs"/>
              </a:rPr>
              <a:t>携带的</a:t>
            </a:r>
            <a:r>
              <a:rPr lang="en-US" altLang="zh-CN" sz="1600" dirty="0" err="1" smtClean="0">
                <a:solidFill>
                  <a:schemeClr val="tx1"/>
                </a:solidFill>
                <a:latin typeface="+mn-lt"/>
                <a:ea typeface="+mn-ea"/>
                <a:cs typeface="+mn-cs"/>
              </a:rPr>
              <a:t>SgNBUEAggregateMaximumBitRate</a:t>
            </a:r>
            <a:r>
              <a:rPr lang="zh-CN" altLang="en-US" sz="1600" dirty="0" smtClean="0">
                <a:solidFill>
                  <a:schemeClr val="tx1"/>
                </a:solidFill>
                <a:latin typeface="+mn-lt"/>
                <a:ea typeface="+mn-ea"/>
                <a:cs typeface="+mn-cs"/>
              </a:rPr>
              <a:t>最大速率受限，核心网侧</a:t>
            </a:r>
            <a:r>
              <a:rPr lang="en-US" altLang="zh-CN" sz="1600" dirty="0" err="1" smtClean="0">
                <a:solidFill>
                  <a:schemeClr val="tx1"/>
                </a:solidFill>
                <a:latin typeface="+mn-lt"/>
                <a:ea typeface="+mn-ea"/>
                <a:cs typeface="+mn-cs"/>
              </a:rPr>
              <a:t>apn-ambr</a:t>
            </a:r>
            <a:r>
              <a:rPr lang="zh-CN" altLang="en-US" sz="1600" dirty="0" smtClean="0">
                <a:solidFill>
                  <a:schemeClr val="tx1"/>
                </a:solidFill>
                <a:latin typeface="+mn-lt"/>
                <a:ea typeface="+mn-ea"/>
                <a:cs typeface="+mn-cs"/>
              </a:rPr>
              <a:t>和</a:t>
            </a:r>
            <a:r>
              <a:rPr lang="en-US" altLang="zh-CN" sz="1600" dirty="0" err="1">
                <a:solidFill>
                  <a:schemeClr val="tx1"/>
                </a:solidFill>
                <a:latin typeface="+mn-lt"/>
                <a:ea typeface="+mn-ea"/>
                <a:cs typeface="+mn-cs"/>
              </a:rPr>
              <a:t>ue-ambr</a:t>
            </a:r>
            <a:r>
              <a:rPr lang="zh-CN" altLang="en-US" sz="1600" dirty="0">
                <a:solidFill>
                  <a:schemeClr val="tx1"/>
                </a:solidFill>
                <a:latin typeface="+mn-lt"/>
                <a:ea typeface="+mn-ea"/>
                <a:cs typeface="+mn-cs"/>
              </a:rPr>
              <a:t>解除</a:t>
            </a:r>
            <a:r>
              <a:rPr lang="zh-CN" altLang="en-US" sz="1600" dirty="0" smtClean="0">
                <a:solidFill>
                  <a:schemeClr val="tx1"/>
                </a:solidFill>
                <a:latin typeface="+mn-lt"/>
                <a:ea typeface="+mn-ea"/>
                <a:cs typeface="+mn-cs"/>
              </a:rPr>
              <a:t>限制</a:t>
            </a:r>
            <a:endParaRPr lang="en-US" altLang="zh-CN" sz="1600" dirty="0">
              <a:solidFill>
                <a:schemeClr val="tx1"/>
              </a:solidFill>
              <a:latin typeface="+mn-lt"/>
              <a:ea typeface="+mn-ea"/>
              <a:cs typeface="+mn-cs"/>
            </a:endParaRPr>
          </a:p>
          <a:p>
            <a:r>
              <a:rPr lang="en-US" altLang="zh-CN" sz="1600" dirty="0" err="1" smtClean="0">
                <a:solidFill>
                  <a:schemeClr val="tx1"/>
                </a:solidFill>
                <a:latin typeface="+mn-lt"/>
                <a:ea typeface="+mn-ea"/>
                <a:cs typeface="+mn-cs"/>
              </a:rPr>
              <a:t>gNB</a:t>
            </a:r>
            <a:r>
              <a:rPr lang="zh-CN" altLang="en-US" sz="1600" dirty="0" smtClean="0">
                <a:solidFill>
                  <a:schemeClr val="tx1"/>
                </a:solidFill>
                <a:latin typeface="+mn-lt"/>
                <a:ea typeface="+mn-ea"/>
                <a:cs typeface="+mn-cs"/>
              </a:rPr>
              <a:t>：确认</a:t>
            </a:r>
            <a:r>
              <a:rPr lang="en-US" altLang="zh-CN" sz="1600" dirty="0" err="1" smtClean="0">
                <a:solidFill>
                  <a:schemeClr val="tx1"/>
                </a:solidFill>
                <a:latin typeface="+mn-lt"/>
                <a:ea typeface="+mn-ea"/>
                <a:cs typeface="+mn-cs"/>
              </a:rPr>
              <a:t>SgNBAmbrShare</a:t>
            </a:r>
            <a:r>
              <a:rPr lang="zh-CN" altLang="en-US" sz="1600" dirty="0" smtClean="0">
                <a:solidFill>
                  <a:schemeClr val="tx1"/>
                </a:solidFill>
                <a:latin typeface="+mn-lt"/>
                <a:ea typeface="+mn-ea"/>
                <a:cs typeface="+mn-cs"/>
              </a:rPr>
              <a:t>参数是否是</a:t>
            </a:r>
            <a:r>
              <a:rPr lang="en-US" altLang="zh-CN" sz="1600" dirty="0" smtClean="0">
                <a:solidFill>
                  <a:schemeClr val="tx1"/>
                </a:solidFill>
                <a:latin typeface="+mn-lt"/>
                <a:ea typeface="+mn-ea"/>
                <a:cs typeface="+mn-cs"/>
              </a:rPr>
              <a:t>100</a:t>
            </a:r>
            <a:r>
              <a:rPr lang="zh-CN" altLang="en-US" sz="1600" dirty="0" smtClean="0">
                <a:solidFill>
                  <a:schemeClr val="tx1"/>
                </a:solidFill>
                <a:latin typeface="+mn-lt"/>
                <a:ea typeface="+mn-ea"/>
                <a:cs typeface="+mn-cs"/>
              </a:rPr>
              <a:t>（不限速）</a:t>
            </a:r>
            <a:endParaRPr lang="en-US" altLang="zh-CN" sz="1600" dirty="0" smtClean="0">
              <a:solidFill>
                <a:schemeClr val="tx1"/>
              </a:solidFill>
              <a:latin typeface="+mn-lt"/>
              <a:ea typeface="+mn-ea"/>
              <a:cs typeface="+mn-cs"/>
            </a:endParaRPr>
          </a:p>
          <a:p>
            <a:endParaRPr lang="zh-CN" altLang="en-US" sz="1600" dirty="0">
              <a:solidFill>
                <a:schemeClr val="tx1"/>
              </a:solidFill>
              <a:latin typeface="+mn-lt"/>
              <a:ea typeface="+mn-ea"/>
              <a:cs typeface="+mn-cs"/>
            </a:endParaRPr>
          </a:p>
          <a:p>
            <a:pPr marL="0" indent="0">
              <a:buNone/>
            </a:pPr>
            <a:endParaRPr lang="zh-CN" altLang="en-US" sz="1600" dirty="0">
              <a:solidFill>
                <a:schemeClr val="tx1"/>
              </a:solidFill>
              <a:latin typeface="+mn-lt"/>
              <a:ea typeface="+mn-ea"/>
              <a:cs typeface="+mn-cs"/>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21</a:t>
            </a:fld>
            <a:endParaRPr lang="en-US" dirty="0"/>
          </a:p>
        </p:txBody>
      </p:sp>
    </p:spTree>
    <p:extLst>
      <p:ext uri="{BB962C8B-B14F-4D97-AF65-F5344CB8AC3E}">
        <p14:creationId xmlns:p14="http://schemas.microsoft.com/office/powerpoint/2010/main" val="67862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答疑</a:t>
            </a:r>
          </a:p>
        </p:txBody>
      </p:sp>
      <p:sp>
        <p:nvSpPr>
          <p:cNvPr id="3" name="内容占位符 2"/>
          <p:cNvSpPr>
            <a:spLocks noGrp="1"/>
          </p:cNvSpPr>
          <p:nvPr>
            <p:ph idx="1"/>
          </p:nvPr>
        </p:nvSpPr>
        <p:spPr>
          <a:xfrm>
            <a:off x="609600" y="1227344"/>
            <a:ext cx="10972800" cy="4525963"/>
          </a:xfrm>
        </p:spPr>
        <p:txBody>
          <a:bodyPr/>
          <a:lstStyle/>
          <a:p>
            <a:r>
              <a:rPr lang="en-US" altLang="zh-CN" sz="1600" dirty="0">
                <a:solidFill>
                  <a:schemeClr val="tx1"/>
                </a:solidFill>
                <a:latin typeface="+mn-lt"/>
                <a:ea typeface="+mn-ea"/>
                <a:cs typeface="+mn-cs"/>
              </a:rPr>
              <a:t>1.</a:t>
            </a:r>
            <a:r>
              <a:rPr lang="zh-CN" altLang="en-US" sz="1600" dirty="0">
                <a:solidFill>
                  <a:schemeClr val="tx1"/>
                </a:solidFill>
                <a:latin typeface="+mn-lt"/>
                <a:ea typeface="+mn-ea"/>
                <a:cs typeface="+mn-cs"/>
              </a:rPr>
              <a:t>基站的组网模型</a:t>
            </a:r>
            <a:r>
              <a:rPr lang="zh-CN" altLang="en-US" sz="1600" dirty="0" smtClean="0">
                <a:solidFill>
                  <a:schemeClr val="tx1"/>
                </a:solidFill>
                <a:latin typeface="+mn-lt"/>
                <a:ea typeface="+mn-ea"/>
                <a:cs typeface="+mn-cs"/>
              </a:rPr>
              <a:t>。</a:t>
            </a:r>
            <a:endParaRPr lang="en-US" altLang="zh-CN" sz="1600" dirty="0" smtClean="0">
              <a:solidFill>
                <a:schemeClr val="tx1"/>
              </a:solidFill>
              <a:latin typeface="+mn-lt"/>
              <a:ea typeface="+mn-ea"/>
              <a:cs typeface="+mn-cs"/>
            </a:endParaRPr>
          </a:p>
          <a:p>
            <a:r>
              <a:rPr lang="zh-CN" altLang="en-US" sz="1600" dirty="0" smtClean="0">
                <a:solidFill>
                  <a:schemeClr val="tx1"/>
                </a:solidFill>
                <a:latin typeface="+mn-lt"/>
                <a:ea typeface="+mn-ea"/>
                <a:cs typeface="+mn-cs"/>
              </a:rPr>
              <a:t>详情见</a:t>
            </a:r>
            <a:r>
              <a:rPr lang="en-US" altLang="zh-CN" sz="1600" dirty="0">
                <a:solidFill>
                  <a:schemeClr val="tx1"/>
                </a:solidFill>
                <a:latin typeface="+mn-lt"/>
                <a:ea typeface="+mn-ea"/>
                <a:cs typeface="+mn-cs"/>
              </a:rPr>
              <a:t>Option 3x</a:t>
            </a:r>
            <a:r>
              <a:rPr lang="zh-CN" altLang="en-US" sz="1600" dirty="0">
                <a:solidFill>
                  <a:schemeClr val="tx1"/>
                </a:solidFill>
                <a:latin typeface="+mn-lt"/>
                <a:ea typeface="+mn-ea"/>
                <a:cs typeface="+mn-cs"/>
              </a:rPr>
              <a:t>架构</a:t>
            </a:r>
            <a:r>
              <a:rPr lang="zh-CN" altLang="en-US" sz="1600" dirty="0" smtClean="0">
                <a:solidFill>
                  <a:schemeClr val="tx1"/>
                </a:solidFill>
                <a:latin typeface="+mn-lt"/>
                <a:ea typeface="+mn-ea"/>
                <a:cs typeface="+mn-cs"/>
              </a:rPr>
              <a:t>介绍</a:t>
            </a:r>
            <a:r>
              <a:rPr lang="en-US" altLang="zh-CN" sz="1600" dirty="0" smtClean="0">
                <a:solidFill>
                  <a:schemeClr val="tx1"/>
                </a:solidFill>
                <a:latin typeface="+mn-lt"/>
                <a:ea typeface="+mn-ea"/>
                <a:cs typeface="+mn-cs"/>
              </a:rPr>
              <a:t>.</a:t>
            </a:r>
          </a:p>
          <a:p>
            <a:endParaRPr lang="zh-CN" altLang="en-US" sz="1600" dirty="0">
              <a:solidFill>
                <a:schemeClr val="tx1"/>
              </a:solidFill>
              <a:latin typeface="+mn-lt"/>
              <a:ea typeface="+mn-ea"/>
              <a:cs typeface="+mn-cs"/>
            </a:endParaRPr>
          </a:p>
          <a:p>
            <a:r>
              <a:rPr lang="en-US" altLang="zh-CN" sz="1600" dirty="0">
                <a:solidFill>
                  <a:schemeClr val="tx1"/>
                </a:solidFill>
                <a:latin typeface="+mn-lt"/>
                <a:ea typeface="+mn-ea"/>
                <a:cs typeface="+mn-cs"/>
              </a:rPr>
              <a:t>2.</a:t>
            </a:r>
            <a:r>
              <a:rPr lang="zh-CN" altLang="en-US" sz="1600" dirty="0">
                <a:solidFill>
                  <a:schemeClr val="tx1"/>
                </a:solidFill>
                <a:latin typeface="+mn-lt"/>
                <a:ea typeface="+mn-ea"/>
                <a:cs typeface="+mn-cs"/>
              </a:rPr>
              <a:t>基站基本以及深度配置</a:t>
            </a:r>
            <a:r>
              <a:rPr lang="zh-CN" altLang="en-US" sz="1600" dirty="0" smtClean="0">
                <a:solidFill>
                  <a:schemeClr val="tx1"/>
                </a:solidFill>
                <a:latin typeface="+mn-lt"/>
                <a:ea typeface="+mn-ea"/>
                <a:cs typeface="+mn-cs"/>
              </a:rPr>
              <a:t>。</a:t>
            </a:r>
            <a:endParaRPr lang="en-US" altLang="zh-CN" sz="1600" dirty="0" smtClean="0">
              <a:solidFill>
                <a:schemeClr val="tx1"/>
              </a:solidFill>
              <a:latin typeface="+mn-lt"/>
              <a:ea typeface="+mn-ea"/>
              <a:cs typeface="+mn-cs"/>
            </a:endParaRPr>
          </a:p>
          <a:p>
            <a:r>
              <a:rPr lang="zh-CN" altLang="en-US" sz="1600" dirty="0" smtClean="0">
                <a:solidFill>
                  <a:schemeClr val="tx1"/>
                </a:solidFill>
                <a:latin typeface="+mn-lt"/>
                <a:ea typeface="+mn-ea"/>
                <a:cs typeface="+mn-cs"/>
              </a:rPr>
              <a:t>有本地参数配置以及网管参数配置。其中本地配置文件以及镜像文件路径如图所示。</a:t>
            </a:r>
            <a:endParaRPr lang="en-US" altLang="zh-CN" sz="1600" dirty="0" smtClean="0">
              <a:solidFill>
                <a:schemeClr val="tx1"/>
              </a:solidFill>
              <a:latin typeface="+mn-lt"/>
              <a:ea typeface="+mn-ea"/>
              <a:cs typeface="+mn-cs"/>
            </a:endParaRPr>
          </a:p>
          <a:p>
            <a:r>
              <a:rPr lang="en-US" altLang="zh-CN" sz="1600" dirty="0" smtClean="0">
                <a:solidFill>
                  <a:schemeClr val="tx1"/>
                </a:solidFill>
                <a:latin typeface="+mn-lt"/>
                <a:ea typeface="+mn-ea"/>
                <a:cs typeface="+mn-cs"/>
              </a:rPr>
              <a:t>4G</a:t>
            </a:r>
            <a:r>
              <a:rPr lang="zh-CN" altLang="en-US" sz="1600" dirty="0" smtClean="0">
                <a:solidFill>
                  <a:schemeClr val="tx1"/>
                </a:solidFill>
                <a:latin typeface="+mn-lt"/>
                <a:ea typeface="+mn-ea"/>
                <a:cs typeface="+mn-cs"/>
              </a:rPr>
              <a:t>小区建立基本参数有：</a:t>
            </a:r>
            <a:r>
              <a:rPr lang="en-US" altLang="zh-CN" sz="1600" dirty="0">
                <a:solidFill>
                  <a:schemeClr val="tx1"/>
                </a:solidFill>
                <a:latin typeface="+mn-lt"/>
                <a:ea typeface="+mn-ea"/>
                <a:cs typeface="+mn-cs"/>
              </a:rPr>
              <a:t>TAC/PLMN/S1SigLinkServerList</a:t>
            </a:r>
            <a:r>
              <a:rPr lang="zh-CN" altLang="en-US" sz="1600" dirty="0" smtClean="0">
                <a:solidFill>
                  <a:schemeClr val="tx1"/>
                </a:solidFill>
                <a:latin typeface="+mn-lt"/>
                <a:ea typeface="+mn-ea"/>
                <a:cs typeface="+mn-cs"/>
              </a:rPr>
              <a:t>，</a:t>
            </a:r>
            <a:r>
              <a:rPr lang="en-US" altLang="zh-CN" sz="1600" dirty="0" err="1" smtClean="0">
                <a:solidFill>
                  <a:schemeClr val="tx1"/>
                </a:solidFill>
                <a:latin typeface="+mn-lt"/>
                <a:ea typeface="+mn-ea"/>
                <a:cs typeface="+mn-cs"/>
              </a:rPr>
              <a:t>CellIdentity</a:t>
            </a:r>
            <a:r>
              <a:rPr lang="en-US" altLang="zh-CN" sz="1600" dirty="0" smtClean="0">
                <a:solidFill>
                  <a:schemeClr val="tx1"/>
                </a:solidFill>
                <a:latin typeface="+mn-lt"/>
                <a:ea typeface="+mn-ea"/>
                <a:cs typeface="+mn-cs"/>
              </a:rPr>
              <a:t>/EARFCN/</a:t>
            </a:r>
            <a:r>
              <a:rPr lang="en-US" altLang="zh-CN" sz="1600" dirty="0" err="1" smtClean="0">
                <a:solidFill>
                  <a:schemeClr val="tx1"/>
                </a:solidFill>
                <a:latin typeface="+mn-lt"/>
                <a:ea typeface="+mn-ea"/>
                <a:cs typeface="+mn-cs"/>
              </a:rPr>
              <a:t>PhyCellId</a:t>
            </a:r>
            <a:r>
              <a:rPr lang="en-US" altLang="zh-CN" sz="1600" dirty="0" smtClean="0">
                <a:solidFill>
                  <a:schemeClr val="tx1"/>
                </a:solidFill>
                <a:latin typeface="+mn-lt"/>
                <a:ea typeface="+mn-ea"/>
                <a:cs typeface="+mn-cs"/>
              </a:rPr>
              <a:t>/Bandwidth/</a:t>
            </a:r>
            <a:r>
              <a:rPr lang="en-US" altLang="zh-CN" sz="1600" dirty="0" err="1" smtClean="0">
                <a:solidFill>
                  <a:schemeClr val="tx1"/>
                </a:solidFill>
                <a:latin typeface="+mn-lt"/>
                <a:ea typeface="+mn-ea"/>
                <a:cs typeface="+mn-cs"/>
              </a:rPr>
              <a:t>ReferenceSignalPower</a:t>
            </a:r>
            <a:endParaRPr lang="en-US" altLang="zh-CN" sz="1600" dirty="0" smtClean="0">
              <a:solidFill>
                <a:schemeClr val="tx1"/>
              </a:solidFill>
              <a:latin typeface="+mn-lt"/>
              <a:ea typeface="+mn-ea"/>
              <a:cs typeface="+mn-cs"/>
            </a:endParaRPr>
          </a:p>
          <a:p>
            <a:r>
              <a:rPr lang="en-US" altLang="zh-CN" sz="1600" dirty="0" smtClean="0">
                <a:solidFill>
                  <a:schemeClr val="tx1"/>
                </a:solidFill>
                <a:latin typeface="+mn-lt"/>
                <a:ea typeface="+mn-ea"/>
                <a:cs typeface="+mn-cs"/>
              </a:rPr>
              <a:t>5G</a:t>
            </a:r>
            <a:r>
              <a:rPr lang="zh-CN" altLang="en-US" sz="1600" dirty="0" smtClean="0">
                <a:solidFill>
                  <a:schemeClr val="tx1"/>
                </a:solidFill>
                <a:latin typeface="+mn-lt"/>
                <a:ea typeface="+mn-ea"/>
                <a:cs typeface="+mn-cs"/>
              </a:rPr>
              <a:t>小区建立基本参数有：</a:t>
            </a:r>
            <a:r>
              <a:rPr lang="en-US" altLang="zh-CN" sz="1600" dirty="0" smtClean="0">
                <a:solidFill>
                  <a:schemeClr val="tx1"/>
                </a:solidFill>
                <a:latin typeface="+mn-lt"/>
                <a:ea typeface="+mn-ea"/>
                <a:cs typeface="+mn-cs"/>
              </a:rPr>
              <a:t>TAC/PLMN/</a:t>
            </a:r>
            <a:r>
              <a:rPr lang="en-US" altLang="zh-CN" sz="1600" dirty="0" err="1" smtClean="0">
                <a:solidFill>
                  <a:srgbClr val="FF0000"/>
                </a:solidFill>
                <a:latin typeface="+mn-lt"/>
                <a:ea typeface="+mn-ea"/>
                <a:cs typeface="+mn-cs"/>
              </a:rPr>
              <a:t>NG</a:t>
            </a:r>
            <a:r>
              <a:rPr lang="en-US" altLang="zh-CN" sz="1600" dirty="0" err="1" smtClean="0">
                <a:solidFill>
                  <a:schemeClr val="tx1"/>
                </a:solidFill>
                <a:latin typeface="+mn-lt"/>
                <a:ea typeface="+mn-ea"/>
                <a:cs typeface="+mn-cs"/>
              </a:rPr>
              <a:t>SigLinkServerList</a:t>
            </a:r>
            <a:r>
              <a:rPr lang="zh-CN" altLang="en-US" sz="1600" dirty="0">
                <a:solidFill>
                  <a:schemeClr val="tx1"/>
                </a:solidFill>
                <a:latin typeface="+mn-lt"/>
                <a:ea typeface="+mn-ea"/>
                <a:cs typeface="+mn-cs"/>
              </a:rPr>
              <a:t>，</a:t>
            </a:r>
            <a:r>
              <a:rPr lang="en-US" altLang="zh-CN" sz="1600" dirty="0" err="1" smtClean="0">
                <a:solidFill>
                  <a:schemeClr val="tx1"/>
                </a:solidFill>
                <a:latin typeface="+mn-lt"/>
                <a:ea typeface="+mn-ea"/>
                <a:cs typeface="+mn-cs"/>
              </a:rPr>
              <a:t>CellIdentity</a:t>
            </a:r>
            <a:r>
              <a:rPr lang="en-US" altLang="zh-CN" sz="1600" dirty="0" smtClean="0">
                <a:solidFill>
                  <a:schemeClr val="tx1"/>
                </a:solidFill>
                <a:latin typeface="+mn-lt"/>
                <a:ea typeface="+mn-ea"/>
                <a:cs typeface="+mn-cs"/>
              </a:rPr>
              <a:t>/</a:t>
            </a:r>
            <a:r>
              <a:rPr lang="en-US" altLang="zh-CN" sz="1600" dirty="0" smtClean="0">
                <a:solidFill>
                  <a:srgbClr val="FF0000"/>
                </a:solidFill>
                <a:latin typeface="+mn-lt"/>
                <a:ea typeface="+mn-ea"/>
                <a:cs typeface="+mn-cs"/>
              </a:rPr>
              <a:t>NR</a:t>
            </a:r>
            <a:r>
              <a:rPr lang="en-US" altLang="zh-CN" sz="1600" dirty="0" smtClean="0">
                <a:solidFill>
                  <a:schemeClr val="tx1"/>
                </a:solidFill>
                <a:latin typeface="+mn-lt"/>
                <a:ea typeface="+mn-ea"/>
                <a:cs typeface="+mn-cs"/>
              </a:rPr>
              <a:t>ARFCN/</a:t>
            </a:r>
            <a:r>
              <a:rPr lang="en-US" altLang="zh-CN" sz="1600" dirty="0" smtClean="0">
                <a:solidFill>
                  <a:srgbClr val="FF0000"/>
                </a:solidFill>
                <a:latin typeface="+mn-lt"/>
                <a:ea typeface="+mn-ea"/>
                <a:cs typeface="+mn-cs"/>
              </a:rPr>
              <a:t>NR</a:t>
            </a:r>
            <a:r>
              <a:rPr lang="en-US" altLang="zh-CN" sz="1600" dirty="0">
                <a:solidFill>
                  <a:schemeClr val="tx1"/>
                </a:solidFill>
                <a:latin typeface="+mn-lt"/>
                <a:ea typeface="+mn-ea"/>
                <a:cs typeface="+mn-cs"/>
              </a:rPr>
              <a:t>PCI/ </a:t>
            </a:r>
            <a:r>
              <a:rPr lang="en-US" altLang="zh-CN" sz="1600" dirty="0" err="1">
                <a:solidFill>
                  <a:schemeClr val="tx1"/>
                </a:solidFill>
                <a:latin typeface="+mn-lt"/>
                <a:ea typeface="+mn-ea"/>
                <a:cs typeface="+mn-cs"/>
              </a:rPr>
              <a:t>DlRbs</a:t>
            </a:r>
            <a:r>
              <a:rPr lang="en-US" altLang="zh-CN" sz="1600" dirty="0">
                <a:solidFill>
                  <a:schemeClr val="tx1"/>
                </a:solidFill>
                <a:latin typeface="+mn-lt"/>
                <a:ea typeface="+mn-ea"/>
                <a:cs typeface="+mn-cs"/>
              </a:rPr>
              <a:t> /</a:t>
            </a:r>
            <a:r>
              <a:rPr lang="en-US" altLang="zh-CN" sz="1600" dirty="0" err="1" smtClean="0">
                <a:solidFill>
                  <a:schemeClr val="tx1"/>
                </a:solidFill>
                <a:latin typeface="+mn-lt"/>
                <a:ea typeface="+mn-ea"/>
                <a:cs typeface="+mn-cs"/>
              </a:rPr>
              <a:t>ReferenceSignalPower</a:t>
            </a:r>
            <a:endParaRPr lang="en-US" altLang="zh-CN" sz="1600" dirty="0" smtClean="0">
              <a:solidFill>
                <a:schemeClr val="tx1"/>
              </a:solidFill>
              <a:latin typeface="+mn-lt"/>
              <a:ea typeface="+mn-ea"/>
              <a:cs typeface="+mn-cs"/>
            </a:endParaRPr>
          </a:p>
          <a:p>
            <a:r>
              <a:rPr lang="en-US" altLang="zh-CN" sz="1600" dirty="0" smtClean="0">
                <a:solidFill>
                  <a:schemeClr val="tx1"/>
                </a:solidFill>
                <a:latin typeface="+mn-lt"/>
                <a:ea typeface="+mn-ea"/>
                <a:cs typeface="+mn-cs"/>
              </a:rPr>
              <a:t>NSA X2</a:t>
            </a:r>
            <a:r>
              <a:rPr lang="zh-CN" altLang="en-US" sz="1600" dirty="0" smtClean="0">
                <a:solidFill>
                  <a:schemeClr val="tx1"/>
                </a:solidFill>
                <a:latin typeface="+mn-lt"/>
                <a:ea typeface="+mn-ea"/>
                <a:cs typeface="+mn-cs"/>
              </a:rPr>
              <a:t>链路相关参数有：</a:t>
            </a:r>
            <a:r>
              <a:rPr lang="en-US" altLang="zh-CN" sz="1600" dirty="0" smtClean="0">
                <a:solidFill>
                  <a:schemeClr val="tx1"/>
                </a:solidFill>
                <a:latin typeface="+mn-lt"/>
                <a:ea typeface="+mn-ea"/>
                <a:cs typeface="+mn-cs"/>
              </a:rPr>
              <a:t>4G</a:t>
            </a:r>
            <a:r>
              <a:rPr lang="zh-CN" altLang="en-US" sz="1600" dirty="0" smtClean="0">
                <a:solidFill>
                  <a:schemeClr val="tx1"/>
                </a:solidFill>
                <a:latin typeface="+mn-lt"/>
                <a:ea typeface="+mn-ea"/>
                <a:cs typeface="+mn-cs"/>
              </a:rPr>
              <a:t>基站配置</a:t>
            </a:r>
            <a:r>
              <a:rPr lang="en-US" altLang="zh-CN" sz="1600" dirty="0" err="1" smtClean="0">
                <a:solidFill>
                  <a:schemeClr val="tx1"/>
                </a:solidFill>
                <a:latin typeface="+mn-lt"/>
                <a:ea typeface="+mn-ea"/>
                <a:cs typeface="+mn-cs"/>
              </a:rPr>
              <a:t>sgNB</a:t>
            </a:r>
            <a:r>
              <a:rPr lang="en-US" altLang="zh-CN" sz="1600" dirty="0" smtClean="0">
                <a:solidFill>
                  <a:schemeClr val="tx1"/>
                </a:solidFill>
                <a:latin typeface="+mn-lt"/>
                <a:ea typeface="+mn-ea"/>
                <a:cs typeface="+mn-cs"/>
              </a:rPr>
              <a:t> </a:t>
            </a:r>
            <a:r>
              <a:rPr lang="en-US" altLang="zh-CN" sz="1600" dirty="0" err="1" smtClean="0">
                <a:solidFill>
                  <a:schemeClr val="tx1"/>
                </a:solidFill>
                <a:latin typeface="+mn-lt"/>
                <a:ea typeface="+mn-ea"/>
                <a:cs typeface="+mn-cs"/>
              </a:rPr>
              <a:t>IPAddr</a:t>
            </a:r>
            <a:r>
              <a:rPr lang="en-US" altLang="zh-CN" sz="1600" dirty="0">
                <a:solidFill>
                  <a:schemeClr val="tx1"/>
                </a:solidFill>
                <a:latin typeface="+mn-lt"/>
                <a:ea typeface="+mn-ea"/>
                <a:cs typeface="+mn-cs"/>
              </a:rPr>
              <a:t>, </a:t>
            </a:r>
            <a:r>
              <a:rPr lang="en-US" altLang="zh-CN" sz="1600" dirty="0" err="1" smtClean="0">
                <a:solidFill>
                  <a:schemeClr val="tx1"/>
                </a:solidFill>
                <a:latin typeface="+mn-lt"/>
                <a:ea typeface="+mn-ea"/>
                <a:cs typeface="+mn-cs"/>
              </a:rPr>
              <a:t>default_gNB</a:t>
            </a:r>
            <a:r>
              <a:rPr lang="en-US" altLang="zh-CN" sz="1600" dirty="0">
                <a:solidFill>
                  <a:schemeClr val="tx1"/>
                </a:solidFill>
                <a:latin typeface="+mn-lt"/>
                <a:ea typeface="+mn-ea"/>
                <a:cs typeface="+mn-cs"/>
              </a:rPr>
              <a:t>, </a:t>
            </a:r>
            <a:r>
              <a:rPr lang="en-US" altLang="zh-CN" sz="1600" dirty="0" err="1" smtClean="0">
                <a:solidFill>
                  <a:schemeClr val="tx1"/>
                </a:solidFill>
                <a:latin typeface="+mn-lt"/>
                <a:ea typeface="+mn-ea"/>
                <a:cs typeface="+mn-cs"/>
              </a:rPr>
              <a:t>numPeergNB</a:t>
            </a:r>
            <a:r>
              <a:rPr lang="en-US" altLang="zh-CN" sz="1600" dirty="0">
                <a:solidFill>
                  <a:schemeClr val="tx1"/>
                </a:solidFill>
                <a:latin typeface="+mn-lt"/>
                <a:ea typeface="+mn-ea"/>
                <a:cs typeface="+mn-cs"/>
              </a:rPr>
              <a:t>, </a:t>
            </a:r>
            <a:r>
              <a:rPr lang="en-US" altLang="zh-CN" sz="1600" dirty="0" err="1" smtClean="0">
                <a:solidFill>
                  <a:schemeClr val="tx1"/>
                </a:solidFill>
                <a:latin typeface="+mn-lt"/>
                <a:ea typeface="+mn-ea"/>
                <a:cs typeface="+mn-cs"/>
              </a:rPr>
              <a:t>is_MaSgnbAddition</a:t>
            </a:r>
            <a:r>
              <a:rPr lang="en-US" altLang="zh-CN" sz="1600" dirty="0">
                <a:solidFill>
                  <a:schemeClr val="tx1"/>
                </a:solidFill>
                <a:latin typeface="+mn-lt"/>
                <a:ea typeface="+mn-ea"/>
                <a:cs typeface="+mn-cs"/>
              </a:rPr>
              <a:t>, </a:t>
            </a:r>
            <a:r>
              <a:rPr lang="en-US" altLang="zh-CN" sz="1600" dirty="0" smtClean="0">
                <a:solidFill>
                  <a:schemeClr val="tx1"/>
                </a:solidFill>
                <a:latin typeface="+mn-lt"/>
                <a:ea typeface="+mn-ea"/>
                <a:cs typeface="+mn-cs"/>
              </a:rPr>
              <a:t>SGNB_BEARER_TYPE</a:t>
            </a:r>
          </a:p>
          <a:p>
            <a:endParaRPr lang="en-US" altLang="zh-CN" sz="1600" dirty="0">
              <a:solidFill>
                <a:schemeClr val="tx1"/>
              </a:solidFill>
              <a:latin typeface="+mn-lt"/>
              <a:ea typeface="+mn-ea"/>
              <a:cs typeface="+mn-cs"/>
            </a:endParaRPr>
          </a:p>
          <a:p>
            <a:r>
              <a:rPr lang="en-US" altLang="zh-CN" sz="1600" dirty="0">
                <a:solidFill>
                  <a:schemeClr val="tx1"/>
                </a:solidFill>
                <a:latin typeface="+mn-lt"/>
                <a:ea typeface="+mn-ea"/>
                <a:cs typeface="+mn-cs"/>
              </a:rPr>
              <a:t>3.</a:t>
            </a:r>
            <a:r>
              <a:rPr lang="zh-CN" altLang="en-US" sz="1600" dirty="0">
                <a:solidFill>
                  <a:schemeClr val="tx1"/>
                </a:solidFill>
                <a:latin typeface="+mn-lt"/>
                <a:ea typeface="+mn-ea"/>
                <a:cs typeface="+mn-cs"/>
              </a:rPr>
              <a:t>基站的信号功率，</a:t>
            </a:r>
            <a:r>
              <a:rPr lang="en-US" altLang="zh-CN" sz="1600" dirty="0">
                <a:solidFill>
                  <a:schemeClr val="tx1"/>
                </a:solidFill>
                <a:latin typeface="+mn-lt"/>
                <a:ea typeface="+mn-ea"/>
                <a:cs typeface="+mn-cs"/>
              </a:rPr>
              <a:t>PCI</a:t>
            </a:r>
            <a:r>
              <a:rPr lang="zh-CN" altLang="en-US" sz="1600" dirty="0">
                <a:solidFill>
                  <a:schemeClr val="tx1"/>
                </a:solidFill>
                <a:latin typeface="+mn-lt"/>
                <a:ea typeface="+mn-ea"/>
                <a:cs typeface="+mn-cs"/>
              </a:rPr>
              <a:t>，</a:t>
            </a:r>
            <a:r>
              <a:rPr lang="en-US" altLang="zh-CN" sz="1600" dirty="0">
                <a:solidFill>
                  <a:schemeClr val="tx1"/>
                </a:solidFill>
                <a:latin typeface="+mn-lt"/>
                <a:ea typeface="+mn-ea"/>
                <a:cs typeface="+mn-cs"/>
              </a:rPr>
              <a:t>SON</a:t>
            </a:r>
            <a:r>
              <a:rPr lang="zh-CN" altLang="en-US" sz="1600" dirty="0">
                <a:solidFill>
                  <a:schemeClr val="tx1"/>
                </a:solidFill>
                <a:latin typeface="+mn-lt"/>
                <a:ea typeface="+mn-ea"/>
                <a:cs typeface="+mn-cs"/>
              </a:rPr>
              <a:t>等基本功能介绍以及配置。</a:t>
            </a:r>
          </a:p>
          <a:p>
            <a:r>
              <a:rPr lang="zh-CN" altLang="en-US" sz="1600" dirty="0">
                <a:solidFill>
                  <a:schemeClr val="tx1"/>
                </a:solidFill>
                <a:latin typeface="+mn-lt"/>
                <a:ea typeface="+mn-ea"/>
                <a:cs typeface="+mn-cs"/>
              </a:rPr>
              <a:t>实际发射功率</a:t>
            </a:r>
            <a:r>
              <a:rPr lang="en-US" altLang="zh-CN" sz="1600" dirty="0" err="1">
                <a:solidFill>
                  <a:schemeClr val="tx1"/>
                </a:solidFill>
                <a:latin typeface="+mn-lt"/>
                <a:ea typeface="+mn-ea"/>
                <a:cs typeface="+mn-cs"/>
              </a:rPr>
              <a:t>dbm</a:t>
            </a:r>
            <a:r>
              <a:rPr lang="en-US" altLang="zh-CN" sz="1600" dirty="0">
                <a:solidFill>
                  <a:schemeClr val="tx1"/>
                </a:solidFill>
                <a:latin typeface="+mn-lt"/>
                <a:ea typeface="+mn-ea"/>
                <a:cs typeface="+mn-cs"/>
              </a:rPr>
              <a:t> = </a:t>
            </a:r>
            <a:r>
              <a:rPr lang="en-US" altLang="zh-CN" sz="1600" dirty="0" err="1">
                <a:solidFill>
                  <a:schemeClr val="tx1"/>
                </a:solidFill>
                <a:latin typeface="+mn-lt"/>
                <a:ea typeface="+mn-ea"/>
                <a:cs typeface="+mn-cs"/>
              </a:rPr>
              <a:t>ReferenceSignalPower</a:t>
            </a:r>
            <a:r>
              <a:rPr lang="en-US" altLang="zh-CN" sz="1600" dirty="0">
                <a:solidFill>
                  <a:schemeClr val="tx1"/>
                </a:solidFill>
                <a:latin typeface="+mn-lt"/>
                <a:ea typeface="+mn-ea"/>
                <a:cs typeface="+mn-cs"/>
              </a:rPr>
              <a:t>+ 10 x log( 100 x 12) </a:t>
            </a:r>
            <a:r>
              <a:rPr lang="zh-CN" altLang="en-US" sz="1600" dirty="0">
                <a:solidFill>
                  <a:schemeClr val="tx1"/>
                </a:solidFill>
                <a:latin typeface="+mn-lt"/>
                <a:ea typeface="+mn-ea"/>
                <a:cs typeface="+mn-cs"/>
              </a:rPr>
              <a:t>（以</a:t>
            </a:r>
            <a:r>
              <a:rPr lang="en-US" altLang="zh-CN" sz="1600" dirty="0">
                <a:solidFill>
                  <a:schemeClr val="tx1"/>
                </a:solidFill>
                <a:latin typeface="+mn-lt"/>
                <a:ea typeface="+mn-ea"/>
                <a:cs typeface="+mn-cs"/>
              </a:rPr>
              <a:t>4G 20M</a:t>
            </a:r>
            <a:r>
              <a:rPr lang="zh-CN" altLang="en-US" sz="1600" dirty="0">
                <a:solidFill>
                  <a:schemeClr val="tx1"/>
                </a:solidFill>
                <a:latin typeface="+mn-lt"/>
                <a:ea typeface="+mn-ea"/>
                <a:cs typeface="+mn-cs"/>
              </a:rPr>
              <a:t>带宽为例）</a:t>
            </a:r>
            <a:endParaRPr lang="en-US" altLang="zh-CN" sz="1600" dirty="0">
              <a:solidFill>
                <a:schemeClr val="tx1"/>
              </a:solidFill>
              <a:latin typeface="+mn-lt"/>
              <a:ea typeface="+mn-ea"/>
              <a:cs typeface="+mn-cs"/>
            </a:endParaRPr>
          </a:p>
          <a:p>
            <a:r>
              <a:rPr lang="zh-CN" altLang="en-US" sz="1600" dirty="0">
                <a:solidFill>
                  <a:schemeClr val="tx1"/>
                </a:solidFill>
                <a:latin typeface="+mn-lt"/>
                <a:ea typeface="+mn-ea"/>
                <a:cs typeface="+mn-cs"/>
              </a:rPr>
              <a:t>参考信号功率和</a:t>
            </a:r>
            <a:r>
              <a:rPr lang="en-US" altLang="zh-CN" sz="1600" dirty="0">
                <a:solidFill>
                  <a:schemeClr val="tx1"/>
                </a:solidFill>
                <a:latin typeface="+mn-lt"/>
                <a:ea typeface="+mn-ea"/>
                <a:cs typeface="+mn-cs"/>
              </a:rPr>
              <a:t>PCI</a:t>
            </a:r>
            <a:r>
              <a:rPr lang="zh-CN" altLang="en-US" sz="1600" dirty="0">
                <a:solidFill>
                  <a:schemeClr val="tx1"/>
                </a:solidFill>
                <a:latin typeface="+mn-lt"/>
                <a:ea typeface="+mn-ea"/>
                <a:cs typeface="+mn-cs"/>
              </a:rPr>
              <a:t>配置见问题</a:t>
            </a:r>
            <a:r>
              <a:rPr lang="en-US" altLang="zh-CN" sz="1600" dirty="0">
                <a:solidFill>
                  <a:schemeClr val="tx1"/>
                </a:solidFill>
                <a:latin typeface="+mn-lt"/>
                <a:ea typeface="+mn-ea"/>
                <a:cs typeface="+mn-cs"/>
              </a:rPr>
              <a:t>2</a:t>
            </a:r>
          </a:p>
          <a:p>
            <a:r>
              <a:rPr lang="en-US" altLang="zh-CN" sz="1600" dirty="0">
                <a:solidFill>
                  <a:schemeClr val="tx1"/>
                </a:solidFill>
                <a:latin typeface="+mn-lt"/>
                <a:ea typeface="+mn-ea"/>
                <a:cs typeface="+mn-cs"/>
              </a:rPr>
              <a:t>SON</a:t>
            </a:r>
            <a:r>
              <a:rPr lang="zh-CN" altLang="en-US" sz="1600" dirty="0">
                <a:solidFill>
                  <a:schemeClr val="tx1"/>
                </a:solidFill>
                <a:latin typeface="+mn-lt"/>
                <a:ea typeface="+mn-ea"/>
                <a:cs typeface="+mn-cs"/>
              </a:rPr>
              <a:t>参数配置在</a:t>
            </a:r>
            <a:r>
              <a:rPr lang="en-US" altLang="zh-CN" sz="1600" dirty="0" err="1">
                <a:solidFill>
                  <a:schemeClr val="tx1"/>
                </a:solidFill>
                <a:latin typeface="+mn-lt"/>
                <a:ea typeface="+mn-ea"/>
                <a:cs typeface="+mn-cs"/>
              </a:rPr>
              <a:t>SONParams</a:t>
            </a:r>
            <a:r>
              <a:rPr lang="zh-CN" altLang="en-US" sz="1600" dirty="0">
                <a:solidFill>
                  <a:schemeClr val="tx1"/>
                </a:solidFill>
                <a:latin typeface="+mn-lt"/>
                <a:ea typeface="+mn-ea"/>
                <a:cs typeface="+mn-cs"/>
              </a:rPr>
              <a:t>参数配置</a:t>
            </a:r>
            <a:r>
              <a:rPr lang="zh-CN" altLang="en-US" sz="1600" dirty="0" smtClean="0">
                <a:solidFill>
                  <a:schemeClr val="tx1"/>
                </a:solidFill>
                <a:latin typeface="+mn-lt"/>
                <a:ea typeface="+mn-ea"/>
                <a:cs typeface="+mn-cs"/>
              </a:rPr>
              <a:t>，包含邻区侦听，邻区自添加，</a:t>
            </a:r>
            <a:r>
              <a:rPr lang="en-US" altLang="zh-CN" sz="1600" dirty="0" smtClean="0">
                <a:solidFill>
                  <a:schemeClr val="tx1"/>
                </a:solidFill>
                <a:latin typeface="+mn-lt"/>
                <a:ea typeface="+mn-ea"/>
                <a:cs typeface="+mn-cs"/>
              </a:rPr>
              <a:t>PCI</a:t>
            </a:r>
            <a:r>
              <a:rPr lang="zh-CN" altLang="en-US" sz="1600" dirty="0" smtClean="0">
                <a:solidFill>
                  <a:schemeClr val="tx1"/>
                </a:solidFill>
                <a:latin typeface="+mn-lt"/>
                <a:ea typeface="+mn-ea"/>
                <a:cs typeface="+mn-cs"/>
              </a:rPr>
              <a:t>自配置自优化，</a:t>
            </a:r>
            <a:r>
              <a:rPr lang="en-US" altLang="zh-CN" sz="1600" dirty="0" smtClean="0">
                <a:solidFill>
                  <a:schemeClr val="tx1"/>
                </a:solidFill>
                <a:latin typeface="+mn-lt"/>
                <a:ea typeface="+mn-ea"/>
                <a:cs typeface="+mn-cs"/>
              </a:rPr>
              <a:t>SON</a:t>
            </a:r>
            <a:r>
              <a:rPr lang="zh-CN" altLang="en-US" sz="1600" dirty="0" smtClean="0">
                <a:solidFill>
                  <a:schemeClr val="tx1"/>
                </a:solidFill>
                <a:latin typeface="+mn-lt"/>
                <a:ea typeface="+mn-ea"/>
                <a:cs typeface="+mn-cs"/>
              </a:rPr>
              <a:t>同步等</a:t>
            </a:r>
            <a:endParaRPr lang="en-US" altLang="zh-CN" sz="1600" dirty="0">
              <a:solidFill>
                <a:schemeClr val="tx1"/>
              </a:solidFill>
              <a:latin typeface="+mn-lt"/>
              <a:ea typeface="+mn-ea"/>
              <a:cs typeface="+mn-cs"/>
            </a:endParaRPr>
          </a:p>
          <a:p>
            <a:endParaRPr lang="zh-CN" altLang="en-US" sz="1600" dirty="0">
              <a:solidFill>
                <a:schemeClr val="tx1"/>
              </a:solidFill>
              <a:latin typeface="+mn-lt"/>
              <a:ea typeface="+mn-ea"/>
              <a:cs typeface="+mn-cs"/>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22</a:t>
            </a:fld>
            <a:endParaRPr lang="en-US" dirty="0"/>
          </a:p>
        </p:txBody>
      </p:sp>
    </p:spTree>
    <p:extLst>
      <p:ext uri="{BB962C8B-B14F-4D97-AF65-F5344CB8AC3E}">
        <p14:creationId xmlns:p14="http://schemas.microsoft.com/office/powerpoint/2010/main" val="3305102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答疑</a:t>
            </a:r>
            <a:endParaRPr lang="zh-CN" altLang="en-US" dirty="0"/>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23</a:t>
            </a:fld>
            <a:endParaRPr lang="en-US" dirty="0"/>
          </a:p>
        </p:txBody>
      </p:sp>
      <p:pic>
        <p:nvPicPr>
          <p:cNvPr id="6" name="图片 5"/>
          <p:cNvPicPr>
            <a:picLocks noChangeAspect="1"/>
          </p:cNvPicPr>
          <p:nvPr/>
        </p:nvPicPr>
        <p:blipFill>
          <a:blip r:embed="rId2"/>
          <a:stretch>
            <a:fillRect/>
          </a:stretch>
        </p:blipFill>
        <p:spPr>
          <a:xfrm>
            <a:off x="726922" y="1153421"/>
            <a:ext cx="3694158" cy="5596754"/>
          </a:xfrm>
          <a:prstGeom prst="rect">
            <a:avLst/>
          </a:prstGeom>
        </p:spPr>
      </p:pic>
      <p:pic>
        <p:nvPicPr>
          <p:cNvPr id="7" name="图片 6"/>
          <p:cNvPicPr>
            <a:picLocks noChangeAspect="1"/>
          </p:cNvPicPr>
          <p:nvPr/>
        </p:nvPicPr>
        <p:blipFill>
          <a:blip r:embed="rId3"/>
          <a:stretch>
            <a:fillRect/>
          </a:stretch>
        </p:blipFill>
        <p:spPr>
          <a:xfrm>
            <a:off x="6607177" y="1814979"/>
            <a:ext cx="4268580" cy="4273637"/>
          </a:xfrm>
          <a:prstGeom prst="rect">
            <a:avLst/>
          </a:prstGeom>
        </p:spPr>
      </p:pic>
      <p:sp>
        <p:nvSpPr>
          <p:cNvPr id="8" name="文本框 7"/>
          <p:cNvSpPr txBox="1"/>
          <p:nvPr/>
        </p:nvSpPr>
        <p:spPr>
          <a:xfrm>
            <a:off x="557856" y="1238761"/>
            <a:ext cx="1686758" cy="369332"/>
          </a:xfrm>
          <a:prstGeom prst="rect">
            <a:avLst/>
          </a:prstGeom>
          <a:noFill/>
        </p:spPr>
        <p:txBody>
          <a:bodyPr wrap="square" rtlCol="0">
            <a:spAutoFit/>
          </a:bodyPr>
          <a:lstStyle/>
          <a:p>
            <a:r>
              <a:rPr lang="en-US" altLang="zh-CN" dirty="0" smtClean="0"/>
              <a:t>5GNR</a:t>
            </a:r>
            <a:r>
              <a:rPr lang="zh-CN" altLang="en-US" dirty="0" smtClean="0"/>
              <a:t>目录结构</a:t>
            </a:r>
            <a:endParaRPr lang="zh-CN" altLang="en-US" dirty="0"/>
          </a:p>
        </p:txBody>
      </p:sp>
      <p:sp>
        <p:nvSpPr>
          <p:cNvPr id="9" name="文本框 8"/>
          <p:cNvSpPr txBox="1"/>
          <p:nvPr/>
        </p:nvSpPr>
        <p:spPr>
          <a:xfrm>
            <a:off x="6791460" y="1210621"/>
            <a:ext cx="1864268" cy="369332"/>
          </a:xfrm>
          <a:prstGeom prst="rect">
            <a:avLst/>
          </a:prstGeom>
          <a:noFill/>
        </p:spPr>
        <p:txBody>
          <a:bodyPr wrap="square" rtlCol="0">
            <a:spAutoFit/>
          </a:bodyPr>
          <a:lstStyle/>
          <a:p>
            <a:r>
              <a:rPr lang="en-US" altLang="zh-CN" dirty="0" smtClean="0"/>
              <a:t>4G LTE</a:t>
            </a:r>
            <a:r>
              <a:rPr lang="zh-CN" altLang="en-US" dirty="0" smtClean="0"/>
              <a:t>目录结构</a:t>
            </a:r>
            <a:endParaRPr lang="zh-CN" altLang="en-US" dirty="0"/>
          </a:p>
        </p:txBody>
      </p:sp>
    </p:spTree>
    <p:extLst>
      <p:ext uri="{BB962C8B-B14F-4D97-AF65-F5344CB8AC3E}">
        <p14:creationId xmlns:p14="http://schemas.microsoft.com/office/powerpoint/2010/main" val="248781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答疑</a:t>
            </a:r>
            <a:endParaRPr lang="zh-CN" altLang="en-US" dirty="0"/>
          </a:p>
        </p:txBody>
      </p:sp>
      <p:sp>
        <p:nvSpPr>
          <p:cNvPr id="3" name="内容占位符 2"/>
          <p:cNvSpPr>
            <a:spLocks noGrp="1"/>
          </p:cNvSpPr>
          <p:nvPr>
            <p:ph idx="1"/>
          </p:nvPr>
        </p:nvSpPr>
        <p:spPr>
          <a:xfrm>
            <a:off x="609600" y="1138566"/>
            <a:ext cx="10972800" cy="304709"/>
          </a:xfrm>
        </p:spPr>
        <p:txBody>
          <a:bodyPr/>
          <a:lstStyle/>
          <a:p>
            <a:r>
              <a:rPr lang="en-US" altLang="zh-CN" sz="1600" dirty="0" smtClean="0">
                <a:solidFill>
                  <a:schemeClr val="tx1"/>
                </a:solidFill>
                <a:latin typeface="+mn-lt"/>
                <a:ea typeface="+mn-ea"/>
                <a:cs typeface="+mn-cs"/>
              </a:rPr>
              <a:t>4</a:t>
            </a:r>
            <a:r>
              <a:rPr lang="en-US" altLang="zh-CN" sz="1600" dirty="0">
                <a:solidFill>
                  <a:schemeClr val="tx1"/>
                </a:solidFill>
                <a:latin typeface="+mn-lt"/>
                <a:ea typeface="+mn-ea"/>
                <a:cs typeface="+mn-cs"/>
              </a:rPr>
              <a:t>.</a:t>
            </a:r>
            <a:r>
              <a:rPr lang="zh-CN" altLang="en-US" sz="1600" dirty="0">
                <a:solidFill>
                  <a:schemeClr val="tx1"/>
                </a:solidFill>
                <a:latin typeface="+mn-lt"/>
                <a:ea typeface="+mn-ea"/>
                <a:cs typeface="+mn-cs"/>
              </a:rPr>
              <a:t>如何通过基站网管配置基站</a:t>
            </a:r>
            <a:r>
              <a:rPr lang="zh-CN" altLang="en-US" sz="1600" dirty="0" smtClean="0">
                <a:solidFill>
                  <a:schemeClr val="tx1"/>
                </a:solidFill>
                <a:latin typeface="+mn-lt"/>
                <a:ea typeface="+mn-ea"/>
                <a:cs typeface="+mn-cs"/>
              </a:rPr>
              <a:t>。</a:t>
            </a:r>
            <a:endParaRPr lang="en-US" altLang="zh-CN" sz="1600" dirty="0" smtClean="0">
              <a:solidFill>
                <a:schemeClr val="tx1"/>
              </a:solidFill>
              <a:latin typeface="+mn-lt"/>
              <a:ea typeface="+mn-ea"/>
              <a:cs typeface="+mn-cs"/>
            </a:endParaRPr>
          </a:p>
          <a:p>
            <a:r>
              <a:rPr lang="zh-CN" altLang="en-US" sz="1600" dirty="0" smtClean="0">
                <a:solidFill>
                  <a:schemeClr val="tx1"/>
                </a:solidFill>
                <a:latin typeface="+mn-lt"/>
                <a:ea typeface="+mn-ea"/>
                <a:cs typeface="+mn-cs"/>
              </a:rPr>
              <a:t>方法</a:t>
            </a:r>
            <a:r>
              <a:rPr lang="en-US" altLang="zh-CN" sz="1600" dirty="0" smtClean="0">
                <a:solidFill>
                  <a:schemeClr val="tx1"/>
                </a:solidFill>
                <a:latin typeface="+mn-lt"/>
                <a:ea typeface="+mn-ea"/>
                <a:cs typeface="+mn-cs"/>
              </a:rPr>
              <a:t>1</a:t>
            </a:r>
            <a:r>
              <a:rPr lang="zh-CN" altLang="en-US" sz="1600" dirty="0" smtClean="0">
                <a:solidFill>
                  <a:schemeClr val="tx1"/>
                </a:solidFill>
                <a:latin typeface="+mn-lt"/>
                <a:ea typeface="+mn-ea"/>
                <a:cs typeface="+mn-cs"/>
              </a:rPr>
              <a:t>：登录基站网管地址，</a:t>
            </a:r>
            <a:r>
              <a:rPr lang="zh-CN" altLang="en-US" sz="1600" dirty="0">
                <a:solidFill>
                  <a:schemeClr val="tx1"/>
                </a:solidFill>
                <a:latin typeface="+mn-lt"/>
                <a:ea typeface="+mn-ea"/>
                <a:cs typeface="+mn-cs"/>
              </a:rPr>
              <a:t>如下</a:t>
            </a:r>
            <a:r>
              <a:rPr lang="zh-CN" altLang="en-US" sz="1600" dirty="0" smtClean="0">
                <a:solidFill>
                  <a:schemeClr val="tx1"/>
                </a:solidFill>
                <a:latin typeface="+mn-lt"/>
                <a:ea typeface="+mn-ea"/>
                <a:cs typeface="+mn-cs"/>
              </a:rPr>
              <a:t>图</a:t>
            </a:r>
            <a:r>
              <a:rPr lang="en-US" altLang="zh-CN" sz="1600" dirty="0" smtClean="0">
                <a:solidFill>
                  <a:schemeClr val="tx1"/>
                </a:solidFill>
                <a:latin typeface="+mn-lt"/>
                <a:ea typeface="+mn-ea"/>
                <a:cs typeface="+mn-cs"/>
              </a:rPr>
              <a:t>1</a:t>
            </a:r>
            <a:r>
              <a:rPr lang="zh-CN" altLang="en-US" sz="1600" dirty="0" smtClean="0">
                <a:solidFill>
                  <a:schemeClr val="tx1"/>
                </a:solidFill>
                <a:latin typeface="+mn-lt"/>
                <a:ea typeface="+mn-ea"/>
                <a:cs typeface="+mn-cs"/>
              </a:rPr>
              <a:t>示，进入</a:t>
            </a:r>
            <a:r>
              <a:rPr lang="en-US" altLang="zh-CN" sz="1600" dirty="0" smtClean="0">
                <a:solidFill>
                  <a:schemeClr val="tx1"/>
                </a:solidFill>
                <a:latin typeface="+mn-lt"/>
                <a:ea typeface="+mn-ea"/>
                <a:cs typeface="+mn-cs"/>
              </a:rPr>
              <a:t>Parameter Tree Management</a:t>
            </a:r>
            <a:r>
              <a:rPr lang="zh-CN" altLang="en-US" sz="1600" dirty="0" smtClean="0">
                <a:solidFill>
                  <a:schemeClr val="tx1"/>
                </a:solidFill>
                <a:latin typeface="+mn-lt"/>
                <a:ea typeface="+mn-ea"/>
                <a:cs typeface="+mn-cs"/>
              </a:rPr>
              <a:t>配置基站参数，配置参数见问题</a:t>
            </a:r>
            <a:r>
              <a:rPr lang="en-US" altLang="zh-CN" sz="1600" dirty="0" smtClean="0">
                <a:solidFill>
                  <a:schemeClr val="tx1"/>
                </a:solidFill>
                <a:latin typeface="+mn-lt"/>
                <a:ea typeface="+mn-ea"/>
                <a:cs typeface="+mn-cs"/>
              </a:rPr>
              <a:t>2</a:t>
            </a:r>
            <a:r>
              <a:rPr lang="zh-CN" altLang="en-US" sz="1600" dirty="0" smtClean="0">
                <a:solidFill>
                  <a:schemeClr val="tx1"/>
                </a:solidFill>
                <a:latin typeface="+mn-lt"/>
                <a:ea typeface="+mn-ea"/>
                <a:cs typeface="+mn-cs"/>
              </a:rPr>
              <a:t>。</a:t>
            </a:r>
            <a:endParaRPr lang="en-US" altLang="zh-CN" sz="1600" dirty="0" smtClean="0">
              <a:solidFill>
                <a:schemeClr val="tx1"/>
              </a:solidFill>
              <a:latin typeface="+mn-lt"/>
              <a:ea typeface="+mn-ea"/>
              <a:cs typeface="+mn-cs"/>
            </a:endParaRPr>
          </a:p>
          <a:p>
            <a:r>
              <a:rPr lang="zh-CN" altLang="en-US" sz="1600" dirty="0" smtClean="0">
                <a:solidFill>
                  <a:schemeClr val="tx1"/>
                </a:solidFill>
                <a:latin typeface="+mn-lt"/>
                <a:ea typeface="+mn-ea"/>
                <a:cs typeface="+mn-cs"/>
              </a:rPr>
              <a:t>方法</a:t>
            </a:r>
            <a:r>
              <a:rPr lang="en-US" altLang="zh-CN" sz="1600" dirty="0" smtClean="0">
                <a:solidFill>
                  <a:schemeClr val="tx1"/>
                </a:solidFill>
                <a:latin typeface="+mn-lt"/>
                <a:ea typeface="+mn-ea"/>
                <a:cs typeface="+mn-cs"/>
              </a:rPr>
              <a:t>2</a:t>
            </a:r>
            <a:r>
              <a:rPr lang="zh-CN" altLang="en-US" sz="1600" dirty="0" smtClean="0">
                <a:solidFill>
                  <a:schemeClr val="tx1"/>
                </a:solidFill>
                <a:latin typeface="+mn-lt"/>
                <a:ea typeface="+mn-ea"/>
                <a:cs typeface="+mn-cs"/>
              </a:rPr>
              <a:t>：</a:t>
            </a:r>
            <a:r>
              <a:rPr lang="en-US" altLang="zh-CN" sz="1600" dirty="0" smtClean="0">
                <a:solidFill>
                  <a:schemeClr val="tx1"/>
                </a:solidFill>
                <a:latin typeface="+mn-lt"/>
                <a:ea typeface="+mn-ea"/>
                <a:cs typeface="+mn-cs"/>
              </a:rPr>
              <a:t>Profile</a:t>
            </a:r>
            <a:r>
              <a:rPr lang="zh-CN" altLang="en-US" sz="1600" dirty="0" smtClean="0">
                <a:solidFill>
                  <a:schemeClr val="tx1"/>
                </a:solidFill>
                <a:latin typeface="+mn-lt"/>
                <a:ea typeface="+mn-ea"/>
                <a:cs typeface="+mn-cs"/>
              </a:rPr>
              <a:t>参数配置，如下图</a:t>
            </a:r>
            <a:r>
              <a:rPr lang="en-US" altLang="zh-CN" sz="1600" dirty="0" smtClean="0">
                <a:solidFill>
                  <a:schemeClr val="tx1"/>
                </a:solidFill>
                <a:latin typeface="+mn-lt"/>
                <a:ea typeface="+mn-ea"/>
                <a:cs typeface="+mn-cs"/>
              </a:rPr>
              <a:t>2</a:t>
            </a:r>
            <a:r>
              <a:rPr lang="zh-CN" altLang="en-US" sz="1600" dirty="0" smtClean="0">
                <a:solidFill>
                  <a:schemeClr val="tx1"/>
                </a:solidFill>
                <a:latin typeface="+mn-lt"/>
                <a:ea typeface="+mn-ea"/>
                <a:cs typeface="+mn-cs"/>
              </a:rPr>
              <a:t>示，进入</a:t>
            </a:r>
            <a:r>
              <a:rPr lang="en-US" altLang="zh-CN" sz="1600" dirty="0" err="1" smtClean="0">
                <a:solidFill>
                  <a:schemeClr val="tx1"/>
                </a:solidFill>
                <a:latin typeface="+mn-lt"/>
                <a:ea typeface="+mn-ea"/>
                <a:cs typeface="+mn-cs"/>
              </a:rPr>
              <a:t>FileManagement</a:t>
            </a:r>
            <a:r>
              <a:rPr lang="zh-CN" altLang="en-US" sz="1600" dirty="0" smtClean="0">
                <a:solidFill>
                  <a:schemeClr val="tx1"/>
                </a:solidFill>
                <a:latin typeface="+mn-lt"/>
                <a:ea typeface="+mn-ea"/>
                <a:cs typeface="+mn-cs"/>
              </a:rPr>
              <a:t>，上传</a:t>
            </a:r>
            <a:r>
              <a:rPr lang="en-US" altLang="zh-CN" sz="1600" dirty="0" smtClean="0">
                <a:solidFill>
                  <a:schemeClr val="tx1"/>
                </a:solidFill>
                <a:latin typeface="+mn-lt"/>
                <a:ea typeface="+mn-ea"/>
                <a:cs typeface="+mn-cs"/>
              </a:rPr>
              <a:t>profile</a:t>
            </a:r>
            <a:r>
              <a:rPr lang="zh-CN" altLang="en-US" sz="1600" dirty="0" smtClean="0">
                <a:solidFill>
                  <a:schemeClr val="tx1"/>
                </a:solidFill>
                <a:latin typeface="+mn-lt"/>
                <a:ea typeface="+mn-ea"/>
                <a:cs typeface="+mn-cs"/>
              </a:rPr>
              <a:t>文件，配置参数见问题</a:t>
            </a:r>
            <a:r>
              <a:rPr lang="en-US" altLang="zh-CN" sz="1600" dirty="0" smtClean="0">
                <a:solidFill>
                  <a:schemeClr val="tx1"/>
                </a:solidFill>
                <a:latin typeface="+mn-lt"/>
                <a:ea typeface="+mn-ea"/>
                <a:cs typeface="+mn-cs"/>
              </a:rPr>
              <a:t>2</a:t>
            </a:r>
            <a:r>
              <a:rPr lang="zh-CN" altLang="en-US" sz="1600" dirty="0" smtClean="0">
                <a:solidFill>
                  <a:schemeClr val="tx1"/>
                </a:solidFill>
                <a:latin typeface="+mn-lt"/>
                <a:ea typeface="+mn-ea"/>
                <a:cs typeface="+mn-cs"/>
              </a:rPr>
              <a:t>。</a:t>
            </a:r>
            <a:endParaRPr lang="en-US" altLang="zh-CN" sz="1600" dirty="0">
              <a:solidFill>
                <a:schemeClr val="tx1"/>
              </a:solidFill>
              <a:latin typeface="+mn-lt"/>
              <a:ea typeface="+mn-ea"/>
              <a:cs typeface="+mn-cs"/>
            </a:endParaRPr>
          </a:p>
          <a:p>
            <a:endParaRPr lang="zh-CN" altLang="en-US" sz="1600" dirty="0">
              <a:solidFill>
                <a:schemeClr val="tx1"/>
              </a:solidFill>
              <a:latin typeface="+mn-lt"/>
              <a:ea typeface="+mn-ea"/>
              <a:cs typeface="+mn-cs"/>
            </a:endParaRPr>
          </a:p>
          <a:p>
            <a:endParaRPr lang="zh-CN" altLang="en-US" dirty="0"/>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24</a:t>
            </a:fld>
            <a:endParaRPr lang="en-US" dirty="0"/>
          </a:p>
        </p:txBody>
      </p:sp>
      <p:pic>
        <p:nvPicPr>
          <p:cNvPr id="6" name="图片 5"/>
          <p:cNvPicPr>
            <a:picLocks noChangeAspect="1"/>
          </p:cNvPicPr>
          <p:nvPr/>
        </p:nvPicPr>
        <p:blipFill>
          <a:blip r:embed="rId2"/>
          <a:stretch>
            <a:fillRect/>
          </a:stretch>
        </p:blipFill>
        <p:spPr>
          <a:xfrm>
            <a:off x="887767" y="2100279"/>
            <a:ext cx="8060924" cy="3270711"/>
          </a:xfrm>
          <a:prstGeom prst="rect">
            <a:avLst/>
          </a:prstGeom>
        </p:spPr>
      </p:pic>
      <p:sp>
        <p:nvSpPr>
          <p:cNvPr id="9" name="文本框 8"/>
          <p:cNvSpPr txBox="1"/>
          <p:nvPr/>
        </p:nvSpPr>
        <p:spPr>
          <a:xfrm>
            <a:off x="3551069" y="5344356"/>
            <a:ext cx="2805344" cy="369332"/>
          </a:xfrm>
          <a:prstGeom prst="rect">
            <a:avLst/>
          </a:prstGeom>
          <a:noFill/>
        </p:spPr>
        <p:txBody>
          <a:bodyPr wrap="square" rtlCol="0">
            <a:spAutoFit/>
          </a:bodyPr>
          <a:lstStyle/>
          <a:p>
            <a:r>
              <a:rPr lang="zh-CN" altLang="en-US" dirty="0" smtClean="0"/>
              <a:t>图</a:t>
            </a:r>
            <a:r>
              <a:rPr lang="en-US" altLang="zh-CN" dirty="0" smtClean="0"/>
              <a:t>1 </a:t>
            </a:r>
            <a:r>
              <a:rPr lang="zh-CN" altLang="en-US" dirty="0" smtClean="0"/>
              <a:t>参数树配置</a:t>
            </a:r>
            <a:endParaRPr lang="zh-CN" altLang="en-US" dirty="0"/>
          </a:p>
        </p:txBody>
      </p:sp>
    </p:spTree>
    <p:extLst>
      <p:ext uri="{BB962C8B-B14F-4D97-AF65-F5344CB8AC3E}">
        <p14:creationId xmlns:p14="http://schemas.microsoft.com/office/powerpoint/2010/main" val="85508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答疑</a:t>
            </a:r>
            <a:endParaRPr lang="zh-CN" altLang="en-US" dirty="0"/>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25</a:t>
            </a:fld>
            <a:endParaRPr lang="en-US" dirty="0"/>
          </a:p>
        </p:txBody>
      </p:sp>
      <p:pic>
        <p:nvPicPr>
          <p:cNvPr id="6" name="图片 5"/>
          <p:cNvPicPr>
            <a:picLocks noChangeAspect="1"/>
          </p:cNvPicPr>
          <p:nvPr/>
        </p:nvPicPr>
        <p:blipFill>
          <a:blip r:embed="rId2"/>
          <a:stretch>
            <a:fillRect/>
          </a:stretch>
        </p:blipFill>
        <p:spPr>
          <a:xfrm>
            <a:off x="1710213" y="1100948"/>
            <a:ext cx="8222929" cy="2654304"/>
          </a:xfrm>
          <a:prstGeom prst="rect">
            <a:avLst/>
          </a:prstGeom>
        </p:spPr>
      </p:pic>
      <p:sp>
        <p:nvSpPr>
          <p:cNvPr id="7" name="文本框 6"/>
          <p:cNvSpPr txBox="1"/>
          <p:nvPr/>
        </p:nvSpPr>
        <p:spPr>
          <a:xfrm>
            <a:off x="4421081" y="3748320"/>
            <a:ext cx="2707689" cy="338554"/>
          </a:xfrm>
          <a:prstGeom prst="rect">
            <a:avLst/>
          </a:prstGeom>
          <a:noFill/>
        </p:spPr>
        <p:txBody>
          <a:bodyPr wrap="square" rtlCol="0">
            <a:spAutoFit/>
          </a:bodyPr>
          <a:lstStyle/>
          <a:p>
            <a:r>
              <a:rPr lang="zh-CN" altLang="en-US" sz="1600" dirty="0" smtClean="0"/>
              <a:t>图</a:t>
            </a:r>
            <a:r>
              <a:rPr lang="en-US" altLang="zh-CN" sz="1600" dirty="0" smtClean="0"/>
              <a:t>2 Profile</a:t>
            </a:r>
            <a:r>
              <a:rPr lang="zh-CN" altLang="en-US" sz="1600" dirty="0"/>
              <a:t>上</a:t>
            </a:r>
            <a:r>
              <a:rPr lang="zh-CN" altLang="en-US" sz="1600" dirty="0" smtClean="0"/>
              <a:t>传及配置</a:t>
            </a:r>
            <a:endParaRPr lang="zh-CN" altLang="en-US" sz="1600" dirty="0"/>
          </a:p>
        </p:txBody>
      </p:sp>
      <p:sp>
        <p:nvSpPr>
          <p:cNvPr id="8" name="文本框 7"/>
          <p:cNvSpPr txBox="1"/>
          <p:nvPr/>
        </p:nvSpPr>
        <p:spPr>
          <a:xfrm>
            <a:off x="1100829" y="4030459"/>
            <a:ext cx="9286043" cy="2800767"/>
          </a:xfrm>
          <a:prstGeom prst="rect">
            <a:avLst/>
          </a:prstGeom>
          <a:noFill/>
        </p:spPr>
        <p:txBody>
          <a:bodyPr wrap="square" rtlCol="0">
            <a:spAutoFit/>
          </a:bodyPr>
          <a:lstStyle/>
          <a:p>
            <a:r>
              <a:rPr lang="en-US" altLang="zh-CN" sz="1600" dirty="0"/>
              <a:t>5.</a:t>
            </a:r>
            <a:r>
              <a:rPr lang="zh-CN" altLang="en-US" sz="1600" dirty="0"/>
              <a:t>基站故障如何解决（基站故障定位，硬件故障解决途径，软件故障，如软件版本故障如何更换，</a:t>
            </a:r>
            <a:r>
              <a:rPr lang="en-US" altLang="zh-CN" sz="1600" dirty="0"/>
              <a:t>log</a:t>
            </a:r>
            <a:r>
              <a:rPr lang="zh-CN" altLang="en-US" sz="1600" dirty="0"/>
              <a:t>如何抓取以及查看，如何镜像基站抓包等</a:t>
            </a:r>
            <a:r>
              <a:rPr lang="zh-CN" altLang="en-US" sz="1600" dirty="0" smtClean="0"/>
              <a:t>）</a:t>
            </a:r>
            <a:endParaRPr lang="en-US" altLang="zh-CN" sz="1600" dirty="0" smtClean="0"/>
          </a:p>
          <a:p>
            <a:pPr marL="285750" indent="-285750">
              <a:buFont typeface="Arial" panose="020B0604020202020204" pitchFamily="34" charset="0"/>
              <a:buChar char="•"/>
            </a:pPr>
            <a:r>
              <a:rPr lang="zh-CN" altLang="en-US" sz="1600" dirty="0" smtClean="0"/>
              <a:t>硬件故障：光口，电口链路，</a:t>
            </a:r>
            <a:r>
              <a:rPr lang="en-US" altLang="zh-CN" sz="1600" dirty="0" smtClean="0"/>
              <a:t>RRU</a:t>
            </a:r>
            <a:r>
              <a:rPr lang="zh-CN" altLang="en-US" sz="1600" dirty="0" smtClean="0"/>
              <a:t>是否有信号输出（频谱仪查看，如果是西班牙基站，有命令读取）</a:t>
            </a:r>
            <a:endParaRPr lang="en-US" altLang="zh-CN" sz="1600" dirty="0" smtClean="0"/>
          </a:p>
          <a:p>
            <a:pPr marL="285750" indent="-285750">
              <a:buFont typeface="Arial" panose="020B0604020202020204" pitchFamily="34" charset="0"/>
              <a:buChar char="•"/>
            </a:pPr>
            <a:r>
              <a:rPr lang="zh-CN" altLang="en-US" sz="1600" dirty="0" smtClean="0"/>
              <a:t>软件故障：主要查看基站</a:t>
            </a:r>
            <a:r>
              <a:rPr lang="en-US" altLang="zh-CN" sz="1600" dirty="0" smtClean="0"/>
              <a:t>log</a:t>
            </a:r>
            <a:r>
              <a:rPr lang="zh-CN" altLang="en-US" sz="1600" dirty="0" smtClean="0"/>
              <a:t>如：</a:t>
            </a:r>
            <a:endParaRPr lang="en-US" altLang="zh-CN" sz="1600" dirty="0" smtClean="0"/>
          </a:p>
          <a:p>
            <a:pPr marL="285750" indent="-285750">
              <a:buFont typeface="Arial" panose="020B0604020202020204" pitchFamily="34" charset="0"/>
              <a:buChar char="•"/>
            </a:pPr>
            <a:r>
              <a:rPr lang="zh-CN" altLang="en-US" sz="1600" dirty="0" smtClean="0"/>
              <a:t>信令及接入流程问题查看</a:t>
            </a:r>
            <a:r>
              <a:rPr lang="en-US" altLang="zh-CN" sz="1600" dirty="0" smtClean="0"/>
              <a:t>L3log</a:t>
            </a:r>
            <a:r>
              <a:rPr lang="en-US" altLang="zh-CN" sz="1600" dirty="0"/>
              <a:t>, </a:t>
            </a:r>
            <a:r>
              <a:rPr lang="en-US" altLang="zh-CN" sz="1600" dirty="0" smtClean="0"/>
              <a:t>l3_signalling</a:t>
            </a:r>
            <a:r>
              <a:rPr lang="zh-CN" altLang="en-US" sz="1600" dirty="0" smtClean="0"/>
              <a:t>，</a:t>
            </a:r>
            <a:r>
              <a:rPr lang="en-US" altLang="zh-CN" sz="1600" dirty="0" err="1" smtClean="0"/>
              <a:t>rrc</a:t>
            </a:r>
            <a:r>
              <a:rPr lang="en-US" altLang="zh-CN" sz="1600" dirty="0" smtClean="0"/>
              <a:t> log</a:t>
            </a:r>
          </a:p>
          <a:p>
            <a:pPr marL="285750" indent="-285750">
              <a:buFont typeface="Arial" panose="020B0604020202020204" pitchFamily="34" charset="0"/>
              <a:buChar char="•"/>
            </a:pPr>
            <a:r>
              <a:rPr lang="zh-CN" altLang="en-US" sz="1600" dirty="0"/>
              <a:t>基</a:t>
            </a:r>
            <a:r>
              <a:rPr lang="zh-CN" altLang="en-US" sz="1600" dirty="0" smtClean="0"/>
              <a:t>站启动及小区建立流程查看</a:t>
            </a:r>
            <a:r>
              <a:rPr lang="en-US" altLang="zh-CN" sz="1600" dirty="0" err="1" smtClean="0"/>
              <a:t>oam_layer</a:t>
            </a:r>
            <a:endParaRPr lang="en-US" altLang="zh-CN" sz="1600" dirty="0" smtClean="0"/>
          </a:p>
          <a:p>
            <a:pPr marL="285750" indent="-285750">
              <a:buFont typeface="Arial" panose="020B0604020202020204" pitchFamily="34" charset="0"/>
              <a:buChar char="•"/>
            </a:pPr>
            <a:r>
              <a:rPr lang="zh-CN" altLang="en-US" sz="1600" dirty="0"/>
              <a:t>网</a:t>
            </a:r>
            <a:r>
              <a:rPr lang="zh-CN" altLang="en-US" sz="1600" dirty="0" smtClean="0"/>
              <a:t>管上线相关问题可查看</a:t>
            </a:r>
            <a:r>
              <a:rPr lang="en-US" altLang="zh-CN" sz="1600" dirty="0" smtClean="0"/>
              <a:t>tr069.log</a:t>
            </a:r>
          </a:p>
          <a:p>
            <a:pPr marL="285750" indent="-285750">
              <a:buFont typeface="Arial" panose="020B0604020202020204" pitchFamily="34" charset="0"/>
              <a:buChar char="•"/>
            </a:pPr>
            <a:r>
              <a:rPr lang="zh-CN" altLang="en-US" sz="1600" dirty="0"/>
              <a:t>数据</a:t>
            </a:r>
            <a:r>
              <a:rPr lang="zh-CN" altLang="en-US" sz="1600" dirty="0" smtClean="0"/>
              <a:t>业务相关问题可查看</a:t>
            </a:r>
            <a:r>
              <a:rPr lang="en-US" altLang="zh-CN" sz="1600" dirty="0" smtClean="0"/>
              <a:t>PDCP/RLC log</a:t>
            </a:r>
          </a:p>
          <a:p>
            <a:pPr marL="285750" indent="-285750">
              <a:buFont typeface="Arial" panose="020B0604020202020204" pitchFamily="34" charset="0"/>
              <a:buChar char="•"/>
            </a:pPr>
            <a:r>
              <a:rPr lang="zh-CN" altLang="en-US" sz="1600" dirty="0" smtClean="0"/>
              <a:t>资源调度相关问题可查看</a:t>
            </a:r>
            <a:r>
              <a:rPr lang="en-US" altLang="zh-CN" sz="1600" dirty="0" smtClean="0"/>
              <a:t>MAC</a:t>
            </a:r>
            <a:r>
              <a:rPr lang="zh-CN" altLang="en-US" sz="1600" dirty="0"/>
              <a:t> </a:t>
            </a:r>
            <a:r>
              <a:rPr lang="en-US" altLang="zh-CN" sz="1600" dirty="0" smtClean="0"/>
              <a:t>log</a:t>
            </a:r>
          </a:p>
          <a:p>
            <a:pPr marL="285750" indent="-285750">
              <a:buFont typeface="Arial" panose="020B0604020202020204" pitchFamily="34" charset="0"/>
              <a:buChar char="•"/>
            </a:pPr>
            <a:r>
              <a:rPr lang="en-US" altLang="zh-CN" sz="1600" dirty="0" smtClean="0"/>
              <a:t>SON</a:t>
            </a:r>
            <a:r>
              <a:rPr lang="zh-CN" altLang="en-US" sz="1600" dirty="0" smtClean="0"/>
              <a:t>相关问题可查看</a:t>
            </a:r>
            <a:r>
              <a:rPr lang="en-US" altLang="zh-CN" sz="1600" dirty="0" smtClean="0"/>
              <a:t>son</a:t>
            </a:r>
            <a:r>
              <a:rPr lang="zh-CN" altLang="en-US" sz="1600" dirty="0" smtClean="0"/>
              <a:t>* </a:t>
            </a:r>
            <a:r>
              <a:rPr lang="en-US" altLang="zh-CN" sz="1600" dirty="0" smtClean="0"/>
              <a:t>log</a:t>
            </a:r>
          </a:p>
          <a:p>
            <a:pPr marL="285750" indent="-285750">
              <a:buFont typeface="Arial" panose="020B0604020202020204" pitchFamily="34" charset="0"/>
              <a:buChar char="•"/>
            </a:pPr>
            <a:r>
              <a:rPr lang="zh-CN" altLang="en-US" sz="1600" dirty="0"/>
              <a:t>基</a:t>
            </a:r>
            <a:r>
              <a:rPr lang="zh-CN" altLang="en-US" sz="1600" dirty="0" smtClean="0"/>
              <a:t>站抓包：</a:t>
            </a:r>
            <a:r>
              <a:rPr lang="en-US" altLang="zh-CN" sz="1600" dirty="0" smtClean="0"/>
              <a:t>plink</a:t>
            </a:r>
            <a:r>
              <a:rPr lang="zh-CN" altLang="en-US" sz="1600" dirty="0" smtClean="0"/>
              <a:t>命令抓包</a:t>
            </a:r>
            <a:endParaRPr lang="zh-CN" altLang="en-US" sz="1600" dirty="0"/>
          </a:p>
        </p:txBody>
      </p:sp>
    </p:spTree>
    <p:extLst>
      <p:ext uri="{BB962C8B-B14F-4D97-AF65-F5344CB8AC3E}">
        <p14:creationId xmlns:p14="http://schemas.microsoft.com/office/powerpoint/2010/main" val="155974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8070" y="2718577"/>
            <a:ext cx="4412730" cy="1542270"/>
          </a:xfrm>
        </p:spPr>
        <p:txBody>
          <a:bodyPr>
            <a:normAutofit/>
          </a:bodyPr>
          <a:lstStyle/>
          <a:p>
            <a:r>
              <a:rPr lang="en-US" sz="3600" dirty="0">
                <a:solidFill>
                  <a:srgbClr val="0A3A6E"/>
                </a:solidFill>
                <a:latin typeface="Georgia" panose="02040502050405020303"/>
                <a:cs typeface="Georgia" panose="02040502050405020303"/>
              </a:rPr>
              <a:t>Thank you</a:t>
            </a:r>
          </a:p>
        </p:txBody>
      </p:sp>
    </p:spTree>
    <p:extLst>
      <p:ext uri="{BB962C8B-B14F-4D97-AF65-F5344CB8AC3E}">
        <p14:creationId xmlns:p14="http://schemas.microsoft.com/office/powerpoint/2010/main" val="3875967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2800" b="1" dirty="0" smtClean="0"/>
              <a:t>Option 3x</a:t>
            </a:r>
            <a:r>
              <a:rPr lang="zh-CN" altLang="en-US" sz="2800" b="1" dirty="0" smtClean="0"/>
              <a:t>架构介绍</a:t>
            </a:r>
            <a:endParaRPr lang="zh-CN" altLang="en-US" sz="2800" b="1" dirty="0"/>
          </a:p>
        </p:txBody>
      </p:sp>
      <p:sp>
        <p:nvSpPr>
          <p:cNvPr id="5" name="内容占位符 4"/>
          <p:cNvSpPr>
            <a:spLocks noGrp="1"/>
          </p:cNvSpPr>
          <p:nvPr>
            <p:ph idx="1"/>
          </p:nvPr>
        </p:nvSpPr>
        <p:spPr>
          <a:xfrm>
            <a:off x="609600" y="1600206"/>
            <a:ext cx="10972800" cy="894420"/>
          </a:xfrm>
        </p:spPr>
        <p:txBody>
          <a:bodyPr/>
          <a:lstStyle/>
          <a:p>
            <a:pPr marL="0" indent="0">
              <a:buNone/>
            </a:pPr>
            <a:r>
              <a:rPr lang="zh-CN" altLang="en-US" sz="1800" dirty="0" smtClean="0">
                <a:solidFill>
                  <a:schemeClr val="tx1"/>
                </a:solidFill>
                <a:latin typeface="+mj-lt"/>
                <a:ea typeface="宋体" panose="02010600030101010101" pitchFamily="2" charset="-122"/>
                <a:cs typeface="+mj-lt"/>
                <a:sym typeface="+mn-ea"/>
              </a:rPr>
              <a:t>         </a:t>
            </a:r>
            <a:r>
              <a:rPr lang="en-US" altLang="zh-CN" sz="1800" dirty="0" smtClean="0">
                <a:solidFill>
                  <a:schemeClr val="tx1"/>
                </a:solidFill>
                <a:latin typeface="+mj-lt"/>
                <a:ea typeface="宋体" panose="02010600030101010101" pitchFamily="2" charset="-122"/>
                <a:cs typeface="+mj-lt"/>
                <a:sym typeface="+mn-ea"/>
              </a:rPr>
              <a:t>5G</a:t>
            </a:r>
            <a:r>
              <a:rPr lang="zh-CN" altLang="en-US" sz="1800" dirty="0" smtClean="0">
                <a:solidFill>
                  <a:schemeClr val="tx1"/>
                </a:solidFill>
                <a:latin typeface="+mj-lt"/>
                <a:ea typeface="宋体" panose="02010600030101010101" pitchFamily="2" charset="-122"/>
                <a:cs typeface="+mj-lt"/>
                <a:sym typeface="+mn-ea"/>
              </a:rPr>
              <a:t>存在两种组网方式，非</a:t>
            </a:r>
            <a:r>
              <a:rPr lang="zh-CN" altLang="en-US" sz="1800" dirty="0">
                <a:solidFill>
                  <a:schemeClr val="tx1"/>
                </a:solidFill>
                <a:latin typeface="+mj-lt"/>
                <a:ea typeface="宋体" panose="02010600030101010101" pitchFamily="2" charset="-122"/>
                <a:cs typeface="+mj-lt"/>
                <a:sym typeface="+mn-ea"/>
              </a:rPr>
              <a:t>独立组网（</a:t>
            </a:r>
            <a:r>
              <a:rPr lang="en-US" altLang="zh-CN" sz="1800" dirty="0">
                <a:solidFill>
                  <a:schemeClr val="tx1"/>
                </a:solidFill>
                <a:latin typeface="+mj-lt"/>
                <a:ea typeface="宋体" panose="02010600030101010101" pitchFamily="2" charset="-122"/>
                <a:cs typeface="+mj-lt"/>
                <a:sym typeface="+mn-ea"/>
              </a:rPr>
              <a:t>NSA</a:t>
            </a:r>
            <a:r>
              <a:rPr lang="zh-CN" altLang="en-US" sz="1800" dirty="0">
                <a:solidFill>
                  <a:schemeClr val="tx1"/>
                </a:solidFill>
                <a:latin typeface="+mj-lt"/>
                <a:ea typeface="宋体" panose="02010600030101010101" pitchFamily="2" charset="-122"/>
                <a:cs typeface="+mj-lt"/>
                <a:sym typeface="+mn-ea"/>
              </a:rPr>
              <a:t>）</a:t>
            </a:r>
            <a:r>
              <a:rPr lang="zh-CN" altLang="en-US" sz="1800" dirty="0" smtClean="0">
                <a:solidFill>
                  <a:schemeClr val="tx1"/>
                </a:solidFill>
                <a:latin typeface="+mj-lt"/>
                <a:ea typeface="宋体" panose="02010600030101010101" pitchFamily="2" charset="-122"/>
                <a:cs typeface="+mj-lt"/>
                <a:sym typeface="+mn-ea"/>
              </a:rPr>
              <a:t>模式和独立组网（</a:t>
            </a:r>
            <a:r>
              <a:rPr lang="en-US" altLang="zh-CN" sz="1800" dirty="0" smtClean="0">
                <a:solidFill>
                  <a:schemeClr val="tx1"/>
                </a:solidFill>
                <a:latin typeface="+mj-lt"/>
                <a:ea typeface="宋体" panose="02010600030101010101" pitchFamily="2" charset="-122"/>
                <a:cs typeface="+mj-lt"/>
                <a:sym typeface="+mn-ea"/>
              </a:rPr>
              <a:t>SA</a:t>
            </a:r>
            <a:r>
              <a:rPr lang="zh-CN" altLang="en-US" sz="1800" dirty="0" smtClean="0">
                <a:solidFill>
                  <a:schemeClr val="tx1"/>
                </a:solidFill>
                <a:latin typeface="+mj-lt"/>
                <a:ea typeface="宋体" panose="02010600030101010101" pitchFamily="2" charset="-122"/>
                <a:cs typeface="+mj-lt"/>
                <a:sym typeface="+mn-ea"/>
              </a:rPr>
              <a:t>）模式。</a:t>
            </a:r>
            <a:r>
              <a:rPr lang="zh-CN" altLang="en-US" sz="1800" dirty="0">
                <a:solidFill>
                  <a:schemeClr val="tx1"/>
                </a:solidFill>
                <a:latin typeface="+mj-lt"/>
                <a:ea typeface="宋体" panose="02010600030101010101" pitchFamily="2" charset="-122"/>
                <a:cs typeface="+mj-lt"/>
                <a:sym typeface="+mn-ea"/>
              </a:rPr>
              <a:t>由于</a:t>
            </a:r>
            <a:r>
              <a:rPr lang="en-US" altLang="zh-CN" sz="1800" dirty="0">
                <a:solidFill>
                  <a:schemeClr val="tx1"/>
                </a:solidFill>
                <a:latin typeface="+mj-lt"/>
                <a:ea typeface="宋体" panose="02010600030101010101" pitchFamily="2" charset="-122"/>
                <a:cs typeface="+mj-lt"/>
                <a:sym typeface="+mn-ea"/>
              </a:rPr>
              <a:t>5G</a:t>
            </a:r>
            <a:r>
              <a:rPr lang="zh-CN" altLang="en-US" sz="1800" dirty="0">
                <a:solidFill>
                  <a:schemeClr val="tx1"/>
                </a:solidFill>
                <a:latin typeface="+mj-lt"/>
                <a:ea typeface="宋体" panose="02010600030101010101" pitchFamily="2" charset="-122"/>
                <a:cs typeface="+mj-lt"/>
                <a:sym typeface="+mn-ea"/>
              </a:rPr>
              <a:t>核心网的成本及其成熟度问题</a:t>
            </a:r>
            <a:r>
              <a:rPr lang="zh-CN" altLang="en-US" sz="1800" dirty="0" smtClean="0">
                <a:solidFill>
                  <a:schemeClr val="tx1"/>
                </a:solidFill>
                <a:latin typeface="+mj-lt"/>
                <a:ea typeface="宋体" panose="02010600030101010101" pitchFamily="2" charset="-122"/>
                <a:cs typeface="+mj-lt"/>
                <a:sym typeface="+mn-ea"/>
              </a:rPr>
              <a:t>，建网初期选用</a:t>
            </a:r>
            <a:r>
              <a:rPr lang="en-US" altLang="zh-CN" sz="1800" dirty="0" smtClean="0">
                <a:solidFill>
                  <a:schemeClr val="tx1"/>
                </a:solidFill>
                <a:latin typeface="+mj-lt"/>
                <a:ea typeface="宋体" panose="02010600030101010101" pitchFamily="2" charset="-122"/>
                <a:cs typeface="+mj-lt"/>
                <a:sym typeface="+mn-ea"/>
              </a:rPr>
              <a:t>NSA</a:t>
            </a:r>
            <a:r>
              <a:rPr lang="zh-CN" altLang="en-US" sz="1800" dirty="0" smtClean="0">
                <a:solidFill>
                  <a:schemeClr val="tx1"/>
                </a:solidFill>
                <a:latin typeface="+mj-lt"/>
                <a:ea typeface="宋体" panose="02010600030101010101" pitchFamily="2" charset="-122"/>
                <a:cs typeface="+mj-lt"/>
                <a:sym typeface="+mn-ea"/>
              </a:rPr>
              <a:t>模式。</a:t>
            </a:r>
            <a:r>
              <a:rPr lang="en-US" altLang="zh-CN" sz="1800" dirty="0" smtClean="0">
                <a:solidFill>
                  <a:schemeClr val="tx1"/>
                </a:solidFill>
                <a:latin typeface="+mj-lt"/>
                <a:ea typeface="宋体" panose="02010600030101010101" pitchFamily="2" charset="-122"/>
                <a:cs typeface="+mj-lt"/>
                <a:sym typeface="+mn-ea"/>
              </a:rPr>
              <a:t>NSA</a:t>
            </a:r>
            <a:r>
              <a:rPr lang="zh-CN" altLang="en-US" sz="1800" dirty="0" smtClean="0">
                <a:solidFill>
                  <a:schemeClr val="tx1"/>
                </a:solidFill>
                <a:latin typeface="+mj-lt"/>
                <a:ea typeface="宋体" panose="02010600030101010101" pitchFamily="2" charset="-122"/>
                <a:cs typeface="+mj-lt"/>
                <a:sym typeface="+mn-ea"/>
              </a:rPr>
              <a:t>的接入流程，以</a:t>
            </a:r>
            <a:r>
              <a:rPr lang="en-US" altLang="zh-CN" sz="1800" dirty="0" err="1" smtClean="0">
                <a:solidFill>
                  <a:schemeClr val="tx1"/>
                </a:solidFill>
                <a:latin typeface="+mj-lt"/>
                <a:ea typeface="宋体" panose="02010600030101010101" pitchFamily="2" charset="-122"/>
                <a:cs typeface="+mj-lt"/>
                <a:sym typeface="+mn-ea"/>
              </a:rPr>
              <a:t>MeNB</a:t>
            </a:r>
            <a:r>
              <a:rPr lang="zh-CN" altLang="en-US" sz="1800" dirty="0" smtClean="0">
                <a:solidFill>
                  <a:schemeClr val="tx1"/>
                </a:solidFill>
                <a:latin typeface="+mj-lt"/>
                <a:ea typeface="宋体" panose="02010600030101010101" pitchFamily="2" charset="-122"/>
                <a:cs typeface="+mj-lt"/>
                <a:sym typeface="+mn-ea"/>
              </a:rPr>
              <a:t>为锚点再接入</a:t>
            </a:r>
            <a:r>
              <a:rPr lang="en-US" altLang="zh-CN" sz="1800" dirty="0" err="1" smtClean="0">
                <a:solidFill>
                  <a:schemeClr val="tx1"/>
                </a:solidFill>
                <a:latin typeface="+mj-lt"/>
                <a:ea typeface="宋体" panose="02010600030101010101" pitchFamily="2" charset="-122"/>
                <a:cs typeface="+mj-lt"/>
                <a:sym typeface="+mn-ea"/>
              </a:rPr>
              <a:t>sgNB</a:t>
            </a:r>
            <a:r>
              <a:rPr lang="zh-CN" altLang="en-US" sz="1800" dirty="0" smtClean="0">
                <a:solidFill>
                  <a:schemeClr val="tx1"/>
                </a:solidFill>
                <a:latin typeface="+mj-lt"/>
                <a:ea typeface="宋体" panose="02010600030101010101" pitchFamily="2" charset="-122"/>
                <a:cs typeface="+mj-lt"/>
                <a:sym typeface="+mn-ea"/>
              </a:rPr>
              <a:t>。其中</a:t>
            </a:r>
            <a:r>
              <a:rPr lang="en-US" altLang="zh-CN" sz="1800" dirty="0" smtClean="0">
                <a:solidFill>
                  <a:schemeClr val="tx1"/>
                </a:solidFill>
                <a:latin typeface="+mj-lt"/>
                <a:ea typeface="宋体" panose="02010600030101010101" pitchFamily="2" charset="-122"/>
                <a:cs typeface="+mj-lt"/>
                <a:sym typeface="+mn-ea"/>
              </a:rPr>
              <a:t>NSA</a:t>
            </a:r>
            <a:r>
              <a:rPr lang="zh-CN" altLang="en-US" sz="1800" dirty="0" smtClean="0">
                <a:solidFill>
                  <a:schemeClr val="tx1"/>
                </a:solidFill>
                <a:latin typeface="+mj-lt"/>
                <a:ea typeface="宋体" panose="02010600030101010101" pitchFamily="2" charset="-122"/>
                <a:cs typeface="+mj-lt"/>
                <a:sym typeface="+mn-ea"/>
              </a:rPr>
              <a:t>又以</a:t>
            </a:r>
            <a:r>
              <a:rPr lang="en-US" altLang="zh-CN" sz="1800" dirty="0" smtClean="0">
                <a:solidFill>
                  <a:schemeClr val="tx1"/>
                </a:solidFill>
                <a:latin typeface="+mj-lt"/>
                <a:ea typeface="宋体" panose="02010600030101010101" pitchFamily="2" charset="-122"/>
                <a:cs typeface="+mj-lt"/>
                <a:sym typeface="+mn-ea"/>
              </a:rPr>
              <a:t>Option 3x</a:t>
            </a:r>
            <a:r>
              <a:rPr lang="zh-CN" altLang="en-US" sz="1800" dirty="0" smtClean="0">
                <a:solidFill>
                  <a:schemeClr val="tx1"/>
                </a:solidFill>
                <a:latin typeface="+mj-lt"/>
                <a:ea typeface="宋体" panose="02010600030101010101" pitchFamily="2" charset="-122"/>
                <a:cs typeface="+mj-lt"/>
                <a:sym typeface="+mn-ea"/>
              </a:rPr>
              <a:t>作为</a:t>
            </a:r>
            <a:r>
              <a:rPr lang="en-US" altLang="zh-CN" sz="1800" dirty="0">
                <a:solidFill>
                  <a:schemeClr val="tx1"/>
                </a:solidFill>
                <a:latin typeface="+mj-lt"/>
                <a:ea typeface="宋体" panose="02010600030101010101" pitchFamily="2" charset="-122"/>
                <a:cs typeface="+mj-lt"/>
                <a:sym typeface="+mn-ea"/>
              </a:rPr>
              <a:t>5G</a:t>
            </a:r>
            <a:r>
              <a:rPr lang="zh-CN" altLang="en-US" sz="1800" dirty="0">
                <a:solidFill>
                  <a:schemeClr val="tx1"/>
                </a:solidFill>
                <a:latin typeface="+mj-lt"/>
                <a:ea typeface="宋体" panose="02010600030101010101" pitchFamily="2" charset="-122"/>
                <a:cs typeface="+mj-lt"/>
                <a:sym typeface="+mn-ea"/>
              </a:rPr>
              <a:t>初期引入</a:t>
            </a:r>
            <a:r>
              <a:rPr lang="en-US" altLang="zh-CN" sz="1800" dirty="0" err="1">
                <a:solidFill>
                  <a:schemeClr val="tx1"/>
                </a:solidFill>
                <a:latin typeface="+mj-lt"/>
                <a:ea typeface="宋体" panose="02010600030101010101" pitchFamily="2" charset="-122"/>
                <a:cs typeface="+mj-lt"/>
                <a:sym typeface="+mn-ea"/>
              </a:rPr>
              <a:t>eMBB</a:t>
            </a:r>
            <a:r>
              <a:rPr lang="zh-CN" altLang="en-US" sz="1800" dirty="0">
                <a:solidFill>
                  <a:schemeClr val="tx1"/>
                </a:solidFill>
                <a:latin typeface="+mj-lt"/>
                <a:ea typeface="宋体" panose="02010600030101010101" pitchFamily="2" charset="-122"/>
                <a:cs typeface="+mj-lt"/>
                <a:sym typeface="+mn-ea"/>
              </a:rPr>
              <a:t>业务的</a:t>
            </a:r>
            <a:r>
              <a:rPr lang="zh-CN" altLang="en-US" sz="1800" dirty="0" smtClean="0">
                <a:solidFill>
                  <a:schemeClr val="tx1"/>
                </a:solidFill>
                <a:latin typeface="+mj-lt"/>
                <a:ea typeface="宋体" panose="02010600030101010101" pitchFamily="2" charset="-122"/>
                <a:cs typeface="+mj-lt"/>
                <a:sym typeface="+mn-ea"/>
              </a:rPr>
              <a:t>首选，如左图示。</a:t>
            </a:r>
            <a:endParaRPr lang="en-US" altLang="zh-CN" sz="1800" dirty="0" smtClean="0">
              <a:solidFill>
                <a:schemeClr val="tx1"/>
              </a:solidFill>
              <a:latin typeface="+mj-lt"/>
              <a:ea typeface="宋体" panose="02010600030101010101" pitchFamily="2" charset="-122"/>
              <a:cs typeface="+mj-lt"/>
              <a:sym typeface="+mn-ea"/>
            </a:endParaRPr>
          </a:p>
        </p:txBody>
      </p:sp>
      <p:sp>
        <p:nvSpPr>
          <p:cNvPr id="2" name="页脚占位符 1"/>
          <p:cNvSpPr>
            <a:spLocks noGrp="1"/>
          </p:cNvSpPr>
          <p:nvPr>
            <p:ph type="ftr" sz="quarter" idx="10"/>
          </p:nvPr>
        </p:nvSpPr>
        <p:spPr/>
        <p:txBody>
          <a:bodyPr/>
          <a:lstStyle/>
          <a:p>
            <a:pPr defTabSz="457200" fontAlgn="base">
              <a:defRPr/>
            </a:pPr>
            <a:r>
              <a:rPr lang="en-US"/>
              <a:t>Casa Systems Proprietary/Confidential            www.casa-systems.com   </a:t>
            </a:r>
            <a:endParaRPr lang="en-US" dirty="0"/>
          </a:p>
        </p:txBody>
      </p:sp>
      <p:sp>
        <p:nvSpPr>
          <p:cNvPr id="3" name="灯片编号占位符 2"/>
          <p:cNvSpPr>
            <a:spLocks noGrp="1"/>
          </p:cNvSpPr>
          <p:nvPr>
            <p:ph type="sldNum" sz="quarter" idx="11"/>
          </p:nvPr>
        </p:nvSpPr>
        <p:spPr/>
        <p:txBody>
          <a:bodyPr/>
          <a:lstStyle/>
          <a:p>
            <a:pPr defTabSz="457200" fontAlgn="base">
              <a:defRPr/>
            </a:pPr>
            <a:r>
              <a:rPr lang="en-US" dirty="0">
                <a:latin typeface="Calibri"/>
              </a:rPr>
              <a:t>page </a:t>
            </a:r>
            <a:fld id="{68A00C01-2A32-1B47-A9DB-7DD4093592BC}" type="slidenum">
              <a:rPr lang="en-US" dirty="0">
                <a:latin typeface="Calibri"/>
              </a:rPr>
              <a:pPr defTabSz="457200" fontAlgn="base">
                <a:defRPr/>
              </a:pPr>
              <a:t>3</a:t>
            </a:fld>
            <a:endParaRPr lang="en-US" dirty="0">
              <a:latin typeface="Calibri"/>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698" y="2494626"/>
            <a:ext cx="2851467" cy="3755872"/>
          </a:xfrm>
          <a:prstGeom prst="rect">
            <a:avLst/>
          </a:prstGeom>
        </p:spPr>
      </p:pic>
      <p:pic>
        <p:nvPicPr>
          <p:cNvPr id="9" name="图片 8" descr="https://img-blog.csdn.net/20180117220313364?watermark/2/text/aHR0cDovL2Jsb2cuY3Nkbi5uZXQvanh3eGc=/font/5a6L5L2T/fontsize/400/fill/I0JBQkFCMA==/dissolve/70/gravity/SouthEast"/>
          <p:cNvPicPr/>
          <p:nvPr/>
        </p:nvPicPr>
        <p:blipFill>
          <a:blip r:embed="rId4">
            <a:extLst>
              <a:ext uri="{28A0092B-C50C-407E-A947-70E740481C1C}">
                <a14:useLocalDpi xmlns:a14="http://schemas.microsoft.com/office/drawing/2010/main" val="0"/>
              </a:ext>
            </a:extLst>
          </a:blip>
          <a:srcRect/>
          <a:stretch>
            <a:fillRect/>
          </a:stretch>
        </p:blipFill>
        <p:spPr bwMode="auto">
          <a:xfrm>
            <a:off x="5118373" y="4322768"/>
            <a:ext cx="5274310" cy="1803400"/>
          </a:xfrm>
          <a:prstGeom prst="rect">
            <a:avLst/>
          </a:prstGeom>
          <a:noFill/>
          <a:ln>
            <a:noFill/>
          </a:ln>
        </p:spPr>
      </p:pic>
      <p:sp>
        <p:nvSpPr>
          <p:cNvPr id="10" name="文本框 9"/>
          <p:cNvSpPr txBox="1"/>
          <p:nvPr/>
        </p:nvSpPr>
        <p:spPr>
          <a:xfrm>
            <a:off x="5140171" y="3249778"/>
            <a:ext cx="6169981" cy="954107"/>
          </a:xfrm>
          <a:prstGeom prst="rect">
            <a:avLst/>
          </a:prstGeom>
          <a:noFill/>
        </p:spPr>
        <p:txBody>
          <a:bodyPr wrap="square" rtlCol="0">
            <a:spAutoFit/>
          </a:bodyPr>
          <a:lstStyle/>
          <a:p>
            <a:r>
              <a:rPr lang="zh-CN" altLang="en-US" sz="1400" dirty="0">
                <a:latin typeface="+mj-lt"/>
                <a:ea typeface="宋体" panose="02010600030101010101" pitchFamily="2" charset="-122"/>
                <a:cs typeface="+mj-lt"/>
              </a:rPr>
              <a:t>扩展：</a:t>
            </a:r>
            <a:r>
              <a:rPr lang="en-US" altLang="zh-CN" sz="1400" dirty="0">
                <a:latin typeface="+mj-lt"/>
                <a:ea typeface="宋体" panose="02010600030101010101" pitchFamily="2" charset="-122"/>
                <a:cs typeface="+mj-lt"/>
              </a:rPr>
              <a:t>Option </a:t>
            </a:r>
            <a:r>
              <a:rPr lang="en-US" altLang="zh-CN" sz="1400" dirty="0" smtClean="0">
                <a:latin typeface="+mj-lt"/>
                <a:ea typeface="宋体" panose="02010600030101010101" pitchFamily="2" charset="-122"/>
                <a:cs typeface="+mj-lt"/>
              </a:rPr>
              <a:t>3</a:t>
            </a:r>
            <a:r>
              <a:rPr lang="zh-CN" altLang="en-US" sz="1400" dirty="0" smtClean="0">
                <a:latin typeface="+mj-lt"/>
                <a:ea typeface="宋体" panose="02010600030101010101" pitchFamily="2" charset="-122"/>
                <a:cs typeface="+mj-lt"/>
              </a:rPr>
              <a:t>系列</a:t>
            </a:r>
            <a:r>
              <a:rPr lang="zh-CN" altLang="en-US" sz="1400" dirty="0">
                <a:latin typeface="+mj-lt"/>
                <a:ea typeface="宋体" panose="02010600030101010101" pitchFamily="2" charset="-122"/>
                <a:cs typeface="+mj-lt"/>
              </a:rPr>
              <a:t>组网</a:t>
            </a:r>
            <a:endParaRPr lang="en-US" altLang="zh-CN" sz="1400" dirty="0">
              <a:latin typeface="+mj-lt"/>
              <a:ea typeface="宋体" panose="02010600030101010101" pitchFamily="2" charset="-122"/>
              <a:cs typeface="+mj-lt"/>
            </a:endParaRPr>
          </a:p>
          <a:p>
            <a:r>
              <a:rPr lang="en-US" altLang="zh-CN" sz="1400" dirty="0">
                <a:latin typeface="+mj-lt"/>
                <a:ea typeface="宋体" panose="02010600030101010101" pitchFamily="2" charset="-122"/>
                <a:cs typeface="+mj-lt"/>
              </a:rPr>
              <a:t>Option3</a:t>
            </a:r>
            <a:r>
              <a:rPr lang="zh-CN" altLang="zh-CN" sz="1400" dirty="0">
                <a:latin typeface="+mj-lt"/>
                <a:ea typeface="宋体" panose="02010600030101010101" pitchFamily="2" charset="-122"/>
                <a:cs typeface="+mj-lt"/>
              </a:rPr>
              <a:t>：所有的控制面信令都经由</a:t>
            </a:r>
            <a:r>
              <a:rPr lang="en-US" altLang="zh-CN" sz="1400" dirty="0" err="1">
                <a:latin typeface="+mj-lt"/>
                <a:ea typeface="宋体" panose="02010600030101010101" pitchFamily="2" charset="-122"/>
                <a:cs typeface="+mj-lt"/>
              </a:rPr>
              <a:t>eNB</a:t>
            </a:r>
            <a:r>
              <a:rPr lang="zh-CN" altLang="zh-CN" sz="1400" dirty="0">
                <a:latin typeface="+mj-lt"/>
                <a:ea typeface="宋体" panose="02010600030101010101" pitchFamily="2" charset="-122"/>
                <a:cs typeface="+mj-lt"/>
              </a:rPr>
              <a:t>转发，</a:t>
            </a:r>
            <a:r>
              <a:rPr lang="en-US" altLang="zh-CN" sz="1400" dirty="0" err="1">
                <a:solidFill>
                  <a:srgbClr val="FF0000"/>
                </a:solidFill>
                <a:latin typeface="+mj-lt"/>
                <a:ea typeface="宋体" panose="02010600030101010101" pitchFamily="2" charset="-122"/>
                <a:cs typeface="+mj-lt"/>
              </a:rPr>
              <a:t>eNB</a:t>
            </a:r>
            <a:r>
              <a:rPr lang="zh-CN" altLang="zh-CN" sz="1400" dirty="0">
                <a:latin typeface="+mj-lt"/>
                <a:ea typeface="宋体" panose="02010600030101010101" pitchFamily="2" charset="-122"/>
                <a:cs typeface="+mj-lt"/>
              </a:rPr>
              <a:t>将数据分流</a:t>
            </a:r>
            <a:r>
              <a:rPr lang="zh-CN" altLang="zh-CN" sz="1400" dirty="0" smtClean="0">
                <a:latin typeface="+mj-lt"/>
                <a:ea typeface="宋体" panose="02010600030101010101" pitchFamily="2" charset="-122"/>
                <a:cs typeface="+mj-lt"/>
              </a:rPr>
              <a:t>给</a:t>
            </a:r>
            <a:r>
              <a:rPr lang="en-US" altLang="zh-CN" sz="1400" dirty="0" err="1" smtClean="0">
                <a:solidFill>
                  <a:srgbClr val="FF0000"/>
                </a:solidFill>
                <a:latin typeface="+mj-lt"/>
                <a:ea typeface="宋体" panose="02010600030101010101" pitchFamily="2" charset="-122"/>
                <a:cs typeface="+mj-lt"/>
              </a:rPr>
              <a:t>gNB</a:t>
            </a:r>
            <a:endParaRPr lang="zh-CN" altLang="zh-CN" sz="1400" dirty="0" smtClean="0">
              <a:solidFill>
                <a:srgbClr val="FF0000"/>
              </a:solidFill>
              <a:latin typeface="+mj-lt"/>
              <a:ea typeface="宋体" panose="02010600030101010101" pitchFamily="2" charset="-122"/>
              <a:cs typeface="+mj-lt"/>
            </a:endParaRPr>
          </a:p>
          <a:p>
            <a:r>
              <a:rPr lang="en-US" altLang="zh-CN" sz="1400" dirty="0" smtClean="0">
                <a:latin typeface="+mj-lt"/>
                <a:ea typeface="宋体" panose="02010600030101010101" pitchFamily="2" charset="-122"/>
                <a:cs typeface="+mj-lt"/>
              </a:rPr>
              <a:t>Option3a</a:t>
            </a:r>
            <a:r>
              <a:rPr lang="zh-CN" altLang="zh-CN" sz="1400" dirty="0" smtClean="0">
                <a:latin typeface="+mj-lt"/>
                <a:ea typeface="宋体" panose="02010600030101010101" pitchFamily="2" charset="-122"/>
                <a:cs typeface="+mj-lt"/>
              </a:rPr>
              <a:t>：所有的控制面信令都经由</a:t>
            </a:r>
            <a:r>
              <a:rPr lang="en-US" altLang="zh-CN" sz="1400" dirty="0" err="1" smtClean="0">
                <a:latin typeface="+mj-lt"/>
                <a:ea typeface="宋体" panose="02010600030101010101" pitchFamily="2" charset="-122"/>
                <a:cs typeface="+mj-lt"/>
              </a:rPr>
              <a:t>eNB</a:t>
            </a:r>
            <a:r>
              <a:rPr lang="zh-CN" altLang="zh-CN" sz="1400" dirty="0" smtClean="0">
                <a:latin typeface="+mj-lt"/>
                <a:ea typeface="宋体" panose="02010600030101010101" pitchFamily="2" charset="-122"/>
                <a:cs typeface="+mj-lt"/>
              </a:rPr>
              <a:t>转发，</a:t>
            </a:r>
            <a:r>
              <a:rPr lang="en-US" altLang="zh-CN" sz="1400" dirty="0" smtClean="0">
                <a:solidFill>
                  <a:srgbClr val="FF0000"/>
                </a:solidFill>
                <a:latin typeface="+mj-lt"/>
                <a:ea typeface="宋体" panose="02010600030101010101" pitchFamily="2" charset="-122"/>
                <a:cs typeface="+mj-lt"/>
              </a:rPr>
              <a:t>EPC</a:t>
            </a:r>
            <a:r>
              <a:rPr lang="zh-CN" altLang="zh-CN" sz="1400" dirty="0" smtClean="0">
                <a:latin typeface="+mj-lt"/>
                <a:ea typeface="宋体" panose="02010600030101010101" pitchFamily="2" charset="-122"/>
                <a:cs typeface="+mj-lt"/>
              </a:rPr>
              <a:t>将数据分流至</a:t>
            </a:r>
            <a:r>
              <a:rPr lang="en-US" altLang="zh-CN" sz="1400" dirty="0" err="1" smtClean="0">
                <a:solidFill>
                  <a:srgbClr val="FF0000"/>
                </a:solidFill>
                <a:latin typeface="+mj-lt"/>
                <a:ea typeface="宋体" panose="02010600030101010101" pitchFamily="2" charset="-122"/>
                <a:cs typeface="+mj-lt"/>
              </a:rPr>
              <a:t>gNB</a:t>
            </a:r>
            <a:endParaRPr lang="zh-CN" altLang="zh-CN" sz="1400" dirty="0" smtClean="0">
              <a:solidFill>
                <a:srgbClr val="FF0000"/>
              </a:solidFill>
              <a:latin typeface="+mj-lt"/>
              <a:ea typeface="宋体" panose="02010600030101010101" pitchFamily="2" charset="-122"/>
              <a:cs typeface="+mj-lt"/>
            </a:endParaRPr>
          </a:p>
          <a:p>
            <a:r>
              <a:rPr lang="en-US" altLang="zh-CN" sz="1400" dirty="0" smtClean="0">
                <a:latin typeface="+mj-lt"/>
                <a:ea typeface="宋体" panose="02010600030101010101" pitchFamily="2" charset="-122"/>
                <a:cs typeface="+mj-lt"/>
              </a:rPr>
              <a:t>Option3x</a:t>
            </a:r>
            <a:r>
              <a:rPr lang="zh-CN" altLang="zh-CN" sz="1400" dirty="0">
                <a:latin typeface="+mj-lt"/>
                <a:ea typeface="宋体" panose="02010600030101010101" pitchFamily="2" charset="-122"/>
                <a:cs typeface="+mj-lt"/>
              </a:rPr>
              <a:t>：所有的控制面信令都经由</a:t>
            </a:r>
            <a:r>
              <a:rPr lang="en-US" altLang="zh-CN" sz="1400" dirty="0" err="1">
                <a:latin typeface="+mj-lt"/>
                <a:ea typeface="宋体" panose="02010600030101010101" pitchFamily="2" charset="-122"/>
                <a:cs typeface="+mj-lt"/>
              </a:rPr>
              <a:t>eNB</a:t>
            </a:r>
            <a:r>
              <a:rPr lang="zh-CN" altLang="zh-CN" sz="1400" dirty="0">
                <a:latin typeface="+mj-lt"/>
                <a:ea typeface="宋体" panose="02010600030101010101" pitchFamily="2" charset="-122"/>
                <a:cs typeface="+mj-lt"/>
              </a:rPr>
              <a:t>转发，</a:t>
            </a:r>
            <a:r>
              <a:rPr lang="en-US" altLang="zh-CN" sz="1400" dirty="0" err="1">
                <a:solidFill>
                  <a:srgbClr val="FF0000"/>
                </a:solidFill>
                <a:latin typeface="+mj-lt"/>
                <a:ea typeface="宋体" panose="02010600030101010101" pitchFamily="2" charset="-122"/>
                <a:cs typeface="+mj-lt"/>
              </a:rPr>
              <a:t>gNB</a:t>
            </a:r>
            <a:r>
              <a:rPr lang="zh-CN" altLang="zh-CN" sz="1400" dirty="0">
                <a:latin typeface="+mj-lt"/>
                <a:ea typeface="宋体" panose="02010600030101010101" pitchFamily="2" charset="-122"/>
                <a:cs typeface="+mj-lt"/>
              </a:rPr>
              <a:t>可将数据分流至</a:t>
            </a:r>
            <a:r>
              <a:rPr lang="en-US" altLang="zh-CN" sz="1400" dirty="0" err="1">
                <a:solidFill>
                  <a:srgbClr val="FF0000"/>
                </a:solidFill>
                <a:latin typeface="+mj-lt"/>
                <a:ea typeface="宋体" panose="02010600030101010101" pitchFamily="2" charset="-122"/>
                <a:cs typeface="+mj-lt"/>
              </a:rPr>
              <a:t>eNB</a:t>
            </a:r>
            <a:endParaRPr lang="zh-CN" altLang="en-US" sz="1400" dirty="0">
              <a:solidFill>
                <a:srgbClr val="FF0000"/>
              </a:solidFill>
              <a:latin typeface="+mj-lt"/>
              <a:ea typeface="宋体" panose="02010600030101010101" pitchFamily="2" charset="-122"/>
              <a:cs typeface="+mj-lt"/>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117161548"/>
              </p:ext>
            </p:extLst>
          </p:nvPr>
        </p:nvGraphicFramePr>
        <p:xfrm>
          <a:off x="3902968" y="5892805"/>
          <a:ext cx="914400" cy="828675"/>
        </p:xfrm>
        <a:graphic>
          <a:graphicData uri="http://schemas.openxmlformats.org/presentationml/2006/ole">
            <mc:AlternateContent xmlns:mc="http://schemas.openxmlformats.org/markup-compatibility/2006">
              <mc:Choice xmlns:v="urn:schemas-microsoft-com:vml" Requires="v">
                <p:oleObj spid="_x0000_s1026" name="文档" showAsIcon="1" r:id="rId5" imgW="914400" imgH="828720" progId="Word.Document.12">
                  <p:embed/>
                </p:oleObj>
              </mc:Choice>
              <mc:Fallback>
                <p:oleObj name="文档" showAsIcon="1" r:id="rId5" imgW="914400" imgH="828720" progId="Word.Document.12">
                  <p:embed/>
                  <p:pic>
                    <p:nvPicPr>
                      <p:cNvPr id="0" name=""/>
                      <p:cNvPicPr/>
                      <p:nvPr/>
                    </p:nvPicPr>
                    <p:blipFill>
                      <a:blip r:embed="rId6"/>
                      <a:stretch>
                        <a:fillRect/>
                      </a:stretch>
                    </p:blipFill>
                    <p:spPr>
                      <a:xfrm>
                        <a:off x="3902968" y="5892805"/>
                        <a:ext cx="914400" cy="828675"/>
                      </a:xfrm>
                      <a:prstGeom prst="rect">
                        <a:avLst/>
                      </a:prstGeom>
                      <a:pattFill prst="pct5">
                        <a:fgClr>
                          <a:schemeClr val="accent1"/>
                        </a:fgClr>
                        <a:bgClr>
                          <a:schemeClr val="bg1"/>
                        </a:bgClr>
                      </a:pattFill>
                    </p:spPr>
                  </p:pic>
                </p:oleObj>
              </mc:Fallback>
            </mc:AlternateContent>
          </a:graphicData>
        </a:graphic>
      </p:graphicFrame>
    </p:spTree>
    <p:extLst>
      <p:ext uri="{BB962C8B-B14F-4D97-AF65-F5344CB8AC3E}">
        <p14:creationId xmlns:p14="http://schemas.microsoft.com/office/powerpoint/2010/main" val="1577670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2800" b="1" dirty="0"/>
              <a:t>Option </a:t>
            </a:r>
            <a:r>
              <a:rPr lang="en-US" altLang="zh-CN" sz="2800" b="1" dirty="0" smtClean="0"/>
              <a:t>3x</a:t>
            </a:r>
            <a:r>
              <a:rPr lang="zh-CN" altLang="en-US" sz="2800" b="1" dirty="0" smtClean="0"/>
              <a:t>架构</a:t>
            </a:r>
            <a:r>
              <a:rPr lang="zh-CN" altLang="en-US" sz="2800" b="1" dirty="0"/>
              <a:t>介绍</a:t>
            </a:r>
          </a:p>
        </p:txBody>
      </p:sp>
      <p:sp>
        <p:nvSpPr>
          <p:cNvPr id="5" name="内容占位符 4"/>
          <p:cNvSpPr>
            <a:spLocks noGrp="1"/>
          </p:cNvSpPr>
          <p:nvPr>
            <p:ph idx="1"/>
          </p:nvPr>
        </p:nvSpPr>
        <p:spPr>
          <a:xfrm>
            <a:off x="609600" y="1600205"/>
            <a:ext cx="10972800" cy="4667430"/>
          </a:xfrm>
        </p:spPr>
        <p:txBody>
          <a:bodyPr/>
          <a:lstStyle/>
          <a:p>
            <a:pPr marL="0" indent="0">
              <a:buNone/>
            </a:pPr>
            <a:r>
              <a:rPr lang="en-US" altLang="zh-CN" sz="1800" dirty="0">
                <a:solidFill>
                  <a:schemeClr val="tx1"/>
                </a:solidFill>
                <a:latin typeface="+mj-lt"/>
                <a:ea typeface="宋体" panose="02010600030101010101" pitchFamily="2" charset="-122"/>
                <a:cs typeface="+mj-lt"/>
                <a:sym typeface="+mn-ea"/>
              </a:rPr>
              <a:t>1</a:t>
            </a:r>
            <a:r>
              <a:rPr lang="zh-CN" altLang="en-US" sz="1800" dirty="0" smtClean="0">
                <a:solidFill>
                  <a:schemeClr val="tx1"/>
                </a:solidFill>
                <a:latin typeface="+mj-lt"/>
                <a:ea typeface="宋体" panose="02010600030101010101" pitchFamily="2" charset="-122"/>
                <a:cs typeface="+mj-lt"/>
                <a:sym typeface="+mn-ea"/>
              </a:rPr>
              <a:t>、上图</a:t>
            </a:r>
            <a:r>
              <a:rPr lang="en-US" altLang="zh-CN" sz="1800" dirty="0" smtClean="0">
                <a:solidFill>
                  <a:schemeClr val="tx1"/>
                </a:solidFill>
                <a:latin typeface="+mj-lt"/>
                <a:ea typeface="宋体" panose="02010600030101010101" pitchFamily="2" charset="-122"/>
                <a:cs typeface="+mj-lt"/>
                <a:sym typeface="+mn-ea"/>
              </a:rPr>
              <a:t>Option 3x</a:t>
            </a:r>
            <a:r>
              <a:rPr lang="zh-CN" altLang="en-US" sz="1800" dirty="0" smtClean="0">
                <a:solidFill>
                  <a:schemeClr val="tx1"/>
                </a:solidFill>
                <a:latin typeface="+mj-lt"/>
                <a:ea typeface="宋体" panose="02010600030101010101" pitchFamily="2" charset="-122"/>
                <a:cs typeface="+mj-lt"/>
                <a:sym typeface="+mn-ea"/>
              </a:rPr>
              <a:t>架构</a:t>
            </a:r>
            <a:r>
              <a:rPr lang="zh-CN" altLang="en-US" sz="1800" dirty="0">
                <a:solidFill>
                  <a:schemeClr val="tx1"/>
                </a:solidFill>
                <a:latin typeface="+mj-lt"/>
                <a:ea typeface="宋体" panose="02010600030101010101" pitchFamily="2" charset="-122"/>
                <a:cs typeface="+mj-lt"/>
                <a:sym typeface="+mn-ea"/>
              </a:rPr>
              <a:t>图中，</a:t>
            </a:r>
            <a:r>
              <a:rPr lang="zh-CN" altLang="en-US" sz="1800" dirty="0">
                <a:solidFill>
                  <a:srgbClr val="FF0000"/>
                </a:solidFill>
                <a:latin typeface="+mj-lt"/>
                <a:ea typeface="宋体" panose="02010600030101010101" pitchFamily="2" charset="-122"/>
                <a:cs typeface="+mj-lt"/>
                <a:sym typeface="+mn-ea"/>
              </a:rPr>
              <a:t>红色的线条</a:t>
            </a:r>
            <a:r>
              <a:rPr lang="zh-CN" altLang="en-US" sz="1800" dirty="0">
                <a:solidFill>
                  <a:schemeClr val="tx1"/>
                </a:solidFill>
                <a:latin typeface="+mj-lt"/>
                <a:ea typeface="宋体" panose="02010600030101010101" pitchFamily="2" charset="-122"/>
                <a:cs typeface="+mj-lt"/>
                <a:sym typeface="+mn-ea"/>
              </a:rPr>
              <a:t>表示控制面（</a:t>
            </a:r>
            <a:r>
              <a:rPr lang="en-US" altLang="zh-CN" sz="1800" dirty="0">
                <a:solidFill>
                  <a:schemeClr val="tx1"/>
                </a:solidFill>
                <a:latin typeface="+mj-lt"/>
                <a:ea typeface="宋体" panose="02010600030101010101" pitchFamily="2" charset="-122"/>
                <a:cs typeface="+mj-lt"/>
                <a:sym typeface="+mn-ea"/>
              </a:rPr>
              <a:t>C-Plane</a:t>
            </a:r>
            <a:r>
              <a:rPr lang="zh-CN" altLang="en-US" sz="1800" dirty="0">
                <a:solidFill>
                  <a:schemeClr val="tx1"/>
                </a:solidFill>
                <a:latin typeface="+mj-lt"/>
                <a:ea typeface="宋体" panose="02010600030101010101" pitchFamily="2" charset="-122"/>
                <a:cs typeface="+mj-lt"/>
                <a:sym typeface="+mn-ea"/>
              </a:rPr>
              <a:t>），用于</a:t>
            </a:r>
            <a:r>
              <a:rPr lang="zh-CN" altLang="en-US" sz="1800" b="1" dirty="0">
                <a:solidFill>
                  <a:schemeClr val="tx1"/>
                </a:solidFill>
                <a:latin typeface="+mj-lt"/>
                <a:ea typeface="宋体" panose="02010600030101010101" pitchFamily="2" charset="-122"/>
                <a:cs typeface="+mj-lt"/>
                <a:sym typeface="+mn-ea"/>
              </a:rPr>
              <a:t>传输控制</a:t>
            </a:r>
            <a:r>
              <a:rPr lang="zh-CN" altLang="en-US" sz="1800" b="1" dirty="0" smtClean="0">
                <a:solidFill>
                  <a:schemeClr val="tx1"/>
                </a:solidFill>
                <a:latin typeface="+mj-lt"/>
                <a:ea typeface="宋体" panose="02010600030101010101" pitchFamily="2" charset="-122"/>
                <a:cs typeface="+mj-lt"/>
                <a:sym typeface="+mn-ea"/>
              </a:rPr>
              <a:t>信令</a:t>
            </a:r>
            <a:r>
              <a:rPr lang="zh-CN" altLang="en-US" sz="1800" dirty="0" smtClean="0">
                <a:solidFill>
                  <a:schemeClr val="tx1"/>
                </a:solidFill>
                <a:latin typeface="+mj-lt"/>
                <a:ea typeface="宋体" panose="02010600030101010101" pitchFamily="2" charset="-122"/>
                <a:cs typeface="+mj-lt"/>
                <a:sym typeface="+mn-ea"/>
              </a:rPr>
              <a:t>：</a:t>
            </a:r>
            <a:endParaRPr lang="en-US" altLang="zh-CN" sz="1800" dirty="0" smtClean="0">
              <a:solidFill>
                <a:schemeClr val="tx1"/>
              </a:solidFill>
              <a:latin typeface="+mj-lt"/>
              <a:ea typeface="宋体" panose="02010600030101010101" pitchFamily="2" charset="-122"/>
              <a:cs typeface="+mj-lt"/>
              <a:sym typeface="+mn-ea"/>
            </a:endParaRPr>
          </a:p>
          <a:p>
            <a:pPr>
              <a:buFont typeface="Wingdings" panose="05000000000000000000" pitchFamily="2" charset="2"/>
              <a:buChar char="u"/>
            </a:pPr>
            <a:r>
              <a:rPr lang="en-US" altLang="zh-CN" sz="1800" dirty="0" smtClean="0">
                <a:solidFill>
                  <a:schemeClr val="tx1"/>
                </a:solidFill>
                <a:latin typeface="+mj-lt"/>
                <a:ea typeface="宋体" panose="02010600030101010101" pitchFamily="2" charset="-122"/>
                <a:cs typeface="+mj-lt"/>
                <a:sym typeface="+mn-ea"/>
              </a:rPr>
              <a:t>4G</a:t>
            </a:r>
            <a:r>
              <a:rPr lang="zh-CN" altLang="en-US" sz="1800" dirty="0">
                <a:solidFill>
                  <a:schemeClr val="tx1"/>
                </a:solidFill>
                <a:latin typeface="+mj-lt"/>
                <a:ea typeface="宋体" panose="02010600030101010101" pitchFamily="2" charset="-122"/>
                <a:cs typeface="+mj-lt"/>
                <a:sym typeface="+mn-ea"/>
              </a:rPr>
              <a:t>基站到核心网之间有一</a:t>
            </a:r>
            <a:r>
              <a:rPr lang="zh-CN" altLang="en-US" sz="1800" dirty="0" smtClean="0">
                <a:solidFill>
                  <a:schemeClr val="tx1"/>
                </a:solidFill>
                <a:latin typeface="+mj-lt"/>
                <a:ea typeface="宋体" panose="02010600030101010101" pitchFamily="2" charset="-122"/>
                <a:cs typeface="+mj-lt"/>
                <a:sym typeface="+mn-ea"/>
              </a:rPr>
              <a:t>条</a:t>
            </a:r>
            <a:r>
              <a:rPr lang="en-US" altLang="zh-CN" sz="1800" dirty="0" smtClean="0">
                <a:solidFill>
                  <a:schemeClr val="tx1"/>
                </a:solidFill>
                <a:latin typeface="+mj-lt"/>
                <a:ea typeface="宋体" panose="02010600030101010101" pitchFamily="2" charset="-122"/>
                <a:cs typeface="+mj-lt"/>
                <a:sym typeface="+mn-ea"/>
              </a:rPr>
              <a:t>S1-MME</a:t>
            </a:r>
            <a:r>
              <a:rPr lang="zh-CN" altLang="en-US" sz="1800" dirty="0">
                <a:solidFill>
                  <a:schemeClr val="tx1"/>
                </a:solidFill>
                <a:latin typeface="+mj-lt"/>
                <a:ea typeface="宋体" panose="02010600030101010101" pitchFamily="2" charset="-122"/>
                <a:cs typeface="+mj-lt"/>
                <a:sym typeface="+mn-ea"/>
              </a:rPr>
              <a:t>的控制面链路</a:t>
            </a:r>
            <a:r>
              <a:rPr lang="zh-CN" altLang="en-US" sz="1800" dirty="0" smtClean="0">
                <a:solidFill>
                  <a:schemeClr val="tx1"/>
                </a:solidFill>
                <a:latin typeface="+mj-lt"/>
                <a:ea typeface="宋体" panose="02010600030101010101" pitchFamily="2" charset="-122"/>
                <a:cs typeface="+mj-lt"/>
                <a:sym typeface="+mn-ea"/>
              </a:rPr>
              <a:t>；</a:t>
            </a:r>
            <a:endParaRPr lang="en-US" altLang="zh-CN" sz="1800" dirty="0" smtClean="0">
              <a:solidFill>
                <a:schemeClr val="tx1"/>
              </a:solidFill>
              <a:latin typeface="+mj-lt"/>
              <a:ea typeface="宋体" panose="02010600030101010101" pitchFamily="2" charset="-122"/>
              <a:cs typeface="+mj-lt"/>
              <a:sym typeface="+mn-ea"/>
            </a:endParaRPr>
          </a:p>
          <a:p>
            <a:pPr>
              <a:buFont typeface="Wingdings" panose="05000000000000000000" pitchFamily="2" charset="2"/>
              <a:buChar char="u"/>
            </a:pPr>
            <a:r>
              <a:rPr lang="en-US" altLang="zh-CN" sz="1800" dirty="0" smtClean="0">
                <a:solidFill>
                  <a:schemeClr val="tx1"/>
                </a:solidFill>
                <a:latin typeface="+mj-lt"/>
                <a:ea typeface="宋体" panose="02010600030101010101" pitchFamily="2" charset="-122"/>
                <a:cs typeface="+mj-lt"/>
                <a:sym typeface="+mn-ea"/>
              </a:rPr>
              <a:t>5G</a:t>
            </a:r>
            <a:r>
              <a:rPr lang="zh-CN" altLang="en-US" sz="1800" dirty="0">
                <a:solidFill>
                  <a:schemeClr val="tx1"/>
                </a:solidFill>
                <a:latin typeface="+mj-lt"/>
                <a:ea typeface="宋体" panose="02010600030101010101" pitchFamily="2" charset="-122"/>
                <a:cs typeface="+mj-lt"/>
                <a:sym typeface="+mn-ea"/>
              </a:rPr>
              <a:t>基站</a:t>
            </a:r>
            <a:r>
              <a:rPr lang="zh-CN" altLang="en-US" sz="1800" b="1" dirty="0">
                <a:solidFill>
                  <a:srgbClr val="FF0000"/>
                </a:solidFill>
                <a:latin typeface="+mj-lt"/>
                <a:ea typeface="宋体" panose="02010600030101010101" pitchFamily="2" charset="-122"/>
                <a:cs typeface="+mj-lt"/>
                <a:sym typeface="+mn-ea"/>
              </a:rPr>
              <a:t>没有</a:t>
            </a:r>
            <a:r>
              <a:rPr lang="zh-CN" altLang="en-US" sz="1800" dirty="0">
                <a:solidFill>
                  <a:schemeClr val="tx1"/>
                </a:solidFill>
                <a:latin typeface="+mj-lt"/>
                <a:ea typeface="宋体" panose="02010600030101010101" pitchFamily="2" charset="-122"/>
                <a:cs typeface="+mj-lt"/>
                <a:sym typeface="+mn-ea"/>
              </a:rPr>
              <a:t>直接到核心网的</a:t>
            </a:r>
            <a:r>
              <a:rPr lang="zh-CN" altLang="en-US" sz="1800" b="1" dirty="0">
                <a:solidFill>
                  <a:srgbClr val="FF0000"/>
                </a:solidFill>
                <a:latin typeface="+mj-lt"/>
                <a:ea typeface="宋体" panose="02010600030101010101" pitchFamily="2" charset="-122"/>
                <a:cs typeface="+mj-lt"/>
                <a:sym typeface="+mn-ea"/>
              </a:rPr>
              <a:t>控制面</a:t>
            </a:r>
            <a:r>
              <a:rPr lang="zh-CN" altLang="en-US" sz="1800" dirty="0">
                <a:solidFill>
                  <a:schemeClr val="tx1"/>
                </a:solidFill>
                <a:latin typeface="+mj-lt"/>
                <a:ea typeface="宋体" panose="02010600030101010101" pitchFamily="2" charset="-122"/>
                <a:cs typeface="+mj-lt"/>
                <a:sym typeface="+mn-ea"/>
              </a:rPr>
              <a:t>链路</a:t>
            </a:r>
            <a:r>
              <a:rPr lang="zh-CN" altLang="en-US" sz="1800" dirty="0" smtClean="0">
                <a:solidFill>
                  <a:schemeClr val="tx1"/>
                </a:solidFill>
                <a:latin typeface="+mj-lt"/>
                <a:ea typeface="宋体" panose="02010600030101010101" pitchFamily="2" charset="-122"/>
                <a:cs typeface="+mj-lt"/>
                <a:sym typeface="+mn-ea"/>
              </a:rPr>
              <a:t>；</a:t>
            </a:r>
            <a:endParaRPr lang="en-US" altLang="zh-CN" sz="1800" dirty="0" smtClean="0">
              <a:solidFill>
                <a:schemeClr val="tx1"/>
              </a:solidFill>
              <a:latin typeface="+mj-lt"/>
              <a:ea typeface="宋体" panose="02010600030101010101" pitchFamily="2" charset="-122"/>
              <a:cs typeface="+mj-lt"/>
              <a:sym typeface="+mn-ea"/>
            </a:endParaRPr>
          </a:p>
          <a:p>
            <a:pPr>
              <a:buFont typeface="Wingdings" panose="05000000000000000000" pitchFamily="2" charset="2"/>
              <a:buChar char="u"/>
            </a:pPr>
            <a:r>
              <a:rPr lang="en-US" altLang="zh-CN" sz="1800" dirty="0" smtClean="0">
                <a:solidFill>
                  <a:schemeClr val="tx1"/>
                </a:solidFill>
                <a:latin typeface="+mj-lt"/>
                <a:ea typeface="宋体" panose="02010600030101010101" pitchFamily="2" charset="-122"/>
                <a:cs typeface="+mj-lt"/>
                <a:sym typeface="+mn-ea"/>
              </a:rPr>
              <a:t>4G</a:t>
            </a:r>
            <a:r>
              <a:rPr lang="zh-CN" altLang="en-US" sz="1800" dirty="0">
                <a:solidFill>
                  <a:schemeClr val="tx1"/>
                </a:solidFill>
                <a:latin typeface="+mj-lt"/>
                <a:ea typeface="宋体" panose="02010600030101010101" pitchFamily="2" charset="-122"/>
                <a:cs typeface="+mj-lt"/>
                <a:sym typeface="+mn-ea"/>
              </a:rPr>
              <a:t>基站和</a:t>
            </a:r>
            <a:r>
              <a:rPr lang="en-US" altLang="zh-CN" sz="1800" dirty="0">
                <a:solidFill>
                  <a:schemeClr val="tx1"/>
                </a:solidFill>
                <a:latin typeface="+mj-lt"/>
                <a:ea typeface="宋体" panose="02010600030101010101" pitchFamily="2" charset="-122"/>
                <a:cs typeface="+mj-lt"/>
                <a:sym typeface="+mn-ea"/>
              </a:rPr>
              <a:t>5G</a:t>
            </a:r>
            <a:r>
              <a:rPr lang="zh-CN" altLang="en-US" sz="1800" dirty="0">
                <a:solidFill>
                  <a:schemeClr val="tx1"/>
                </a:solidFill>
                <a:latin typeface="+mj-lt"/>
                <a:ea typeface="宋体" panose="02010600030101010101" pitchFamily="2" charset="-122"/>
                <a:cs typeface="+mj-lt"/>
                <a:sym typeface="+mn-ea"/>
              </a:rPr>
              <a:t>基站之间有一</a:t>
            </a:r>
            <a:r>
              <a:rPr lang="zh-CN" altLang="en-US" sz="1800" dirty="0" smtClean="0">
                <a:solidFill>
                  <a:schemeClr val="tx1"/>
                </a:solidFill>
                <a:latin typeface="+mj-lt"/>
                <a:ea typeface="宋体" panose="02010600030101010101" pitchFamily="2" charset="-122"/>
                <a:cs typeface="+mj-lt"/>
                <a:sym typeface="+mn-ea"/>
              </a:rPr>
              <a:t>条</a:t>
            </a:r>
            <a:r>
              <a:rPr lang="en-US" altLang="zh-CN" sz="1800" dirty="0" smtClean="0">
                <a:solidFill>
                  <a:schemeClr val="tx1"/>
                </a:solidFill>
                <a:latin typeface="+mj-lt"/>
                <a:ea typeface="宋体" panose="02010600030101010101" pitchFamily="2" charset="-122"/>
                <a:cs typeface="+mj-lt"/>
                <a:sym typeface="+mn-ea"/>
              </a:rPr>
              <a:t>X2-C</a:t>
            </a:r>
            <a:r>
              <a:rPr lang="zh-CN" altLang="en-US" sz="1800" dirty="0">
                <a:solidFill>
                  <a:schemeClr val="tx1"/>
                </a:solidFill>
                <a:latin typeface="+mj-lt"/>
                <a:ea typeface="宋体" panose="02010600030101010101" pitchFamily="2" charset="-122"/>
                <a:cs typeface="+mj-lt"/>
                <a:sym typeface="+mn-ea"/>
              </a:rPr>
              <a:t>的控制面</a:t>
            </a:r>
            <a:r>
              <a:rPr lang="zh-CN" altLang="en-US" sz="1800" dirty="0" smtClean="0">
                <a:solidFill>
                  <a:schemeClr val="tx1"/>
                </a:solidFill>
                <a:latin typeface="+mj-lt"/>
                <a:ea typeface="宋体" panose="02010600030101010101" pitchFamily="2" charset="-122"/>
                <a:cs typeface="+mj-lt"/>
                <a:sym typeface="+mn-ea"/>
              </a:rPr>
              <a:t>链路；</a:t>
            </a:r>
            <a:endParaRPr lang="en-US" altLang="zh-CN" sz="1800" dirty="0" smtClean="0">
              <a:solidFill>
                <a:schemeClr val="tx1"/>
              </a:solidFill>
              <a:latin typeface="+mj-lt"/>
              <a:ea typeface="宋体" panose="02010600030101010101" pitchFamily="2" charset="-122"/>
              <a:cs typeface="+mj-lt"/>
              <a:sym typeface="+mn-ea"/>
            </a:endParaRPr>
          </a:p>
          <a:p>
            <a:pPr>
              <a:buFont typeface="Wingdings" panose="05000000000000000000" pitchFamily="2" charset="2"/>
              <a:buChar char="u"/>
            </a:pPr>
            <a:r>
              <a:rPr lang="en-US" altLang="zh-CN" sz="1800" dirty="0" smtClean="0">
                <a:solidFill>
                  <a:schemeClr val="tx1"/>
                </a:solidFill>
                <a:latin typeface="+mj-lt"/>
                <a:ea typeface="宋体" panose="02010600030101010101" pitchFamily="2" charset="-122"/>
                <a:cs typeface="+mj-lt"/>
                <a:sym typeface="+mn-ea"/>
              </a:rPr>
              <a:t>4G</a:t>
            </a:r>
            <a:r>
              <a:rPr lang="zh-CN" altLang="en-US" sz="1800" dirty="0">
                <a:solidFill>
                  <a:schemeClr val="tx1"/>
                </a:solidFill>
                <a:latin typeface="+mj-lt"/>
                <a:ea typeface="宋体" panose="02010600030101010101" pitchFamily="2" charset="-122"/>
                <a:cs typeface="+mj-lt"/>
                <a:sym typeface="+mn-ea"/>
              </a:rPr>
              <a:t>基站作为控制面锚点连接到</a:t>
            </a:r>
            <a:r>
              <a:rPr lang="en-US" altLang="zh-CN" sz="1800" dirty="0">
                <a:solidFill>
                  <a:schemeClr val="tx1"/>
                </a:solidFill>
                <a:latin typeface="+mj-lt"/>
                <a:ea typeface="宋体" panose="02010600030101010101" pitchFamily="2" charset="-122"/>
                <a:cs typeface="+mj-lt"/>
                <a:sym typeface="+mn-ea"/>
              </a:rPr>
              <a:t>4G</a:t>
            </a:r>
            <a:r>
              <a:rPr lang="zh-CN" altLang="en-US" sz="1800" dirty="0">
                <a:solidFill>
                  <a:schemeClr val="tx1"/>
                </a:solidFill>
                <a:latin typeface="+mj-lt"/>
                <a:ea typeface="宋体" panose="02010600030101010101" pitchFamily="2" charset="-122"/>
                <a:cs typeface="+mj-lt"/>
                <a:sym typeface="+mn-ea"/>
              </a:rPr>
              <a:t>核心网，承担</a:t>
            </a:r>
            <a:r>
              <a:rPr lang="zh-CN" altLang="en-US" sz="1800" b="1" dirty="0">
                <a:solidFill>
                  <a:srgbClr val="FF0000"/>
                </a:solidFill>
                <a:latin typeface="+mj-lt"/>
                <a:ea typeface="宋体" panose="02010600030101010101" pitchFamily="2" charset="-122"/>
                <a:cs typeface="+mj-lt"/>
                <a:sym typeface="+mn-ea"/>
              </a:rPr>
              <a:t>所有控制面</a:t>
            </a:r>
            <a:r>
              <a:rPr lang="zh-CN" altLang="en-US" sz="1800" dirty="0">
                <a:solidFill>
                  <a:schemeClr val="tx1"/>
                </a:solidFill>
                <a:latin typeface="+mj-lt"/>
                <a:ea typeface="宋体" panose="02010600030101010101" pitchFamily="2" charset="-122"/>
                <a:cs typeface="+mj-lt"/>
                <a:sym typeface="+mn-ea"/>
              </a:rPr>
              <a:t>功能，因此也称为“主节点”</a:t>
            </a:r>
            <a:r>
              <a:rPr lang="zh-CN" altLang="en-US" sz="1800" dirty="0" smtClean="0">
                <a:solidFill>
                  <a:schemeClr val="tx1"/>
                </a:solidFill>
                <a:latin typeface="+mj-lt"/>
                <a:ea typeface="宋体" panose="02010600030101010101" pitchFamily="2" charset="-122"/>
                <a:cs typeface="+mj-lt"/>
                <a:sym typeface="+mn-ea"/>
              </a:rPr>
              <a:t>。</a:t>
            </a:r>
            <a:endParaRPr lang="en-US" altLang="zh-CN" sz="1800" dirty="0" smtClean="0">
              <a:solidFill>
                <a:schemeClr val="tx1"/>
              </a:solidFill>
              <a:latin typeface="+mj-lt"/>
              <a:ea typeface="宋体" panose="02010600030101010101" pitchFamily="2" charset="-122"/>
              <a:cs typeface="+mj-lt"/>
              <a:sym typeface="+mn-ea"/>
            </a:endParaRPr>
          </a:p>
          <a:p>
            <a:pPr>
              <a:buFont typeface="Wingdings" panose="05000000000000000000" pitchFamily="2" charset="2"/>
              <a:buChar char="u"/>
            </a:pPr>
            <a:r>
              <a:rPr lang="en-US" altLang="zh-CN" sz="1800" dirty="0" smtClean="0">
                <a:solidFill>
                  <a:schemeClr val="tx1"/>
                </a:solidFill>
                <a:latin typeface="+mj-lt"/>
                <a:ea typeface="宋体" panose="02010600030101010101" pitchFamily="2" charset="-122"/>
                <a:cs typeface="+mj-lt"/>
                <a:sym typeface="+mn-ea"/>
              </a:rPr>
              <a:t>5G</a:t>
            </a:r>
            <a:r>
              <a:rPr lang="zh-CN" altLang="en-US" sz="1800" dirty="0">
                <a:solidFill>
                  <a:schemeClr val="tx1"/>
                </a:solidFill>
                <a:latin typeface="+mj-lt"/>
                <a:ea typeface="宋体" panose="02010600030101010101" pitchFamily="2" charset="-122"/>
                <a:cs typeface="+mj-lt"/>
                <a:sym typeface="+mn-ea"/>
              </a:rPr>
              <a:t>基站不承担控制面功能，和其跟核心网的控制面交互完全依靠</a:t>
            </a:r>
            <a:r>
              <a:rPr lang="en-US" altLang="zh-CN" sz="1800" dirty="0">
                <a:solidFill>
                  <a:schemeClr val="tx1"/>
                </a:solidFill>
                <a:latin typeface="+mj-lt"/>
                <a:ea typeface="宋体" panose="02010600030101010101" pitchFamily="2" charset="-122"/>
                <a:cs typeface="+mj-lt"/>
                <a:sym typeface="+mn-ea"/>
              </a:rPr>
              <a:t>4G</a:t>
            </a:r>
            <a:r>
              <a:rPr lang="zh-CN" altLang="en-US" sz="1800" dirty="0">
                <a:solidFill>
                  <a:schemeClr val="tx1"/>
                </a:solidFill>
                <a:latin typeface="+mj-lt"/>
                <a:ea typeface="宋体" panose="02010600030101010101" pitchFamily="2" charset="-122"/>
                <a:cs typeface="+mj-lt"/>
                <a:sym typeface="+mn-ea"/>
              </a:rPr>
              <a:t>来进行，因此被称为“辅节点”。</a:t>
            </a:r>
            <a:endParaRPr lang="en-US" altLang="zh-CN" sz="1800" dirty="0">
              <a:solidFill>
                <a:schemeClr val="tx1"/>
              </a:solidFill>
              <a:latin typeface="+mj-lt"/>
              <a:ea typeface="宋体" panose="02010600030101010101" pitchFamily="2" charset="-122"/>
              <a:cs typeface="+mj-lt"/>
              <a:sym typeface="+mn-ea"/>
            </a:endParaRPr>
          </a:p>
          <a:p>
            <a:pPr marL="0" indent="0">
              <a:buNone/>
            </a:pPr>
            <a:endParaRPr lang="en-US" altLang="zh-CN" sz="1800" dirty="0" smtClean="0">
              <a:solidFill>
                <a:schemeClr val="tx1"/>
              </a:solidFill>
              <a:latin typeface="+mj-lt"/>
              <a:ea typeface="宋体" panose="02010600030101010101" pitchFamily="2" charset="-122"/>
              <a:cs typeface="+mj-lt"/>
              <a:sym typeface="+mn-ea"/>
            </a:endParaRPr>
          </a:p>
          <a:p>
            <a:pPr marL="0" indent="0">
              <a:buNone/>
            </a:pPr>
            <a:r>
              <a:rPr lang="en-US" altLang="zh-CN" sz="1800" dirty="0" smtClean="0">
                <a:solidFill>
                  <a:schemeClr val="tx1"/>
                </a:solidFill>
                <a:latin typeface="+mj-lt"/>
                <a:ea typeface="宋体" panose="02010600030101010101" pitchFamily="2" charset="-122"/>
                <a:cs typeface="+mj-lt"/>
                <a:sym typeface="+mn-ea"/>
              </a:rPr>
              <a:t>2</a:t>
            </a:r>
            <a:r>
              <a:rPr lang="zh-CN" altLang="en-US" sz="1800" dirty="0">
                <a:solidFill>
                  <a:schemeClr val="tx1"/>
                </a:solidFill>
                <a:latin typeface="+mj-lt"/>
                <a:ea typeface="宋体" panose="02010600030101010101" pitchFamily="2" charset="-122"/>
                <a:cs typeface="+mj-lt"/>
                <a:sym typeface="+mn-ea"/>
              </a:rPr>
              <a:t>、图中</a:t>
            </a:r>
            <a:r>
              <a:rPr lang="zh-CN" altLang="en-US" sz="1800" dirty="0">
                <a:solidFill>
                  <a:srgbClr val="00B050"/>
                </a:solidFill>
                <a:latin typeface="+mj-lt"/>
                <a:ea typeface="宋体" panose="02010600030101010101" pitchFamily="2" charset="-122"/>
                <a:cs typeface="+mj-lt"/>
                <a:sym typeface="+mn-ea"/>
              </a:rPr>
              <a:t>绿色的线条</a:t>
            </a:r>
            <a:r>
              <a:rPr lang="zh-CN" altLang="en-US" sz="1800" dirty="0">
                <a:solidFill>
                  <a:schemeClr val="tx1"/>
                </a:solidFill>
                <a:latin typeface="+mj-lt"/>
                <a:ea typeface="宋体" panose="02010600030101010101" pitchFamily="2" charset="-122"/>
                <a:cs typeface="+mj-lt"/>
                <a:sym typeface="+mn-ea"/>
              </a:rPr>
              <a:t>表示用户面（</a:t>
            </a:r>
            <a:r>
              <a:rPr lang="en-US" altLang="zh-CN" sz="1800" dirty="0">
                <a:solidFill>
                  <a:schemeClr val="tx1"/>
                </a:solidFill>
                <a:latin typeface="+mj-lt"/>
                <a:ea typeface="宋体" panose="02010600030101010101" pitchFamily="2" charset="-122"/>
                <a:cs typeface="+mj-lt"/>
                <a:sym typeface="+mn-ea"/>
              </a:rPr>
              <a:t>U-Plane</a:t>
            </a:r>
            <a:r>
              <a:rPr lang="zh-CN" altLang="en-US" sz="1800" dirty="0">
                <a:solidFill>
                  <a:schemeClr val="tx1"/>
                </a:solidFill>
                <a:latin typeface="+mj-lt"/>
                <a:ea typeface="宋体" panose="02010600030101010101" pitchFamily="2" charset="-122"/>
                <a:cs typeface="+mj-lt"/>
                <a:sym typeface="+mn-ea"/>
              </a:rPr>
              <a:t>），用于</a:t>
            </a:r>
            <a:r>
              <a:rPr lang="zh-CN" altLang="en-US" sz="1800" b="1" dirty="0">
                <a:solidFill>
                  <a:schemeClr val="tx1"/>
                </a:solidFill>
                <a:latin typeface="+mj-lt"/>
                <a:ea typeface="宋体" panose="02010600030101010101" pitchFamily="2" charset="-122"/>
                <a:cs typeface="+mj-lt"/>
                <a:sym typeface="+mn-ea"/>
              </a:rPr>
              <a:t>传输用户</a:t>
            </a:r>
            <a:r>
              <a:rPr lang="zh-CN" altLang="en-US" sz="1800" b="1" dirty="0" smtClean="0">
                <a:solidFill>
                  <a:schemeClr val="tx1"/>
                </a:solidFill>
                <a:latin typeface="+mj-lt"/>
                <a:ea typeface="宋体" panose="02010600030101010101" pitchFamily="2" charset="-122"/>
                <a:cs typeface="+mj-lt"/>
                <a:sym typeface="+mn-ea"/>
              </a:rPr>
              <a:t>数据</a:t>
            </a:r>
            <a:r>
              <a:rPr lang="zh-CN" altLang="en-US" sz="1800" dirty="0" smtClean="0">
                <a:solidFill>
                  <a:schemeClr val="tx1"/>
                </a:solidFill>
                <a:latin typeface="+mj-lt"/>
                <a:ea typeface="宋体" panose="02010600030101010101" pitchFamily="2" charset="-122"/>
                <a:cs typeface="+mj-lt"/>
                <a:sym typeface="+mn-ea"/>
              </a:rPr>
              <a:t>：</a:t>
            </a:r>
            <a:r>
              <a:rPr lang="en-US" altLang="zh-CN" sz="1800" dirty="0" smtClean="0">
                <a:solidFill>
                  <a:schemeClr val="tx1"/>
                </a:solidFill>
                <a:latin typeface="+mj-lt"/>
                <a:ea typeface="宋体" panose="02010600030101010101" pitchFamily="2" charset="-122"/>
                <a:cs typeface="+mj-lt"/>
                <a:sym typeface="+mn-ea"/>
              </a:rPr>
              <a:t>·</a:t>
            </a:r>
          </a:p>
          <a:p>
            <a:pPr>
              <a:buFont typeface="Wingdings" panose="05000000000000000000" pitchFamily="2" charset="2"/>
              <a:buChar char="u"/>
            </a:pPr>
            <a:r>
              <a:rPr lang="en-US" altLang="zh-CN" sz="1800" dirty="0" smtClean="0">
                <a:solidFill>
                  <a:schemeClr val="tx1"/>
                </a:solidFill>
                <a:latin typeface="+mj-lt"/>
                <a:ea typeface="宋体" panose="02010600030101010101" pitchFamily="2" charset="-122"/>
                <a:cs typeface="+mj-lt"/>
                <a:sym typeface="+mn-ea"/>
              </a:rPr>
              <a:t>4G</a:t>
            </a:r>
            <a:r>
              <a:rPr lang="zh-CN" altLang="en-US" sz="1800" dirty="0">
                <a:solidFill>
                  <a:schemeClr val="tx1"/>
                </a:solidFill>
                <a:latin typeface="+mj-lt"/>
                <a:ea typeface="宋体" panose="02010600030101010101" pitchFamily="2" charset="-122"/>
                <a:cs typeface="+mj-lt"/>
                <a:sym typeface="+mn-ea"/>
              </a:rPr>
              <a:t>基站和</a:t>
            </a:r>
            <a:r>
              <a:rPr lang="en-US" altLang="zh-CN" sz="1800" dirty="0">
                <a:solidFill>
                  <a:schemeClr val="tx1"/>
                </a:solidFill>
                <a:latin typeface="+mj-lt"/>
                <a:ea typeface="宋体" panose="02010600030101010101" pitchFamily="2" charset="-122"/>
                <a:cs typeface="+mj-lt"/>
                <a:sym typeface="+mn-ea"/>
              </a:rPr>
              <a:t>5G</a:t>
            </a:r>
            <a:r>
              <a:rPr lang="zh-CN" altLang="en-US" sz="1800" dirty="0">
                <a:solidFill>
                  <a:schemeClr val="tx1"/>
                </a:solidFill>
                <a:latin typeface="+mj-lt"/>
                <a:ea typeface="宋体" panose="02010600030101010101" pitchFamily="2" charset="-122"/>
                <a:cs typeface="+mj-lt"/>
                <a:sym typeface="+mn-ea"/>
              </a:rPr>
              <a:t>基站之间有一条叫做</a:t>
            </a:r>
            <a:r>
              <a:rPr lang="en-US" altLang="zh-CN" sz="1800" dirty="0">
                <a:solidFill>
                  <a:schemeClr val="tx1"/>
                </a:solidFill>
                <a:latin typeface="+mj-lt"/>
                <a:ea typeface="宋体" panose="02010600030101010101" pitchFamily="2" charset="-122"/>
                <a:cs typeface="+mj-lt"/>
                <a:sym typeface="+mn-ea"/>
              </a:rPr>
              <a:t>X2-U</a:t>
            </a:r>
            <a:r>
              <a:rPr lang="zh-CN" altLang="en-US" sz="1800" dirty="0">
                <a:solidFill>
                  <a:schemeClr val="tx1"/>
                </a:solidFill>
                <a:latin typeface="+mj-lt"/>
                <a:ea typeface="宋体" panose="02010600030101010101" pitchFamily="2" charset="-122"/>
                <a:cs typeface="+mj-lt"/>
                <a:sym typeface="+mn-ea"/>
              </a:rPr>
              <a:t>的用户面链路</a:t>
            </a:r>
            <a:r>
              <a:rPr lang="zh-CN" altLang="en-US" sz="1800" dirty="0" smtClean="0">
                <a:solidFill>
                  <a:schemeClr val="tx1"/>
                </a:solidFill>
                <a:latin typeface="+mj-lt"/>
                <a:ea typeface="宋体" panose="02010600030101010101" pitchFamily="2" charset="-122"/>
                <a:cs typeface="+mj-lt"/>
                <a:sym typeface="+mn-ea"/>
              </a:rPr>
              <a:t>；</a:t>
            </a:r>
            <a:endParaRPr lang="en-US" altLang="zh-CN" sz="1800" dirty="0" smtClean="0">
              <a:solidFill>
                <a:schemeClr val="tx1"/>
              </a:solidFill>
              <a:latin typeface="+mj-lt"/>
              <a:ea typeface="宋体" panose="02010600030101010101" pitchFamily="2" charset="-122"/>
              <a:cs typeface="+mj-lt"/>
              <a:sym typeface="+mn-ea"/>
            </a:endParaRPr>
          </a:p>
          <a:p>
            <a:pPr>
              <a:buFont typeface="Wingdings" panose="05000000000000000000" pitchFamily="2" charset="2"/>
              <a:buChar char="u"/>
            </a:pPr>
            <a:r>
              <a:rPr lang="en-US" altLang="zh-CN" sz="1800" dirty="0" smtClean="0">
                <a:solidFill>
                  <a:schemeClr val="tx1"/>
                </a:solidFill>
                <a:latin typeface="+mj-lt"/>
                <a:ea typeface="宋体" panose="02010600030101010101" pitchFamily="2" charset="-122"/>
                <a:cs typeface="+mj-lt"/>
                <a:sym typeface="+mn-ea"/>
              </a:rPr>
              <a:t>4G</a:t>
            </a:r>
            <a:r>
              <a:rPr lang="zh-CN" altLang="en-US" sz="1800" dirty="0">
                <a:solidFill>
                  <a:schemeClr val="tx1"/>
                </a:solidFill>
                <a:latin typeface="+mj-lt"/>
                <a:ea typeface="宋体" panose="02010600030101010101" pitchFamily="2" charset="-122"/>
                <a:cs typeface="+mj-lt"/>
                <a:sym typeface="+mn-ea"/>
              </a:rPr>
              <a:t>基站和</a:t>
            </a:r>
            <a:r>
              <a:rPr lang="en-US" altLang="zh-CN" sz="1800" dirty="0">
                <a:solidFill>
                  <a:schemeClr val="tx1"/>
                </a:solidFill>
                <a:latin typeface="+mj-lt"/>
                <a:ea typeface="宋体" panose="02010600030101010101" pitchFamily="2" charset="-122"/>
                <a:cs typeface="+mj-lt"/>
                <a:sym typeface="+mn-ea"/>
              </a:rPr>
              <a:t>5G</a:t>
            </a:r>
            <a:r>
              <a:rPr lang="zh-CN" altLang="en-US" sz="1800" dirty="0">
                <a:solidFill>
                  <a:schemeClr val="tx1"/>
                </a:solidFill>
                <a:latin typeface="+mj-lt"/>
                <a:ea typeface="宋体" panose="02010600030101010101" pitchFamily="2" charset="-122"/>
                <a:cs typeface="+mj-lt"/>
                <a:sym typeface="+mn-ea"/>
              </a:rPr>
              <a:t>基站都存在到核心网的</a:t>
            </a:r>
            <a:r>
              <a:rPr lang="en-US" altLang="zh-CN" sz="1800" dirty="0">
                <a:solidFill>
                  <a:schemeClr val="tx1"/>
                </a:solidFill>
                <a:latin typeface="+mj-lt"/>
                <a:ea typeface="宋体" panose="02010600030101010101" pitchFamily="2" charset="-122"/>
                <a:cs typeface="+mj-lt"/>
                <a:sym typeface="+mn-ea"/>
              </a:rPr>
              <a:t>S1-U</a:t>
            </a:r>
            <a:r>
              <a:rPr lang="zh-CN" altLang="en-US" sz="1800" dirty="0">
                <a:solidFill>
                  <a:schemeClr val="tx1"/>
                </a:solidFill>
                <a:latin typeface="+mj-lt"/>
                <a:ea typeface="宋体" panose="02010600030101010101" pitchFamily="2" charset="-122"/>
                <a:cs typeface="+mj-lt"/>
                <a:sym typeface="+mn-ea"/>
              </a:rPr>
              <a:t>用户面链路</a:t>
            </a:r>
            <a:r>
              <a:rPr lang="zh-CN" altLang="en-US" sz="1800" dirty="0" smtClean="0">
                <a:solidFill>
                  <a:schemeClr val="tx1"/>
                </a:solidFill>
                <a:latin typeface="+mj-lt"/>
                <a:ea typeface="宋体" panose="02010600030101010101" pitchFamily="2" charset="-122"/>
                <a:cs typeface="+mj-lt"/>
                <a:sym typeface="+mn-ea"/>
              </a:rPr>
              <a:t>。</a:t>
            </a:r>
            <a:endParaRPr lang="en-US" altLang="zh-CN" sz="1800" dirty="0" smtClean="0">
              <a:solidFill>
                <a:schemeClr val="tx1"/>
              </a:solidFill>
              <a:latin typeface="+mj-lt"/>
              <a:ea typeface="宋体" panose="02010600030101010101" pitchFamily="2" charset="-122"/>
              <a:cs typeface="+mj-lt"/>
              <a:sym typeface="+mn-ea"/>
            </a:endParaRPr>
          </a:p>
          <a:p>
            <a:pPr marL="0" indent="0">
              <a:buNone/>
            </a:pPr>
            <a:endParaRPr lang="en-US" altLang="zh-CN" sz="1800" dirty="0">
              <a:solidFill>
                <a:schemeClr val="tx1"/>
              </a:solidFill>
              <a:latin typeface="+mj-lt"/>
              <a:ea typeface="宋体" panose="02010600030101010101" pitchFamily="2" charset="-122"/>
              <a:cs typeface="+mj-lt"/>
              <a:sym typeface="+mn-ea"/>
            </a:endParaRPr>
          </a:p>
          <a:p>
            <a:pPr marL="0" indent="0">
              <a:buNone/>
            </a:pPr>
            <a:r>
              <a:rPr lang="en-US" altLang="zh-CN" sz="1800" dirty="0" smtClean="0">
                <a:solidFill>
                  <a:schemeClr val="tx1"/>
                </a:solidFill>
                <a:latin typeface="+mj-lt"/>
                <a:ea typeface="宋体" panose="02010600030101010101" pitchFamily="2" charset="-122"/>
                <a:cs typeface="+mj-lt"/>
                <a:sym typeface="+mn-ea"/>
              </a:rPr>
              <a:t>	</a:t>
            </a:r>
            <a:r>
              <a:rPr lang="zh-CN" altLang="en-US" sz="1800" dirty="0" smtClean="0">
                <a:solidFill>
                  <a:schemeClr val="tx1"/>
                </a:solidFill>
                <a:latin typeface="+mj-lt"/>
                <a:ea typeface="宋体" panose="02010600030101010101" pitchFamily="2" charset="-122"/>
                <a:cs typeface="+mj-lt"/>
                <a:sym typeface="+mn-ea"/>
              </a:rPr>
              <a:t>综上所述，</a:t>
            </a:r>
            <a:r>
              <a:rPr lang="en-US" altLang="zh-CN" sz="1800" dirty="0">
                <a:solidFill>
                  <a:prstClr val="black"/>
                </a:solidFill>
                <a:latin typeface="Calibri"/>
                <a:ea typeface="宋体" panose="02010600030101010101" pitchFamily="2" charset="-122"/>
                <a:cs typeface="Calibri"/>
                <a:sym typeface="+mn-ea"/>
              </a:rPr>
              <a:t> Option </a:t>
            </a:r>
            <a:r>
              <a:rPr lang="en-US" altLang="zh-CN" sz="1800" dirty="0" smtClean="0">
                <a:solidFill>
                  <a:schemeClr val="tx1"/>
                </a:solidFill>
                <a:latin typeface="+mj-lt"/>
                <a:ea typeface="宋体" panose="02010600030101010101" pitchFamily="2" charset="-122"/>
                <a:cs typeface="+mj-lt"/>
                <a:sym typeface="+mn-ea"/>
              </a:rPr>
              <a:t>3</a:t>
            </a:r>
            <a:r>
              <a:rPr lang="zh-CN" altLang="en-US" sz="1800" dirty="0">
                <a:solidFill>
                  <a:schemeClr val="tx1"/>
                </a:solidFill>
                <a:latin typeface="+mj-lt"/>
                <a:ea typeface="宋体" panose="02010600030101010101" pitchFamily="2" charset="-122"/>
                <a:cs typeface="+mj-lt"/>
                <a:sym typeface="+mn-ea"/>
              </a:rPr>
              <a:t>系列架构是以</a:t>
            </a:r>
            <a:r>
              <a:rPr lang="en-US" altLang="zh-CN" sz="1800" dirty="0">
                <a:solidFill>
                  <a:schemeClr val="tx1"/>
                </a:solidFill>
                <a:latin typeface="+mj-lt"/>
                <a:ea typeface="宋体" panose="02010600030101010101" pitchFamily="2" charset="-122"/>
                <a:cs typeface="+mj-lt"/>
                <a:sym typeface="+mn-ea"/>
              </a:rPr>
              <a:t>4G</a:t>
            </a:r>
            <a:r>
              <a:rPr lang="zh-CN" altLang="en-US" sz="1800" dirty="0">
                <a:solidFill>
                  <a:schemeClr val="tx1"/>
                </a:solidFill>
                <a:latin typeface="+mj-lt"/>
                <a:ea typeface="宋体" panose="02010600030101010101" pitchFamily="2" charset="-122"/>
                <a:cs typeface="+mj-lt"/>
                <a:sym typeface="+mn-ea"/>
              </a:rPr>
              <a:t>为主节点，</a:t>
            </a:r>
            <a:r>
              <a:rPr lang="en-US" altLang="zh-CN" sz="1800" dirty="0">
                <a:solidFill>
                  <a:schemeClr val="tx1"/>
                </a:solidFill>
                <a:latin typeface="+mj-lt"/>
                <a:ea typeface="宋体" panose="02010600030101010101" pitchFamily="2" charset="-122"/>
                <a:cs typeface="+mj-lt"/>
                <a:sym typeface="+mn-ea"/>
              </a:rPr>
              <a:t>5G</a:t>
            </a:r>
            <a:r>
              <a:rPr lang="zh-CN" altLang="en-US" sz="1800" dirty="0">
                <a:solidFill>
                  <a:schemeClr val="tx1"/>
                </a:solidFill>
                <a:latin typeface="+mj-lt"/>
                <a:ea typeface="宋体" panose="02010600030101010101" pitchFamily="2" charset="-122"/>
                <a:cs typeface="+mj-lt"/>
                <a:sym typeface="+mn-ea"/>
              </a:rPr>
              <a:t>为辅节点的双连接，因此也叫</a:t>
            </a:r>
            <a:r>
              <a:rPr lang="en-US" altLang="zh-CN" sz="1800" dirty="0">
                <a:solidFill>
                  <a:schemeClr val="tx1"/>
                </a:solidFill>
                <a:latin typeface="+mj-lt"/>
                <a:ea typeface="宋体" panose="02010600030101010101" pitchFamily="2" charset="-122"/>
                <a:cs typeface="+mj-lt"/>
                <a:sym typeface="+mn-ea"/>
              </a:rPr>
              <a:t>EN-DC</a:t>
            </a:r>
            <a:r>
              <a:rPr lang="zh-CN" altLang="en-US" sz="1800" dirty="0">
                <a:solidFill>
                  <a:schemeClr val="tx1"/>
                </a:solidFill>
                <a:latin typeface="+mj-lt"/>
                <a:ea typeface="宋体" panose="02010600030101010101" pitchFamily="2" charset="-122"/>
                <a:cs typeface="+mj-lt"/>
                <a:sym typeface="+mn-ea"/>
              </a:rPr>
              <a:t>（</a:t>
            </a:r>
            <a:r>
              <a:rPr lang="en-US" altLang="zh-CN" sz="1800" dirty="0">
                <a:solidFill>
                  <a:schemeClr val="tx1"/>
                </a:solidFill>
                <a:latin typeface="+mj-lt"/>
                <a:ea typeface="宋体" panose="02010600030101010101" pitchFamily="2" charset="-122"/>
                <a:cs typeface="+mj-lt"/>
                <a:sym typeface="+mn-ea"/>
              </a:rPr>
              <a:t>EUTRA-NR Dual Connection</a:t>
            </a:r>
            <a:r>
              <a:rPr lang="zh-CN" altLang="en-US" sz="1800" dirty="0">
                <a:solidFill>
                  <a:schemeClr val="tx1"/>
                </a:solidFill>
                <a:latin typeface="+mj-lt"/>
                <a:ea typeface="宋体" panose="02010600030101010101" pitchFamily="2" charset="-122"/>
                <a:cs typeface="+mj-lt"/>
                <a:sym typeface="+mn-ea"/>
              </a:rPr>
              <a:t>）。在这样的双连接架构中</a:t>
            </a:r>
            <a:r>
              <a:rPr lang="zh-CN" altLang="en-US" sz="1800" dirty="0" smtClean="0">
                <a:solidFill>
                  <a:schemeClr val="tx1"/>
                </a:solidFill>
                <a:latin typeface="+mj-lt"/>
                <a:ea typeface="宋体" panose="02010600030101010101" pitchFamily="2" charset="-122"/>
                <a:cs typeface="+mj-lt"/>
                <a:sym typeface="+mn-ea"/>
              </a:rPr>
              <a:t>，终端有</a:t>
            </a:r>
            <a:r>
              <a:rPr lang="zh-CN" altLang="en-US" sz="1800" dirty="0">
                <a:solidFill>
                  <a:schemeClr val="tx1"/>
                </a:solidFill>
                <a:latin typeface="+mj-lt"/>
                <a:ea typeface="宋体" panose="02010600030101010101" pitchFamily="2" charset="-122"/>
                <a:cs typeface="+mj-lt"/>
                <a:sym typeface="+mn-ea"/>
              </a:rPr>
              <a:t>两条通路经</a:t>
            </a:r>
            <a:r>
              <a:rPr lang="en-US" altLang="zh-CN" sz="1800" dirty="0">
                <a:solidFill>
                  <a:schemeClr val="tx1"/>
                </a:solidFill>
                <a:latin typeface="+mj-lt"/>
                <a:ea typeface="宋体" panose="02010600030101010101" pitchFamily="2" charset="-122"/>
                <a:cs typeface="+mj-lt"/>
                <a:sym typeface="+mn-ea"/>
              </a:rPr>
              <a:t>4G</a:t>
            </a:r>
            <a:r>
              <a:rPr lang="zh-CN" altLang="en-US" sz="1800" dirty="0" smtClean="0">
                <a:solidFill>
                  <a:schemeClr val="tx1"/>
                </a:solidFill>
                <a:latin typeface="+mj-lt"/>
                <a:ea typeface="宋体" panose="02010600030101010101" pitchFamily="2" charset="-122"/>
                <a:cs typeface="+mj-lt"/>
                <a:sym typeface="+mn-ea"/>
              </a:rPr>
              <a:t>或</a:t>
            </a:r>
            <a:r>
              <a:rPr lang="en-US" altLang="zh-CN" sz="1800" dirty="0" smtClean="0">
                <a:solidFill>
                  <a:schemeClr val="tx1"/>
                </a:solidFill>
                <a:latin typeface="+mj-lt"/>
                <a:ea typeface="宋体" panose="02010600030101010101" pitchFamily="2" charset="-122"/>
                <a:cs typeface="+mj-lt"/>
                <a:sym typeface="+mn-ea"/>
              </a:rPr>
              <a:t>5G</a:t>
            </a:r>
            <a:r>
              <a:rPr lang="zh-CN" altLang="en-US" sz="1800" dirty="0">
                <a:solidFill>
                  <a:schemeClr val="tx1"/>
                </a:solidFill>
                <a:latin typeface="+mj-lt"/>
                <a:ea typeface="宋体" panose="02010600030101010101" pitchFamily="2" charset="-122"/>
                <a:cs typeface="+mj-lt"/>
                <a:sym typeface="+mn-ea"/>
              </a:rPr>
              <a:t>基站到达核心网，由于是双连接，所以</a:t>
            </a:r>
            <a:r>
              <a:rPr lang="zh-CN" altLang="en-US" sz="1800" dirty="0" smtClean="0">
                <a:solidFill>
                  <a:schemeClr val="tx1"/>
                </a:solidFill>
                <a:latin typeface="+mj-lt"/>
                <a:ea typeface="宋体" panose="02010600030101010101" pitchFamily="2" charset="-122"/>
                <a:cs typeface="+mj-lt"/>
                <a:sym typeface="+mn-ea"/>
              </a:rPr>
              <a:t>数据承载又分</a:t>
            </a:r>
            <a:r>
              <a:rPr lang="en-US" altLang="zh-CN" sz="1800" dirty="0" smtClean="0">
                <a:solidFill>
                  <a:schemeClr val="tx1"/>
                </a:solidFill>
                <a:latin typeface="+mj-lt"/>
                <a:ea typeface="宋体" panose="02010600030101010101" pitchFamily="2" charset="-122"/>
                <a:cs typeface="+mj-lt"/>
                <a:sym typeface="+mn-ea"/>
              </a:rPr>
              <a:t>MCG/SCG</a:t>
            </a:r>
            <a:r>
              <a:rPr lang="zh-CN" altLang="en-US" sz="1800" dirty="0" smtClean="0">
                <a:solidFill>
                  <a:schemeClr val="tx1"/>
                </a:solidFill>
                <a:latin typeface="+mj-lt"/>
                <a:ea typeface="宋体" panose="02010600030101010101" pitchFamily="2" charset="-122"/>
                <a:cs typeface="+mj-lt"/>
                <a:sym typeface="+mn-ea"/>
              </a:rPr>
              <a:t>承载和</a:t>
            </a:r>
            <a:r>
              <a:rPr lang="en-US" altLang="zh-CN" sz="1800" dirty="0" smtClean="0">
                <a:solidFill>
                  <a:schemeClr val="tx1"/>
                </a:solidFill>
                <a:latin typeface="+mj-lt"/>
                <a:ea typeface="宋体" panose="02010600030101010101" pitchFamily="2" charset="-122"/>
                <a:cs typeface="+mj-lt"/>
                <a:sym typeface="+mn-ea"/>
              </a:rPr>
              <a:t>Split</a:t>
            </a:r>
            <a:r>
              <a:rPr lang="zh-CN" altLang="en-US" sz="1800" dirty="0" smtClean="0">
                <a:solidFill>
                  <a:schemeClr val="tx1"/>
                </a:solidFill>
                <a:latin typeface="+mj-lt"/>
                <a:ea typeface="宋体" panose="02010600030101010101" pitchFamily="2" charset="-122"/>
                <a:cs typeface="+mj-lt"/>
                <a:sym typeface="+mn-ea"/>
              </a:rPr>
              <a:t>承载（业务承载在文末介绍）。</a:t>
            </a:r>
            <a:endParaRPr lang="zh-CN" altLang="en-US" sz="1800" dirty="0">
              <a:solidFill>
                <a:schemeClr val="tx1"/>
              </a:solidFill>
              <a:latin typeface="+mj-lt"/>
              <a:ea typeface="宋体" panose="02010600030101010101" pitchFamily="2" charset="-122"/>
              <a:cs typeface="+mj-lt"/>
              <a:sym typeface="+mn-ea"/>
            </a:endParaRPr>
          </a:p>
        </p:txBody>
      </p:sp>
      <p:sp>
        <p:nvSpPr>
          <p:cNvPr id="2" name="页脚占位符 1"/>
          <p:cNvSpPr>
            <a:spLocks noGrp="1"/>
          </p:cNvSpPr>
          <p:nvPr>
            <p:ph type="ftr" sz="quarter" idx="10"/>
          </p:nvPr>
        </p:nvSpPr>
        <p:spPr/>
        <p:txBody>
          <a:bodyPr/>
          <a:lstStyle/>
          <a:p>
            <a:pPr defTabSz="457200" fontAlgn="base">
              <a:defRPr/>
            </a:pPr>
            <a:r>
              <a:rPr lang="en-US" dirty="0"/>
              <a:t>Casa Systems Proprietary/Confidential            www.casa-systems.com   </a:t>
            </a:r>
          </a:p>
        </p:txBody>
      </p:sp>
      <p:sp>
        <p:nvSpPr>
          <p:cNvPr id="3" name="灯片编号占位符 2"/>
          <p:cNvSpPr>
            <a:spLocks noGrp="1"/>
          </p:cNvSpPr>
          <p:nvPr>
            <p:ph type="sldNum" sz="quarter" idx="11"/>
          </p:nvPr>
        </p:nvSpPr>
        <p:spPr/>
        <p:txBody>
          <a:bodyPr/>
          <a:lstStyle/>
          <a:p>
            <a:pPr defTabSz="457200" fontAlgn="base">
              <a:defRPr/>
            </a:pPr>
            <a:r>
              <a:rPr lang="en-US" dirty="0">
                <a:latin typeface="Calibri"/>
              </a:rPr>
              <a:t>page </a:t>
            </a:r>
            <a:fld id="{68A00C01-2A32-1B47-A9DB-7DD4093592BC}" type="slidenum">
              <a:rPr lang="en-US" dirty="0">
                <a:latin typeface="Calibri"/>
              </a:rPr>
              <a:pPr defTabSz="457200" fontAlgn="base">
                <a:defRPr/>
              </a:pPr>
              <a:t>4</a:t>
            </a:fld>
            <a:endParaRPr lang="en-US" dirty="0">
              <a:latin typeface="Calibri"/>
            </a:endParaRPr>
          </a:p>
        </p:txBody>
      </p:sp>
    </p:spTree>
    <p:extLst>
      <p:ext uri="{BB962C8B-B14F-4D97-AF65-F5344CB8AC3E}">
        <p14:creationId xmlns:p14="http://schemas.microsoft.com/office/powerpoint/2010/main" val="1122300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EN-DC X2 </a:t>
            </a:r>
            <a:r>
              <a:rPr lang="en-GB" altLang="zh-CN" dirty="0"/>
              <a:t>Setup</a:t>
            </a:r>
            <a:endParaRPr lang="zh-CN" altLang="en-US" dirty="0"/>
          </a:p>
        </p:txBody>
      </p:sp>
      <p:sp>
        <p:nvSpPr>
          <p:cNvPr id="3" name="内容占位符 2"/>
          <p:cNvSpPr>
            <a:spLocks noGrp="1"/>
          </p:cNvSpPr>
          <p:nvPr>
            <p:ph idx="1"/>
          </p:nvPr>
        </p:nvSpPr>
        <p:spPr>
          <a:xfrm>
            <a:off x="369903" y="996524"/>
            <a:ext cx="10972800" cy="1688054"/>
          </a:xfrm>
        </p:spPr>
        <p:txBody>
          <a:bodyPr/>
          <a:lstStyle/>
          <a:p>
            <a:pPr marL="0" indent="0">
              <a:buNone/>
            </a:pPr>
            <a:r>
              <a:rPr lang="en-US" altLang="zh-CN" sz="1800" dirty="0">
                <a:solidFill>
                  <a:schemeClr val="tx1"/>
                </a:solidFill>
                <a:latin typeface="+mj-lt"/>
                <a:ea typeface="宋体" panose="02010600030101010101" pitchFamily="2" charset="-122"/>
                <a:cs typeface="+mj-lt"/>
              </a:rPr>
              <a:t>ENDC</a:t>
            </a:r>
            <a:r>
              <a:rPr lang="zh-CN" altLang="en-US" sz="1800" dirty="0">
                <a:solidFill>
                  <a:schemeClr val="tx1"/>
                </a:solidFill>
                <a:latin typeface="+mj-lt"/>
                <a:ea typeface="宋体" panose="02010600030101010101" pitchFamily="2" charset="-122"/>
                <a:cs typeface="+mj-lt"/>
              </a:rPr>
              <a:t>建立</a:t>
            </a:r>
            <a:r>
              <a:rPr lang="zh-CN" altLang="en-US" sz="1800" dirty="0" smtClean="0">
                <a:solidFill>
                  <a:schemeClr val="tx1"/>
                </a:solidFill>
                <a:latin typeface="+mj-lt"/>
                <a:ea typeface="宋体" panose="02010600030101010101" pitchFamily="2" charset="-122"/>
                <a:cs typeface="+mj-lt"/>
              </a:rPr>
              <a:t>流程：</a:t>
            </a:r>
            <a:endParaRPr lang="en-US" altLang="zh-CN" sz="1800" dirty="0" smtClean="0">
              <a:solidFill>
                <a:schemeClr val="tx1"/>
              </a:solidFill>
              <a:latin typeface="+mj-lt"/>
              <a:ea typeface="宋体" panose="02010600030101010101" pitchFamily="2" charset="-122"/>
              <a:cs typeface="+mj-lt"/>
            </a:endParaRPr>
          </a:p>
          <a:p>
            <a:pPr>
              <a:buFont typeface="Wingdings" panose="05000000000000000000" pitchFamily="2" charset="2"/>
              <a:buChar char="u"/>
            </a:pPr>
            <a:r>
              <a:rPr lang="en-GB" altLang="zh-CN" sz="1800" dirty="0" err="1" smtClean="0">
                <a:solidFill>
                  <a:schemeClr val="tx1"/>
                </a:solidFill>
                <a:latin typeface="+mj-lt"/>
                <a:ea typeface="宋体" panose="02010600030101010101" pitchFamily="2" charset="-122"/>
                <a:cs typeface="+mj-lt"/>
              </a:rPr>
              <a:t>eNB</a:t>
            </a:r>
            <a:r>
              <a:rPr lang="en-GB" altLang="zh-CN" sz="1800" dirty="0" smtClean="0">
                <a:solidFill>
                  <a:schemeClr val="tx1"/>
                </a:solidFill>
                <a:latin typeface="+mj-lt"/>
                <a:ea typeface="宋体" panose="02010600030101010101" pitchFamily="2" charset="-122"/>
                <a:cs typeface="+mj-lt"/>
              </a:rPr>
              <a:t> </a:t>
            </a:r>
            <a:r>
              <a:rPr lang="en-GB" altLang="zh-CN" sz="1800" dirty="0">
                <a:solidFill>
                  <a:schemeClr val="tx1"/>
                </a:solidFill>
                <a:latin typeface="+mj-lt"/>
                <a:ea typeface="宋体" panose="02010600030101010101" pitchFamily="2" charset="-122"/>
                <a:cs typeface="+mj-lt"/>
              </a:rPr>
              <a:t>initiated EN-DC X2 Setup:</a:t>
            </a:r>
            <a:r>
              <a:rPr lang="zh-CN" altLang="en-US" sz="1800" dirty="0">
                <a:solidFill>
                  <a:schemeClr val="tx1"/>
                </a:solidFill>
                <a:latin typeface="+mj-lt"/>
                <a:ea typeface="宋体" panose="02010600030101010101" pitchFamily="2" charset="-122"/>
                <a:cs typeface="+mj-lt"/>
              </a:rPr>
              <a:t>如下图</a:t>
            </a:r>
            <a:r>
              <a:rPr lang="en-US" altLang="zh-CN" sz="1800" dirty="0">
                <a:solidFill>
                  <a:schemeClr val="tx1"/>
                </a:solidFill>
                <a:latin typeface="+mj-lt"/>
                <a:ea typeface="宋体" panose="02010600030101010101" pitchFamily="2" charset="-122"/>
                <a:cs typeface="+mj-lt"/>
              </a:rPr>
              <a:t>Figure </a:t>
            </a:r>
            <a:r>
              <a:rPr lang="en-US" altLang="zh-CN" sz="1800" dirty="0" smtClean="0">
                <a:solidFill>
                  <a:schemeClr val="tx1"/>
                </a:solidFill>
                <a:latin typeface="+mj-lt"/>
                <a:ea typeface="宋体" panose="02010600030101010101" pitchFamily="2" charset="-122"/>
                <a:cs typeface="+mj-lt"/>
              </a:rPr>
              <a:t>8.7.1.2-1</a:t>
            </a:r>
            <a:r>
              <a:rPr lang="zh-CN" altLang="en-US" sz="1800" dirty="0" smtClean="0">
                <a:solidFill>
                  <a:schemeClr val="tx1"/>
                </a:solidFill>
                <a:latin typeface="+mj-lt"/>
                <a:ea typeface="宋体" panose="02010600030101010101" pitchFamily="2" charset="-122"/>
                <a:cs typeface="+mj-lt"/>
              </a:rPr>
              <a:t>示，由</a:t>
            </a:r>
            <a:r>
              <a:rPr lang="en-US" altLang="zh-CN" sz="1800" dirty="0" err="1" smtClean="0">
                <a:solidFill>
                  <a:schemeClr val="tx1"/>
                </a:solidFill>
                <a:latin typeface="+mj-lt"/>
                <a:ea typeface="宋体" panose="02010600030101010101" pitchFamily="2" charset="-122"/>
                <a:cs typeface="+mj-lt"/>
              </a:rPr>
              <a:t>eNB</a:t>
            </a:r>
            <a:r>
              <a:rPr lang="zh-CN" altLang="en-US" sz="1800" dirty="0" smtClean="0">
                <a:solidFill>
                  <a:schemeClr val="tx1"/>
                </a:solidFill>
                <a:latin typeface="+mj-lt"/>
                <a:ea typeface="宋体" panose="02010600030101010101" pitchFamily="2" charset="-122"/>
                <a:cs typeface="+mj-lt"/>
              </a:rPr>
              <a:t>发起</a:t>
            </a:r>
            <a:r>
              <a:rPr lang="en-US" altLang="zh-CN" sz="1800" dirty="0" smtClean="0">
                <a:solidFill>
                  <a:schemeClr val="tx1"/>
                </a:solidFill>
                <a:latin typeface="+mj-lt"/>
                <a:ea typeface="宋体" panose="02010600030101010101" pitchFamily="2" charset="-122"/>
                <a:cs typeface="+mj-lt"/>
              </a:rPr>
              <a:t>ENDC setup request</a:t>
            </a:r>
            <a:r>
              <a:rPr lang="zh-CN" altLang="en-US" sz="1800" dirty="0" smtClean="0">
                <a:solidFill>
                  <a:schemeClr val="tx1"/>
                </a:solidFill>
                <a:latin typeface="+mj-lt"/>
                <a:ea typeface="宋体" panose="02010600030101010101" pitchFamily="2" charset="-122"/>
                <a:cs typeface="+mj-lt"/>
              </a:rPr>
              <a:t>。</a:t>
            </a:r>
            <a:endParaRPr lang="en-GB" altLang="zh-CN" sz="1800" dirty="0" smtClean="0">
              <a:solidFill>
                <a:schemeClr val="tx1"/>
              </a:solidFill>
              <a:latin typeface="+mj-lt"/>
              <a:ea typeface="宋体" panose="02010600030101010101" pitchFamily="2" charset="-122"/>
              <a:cs typeface="+mj-lt"/>
            </a:endParaRPr>
          </a:p>
          <a:p>
            <a:pPr>
              <a:buFont typeface="Wingdings" panose="05000000000000000000" pitchFamily="2" charset="2"/>
              <a:buChar char="u"/>
            </a:pPr>
            <a:r>
              <a:rPr lang="en-GB" altLang="zh-CN" sz="1800" dirty="0" err="1">
                <a:solidFill>
                  <a:schemeClr val="tx1"/>
                </a:solidFill>
                <a:latin typeface="+mj-lt"/>
                <a:ea typeface="宋体" panose="02010600030101010101" pitchFamily="2" charset="-122"/>
                <a:cs typeface="+mj-lt"/>
              </a:rPr>
              <a:t>en-gNB</a:t>
            </a:r>
            <a:r>
              <a:rPr lang="en-GB" altLang="zh-CN" sz="1800" dirty="0">
                <a:solidFill>
                  <a:schemeClr val="tx1"/>
                </a:solidFill>
                <a:latin typeface="+mj-lt"/>
                <a:ea typeface="宋体" panose="02010600030101010101" pitchFamily="2" charset="-122"/>
                <a:cs typeface="+mj-lt"/>
              </a:rPr>
              <a:t> initiated EN-DC X2 Setup:</a:t>
            </a:r>
            <a:r>
              <a:rPr lang="zh-CN" altLang="en-US" sz="1800" dirty="0">
                <a:solidFill>
                  <a:schemeClr val="tx1"/>
                </a:solidFill>
                <a:latin typeface="+mj-lt"/>
                <a:ea typeface="宋体" panose="02010600030101010101" pitchFamily="2" charset="-122"/>
                <a:cs typeface="+mj-lt"/>
              </a:rPr>
              <a:t>如下图</a:t>
            </a:r>
            <a:r>
              <a:rPr lang="en-US" altLang="zh-CN" sz="1800" dirty="0">
                <a:solidFill>
                  <a:schemeClr val="tx1"/>
                </a:solidFill>
                <a:latin typeface="+mj-lt"/>
                <a:ea typeface="宋体" panose="02010600030101010101" pitchFamily="2" charset="-122"/>
                <a:cs typeface="+mj-lt"/>
              </a:rPr>
              <a:t>Figure 8.7.1.2-2</a:t>
            </a:r>
            <a:r>
              <a:rPr lang="zh-CN" altLang="en-US" sz="1800" dirty="0">
                <a:solidFill>
                  <a:schemeClr val="tx1"/>
                </a:solidFill>
                <a:latin typeface="+mj-lt"/>
                <a:ea typeface="宋体" panose="02010600030101010101" pitchFamily="2" charset="-122"/>
                <a:cs typeface="+mj-lt"/>
              </a:rPr>
              <a:t>示，由</a:t>
            </a:r>
            <a:r>
              <a:rPr lang="en-US" altLang="zh-CN" sz="1800" dirty="0" err="1">
                <a:solidFill>
                  <a:schemeClr val="tx1"/>
                </a:solidFill>
                <a:latin typeface="+mj-lt"/>
                <a:ea typeface="宋体" panose="02010600030101010101" pitchFamily="2" charset="-122"/>
                <a:cs typeface="+mj-lt"/>
              </a:rPr>
              <a:t>gNB</a:t>
            </a:r>
            <a:r>
              <a:rPr lang="zh-CN" altLang="en-US" sz="1800" dirty="0">
                <a:solidFill>
                  <a:schemeClr val="tx1"/>
                </a:solidFill>
                <a:latin typeface="+mj-lt"/>
                <a:ea typeface="宋体" panose="02010600030101010101" pitchFamily="2" charset="-122"/>
                <a:cs typeface="+mj-lt"/>
              </a:rPr>
              <a:t>发起</a:t>
            </a:r>
            <a:r>
              <a:rPr lang="en-US" altLang="zh-CN" sz="1800" dirty="0">
                <a:solidFill>
                  <a:schemeClr val="tx1"/>
                </a:solidFill>
                <a:latin typeface="+mj-lt"/>
                <a:ea typeface="宋体" panose="02010600030101010101" pitchFamily="2" charset="-122"/>
                <a:cs typeface="+mj-lt"/>
              </a:rPr>
              <a:t>ENDC setup </a:t>
            </a:r>
            <a:r>
              <a:rPr lang="en-US" altLang="zh-CN" sz="1800" dirty="0" smtClean="0">
                <a:solidFill>
                  <a:schemeClr val="tx1"/>
                </a:solidFill>
                <a:latin typeface="+mj-lt"/>
                <a:ea typeface="宋体" panose="02010600030101010101" pitchFamily="2" charset="-122"/>
                <a:cs typeface="+mj-lt"/>
              </a:rPr>
              <a:t>request</a:t>
            </a:r>
            <a:r>
              <a:rPr lang="zh-CN" altLang="en-US" sz="1800" dirty="0" smtClean="0">
                <a:solidFill>
                  <a:schemeClr val="tx1"/>
                </a:solidFill>
                <a:latin typeface="+mj-lt"/>
                <a:ea typeface="宋体" panose="02010600030101010101" pitchFamily="2" charset="-122"/>
                <a:cs typeface="+mj-lt"/>
              </a:rPr>
              <a:t>。</a:t>
            </a:r>
            <a:endParaRPr lang="en-US" altLang="zh-CN" sz="1800" dirty="0" smtClean="0">
              <a:solidFill>
                <a:schemeClr val="tx1"/>
              </a:solidFill>
              <a:latin typeface="+mj-lt"/>
              <a:ea typeface="宋体" panose="02010600030101010101" pitchFamily="2" charset="-122"/>
              <a:cs typeface="+mj-lt"/>
            </a:endParaRPr>
          </a:p>
          <a:p>
            <a:pPr marL="0" indent="0">
              <a:buNone/>
            </a:pPr>
            <a:r>
              <a:rPr lang="en-US" altLang="zh-CN" sz="1800" dirty="0">
                <a:solidFill>
                  <a:schemeClr val="tx1"/>
                </a:solidFill>
                <a:latin typeface="+mj-lt"/>
                <a:ea typeface="宋体" panose="02010600030101010101" pitchFamily="2" charset="-122"/>
                <a:cs typeface="+mj-lt"/>
              </a:rPr>
              <a:t>ENDC setup request</a:t>
            </a:r>
            <a:r>
              <a:rPr lang="zh-CN" altLang="en-US" sz="1800" dirty="0">
                <a:solidFill>
                  <a:schemeClr val="tx1"/>
                </a:solidFill>
                <a:latin typeface="+mj-lt"/>
                <a:ea typeface="宋体" panose="02010600030101010101" pitchFamily="2" charset="-122"/>
                <a:cs typeface="+mj-lt"/>
              </a:rPr>
              <a:t>消息</a:t>
            </a:r>
            <a:r>
              <a:rPr lang="zh-CN" altLang="en-US" sz="1800" dirty="0" smtClean="0">
                <a:solidFill>
                  <a:schemeClr val="tx1"/>
                </a:solidFill>
                <a:latin typeface="+mj-lt"/>
                <a:ea typeface="宋体" panose="02010600030101010101" pitchFamily="2" charset="-122"/>
                <a:cs typeface="+mj-lt"/>
              </a:rPr>
              <a:t>携带</a:t>
            </a:r>
            <a:r>
              <a:rPr lang="en-US" altLang="zh-CN" sz="1800" dirty="0" err="1" smtClean="0">
                <a:solidFill>
                  <a:schemeClr val="tx1"/>
                </a:solidFill>
                <a:latin typeface="+mj-lt"/>
                <a:ea typeface="宋体" panose="02010600030101010101" pitchFamily="2" charset="-122"/>
                <a:cs typeface="+mj-lt"/>
              </a:rPr>
              <a:t>GlobalENB</a:t>
            </a:r>
            <a:r>
              <a:rPr lang="en-US" altLang="zh-CN" sz="1800" dirty="0" smtClean="0">
                <a:solidFill>
                  <a:schemeClr val="tx1"/>
                </a:solidFill>
                <a:latin typeface="+mj-lt"/>
                <a:ea typeface="宋体" panose="02010600030101010101" pitchFamily="2" charset="-122"/>
                <a:cs typeface="+mj-lt"/>
              </a:rPr>
              <a:t>-ID</a:t>
            </a:r>
            <a:r>
              <a:rPr lang="zh-CN" altLang="en-US" sz="1800" dirty="0" smtClean="0">
                <a:solidFill>
                  <a:schemeClr val="tx1"/>
                </a:solidFill>
                <a:latin typeface="+mj-lt"/>
                <a:ea typeface="宋体" panose="02010600030101010101" pitchFamily="2" charset="-122"/>
                <a:cs typeface="+mj-lt"/>
              </a:rPr>
              <a:t>和</a:t>
            </a:r>
            <a:r>
              <a:rPr lang="en-US" altLang="zh-CN" sz="1800" dirty="0" smtClean="0">
                <a:solidFill>
                  <a:schemeClr val="tx1"/>
                </a:solidFill>
                <a:latin typeface="+mj-lt"/>
                <a:ea typeface="宋体" panose="02010600030101010101" pitchFamily="2" charset="-122"/>
                <a:cs typeface="+mj-lt"/>
              </a:rPr>
              <a:t>EUTRAN info</a:t>
            </a:r>
            <a:r>
              <a:rPr lang="zh-CN" altLang="en-US" sz="1800" dirty="0" smtClean="0">
                <a:solidFill>
                  <a:schemeClr val="tx1"/>
                </a:solidFill>
                <a:latin typeface="+mj-lt"/>
                <a:ea typeface="宋体" panose="02010600030101010101" pitchFamily="2" charset="-122"/>
                <a:cs typeface="+mj-lt"/>
              </a:rPr>
              <a:t>相关的</a:t>
            </a:r>
            <a:r>
              <a:rPr lang="en-US" altLang="zh-CN" sz="1800" dirty="0" err="1" smtClean="0">
                <a:solidFill>
                  <a:schemeClr val="tx1"/>
                </a:solidFill>
                <a:latin typeface="+mj-lt"/>
                <a:ea typeface="宋体" panose="02010600030101010101" pitchFamily="2" charset="-122"/>
                <a:cs typeface="+mj-lt"/>
              </a:rPr>
              <a:t>eNB</a:t>
            </a:r>
            <a:r>
              <a:rPr lang="zh-CN" altLang="en-US" sz="1800" dirty="0" smtClean="0">
                <a:solidFill>
                  <a:schemeClr val="tx1"/>
                </a:solidFill>
                <a:latin typeface="+mj-lt"/>
                <a:ea typeface="宋体" panose="02010600030101010101" pitchFamily="2" charset="-122"/>
                <a:cs typeface="+mj-lt"/>
              </a:rPr>
              <a:t>信息。</a:t>
            </a:r>
            <a:endParaRPr lang="en-US" altLang="zh-CN" sz="1800" dirty="0" smtClean="0">
              <a:solidFill>
                <a:schemeClr val="tx1"/>
              </a:solidFill>
              <a:latin typeface="+mj-lt"/>
              <a:ea typeface="宋体" panose="02010600030101010101" pitchFamily="2" charset="-122"/>
              <a:cs typeface="+mj-lt"/>
            </a:endParaRPr>
          </a:p>
          <a:p>
            <a:pPr marL="0" indent="0">
              <a:buNone/>
            </a:pPr>
            <a:r>
              <a:rPr lang="en-US" altLang="zh-CN" sz="1800" dirty="0">
                <a:solidFill>
                  <a:schemeClr val="tx1"/>
                </a:solidFill>
                <a:latin typeface="+mj-lt"/>
                <a:ea typeface="宋体" panose="02010600030101010101" pitchFamily="2" charset="-122"/>
                <a:cs typeface="+mj-lt"/>
              </a:rPr>
              <a:t>ENDC setup response</a:t>
            </a:r>
            <a:r>
              <a:rPr lang="zh-CN" altLang="en-US" sz="1800" dirty="0">
                <a:solidFill>
                  <a:schemeClr val="tx1"/>
                </a:solidFill>
                <a:latin typeface="+mj-lt"/>
                <a:ea typeface="宋体" panose="02010600030101010101" pitchFamily="2" charset="-122"/>
                <a:cs typeface="+mj-lt"/>
              </a:rPr>
              <a:t>消息携带</a:t>
            </a:r>
            <a:r>
              <a:rPr lang="en-US" altLang="zh-CN" sz="1800" dirty="0" err="1">
                <a:solidFill>
                  <a:schemeClr val="tx1"/>
                </a:solidFill>
                <a:latin typeface="+mj-lt"/>
                <a:ea typeface="宋体" panose="02010600030101010101" pitchFamily="2" charset="-122"/>
                <a:cs typeface="+mj-lt"/>
              </a:rPr>
              <a:t>GlobalGNB</a:t>
            </a:r>
            <a:r>
              <a:rPr lang="en-US" altLang="zh-CN" sz="1800" dirty="0">
                <a:solidFill>
                  <a:schemeClr val="tx1"/>
                </a:solidFill>
                <a:latin typeface="+mj-lt"/>
                <a:ea typeface="宋体" panose="02010600030101010101" pitchFamily="2" charset="-122"/>
                <a:cs typeface="+mj-lt"/>
              </a:rPr>
              <a:t>-ID</a:t>
            </a:r>
            <a:r>
              <a:rPr lang="zh-CN" altLang="en-US" sz="1800" dirty="0">
                <a:solidFill>
                  <a:schemeClr val="tx1"/>
                </a:solidFill>
                <a:latin typeface="+mj-lt"/>
                <a:ea typeface="宋体" panose="02010600030101010101" pitchFamily="2" charset="-122"/>
                <a:cs typeface="+mj-lt"/>
              </a:rPr>
              <a:t>和</a:t>
            </a:r>
            <a:r>
              <a:rPr lang="en-US" altLang="zh-CN" sz="1800" dirty="0">
                <a:solidFill>
                  <a:schemeClr val="tx1"/>
                </a:solidFill>
                <a:latin typeface="+mj-lt"/>
                <a:ea typeface="宋体" panose="02010600030101010101" pitchFamily="2" charset="-122"/>
                <a:cs typeface="+mj-lt"/>
              </a:rPr>
              <a:t>NR Mode info</a:t>
            </a:r>
            <a:r>
              <a:rPr lang="zh-CN" altLang="en-US" sz="1800" dirty="0">
                <a:solidFill>
                  <a:schemeClr val="tx1"/>
                </a:solidFill>
                <a:latin typeface="+mj-lt"/>
                <a:ea typeface="宋体" panose="02010600030101010101" pitchFamily="2" charset="-122"/>
                <a:cs typeface="+mj-lt"/>
              </a:rPr>
              <a:t>相关的</a:t>
            </a:r>
            <a:r>
              <a:rPr lang="en-US" altLang="zh-CN" sz="1800" dirty="0" err="1">
                <a:solidFill>
                  <a:schemeClr val="tx1"/>
                </a:solidFill>
                <a:latin typeface="+mj-lt"/>
                <a:ea typeface="宋体" panose="02010600030101010101" pitchFamily="2" charset="-122"/>
                <a:cs typeface="+mj-lt"/>
              </a:rPr>
              <a:t>gNB</a:t>
            </a:r>
            <a:r>
              <a:rPr lang="zh-CN" altLang="en-US" sz="1800" dirty="0">
                <a:solidFill>
                  <a:schemeClr val="tx1"/>
                </a:solidFill>
                <a:latin typeface="+mj-lt"/>
                <a:ea typeface="宋体" panose="02010600030101010101" pitchFamily="2" charset="-122"/>
                <a:cs typeface="+mj-lt"/>
              </a:rPr>
              <a:t>信息</a:t>
            </a:r>
            <a:r>
              <a:rPr lang="zh-CN" altLang="en-US" sz="1800" dirty="0" smtClean="0">
                <a:solidFill>
                  <a:schemeClr val="tx1"/>
                </a:solidFill>
                <a:latin typeface="+mj-lt"/>
                <a:ea typeface="宋体" panose="02010600030101010101" pitchFamily="2" charset="-122"/>
                <a:cs typeface="+mj-lt"/>
              </a:rPr>
              <a:t>。</a:t>
            </a:r>
            <a:endParaRPr lang="en-US" altLang="zh-CN" sz="1800" dirty="0">
              <a:solidFill>
                <a:schemeClr val="tx1"/>
              </a:solidFill>
              <a:latin typeface="+mj-lt"/>
              <a:ea typeface="宋体" panose="02010600030101010101" pitchFamily="2" charset="-122"/>
              <a:cs typeface="+mj-lt"/>
            </a:endParaRPr>
          </a:p>
          <a:p>
            <a:pPr marL="0" indent="0">
              <a:buNone/>
            </a:pPr>
            <a:endParaRPr lang="en-US" altLang="zh-CN" sz="18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5</a:t>
            </a:fld>
            <a:endParaRPr lang="en-US" dirty="0"/>
          </a:p>
        </p:txBody>
      </p:sp>
      <p:pic>
        <p:nvPicPr>
          <p:cNvPr id="13" name="图片 12"/>
          <p:cNvPicPr>
            <a:picLocks noChangeAspect="1"/>
          </p:cNvPicPr>
          <p:nvPr/>
        </p:nvPicPr>
        <p:blipFill>
          <a:blip r:embed="rId2"/>
          <a:stretch>
            <a:fillRect/>
          </a:stretch>
        </p:blipFill>
        <p:spPr>
          <a:xfrm>
            <a:off x="3923929" y="2701617"/>
            <a:ext cx="7889189" cy="3650878"/>
          </a:xfrm>
          <a:prstGeom prst="rect">
            <a:avLst/>
          </a:prstGeom>
        </p:spPr>
      </p:pic>
      <p:pic>
        <p:nvPicPr>
          <p:cNvPr id="16" name="图片 15"/>
          <p:cNvPicPr>
            <a:picLocks noChangeAspect="1"/>
          </p:cNvPicPr>
          <p:nvPr/>
        </p:nvPicPr>
        <p:blipFill>
          <a:blip r:embed="rId3"/>
          <a:stretch>
            <a:fillRect/>
          </a:stretch>
        </p:blipFill>
        <p:spPr>
          <a:xfrm>
            <a:off x="12848" y="2812008"/>
            <a:ext cx="3897185" cy="1706220"/>
          </a:xfrm>
          <a:prstGeom prst="rect">
            <a:avLst/>
          </a:prstGeom>
        </p:spPr>
      </p:pic>
      <p:pic>
        <p:nvPicPr>
          <p:cNvPr id="17" name="图片 16"/>
          <p:cNvPicPr>
            <a:picLocks noChangeAspect="1"/>
          </p:cNvPicPr>
          <p:nvPr/>
        </p:nvPicPr>
        <p:blipFill>
          <a:blip r:embed="rId4"/>
          <a:stretch>
            <a:fillRect/>
          </a:stretch>
        </p:blipFill>
        <p:spPr>
          <a:xfrm>
            <a:off x="13475" y="4530244"/>
            <a:ext cx="3896558" cy="1801355"/>
          </a:xfrm>
          <a:prstGeom prst="rect">
            <a:avLst/>
          </a:prstGeom>
        </p:spPr>
      </p:pic>
      <p:sp>
        <p:nvSpPr>
          <p:cNvPr id="18" name="文本框 17"/>
          <p:cNvSpPr txBox="1"/>
          <p:nvPr/>
        </p:nvSpPr>
        <p:spPr>
          <a:xfrm>
            <a:off x="-71026" y="6396878"/>
            <a:ext cx="3222594" cy="307777"/>
          </a:xfrm>
          <a:prstGeom prst="rect">
            <a:avLst/>
          </a:prstGeom>
          <a:noFill/>
        </p:spPr>
        <p:txBody>
          <a:bodyPr wrap="square" rtlCol="0">
            <a:spAutoFit/>
          </a:bodyPr>
          <a:lstStyle/>
          <a:p>
            <a:r>
              <a:rPr lang="zh-CN" altLang="en-US" sz="1400" i="1" dirty="0" smtClean="0"/>
              <a:t>*</a:t>
            </a:r>
            <a:r>
              <a:rPr lang="en-US" altLang="zh-CN" sz="1400" i="1" dirty="0" smtClean="0"/>
              <a:t>ENDC</a:t>
            </a:r>
            <a:r>
              <a:rPr lang="zh-CN" altLang="en-US" sz="1400" i="1" dirty="0" smtClean="0"/>
              <a:t> </a:t>
            </a:r>
            <a:r>
              <a:rPr lang="en-US" altLang="zh-CN" sz="1400" i="1" dirty="0" smtClean="0"/>
              <a:t>setup</a:t>
            </a:r>
            <a:r>
              <a:rPr lang="zh-CN" altLang="en-US" sz="1400" i="1" dirty="0" smtClean="0"/>
              <a:t>请参考协议</a:t>
            </a:r>
            <a:r>
              <a:rPr lang="en-US" altLang="zh-CN" sz="1400" i="1" dirty="0" smtClean="0"/>
              <a:t>F50 TS36.423</a:t>
            </a:r>
            <a:endParaRPr lang="zh-CN" altLang="en-US" sz="1400" i="1" dirty="0"/>
          </a:p>
        </p:txBody>
      </p:sp>
    </p:spTree>
    <p:extLst>
      <p:ext uri="{BB962C8B-B14F-4D97-AF65-F5344CB8AC3E}">
        <p14:creationId xmlns:p14="http://schemas.microsoft.com/office/powerpoint/2010/main" val="2004675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Secondary Node Addition procedure</a:t>
            </a:r>
            <a:endParaRPr lang="zh-CN" altLang="en-US" dirty="0"/>
          </a:p>
        </p:txBody>
      </p:sp>
      <p:sp>
        <p:nvSpPr>
          <p:cNvPr id="3" name="内容占位符 2"/>
          <p:cNvSpPr>
            <a:spLocks noGrp="1"/>
          </p:cNvSpPr>
          <p:nvPr>
            <p:ph idx="1"/>
          </p:nvPr>
        </p:nvSpPr>
        <p:spPr>
          <a:xfrm>
            <a:off x="609600" y="1316120"/>
            <a:ext cx="10972800" cy="361760"/>
          </a:xfrm>
        </p:spPr>
        <p:txBody>
          <a:bodyPr/>
          <a:lstStyle/>
          <a:p>
            <a:pPr marL="0" indent="0">
              <a:buNone/>
            </a:pPr>
            <a:r>
              <a:rPr lang="en-US" altLang="zh-CN" sz="1800" dirty="0" err="1" smtClean="0">
                <a:solidFill>
                  <a:schemeClr val="tx1"/>
                </a:solidFill>
                <a:latin typeface="+mj-lt"/>
                <a:ea typeface="宋体" panose="02010600030101010101" pitchFamily="2" charset="-122"/>
                <a:cs typeface="+mj-lt"/>
              </a:rPr>
              <a:t>SgNB</a:t>
            </a:r>
            <a:r>
              <a:rPr lang="zh-CN" altLang="en-US" sz="1800" dirty="0" smtClean="0">
                <a:solidFill>
                  <a:schemeClr val="tx1"/>
                </a:solidFill>
                <a:latin typeface="+mj-lt"/>
                <a:ea typeface="宋体" panose="02010600030101010101" pitchFamily="2" charset="-122"/>
                <a:cs typeface="+mj-lt"/>
              </a:rPr>
              <a:t>添加信令流程如下图示。</a:t>
            </a:r>
            <a:endParaRPr lang="zh-CN" altLang="en-US" sz="18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6</a:t>
            </a:fld>
            <a:endParaRPr lang="en-US" dirty="0"/>
          </a:p>
        </p:txBody>
      </p:sp>
      <p:sp>
        <p:nvSpPr>
          <p:cNvPr id="10" name="文本框 9"/>
          <p:cNvSpPr txBox="1"/>
          <p:nvPr/>
        </p:nvSpPr>
        <p:spPr>
          <a:xfrm>
            <a:off x="488272" y="6391921"/>
            <a:ext cx="5730123" cy="307777"/>
          </a:xfrm>
          <a:prstGeom prst="rect">
            <a:avLst/>
          </a:prstGeom>
          <a:noFill/>
        </p:spPr>
        <p:txBody>
          <a:bodyPr wrap="square" rtlCol="0">
            <a:spAutoFit/>
          </a:bodyPr>
          <a:lstStyle/>
          <a:p>
            <a:r>
              <a:rPr lang="zh-CN" altLang="en-US" sz="1400" i="1" dirty="0" smtClean="0"/>
              <a:t>*</a:t>
            </a:r>
            <a:r>
              <a:rPr lang="en-US" altLang="zh-CN" sz="1400" i="1" dirty="0" err="1" smtClean="0"/>
              <a:t>sgNB</a:t>
            </a:r>
            <a:r>
              <a:rPr lang="en-US" altLang="zh-CN" sz="1400" i="1" dirty="0" smtClean="0"/>
              <a:t> </a:t>
            </a:r>
            <a:r>
              <a:rPr lang="en-GB" altLang="zh-CN" sz="1400" i="1" dirty="0"/>
              <a:t>Addition procedure</a:t>
            </a:r>
            <a:r>
              <a:rPr lang="zh-CN" altLang="en-US" sz="1400" i="1" dirty="0"/>
              <a:t>请参</a:t>
            </a:r>
            <a:r>
              <a:rPr lang="zh-CN" altLang="en-US" sz="1400" i="1" dirty="0" smtClean="0"/>
              <a:t>协议</a:t>
            </a:r>
            <a:r>
              <a:rPr lang="en-US" altLang="zh-CN" sz="1400" i="1" dirty="0" smtClean="0"/>
              <a:t>TS36.423</a:t>
            </a:r>
            <a:r>
              <a:rPr lang="en-US" altLang="zh-CN" sz="1400" i="1" dirty="0"/>
              <a:t>,</a:t>
            </a:r>
            <a:r>
              <a:rPr lang="en-US" altLang="zh-CN" sz="1400" i="1" dirty="0" smtClean="0"/>
              <a:t>TS37.340 </a:t>
            </a:r>
            <a:endParaRPr lang="zh-CN" altLang="en-US" sz="1400" i="1" dirty="0"/>
          </a:p>
        </p:txBody>
      </p:sp>
      <p:pic>
        <p:nvPicPr>
          <p:cNvPr id="6" name="图片 5"/>
          <p:cNvPicPr>
            <a:picLocks noChangeAspect="1"/>
          </p:cNvPicPr>
          <p:nvPr/>
        </p:nvPicPr>
        <p:blipFill>
          <a:blip r:embed="rId2"/>
          <a:stretch>
            <a:fillRect/>
          </a:stretch>
        </p:blipFill>
        <p:spPr>
          <a:xfrm>
            <a:off x="754600" y="1669360"/>
            <a:ext cx="7865617" cy="4733429"/>
          </a:xfrm>
          <a:prstGeom prst="rect">
            <a:avLst/>
          </a:prstGeom>
        </p:spPr>
      </p:pic>
    </p:spTree>
    <p:extLst>
      <p:ext uri="{BB962C8B-B14F-4D97-AF65-F5344CB8AC3E}">
        <p14:creationId xmlns:p14="http://schemas.microsoft.com/office/powerpoint/2010/main" val="2954432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Secondary Node Addition procedure</a:t>
            </a:r>
            <a:endParaRPr lang="zh-CN" altLang="en-US" dirty="0"/>
          </a:p>
        </p:txBody>
      </p:sp>
      <p:sp>
        <p:nvSpPr>
          <p:cNvPr id="3" name="内容占位符 2"/>
          <p:cNvSpPr>
            <a:spLocks noGrp="1"/>
          </p:cNvSpPr>
          <p:nvPr>
            <p:ph idx="1"/>
          </p:nvPr>
        </p:nvSpPr>
        <p:spPr>
          <a:xfrm>
            <a:off x="849298" y="1582444"/>
            <a:ext cx="9874928" cy="4525963"/>
          </a:xfrm>
        </p:spPr>
        <p:txBody>
          <a:bodyPr/>
          <a:lstStyle/>
          <a:p>
            <a:r>
              <a:rPr lang="en-US" altLang="zh-CN" sz="1800" dirty="0">
                <a:solidFill>
                  <a:schemeClr val="tx1"/>
                </a:solidFill>
                <a:latin typeface="+mj-lt"/>
                <a:ea typeface="宋体" panose="02010600030101010101" pitchFamily="2" charset="-122"/>
                <a:cs typeface="+mj-lt"/>
              </a:rPr>
              <a:t>1.MeNB</a:t>
            </a:r>
            <a:r>
              <a:rPr lang="zh-CN" altLang="en-US" sz="1800" dirty="0">
                <a:solidFill>
                  <a:schemeClr val="tx1"/>
                </a:solidFill>
                <a:latin typeface="+mj-lt"/>
                <a:ea typeface="宋体" panose="02010600030101010101" pitchFamily="2" charset="-122"/>
                <a:cs typeface="+mj-lt"/>
              </a:rPr>
              <a:t>和</a:t>
            </a:r>
            <a:r>
              <a:rPr lang="en-US" altLang="zh-CN" sz="1800" dirty="0" err="1">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建立</a:t>
            </a:r>
            <a:r>
              <a:rPr lang="en-US" altLang="zh-CN" sz="1800" dirty="0">
                <a:solidFill>
                  <a:schemeClr val="tx1"/>
                </a:solidFill>
                <a:latin typeface="+mj-lt"/>
                <a:ea typeface="宋体" panose="02010600030101010101" pitchFamily="2" charset="-122"/>
                <a:cs typeface="+mj-lt"/>
              </a:rPr>
              <a:t>X2</a:t>
            </a:r>
            <a:r>
              <a:rPr lang="zh-CN" altLang="en-US" sz="1800" dirty="0">
                <a:solidFill>
                  <a:schemeClr val="tx1"/>
                </a:solidFill>
                <a:latin typeface="+mj-lt"/>
                <a:ea typeface="宋体" panose="02010600030101010101" pitchFamily="2" charset="-122"/>
                <a:cs typeface="+mj-lt"/>
              </a:rPr>
              <a:t>连接。</a:t>
            </a:r>
          </a:p>
          <a:p>
            <a:r>
              <a:rPr lang="en-US" altLang="zh-CN" sz="1800" dirty="0">
                <a:solidFill>
                  <a:schemeClr val="tx1"/>
                </a:solidFill>
                <a:latin typeface="+mj-lt"/>
                <a:ea typeface="宋体" panose="02010600030101010101" pitchFamily="2" charset="-122"/>
                <a:cs typeface="+mj-lt"/>
              </a:rPr>
              <a:t>2.UE</a:t>
            </a:r>
            <a:r>
              <a:rPr lang="zh-CN" altLang="en-US" sz="1800" dirty="0">
                <a:solidFill>
                  <a:schemeClr val="tx1"/>
                </a:solidFill>
                <a:latin typeface="+mj-lt"/>
                <a:ea typeface="宋体" panose="02010600030101010101" pitchFamily="2" charset="-122"/>
                <a:cs typeface="+mj-lt"/>
              </a:rPr>
              <a:t>附着到主节点</a:t>
            </a:r>
            <a:r>
              <a:rPr lang="en-US" altLang="zh-CN" sz="1800" dirty="0" err="1">
                <a:solidFill>
                  <a:schemeClr val="tx1"/>
                </a:solidFill>
                <a:latin typeface="+mj-lt"/>
                <a:ea typeface="宋体" panose="02010600030101010101" pitchFamily="2" charset="-122"/>
                <a:cs typeface="+mj-lt"/>
              </a:rPr>
              <a:t>MeNB</a:t>
            </a:r>
            <a:r>
              <a:rPr lang="zh-CN" altLang="en-US" sz="1800" dirty="0">
                <a:solidFill>
                  <a:schemeClr val="tx1"/>
                </a:solidFill>
                <a:latin typeface="+mj-lt"/>
                <a:ea typeface="宋体" panose="02010600030101010101" pitchFamily="2" charset="-122"/>
                <a:cs typeface="+mj-lt"/>
              </a:rPr>
              <a:t>网络和核心网</a:t>
            </a:r>
            <a:r>
              <a:rPr lang="en-US" altLang="zh-CN" sz="1800" dirty="0">
                <a:solidFill>
                  <a:schemeClr val="tx1"/>
                </a:solidFill>
                <a:latin typeface="+mj-lt"/>
                <a:ea typeface="宋体" panose="02010600030101010101" pitchFamily="2" charset="-122"/>
                <a:cs typeface="+mj-lt"/>
              </a:rPr>
              <a:t>EPC</a:t>
            </a:r>
            <a:r>
              <a:rPr lang="zh-CN" altLang="en-US" sz="1800" dirty="0">
                <a:solidFill>
                  <a:schemeClr val="tx1"/>
                </a:solidFill>
                <a:latin typeface="+mj-lt"/>
                <a:ea typeface="宋体" panose="02010600030101010101" pitchFamily="2" charset="-122"/>
                <a:cs typeface="+mj-lt"/>
              </a:rPr>
              <a:t>并建立业务承载。</a:t>
            </a:r>
          </a:p>
          <a:p>
            <a:r>
              <a:rPr lang="en-US" altLang="zh-CN" sz="1800" dirty="0">
                <a:solidFill>
                  <a:schemeClr val="tx1"/>
                </a:solidFill>
                <a:latin typeface="+mj-lt"/>
                <a:ea typeface="宋体" panose="02010600030101010101" pitchFamily="2" charset="-122"/>
                <a:cs typeface="+mj-lt"/>
              </a:rPr>
              <a:t>3.MeNB</a:t>
            </a:r>
            <a:r>
              <a:rPr lang="zh-CN" altLang="en-US" sz="1800" dirty="0">
                <a:solidFill>
                  <a:schemeClr val="tx1"/>
                </a:solidFill>
                <a:latin typeface="+mj-lt"/>
                <a:ea typeface="宋体" panose="02010600030101010101" pitchFamily="2" charset="-122"/>
                <a:cs typeface="+mj-lt"/>
              </a:rPr>
              <a:t>给</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下发</a:t>
            </a:r>
            <a:r>
              <a:rPr lang="en-US" altLang="zh-CN" sz="1800" dirty="0">
                <a:solidFill>
                  <a:schemeClr val="tx1"/>
                </a:solidFill>
                <a:latin typeface="+mj-lt"/>
                <a:ea typeface="宋体" panose="02010600030101010101" pitchFamily="2" charset="-122"/>
                <a:cs typeface="+mj-lt"/>
              </a:rPr>
              <a:t>NR</a:t>
            </a:r>
            <a:r>
              <a:rPr lang="zh-CN" altLang="en-US" sz="1800" dirty="0">
                <a:solidFill>
                  <a:schemeClr val="tx1"/>
                </a:solidFill>
                <a:latin typeface="+mj-lt"/>
                <a:ea typeface="宋体" panose="02010600030101010101" pitchFamily="2" charset="-122"/>
                <a:cs typeface="+mj-lt"/>
              </a:rPr>
              <a:t>测量配置</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含</a:t>
            </a:r>
            <a:r>
              <a:rPr lang="en-US" altLang="zh-CN" sz="1800" dirty="0">
                <a:solidFill>
                  <a:schemeClr val="tx1"/>
                </a:solidFill>
                <a:latin typeface="+mj-lt"/>
                <a:ea typeface="宋体" panose="02010600030101010101" pitchFamily="2" charset="-122"/>
                <a:cs typeface="+mj-lt"/>
              </a:rPr>
              <a:t>B</a:t>
            </a:r>
            <a:r>
              <a:rPr lang="zh-CN" altLang="en-US" sz="1800" dirty="0">
                <a:solidFill>
                  <a:schemeClr val="tx1"/>
                </a:solidFill>
                <a:latin typeface="+mj-lt"/>
                <a:ea typeface="宋体" panose="02010600030101010101" pitchFamily="2" charset="-122"/>
                <a:cs typeface="+mj-lt"/>
              </a:rPr>
              <a:t>事件门限。</a:t>
            </a:r>
            <a:r>
              <a:rPr lang="en-US" altLang="zh-CN" sz="1800" dirty="0">
                <a:solidFill>
                  <a:schemeClr val="tx1"/>
                </a:solidFill>
                <a:latin typeface="+mj-lt"/>
                <a:ea typeface="宋体" panose="02010600030101010101" pitchFamily="2" charset="-122"/>
                <a:cs typeface="+mj-lt"/>
              </a:rPr>
              <a:t>B</a:t>
            </a:r>
            <a:r>
              <a:rPr lang="zh-CN" altLang="en-US" sz="1800" dirty="0">
                <a:solidFill>
                  <a:schemeClr val="tx1"/>
                </a:solidFill>
                <a:latin typeface="+mj-lt"/>
                <a:ea typeface="宋体" panose="02010600030101010101" pitchFamily="2" charset="-122"/>
                <a:cs typeface="+mj-lt"/>
              </a:rPr>
              <a:t>事件门限</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含义是异系统邻区信号高于一个门限值。</a:t>
            </a:r>
          </a:p>
          <a:p>
            <a:r>
              <a:rPr lang="en-US" altLang="zh-CN" sz="1800" dirty="0">
                <a:solidFill>
                  <a:schemeClr val="tx1"/>
                </a:solidFill>
                <a:latin typeface="+mj-lt"/>
                <a:ea typeface="宋体" panose="02010600030101010101" pitchFamily="2" charset="-122"/>
                <a:cs typeface="+mj-lt"/>
              </a:rPr>
              <a:t>4.</a:t>
            </a:r>
            <a:r>
              <a:rPr lang="zh-CN" altLang="en-US" sz="1800" dirty="0">
                <a:solidFill>
                  <a:schemeClr val="tx1"/>
                </a:solidFill>
                <a:latin typeface="+mj-lt"/>
                <a:ea typeface="宋体" panose="02010600030101010101" pitchFamily="2" charset="-122"/>
                <a:cs typeface="+mj-lt"/>
              </a:rPr>
              <a:t>满足</a:t>
            </a:r>
            <a:r>
              <a:rPr lang="en-US" altLang="zh-CN" sz="1800" dirty="0">
                <a:solidFill>
                  <a:schemeClr val="tx1"/>
                </a:solidFill>
                <a:latin typeface="+mj-lt"/>
                <a:ea typeface="宋体" panose="02010600030101010101" pitchFamily="2" charset="-122"/>
                <a:cs typeface="+mj-lt"/>
              </a:rPr>
              <a:t>B1</a:t>
            </a:r>
            <a:r>
              <a:rPr lang="zh-CN" altLang="en-US" sz="1800" dirty="0">
                <a:solidFill>
                  <a:schemeClr val="tx1"/>
                </a:solidFill>
                <a:latin typeface="+mj-lt"/>
                <a:ea typeface="宋体" panose="02010600030101010101" pitchFamily="2" charset="-122"/>
                <a:cs typeface="+mj-lt"/>
              </a:rPr>
              <a:t>事件门限</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上报</a:t>
            </a:r>
            <a:r>
              <a:rPr lang="en-US" altLang="zh-CN" sz="1800" dirty="0">
                <a:solidFill>
                  <a:schemeClr val="tx1"/>
                </a:solidFill>
                <a:latin typeface="+mj-lt"/>
                <a:ea typeface="宋体" panose="02010600030101010101" pitchFamily="2" charset="-122"/>
                <a:cs typeface="+mj-lt"/>
              </a:rPr>
              <a:t>B1</a:t>
            </a:r>
            <a:r>
              <a:rPr lang="zh-CN" altLang="en-US" sz="1800" dirty="0">
                <a:solidFill>
                  <a:schemeClr val="tx1"/>
                </a:solidFill>
                <a:latin typeface="+mj-lt"/>
                <a:ea typeface="宋体" panose="02010600030101010101" pitchFamily="2" charset="-122"/>
                <a:cs typeface="+mj-lt"/>
              </a:rPr>
              <a:t>测量报告。</a:t>
            </a:r>
            <a:r>
              <a:rPr lang="en-US" altLang="zh-CN" sz="1800" dirty="0" err="1">
                <a:solidFill>
                  <a:schemeClr val="tx1"/>
                </a:solidFill>
                <a:latin typeface="+mj-lt"/>
                <a:ea typeface="宋体" panose="02010600030101010101" pitchFamily="2" charset="-122"/>
                <a:cs typeface="+mj-lt"/>
              </a:rPr>
              <a:t>MeNB</a:t>
            </a:r>
            <a:r>
              <a:rPr lang="zh-CN" altLang="en-US" sz="1800" dirty="0">
                <a:solidFill>
                  <a:schemeClr val="tx1"/>
                </a:solidFill>
                <a:latin typeface="+mj-lt"/>
                <a:ea typeface="宋体" panose="02010600030101010101" pitchFamily="2" charset="-122"/>
                <a:cs typeface="+mj-lt"/>
              </a:rPr>
              <a:t>通过</a:t>
            </a:r>
            <a:r>
              <a:rPr lang="en-US" altLang="zh-CN" sz="1800" dirty="0">
                <a:solidFill>
                  <a:schemeClr val="tx1"/>
                </a:solidFill>
                <a:latin typeface="+mj-lt"/>
                <a:ea typeface="宋体" panose="02010600030101010101" pitchFamily="2" charset="-122"/>
                <a:cs typeface="+mj-lt"/>
              </a:rPr>
              <a:t>RRM</a:t>
            </a:r>
            <a:r>
              <a:rPr lang="zh-CN" altLang="en-US" sz="1800" dirty="0">
                <a:solidFill>
                  <a:schemeClr val="tx1"/>
                </a:solidFill>
                <a:latin typeface="+mj-lt"/>
                <a:ea typeface="宋体" panose="02010600030101010101" pitchFamily="2" charset="-122"/>
                <a:cs typeface="+mj-lt"/>
              </a:rPr>
              <a:t>判决出为添加</a:t>
            </a:r>
            <a:r>
              <a:rPr lang="en-US" altLang="zh-CN" sz="1800" dirty="0">
                <a:solidFill>
                  <a:schemeClr val="tx1"/>
                </a:solidFill>
                <a:latin typeface="+mj-lt"/>
                <a:ea typeface="宋体" panose="02010600030101010101" pitchFamily="2" charset="-122"/>
                <a:cs typeface="+mj-lt"/>
              </a:rPr>
              <a:t>SNB,</a:t>
            </a:r>
            <a:r>
              <a:rPr lang="zh-CN" altLang="en-US" sz="1800" dirty="0">
                <a:solidFill>
                  <a:schemeClr val="tx1"/>
                </a:solidFill>
                <a:latin typeface="+mj-lt"/>
                <a:ea typeface="宋体" panose="02010600030101010101" pitchFamily="2" charset="-122"/>
                <a:cs typeface="+mj-lt"/>
              </a:rPr>
              <a:t>向</a:t>
            </a:r>
            <a:r>
              <a:rPr lang="en-US" altLang="zh-CN" sz="1800" dirty="0">
                <a:solidFill>
                  <a:schemeClr val="tx1"/>
                </a:solidFill>
                <a:latin typeface="+mj-lt"/>
                <a:ea typeface="宋体" panose="02010600030101010101" pitchFamily="2" charset="-122"/>
                <a:cs typeface="+mj-lt"/>
              </a:rPr>
              <a:t>SN</a:t>
            </a:r>
            <a:r>
              <a:rPr lang="zh-CN" altLang="en-US" sz="1800" dirty="0">
                <a:solidFill>
                  <a:schemeClr val="tx1"/>
                </a:solidFill>
                <a:latin typeface="+mj-lt"/>
                <a:ea typeface="宋体" panose="02010600030101010101" pitchFamily="2" charset="-122"/>
                <a:cs typeface="+mj-lt"/>
              </a:rPr>
              <a:t>发送 </a:t>
            </a:r>
            <a:r>
              <a:rPr lang="en-US" altLang="zh-CN" sz="1800" dirty="0">
                <a:solidFill>
                  <a:schemeClr val="tx1"/>
                </a:solidFill>
                <a:latin typeface="+mj-lt"/>
                <a:ea typeface="宋体" panose="02010600030101010101" pitchFamily="2" charset="-122"/>
                <a:cs typeface="+mj-lt"/>
              </a:rPr>
              <a:t>Sn Addition Request</a:t>
            </a:r>
            <a:r>
              <a:rPr lang="zh-CN" altLang="en-US" sz="1800" dirty="0">
                <a:solidFill>
                  <a:schemeClr val="tx1"/>
                </a:solidFill>
                <a:latin typeface="+mj-lt"/>
                <a:ea typeface="宋体" panose="02010600030101010101" pitchFamily="2" charset="-122"/>
                <a:cs typeface="+mj-lt"/>
              </a:rPr>
              <a:t>消息。该 </a:t>
            </a:r>
            <a:r>
              <a:rPr lang="en-US" altLang="zh-CN" sz="1800" dirty="0">
                <a:solidFill>
                  <a:schemeClr val="tx1"/>
                </a:solidFill>
                <a:latin typeface="+mj-lt"/>
                <a:ea typeface="宋体" panose="02010600030101010101" pitchFamily="2" charset="-122"/>
                <a:cs typeface="+mj-lt"/>
              </a:rPr>
              <a:t>Sn Addition Request</a:t>
            </a:r>
            <a:r>
              <a:rPr lang="zh-CN" altLang="en-US" sz="1800" dirty="0">
                <a:solidFill>
                  <a:schemeClr val="tx1"/>
                </a:solidFill>
                <a:latin typeface="+mj-lt"/>
                <a:ea typeface="宋体" panose="02010600030101010101" pitchFamily="2" charset="-122"/>
                <a:cs typeface="+mj-lt"/>
              </a:rPr>
              <a:t>消息主要携带</a:t>
            </a:r>
            <a:r>
              <a:rPr lang="en-US" altLang="zh-CN" sz="1800" dirty="0">
                <a:solidFill>
                  <a:schemeClr val="tx1"/>
                </a:solidFill>
                <a:latin typeface="+mj-lt"/>
                <a:ea typeface="宋体" panose="02010600030101010101" pitchFamily="2" charset="-122"/>
                <a:cs typeface="+mj-lt"/>
              </a:rPr>
              <a:t>E-RABs- </a:t>
            </a:r>
            <a:r>
              <a:rPr lang="en-US" altLang="zh-CN" sz="1800" dirty="0" err="1">
                <a:solidFill>
                  <a:schemeClr val="tx1"/>
                </a:solidFill>
                <a:latin typeface="+mj-lt"/>
                <a:ea typeface="宋体" panose="02010600030101010101" pitchFamily="2" charset="-122"/>
                <a:cs typeface="+mj-lt"/>
              </a:rPr>
              <a:t>ToBeAdded</a:t>
            </a:r>
            <a:r>
              <a:rPr lang="en-US" altLang="zh-CN" sz="1800" dirty="0">
                <a:solidFill>
                  <a:schemeClr val="tx1"/>
                </a:solidFill>
                <a:latin typeface="+mj-lt"/>
                <a:ea typeface="宋体" panose="02010600030101010101" pitchFamily="2" charset="-122"/>
                <a:cs typeface="+mj-lt"/>
              </a:rPr>
              <a:t>-List</a:t>
            </a:r>
            <a:r>
              <a:rPr lang="zh-CN" altLang="en-US" sz="1800" dirty="0">
                <a:solidFill>
                  <a:schemeClr val="tx1"/>
                </a:solidFill>
                <a:latin typeface="+mj-lt"/>
                <a:ea typeface="宋体" panose="02010600030101010101" pitchFamily="2" charset="-122"/>
                <a:cs typeface="+mj-lt"/>
              </a:rPr>
              <a:t>信元和 </a:t>
            </a:r>
            <a:r>
              <a:rPr lang="en-US" altLang="zh-CN" sz="1800" dirty="0" err="1">
                <a:solidFill>
                  <a:schemeClr val="tx1"/>
                </a:solidFill>
                <a:latin typeface="+mj-lt"/>
                <a:ea typeface="宋体" panose="02010600030101010101" pitchFamily="2" charset="-122"/>
                <a:cs typeface="+mj-lt"/>
              </a:rPr>
              <a:t>MeNBtoSgNBContainer</a:t>
            </a:r>
            <a:r>
              <a:rPr lang="zh-CN" altLang="en-US" sz="1800" dirty="0">
                <a:solidFill>
                  <a:schemeClr val="tx1"/>
                </a:solidFill>
                <a:latin typeface="+mj-lt"/>
                <a:ea typeface="宋体" panose="02010600030101010101" pitchFamily="2" charset="-122"/>
                <a:cs typeface="+mj-lt"/>
              </a:rPr>
              <a:t>信元。其中</a:t>
            </a:r>
            <a:r>
              <a:rPr lang="en-US" altLang="zh-CN" sz="1800" dirty="0" err="1">
                <a:solidFill>
                  <a:schemeClr val="tx1"/>
                </a:solidFill>
                <a:latin typeface="+mj-lt"/>
                <a:ea typeface="宋体" panose="02010600030101010101" pitchFamily="2" charset="-122"/>
                <a:cs typeface="+mj-lt"/>
              </a:rPr>
              <a:t>MeNBtoSgNBContainer</a:t>
            </a:r>
            <a:r>
              <a:rPr lang="zh-CN" altLang="en-US" sz="1800" dirty="0">
                <a:solidFill>
                  <a:schemeClr val="tx1"/>
                </a:solidFill>
                <a:latin typeface="+mj-lt"/>
                <a:ea typeface="宋体" panose="02010600030101010101" pitchFamily="2" charset="-122"/>
                <a:cs typeface="+mj-lt"/>
              </a:rPr>
              <a:t>携带有 </a:t>
            </a:r>
            <a:r>
              <a:rPr lang="en-US" altLang="zh-CN" sz="1800" dirty="0">
                <a:solidFill>
                  <a:schemeClr val="tx1"/>
                </a:solidFill>
                <a:latin typeface="+mj-lt"/>
                <a:ea typeface="宋体" panose="02010600030101010101" pitchFamily="2" charset="-122"/>
                <a:cs typeface="+mj-lt"/>
              </a:rPr>
              <a:t>SCG-</a:t>
            </a:r>
            <a:r>
              <a:rPr lang="en-US" altLang="zh-CN" sz="1800" dirty="0" err="1">
                <a:solidFill>
                  <a:schemeClr val="tx1"/>
                </a:solidFill>
                <a:latin typeface="+mj-lt"/>
                <a:ea typeface="宋体" panose="02010600030101010101" pitchFamily="2" charset="-122"/>
                <a:cs typeface="+mj-lt"/>
              </a:rPr>
              <a:t>ConfigInfo</a:t>
            </a:r>
            <a:r>
              <a:rPr lang="zh-CN" altLang="en-US" sz="1800" dirty="0">
                <a:solidFill>
                  <a:schemeClr val="tx1"/>
                </a:solidFill>
                <a:latin typeface="+mj-lt"/>
                <a:ea typeface="宋体" panose="02010600030101010101" pitchFamily="2" charset="-122"/>
                <a:cs typeface="+mj-lt"/>
              </a:rPr>
              <a:t>信元。</a:t>
            </a:r>
          </a:p>
          <a:p>
            <a:r>
              <a:rPr lang="en-US" altLang="zh-CN" sz="1800" dirty="0">
                <a:solidFill>
                  <a:schemeClr val="tx1"/>
                </a:solidFill>
                <a:latin typeface="+mj-lt"/>
                <a:ea typeface="宋体" panose="02010600030101010101" pitchFamily="2" charset="-122"/>
                <a:cs typeface="+mj-lt"/>
              </a:rPr>
              <a:t>5. </a:t>
            </a:r>
            <a:r>
              <a:rPr lang="en-US" altLang="zh-CN" sz="1800" dirty="0" err="1">
                <a:solidFill>
                  <a:schemeClr val="tx1"/>
                </a:solidFill>
                <a:latin typeface="+mj-lt"/>
                <a:ea typeface="宋体" panose="02010600030101010101" pitchFamily="2" charset="-122"/>
                <a:cs typeface="+mj-lt"/>
              </a:rPr>
              <a:t>SnB</a:t>
            </a:r>
            <a:r>
              <a:rPr lang="zh-CN" altLang="en-US" sz="1800" dirty="0">
                <a:solidFill>
                  <a:schemeClr val="tx1"/>
                </a:solidFill>
                <a:latin typeface="+mj-lt"/>
                <a:ea typeface="宋体" panose="02010600030101010101" pitchFamily="2" charset="-122"/>
                <a:cs typeface="+mj-lt"/>
              </a:rPr>
              <a:t>接收到 </a:t>
            </a:r>
            <a:r>
              <a:rPr lang="en-US" altLang="zh-CN" sz="1800" dirty="0" err="1">
                <a:solidFill>
                  <a:schemeClr val="tx1"/>
                </a:solidFill>
                <a:latin typeface="+mj-lt"/>
                <a:ea typeface="宋体" panose="02010600030101010101" pitchFamily="2" charset="-122"/>
                <a:cs typeface="+mj-lt"/>
              </a:rPr>
              <a:t>SgNB</a:t>
            </a:r>
            <a:r>
              <a:rPr lang="en-US" altLang="zh-CN" sz="1800" dirty="0">
                <a:solidFill>
                  <a:schemeClr val="tx1"/>
                </a:solidFill>
                <a:latin typeface="+mj-lt"/>
                <a:ea typeface="宋体" panose="02010600030101010101" pitchFamily="2" charset="-122"/>
                <a:cs typeface="+mj-lt"/>
              </a:rPr>
              <a:t> Addition Request</a:t>
            </a:r>
            <a:r>
              <a:rPr lang="zh-CN" altLang="en-US" sz="1800" dirty="0">
                <a:solidFill>
                  <a:schemeClr val="tx1"/>
                </a:solidFill>
                <a:latin typeface="+mj-lt"/>
                <a:ea typeface="宋体" panose="02010600030101010101" pitchFamily="2" charset="-122"/>
                <a:cs typeface="+mj-lt"/>
              </a:rPr>
              <a:t>消息后</a:t>
            </a:r>
            <a:r>
              <a:rPr lang="en-US" altLang="zh-CN" sz="1800" dirty="0">
                <a:solidFill>
                  <a:schemeClr val="tx1"/>
                </a:solidFill>
                <a:latin typeface="+mj-lt"/>
                <a:ea typeface="宋体" panose="02010600030101010101" pitchFamily="2" charset="-122"/>
                <a:cs typeface="+mj-lt"/>
              </a:rPr>
              <a:t>, </a:t>
            </a:r>
            <a:r>
              <a:rPr lang="en-US" altLang="zh-CN" sz="1800" dirty="0" err="1">
                <a:solidFill>
                  <a:schemeClr val="tx1"/>
                </a:solidFill>
                <a:latin typeface="+mj-lt"/>
                <a:ea typeface="宋体" panose="02010600030101010101" pitchFamily="2" charset="-122"/>
                <a:cs typeface="+mj-lt"/>
              </a:rPr>
              <a:t>Pscell</a:t>
            </a:r>
            <a:r>
              <a:rPr lang="zh-CN" altLang="en-US" sz="1800" dirty="0">
                <a:solidFill>
                  <a:schemeClr val="tx1"/>
                </a:solidFill>
                <a:latin typeface="+mj-lt"/>
                <a:ea typeface="宋体" panose="02010600030101010101" pitchFamily="2" charset="-122"/>
                <a:cs typeface="+mj-lt"/>
              </a:rPr>
              <a:t>候选小区选择和接纳控制接纳成功给</a:t>
            </a:r>
            <a:r>
              <a:rPr lang="en-US" altLang="zh-CN" sz="1800" dirty="0" err="1">
                <a:solidFill>
                  <a:schemeClr val="tx1"/>
                </a:solidFill>
                <a:latin typeface="+mj-lt"/>
                <a:ea typeface="宋体" panose="02010600030101010101" pitchFamily="2" charset="-122"/>
                <a:cs typeface="+mj-lt"/>
              </a:rPr>
              <a:t>MeNB</a:t>
            </a:r>
            <a:r>
              <a:rPr lang="zh-CN" altLang="en-US" sz="1800" dirty="0">
                <a:solidFill>
                  <a:schemeClr val="tx1"/>
                </a:solidFill>
                <a:latin typeface="+mj-lt"/>
                <a:ea typeface="宋体" panose="02010600030101010101" pitchFamily="2" charset="-122"/>
                <a:cs typeface="+mj-lt"/>
              </a:rPr>
              <a:t>回复</a:t>
            </a:r>
            <a:r>
              <a:rPr lang="en-US" altLang="zh-CN" sz="1800" dirty="0" err="1">
                <a:solidFill>
                  <a:schemeClr val="tx1"/>
                </a:solidFill>
                <a:latin typeface="+mj-lt"/>
                <a:ea typeface="宋体" panose="02010600030101010101" pitchFamily="2" charset="-122"/>
                <a:cs typeface="+mj-lt"/>
              </a:rPr>
              <a:t>SgNB</a:t>
            </a:r>
            <a:r>
              <a:rPr lang="en-US" altLang="zh-CN" sz="1800" dirty="0">
                <a:solidFill>
                  <a:schemeClr val="tx1"/>
                </a:solidFill>
                <a:latin typeface="+mj-lt"/>
                <a:ea typeface="宋体" panose="02010600030101010101" pitchFamily="2" charset="-122"/>
                <a:cs typeface="+mj-lt"/>
              </a:rPr>
              <a:t> Addition Request Acknowledge</a:t>
            </a:r>
            <a:r>
              <a:rPr lang="zh-CN" altLang="en-US" sz="1800" dirty="0">
                <a:solidFill>
                  <a:schemeClr val="tx1"/>
                </a:solidFill>
                <a:latin typeface="+mj-lt"/>
                <a:ea typeface="宋体" panose="02010600030101010101" pitchFamily="2" charset="-122"/>
                <a:cs typeface="+mj-lt"/>
              </a:rPr>
              <a:t>消息</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接纳失败给</a:t>
            </a:r>
            <a:r>
              <a:rPr lang="en-US" altLang="zh-CN" sz="1800" dirty="0" err="1">
                <a:solidFill>
                  <a:schemeClr val="tx1"/>
                </a:solidFill>
                <a:latin typeface="+mj-lt"/>
                <a:ea typeface="宋体" panose="02010600030101010101" pitchFamily="2" charset="-122"/>
                <a:cs typeface="+mj-lt"/>
              </a:rPr>
              <a:t>MeNB</a:t>
            </a:r>
            <a:r>
              <a:rPr lang="zh-CN" altLang="en-US" sz="1800" dirty="0">
                <a:solidFill>
                  <a:schemeClr val="tx1"/>
                </a:solidFill>
                <a:latin typeface="+mj-lt"/>
                <a:ea typeface="宋体" panose="02010600030101010101" pitchFamily="2" charset="-122"/>
                <a:cs typeface="+mj-lt"/>
              </a:rPr>
              <a:t>回复 </a:t>
            </a:r>
            <a:r>
              <a:rPr lang="en-US" altLang="zh-CN" sz="1800" dirty="0" err="1">
                <a:solidFill>
                  <a:schemeClr val="tx1"/>
                </a:solidFill>
                <a:latin typeface="+mj-lt"/>
                <a:ea typeface="宋体" panose="02010600030101010101" pitchFamily="2" charset="-122"/>
                <a:cs typeface="+mj-lt"/>
              </a:rPr>
              <a:t>SgNB</a:t>
            </a:r>
            <a:r>
              <a:rPr lang="en-US" altLang="zh-CN" sz="1800" dirty="0">
                <a:solidFill>
                  <a:schemeClr val="tx1"/>
                </a:solidFill>
                <a:latin typeface="+mj-lt"/>
                <a:ea typeface="宋体" panose="02010600030101010101" pitchFamily="2" charset="-122"/>
                <a:cs typeface="+mj-lt"/>
              </a:rPr>
              <a:t> Addition Request Re </a:t>
            </a:r>
            <a:r>
              <a:rPr lang="en-US" altLang="zh-CN" sz="1800" dirty="0" err="1">
                <a:solidFill>
                  <a:schemeClr val="tx1"/>
                </a:solidFill>
                <a:latin typeface="+mj-lt"/>
                <a:ea typeface="宋体" panose="02010600030101010101" pitchFamily="2" charset="-122"/>
                <a:cs typeface="+mj-lt"/>
              </a:rPr>
              <a:t>ject</a:t>
            </a:r>
            <a:r>
              <a:rPr lang="zh-CN" altLang="en-US" sz="1800" dirty="0">
                <a:solidFill>
                  <a:schemeClr val="tx1"/>
                </a:solidFill>
                <a:latin typeface="+mj-lt"/>
                <a:ea typeface="宋体" panose="02010600030101010101" pitchFamily="2" charset="-122"/>
                <a:cs typeface="+mj-lt"/>
              </a:rPr>
              <a:t>消息。</a:t>
            </a:r>
          </a:p>
          <a:p>
            <a:r>
              <a:rPr lang="en-US" altLang="zh-CN" sz="1800" dirty="0">
                <a:solidFill>
                  <a:schemeClr val="tx1"/>
                </a:solidFill>
                <a:latin typeface="+mj-lt"/>
                <a:ea typeface="宋体" panose="02010600030101010101" pitchFamily="2" charset="-122"/>
                <a:cs typeface="+mj-lt"/>
              </a:rPr>
              <a:t>6.MeN</a:t>
            </a:r>
            <a:r>
              <a:rPr lang="zh-CN" altLang="en-US" sz="1800" dirty="0">
                <a:solidFill>
                  <a:schemeClr val="tx1"/>
                </a:solidFill>
                <a:latin typeface="+mj-lt"/>
                <a:ea typeface="宋体" panose="02010600030101010101" pitchFamily="2" charset="-122"/>
                <a:cs typeface="+mj-lt"/>
              </a:rPr>
              <a:t>收到</a:t>
            </a:r>
            <a:r>
              <a:rPr lang="en-US" altLang="zh-CN" sz="1800" dirty="0" err="1">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的 </a:t>
            </a:r>
            <a:r>
              <a:rPr lang="en-US" altLang="zh-CN" sz="1800" dirty="0" err="1">
                <a:solidFill>
                  <a:schemeClr val="tx1"/>
                </a:solidFill>
                <a:latin typeface="+mj-lt"/>
                <a:ea typeface="宋体" panose="02010600030101010101" pitchFamily="2" charset="-122"/>
                <a:cs typeface="+mj-lt"/>
              </a:rPr>
              <a:t>SgNB</a:t>
            </a:r>
            <a:r>
              <a:rPr lang="en-US" altLang="zh-CN" sz="1800" dirty="0">
                <a:solidFill>
                  <a:schemeClr val="tx1"/>
                </a:solidFill>
                <a:latin typeface="+mj-lt"/>
                <a:ea typeface="宋体" panose="02010600030101010101" pitchFamily="2" charset="-122"/>
                <a:cs typeface="+mj-lt"/>
              </a:rPr>
              <a:t> Addition Request Acknowledge</a:t>
            </a:r>
            <a:r>
              <a:rPr lang="zh-CN" altLang="en-US" sz="1800" dirty="0">
                <a:solidFill>
                  <a:schemeClr val="tx1"/>
                </a:solidFill>
                <a:latin typeface="+mj-lt"/>
                <a:ea typeface="宋体" panose="02010600030101010101" pitchFamily="2" charset="-122"/>
                <a:cs typeface="+mj-lt"/>
              </a:rPr>
              <a:t>消息后</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下发空口</a:t>
            </a:r>
            <a:r>
              <a:rPr lang="en-US" altLang="zh-CN" sz="1800" dirty="0" err="1">
                <a:solidFill>
                  <a:schemeClr val="tx1"/>
                </a:solidFill>
                <a:latin typeface="+mj-lt"/>
                <a:ea typeface="宋体" panose="02010600030101010101" pitchFamily="2" charset="-122"/>
                <a:cs typeface="+mj-lt"/>
              </a:rPr>
              <a:t>RRCConnection</a:t>
            </a:r>
            <a:r>
              <a:rPr lang="en-US" altLang="zh-CN" sz="1800" dirty="0">
                <a:solidFill>
                  <a:schemeClr val="tx1"/>
                </a:solidFill>
                <a:latin typeface="+mj-lt"/>
                <a:ea typeface="宋体" panose="02010600030101010101" pitchFamily="2" charset="-122"/>
                <a:cs typeface="+mj-lt"/>
              </a:rPr>
              <a:t> Reconfiguration</a:t>
            </a:r>
            <a:r>
              <a:rPr lang="zh-CN" altLang="en-US" sz="1800" dirty="0">
                <a:solidFill>
                  <a:schemeClr val="tx1"/>
                </a:solidFill>
                <a:latin typeface="+mj-lt"/>
                <a:ea typeface="宋体" panose="02010600030101010101" pitchFamily="2" charset="-122"/>
                <a:cs typeface="+mj-lt"/>
              </a:rPr>
              <a:t>消息给</a:t>
            </a:r>
            <a:r>
              <a:rPr lang="en-US" altLang="zh-CN" sz="1800" dirty="0" smtClean="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携带</a:t>
            </a:r>
            <a:r>
              <a:rPr lang="en-US" altLang="zh-CN" sz="1800" dirty="0" err="1">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侧的</a:t>
            </a:r>
            <a:r>
              <a:rPr lang="en-US" altLang="zh-CN" sz="1800" dirty="0">
                <a:solidFill>
                  <a:schemeClr val="tx1"/>
                </a:solidFill>
                <a:latin typeface="+mj-lt"/>
                <a:ea typeface="宋体" panose="02010600030101010101" pitchFamily="2" charset="-122"/>
                <a:cs typeface="+mj-lt"/>
              </a:rPr>
              <a:t>SCG</a:t>
            </a:r>
            <a:r>
              <a:rPr lang="zh-CN" altLang="en-US" sz="1800" dirty="0">
                <a:solidFill>
                  <a:schemeClr val="tx1"/>
                </a:solidFill>
                <a:latin typeface="+mj-lt"/>
                <a:ea typeface="宋体" panose="02010600030101010101" pitchFamily="2" charset="-122"/>
                <a:cs typeface="+mj-lt"/>
              </a:rPr>
              <a:t>配置。</a:t>
            </a:r>
          </a:p>
          <a:p>
            <a:endParaRPr lang="zh-CN" altLang="en-US" dirty="0"/>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7</a:t>
            </a:fld>
            <a:endParaRPr lang="en-US" dirty="0"/>
          </a:p>
        </p:txBody>
      </p:sp>
    </p:spTree>
    <p:extLst>
      <p:ext uri="{BB962C8B-B14F-4D97-AF65-F5344CB8AC3E}">
        <p14:creationId xmlns:p14="http://schemas.microsoft.com/office/powerpoint/2010/main" val="2926363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Secondary Node Addition procedure</a:t>
            </a:r>
            <a:endParaRPr lang="zh-CN" altLang="en-US" dirty="0"/>
          </a:p>
        </p:txBody>
      </p:sp>
      <p:sp>
        <p:nvSpPr>
          <p:cNvPr id="3" name="内容占位符 2"/>
          <p:cNvSpPr>
            <a:spLocks noGrp="1"/>
          </p:cNvSpPr>
          <p:nvPr>
            <p:ph idx="1"/>
          </p:nvPr>
        </p:nvSpPr>
        <p:spPr>
          <a:xfrm>
            <a:off x="609600" y="1600205"/>
            <a:ext cx="10443100" cy="4525387"/>
          </a:xfrm>
        </p:spPr>
        <p:txBody>
          <a:bodyPr/>
          <a:lstStyle/>
          <a:p>
            <a:r>
              <a:rPr lang="en-US" altLang="zh-CN" sz="1800" dirty="0" smtClean="0">
                <a:solidFill>
                  <a:schemeClr val="tx1"/>
                </a:solidFill>
                <a:latin typeface="+mj-lt"/>
                <a:ea typeface="宋体" panose="02010600030101010101" pitchFamily="2" charset="-122"/>
                <a:cs typeface="+mj-lt"/>
              </a:rPr>
              <a:t>7/9.UE</a:t>
            </a:r>
            <a:r>
              <a:rPr lang="zh-CN" altLang="en-US" sz="1800" dirty="0">
                <a:solidFill>
                  <a:schemeClr val="tx1"/>
                </a:solidFill>
                <a:latin typeface="+mj-lt"/>
                <a:ea typeface="宋体" panose="02010600030101010101" pitchFamily="2" charset="-122"/>
                <a:cs typeface="+mj-lt"/>
              </a:rPr>
              <a:t>收到 </a:t>
            </a:r>
            <a:r>
              <a:rPr lang="en-US" altLang="zh-CN" sz="1800" dirty="0">
                <a:solidFill>
                  <a:schemeClr val="tx1"/>
                </a:solidFill>
                <a:latin typeface="+mj-lt"/>
                <a:ea typeface="宋体" panose="02010600030101010101" pitchFamily="2" charset="-122"/>
                <a:cs typeface="+mj-lt"/>
              </a:rPr>
              <a:t>RRC Connection Reconfiguration</a:t>
            </a:r>
            <a:r>
              <a:rPr lang="zh-CN" altLang="en-US" sz="1800" dirty="0">
                <a:solidFill>
                  <a:schemeClr val="tx1"/>
                </a:solidFill>
                <a:latin typeface="+mj-lt"/>
                <a:ea typeface="宋体" panose="02010600030101010101" pitchFamily="2" charset="-122"/>
                <a:cs typeface="+mj-lt"/>
              </a:rPr>
              <a:t>消息后</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完成配置</a:t>
            </a:r>
            <a:r>
              <a:rPr lang="en-US" altLang="zh-CN" sz="1800" dirty="0">
                <a:solidFill>
                  <a:schemeClr val="tx1"/>
                </a:solidFill>
                <a:latin typeface="+mj-lt"/>
                <a:ea typeface="宋体" panose="02010600030101010101" pitchFamily="2" charset="-122"/>
                <a:cs typeface="+mj-lt"/>
              </a:rPr>
              <a:t>SCG,</a:t>
            </a:r>
            <a:r>
              <a:rPr lang="zh-CN" altLang="en-US" sz="1800" dirty="0">
                <a:solidFill>
                  <a:schemeClr val="tx1"/>
                </a:solidFill>
                <a:latin typeface="+mj-lt"/>
                <a:ea typeface="宋体" panose="02010600030101010101" pitchFamily="2" charset="-122"/>
                <a:cs typeface="+mj-lt"/>
              </a:rPr>
              <a:t>并给</a:t>
            </a:r>
            <a:r>
              <a:rPr lang="en-US" altLang="zh-CN" sz="1800" dirty="0" err="1">
                <a:solidFill>
                  <a:schemeClr val="tx1"/>
                </a:solidFill>
                <a:latin typeface="+mj-lt"/>
                <a:ea typeface="宋体" panose="02010600030101010101" pitchFamily="2" charset="-122"/>
                <a:cs typeface="+mj-lt"/>
              </a:rPr>
              <a:t>MeNB</a:t>
            </a:r>
            <a:r>
              <a:rPr lang="zh-CN" altLang="en-US" sz="1800" dirty="0">
                <a:solidFill>
                  <a:schemeClr val="tx1"/>
                </a:solidFill>
                <a:latin typeface="+mj-lt"/>
                <a:ea typeface="宋体" panose="02010600030101010101" pitchFamily="2" charset="-122"/>
                <a:cs typeface="+mj-lt"/>
              </a:rPr>
              <a:t>回复 </a:t>
            </a:r>
            <a:r>
              <a:rPr lang="en-US" altLang="zh-CN" sz="1800" dirty="0">
                <a:solidFill>
                  <a:schemeClr val="tx1"/>
                </a:solidFill>
                <a:latin typeface="+mj-lt"/>
                <a:ea typeface="宋体" panose="02010600030101010101" pitchFamily="2" charset="-122"/>
                <a:cs typeface="+mj-lt"/>
              </a:rPr>
              <a:t>RRC Connection Reconfiguration Complete</a:t>
            </a:r>
            <a:r>
              <a:rPr lang="zh-CN" altLang="en-US" sz="1800" dirty="0">
                <a:solidFill>
                  <a:schemeClr val="tx1"/>
                </a:solidFill>
                <a:latin typeface="+mj-lt"/>
                <a:ea typeface="宋体" panose="02010600030101010101" pitchFamily="2" charset="-122"/>
                <a:cs typeface="+mj-lt"/>
              </a:rPr>
              <a:t>消息。</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检测 </a:t>
            </a:r>
            <a:r>
              <a:rPr lang="en-US" altLang="zh-CN" sz="1800" dirty="0" err="1">
                <a:solidFill>
                  <a:schemeClr val="tx1"/>
                </a:solidFill>
                <a:latin typeface="+mj-lt"/>
                <a:ea typeface="宋体" panose="02010600030101010101" pitchFamily="2" charset="-122"/>
                <a:cs typeface="+mj-lt"/>
              </a:rPr>
              <a:t>PSCell</a:t>
            </a:r>
            <a:r>
              <a:rPr lang="zh-CN" altLang="en-US" sz="1800" dirty="0">
                <a:solidFill>
                  <a:schemeClr val="tx1"/>
                </a:solidFill>
                <a:latin typeface="+mj-lt"/>
                <a:ea typeface="宋体" panose="02010600030101010101" pitchFamily="2" charset="-122"/>
                <a:cs typeface="+mj-lt"/>
              </a:rPr>
              <a:t>的下行信号捕获到系统广播</a:t>
            </a:r>
            <a:r>
              <a:rPr lang="en-US" altLang="zh-CN" sz="1800" dirty="0">
                <a:solidFill>
                  <a:schemeClr val="tx1"/>
                </a:solidFill>
                <a:latin typeface="+mj-lt"/>
                <a:ea typeface="宋体" panose="02010600030101010101" pitchFamily="2" charset="-122"/>
                <a:cs typeface="+mj-lt"/>
              </a:rPr>
              <a:t>MIB</a:t>
            </a:r>
            <a:r>
              <a:rPr lang="zh-CN" altLang="en-US" sz="1800" dirty="0">
                <a:solidFill>
                  <a:schemeClr val="tx1"/>
                </a:solidFill>
                <a:latin typeface="+mj-lt"/>
                <a:ea typeface="宋体" panose="02010600030101010101" pitchFamily="2" charset="-122"/>
                <a:cs typeface="+mj-lt"/>
              </a:rPr>
              <a:t>信息</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解析 </a:t>
            </a:r>
            <a:r>
              <a:rPr lang="en-US" altLang="zh-CN" sz="1800" dirty="0">
                <a:solidFill>
                  <a:schemeClr val="tx1"/>
                </a:solidFill>
                <a:latin typeface="+mj-lt"/>
                <a:ea typeface="宋体" panose="02010600030101010101" pitchFamily="2" charset="-122"/>
                <a:cs typeface="+mj-lt"/>
              </a:rPr>
              <a:t>RRC </a:t>
            </a:r>
            <a:r>
              <a:rPr lang="en-US" altLang="zh-CN" sz="1800" dirty="0" err="1">
                <a:solidFill>
                  <a:schemeClr val="tx1"/>
                </a:solidFill>
                <a:latin typeface="+mj-lt"/>
                <a:ea typeface="宋体" panose="02010600030101010101" pitchFamily="2" charset="-122"/>
                <a:cs typeface="+mj-lt"/>
              </a:rPr>
              <a:t>Connectio</a:t>
            </a:r>
            <a:r>
              <a:rPr lang="en-US" altLang="zh-CN" sz="1800" dirty="0">
                <a:solidFill>
                  <a:schemeClr val="tx1"/>
                </a:solidFill>
                <a:latin typeface="+mj-lt"/>
                <a:ea typeface="宋体" panose="02010600030101010101" pitchFamily="2" charset="-122"/>
                <a:cs typeface="+mj-lt"/>
              </a:rPr>
              <a:t> Reconfiguration</a:t>
            </a:r>
            <a:r>
              <a:rPr lang="zh-CN" altLang="en-US" sz="1800" dirty="0">
                <a:solidFill>
                  <a:schemeClr val="tx1"/>
                </a:solidFill>
                <a:latin typeface="+mj-lt"/>
                <a:ea typeface="宋体" panose="02010600030101010101" pitchFamily="2" charset="-122"/>
                <a:cs typeface="+mj-lt"/>
              </a:rPr>
              <a:t>消息携带的</a:t>
            </a:r>
            <a:r>
              <a:rPr lang="en-US" altLang="zh-CN" sz="1800" dirty="0" err="1">
                <a:solidFill>
                  <a:schemeClr val="tx1"/>
                </a:solidFill>
                <a:latin typeface="+mj-lt"/>
                <a:ea typeface="宋体" panose="02010600030101010101" pitchFamily="2" charset="-122"/>
                <a:cs typeface="+mj-lt"/>
              </a:rPr>
              <a:t>ServingCellConfigCommon</a:t>
            </a:r>
            <a:r>
              <a:rPr lang="zh-CN" altLang="en-US" sz="1800" dirty="0">
                <a:solidFill>
                  <a:schemeClr val="tx1"/>
                </a:solidFill>
                <a:latin typeface="+mj-lt"/>
                <a:ea typeface="宋体" panose="02010600030101010101" pitchFamily="2" charset="-122"/>
                <a:cs typeface="+mj-lt"/>
              </a:rPr>
              <a:t>信元获取到相关系统广播</a:t>
            </a:r>
            <a:r>
              <a:rPr lang="en-US" altLang="zh-CN" sz="1800" dirty="0">
                <a:solidFill>
                  <a:schemeClr val="tx1"/>
                </a:solidFill>
                <a:latin typeface="+mj-lt"/>
                <a:ea typeface="宋体" panose="02010600030101010101" pitchFamily="2" charset="-122"/>
                <a:cs typeface="+mj-lt"/>
              </a:rPr>
              <a:t>SIB1</a:t>
            </a:r>
            <a:r>
              <a:rPr lang="zh-CN" altLang="en-US" sz="1800" dirty="0">
                <a:solidFill>
                  <a:schemeClr val="tx1"/>
                </a:solidFill>
                <a:latin typeface="+mj-lt"/>
                <a:ea typeface="宋体" panose="02010600030101010101" pitchFamily="2" charset="-122"/>
                <a:cs typeface="+mj-lt"/>
              </a:rPr>
              <a:t>参数。</a:t>
            </a:r>
          </a:p>
          <a:p>
            <a:pPr marL="0" indent="0">
              <a:buNone/>
            </a:pPr>
            <a:r>
              <a:rPr lang="zh-CN" altLang="en-US" sz="1600" i="1" dirty="0" smtClean="0">
                <a:solidFill>
                  <a:schemeClr val="tx1"/>
                </a:solidFill>
                <a:latin typeface="+mj-lt"/>
                <a:ea typeface="宋体" panose="02010600030101010101" pitchFamily="2" charset="-122"/>
                <a:cs typeface="+mj-lt"/>
              </a:rPr>
              <a:t>       </a:t>
            </a:r>
            <a:r>
              <a:rPr lang="zh-CN" altLang="en-US" sz="1600" i="1" dirty="0" smtClean="0">
                <a:solidFill>
                  <a:srgbClr val="FF0000"/>
                </a:solidFill>
                <a:latin typeface="+mj-lt"/>
                <a:ea typeface="宋体" panose="02010600030101010101" pitchFamily="2" charset="-122"/>
                <a:cs typeface="+mj-lt"/>
              </a:rPr>
              <a:t>说明</a:t>
            </a:r>
            <a:r>
              <a:rPr lang="en-US" altLang="zh-CN" sz="1600" i="1" dirty="0">
                <a:solidFill>
                  <a:srgbClr val="FF0000"/>
                </a:solidFill>
                <a:latin typeface="+mj-lt"/>
                <a:ea typeface="宋体" panose="02010600030101010101" pitchFamily="2" charset="-122"/>
                <a:cs typeface="+mj-lt"/>
              </a:rPr>
              <a:t>:</a:t>
            </a:r>
            <a:r>
              <a:rPr lang="zh-CN" altLang="en-US" sz="1600" i="1" dirty="0">
                <a:solidFill>
                  <a:srgbClr val="FF0000"/>
                </a:solidFill>
                <a:latin typeface="+mj-lt"/>
                <a:ea typeface="宋体" panose="02010600030101010101" pitchFamily="2" charset="-122"/>
                <a:cs typeface="+mj-lt"/>
              </a:rPr>
              <a:t>在</a:t>
            </a:r>
            <a:r>
              <a:rPr lang="en-US" altLang="zh-CN" sz="1600" i="1" dirty="0">
                <a:solidFill>
                  <a:srgbClr val="FF0000"/>
                </a:solidFill>
                <a:latin typeface="+mj-lt"/>
                <a:ea typeface="宋体" panose="02010600030101010101" pitchFamily="2" charset="-122"/>
                <a:cs typeface="+mj-lt"/>
              </a:rPr>
              <a:t>ENDC</a:t>
            </a:r>
            <a:r>
              <a:rPr lang="zh-CN" altLang="en-US" sz="1600" i="1" dirty="0">
                <a:solidFill>
                  <a:srgbClr val="FF0000"/>
                </a:solidFill>
                <a:latin typeface="+mj-lt"/>
                <a:ea typeface="宋体" panose="02010600030101010101" pitchFamily="2" charset="-122"/>
                <a:cs typeface="+mj-lt"/>
              </a:rPr>
              <a:t>场景下</a:t>
            </a:r>
            <a:r>
              <a:rPr lang="en-US" altLang="zh-CN" sz="1600" i="1" dirty="0">
                <a:solidFill>
                  <a:srgbClr val="FF0000"/>
                </a:solidFill>
                <a:latin typeface="+mj-lt"/>
                <a:ea typeface="宋体" panose="02010600030101010101" pitchFamily="2" charset="-122"/>
                <a:cs typeface="+mj-lt"/>
              </a:rPr>
              <a:t>(</a:t>
            </a:r>
            <a:r>
              <a:rPr lang="zh-CN" altLang="en-US" sz="1600" i="1" dirty="0">
                <a:solidFill>
                  <a:srgbClr val="FF0000"/>
                </a:solidFill>
                <a:latin typeface="+mj-lt"/>
                <a:ea typeface="宋体" panose="02010600030101010101" pitchFamily="2" charset="-122"/>
                <a:cs typeface="+mj-lt"/>
              </a:rPr>
              <a:t>例如</a:t>
            </a:r>
            <a:r>
              <a:rPr lang="en-US" altLang="zh-CN" sz="1600" i="1" dirty="0">
                <a:solidFill>
                  <a:srgbClr val="FF0000"/>
                </a:solidFill>
                <a:latin typeface="+mj-lt"/>
                <a:ea typeface="宋体" panose="02010600030101010101" pitchFamily="2" charset="-122"/>
                <a:cs typeface="+mj-lt"/>
              </a:rPr>
              <a:t>:</a:t>
            </a:r>
            <a:r>
              <a:rPr lang="en-US" altLang="zh-CN" sz="1600" i="1" dirty="0" err="1">
                <a:solidFill>
                  <a:srgbClr val="FF0000"/>
                </a:solidFill>
                <a:latin typeface="+mj-lt"/>
                <a:ea typeface="宋体" panose="02010600030101010101" pitchFamily="2" charset="-122"/>
                <a:cs typeface="+mj-lt"/>
              </a:rPr>
              <a:t>SgB</a:t>
            </a:r>
            <a:r>
              <a:rPr lang="zh-CN" altLang="en-US" sz="1600" i="1" dirty="0">
                <a:solidFill>
                  <a:srgbClr val="FF0000"/>
                </a:solidFill>
                <a:latin typeface="+mj-lt"/>
                <a:ea typeface="宋体" panose="02010600030101010101" pitchFamily="2" charset="-122"/>
                <a:cs typeface="+mj-lt"/>
              </a:rPr>
              <a:t>添加</a:t>
            </a:r>
            <a:r>
              <a:rPr lang="en-US" altLang="zh-CN" sz="1600" i="1" dirty="0">
                <a:solidFill>
                  <a:srgbClr val="FF0000"/>
                </a:solidFill>
                <a:latin typeface="+mj-lt"/>
                <a:ea typeface="宋体" panose="02010600030101010101" pitchFamily="2" charset="-122"/>
                <a:cs typeface="+mj-lt"/>
              </a:rPr>
              <a:t>),</a:t>
            </a:r>
            <a:r>
              <a:rPr lang="en-US" altLang="zh-CN" sz="1600" i="1" dirty="0" err="1">
                <a:solidFill>
                  <a:srgbClr val="FF0000"/>
                </a:solidFill>
                <a:latin typeface="+mj-lt"/>
                <a:ea typeface="宋体" panose="02010600030101010101" pitchFamily="2" charset="-122"/>
                <a:cs typeface="+mj-lt"/>
              </a:rPr>
              <a:t>SgNB</a:t>
            </a:r>
            <a:r>
              <a:rPr lang="zh-CN" altLang="en-US" sz="1600" i="1" dirty="0">
                <a:solidFill>
                  <a:srgbClr val="FF0000"/>
                </a:solidFill>
                <a:latin typeface="+mj-lt"/>
                <a:ea typeface="宋体" panose="02010600030101010101" pitchFamily="2" charset="-122"/>
                <a:cs typeface="+mj-lt"/>
              </a:rPr>
              <a:t>侧 </a:t>
            </a:r>
            <a:r>
              <a:rPr lang="en-US" altLang="zh-CN" sz="1600" i="1" dirty="0">
                <a:solidFill>
                  <a:srgbClr val="FF0000"/>
                </a:solidFill>
                <a:latin typeface="+mj-lt"/>
                <a:ea typeface="宋体" panose="02010600030101010101" pitchFamily="2" charset="-122"/>
                <a:cs typeface="+mj-lt"/>
              </a:rPr>
              <a:t>PSCel1</a:t>
            </a:r>
            <a:r>
              <a:rPr lang="zh-CN" altLang="en-US" sz="1600" i="1" dirty="0">
                <a:solidFill>
                  <a:srgbClr val="FF0000"/>
                </a:solidFill>
                <a:latin typeface="+mj-lt"/>
                <a:ea typeface="宋体" panose="02010600030101010101" pitchFamily="2" charset="-122"/>
                <a:cs typeface="+mj-lt"/>
              </a:rPr>
              <a:t>小区的广播系统信息</a:t>
            </a:r>
            <a:r>
              <a:rPr lang="en-US" altLang="zh-CN" sz="1600" i="1" dirty="0" smtClean="0">
                <a:solidFill>
                  <a:srgbClr val="FF0000"/>
                </a:solidFill>
                <a:latin typeface="+mj-lt"/>
                <a:ea typeface="宋体" panose="02010600030101010101" pitchFamily="2" charset="-122"/>
                <a:cs typeface="+mj-lt"/>
              </a:rPr>
              <a:t>SIB1</a:t>
            </a:r>
            <a:r>
              <a:rPr lang="zh-CN" altLang="en-US" sz="1600" i="1" dirty="0" smtClean="0">
                <a:solidFill>
                  <a:srgbClr val="FF0000"/>
                </a:solidFill>
                <a:latin typeface="+mj-lt"/>
                <a:ea typeface="宋体" panose="02010600030101010101" pitchFamily="2" charset="-122"/>
                <a:cs typeface="+mj-lt"/>
              </a:rPr>
              <a:t>的 </a:t>
            </a:r>
            <a:r>
              <a:rPr lang="en-US" altLang="zh-CN" sz="1600" i="1" dirty="0" err="1">
                <a:solidFill>
                  <a:srgbClr val="FF0000"/>
                </a:solidFill>
                <a:latin typeface="+mj-lt"/>
                <a:ea typeface="宋体" panose="02010600030101010101" pitchFamily="2" charset="-122"/>
                <a:cs typeface="+mj-lt"/>
              </a:rPr>
              <a:t>ServingCellConfigCommon</a:t>
            </a:r>
            <a:r>
              <a:rPr lang="zh-CN" altLang="en-US" sz="1600" i="1" dirty="0">
                <a:solidFill>
                  <a:srgbClr val="FF0000"/>
                </a:solidFill>
                <a:latin typeface="+mj-lt"/>
                <a:ea typeface="宋体" panose="02010600030101010101" pitchFamily="2" charset="-122"/>
                <a:cs typeface="+mj-lt"/>
              </a:rPr>
              <a:t>信元信息通过专有信令重配 </a:t>
            </a:r>
            <a:r>
              <a:rPr lang="en-US" altLang="zh-CN" sz="1600" i="1" dirty="0">
                <a:solidFill>
                  <a:srgbClr val="FF0000"/>
                </a:solidFill>
                <a:latin typeface="+mj-lt"/>
                <a:ea typeface="宋体" panose="02010600030101010101" pitchFamily="2" charset="-122"/>
                <a:cs typeface="+mj-lt"/>
              </a:rPr>
              <a:t>RRC Connection Reconfiguration</a:t>
            </a:r>
            <a:r>
              <a:rPr lang="zh-CN" altLang="en-US" sz="1600" i="1" dirty="0">
                <a:solidFill>
                  <a:srgbClr val="FF0000"/>
                </a:solidFill>
                <a:latin typeface="+mj-lt"/>
                <a:ea typeface="宋体" panose="02010600030101010101" pitchFamily="2" charset="-122"/>
                <a:cs typeface="+mj-lt"/>
              </a:rPr>
              <a:t>消息提供给</a:t>
            </a:r>
            <a:r>
              <a:rPr lang="en-US" altLang="zh-CN" sz="1600" i="1" dirty="0">
                <a:solidFill>
                  <a:srgbClr val="FF0000"/>
                </a:solidFill>
                <a:latin typeface="+mj-lt"/>
                <a:ea typeface="宋体" panose="02010600030101010101" pitchFamily="2" charset="-122"/>
                <a:cs typeface="+mj-lt"/>
              </a:rPr>
              <a:t>UE,</a:t>
            </a:r>
            <a:r>
              <a:rPr lang="zh-CN" altLang="en-US" sz="1600" i="1" dirty="0">
                <a:solidFill>
                  <a:srgbClr val="FF0000"/>
                </a:solidFill>
                <a:latin typeface="+mj-lt"/>
                <a:ea typeface="宋体" panose="02010600030101010101" pitchFamily="2" charset="-122"/>
                <a:cs typeface="+mj-lt"/>
              </a:rPr>
              <a:t>该重配 </a:t>
            </a:r>
            <a:r>
              <a:rPr lang="en-US" altLang="zh-CN" sz="1600" i="1" dirty="0">
                <a:solidFill>
                  <a:srgbClr val="FF0000"/>
                </a:solidFill>
                <a:latin typeface="+mj-lt"/>
                <a:ea typeface="宋体" panose="02010600030101010101" pitchFamily="2" charset="-122"/>
                <a:cs typeface="+mj-lt"/>
              </a:rPr>
              <a:t>RRC Connection Reconfiguration</a:t>
            </a:r>
            <a:r>
              <a:rPr lang="zh-CN" altLang="en-US" sz="1600" i="1" dirty="0">
                <a:solidFill>
                  <a:srgbClr val="FF0000"/>
                </a:solidFill>
                <a:latin typeface="+mj-lt"/>
                <a:ea typeface="宋体" panose="02010600030101010101" pitchFamily="2" charset="-122"/>
                <a:cs typeface="+mj-lt"/>
              </a:rPr>
              <a:t>消息通过</a:t>
            </a:r>
            <a:r>
              <a:rPr lang="en-US" altLang="zh-CN" sz="1600" i="1" dirty="0" err="1">
                <a:solidFill>
                  <a:srgbClr val="FF0000"/>
                </a:solidFill>
                <a:latin typeface="+mj-lt"/>
                <a:ea typeface="宋体" panose="02010600030101010101" pitchFamily="2" charset="-122"/>
                <a:cs typeface="+mj-lt"/>
              </a:rPr>
              <a:t>MeNB</a:t>
            </a:r>
            <a:r>
              <a:rPr lang="zh-CN" altLang="en-US" sz="1600" i="1" dirty="0">
                <a:solidFill>
                  <a:srgbClr val="FF0000"/>
                </a:solidFill>
                <a:latin typeface="+mj-lt"/>
                <a:ea typeface="宋体" panose="02010600030101010101" pitchFamily="2" charset="-122"/>
                <a:cs typeface="+mj-lt"/>
              </a:rPr>
              <a:t>透传给</a:t>
            </a:r>
            <a:r>
              <a:rPr lang="en-US" altLang="zh-CN" sz="1600" i="1" dirty="0">
                <a:solidFill>
                  <a:srgbClr val="FF0000"/>
                </a:solidFill>
                <a:latin typeface="+mj-lt"/>
                <a:ea typeface="宋体" panose="02010600030101010101" pitchFamily="2" charset="-122"/>
                <a:cs typeface="+mj-lt"/>
              </a:rPr>
              <a:t>UE</a:t>
            </a:r>
            <a:r>
              <a:rPr lang="zh-CN" altLang="en-US" sz="1600" i="1" dirty="0">
                <a:solidFill>
                  <a:srgbClr val="FF0000"/>
                </a:solidFill>
                <a:latin typeface="+mj-lt"/>
                <a:ea typeface="宋体" panose="02010600030101010101" pitchFamily="2" charset="-122"/>
                <a:cs typeface="+mj-lt"/>
              </a:rPr>
              <a:t>。</a:t>
            </a:r>
          </a:p>
          <a:p>
            <a:r>
              <a:rPr lang="en-US" altLang="zh-CN" sz="1800" dirty="0">
                <a:solidFill>
                  <a:schemeClr val="tx1"/>
                </a:solidFill>
                <a:latin typeface="+mj-lt"/>
                <a:ea typeface="宋体" panose="02010600030101010101" pitchFamily="2" charset="-122"/>
                <a:cs typeface="+mj-lt"/>
              </a:rPr>
              <a:t>8.UE</a:t>
            </a:r>
            <a:r>
              <a:rPr lang="zh-CN" altLang="en-US" sz="1800" dirty="0">
                <a:solidFill>
                  <a:schemeClr val="tx1"/>
                </a:solidFill>
                <a:latin typeface="+mj-lt"/>
                <a:ea typeface="宋体" panose="02010600030101010101" pitchFamily="2" charset="-122"/>
                <a:cs typeface="+mj-lt"/>
              </a:rPr>
              <a:t>竟争或非竞争接入到</a:t>
            </a:r>
            <a:r>
              <a:rPr lang="en-US" altLang="zh-CN" sz="1800" dirty="0" err="1">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小区</a:t>
            </a:r>
            <a:r>
              <a:rPr lang="zh-CN" altLang="en-US" sz="1800" dirty="0" smtClean="0">
                <a:solidFill>
                  <a:schemeClr val="tx1"/>
                </a:solidFill>
                <a:latin typeface="+mj-lt"/>
                <a:ea typeface="宋体" panose="02010600030101010101" pitchFamily="2" charset="-122"/>
                <a:cs typeface="+mj-lt"/>
              </a:rPr>
              <a:t>（</a:t>
            </a:r>
            <a:r>
              <a:rPr lang="en-US" altLang="zh-CN" sz="1800" dirty="0" smtClean="0">
                <a:solidFill>
                  <a:schemeClr val="tx1"/>
                </a:solidFill>
                <a:latin typeface="+mj-lt"/>
                <a:ea typeface="宋体" panose="02010600030101010101" pitchFamily="2" charset="-122"/>
                <a:cs typeface="+mj-lt"/>
              </a:rPr>
              <a:t>NR</a:t>
            </a:r>
            <a:r>
              <a:rPr lang="zh-CN" altLang="en-US" sz="1800" dirty="0">
                <a:solidFill>
                  <a:schemeClr val="tx1"/>
                </a:solidFill>
                <a:latin typeface="+mj-lt"/>
                <a:ea typeface="宋体" panose="02010600030101010101" pitchFamily="2" charset="-122"/>
                <a:cs typeface="+mj-lt"/>
              </a:rPr>
              <a:t>随机</a:t>
            </a:r>
            <a:r>
              <a:rPr lang="zh-CN" altLang="en-US" sz="1800" dirty="0" smtClean="0">
                <a:solidFill>
                  <a:schemeClr val="tx1"/>
                </a:solidFill>
                <a:latin typeface="+mj-lt"/>
                <a:ea typeface="宋体" panose="02010600030101010101" pitchFamily="2" charset="-122"/>
                <a:cs typeface="+mj-lt"/>
              </a:rPr>
              <a:t>接入</a:t>
            </a:r>
            <a:r>
              <a:rPr lang="zh-CN" altLang="en-US" sz="1800" dirty="0">
                <a:solidFill>
                  <a:schemeClr val="tx1"/>
                </a:solidFill>
                <a:latin typeface="+mj-lt"/>
                <a:ea typeface="宋体" panose="02010600030101010101" pitchFamily="2" charset="-122"/>
                <a:cs typeface="+mj-lt"/>
              </a:rPr>
              <a:t>流程，后续介绍）</a:t>
            </a:r>
          </a:p>
          <a:p>
            <a:r>
              <a:rPr lang="en-US" altLang="zh-CN" sz="1800" dirty="0" smtClean="0">
                <a:solidFill>
                  <a:schemeClr val="tx1"/>
                </a:solidFill>
                <a:latin typeface="+mj-lt"/>
                <a:ea typeface="宋体" panose="02010600030101010101" pitchFamily="2" charset="-122"/>
                <a:cs typeface="+mj-lt"/>
              </a:rPr>
              <a:t>10.MeNB</a:t>
            </a:r>
            <a:r>
              <a:rPr lang="zh-CN" altLang="en-US" sz="1800" dirty="0">
                <a:solidFill>
                  <a:schemeClr val="tx1"/>
                </a:solidFill>
                <a:latin typeface="+mj-lt"/>
                <a:ea typeface="宋体" panose="02010600030101010101" pitchFamily="2" charset="-122"/>
                <a:cs typeface="+mj-lt"/>
              </a:rPr>
              <a:t>收到</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的 </a:t>
            </a:r>
            <a:r>
              <a:rPr lang="en-US" altLang="zh-CN" sz="1800" dirty="0">
                <a:solidFill>
                  <a:schemeClr val="tx1"/>
                </a:solidFill>
                <a:latin typeface="+mj-lt"/>
                <a:ea typeface="宋体" panose="02010600030101010101" pitchFamily="2" charset="-122"/>
                <a:cs typeface="+mj-lt"/>
              </a:rPr>
              <a:t>RRC Connection Reconfiguration Complete</a:t>
            </a:r>
            <a:r>
              <a:rPr lang="zh-CN" altLang="en-US" sz="1800" dirty="0">
                <a:solidFill>
                  <a:schemeClr val="tx1"/>
                </a:solidFill>
                <a:latin typeface="+mj-lt"/>
                <a:ea typeface="宋体" panose="02010600030101010101" pitchFamily="2" charset="-122"/>
                <a:cs typeface="+mj-lt"/>
              </a:rPr>
              <a:t>消息后</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给</a:t>
            </a:r>
            <a:r>
              <a:rPr lang="en-US" altLang="zh-CN" sz="1800" dirty="0" err="1" smtClean="0">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发送</a:t>
            </a:r>
            <a:r>
              <a:rPr lang="en-US" altLang="zh-CN" sz="1800" dirty="0">
                <a:solidFill>
                  <a:schemeClr val="tx1"/>
                </a:solidFill>
                <a:latin typeface="+mj-lt"/>
                <a:ea typeface="宋体" panose="02010600030101010101" pitchFamily="2" charset="-122"/>
                <a:cs typeface="+mj-lt"/>
              </a:rPr>
              <a:t>Sn Reconfiguration Complete</a:t>
            </a:r>
            <a:r>
              <a:rPr lang="zh-CN" altLang="en-US" sz="1800" dirty="0">
                <a:solidFill>
                  <a:schemeClr val="tx1"/>
                </a:solidFill>
                <a:latin typeface="+mj-lt"/>
                <a:ea typeface="宋体" panose="02010600030101010101" pitchFamily="2" charset="-122"/>
                <a:cs typeface="+mj-lt"/>
              </a:rPr>
              <a:t>消息</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通知</a:t>
            </a:r>
            <a:r>
              <a:rPr lang="en-US" altLang="zh-CN" sz="1800" dirty="0">
                <a:solidFill>
                  <a:schemeClr val="tx1"/>
                </a:solidFill>
                <a:latin typeface="+mj-lt"/>
                <a:ea typeface="宋体" panose="02010600030101010101" pitchFamily="2" charset="-122"/>
                <a:cs typeface="+mj-lt"/>
              </a:rPr>
              <a:t>SN</a:t>
            </a:r>
            <a:r>
              <a:rPr lang="zh-CN" altLang="en-US" sz="1800" dirty="0">
                <a:solidFill>
                  <a:schemeClr val="tx1"/>
                </a:solidFill>
                <a:latin typeface="+mj-lt"/>
                <a:ea typeface="宋体" panose="02010600030101010101" pitchFamily="2" charset="-122"/>
                <a:cs typeface="+mj-lt"/>
              </a:rPr>
              <a:t>对</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的空口重配完成。</a:t>
            </a:r>
            <a:r>
              <a:rPr lang="en-US" altLang="zh-CN" sz="1800" dirty="0" err="1">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收到该消息后</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激活配置</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并完成</a:t>
            </a:r>
            <a:r>
              <a:rPr lang="en-US" altLang="zh-CN" sz="1800" dirty="0" err="1">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增加过程。</a:t>
            </a:r>
          </a:p>
          <a:p>
            <a:r>
              <a:rPr lang="en-US" altLang="zh-CN" sz="1800" dirty="0" smtClean="0">
                <a:solidFill>
                  <a:schemeClr val="tx1"/>
                </a:solidFill>
                <a:latin typeface="+mj-lt"/>
                <a:ea typeface="宋体" panose="02010600030101010101" pitchFamily="2" charset="-122"/>
                <a:cs typeface="+mj-lt"/>
              </a:rPr>
              <a:t>11/12.MeNB</a:t>
            </a:r>
            <a:r>
              <a:rPr lang="zh-CN" altLang="en-US" sz="1800" dirty="0">
                <a:solidFill>
                  <a:schemeClr val="tx1"/>
                </a:solidFill>
                <a:latin typeface="+mj-lt"/>
                <a:ea typeface="宋体" panose="02010600030101010101" pitchFamily="2" charset="-122"/>
                <a:cs typeface="+mj-lt"/>
              </a:rPr>
              <a:t>给</a:t>
            </a:r>
            <a:r>
              <a:rPr lang="en-US" altLang="zh-CN" sz="1800" dirty="0" err="1" smtClean="0">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回复 </a:t>
            </a:r>
            <a:r>
              <a:rPr lang="en-US" altLang="zh-CN" sz="1800" dirty="0" err="1">
                <a:solidFill>
                  <a:schemeClr val="tx1"/>
                </a:solidFill>
                <a:latin typeface="+mj-lt"/>
                <a:ea typeface="宋体" panose="02010600030101010101" pitchFamily="2" charset="-122"/>
                <a:cs typeface="+mj-lt"/>
              </a:rPr>
              <a:t>sn</a:t>
            </a:r>
            <a:r>
              <a:rPr lang="en-US" altLang="zh-CN" sz="1800" dirty="0">
                <a:solidFill>
                  <a:schemeClr val="tx1"/>
                </a:solidFill>
                <a:latin typeface="+mj-lt"/>
                <a:ea typeface="宋体" panose="02010600030101010101" pitchFamily="2" charset="-122"/>
                <a:cs typeface="+mj-lt"/>
              </a:rPr>
              <a:t> Status Transfer</a:t>
            </a:r>
            <a:r>
              <a:rPr lang="zh-CN" altLang="en-US" sz="1800" dirty="0">
                <a:solidFill>
                  <a:schemeClr val="tx1"/>
                </a:solidFill>
                <a:latin typeface="+mj-lt"/>
                <a:ea typeface="宋体" panose="02010600030101010101" pitchFamily="2" charset="-122"/>
                <a:cs typeface="+mj-lt"/>
              </a:rPr>
              <a:t>消息</a:t>
            </a:r>
            <a:r>
              <a:rPr lang="en-US" altLang="zh-CN" sz="1800" dirty="0">
                <a:solidFill>
                  <a:schemeClr val="tx1"/>
                </a:solidFill>
                <a:latin typeface="+mj-lt"/>
                <a:ea typeface="宋体" panose="02010600030101010101" pitchFamily="2" charset="-122"/>
                <a:cs typeface="+mj-lt"/>
              </a:rPr>
              <a:t>,</a:t>
            </a:r>
            <a:r>
              <a:rPr lang="zh-CN" altLang="en-US" sz="1800" dirty="0" smtClean="0">
                <a:solidFill>
                  <a:schemeClr val="tx1"/>
                </a:solidFill>
                <a:latin typeface="+mj-lt"/>
                <a:ea typeface="宋体" panose="02010600030101010101" pitchFamily="2" charset="-122"/>
                <a:cs typeface="+mj-lt"/>
              </a:rPr>
              <a:t>数据反传从</a:t>
            </a:r>
            <a:r>
              <a:rPr lang="en-US" altLang="zh-CN" sz="1800" dirty="0" err="1">
                <a:solidFill>
                  <a:schemeClr val="tx1"/>
                </a:solidFill>
                <a:latin typeface="+mj-lt"/>
                <a:ea typeface="宋体" panose="02010600030101010101" pitchFamily="2" charset="-122"/>
                <a:cs typeface="+mj-lt"/>
              </a:rPr>
              <a:t>MeNB</a:t>
            </a:r>
            <a:r>
              <a:rPr lang="zh-CN" altLang="en-US" sz="1800" dirty="0">
                <a:solidFill>
                  <a:schemeClr val="tx1"/>
                </a:solidFill>
                <a:latin typeface="+mj-lt"/>
                <a:ea typeface="宋体" panose="02010600030101010101" pitchFamily="2" charset="-122"/>
                <a:cs typeface="+mj-lt"/>
              </a:rPr>
              <a:t>到</a:t>
            </a:r>
            <a:r>
              <a:rPr lang="en-US" altLang="zh-CN" sz="1800" dirty="0" err="1">
                <a:solidFill>
                  <a:schemeClr val="tx1"/>
                </a:solidFill>
                <a:latin typeface="+mj-lt"/>
                <a:ea typeface="宋体" panose="02010600030101010101" pitchFamily="2" charset="-122"/>
                <a:cs typeface="+mj-lt"/>
              </a:rPr>
              <a:t>SgNB</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避免激活双连接过程中引起业务</a:t>
            </a:r>
            <a:r>
              <a:rPr lang="zh-CN" altLang="en-US" sz="1800" dirty="0" smtClean="0">
                <a:solidFill>
                  <a:schemeClr val="tx1"/>
                </a:solidFill>
                <a:latin typeface="+mj-lt"/>
                <a:ea typeface="宋体" panose="02010600030101010101" pitchFamily="2" charset="-122"/>
                <a:cs typeface="+mj-lt"/>
              </a:rPr>
              <a:t>中断</a:t>
            </a:r>
            <a:endParaRPr lang="zh-CN" altLang="en-US" sz="1800" dirty="0">
              <a:solidFill>
                <a:schemeClr val="tx1"/>
              </a:solidFill>
              <a:latin typeface="+mj-lt"/>
              <a:ea typeface="宋体" panose="02010600030101010101" pitchFamily="2" charset="-122"/>
              <a:cs typeface="+mj-lt"/>
            </a:endParaRPr>
          </a:p>
          <a:p>
            <a:r>
              <a:rPr lang="en-US" altLang="zh-CN" sz="1800" dirty="0" smtClean="0">
                <a:solidFill>
                  <a:schemeClr val="tx1"/>
                </a:solidFill>
                <a:latin typeface="+mj-lt"/>
                <a:ea typeface="宋体" panose="02010600030101010101" pitchFamily="2" charset="-122"/>
                <a:cs typeface="+mj-lt"/>
              </a:rPr>
              <a:t>13/14.MeNB</a:t>
            </a:r>
            <a:r>
              <a:rPr lang="zh-CN" altLang="en-US" sz="1800" dirty="0">
                <a:solidFill>
                  <a:schemeClr val="tx1"/>
                </a:solidFill>
                <a:latin typeface="+mj-lt"/>
                <a:ea typeface="宋体" panose="02010600030101010101" pitchFamily="2" charset="-122"/>
                <a:cs typeface="+mj-lt"/>
              </a:rPr>
              <a:t>发送给</a:t>
            </a:r>
            <a:r>
              <a:rPr lang="en-US" altLang="zh-CN" sz="1800" dirty="0" smtClean="0">
                <a:solidFill>
                  <a:schemeClr val="tx1"/>
                </a:solidFill>
                <a:latin typeface="+mj-lt"/>
                <a:ea typeface="宋体" panose="02010600030101010101" pitchFamily="2" charset="-122"/>
                <a:cs typeface="+mj-lt"/>
              </a:rPr>
              <a:t>EPC E-RAB </a:t>
            </a:r>
            <a:r>
              <a:rPr lang="en-US" altLang="zh-CN" sz="1800" dirty="0">
                <a:solidFill>
                  <a:schemeClr val="tx1"/>
                </a:solidFill>
                <a:latin typeface="+mj-lt"/>
                <a:ea typeface="宋体" panose="02010600030101010101" pitchFamily="2" charset="-122"/>
                <a:cs typeface="+mj-lt"/>
              </a:rPr>
              <a:t>Modification Indication</a:t>
            </a:r>
            <a:r>
              <a:rPr lang="zh-CN" altLang="en-US" sz="1800" dirty="0">
                <a:solidFill>
                  <a:schemeClr val="tx1"/>
                </a:solidFill>
                <a:latin typeface="+mj-lt"/>
                <a:ea typeface="宋体" panose="02010600030101010101" pitchFamily="2" charset="-122"/>
                <a:cs typeface="+mj-lt"/>
              </a:rPr>
              <a:t>消息</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通知</a:t>
            </a:r>
            <a:r>
              <a:rPr lang="en-US" altLang="zh-CN" sz="1800" dirty="0">
                <a:solidFill>
                  <a:schemeClr val="tx1"/>
                </a:solidFill>
                <a:latin typeface="+mj-lt"/>
                <a:ea typeface="宋体" panose="02010600030101010101" pitchFamily="2" charset="-122"/>
                <a:cs typeface="+mj-lt"/>
              </a:rPr>
              <a:t>EPC</a:t>
            </a:r>
            <a:r>
              <a:rPr lang="zh-CN" altLang="en-US" sz="1800" dirty="0">
                <a:solidFill>
                  <a:schemeClr val="tx1"/>
                </a:solidFill>
                <a:latin typeface="+mj-lt"/>
                <a:ea typeface="宋体" panose="02010600030101010101" pitchFamily="2" charset="-122"/>
                <a:cs typeface="+mj-lt"/>
              </a:rPr>
              <a:t>承载的下行隧道信息发生变更</a:t>
            </a:r>
            <a:r>
              <a:rPr lang="en-US" altLang="zh-CN" sz="1800" dirty="0">
                <a:solidFill>
                  <a:schemeClr val="tx1"/>
                </a:solidFill>
                <a:latin typeface="+mj-lt"/>
                <a:ea typeface="宋体" panose="02010600030101010101" pitchFamily="2" charset="-122"/>
                <a:cs typeface="+mj-lt"/>
              </a:rPr>
              <a:t>,EPC</a:t>
            </a:r>
            <a:r>
              <a:rPr lang="zh-CN" altLang="en-US" sz="1800" dirty="0">
                <a:solidFill>
                  <a:schemeClr val="tx1"/>
                </a:solidFill>
                <a:latin typeface="+mj-lt"/>
                <a:ea typeface="宋体" panose="02010600030101010101" pitchFamily="2" charset="-122"/>
                <a:cs typeface="+mj-lt"/>
              </a:rPr>
              <a:t>接收到回复</a:t>
            </a:r>
            <a:r>
              <a:rPr lang="en-US" altLang="zh-CN" sz="1800" dirty="0" smtClean="0">
                <a:solidFill>
                  <a:schemeClr val="tx1"/>
                </a:solidFill>
                <a:latin typeface="+mj-lt"/>
                <a:ea typeface="宋体" panose="02010600030101010101" pitchFamily="2" charset="-122"/>
                <a:cs typeface="+mj-lt"/>
              </a:rPr>
              <a:t>E-RAB </a:t>
            </a:r>
            <a:r>
              <a:rPr lang="en-US" altLang="zh-CN" sz="1800" dirty="0">
                <a:solidFill>
                  <a:schemeClr val="tx1"/>
                </a:solidFill>
                <a:latin typeface="+mj-lt"/>
                <a:ea typeface="宋体" panose="02010600030101010101" pitchFamily="2" charset="-122"/>
                <a:cs typeface="+mj-lt"/>
              </a:rPr>
              <a:t>Modification Confirmation</a:t>
            </a:r>
            <a:r>
              <a:rPr lang="zh-CN" altLang="en-US" sz="1800" dirty="0">
                <a:solidFill>
                  <a:schemeClr val="tx1"/>
                </a:solidFill>
                <a:latin typeface="+mj-lt"/>
                <a:ea typeface="宋体" panose="02010600030101010101" pitchFamily="2" charset="-122"/>
                <a:cs typeface="+mj-lt"/>
              </a:rPr>
              <a:t>消息</a:t>
            </a:r>
            <a:r>
              <a:rPr lang="zh-CN" altLang="en-US" sz="1800" dirty="0" smtClean="0">
                <a:solidFill>
                  <a:schemeClr val="tx1"/>
                </a:solidFill>
                <a:latin typeface="+mj-lt"/>
                <a:ea typeface="宋体" panose="02010600030101010101" pitchFamily="2" charset="-122"/>
                <a:cs typeface="+mj-lt"/>
              </a:rPr>
              <a:t>。</a:t>
            </a:r>
            <a:endParaRPr lang="zh-CN" altLang="en-US" sz="1800" dirty="0">
              <a:solidFill>
                <a:schemeClr val="tx1"/>
              </a:solidFill>
              <a:latin typeface="+mj-lt"/>
              <a:ea typeface="宋体" panose="02010600030101010101" pitchFamily="2" charset="-122"/>
              <a:cs typeface="+mj-lt"/>
            </a:endParaRPr>
          </a:p>
          <a:p>
            <a:r>
              <a:rPr lang="en-US" altLang="zh-CN" sz="1800" dirty="0" smtClean="0">
                <a:solidFill>
                  <a:schemeClr val="tx1"/>
                </a:solidFill>
                <a:latin typeface="+mj-lt"/>
                <a:ea typeface="宋体" panose="02010600030101010101" pitchFamily="2" charset="-122"/>
                <a:cs typeface="+mj-lt"/>
              </a:rPr>
              <a:t>15/16.</a:t>
            </a:r>
            <a:r>
              <a:rPr lang="zh-CN" altLang="en-US" sz="1800" dirty="0">
                <a:solidFill>
                  <a:schemeClr val="tx1"/>
                </a:solidFill>
                <a:latin typeface="+mj-lt"/>
                <a:ea typeface="宋体" panose="02010600030101010101" pitchFamily="2" charset="-122"/>
                <a:cs typeface="+mj-lt"/>
              </a:rPr>
              <a:t>完成添加</a:t>
            </a:r>
            <a:r>
              <a:rPr lang="en-US" altLang="zh-CN" sz="1800" dirty="0" err="1" smtClean="0">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流程</a:t>
            </a:r>
            <a:r>
              <a:rPr lang="zh-CN" altLang="en-US" sz="1800" dirty="0" smtClean="0">
                <a:solidFill>
                  <a:schemeClr val="tx1"/>
                </a:solidFill>
                <a:latin typeface="+mj-lt"/>
                <a:ea typeface="宋体" panose="02010600030101010101" pitchFamily="2" charset="-122"/>
                <a:cs typeface="+mj-lt"/>
              </a:rPr>
              <a:t>后，</a:t>
            </a:r>
            <a:r>
              <a:rPr lang="en-US" altLang="zh-CN" sz="1800" dirty="0" err="1" smtClean="0">
                <a:solidFill>
                  <a:schemeClr val="tx1"/>
                </a:solidFill>
                <a:latin typeface="+mj-lt"/>
                <a:ea typeface="宋体" panose="02010600030101010101" pitchFamily="2" charset="-122"/>
                <a:cs typeface="+mj-lt"/>
              </a:rPr>
              <a:t>SgNB</a:t>
            </a:r>
            <a:r>
              <a:rPr lang="zh-CN" altLang="en-US" sz="1800" dirty="0">
                <a:solidFill>
                  <a:schemeClr val="tx1"/>
                </a:solidFill>
                <a:latin typeface="+mj-lt"/>
                <a:ea typeface="宋体" panose="02010600030101010101" pitchFamily="2" charset="-122"/>
                <a:cs typeface="+mj-lt"/>
              </a:rPr>
              <a:t>侧的 </a:t>
            </a:r>
            <a:r>
              <a:rPr lang="en-US" altLang="zh-CN" sz="1800" dirty="0">
                <a:solidFill>
                  <a:schemeClr val="tx1"/>
                </a:solidFill>
                <a:latin typeface="+mj-lt"/>
                <a:ea typeface="宋体" panose="02010600030101010101" pitchFamily="2" charset="-122"/>
                <a:cs typeface="+mj-lt"/>
              </a:rPr>
              <a:t>PSCel1</a:t>
            </a:r>
            <a:r>
              <a:rPr lang="zh-CN" altLang="en-US" sz="1800" dirty="0">
                <a:solidFill>
                  <a:schemeClr val="tx1"/>
                </a:solidFill>
                <a:latin typeface="+mj-lt"/>
                <a:ea typeface="宋体" panose="02010600030101010101" pitchFamily="2" charset="-122"/>
                <a:cs typeface="+mj-lt"/>
              </a:rPr>
              <a:t>小区通过</a:t>
            </a:r>
            <a:r>
              <a:rPr lang="en-US" altLang="zh-CN" sz="1800" dirty="0">
                <a:solidFill>
                  <a:schemeClr val="tx1"/>
                </a:solidFill>
                <a:latin typeface="+mj-lt"/>
                <a:ea typeface="宋体" panose="02010600030101010101" pitchFamily="2" charset="-122"/>
                <a:cs typeface="+mj-lt"/>
              </a:rPr>
              <a:t>SR3</a:t>
            </a:r>
            <a:r>
              <a:rPr lang="zh-CN" altLang="en-US" sz="1800" dirty="0">
                <a:solidFill>
                  <a:schemeClr val="tx1"/>
                </a:solidFill>
                <a:latin typeface="+mj-lt"/>
                <a:ea typeface="宋体" panose="02010600030101010101" pitchFamily="2" charset="-122"/>
                <a:cs typeface="+mj-lt"/>
              </a:rPr>
              <a:t>给</a:t>
            </a:r>
            <a:r>
              <a:rPr lang="en-US" altLang="zh-CN" sz="1800" dirty="0">
                <a:solidFill>
                  <a:schemeClr val="tx1"/>
                </a:solidFill>
                <a:latin typeface="+mj-lt"/>
                <a:ea typeface="宋体" panose="02010600030101010101" pitchFamily="2" charset="-122"/>
                <a:cs typeface="+mj-lt"/>
              </a:rPr>
              <a:t>UE</a:t>
            </a:r>
            <a:r>
              <a:rPr lang="zh-CN" altLang="en-US" sz="1800" dirty="0" smtClean="0">
                <a:solidFill>
                  <a:schemeClr val="tx1"/>
                </a:solidFill>
                <a:latin typeface="+mj-lt"/>
                <a:ea typeface="宋体" panose="02010600030101010101" pitchFamily="2" charset="-122"/>
                <a:cs typeface="+mj-lt"/>
              </a:rPr>
              <a:t>下发</a:t>
            </a:r>
            <a:r>
              <a:rPr lang="zh-CN" altLang="en-US" sz="1800" b="1" dirty="0" smtClean="0">
                <a:solidFill>
                  <a:schemeClr val="tx1"/>
                </a:solidFill>
                <a:latin typeface="+mj-lt"/>
                <a:ea typeface="宋体" panose="02010600030101010101" pitchFamily="2" charset="-122"/>
                <a:cs typeface="+mj-lt"/>
              </a:rPr>
              <a:t>测量重配置</a:t>
            </a:r>
            <a:r>
              <a:rPr lang="zh-CN" altLang="en-US" sz="1800" dirty="0" smtClean="0">
                <a:solidFill>
                  <a:schemeClr val="tx1"/>
                </a:solidFill>
                <a:latin typeface="+mj-lt"/>
                <a:ea typeface="宋体" panose="02010600030101010101" pitchFamily="2" charset="-122"/>
                <a:cs typeface="+mj-lt"/>
              </a:rPr>
              <a:t>消息</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携带有</a:t>
            </a:r>
            <a:r>
              <a:rPr lang="en-US" altLang="zh-CN" sz="1800" dirty="0">
                <a:solidFill>
                  <a:schemeClr val="tx1"/>
                </a:solidFill>
                <a:latin typeface="+mj-lt"/>
                <a:ea typeface="宋体" panose="02010600030101010101" pitchFamily="2" charset="-122"/>
                <a:cs typeface="+mj-lt"/>
              </a:rPr>
              <a:t>A2</a:t>
            </a:r>
            <a:r>
              <a:rPr lang="zh-CN" altLang="en-US" sz="1800" dirty="0">
                <a:solidFill>
                  <a:schemeClr val="tx1"/>
                </a:solidFill>
                <a:latin typeface="+mj-lt"/>
                <a:ea typeface="宋体" panose="02010600030101010101" pitchFamily="2" charset="-122"/>
                <a:cs typeface="+mj-lt"/>
              </a:rPr>
              <a:t>事件门限。</a:t>
            </a:r>
            <a:r>
              <a:rPr lang="en-US" altLang="zh-CN" sz="1800" dirty="0">
                <a:solidFill>
                  <a:schemeClr val="tx1"/>
                </a:solidFill>
                <a:latin typeface="+mj-lt"/>
                <a:ea typeface="宋体" panose="02010600030101010101" pitchFamily="2" charset="-122"/>
                <a:cs typeface="+mj-lt"/>
              </a:rPr>
              <a:t>A2</a:t>
            </a:r>
            <a:r>
              <a:rPr lang="zh-CN" altLang="en-US" sz="1800" dirty="0">
                <a:solidFill>
                  <a:schemeClr val="tx1"/>
                </a:solidFill>
                <a:latin typeface="+mj-lt"/>
                <a:ea typeface="宋体" panose="02010600030101010101" pitchFamily="2" charset="-122"/>
                <a:cs typeface="+mj-lt"/>
              </a:rPr>
              <a:t>事件门限</a:t>
            </a:r>
            <a:r>
              <a:rPr lang="en-US" altLang="zh-CN" sz="1800" dirty="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服务小区信号低于门限值</a:t>
            </a:r>
            <a:r>
              <a:rPr lang="zh-CN" altLang="en-US" sz="1800" dirty="0" smtClean="0">
                <a:solidFill>
                  <a:schemeClr val="tx1"/>
                </a:solidFill>
                <a:latin typeface="+mj-lt"/>
                <a:ea typeface="宋体" panose="02010600030101010101" pitchFamily="2" charset="-122"/>
                <a:cs typeface="+mj-lt"/>
              </a:rPr>
              <a:t>。</a:t>
            </a:r>
            <a:endParaRPr lang="zh-CN" altLang="en-US" sz="18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8</a:t>
            </a:fld>
            <a:endParaRPr lang="en-US" dirty="0"/>
          </a:p>
        </p:txBody>
      </p:sp>
    </p:spTree>
    <p:extLst>
      <p:ext uri="{BB962C8B-B14F-4D97-AF65-F5344CB8AC3E}">
        <p14:creationId xmlns:p14="http://schemas.microsoft.com/office/powerpoint/2010/main" val="226425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NR</a:t>
            </a:r>
            <a:r>
              <a:rPr lang="zh-CN" altLang="en-US" dirty="0"/>
              <a:t>随机</a:t>
            </a:r>
            <a:r>
              <a:rPr lang="zh-CN" altLang="en-US" dirty="0" smtClean="0"/>
              <a:t>接入</a:t>
            </a:r>
            <a:endParaRPr lang="zh-CN" altLang="en-US" dirty="0"/>
          </a:p>
        </p:txBody>
      </p:sp>
      <p:sp>
        <p:nvSpPr>
          <p:cNvPr id="3" name="内容占位符 2"/>
          <p:cNvSpPr>
            <a:spLocks noGrp="1"/>
          </p:cNvSpPr>
          <p:nvPr>
            <p:ph idx="1"/>
          </p:nvPr>
        </p:nvSpPr>
        <p:spPr>
          <a:xfrm>
            <a:off x="609600" y="1600205"/>
            <a:ext cx="10736062" cy="4836106"/>
          </a:xfrm>
        </p:spPr>
        <p:txBody>
          <a:bodyPr/>
          <a:lstStyle/>
          <a:p>
            <a:r>
              <a:rPr lang="zh-CN" altLang="en-US" sz="1800" b="1" dirty="0">
                <a:solidFill>
                  <a:schemeClr val="tx1"/>
                </a:solidFill>
                <a:latin typeface="+mj-lt"/>
                <a:ea typeface="宋体" panose="02010600030101010101" pitchFamily="2" charset="-122"/>
                <a:cs typeface="+mj-lt"/>
              </a:rPr>
              <a:t>随机接入的原因（触发条件</a:t>
            </a:r>
            <a:r>
              <a:rPr lang="zh-CN" altLang="en-US" sz="1800" b="1" dirty="0" smtClean="0">
                <a:solidFill>
                  <a:schemeClr val="tx1"/>
                </a:solidFill>
                <a:latin typeface="+mj-lt"/>
                <a:ea typeface="宋体" panose="02010600030101010101" pitchFamily="2" charset="-122"/>
                <a:cs typeface="+mj-lt"/>
              </a:rPr>
              <a:t>）</a:t>
            </a:r>
            <a:endParaRPr lang="en-US" altLang="zh-CN" sz="1800" b="1" dirty="0" smtClean="0">
              <a:solidFill>
                <a:schemeClr val="tx1"/>
              </a:solidFill>
              <a:latin typeface="+mj-lt"/>
              <a:ea typeface="宋体" panose="02010600030101010101" pitchFamily="2" charset="-122"/>
              <a:cs typeface="+mj-lt"/>
            </a:endParaRPr>
          </a:p>
          <a:p>
            <a:pPr marL="0" indent="0">
              <a:buNone/>
            </a:pPr>
            <a:r>
              <a:rPr lang="zh-CN" altLang="en-US" sz="1800" dirty="0" smtClean="0">
                <a:solidFill>
                  <a:schemeClr val="tx1"/>
                </a:solidFill>
                <a:latin typeface="+mj-lt"/>
                <a:ea typeface="宋体" panose="02010600030101010101" pitchFamily="2" charset="-122"/>
                <a:cs typeface="+mj-lt"/>
              </a:rPr>
              <a:t>      通常由</a:t>
            </a:r>
            <a:r>
              <a:rPr lang="zh-CN" altLang="en-US" sz="1800" dirty="0">
                <a:solidFill>
                  <a:schemeClr val="tx1"/>
                </a:solidFill>
                <a:latin typeface="+mj-lt"/>
                <a:ea typeface="宋体" panose="02010600030101010101" pitchFamily="2" charset="-122"/>
                <a:cs typeface="+mj-lt"/>
              </a:rPr>
              <a:t>以下</a:t>
            </a:r>
            <a:r>
              <a:rPr lang="en-US" altLang="zh-CN" sz="1800" dirty="0">
                <a:solidFill>
                  <a:schemeClr val="tx1"/>
                </a:solidFill>
                <a:latin typeface="+mj-lt"/>
                <a:ea typeface="宋体" panose="02010600030101010101" pitchFamily="2" charset="-122"/>
                <a:cs typeface="+mj-lt"/>
              </a:rPr>
              <a:t>6</a:t>
            </a:r>
            <a:r>
              <a:rPr lang="zh-CN" altLang="en-US" sz="1800" dirty="0">
                <a:solidFill>
                  <a:schemeClr val="tx1"/>
                </a:solidFill>
                <a:latin typeface="+mj-lt"/>
                <a:ea typeface="宋体" panose="02010600030101010101" pitchFamily="2" charset="-122"/>
                <a:cs typeface="+mj-lt"/>
              </a:rPr>
              <a:t>类事件之一</a:t>
            </a:r>
            <a:r>
              <a:rPr lang="zh-CN" altLang="en-US" sz="1800" dirty="0" smtClean="0">
                <a:solidFill>
                  <a:schemeClr val="tx1"/>
                </a:solidFill>
                <a:latin typeface="+mj-lt"/>
                <a:ea typeface="宋体" panose="02010600030101010101" pitchFamily="2" charset="-122"/>
                <a:cs typeface="+mj-lt"/>
              </a:rPr>
              <a:t>触发</a:t>
            </a:r>
            <a:r>
              <a:rPr lang="en-US" altLang="zh-CN" sz="1800" dirty="0" smtClean="0">
                <a:solidFill>
                  <a:schemeClr val="tx1"/>
                </a:solidFill>
                <a:latin typeface="+mj-lt"/>
                <a:ea typeface="宋体" panose="02010600030101010101" pitchFamily="2" charset="-122"/>
                <a:cs typeface="+mj-lt"/>
              </a:rPr>
              <a:t>(</a:t>
            </a:r>
            <a:r>
              <a:rPr lang="zh-CN" altLang="en-US" sz="1800" dirty="0">
                <a:solidFill>
                  <a:schemeClr val="tx1"/>
                </a:solidFill>
                <a:latin typeface="+mj-lt"/>
                <a:ea typeface="宋体" panose="02010600030101010101" pitchFamily="2" charset="-122"/>
                <a:cs typeface="+mj-lt"/>
              </a:rPr>
              <a:t>见</a:t>
            </a:r>
            <a:r>
              <a:rPr lang="en-US" altLang="zh-CN" sz="1800" dirty="0">
                <a:solidFill>
                  <a:schemeClr val="tx1"/>
                </a:solidFill>
                <a:latin typeface="+mj-lt"/>
                <a:ea typeface="宋体" panose="02010600030101010101" pitchFamily="2" charset="-122"/>
                <a:cs typeface="+mj-lt"/>
              </a:rPr>
              <a:t>36.300</a:t>
            </a:r>
            <a:r>
              <a:rPr lang="zh-CN" altLang="en-US" sz="1800" dirty="0">
                <a:solidFill>
                  <a:schemeClr val="tx1"/>
                </a:solidFill>
                <a:latin typeface="+mj-lt"/>
                <a:ea typeface="宋体" panose="02010600030101010101" pitchFamily="2" charset="-122"/>
                <a:cs typeface="+mj-lt"/>
              </a:rPr>
              <a:t>的</a:t>
            </a:r>
            <a:r>
              <a:rPr lang="en-US" altLang="zh-CN" sz="1800" dirty="0">
                <a:solidFill>
                  <a:schemeClr val="tx1"/>
                </a:solidFill>
                <a:latin typeface="+mj-lt"/>
                <a:ea typeface="宋体" panose="02010600030101010101" pitchFamily="2" charset="-122"/>
                <a:cs typeface="+mj-lt"/>
              </a:rPr>
              <a:t>10.1.5</a:t>
            </a:r>
            <a:r>
              <a:rPr lang="zh-CN" altLang="en-US" sz="1800" dirty="0">
                <a:solidFill>
                  <a:schemeClr val="tx1"/>
                </a:solidFill>
                <a:latin typeface="+mj-lt"/>
                <a:ea typeface="宋体" panose="02010600030101010101" pitchFamily="2" charset="-122"/>
                <a:cs typeface="+mj-lt"/>
              </a:rPr>
              <a:t>节</a:t>
            </a:r>
            <a:r>
              <a:rPr lang="en-US" altLang="zh-CN" sz="1800" dirty="0" smtClean="0">
                <a:solidFill>
                  <a:schemeClr val="tx1"/>
                </a:solidFill>
                <a:latin typeface="+mj-lt"/>
                <a:ea typeface="宋体" panose="02010600030101010101" pitchFamily="2" charset="-122"/>
                <a:cs typeface="+mj-lt"/>
              </a:rPr>
              <a:t>)</a:t>
            </a:r>
          </a:p>
          <a:p>
            <a:pPr marL="0" indent="0">
              <a:buNone/>
            </a:pPr>
            <a:r>
              <a:rPr lang="en-US" altLang="zh-CN" sz="1800" dirty="0">
                <a:solidFill>
                  <a:schemeClr val="tx1"/>
                </a:solidFill>
                <a:latin typeface="+mj-lt"/>
                <a:ea typeface="宋体" panose="02010600030101010101" pitchFamily="2" charset="-122"/>
                <a:cs typeface="+mj-lt"/>
              </a:rPr>
              <a:t> </a:t>
            </a:r>
            <a:r>
              <a:rPr lang="en-US" altLang="zh-CN" sz="1800" dirty="0" smtClean="0">
                <a:solidFill>
                  <a:schemeClr val="tx1"/>
                </a:solidFill>
                <a:latin typeface="+mj-lt"/>
                <a:ea typeface="宋体" panose="02010600030101010101" pitchFamily="2" charset="-122"/>
                <a:cs typeface="+mj-lt"/>
              </a:rPr>
              <a:t>      1.</a:t>
            </a:r>
            <a:r>
              <a:rPr lang="zh-CN" altLang="en-US" sz="1800" dirty="0" smtClean="0">
                <a:solidFill>
                  <a:schemeClr val="tx1"/>
                </a:solidFill>
                <a:latin typeface="+mj-lt"/>
                <a:ea typeface="宋体" panose="02010600030101010101" pitchFamily="2" charset="-122"/>
                <a:cs typeface="+mj-lt"/>
              </a:rPr>
              <a:t>初始</a:t>
            </a:r>
            <a:r>
              <a:rPr lang="zh-CN" altLang="en-US" sz="1800" dirty="0">
                <a:solidFill>
                  <a:schemeClr val="tx1"/>
                </a:solidFill>
                <a:latin typeface="+mj-lt"/>
                <a:ea typeface="宋体" panose="02010600030101010101" pitchFamily="2" charset="-122"/>
                <a:cs typeface="+mj-lt"/>
              </a:rPr>
              <a:t>接入时建立无线连接：</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会从</a:t>
            </a:r>
            <a:r>
              <a:rPr lang="en-US" altLang="zh-CN" sz="1800" dirty="0">
                <a:solidFill>
                  <a:schemeClr val="tx1"/>
                </a:solidFill>
                <a:latin typeface="+mj-lt"/>
                <a:ea typeface="宋体" panose="02010600030101010101" pitchFamily="2" charset="-122"/>
                <a:cs typeface="+mj-lt"/>
              </a:rPr>
              <a:t>RRC_IDLE</a:t>
            </a:r>
            <a:r>
              <a:rPr lang="zh-CN" altLang="en-US" sz="1800" dirty="0">
                <a:solidFill>
                  <a:schemeClr val="tx1"/>
                </a:solidFill>
                <a:latin typeface="+mj-lt"/>
                <a:ea typeface="宋体" panose="02010600030101010101" pitchFamily="2" charset="-122"/>
                <a:cs typeface="+mj-lt"/>
              </a:rPr>
              <a:t>态到</a:t>
            </a:r>
            <a:r>
              <a:rPr lang="en-US" altLang="zh-CN" sz="1800" dirty="0">
                <a:solidFill>
                  <a:schemeClr val="tx1"/>
                </a:solidFill>
                <a:latin typeface="+mj-lt"/>
                <a:ea typeface="宋体" panose="02010600030101010101" pitchFamily="2" charset="-122"/>
                <a:cs typeface="+mj-lt"/>
              </a:rPr>
              <a:t>RRC_CONNECTED</a:t>
            </a:r>
            <a:r>
              <a:rPr lang="zh-CN" altLang="en-US" sz="1800" dirty="0">
                <a:solidFill>
                  <a:schemeClr val="tx1"/>
                </a:solidFill>
                <a:latin typeface="+mj-lt"/>
                <a:ea typeface="宋体" panose="02010600030101010101" pitchFamily="2" charset="-122"/>
                <a:cs typeface="+mj-lt"/>
              </a:rPr>
              <a:t>态</a:t>
            </a:r>
            <a:r>
              <a:rPr lang="zh-CN" altLang="en-US" sz="1800" dirty="0" smtClean="0">
                <a:solidFill>
                  <a:schemeClr val="tx1"/>
                </a:solidFill>
                <a:latin typeface="+mj-lt"/>
                <a:ea typeface="宋体" panose="02010600030101010101" pitchFamily="2" charset="-122"/>
                <a:cs typeface="+mj-lt"/>
              </a:rPr>
              <a:t>；</a:t>
            </a:r>
            <a:endParaRPr lang="en-US" altLang="zh-CN" sz="1800" dirty="0" smtClean="0">
              <a:solidFill>
                <a:schemeClr val="tx1"/>
              </a:solidFill>
              <a:latin typeface="+mj-lt"/>
              <a:ea typeface="宋体" panose="02010600030101010101" pitchFamily="2" charset="-122"/>
              <a:cs typeface="+mj-lt"/>
            </a:endParaRPr>
          </a:p>
          <a:p>
            <a:pPr marL="0" indent="0">
              <a:buNone/>
            </a:pPr>
            <a:r>
              <a:rPr lang="en-US" altLang="zh-CN" sz="1800" dirty="0" smtClean="0">
                <a:solidFill>
                  <a:schemeClr val="tx1"/>
                </a:solidFill>
                <a:latin typeface="+mj-lt"/>
                <a:ea typeface="宋体" panose="02010600030101010101" pitchFamily="2" charset="-122"/>
                <a:cs typeface="+mj-lt"/>
              </a:rPr>
              <a:t>       2.RRC</a:t>
            </a:r>
            <a:r>
              <a:rPr lang="zh-CN" altLang="en-US" sz="1800" dirty="0">
                <a:solidFill>
                  <a:schemeClr val="tx1"/>
                </a:solidFill>
                <a:latin typeface="+mj-lt"/>
                <a:ea typeface="宋体" panose="02010600030101010101" pitchFamily="2" charset="-122"/>
                <a:cs typeface="+mj-lt"/>
              </a:rPr>
              <a:t>连接重建过程（</a:t>
            </a:r>
            <a:r>
              <a:rPr lang="en-US" altLang="zh-CN" sz="1800" dirty="0">
                <a:solidFill>
                  <a:schemeClr val="tx1"/>
                </a:solidFill>
                <a:latin typeface="+mj-lt"/>
                <a:ea typeface="宋体" panose="02010600030101010101" pitchFamily="2" charset="-122"/>
                <a:cs typeface="+mj-lt"/>
              </a:rPr>
              <a:t>RRC Connection Re-establishment procedure</a:t>
            </a:r>
            <a:r>
              <a:rPr lang="zh-CN" altLang="en-US" sz="1800" dirty="0">
                <a:solidFill>
                  <a:schemeClr val="tx1"/>
                </a:solidFill>
                <a:latin typeface="+mj-lt"/>
                <a:ea typeface="宋体" panose="02010600030101010101" pitchFamily="2" charset="-122"/>
                <a:cs typeface="+mj-lt"/>
              </a:rPr>
              <a:t>）：以便</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在无线链路失败（</a:t>
            </a:r>
            <a:r>
              <a:rPr lang="en-US" altLang="zh-CN" sz="1800" dirty="0">
                <a:solidFill>
                  <a:schemeClr val="tx1"/>
                </a:solidFill>
                <a:latin typeface="+mj-lt"/>
                <a:ea typeface="宋体" panose="02010600030101010101" pitchFamily="2" charset="-122"/>
                <a:cs typeface="+mj-lt"/>
              </a:rPr>
              <a:t>Radio Link Failure</a:t>
            </a:r>
            <a:r>
              <a:rPr lang="zh-CN" altLang="en-US" sz="1800" dirty="0">
                <a:solidFill>
                  <a:schemeClr val="tx1"/>
                </a:solidFill>
                <a:latin typeface="+mj-lt"/>
                <a:ea typeface="宋体" panose="02010600030101010101" pitchFamily="2" charset="-122"/>
                <a:cs typeface="+mj-lt"/>
              </a:rPr>
              <a:t>）后重建无线连接</a:t>
            </a:r>
            <a:r>
              <a:rPr lang="zh-CN" altLang="en-US" sz="1800" dirty="0" smtClean="0">
                <a:solidFill>
                  <a:schemeClr val="tx1"/>
                </a:solidFill>
                <a:latin typeface="+mj-lt"/>
                <a:ea typeface="宋体" panose="02010600030101010101" pitchFamily="2" charset="-122"/>
                <a:cs typeface="+mj-lt"/>
              </a:rPr>
              <a:t>。</a:t>
            </a:r>
            <a:endParaRPr lang="en-US" altLang="zh-CN" sz="1800" dirty="0" smtClean="0">
              <a:solidFill>
                <a:schemeClr val="tx1"/>
              </a:solidFill>
              <a:latin typeface="+mj-lt"/>
              <a:ea typeface="宋体" panose="02010600030101010101" pitchFamily="2" charset="-122"/>
              <a:cs typeface="+mj-lt"/>
            </a:endParaRPr>
          </a:p>
          <a:p>
            <a:pPr marL="0" indent="0">
              <a:buNone/>
            </a:pPr>
            <a:r>
              <a:rPr lang="en-US" altLang="zh-CN" sz="1800" dirty="0" smtClean="0">
                <a:solidFill>
                  <a:schemeClr val="tx1"/>
                </a:solidFill>
                <a:latin typeface="+mj-lt"/>
                <a:ea typeface="宋体" panose="02010600030101010101" pitchFamily="2" charset="-122"/>
                <a:cs typeface="+mj-lt"/>
              </a:rPr>
              <a:t>       3.</a:t>
            </a:r>
            <a:r>
              <a:rPr lang="zh-CN" altLang="en-US" sz="1800" dirty="0" smtClean="0">
                <a:solidFill>
                  <a:schemeClr val="tx1"/>
                </a:solidFill>
                <a:latin typeface="+mj-lt"/>
                <a:ea typeface="宋体" panose="02010600030101010101" pitchFamily="2" charset="-122"/>
                <a:cs typeface="+mj-lt"/>
              </a:rPr>
              <a:t>切换</a:t>
            </a:r>
            <a:r>
              <a:rPr lang="zh-CN" altLang="en-US" sz="1800" dirty="0">
                <a:solidFill>
                  <a:schemeClr val="tx1"/>
                </a:solidFill>
                <a:latin typeface="+mj-lt"/>
                <a:ea typeface="宋体" panose="02010600030101010101" pitchFamily="2" charset="-122"/>
                <a:cs typeface="+mj-lt"/>
              </a:rPr>
              <a:t>（</a:t>
            </a:r>
            <a:r>
              <a:rPr lang="en-US" altLang="zh-CN" sz="1800" dirty="0">
                <a:solidFill>
                  <a:schemeClr val="tx1"/>
                </a:solidFill>
                <a:latin typeface="+mj-lt"/>
                <a:ea typeface="宋体" panose="02010600030101010101" pitchFamily="2" charset="-122"/>
                <a:cs typeface="+mj-lt"/>
              </a:rPr>
              <a:t>handover</a:t>
            </a:r>
            <a:r>
              <a:rPr lang="zh-CN" altLang="en-US" sz="1800" dirty="0">
                <a:solidFill>
                  <a:schemeClr val="tx1"/>
                </a:solidFill>
                <a:latin typeface="+mj-lt"/>
                <a:ea typeface="宋体" panose="02010600030101010101" pitchFamily="2" charset="-122"/>
                <a:cs typeface="+mj-lt"/>
              </a:rPr>
              <a:t>）：此时</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需要与新的小区建立上行同步</a:t>
            </a:r>
            <a:r>
              <a:rPr lang="zh-CN" altLang="en-US" sz="1800" dirty="0" smtClean="0">
                <a:solidFill>
                  <a:schemeClr val="tx1"/>
                </a:solidFill>
                <a:latin typeface="+mj-lt"/>
                <a:ea typeface="宋体" panose="02010600030101010101" pitchFamily="2" charset="-122"/>
                <a:cs typeface="+mj-lt"/>
              </a:rPr>
              <a:t>。</a:t>
            </a:r>
            <a:endParaRPr lang="en-US" altLang="zh-CN" sz="1800" dirty="0" smtClean="0">
              <a:solidFill>
                <a:schemeClr val="tx1"/>
              </a:solidFill>
              <a:latin typeface="+mj-lt"/>
              <a:ea typeface="宋体" panose="02010600030101010101" pitchFamily="2" charset="-122"/>
              <a:cs typeface="+mj-lt"/>
            </a:endParaRPr>
          </a:p>
          <a:p>
            <a:pPr marL="0" indent="0">
              <a:buNone/>
            </a:pPr>
            <a:r>
              <a:rPr lang="en-US" altLang="zh-CN" sz="1800" dirty="0" smtClean="0">
                <a:solidFill>
                  <a:schemeClr val="tx1"/>
                </a:solidFill>
                <a:latin typeface="+mj-lt"/>
                <a:ea typeface="宋体" panose="02010600030101010101" pitchFamily="2" charset="-122"/>
                <a:cs typeface="+mj-lt"/>
              </a:rPr>
              <a:t>       4.RRC_CONNECTED</a:t>
            </a:r>
            <a:r>
              <a:rPr lang="zh-CN" altLang="en-US" sz="1800" dirty="0">
                <a:solidFill>
                  <a:schemeClr val="tx1"/>
                </a:solidFill>
                <a:latin typeface="+mj-lt"/>
                <a:ea typeface="宋体" panose="02010600030101010101" pitchFamily="2" charset="-122"/>
                <a:cs typeface="+mj-lt"/>
              </a:rPr>
              <a:t>态下，下行数据到达（此时需要回复</a:t>
            </a:r>
            <a:r>
              <a:rPr lang="en-US" altLang="zh-CN" sz="1800" dirty="0">
                <a:solidFill>
                  <a:schemeClr val="tx1"/>
                </a:solidFill>
                <a:latin typeface="+mj-lt"/>
                <a:ea typeface="宋体" panose="02010600030101010101" pitchFamily="2" charset="-122"/>
                <a:cs typeface="+mj-lt"/>
              </a:rPr>
              <a:t>ACK/NACK</a:t>
            </a:r>
            <a:r>
              <a:rPr lang="zh-CN" altLang="en-US" sz="1800" dirty="0">
                <a:solidFill>
                  <a:schemeClr val="tx1"/>
                </a:solidFill>
                <a:latin typeface="+mj-lt"/>
                <a:ea typeface="宋体" panose="02010600030101010101" pitchFamily="2" charset="-122"/>
                <a:cs typeface="+mj-lt"/>
              </a:rPr>
              <a:t>）时，上行处于“不同步”状态</a:t>
            </a:r>
            <a:r>
              <a:rPr lang="zh-CN" altLang="en-US" sz="1800" dirty="0" smtClean="0">
                <a:solidFill>
                  <a:schemeClr val="tx1"/>
                </a:solidFill>
                <a:latin typeface="+mj-lt"/>
                <a:ea typeface="宋体" panose="02010600030101010101" pitchFamily="2" charset="-122"/>
                <a:cs typeface="+mj-lt"/>
              </a:rPr>
              <a:t>；           </a:t>
            </a:r>
            <a:endParaRPr lang="en-US" altLang="zh-CN" sz="1800" dirty="0" smtClean="0">
              <a:solidFill>
                <a:schemeClr val="tx1"/>
              </a:solidFill>
              <a:latin typeface="+mj-lt"/>
              <a:ea typeface="宋体" panose="02010600030101010101" pitchFamily="2" charset="-122"/>
              <a:cs typeface="+mj-lt"/>
            </a:endParaRPr>
          </a:p>
          <a:p>
            <a:pPr marL="0" indent="0">
              <a:buNone/>
            </a:pPr>
            <a:r>
              <a:rPr lang="en-US" altLang="zh-CN" sz="1800" dirty="0">
                <a:solidFill>
                  <a:schemeClr val="tx1"/>
                </a:solidFill>
                <a:latin typeface="+mj-lt"/>
                <a:ea typeface="宋体" panose="02010600030101010101" pitchFamily="2" charset="-122"/>
                <a:cs typeface="+mj-lt"/>
              </a:rPr>
              <a:t> </a:t>
            </a:r>
            <a:r>
              <a:rPr lang="en-US" altLang="zh-CN" sz="1800" dirty="0" smtClean="0">
                <a:solidFill>
                  <a:schemeClr val="tx1"/>
                </a:solidFill>
                <a:latin typeface="+mj-lt"/>
                <a:ea typeface="宋体" panose="02010600030101010101" pitchFamily="2" charset="-122"/>
                <a:cs typeface="+mj-lt"/>
              </a:rPr>
              <a:t>      5.RRC_CONNECTED</a:t>
            </a:r>
            <a:r>
              <a:rPr lang="zh-CN" altLang="en-US" sz="1800" dirty="0">
                <a:solidFill>
                  <a:schemeClr val="tx1"/>
                </a:solidFill>
                <a:latin typeface="+mj-lt"/>
                <a:ea typeface="宋体" panose="02010600030101010101" pitchFamily="2" charset="-122"/>
                <a:cs typeface="+mj-lt"/>
              </a:rPr>
              <a:t>态下，上行数据到达（例：需要上报测量报告或发送用户数据）时，上行处于“不同步”状态或没有可用的</a:t>
            </a:r>
            <a:r>
              <a:rPr lang="en-US" altLang="zh-CN" sz="1800" dirty="0">
                <a:solidFill>
                  <a:schemeClr val="tx1"/>
                </a:solidFill>
                <a:latin typeface="+mj-lt"/>
                <a:ea typeface="宋体" panose="02010600030101010101" pitchFamily="2" charset="-122"/>
                <a:cs typeface="+mj-lt"/>
              </a:rPr>
              <a:t>PUCCH</a:t>
            </a:r>
            <a:r>
              <a:rPr lang="zh-CN" altLang="en-US" sz="1800" dirty="0">
                <a:solidFill>
                  <a:schemeClr val="tx1"/>
                </a:solidFill>
                <a:latin typeface="+mj-lt"/>
                <a:ea typeface="宋体" panose="02010600030101010101" pitchFamily="2" charset="-122"/>
                <a:cs typeface="+mj-lt"/>
              </a:rPr>
              <a:t>资源用于</a:t>
            </a:r>
            <a:r>
              <a:rPr lang="en-US" altLang="zh-CN" sz="1800" dirty="0">
                <a:solidFill>
                  <a:schemeClr val="tx1"/>
                </a:solidFill>
                <a:latin typeface="+mj-lt"/>
                <a:ea typeface="宋体" panose="02010600030101010101" pitchFamily="2" charset="-122"/>
                <a:cs typeface="+mj-lt"/>
              </a:rPr>
              <a:t>SR</a:t>
            </a:r>
            <a:r>
              <a:rPr lang="zh-CN" altLang="en-US" sz="1800" dirty="0">
                <a:solidFill>
                  <a:schemeClr val="tx1"/>
                </a:solidFill>
                <a:latin typeface="+mj-lt"/>
                <a:ea typeface="宋体" panose="02010600030101010101" pitchFamily="2" charset="-122"/>
                <a:cs typeface="+mj-lt"/>
              </a:rPr>
              <a:t>传输（此时允许已经处于上行同步状态的</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使用</a:t>
            </a:r>
            <a:r>
              <a:rPr lang="en-US" altLang="zh-CN" sz="1800" dirty="0">
                <a:solidFill>
                  <a:schemeClr val="tx1"/>
                </a:solidFill>
                <a:latin typeface="+mj-lt"/>
                <a:ea typeface="宋体" panose="02010600030101010101" pitchFamily="2" charset="-122"/>
                <a:cs typeface="+mj-lt"/>
              </a:rPr>
              <a:t>RACH</a:t>
            </a:r>
            <a:r>
              <a:rPr lang="zh-CN" altLang="en-US" sz="1800" dirty="0">
                <a:solidFill>
                  <a:schemeClr val="tx1"/>
                </a:solidFill>
                <a:latin typeface="+mj-lt"/>
                <a:ea typeface="宋体" panose="02010600030101010101" pitchFamily="2" charset="-122"/>
                <a:cs typeface="+mj-lt"/>
              </a:rPr>
              <a:t>来替代</a:t>
            </a:r>
            <a:r>
              <a:rPr lang="en-US" altLang="zh-CN" sz="1800" dirty="0">
                <a:solidFill>
                  <a:schemeClr val="tx1"/>
                </a:solidFill>
                <a:latin typeface="+mj-lt"/>
                <a:ea typeface="宋体" panose="02010600030101010101" pitchFamily="2" charset="-122"/>
                <a:cs typeface="+mj-lt"/>
              </a:rPr>
              <a:t>SR</a:t>
            </a:r>
            <a:r>
              <a:rPr lang="zh-CN" altLang="en-US" sz="1800" dirty="0">
                <a:solidFill>
                  <a:schemeClr val="tx1"/>
                </a:solidFill>
                <a:latin typeface="+mj-lt"/>
                <a:ea typeface="宋体" panose="02010600030101010101" pitchFamily="2" charset="-122"/>
                <a:cs typeface="+mj-lt"/>
              </a:rPr>
              <a:t>的作用）</a:t>
            </a:r>
            <a:r>
              <a:rPr lang="zh-CN" altLang="en-US" sz="1800" dirty="0" smtClean="0">
                <a:solidFill>
                  <a:schemeClr val="tx1"/>
                </a:solidFill>
                <a:latin typeface="+mj-lt"/>
                <a:ea typeface="宋体" panose="02010600030101010101" pitchFamily="2" charset="-122"/>
                <a:cs typeface="+mj-lt"/>
              </a:rPr>
              <a:t>；</a:t>
            </a:r>
            <a:endParaRPr lang="en-US" altLang="zh-CN" sz="1800" dirty="0" smtClean="0">
              <a:solidFill>
                <a:schemeClr val="tx1"/>
              </a:solidFill>
              <a:latin typeface="+mj-lt"/>
              <a:ea typeface="宋体" panose="02010600030101010101" pitchFamily="2" charset="-122"/>
              <a:cs typeface="+mj-lt"/>
            </a:endParaRPr>
          </a:p>
          <a:p>
            <a:pPr marL="0" indent="0">
              <a:buNone/>
            </a:pPr>
            <a:r>
              <a:rPr lang="en-US" altLang="zh-CN" sz="1800" dirty="0" smtClean="0">
                <a:solidFill>
                  <a:schemeClr val="tx1"/>
                </a:solidFill>
                <a:latin typeface="+mj-lt"/>
                <a:ea typeface="宋体" panose="02010600030101010101" pitchFamily="2" charset="-122"/>
                <a:cs typeface="+mj-lt"/>
              </a:rPr>
              <a:t>       6.RRC_CONNECTED</a:t>
            </a:r>
            <a:r>
              <a:rPr lang="zh-CN" altLang="en-US" sz="1800" dirty="0">
                <a:solidFill>
                  <a:schemeClr val="tx1"/>
                </a:solidFill>
                <a:latin typeface="+mj-lt"/>
                <a:ea typeface="宋体" panose="02010600030101010101" pitchFamily="2" charset="-122"/>
                <a:cs typeface="+mj-lt"/>
              </a:rPr>
              <a:t>态下，为了定位</a:t>
            </a:r>
            <a:r>
              <a:rPr lang="en-US" altLang="zh-CN" sz="1800" dirty="0">
                <a:solidFill>
                  <a:schemeClr val="tx1"/>
                </a:solidFill>
                <a:latin typeface="+mj-lt"/>
                <a:ea typeface="宋体" panose="02010600030101010101" pitchFamily="2" charset="-122"/>
                <a:cs typeface="+mj-lt"/>
              </a:rPr>
              <a:t>UE</a:t>
            </a:r>
            <a:r>
              <a:rPr lang="zh-CN" altLang="en-US" sz="1800" dirty="0">
                <a:solidFill>
                  <a:schemeClr val="tx1"/>
                </a:solidFill>
                <a:latin typeface="+mj-lt"/>
                <a:ea typeface="宋体" panose="02010600030101010101" pitchFamily="2" charset="-122"/>
                <a:cs typeface="+mj-lt"/>
              </a:rPr>
              <a:t>，需要</a:t>
            </a:r>
            <a:r>
              <a:rPr lang="en-US" altLang="zh-CN" sz="1800" dirty="0">
                <a:solidFill>
                  <a:schemeClr val="tx1"/>
                </a:solidFill>
                <a:latin typeface="+mj-lt"/>
                <a:ea typeface="宋体" panose="02010600030101010101" pitchFamily="2" charset="-122"/>
                <a:cs typeface="+mj-lt"/>
              </a:rPr>
              <a:t>timing advance</a:t>
            </a:r>
            <a:r>
              <a:rPr lang="zh-CN" altLang="en-US" sz="1800" dirty="0" smtClean="0">
                <a:solidFill>
                  <a:schemeClr val="tx1"/>
                </a:solidFill>
                <a:latin typeface="+mj-lt"/>
                <a:ea typeface="宋体" panose="02010600030101010101" pitchFamily="2" charset="-122"/>
                <a:cs typeface="+mj-lt"/>
              </a:rPr>
              <a:t>。</a:t>
            </a:r>
            <a:endParaRPr lang="en-US" altLang="zh-CN" sz="1800" dirty="0">
              <a:solidFill>
                <a:schemeClr val="tx1"/>
              </a:solidFill>
              <a:latin typeface="+mj-lt"/>
              <a:ea typeface="宋体" panose="02010600030101010101" pitchFamily="2" charset="-122"/>
              <a:cs typeface="+mj-lt"/>
            </a:endParaRPr>
          </a:p>
          <a:p>
            <a:r>
              <a:rPr lang="en-US" altLang="zh-CN" sz="1800" b="1" dirty="0" smtClean="0">
                <a:solidFill>
                  <a:schemeClr val="tx1"/>
                </a:solidFill>
                <a:latin typeface="+mj-lt"/>
                <a:ea typeface="宋体" panose="02010600030101010101" pitchFamily="2" charset="-122"/>
                <a:cs typeface="+mj-lt"/>
              </a:rPr>
              <a:t>TS38.300</a:t>
            </a:r>
            <a:r>
              <a:rPr lang="zh-CN" altLang="en-US" sz="1800" b="1" dirty="0" smtClean="0">
                <a:solidFill>
                  <a:schemeClr val="tx1"/>
                </a:solidFill>
                <a:latin typeface="+mj-lt"/>
                <a:ea typeface="宋体" panose="02010600030101010101" pitchFamily="2" charset="-122"/>
                <a:cs typeface="+mj-lt"/>
              </a:rPr>
              <a:t>新增：</a:t>
            </a:r>
            <a:endParaRPr lang="zh-CN" altLang="en-US" sz="1800" b="1" dirty="0">
              <a:solidFill>
                <a:schemeClr val="tx1"/>
              </a:solidFill>
              <a:latin typeface="+mj-lt"/>
              <a:ea typeface="宋体" panose="02010600030101010101" pitchFamily="2" charset="-122"/>
              <a:cs typeface="+mj-lt"/>
            </a:endParaRPr>
          </a:p>
          <a:p>
            <a:pPr marL="0" indent="0">
              <a:buNone/>
            </a:pPr>
            <a:r>
              <a:rPr lang="en-US" altLang="zh-CN" sz="1800" dirty="0" smtClean="0">
                <a:solidFill>
                  <a:schemeClr val="tx1"/>
                </a:solidFill>
                <a:latin typeface="+mj-lt"/>
                <a:ea typeface="宋体" panose="02010600030101010101" pitchFamily="2" charset="-122"/>
                <a:cs typeface="+mj-lt"/>
              </a:rPr>
              <a:t>      1.</a:t>
            </a:r>
            <a:r>
              <a:rPr lang="zh-CN" altLang="en-US" sz="1800" dirty="0" smtClean="0">
                <a:solidFill>
                  <a:schemeClr val="tx1"/>
                </a:solidFill>
                <a:latin typeface="+mj-lt"/>
                <a:ea typeface="宋体" panose="02010600030101010101" pitchFamily="2" charset="-122"/>
                <a:cs typeface="+mj-lt"/>
              </a:rPr>
              <a:t>从</a:t>
            </a:r>
            <a:r>
              <a:rPr lang="en-US" altLang="zh-CN" sz="1800" dirty="0">
                <a:solidFill>
                  <a:schemeClr val="tx1"/>
                </a:solidFill>
                <a:latin typeface="+mj-lt"/>
                <a:ea typeface="宋体" panose="02010600030101010101" pitchFamily="2" charset="-122"/>
                <a:cs typeface="+mj-lt"/>
              </a:rPr>
              <a:t>RRC_INACTIVE</a:t>
            </a:r>
            <a:r>
              <a:rPr lang="zh-CN" altLang="en-US" sz="1800" dirty="0">
                <a:solidFill>
                  <a:schemeClr val="tx1"/>
                </a:solidFill>
                <a:latin typeface="+mj-lt"/>
                <a:ea typeface="宋体" panose="02010600030101010101" pitchFamily="2" charset="-122"/>
                <a:cs typeface="+mj-lt"/>
              </a:rPr>
              <a:t>状态的</a:t>
            </a:r>
            <a:r>
              <a:rPr lang="zh-CN" altLang="en-US" sz="1800" dirty="0" smtClean="0">
                <a:solidFill>
                  <a:schemeClr val="tx1"/>
                </a:solidFill>
                <a:latin typeface="+mj-lt"/>
                <a:ea typeface="宋体" panose="02010600030101010101" pitchFamily="2" charset="-122"/>
                <a:cs typeface="+mj-lt"/>
              </a:rPr>
              <a:t>变化（</a:t>
            </a:r>
            <a:r>
              <a:rPr lang="en-US" altLang="zh-CN" sz="1800" dirty="0" smtClean="0">
                <a:solidFill>
                  <a:schemeClr val="tx1"/>
                </a:solidFill>
                <a:latin typeface="+mj-lt"/>
                <a:ea typeface="宋体" panose="02010600030101010101" pitchFamily="2" charset="-122"/>
                <a:cs typeface="+mj-lt"/>
              </a:rPr>
              <a:t>SA</a:t>
            </a:r>
            <a:r>
              <a:rPr lang="zh-CN" altLang="en-US" sz="1800" dirty="0" smtClean="0">
                <a:solidFill>
                  <a:schemeClr val="tx1"/>
                </a:solidFill>
                <a:latin typeface="+mj-lt"/>
                <a:ea typeface="宋体" panose="02010600030101010101" pitchFamily="2" charset="-122"/>
                <a:cs typeface="+mj-lt"/>
              </a:rPr>
              <a:t>）</a:t>
            </a:r>
            <a:endParaRPr lang="zh-CN" altLang="en-US" sz="1800" dirty="0">
              <a:solidFill>
                <a:schemeClr val="tx1"/>
              </a:solidFill>
              <a:latin typeface="+mj-lt"/>
              <a:ea typeface="宋体" panose="02010600030101010101" pitchFamily="2" charset="-122"/>
              <a:cs typeface="+mj-lt"/>
            </a:endParaRPr>
          </a:p>
          <a:p>
            <a:pPr marL="0" indent="0">
              <a:buNone/>
            </a:pPr>
            <a:r>
              <a:rPr lang="en-US" altLang="zh-CN" sz="1800" dirty="0" smtClean="0">
                <a:solidFill>
                  <a:schemeClr val="tx1"/>
                </a:solidFill>
                <a:latin typeface="+mj-lt"/>
                <a:ea typeface="宋体" panose="02010600030101010101" pitchFamily="2" charset="-122"/>
                <a:cs typeface="+mj-lt"/>
              </a:rPr>
              <a:t>      2.</a:t>
            </a:r>
            <a:r>
              <a:rPr lang="zh-CN" altLang="en-US" sz="1800" dirty="0" smtClean="0">
                <a:solidFill>
                  <a:schemeClr val="tx1"/>
                </a:solidFill>
                <a:latin typeface="+mj-lt"/>
                <a:ea typeface="宋体" panose="02010600030101010101" pitchFamily="2" charset="-122"/>
                <a:cs typeface="+mj-lt"/>
              </a:rPr>
              <a:t>需要其他系统信息</a:t>
            </a:r>
            <a:r>
              <a:rPr lang="en-US" altLang="zh-CN" sz="1800" dirty="0">
                <a:solidFill>
                  <a:schemeClr val="tx1"/>
                </a:solidFill>
                <a:latin typeface="+mj-lt"/>
                <a:ea typeface="宋体" panose="02010600030101010101" pitchFamily="2" charset="-122"/>
                <a:cs typeface="+mj-lt"/>
              </a:rPr>
              <a:t>SI</a:t>
            </a:r>
          </a:p>
          <a:p>
            <a:pPr marL="0" indent="0">
              <a:buNone/>
            </a:pPr>
            <a:r>
              <a:rPr lang="en-US" altLang="zh-CN" sz="1800" dirty="0" smtClean="0">
                <a:solidFill>
                  <a:schemeClr val="tx1"/>
                </a:solidFill>
                <a:latin typeface="+mj-lt"/>
                <a:ea typeface="宋体" panose="02010600030101010101" pitchFamily="2" charset="-122"/>
                <a:cs typeface="+mj-lt"/>
              </a:rPr>
              <a:t>      3.beam</a:t>
            </a:r>
            <a:r>
              <a:rPr lang="zh-CN" altLang="en-US" sz="1800" dirty="0">
                <a:solidFill>
                  <a:schemeClr val="tx1"/>
                </a:solidFill>
                <a:latin typeface="+mj-lt"/>
                <a:ea typeface="宋体" panose="02010600030101010101" pitchFamily="2" charset="-122"/>
                <a:cs typeface="+mj-lt"/>
              </a:rPr>
              <a:t>失败恢复</a:t>
            </a:r>
          </a:p>
          <a:p>
            <a:pPr marL="0" indent="0">
              <a:buNone/>
            </a:pPr>
            <a:endParaRPr lang="zh-CN" altLang="en-US" sz="1800" dirty="0">
              <a:solidFill>
                <a:schemeClr val="tx1"/>
              </a:solidFill>
              <a:latin typeface="+mj-lt"/>
              <a:ea typeface="宋体" panose="02010600030101010101" pitchFamily="2" charset="-122"/>
              <a:cs typeface="+mj-lt"/>
            </a:endParaRPr>
          </a:p>
        </p:txBody>
      </p:sp>
      <p:sp>
        <p:nvSpPr>
          <p:cNvPr id="4" name="页脚占位符 3"/>
          <p:cNvSpPr>
            <a:spLocks noGrp="1"/>
          </p:cNvSpPr>
          <p:nvPr>
            <p:ph type="ftr" sz="quarter" idx="10"/>
          </p:nvPr>
        </p:nvSpPr>
        <p:spPr/>
        <p:txBody>
          <a:bodyPr/>
          <a:lstStyle/>
          <a:p>
            <a:pPr>
              <a:defRPr/>
            </a:pPr>
            <a:r>
              <a:rPr lang="en-US" smtClean="0"/>
              <a:t>Casa Systems Proprietary/Confidential            www.casa-systems.com   </a:t>
            </a:r>
            <a:endParaRPr lang="en-US" dirty="0"/>
          </a:p>
        </p:txBody>
      </p:sp>
      <p:sp>
        <p:nvSpPr>
          <p:cNvPr id="5" name="灯片编号占位符 4"/>
          <p:cNvSpPr>
            <a:spLocks noGrp="1"/>
          </p:cNvSpPr>
          <p:nvPr>
            <p:ph type="sldNum" sz="quarter" idx="11"/>
          </p:nvPr>
        </p:nvSpPr>
        <p:spPr/>
        <p:txBody>
          <a:bodyPr/>
          <a:lstStyle/>
          <a:p>
            <a:pPr>
              <a:defRPr/>
            </a:pPr>
            <a:r>
              <a:rPr lang="en-US" smtClean="0"/>
              <a:t>page </a:t>
            </a:r>
            <a:fld id="{4354DDC1-5223-434E-A29F-FC6599A07770}" type="slidenum">
              <a:rPr lang="en-US" smtClean="0"/>
              <a:t>9</a:t>
            </a:fld>
            <a:endParaRPr lang="en-US" dirty="0"/>
          </a:p>
        </p:txBody>
      </p:sp>
    </p:spTree>
    <p:extLst>
      <p:ext uri="{BB962C8B-B14F-4D97-AF65-F5344CB8AC3E}">
        <p14:creationId xmlns:p14="http://schemas.microsoft.com/office/powerpoint/2010/main" val="624449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3618</TotalTime>
  <Words>3410</Words>
  <Application>Microsoft Office PowerPoint</Application>
  <PresentationFormat>宽屏</PresentationFormat>
  <Paragraphs>296</Paragraphs>
  <Slides>26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7" baseType="lpstr">
      <vt:lpstr>Lucida Grande</vt:lpstr>
      <vt:lpstr>MS PGothic</vt:lpstr>
      <vt:lpstr>等线</vt:lpstr>
      <vt:lpstr>宋体</vt:lpstr>
      <vt:lpstr>Arial</vt:lpstr>
      <vt:lpstr>Calibri</vt:lpstr>
      <vt:lpstr>Franklin Gothic Book</vt:lpstr>
      <vt:lpstr>Georgia</vt:lpstr>
      <vt:lpstr>Wingdings</vt:lpstr>
      <vt:lpstr>Office Theme</vt:lpstr>
      <vt:lpstr>Microsoft Word 文档</vt:lpstr>
      <vt:lpstr>NSA接入流程介绍</vt:lpstr>
      <vt:lpstr>目录</vt:lpstr>
      <vt:lpstr>Option 3x架构介绍</vt:lpstr>
      <vt:lpstr>Option 3x架构介绍</vt:lpstr>
      <vt:lpstr>EN-DC X2 Setup</vt:lpstr>
      <vt:lpstr>Secondary Node Addition procedure</vt:lpstr>
      <vt:lpstr>Secondary Node Addition procedure</vt:lpstr>
      <vt:lpstr>Secondary Node Addition procedure</vt:lpstr>
      <vt:lpstr>NR随机接入</vt:lpstr>
      <vt:lpstr>NR随机接入</vt:lpstr>
      <vt:lpstr>NR随机接入</vt:lpstr>
      <vt:lpstr>NR随机接入</vt:lpstr>
      <vt:lpstr>NR Attach流程</vt:lpstr>
      <vt:lpstr>NR Attach流程</vt:lpstr>
      <vt:lpstr>NR业务承载类型</vt:lpstr>
      <vt:lpstr>NR业务承载类型</vt:lpstr>
      <vt:lpstr>NSA接入常见问题</vt:lpstr>
      <vt:lpstr>NSA接入常见问题</vt:lpstr>
      <vt:lpstr>NSA接入常见问题</vt:lpstr>
      <vt:lpstr>NSA接入常见问题</vt:lpstr>
      <vt:lpstr>NSA接入常见问题</vt:lpstr>
      <vt:lpstr>答疑</vt:lpstr>
      <vt:lpstr>答疑</vt:lpstr>
      <vt:lpstr>答疑</vt:lpstr>
      <vt:lpstr>答疑</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NSA</dc:title>
  <dc:creator>wangjinping</dc:creator>
  <cp:lastModifiedBy>wangjinping</cp:lastModifiedBy>
  <cp:revision>124</cp:revision>
  <dcterms:created xsi:type="dcterms:W3CDTF">2020-05-06T02:10:58Z</dcterms:created>
  <dcterms:modified xsi:type="dcterms:W3CDTF">2020-05-14T00:38:31Z</dcterms:modified>
</cp:coreProperties>
</file>