
<file path=[Content_Types].xml><?xml version="1.0" encoding="utf-8"?>
<Types xmlns="http://schemas.openxmlformats.org/package/2006/content-types">
  <Default Extension="vml" ContentType="application/vnd.openxmlformats-officedocument.vmlDrawing"/>
  <Default Extension="docx" ContentType="application/vnd.openxmlformats-officedocument.wordprocessingml.document"/>
  <Default Extension="xlsx" ContentType="application/vnd.openxmlformats-officedocument.spreadsheetml.sheet"/>
  <Default Extension="bin" ContentType="application/vnd.openxmlformats-officedocument.oleObject"/>
  <Default Extension="jpeg" ContentType="image/jpeg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43"/>
  </p:handoutMasterIdLst>
  <p:sldIdLst>
    <p:sldId id="358" r:id="rId3"/>
    <p:sldId id="355" r:id="rId4"/>
    <p:sldId id="258" r:id="rId5"/>
    <p:sldId id="360" r:id="rId7"/>
    <p:sldId id="361" r:id="rId8"/>
    <p:sldId id="287" r:id="rId9"/>
    <p:sldId id="264" r:id="rId10"/>
    <p:sldId id="309" r:id="rId11"/>
    <p:sldId id="265" r:id="rId12"/>
    <p:sldId id="266" r:id="rId13"/>
    <p:sldId id="273" r:id="rId14"/>
    <p:sldId id="272" r:id="rId15"/>
    <p:sldId id="333" r:id="rId16"/>
    <p:sldId id="362" r:id="rId17"/>
    <p:sldId id="411" r:id="rId18"/>
    <p:sldId id="261" r:id="rId19"/>
    <p:sldId id="408" r:id="rId20"/>
    <p:sldId id="399" r:id="rId21"/>
    <p:sldId id="291" r:id="rId22"/>
    <p:sldId id="283" r:id="rId23"/>
    <p:sldId id="404" r:id="rId24"/>
    <p:sldId id="405" r:id="rId25"/>
    <p:sldId id="406" r:id="rId26"/>
    <p:sldId id="407" r:id="rId27"/>
    <p:sldId id="393" r:id="rId28"/>
    <p:sldId id="394" r:id="rId29"/>
    <p:sldId id="395" r:id="rId30"/>
    <p:sldId id="396" r:id="rId31"/>
    <p:sldId id="397" r:id="rId32"/>
    <p:sldId id="398" r:id="rId33"/>
    <p:sldId id="400" r:id="rId34"/>
    <p:sldId id="401" r:id="rId35"/>
    <p:sldId id="402" r:id="rId36"/>
    <p:sldId id="403" r:id="rId37"/>
    <p:sldId id="437" r:id="rId38"/>
    <p:sldId id="448" r:id="rId39"/>
    <p:sldId id="447" r:id="rId40"/>
    <p:sldId id="445" r:id="rId41"/>
    <p:sldId id="446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sa Systems" initials="CAS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25"/>
        <p:guide pos="379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7" Type="http://schemas.openxmlformats.org/officeDocument/2006/relationships/commentAuthors" Target="commentAuthors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eN</a:t>
            </a:r>
            <a:r>
              <a:rPr lang="zh-CN" altLang="en-US"/>
              <a:t>B</a:t>
            </a:r>
            <a:r>
              <a:rPr lang="en-US" altLang="zh-CN"/>
              <a:t>/HeNB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具有现3GPP Node B全部和RNC大部分功能，包括：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物理层功能</a:t>
            </a:r>
            <a:endParaRPr lang="zh-CN" altLang="en-US"/>
          </a:p>
          <a:p>
            <a:r>
              <a:rPr lang="zh-CN" altLang="en-US"/>
              <a:t>    MAC、RLC、PDCP功能</a:t>
            </a:r>
            <a:endParaRPr lang="zh-CN" altLang="en-US"/>
          </a:p>
          <a:p>
            <a:r>
              <a:rPr lang="zh-CN" altLang="en-US"/>
              <a:t>    RRC功能</a:t>
            </a:r>
            <a:endParaRPr lang="zh-CN" altLang="en-US"/>
          </a:p>
          <a:p>
            <a:r>
              <a:rPr lang="zh-CN" altLang="en-US"/>
              <a:t>    资源调度和无线资源管理</a:t>
            </a:r>
            <a:endParaRPr lang="zh-CN" altLang="en-US"/>
          </a:p>
          <a:p>
            <a:r>
              <a:rPr lang="zh-CN" altLang="en-US"/>
              <a:t>    无线接入控制</a:t>
            </a:r>
            <a:endParaRPr lang="zh-CN" altLang="en-US"/>
          </a:p>
          <a:p>
            <a:r>
              <a:rPr lang="zh-CN" altLang="en-US"/>
              <a:t>    移动性管理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MME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NAS信令以及安全性功能</a:t>
            </a:r>
            <a:endParaRPr lang="zh-CN" altLang="en-US"/>
          </a:p>
          <a:p>
            <a:r>
              <a:rPr lang="zh-CN" altLang="en-US"/>
              <a:t>    3GPP接入网络移动性导致的CN节点间信令</a:t>
            </a:r>
            <a:endParaRPr lang="zh-CN" altLang="en-US"/>
          </a:p>
          <a:p>
            <a:r>
              <a:rPr lang="zh-CN" altLang="en-US"/>
              <a:t>    空闲模式下UE跟踪和可达性</a:t>
            </a:r>
            <a:endParaRPr lang="zh-CN" altLang="en-US"/>
          </a:p>
          <a:p>
            <a:r>
              <a:rPr lang="zh-CN" altLang="en-US"/>
              <a:t>    漫游</a:t>
            </a:r>
            <a:endParaRPr lang="zh-CN" altLang="en-US"/>
          </a:p>
          <a:p>
            <a:r>
              <a:rPr lang="zh-CN" altLang="en-US"/>
              <a:t>    鉴权</a:t>
            </a:r>
            <a:endParaRPr lang="zh-CN" altLang="en-US"/>
          </a:p>
          <a:p>
            <a:r>
              <a:rPr lang="zh-CN" altLang="en-US"/>
              <a:t>    承载管理功能（包括专用承载的建立）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Serving GW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支持UE的移动性切换用户面数据的功能</a:t>
            </a:r>
            <a:endParaRPr lang="zh-CN" altLang="en-US"/>
          </a:p>
          <a:p>
            <a:r>
              <a:rPr lang="zh-CN" altLang="en-US"/>
              <a:t>    E-UTRAN空闲模式下行分组数据缓存和寻呼支持</a:t>
            </a:r>
            <a:endParaRPr lang="zh-CN" altLang="en-US"/>
          </a:p>
          <a:p>
            <a:r>
              <a:rPr lang="zh-CN" altLang="en-US"/>
              <a:t>    数据包路由和转发</a:t>
            </a:r>
            <a:endParaRPr lang="zh-CN" altLang="en-US"/>
          </a:p>
          <a:p>
            <a:r>
              <a:rPr lang="zh-CN" altLang="en-US"/>
              <a:t>    上下行传输层数据包标记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PDN GW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基于用户的包过滤</a:t>
            </a:r>
            <a:endParaRPr lang="zh-CN" altLang="en-US"/>
          </a:p>
          <a:p>
            <a:r>
              <a:rPr lang="zh-CN" altLang="en-US"/>
              <a:t>    合法监听</a:t>
            </a:r>
            <a:endParaRPr lang="zh-CN" altLang="en-US"/>
          </a:p>
          <a:p>
            <a:r>
              <a:rPr lang="zh-CN" altLang="en-US"/>
              <a:t>    IP地址分配</a:t>
            </a:r>
            <a:endParaRPr lang="zh-CN" altLang="en-US"/>
          </a:p>
          <a:p>
            <a:r>
              <a:rPr lang="zh-CN" altLang="en-US"/>
              <a:t>    上下行传输层数据包标记</a:t>
            </a:r>
            <a:endParaRPr lang="zh-CN" altLang="en-US"/>
          </a:p>
          <a:p>
            <a:r>
              <a:rPr lang="zh-CN" altLang="en-US"/>
              <a:t>    DHCPv4和DHCPv6（client、relay、server）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Srxlev	小区选择接收电平值 (dB)</a:t>
            </a:r>
            <a:endParaRPr lang="zh-CN" altLang="en-US"/>
          </a:p>
          <a:p>
            <a:r>
              <a:rPr lang="zh-CN" altLang="en-US"/>
              <a:t>Qrxlevmeas	测量小区接收电平值 (RSRP). </a:t>
            </a:r>
            <a:endParaRPr lang="zh-CN" altLang="en-US"/>
          </a:p>
          <a:p>
            <a:r>
              <a:rPr lang="zh-CN" altLang="en-US"/>
              <a:t>Qrxlevmin	小区要求的最小接收电平值 (dBm)</a:t>
            </a:r>
            <a:endParaRPr lang="zh-CN" altLang="en-US"/>
          </a:p>
          <a:p>
            <a:r>
              <a:rPr lang="zh-CN" altLang="en-US"/>
              <a:t>Qrxlevminoffset	相对于Qrxlevmin的偏移量，防止“乒乓”选择</a:t>
            </a:r>
            <a:endParaRPr lang="zh-CN" altLang="en-US"/>
          </a:p>
          <a:p>
            <a:r>
              <a:rPr lang="zh-CN" altLang="en-US"/>
              <a:t>Pcompensation 	max( Pemax – Pumax, 0)  (dB)</a:t>
            </a:r>
            <a:endParaRPr lang="zh-CN" altLang="en-US"/>
          </a:p>
          <a:p>
            <a:r>
              <a:rPr lang="zh-CN" altLang="en-US"/>
              <a:t>Pemax	UE上行发射时，可以采用的最大发射功率(dBm)</a:t>
            </a:r>
            <a:endParaRPr lang="zh-CN" altLang="en-US"/>
          </a:p>
          <a:p>
            <a:r>
              <a:rPr lang="zh-CN" altLang="en-US"/>
              <a:t>Pumax	UE能发射的最大输出功率(dBm) [TS 36.101]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config setup</a:t>
            </a:r>
            <a:endParaRPr lang="zh-CN" altLang="en-US"/>
          </a:p>
          <a:p>
            <a:r>
              <a:rPr lang="zh-CN" altLang="en-US"/>
              <a:t>    strictcrlpolicy=no</a:t>
            </a:r>
            <a:endParaRPr lang="zh-CN" altLang="en-US"/>
          </a:p>
          <a:p>
            <a:r>
              <a:rPr lang="zh-CN" altLang="en-US"/>
              <a:t>    charondebug="cfg -1, chd -1,dmn -1,enc -1,ike 1,job -1,lib -1,net -1"</a:t>
            </a:r>
            <a:endParaRPr lang="zh-CN" altLang="en-US"/>
          </a:p>
          <a:p>
            <a:r>
              <a:rPr lang="zh-CN" altLang="en-US"/>
              <a:t>         </a:t>
            </a:r>
            <a:endParaRPr lang="zh-CN" altLang="en-US"/>
          </a:p>
          <a:p>
            <a:r>
              <a:rPr lang="zh-CN" altLang="en-US"/>
              <a:t>ca myca   </a:t>
            </a:r>
            <a:endParaRPr lang="zh-CN" altLang="en-US"/>
          </a:p>
          <a:p>
            <a:r>
              <a:rPr lang="zh-CN" altLang="en-US"/>
              <a:t>    cacert=/mnt/flash/persist/root/.vendor/cacerts/cacert.pem</a:t>
            </a:r>
            <a:endParaRPr lang="zh-CN" altLang="en-US"/>
          </a:p>
          <a:p>
            <a:r>
              <a:rPr lang="zh-CN" altLang="en-US"/>
              <a:t>    auto=add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conn myconnection</a:t>
            </a:r>
            <a:endParaRPr lang="zh-CN" altLang="en-US"/>
          </a:p>
          <a:p>
            <a:r>
              <a:rPr lang="zh-CN" altLang="en-US"/>
              <a:t>    ikelifetime=1d</a:t>
            </a:r>
            <a:endParaRPr lang="zh-CN" altLang="en-US"/>
          </a:p>
          <a:p>
            <a:r>
              <a:rPr lang="zh-CN" altLang="en-US"/>
              <a:t>    lifetime=1d</a:t>
            </a:r>
            <a:endParaRPr lang="zh-CN" altLang="en-US"/>
          </a:p>
          <a:p>
            <a:r>
              <a:rPr lang="zh-CN" altLang="en-US"/>
              <a:t>    margintime=1m</a:t>
            </a:r>
            <a:endParaRPr lang="zh-CN" altLang="en-US"/>
          </a:p>
          <a:p>
            <a:r>
              <a:rPr lang="zh-CN" altLang="en-US"/>
              <a:t>    keyingtries=%forever</a:t>
            </a:r>
            <a:endParaRPr lang="zh-CN" altLang="en-US"/>
          </a:p>
          <a:p>
            <a:r>
              <a:rPr lang="zh-CN" altLang="en-US"/>
              <a:t>    keyexchange=ikev2 </a:t>
            </a:r>
            <a:endParaRPr lang="zh-CN" altLang="en-US"/>
          </a:p>
          <a:p>
            <a:r>
              <a:rPr lang="zh-CN" altLang="en-US"/>
              <a:t>    mobike=no</a:t>
            </a:r>
            <a:endParaRPr lang="zh-CN" altLang="en-US"/>
          </a:p>
          <a:p>
            <a:r>
              <a:rPr lang="zh-CN" altLang="en-US"/>
              <a:t>    ike=aes128-sha256-prfsha1-modp1024</a:t>
            </a:r>
            <a:endParaRPr lang="zh-CN" altLang="en-US"/>
          </a:p>
          <a:p>
            <a:r>
              <a:rPr lang="zh-CN" altLang="en-US"/>
              <a:t>    esp=aes128-sha256-modp1024</a:t>
            </a:r>
            <a:endParaRPr lang="zh-CN" altLang="en-US"/>
          </a:p>
          <a:p>
            <a:r>
              <a:rPr lang="zh-CN" altLang="en-US"/>
              <a:t>    left=%any</a:t>
            </a:r>
            <a:endParaRPr lang="zh-CN" altLang="en-US"/>
          </a:p>
          <a:p>
            <a:r>
              <a:rPr lang="zh-CN" altLang="en-US"/>
              <a:t>    leftsourceip=%config6</a:t>
            </a:r>
            <a:endParaRPr lang="zh-CN" altLang="en-US"/>
          </a:p>
          <a:p>
            <a:r>
              <a:rPr lang="zh-CN" altLang="en-US"/>
              <a:t>    #leftsourceip=%config4</a:t>
            </a:r>
            <a:endParaRPr lang="zh-CN" altLang="en-US"/>
          </a:p>
          <a:p>
            <a:r>
              <a:rPr lang="zh-CN" altLang="en-US"/>
              <a:t>    leftauth=secret</a:t>
            </a:r>
            <a:endParaRPr lang="zh-CN" altLang="en-US"/>
          </a:p>
          <a:p>
            <a:r>
              <a:rPr lang="zh-CN" altLang="en-US"/>
              <a:t>    #leftcert=/mnt/flash/persist/root/.vendor/certs/cert.pem</a:t>
            </a:r>
            <a:endParaRPr lang="zh-CN" altLang="en-US"/>
          </a:p>
          <a:p>
            <a:r>
              <a:rPr lang="zh-CN" altLang="en-US"/>
              <a:t>    leftid="F06865052062"</a:t>
            </a:r>
            <a:endParaRPr lang="zh-CN" altLang="en-US"/>
          </a:p>
          <a:p>
            <a:r>
              <a:rPr lang="zh-CN" altLang="en-US"/>
              <a:t>    right=172.0.18.233</a:t>
            </a:r>
            <a:endParaRPr lang="zh-CN" altLang="en-US"/>
          </a:p>
          <a:p>
            <a:r>
              <a:rPr lang="zh-CN" altLang="en-US"/>
              <a:t>    rightsubnet=::/0</a:t>
            </a:r>
            <a:endParaRPr lang="zh-CN" altLang="en-US"/>
          </a:p>
          <a:p>
            <a:r>
              <a:rPr lang="zh-CN" altLang="en-US"/>
              <a:t>    rightauth=secret</a:t>
            </a:r>
            <a:endParaRPr lang="zh-CN" altLang="en-US"/>
          </a:p>
          <a:p>
            <a:r>
              <a:rPr lang="zh-CN" altLang="en-US"/>
              <a:t>    rightid="CN = segw.dialog.lk, emailAddress = gtsecops-fwd@dialog.lk"</a:t>
            </a:r>
            <a:endParaRPr lang="zh-CN" altLang="en-US"/>
          </a:p>
          <a:p>
            <a:r>
              <a:rPr lang="zh-CN" altLang="en-US"/>
              <a:t>    auto=start</a:t>
            </a:r>
            <a:endParaRPr lang="zh-CN" altLang="en-US"/>
          </a:p>
          <a:p>
            <a:r>
              <a:rPr lang="zh-CN" altLang="en-US"/>
              <a:t>    reauth=no</a:t>
            </a:r>
            <a:endParaRPr lang="zh-CN" altLang="en-US"/>
          </a:p>
          <a:p>
            <a:r>
              <a:rPr lang="zh-CN" altLang="en-US"/>
              <a:t>    dpdaction=restart</a:t>
            </a:r>
            <a:endParaRPr lang="zh-CN" altLang="en-US"/>
          </a:p>
          <a:p>
            <a:r>
              <a:rPr lang="zh-CN" altLang="en-US"/>
              <a:t>    dpddelay=86400s</a:t>
            </a:r>
            <a:endParaRPr lang="zh-CN" altLang="en-US"/>
          </a:p>
          <a:p>
            <a:r>
              <a:rPr lang="zh-CN" altLang="en-US"/>
              <a:t>    dpdtimeout=86400s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参数配置：</a:t>
            </a:r>
            <a:endParaRPr lang="zh-CN" altLang="en-US"/>
          </a:p>
          <a:p>
            <a:r>
              <a:rPr lang="zh-CN" altLang="en-US"/>
              <a:t>gps_enabled = 0</a:t>
            </a:r>
            <a:endParaRPr lang="zh-CN" altLang="en-US"/>
          </a:p>
          <a:p>
            <a:r>
              <a:rPr lang="zh-CN" altLang="en-US"/>
              <a:t>gps_scan_on_boot = 0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[sync]</a:t>
            </a:r>
            <a:endParaRPr lang="zh-CN" altLang="en-US"/>
          </a:p>
          <a:p>
            <a:r>
              <a:rPr lang="zh-CN" altLang="en-US"/>
              <a:t>source_priority = free_running                          ; List ordered by priority { "gps", "network_listener", "free_running" }</a:t>
            </a:r>
            <a:endParaRPr lang="zh-CN" altLang="en-US"/>
          </a:p>
          <a:p>
            <a:r>
              <a:rPr lang="zh-CN" altLang="en-US"/>
              <a:t>network_listen_freqs = 40978</a:t>
            </a:r>
            <a:endParaRPr lang="zh-CN" altLang="en-US"/>
          </a:p>
          <a:p>
            <a:r>
              <a:rPr lang="zh-CN" altLang="en-US"/>
              <a:t>failure_action = admin_mode                             ; { "admin_mode", "free_running" }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参数配置：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[rem]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scan_on_boot = 1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scan_on_admin_mode = 1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scan_periodically = 1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dl_earfcn_list = 41451,41450,39874,39850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dl_uarfcn_list =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periodic_scan_interval = 86400 ; in seconds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periodic_scan_delayed_reschedule_interval = 300         ; in seconds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periodic_scan_time = 1546300800 ; UTC date in seconds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periodic_handling_mode = immediate                      ; { "immediate", "delayed" }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参数配置：</a:t>
            </a:r>
            <a:endParaRPr lang="zh-CN" altLang="en-US"/>
          </a:p>
          <a:p>
            <a:r>
              <a:rPr lang="zh-CN" altLang="en-US"/>
              <a:t>[pci]</a:t>
            </a:r>
            <a:endParaRPr lang="zh-CN" altLang="en-US"/>
          </a:p>
          <a:p>
            <a:r>
              <a:rPr lang="zh-CN" altLang="en-US"/>
              <a:t>self_configuration_enabled = 1</a:t>
            </a:r>
            <a:endParaRPr lang="zh-CN" altLang="en-US"/>
          </a:p>
          <a:p>
            <a:r>
              <a:rPr lang="zh-CN" altLang="en-US"/>
              <a:t>pci_range = 488,503                                     ; Pci-&gt;[0..503]</a:t>
            </a:r>
            <a:endParaRPr lang="zh-CN" altLang="en-US"/>
          </a:p>
          <a:p>
            <a:r>
              <a:rPr lang="zh-CN" altLang="en-US"/>
              <a:t>persistency_enabled = 1</a:t>
            </a:r>
            <a:endParaRPr lang="zh-CN" altLang="en-US"/>
          </a:p>
          <a:p>
            <a:r>
              <a:rPr lang="zh-CN" altLang="en-US"/>
              <a:t>conflict_handling = detection_and_resolution            ; {"disabled", "detection", "detection_and_resolution"}</a:t>
            </a:r>
            <a:endParaRPr lang="zh-CN" altLang="en-US"/>
          </a:p>
          <a:p>
            <a:r>
              <a:rPr lang="zh-CN" altLang="en-US"/>
              <a:t>conflict_resolution_policy = lowest_cell_id             ; {"lowest_cell_id", "highest_cell_id"}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[anr]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self_configuration_enabled = 1</a:t>
            </a:r>
            <a:endParaRPr lang="zh-CN" altLang="en-US"/>
          </a:p>
          <a:p>
            <a:r>
              <a:rPr lang="zh-CN" altLang="en-US"/>
              <a:t>max_eutra_neighbours = 64                               ; 0..64</a:t>
            </a:r>
            <a:endParaRPr lang="zh-CN" altLang="en-US"/>
          </a:p>
          <a:p>
            <a:r>
              <a:rPr lang="zh-CN" altLang="en-US"/>
              <a:t>max_utra_neighbours = 64                                ; 0..64</a:t>
            </a:r>
            <a:endParaRPr lang="zh-CN" altLang="en-US"/>
          </a:p>
          <a:p>
            <a:r>
              <a:rPr lang="zh-CN" altLang="en-US"/>
              <a:t>persistency_enabled = 0</a:t>
            </a:r>
            <a:endParaRPr lang="zh-CN" altLang="en-US"/>
          </a:p>
          <a:p>
            <a:r>
              <a:rPr lang="zh-CN" altLang="en-US"/>
              <a:t>henb_discriminator_type = pci                           ; {"pci", "earfcn", "pci_and_earfcn", "cell_id"}</a:t>
            </a:r>
            <a:endParaRPr lang="zh-CN" altLang="en-US"/>
          </a:p>
          <a:p>
            <a:r>
              <a:rPr lang="zh-CN" altLang="en-US"/>
              <a:t>henb_discriminator_pci_range = 488,503                  ; 0..503</a:t>
            </a:r>
            <a:endParaRPr lang="zh-CN" altLang="en-US"/>
          </a:p>
          <a:p>
            <a:r>
              <a:rPr lang="zh-CN" altLang="en-US"/>
              <a:t>henb_discriminator_earfcn_range = 0,65535               ; 0..65535</a:t>
            </a:r>
            <a:endParaRPr lang="zh-CN" altLang="en-US"/>
          </a:p>
          <a:p>
            <a:r>
              <a:rPr lang="zh-CN" altLang="en-US"/>
              <a:t>henb_discriminator_cell_id_range = 1048576,268435455    ; 1..268435455</a:t>
            </a:r>
            <a:endParaRPr lang="zh-CN" altLang="en-US"/>
          </a:p>
          <a:p>
            <a:r>
              <a:rPr lang="zh-CN" altLang="en-US"/>
              <a:t>rsrp_threshold = 30                                     ; 0..97</a:t>
            </a:r>
            <a:endParaRPr lang="zh-CN" altLang="en-US"/>
          </a:p>
          <a:p>
            <a:r>
              <a:rPr lang="zh-CN" altLang="en-US"/>
              <a:t>neighbour_removal_policy = highest_inactivity           ; {"lowest_rsrp", "highest_inactivity"}</a:t>
            </a:r>
            <a:endParaRPr lang="zh-CN" altLang="en-US"/>
          </a:p>
          <a:p>
            <a:r>
              <a:rPr lang="zh-CN" altLang="en-US"/>
              <a:t>inactivity_timeout_threshold = 86400                    ; 0..604800 (in seconds)</a:t>
            </a:r>
            <a:endParaRPr lang="zh-CN" altLang="en-US"/>
          </a:p>
          <a:p>
            <a:r>
              <a:rPr lang="zh-CN" altLang="en-US"/>
              <a:t>ip_conflict_resolution_enabled = 1</a:t>
            </a:r>
            <a:endParaRPr lang="zh-CN" altLang="en-US"/>
          </a:p>
          <a:p>
            <a:r>
              <a:rPr lang="zh-CN" altLang="en-US"/>
              <a:t>ho_failures_blacklist_threshold = 5                     ; 1..1024</a:t>
            </a:r>
            <a:endParaRPr lang="zh-CN" altLang="en-US"/>
          </a:p>
          <a:p>
            <a:r>
              <a:rPr lang="zh-CN" altLang="en-US"/>
              <a:t>blacklist_period = 300                                  ; 0..3600 (in seconds)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[rach_optimization]</a:t>
            </a:r>
            <a:endParaRPr lang="zh-CN" altLang="en-US"/>
          </a:p>
          <a:p>
            <a:r>
              <a:rPr lang="zh-CN" altLang="en-US"/>
              <a:t>self_configuration_enabled = 1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[mro]</a:t>
            </a:r>
            <a:endParaRPr lang="zh-CN" altLang="en-US"/>
          </a:p>
          <a:p>
            <a:r>
              <a:rPr lang="zh-CN" altLang="en-US"/>
              <a:t>self_optimization_enabled = 1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_new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56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13" descr="casalogo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720" y="852488"/>
            <a:ext cx="4150783" cy="6159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15"/>
          <p:cNvSpPr txBox="1">
            <a:spLocks noChangeArrowheads="1"/>
          </p:cNvSpPr>
          <p:nvPr userDrawn="1"/>
        </p:nvSpPr>
        <p:spPr bwMode="auto">
          <a:xfrm>
            <a:off x="389467" y="6448425"/>
            <a:ext cx="11453284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>
              <a:defRPr/>
            </a:pPr>
            <a:r>
              <a:rPr lang="en-US" sz="1100" dirty="0" smtClean="0">
                <a:solidFill>
                  <a:srgbClr val="0A3A6E"/>
                </a:solidFill>
                <a:latin typeface="Lucida Grande" charset="0"/>
                <a:cs typeface="Lucida Grande" charset="0"/>
              </a:rPr>
              <a:t>Casa Systems, Inc., 100 Old River Road, Suite 100, Andover, MA 01810     &gt;     www.casa-systems.com</a:t>
            </a:r>
            <a:endParaRPr lang="en-US" sz="1100" dirty="0" smtClean="0">
              <a:solidFill>
                <a:srgbClr val="0A3A6E"/>
              </a:solidFill>
              <a:latin typeface="Lucida Grande" charset="0"/>
              <a:cs typeface="Lucida Grande" charset="0"/>
            </a:endParaRPr>
          </a:p>
        </p:txBody>
      </p:sp>
      <p:pic>
        <p:nvPicPr>
          <p:cNvPr id="7" name="Picture 12" descr="casa_blue_arrow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1" y="3133725"/>
            <a:ext cx="795867" cy="6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8760" y="3064933"/>
            <a:ext cx="5883640" cy="154227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98760" y="4662111"/>
            <a:ext cx="5883640" cy="279992"/>
          </a:xfrm>
        </p:spPr>
        <p:txBody>
          <a:bodyPr>
            <a:normAutofit/>
          </a:bodyPr>
          <a:lstStyle>
            <a:lvl1pPr marL="0" indent="0" algn="l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4354DDC1-5223-434E-A29F-FC6599A07770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EE6ACB9B-36BD-8642-A9D3-06AADDC92AC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FD0D0B83-A9E5-2943-9198-0251BBAD73D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5949BF76-5E9B-D348-A7FE-D3BED49DD69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inside_new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563"/>
          <a:stretch>
            <a:fillRect/>
          </a:stretch>
        </p:blipFill>
        <p:spPr bwMode="auto">
          <a:xfrm>
            <a:off x="-144780" y="-340995"/>
            <a:ext cx="13902267" cy="7821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13" descr="casalogo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3" y="6526852"/>
            <a:ext cx="2076449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4" hidden="1"/>
          <p:cNvSpPr>
            <a:spLocks noGrp="1"/>
          </p:cNvSpPr>
          <p:nvPr>
            <p:ph type="ftr" sz="quarter" idx="10"/>
          </p:nvPr>
        </p:nvSpPr>
        <p:spPr>
          <a:xfrm>
            <a:off x="5128684" y="6496689"/>
            <a:ext cx="3130549" cy="365125"/>
          </a:xfrm>
        </p:spPr>
        <p:txBody>
          <a:bodyPr/>
          <a:lstStyle>
            <a:lvl1pPr algn="ctr">
              <a:defRPr sz="1100" b="0" i="0">
                <a:solidFill>
                  <a:srgbClr val="0A3A6E"/>
                </a:solidFill>
                <a:latin typeface="Lucida Grande"/>
                <a:cs typeface="Lucida Grande"/>
              </a:defRPr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Slide Number Placeholder 5" hidden="1"/>
          <p:cNvSpPr>
            <a:spLocks noGrp="1"/>
          </p:cNvSpPr>
          <p:nvPr>
            <p:ph type="sldNum" sz="quarter" idx="11"/>
          </p:nvPr>
        </p:nvSpPr>
        <p:spPr>
          <a:xfrm>
            <a:off x="8269820" y="6496689"/>
            <a:ext cx="1172633" cy="365125"/>
          </a:xfrm>
        </p:spPr>
        <p:txBody>
          <a:bodyPr/>
          <a:lstStyle>
            <a:lvl1pPr algn="l">
              <a:defRPr sz="1200">
                <a:solidFill>
                  <a:srgbClr val="0A3A6E"/>
                </a:solidFill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inside_new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56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13" descr="casalogo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3" y="6386517"/>
            <a:ext cx="2076449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066803"/>
            <a:ext cx="7315200" cy="36607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100" b="0" i="0">
                <a:solidFill>
                  <a:srgbClr val="0A3A6E"/>
                </a:solidFill>
                <a:latin typeface="Lucida Grande"/>
                <a:cs typeface="Lucida Grande"/>
              </a:defRPr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200">
                <a:solidFill>
                  <a:srgbClr val="0A3A6E"/>
                </a:solidFill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5330CA61-514C-7945-9335-547B3017530E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B66A2B2B-BB5C-094A-BC6A-65F535788A3D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png"/><Relationship Id="rId10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inside_new.jp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56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401235" y="9525"/>
            <a:ext cx="10411884" cy="10223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4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28684" y="6356354"/>
            <a:ext cx="31305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100" b="0" i="0">
                <a:solidFill>
                  <a:srgbClr val="0A3A6E"/>
                </a:solidFill>
                <a:latin typeface="Lucida Grande"/>
                <a:ea typeface="+mn-ea"/>
                <a:cs typeface="Lucida Grande"/>
              </a:defRPr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9820" y="6356354"/>
            <a:ext cx="11726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rgbClr val="0A3A6E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051758B8-9749-EE46-BCFC-1C4A426575AF}" type="slidenum">
              <a:rPr lang="en-US" dirty="0"/>
            </a:fld>
            <a:endParaRPr lang="en-US" dirty="0"/>
          </a:p>
        </p:txBody>
      </p:sp>
      <p:pic>
        <p:nvPicPr>
          <p:cNvPr id="1031" name="Picture 12" descr="casalogo_rgb.eps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3" y="6386517"/>
            <a:ext cx="2076449" cy="30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9" descr="casa_blue_arrow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92088"/>
            <a:ext cx="795867" cy="698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A3A6E"/>
          </a:solidFill>
          <a:latin typeface="Lucida Grande"/>
          <a:ea typeface="MS PGothic" panose="020B0600070205080204" charset="-128"/>
          <a:cs typeface="Lucida Grande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7F7F7F"/>
          </a:solidFill>
          <a:latin typeface="Lucida Grande"/>
          <a:ea typeface="MS PGothic" panose="020B0600070205080204" charset="-128"/>
          <a:cs typeface="Lucida Grand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rgbClr val="7F7F7F"/>
          </a:solidFill>
          <a:latin typeface="Lucida Grande"/>
          <a:ea typeface="MS PGothic" panose="020B0600070205080204" charset="-128"/>
          <a:cs typeface="Lucida Grand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Lucida Grande"/>
          <a:ea typeface="MS PGothic" panose="020B0600070205080204" charset="-128"/>
          <a:cs typeface="Lucida Grand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F7F7F"/>
          </a:solidFill>
          <a:latin typeface="Lucida Grande"/>
          <a:ea typeface="MS PGothic" panose="020B0600070205080204" charset="-128"/>
          <a:cs typeface="Lucida Grand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F7F7F"/>
          </a:solidFill>
          <a:latin typeface="Lucida Grande"/>
          <a:ea typeface="MS PGothic" panose="020B0600070205080204" charset="-128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3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1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5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6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7.xml"/><Relationship Id="rId1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18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9.xml"/><Relationship Id="rId1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20.xml"/><Relationship Id="rId1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21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2.xml"/><Relationship Id="rId1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24.xml"/><Relationship Id="rId4" Type="http://schemas.openxmlformats.org/officeDocument/2006/relationships/image" Target="../media/image40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9.wmf"/><Relationship Id="rId1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26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8.xml"/><Relationship Id="rId1" Type="http://schemas.openxmlformats.org/officeDocument/2006/relationships/image" Target="../media/image4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5.xml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36.xml"/><Relationship Id="rId4" Type="http://schemas.openxmlformats.org/officeDocument/2006/relationships/image" Target="../media/image44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43.emf"/><Relationship Id="rId1" Type="http://schemas.openxmlformats.org/officeDocument/2006/relationships/oleObject" Target="../embeddings/oleObject4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37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8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5.xml"/><Relationship Id="rId6" Type="http://schemas.openxmlformats.org/officeDocument/2006/relationships/tags" Target="../tags/tag40.xml"/><Relationship Id="rId5" Type="http://schemas.openxmlformats.org/officeDocument/2006/relationships/image" Target="../media/image48.wmf"/><Relationship Id="rId4" Type="http://schemas.openxmlformats.org/officeDocument/2006/relationships/package" Target="../embeddings/Workbook1.xlsx"/><Relationship Id="rId3" Type="http://schemas.openxmlformats.org/officeDocument/2006/relationships/image" Target="../media/image47.wmf"/><Relationship Id="rId2" Type="http://schemas.openxmlformats.org/officeDocument/2006/relationships/package" Target="../embeddings/Document1.docx"/><Relationship Id="rId1" Type="http://schemas.openxmlformats.org/officeDocument/2006/relationships/tags" Target="../tags/tag39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41.xml"/><Relationship Id="rId2" Type="http://schemas.openxmlformats.org/officeDocument/2006/relationships/image" Target="../media/image49.emf"/><Relationship Id="rId1" Type="http://schemas.openxmlformats.org/officeDocument/2006/relationships/oleObject" Target="../embeddings/oleObject6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tags" Target="../tags/tag4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tags" Target="../tags/tag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8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1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42610" y="2658110"/>
            <a:ext cx="5829935" cy="1685290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eaLnBrk="1" hangingPunct="1"/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lt"/>
              </a:rPr>
              <a:t>Smallcell</a:t>
            </a:r>
            <a:r>
              <a:rPr lang="zh-CN" altLang="en-US" sz="3600" b="1" dirty="0" err="1" smtClean="0">
                <a:solidFill>
                  <a:schemeClr val="accent1">
                    <a:lumMod val="7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lt"/>
              </a:rPr>
              <a:t>测试经验分享</a:t>
            </a:r>
            <a:endParaRPr lang="zh-CN" altLang="en-US" sz="3600" b="1" dirty="0" err="1" smtClean="0">
              <a:solidFill>
                <a:schemeClr val="accent1">
                  <a:lumMod val="75000"/>
                </a:schemeClr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+mn-lt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910195" y="5123815"/>
            <a:ext cx="14617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A3A6E"/>
                </a:solidFill>
                <a:latin typeface="Franklin Gothic Book" panose="020B0503020102020204"/>
                <a:cs typeface="Franklin Gothic Book" panose="020B0503020102020204"/>
              </a:rPr>
              <a:t>赖志标</a:t>
            </a:r>
            <a:endParaRPr lang="en-US" sz="1600" b="1" dirty="0">
              <a:solidFill>
                <a:srgbClr val="0A3A6E"/>
              </a:solidFill>
              <a:latin typeface="Franklin Gothic Book" panose="020B0503020102020204"/>
              <a:cs typeface="Franklin Gothic Book" panose="020B0503020102020204"/>
            </a:endParaRPr>
          </a:p>
          <a:p>
            <a:pPr algn="ctr"/>
            <a:r>
              <a:rPr lang="en-US" sz="1600" b="1" dirty="0" smtClean="0">
                <a:solidFill>
                  <a:srgbClr val="0A3A6E"/>
                </a:solidFill>
                <a:latin typeface="Franklin Gothic Book" panose="020B0503020102020204"/>
                <a:cs typeface="Franklin Gothic Book" panose="020B0503020102020204"/>
              </a:rPr>
              <a:t>2020.2.</a:t>
            </a:r>
            <a:r>
              <a:rPr lang="en-US" altLang="zh-CN" sz="1600" b="1" dirty="0" smtClean="0">
                <a:solidFill>
                  <a:srgbClr val="0A3A6E"/>
                </a:solidFill>
                <a:latin typeface="Franklin Gothic Book" panose="020B0503020102020204"/>
                <a:cs typeface="Franklin Gothic Book" panose="020B0503020102020204"/>
              </a:rPr>
              <a:t>27</a:t>
            </a:r>
            <a:endParaRPr lang="en-US" sz="1600" b="1" dirty="0">
              <a:solidFill>
                <a:srgbClr val="0A3A6E"/>
              </a:solidFill>
              <a:latin typeface="Franklin Gothic Book" panose="020B0503020102020204"/>
              <a:cs typeface="Franklin Gothic Book" panose="020B05030201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Smallcell配置   SON 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44170" y="1296035"/>
            <a:ext cx="7353935" cy="488315"/>
          </a:xfrm>
        </p:spPr>
        <p:txBody>
          <a:bodyPr/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SON 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自配置包括邻区</a:t>
            </a: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ANR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PCI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自配置、</a:t>
            </a: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RACH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自配置等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endParaRPr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74330" y="1296035"/>
            <a:ext cx="3798570" cy="1216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330" y="2747645"/>
            <a:ext cx="3846195" cy="23806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330" y="5350510"/>
            <a:ext cx="2941320" cy="957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69925" y="1963420"/>
            <a:ext cx="49364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PCI</a:t>
            </a:r>
            <a:r>
              <a:rPr lang="zh-CN" altLang="en-US" b="1"/>
              <a:t>自配置</a:t>
            </a:r>
            <a:endParaRPr lang="zh-CN" altLang="en-US" b="1"/>
          </a:p>
          <a:p>
            <a:r>
              <a:rPr lang="zh-CN" altLang="en-US"/>
              <a:t>根据</a:t>
            </a:r>
            <a:r>
              <a:rPr lang="en-US" altLang="zh-CN"/>
              <a:t>REM</a:t>
            </a:r>
            <a:r>
              <a:rPr lang="zh-CN" altLang="en-US"/>
              <a:t>扫描的</a:t>
            </a:r>
            <a:r>
              <a:rPr lang="en-US" altLang="zh-CN"/>
              <a:t>PCI</a:t>
            </a:r>
            <a:r>
              <a:rPr lang="zh-CN" altLang="en-US"/>
              <a:t>以及邻区</a:t>
            </a:r>
            <a:r>
              <a:rPr lang="en-US" altLang="zh-CN"/>
              <a:t>PCI</a:t>
            </a:r>
            <a:r>
              <a:rPr lang="zh-CN" altLang="en-US"/>
              <a:t>来计算使用的</a:t>
            </a:r>
            <a:r>
              <a:rPr lang="en-US" altLang="zh-CN"/>
              <a:t>PCI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69925" y="3106420"/>
            <a:ext cx="69583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ANR</a:t>
            </a:r>
            <a:endParaRPr lang="en-US" b="1"/>
          </a:p>
          <a:p>
            <a:r>
              <a:rPr lang="zh-CN" altLang="en-US"/>
              <a:t>根据</a:t>
            </a:r>
            <a:r>
              <a:rPr lang="en-US" altLang="zh-CN"/>
              <a:t>REM</a:t>
            </a:r>
            <a:r>
              <a:rPr lang="zh-CN" altLang="en-US"/>
              <a:t>过程检测的小区信息，只要符合</a:t>
            </a:r>
            <a:r>
              <a:rPr lang="en-US" altLang="zh-CN"/>
              <a:t>SON ANR</a:t>
            </a:r>
            <a:r>
              <a:rPr lang="zh-CN" altLang="en-US"/>
              <a:t>邻区准入要求，则</a:t>
            </a:r>
            <a:endParaRPr lang="zh-CN" altLang="en-US"/>
          </a:p>
          <a:p>
            <a:r>
              <a:rPr lang="zh-CN" altLang="en-US"/>
              <a:t>自动添加为邻区关系。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69925" y="4899025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PRACH</a:t>
            </a:r>
            <a:endParaRPr lang="en-US" b="1"/>
          </a:p>
          <a:p>
            <a:r>
              <a:rPr lang="zh-CN" altLang="en-US"/>
              <a:t>基站会自动配置根序列索引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Smallcell配置 CSFB </a:t>
            </a:r>
            <a:endParaRPr lang="en-US" altLang="zh-CN"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7965" y="4202430"/>
            <a:ext cx="8915400" cy="2257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640" y="1252855"/>
            <a:ext cx="5026660" cy="28733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9925" y="1514475"/>
            <a:ext cx="5750560" cy="20275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40000"/>
              </a:lnSpc>
              <a:buClr>
                <a:srgbClr val="000000"/>
              </a:buClr>
              <a:buSzPct val="60000"/>
              <a:buFont typeface="Wingdings" panose="05000000000000000000" charset="0"/>
              <a:buChar char="l"/>
            </a:pPr>
            <a:r>
              <a:rPr lang="en-US" altLang="zh-CN">
                <a:sym typeface="+mn-ea"/>
              </a:rPr>
              <a:t>CSFB</a:t>
            </a:r>
            <a:r>
              <a:rPr>
                <a:sym typeface="+mn-ea"/>
              </a:rPr>
              <a:t>主要配置语音回落的网络制式，回落的频点即可。</a:t>
            </a:r>
            <a:endParaRPr lang="en-US" altLang="zh-CN"/>
          </a:p>
          <a:p>
            <a:pPr marL="285750" indent="-285750" fontAlgn="auto">
              <a:lnSpc>
                <a:spcPct val="140000"/>
              </a:lnSpc>
              <a:buClr>
                <a:srgbClr val="000000"/>
              </a:buClr>
              <a:buSzPct val="60000"/>
              <a:buFont typeface="Wingdings" panose="05000000000000000000" charset="0"/>
              <a:buChar char="l"/>
            </a:pPr>
            <a:r>
              <a:rPr lang="en-US" altLang="zh-CN"/>
              <a:t>CSFB</a:t>
            </a:r>
            <a:r>
              <a:rPr lang="zh-CN" altLang="en-US"/>
              <a:t>的寻呼为</a:t>
            </a:r>
            <a:r>
              <a:rPr lang="en-US" altLang="zh-CN"/>
              <a:t>CS</a:t>
            </a:r>
            <a:r>
              <a:rPr lang="zh-CN" altLang="en-US"/>
              <a:t>类型，</a:t>
            </a:r>
            <a:r>
              <a:rPr lang="en-US" altLang="zh-CN"/>
              <a:t>LTE</a:t>
            </a:r>
            <a:r>
              <a:rPr lang="zh-CN" altLang="en-US"/>
              <a:t>的数据业务和</a:t>
            </a:r>
            <a:r>
              <a:rPr lang="en-US" altLang="zh-CN"/>
              <a:t>VoLTE</a:t>
            </a:r>
            <a:r>
              <a:rPr lang="zh-CN" altLang="en-US"/>
              <a:t>等业务的寻呼均为</a:t>
            </a:r>
            <a:r>
              <a:rPr lang="en-US" altLang="zh-CN"/>
              <a:t>PS</a:t>
            </a:r>
            <a:r>
              <a:rPr lang="zh-CN" altLang="en-US"/>
              <a:t>类型。</a:t>
            </a:r>
            <a:endParaRPr lang="zh-CN" altLang="en-US"/>
          </a:p>
          <a:p>
            <a:pPr marL="285750" indent="-285750" fontAlgn="auto">
              <a:lnSpc>
                <a:spcPct val="140000"/>
              </a:lnSpc>
              <a:buClr>
                <a:srgbClr val="000000"/>
              </a:buClr>
              <a:buSzPct val="60000"/>
              <a:buFont typeface="Wingdings" panose="05000000000000000000" charset="0"/>
              <a:buChar char="l"/>
            </a:pPr>
            <a:r>
              <a:rPr lang="en-US" altLang="zh-CN"/>
              <a:t>CSFB</a:t>
            </a:r>
            <a:r>
              <a:rPr lang="zh-CN" altLang="en-US"/>
              <a:t>业务</a:t>
            </a:r>
            <a:r>
              <a:rPr lang="zh-CN" altLang="en-US"/>
              <a:t>在</a:t>
            </a:r>
            <a:r>
              <a:rPr lang="en-US" altLang="zh-CN"/>
              <a:t>LTE</a:t>
            </a:r>
            <a:r>
              <a:rPr lang="zh-CN" altLang="en-US"/>
              <a:t>中特有的信令：</a:t>
            </a:r>
            <a:r>
              <a:rPr lang="en-US" altLang="zh-CN"/>
              <a:t>Extend Service Request;</a:t>
            </a:r>
            <a:endParaRPr lang="en-US" altLang="zh-CN"/>
          </a:p>
          <a:p>
            <a:pPr marL="285750" indent="-285750" fontAlgn="auto">
              <a:lnSpc>
                <a:spcPct val="140000"/>
              </a:lnSpc>
              <a:buClr>
                <a:srgbClr val="000000"/>
              </a:buClr>
              <a:buSzPct val="60000"/>
              <a:buFont typeface="Wingdings" panose="05000000000000000000" charset="0"/>
              <a:buChar char="l"/>
            </a:pPr>
            <a:r>
              <a:rPr lang="zh-CN" altLang="en-US"/>
              <a:t>由于</a:t>
            </a:r>
            <a:r>
              <a:rPr lang="en-US" altLang="zh-CN"/>
              <a:t>CSFB</a:t>
            </a:r>
            <a:r>
              <a:rPr lang="zh-CN" altLang="en-US"/>
              <a:t>原因的</a:t>
            </a:r>
            <a:r>
              <a:rPr lang="en-US" altLang="zh-CN"/>
              <a:t>RRC Release</a:t>
            </a:r>
            <a:r>
              <a:rPr lang="zh-CN" altLang="en-US"/>
              <a:t>信令会携带</a:t>
            </a:r>
            <a:r>
              <a:rPr lang="en-US" altLang="zh-CN"/>
              <a:t>3G</a:t>
            </a:r>
            <a:r>
              <a:rPr lang="zh-CN" altLang="en-US"/>
              <a:t>的频点。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Smallcell Mobility</a:t>
            </a:r>
            <a:r>
              <a:rPr lang="zh-CN" altLang="en-US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切换</a:t>
            </a:r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079500"/>
            <a:ext cx="4854575" cy="1000760"/>
          </a:xfrm>
        </p:spPr>
        <p:txBody>
          <a:bodyPr/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313420" y="2154555"/>
            <a:ext cx="296672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配置举例：</a:t>
            </a:r>
            <a:endParaRPr lang="en-US" altLang="zh-CN"/>
          </a:p>
          <a:p>
            <a:r>
              <a:rPr lang="en-US" altLang="zh-CN"/>
              <a:t>Zone0 A2   60      -80dBm</a:t>
            </a:r>
            <a:endParaRPr lang="en-US" altLang="zh-CN"/>
          </a:p>
          <a:p>
            <a:r>
              <a:rPr lang="en-US" altLang="zh-CN">
                <a:sym typeface="+mn-ea"/>
              </a:rPr>
              <a:t>Zone1 A1   62      -78dBm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Zone1 A2   58      -82dBm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Zone1 A3 offset   4         2dB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Zone2 A1   59       -81dBm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Zone2 A2   25       -115dBm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Zone2 A5   S 46 , N 48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Zone3 A1   28      -112dBm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Zone3 A2   20      -120dBm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Zone3 B1   10 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7310" y="1233805"/>
            <a:ext cx="69100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配置要求：</a:t>
            </a:r>
            <a:r>
              <a:rPr lang="en-US" altLang="zh-CN"/>
              <a:t>UE</a:t>
            </a:r>
            <a:r>
              <a:rPr lang="zh-CN" altLang="en-US"/>
              <a:t>在合适的时机</a:t>
            </a:r>
            <a:r>
              <a:rPr lang="en-US" altLang="zh-CN"/>
              <a:t>(RSRP</a:t>
            </a:r>
            <a:r>
              <a:rPr lang="zh-CN" altLang="en-US"/>
              <a:t>相关</a:t>
            </a:r>
            <a:r>
              <a:rPr lang="en-US" altLang="zh-CN"/>
              <a:t>)</a:t>
            </a:r>
            <a:r>
              <a:rPr lang="zh-CN" altLang="en-US"/>
              <a:t>进入合适的测量</a:t>
            </a:r>
            <a:r>
              <a:rPr lang="en-US" altLang="zh-CN"/>
              <a:t>Zone</a:t>
            </a:r>
            <a:r>
              <a:rPr lang="zh-CN" altLang="en-US"/>
              <a:t>，避免乒乓切换或过早过迟切换。</a:t>
            </a:r>
            <a:endParaRPr lang="zh-CN" altLang="en-US"/>
          </a:p>
          <a:p>
            <a:r>
              <a:rPr lang="zh-CN" altLang="en-US"/>
              <a:t>路径：/config/l3/mobility.ini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同一个</a:t>
            </a:r>
            <a:r>
              <a:rPr lang="en-US" altLang="zh-CN"/>
              <a:t>Zone</a:t>
            </a:r>
            <a:r>
              <a:rPr lang="zh-CN" altLang="en-US"/>
              <a:t>的</a:t>
            </a:r>
            <a:r>
              <a:rPr lang="en-US" altLang="zh-CN"/>
              <a:t>A1</a:t>
            </a:r>
            <a:r>
              <a:rPr lang="zh-CN" altLang="en-US"/>
              <a:t>门限大于</a:t>
            </a:r>
            <a:r>
              <a:rPr lang="en-US" altLang="zh-CN"/>
              <a:t>A2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Zone</a:t>
            </a:r>
            <a:r>
              <a:rPr lang="zh-CN" altLang="en-US"/>
              <a:t>的</a:t>
            </a:r>
            <a:r>
              <a:rPr lang="en-US" altLang="zh-CN"/>
              <a:t>A2</a:t>
            </a:r>
            <a:r>
              <a:rPr lang="zh-CN" altLang="en-US"/>
              <a:t>门限要小于下一个</a:t>
            </a:r>
            <a:r>
              <a:rPr lang="en-US" altLang="zh-CN"/>
              <a:t>Zone</a:t>
            </a:r>
            <a:r>
              <a:rPr lang="zh-CN" altLang="en-US"/>
              <a:t>的</a:t>
            </a:r>
            <a:r>
              <a:rPr lang="en-US" altLang="zh-CN"/>
              <a:t>A1</a:t>
            </a:r>
            <a:r>
              <a:rPr lang="zh-CN" altLang="en-US"/>
              <a:t>门限</a:t>
            </a:r>
            <a:endParaRPr lang="en-US" altLang="zh-CN"/>
          </a:p>
          <a:p>
            <a:pPr marL="285750" indent="-285750"/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10" y="2898775"/>
            <a:ext cx="3079750" cy="119634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090" y="2898775"/>
            <a:ext cx="3140710" cy="151828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0" y="4547235"/>
            <a:ext cx="3079115" cy="159512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090" y="4608195"/>
            <a:ext cx="3140710" cy="14274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Smallcell配置-网管配置 </a:t>
            </a:r>
            <a:endParaRPr lang="en-US" altLang="zh-CN"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76530" y="1274445"/>
            <a:ext cx="10852150" cy="1352550"/>
          </a:xfrm>
        </p:spPr>
        <p:txBody>
          <a:bodyPr/>
          <a:p>
            <a:pPr marL="0" indent="0">
              <a:buNone/>
            </a:pP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基站上线网管配置路径：/config/tr069/tr069_agent.ini</a:t>
            </a:r>
            <a:endParaRPr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基站序列号获取：root@APEX-LIFESTYLE-FEMTO# serialnumber get</a:t>
            </a:r>
            <a:endParaRPr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1140" y="2405380"/>
            <a:ext cx="4961890" cy="18853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4825365"/>
            <a:ext cx="10358755" cy="17506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980" y="4696460"/>
            <a:ext cx="3238500" cy="285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8275" y="2537460"/>
            <a:ext cx="62744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pico</a:t>
            </a:r>
            <a:r>
              <a:rPr lang="zh-CN" altLang="en-US"/>
              <a:t>上线网管需要在配置</a:t>
            </a:r>
            <a:r>
              <a:rPr lang="en-US" altLang="zh-CN"/>
              <a:t>xml</a:t>
            </a:r>
            <a:r>
              <a:rPr lang="zh-CN" altLang="en-US"/>
              <a:t>文件和序列号以及</a:t>
            </a:r>
            <a:r>
              <a:rPr lang="en-US" altLang="zh-CN"/>
              <a:t>profile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pebble</a:t>
            </a:r>
            <a:r>
              <a:rPr lang="zh-CN" altLang="en-US"/>
              <a:t>上线网管需要设置经纬度，网管根据经纬度计算基站归属区域，获取特定</a:t>
            </a:r>
            <a:r>
              <a:rPr lang="zh-CN" altLang="en-US"/>
              <a:t>配置。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网管的</a:t>
            </a:r>
            <a:r>
              <a:rPr lang="en-US" altLang="zh-CN"/>
              <a:t>Small Cell Model List</a:t>
            </a:r>
            <a:r>
              <a:rPr lang="zh-CN" altLang="en-US"/>
              <a:t>根据基站的</a:t>
            </a:r>
            <a:r>
              <a:rPr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tr069_agent.ini</a:t>
            </a:r>
            <a:r>
              <a:rPr lang="zh-CN"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配置。</a:t>
            </a:r>
            <a:endParaRPr lang="zh-CN"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3600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Smallcell测试分析</a:t>
            </a:r>
            <a:endParaRPr lang="en-US" altLang="zh-CN" sz="3600"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3503295" y="1982470"/>
            <a:ext cx="7065645" cy="4077335"/>
          </a:xfrm>
        </p:spPr>
        <p:txBody>
          <a:bodyPr>
            <a:normAutofit lnSpcReduction="20000"/>
          </a:bodyPr>
          <a:p>
            <a:pPr algn="l" latinLnBrk="0"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en-US" altLang="zh-CN">
                <a:solidFill>
                  <a:srgbClr val="0A3A6E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Smallcell接入EPC</a:t>
            </a:r>
            <a:endParaRPr lang="en-US" altLang="zh-CN">
              <a:solidFill>
                <a:srgbClr val="0A3A6E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latinLnBrk="0"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en-US" altLang="zh-CN">
                <a:solidFill>
                  <a:srgbClr val="0A3A6E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UE接入过程</a:t>
            </a:r>
            <a:endParaRPr lang="en-US" altLang="zh-CN">
              <a:solidFill>
                <a:srgbClr val="0A3A6E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latinLnBrk="0"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en-US" altLang="zh-CN">
                <a:solidFill>
                  <a:srgbClr val="0A3A6E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Mobility</a:t>
            </a:r>
            <a:endParaRPr lang="en-US" altLang="zh-CN">
              <a:solidFill>
                <a:srgbClr val="0A3A6E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latinLnBrk="0"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en-US" altLang="zh-CN" sz="2800">
                <a:solidFill>
                  <a:srgbClr val="0A3A6E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debug日志</a:t>
            </a:r>
            <a:endParaRPr lang="en-US" altLang="zh-CN" sz="2800">
              <a:solidFill>
                <a:srgbClr val="0A3A6E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sz="1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zh-CN" altLang="en-US" sz="16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 algn="l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Smallcell</a:t>
            </a:r>
            <a:r>
              <a:rPr lang="zh-CN" altLang="en-US"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接入</a:t>
            </a:r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EPC</a:t>
            </a:r>
            <a:r>
              <a:rPr lang="zh-CN" altLang="en-US"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过程</a:t>
            </a:r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</a:t>
            </a:r>
            <a:r>
              <a:rPr lang="zh-CN" altLang="en-US" sz="2400"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正常过程</a:t>
            </a:r>
            <a:endParaRPr lang="zh-CN" altLang="en-US" sz="2400"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dirty="0"/>
              <a:t>page </a:t>
            </a:r>
            <a:fld id="{5949BF76-5E9B-D348-A7FE-D3BED49DD694}" type="slidenum">
              <a:rPr lang="en-US" dirty="0"/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8385" y="1568450"/>
            <a:ext cx="9391650" cy="46005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23925" y="1116330"/>
            <a:ext cx="486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基站接入</a:t>
            </a:r>
            <a:r>
              <a:rPr lang="en-US" altLang="zh-CN"/>
              <a:t>EPC</a:t>
            </a:r>
            <a:r>
              <a:rPr lang="zh-CN" altLang="en-US"/>
              <a:t>过程包括</a:t>
            </a:r>
            <a:r>
              <a:rPr lang="en-US" altLang="zh-CN"/>
              <a:t>SCTP</a:t>
            </a:r>
            <a:r>
              <a:rPr lang="zh-CN" altLang="en-US"/>
              <a:t>建立和</a:t>
            </a:r>
            <a:r>
              <a:rPr lang="en-US" altLang="zh-CN"/>
              <a:t>S1</a:t>
            </a:r>
            <a:r>
              <a:rPr lang="zh-CN" altLang="en-US"/>
              <a:t>建立过程。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Smallcell</a:t>
            </a:r>
            <a:r>
              <a:rPr lang="zh-CN" altLang="en-US">
                <a:solidFill>
                  <a:srgbClr val="0A3A6E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接入</a:t>
            </a:r>
            <a:r>
              <a:rPr lang="en-US" altLang="zh-CN">
                <a:solidFill>
                  <a:srgbClr val="0A3A6E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EPC</a:t>
            </a:r>
            <a:r>
              <a:rPr lang="zh-CN" altLang="en-US">
                <a:solidFill>
                  <a:srgbClr val="0A3A6E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过程</a:t>
            </a:r>
            <a:r>
              <a:rPr lang="en-US" altLang="zh-CN">
                <a:solidFill>
                  <a:srgbClr val="0A3A6E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400">
                <a:solidFill>
                  <a:srgbClr val="0A3A6E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异常过程</a:t>
            </a:r>
            <a:endParaRPr lang="zh-CN" altLang="en-US" sz="2400">
              <a:solidFill>
                <a:srgbClr val="0A3A6E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296035"/>
            <a:ext cx="4643120" cy="5023485"/>
          </a:xfrm>
        </p:spPr>
        <p:txBody>
          <a:bodyPr/>
          <a:p>
            <a:pPr marL="0" indent="0">
              <a:buNone/>
            </a:pPr>
            <a:r>
              <a:rPr lang="en-US" altLang="zh-CN" sz="1800" b="1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SCTP</a:t>
            </a:r>
            <a:r>
              <a:rPr sz="1800" b="1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建立失败</a:t>
            </a:r>
            <a:endParaRPr sz="1800" b="1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rgbClr val="000000"/>
              </a:buClr>
              <a:buSzPct val="60000"/>
              <a:buFont typeface="Wingdings" panose="05000000000000000000" charset="0"/>
              <a:buChar char="l"/>
            </a:pP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网络不通</a:t>
            </a:r>
            <a:endParaRPr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rgbClr val="000000"/>
              </a:buClr>
              <a:buSzPct val="60000"/>
              <a:buFont typeface="Wingdings" panose="05000000000000000000" charset="0"/>
              <a:buChar char="l"/>
            </a:pP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Henb GW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MME IP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配置错误</a:t>
            </a:r>
            <a:endParaRPr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endParaRPr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endParaRPr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endParaRPr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S1</a:t>
            </a:r>
            <a:r>
              <a:rPr sz="1800" b="1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建立失败</a:t>
            </a:r>
            <a:endParaRPr sz="1800" b="1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rgbClr val="000000"/>
              </a:buClr>
              <a:buSzPct val="60000"/>
              <a:buFont typeface="Wingdings" panose="05000000000000000000" charset="0"/>
              <a:buChar char="l"/>
            </a:pP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PLMN/TAC/Cellidentity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其中一个或多个配置错误就会引起</a:t>
            </a: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S1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建立失败，应与</a:t>
            </a: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Henb GW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MME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参数配置保持一致。</a:t>
            </a:r>
            <a:endParaRPr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rgbClr val="000000"/>
              </a:buClr>
              <a:buSzPct val="60000"/>
              <a:buFont typeface="Wingdings" panose="05000000000000000000" charset="0"/>
              <a:buChar char="l"/>
            </a:pPr>
            <a:endParaRPr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rgbClr val="000000"/>
              </a:buClr>
              <a:buSzPct val="60000"/>
              <a:buFont typeface="Wingdings" panose="05000000000000000000" charset="0"/>
              <a:buChar char="l"/>
            </a:pP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Cellidentity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冲突：</a:t>
            </a:r>
            <a:endParaRPr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61340" indent="-284480" latinLnBrk="0">
              <a:spcBef>
                <a:spcPts val="0"/>
              </a:spcBef>
              <a:buSzPct val="40000"/>
              <a:buFont typeface="Wingdings" panose="05000000000000000000" charset="0"/>
              <a:buChar char="p"/>
            </a:pP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两个站使用了相同的</a:t>
            </a: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Cellidentity;</a:t>
            </a:r>
            <a:endParaRPr lang="en-US" altLang="zh-CN"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61340" indent="-284480" latinLnBrk="0">
              <a:spcBef>
                <a:spcPts val="0"/>
              </a:spcBef>
              <a:buSzPct val="40000"/>
              <a:buFont typeface="Wingdings" panose="05000000000000000000" charset="0"/>
              <a:buChar char="p"/>
            </a:pP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femto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模式和</a:t>
            </a: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Macro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模式的站应用了相同</a:t>
            </a: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eNBID(Henb GW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也叫</a:t>
            </a: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logical ID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endParaRPr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0425" y="3956685"/>
            <a:ext cx="7143115" cy="15043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120" y="1526540"/>
            <a:ext cx="7198995" cy="13766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0A3A6E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UE</a:t>
            </a:r>
            <a:r>
              <a:rPr lang="zh-CN" altLang="en-US">
                <a:solidFill>
                  <a:srgbClr val="0A3A6E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接入</a:t>
            </a:r>
            <a:r>
              <a:rPr lang="en-US" altLang="zh-CN">
                <a:solidFill>
                  <a:srgbClr val="0A3A6E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400">
                <a:solidFill>
                  <a:srgbClr val="0A3A6E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UE</a:t>
            </a:r>
            <a:r>
              <a:rPr lang="zh-CN" altLang="en-US" sz="2400">
                <a:solidFill>
                  <a:srgbClr val="0A3A6E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endParaRPr lang="zh-CN" altLang="en-US" sz="2400">
              <a:solidFill>
                <a:srgbClr val="0A3A6E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dirty="0"/>
              <a:t>page </a:t>
            </a:r>
            <a:fld id="{5949BF76-5E9B-D348-A7FE-D3BED49DD694}" type="slidenum">
              <a:rPr lang="en-US" dirty="0"/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47040" y="1031875"/>
            <a:ext cx="1033907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b="1"/>
              <a:t>ESM、EMM和ECM</a:t>
            </a:r>
            <a:endParaRPr lang="zh-CN" altLang="en-US" b="1"/>
          </a:p>
          <a:p>
            <a:pPr fontAlgn="auto">
              <a:lnSpc>
                <a:spcPct val="150000"/>
              </a:lnSpc>
            </a:pPr>
            <a:r>
              <a:rPr lang="zh-CN" altLang="en-US"/>
              <a:t>• ESM：会话管理，主管默认承载和专用承载的建立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• EMM：移动性管理，包括位置管理、鉴权管理和签约管理。共有两种状态：</a:t>
            </a:r>
            <a:endParaRPr lang="zh-CN" altLang="en-US"/>
          </a:p>
          <a:p>
            <a:pPr marL="741680" indent="-285750" algn="l" fontAlgn="auto">
              <a:lnSpc>
                <a:spcPct val="150000"/>
              </a:lnSpc>
              <a:buClr>
                <a:srgbClr val="000000"/>
              </a:buClr>
              <a:buSzPct val="40000"/>
              <a:buFont typeface="Wingdings" panose="05000000000000000000" charset="0"/>
              <a:buChar char="p"/>
            </a:pPr>
            <a:r>
              <a:rPr lang="zh-CN" altLang="en-US"/>
              <a:t> EMM-DEREGISTERED – 此时MME并不知道UE在哪里（UE不可达，没有IP地址） </a:t>
            </a:r>
            <a:endParaRPr lang="zh-CN" altLang="en-US"/>
          </a:p>
          <a:p>
            <a:pPr marL="741680" indent="-285750" algn="l" fontAlgn="auto">
              <a:lnSpc>
                <a:spcPct val="150000"/>
              </a:lnSpc>
              <a:buClr>
                <a:srgbClr val="000000"/>
              </a:buClr>
              <a:buSzPct val="40000"/>
              <a:buFont typeface="Wingdings" panose="05000000000000000000" charset="0"/>
              <a:buChar char="p"/>
            </a:pPr>
            <a:r>
              <a:rPr lang="zh-CN" altLang="en-US"/>
              <a:t> EMM-REGISTERED – 此时UE具有IP地址，其位置可达并且至少有一个数据承载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</a:pPr>
            <a:r>
              <a:rPr lang="zh-CN" altLang="en-US"/>
              <a:t>• ECM：连接管理，同样有两种状态（跟空口连接状态一致）</a:t>
            </a:r>
            <a:endParaRPr lang="zh-CN" altLang="en-US"/>
          </a:p>
          <a:p>
            <a:pPr marL="741680" indent="-285750" fontAlgn="auto">
              <a:lnSpc>
                <a:spcPct val="150000"/>
              </a:lnSpc>
              <a:buClr>
                <a:srgbClr val="000000"/>
              </a:buClr>
              <a:buSzPct val="40000"/>
              <a:buFont typeface="Wingdings" panose="05000000000000000000" charset="0"/>
              <a:buChar char="p"/>
            </a:pPr>
            <a:r>
              <a:rPr lang="zh-CN" altLang="en-US"/>
              <a:t>ECM-IDLE – UE和系统间没有NAS信令交互</a:t>
            </a:r>
            <a:endParaRPr lang="zh-CN" altLang="en-US"/>
          </a:p>
          <a:p>
            <a:pPr marL="741680" indent="-285750" fontAlgn="auto">
              <a:lnSpc>
                <a:spcPct val="150000"/>
              </a:lnSpc>
              <a:buClr>
                <a:srgbClr val="000000"/>
              </a:buClr>
              <a:buSzPct val="40000"/>
              <a:buFont typeface="Wingdings" panose="05000000000000000000" charset="0"/>
              <a:buChar char="p"/>
            </a:pPr>
            <a:r>
              <a:rPr lang="zh-CN" altLang="en-US"/>
              <a:t>ECM-CONNECTED – MME和UE之间存在信令交互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6640" y="4640580"/>
            <a:ext cx="6300470" cy="17208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UE</a:t>
            </a:r>
            <a:r>
              <a:rPr lang="zh-CN" altLang="en-US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接入</a:t>
            </a:r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400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小区搜索过程</a:t>
            </a:r>
            <a:endParaRPr lang="en-US" altLang="zh-CN" sz="2400"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dirty="0"/>
              <a:t>page </a:t>
            </a:r>
            <a:fld id="{5949BF76-5E9B-D348-A7FE-D3BED49DD694}" type="slidenum">
              <a:rPr lang="en-US" dirty="0"/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2325" y="1102360"/>
            <a:ext cx="6021070" cy="4800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84480" y="1275715"/>
            <a:ext cx="56457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同步信号的作用</a:t>
            </a:r>
            <a:endParaRPr lang="en-US" altLang="zh-CN" b="1"/>
          </a:p>
          <a:p>
            <a:r>
              <a:rPr lang="en-US" altLang="zh-CN"/>
              <a:t>P-SS</a:t>
            </a:r>
            <a:r>
              <a:rPr lang="zh-CN" altLang="en-US"/>
              <a:t>主同步信号用于小区组内ID侦测，符号timing对准，频率同步；</a:t>
            </a:r>
            <a:endParaRPr lang="zh-CN" altLang="en-US"/>
          </a:p>
          <a:p>
            <a:r>
              <a:rPr lang="en-US" altLang="zh-CN"/>
              <a:t>S-SS</a:t>
            </a:r>
            <a:r>
              <a:rPr lang="zh-CN" altLang="en-US"/>
              <a:t>辅同步信号用于小区组ID侦测，帧timing对准，CP长度侦测。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46380" y="2752090"/>
            <a:ext cx="57226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时域上的位置</a:t>
            </a:r>
            <a:endParaRPr lang="zh-CN" altLang="en-US" b="1"/>
          </a:p>
          <a:p>
            <a:r>
              <a:rPr lang="en-US" altLang="zh-CN"/>
              <a:t>LTE-FDD:   </a:t>
            </a:r>
            <a:r>
              <a:rPr lang="zh-CN" altLang="en-US"/>
              <a:t>PSS周期的出现在时隙0和时隙10的最后一个OFDM符号上，SSS周期的出现在时隙0和时隙10的倒数第二个符号上。</a:t>
            </a:r>
            <a:endParaRPr lang="zh-CN" altLang="en-US"/>
          </a:p>
          <a:p>
            <a:r>
              <a:rPr lang="zh-CN" altLang="en-US"/>
              <a:t>LTE-TDD：PSS周期的出现在子帧1、6的第三个OFDM符号上，SSS周期的出现在子帧0、5的最后一个符号上。</a:t>
            </a:r>
            <a:endParaRPr lang="zh-CN" altLang="en-US"/>
          </a:p>
          <a:p>
            <a:endParaRPr lang="zh-CN" altLang="en-US" b="1"/>
          </a:p>
          <a:p>
            <a:r>
              <a:rPr lang="zh-CN" altLang="en-US" b="1"/>
              <a:t>频域上的位置</a:t>
            </a:r>
            <a:endParaRPr lang="zh-CN" altLang="en-US" b="1"/>
          </a:p>
          <a:p>
            <a:r>
              <a:rPr lang="zh-CN" altLang="en-US"/>
              <a:t>PSS和SSS映射到整个带宽中间的6个RB中，因为PSS和SSS都是62个点的序列，所以这两种同步信号都被映射到整个带宽（不论带宽是1.4M还是20M）中间的62个子载波（或62个RE）中，即序列的每个点与RE一一对应。在62个子载波的两边各有5个子载波，不再映射其他数据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UE</a:t>
            </a:r>
            <a:r>
              <a:rPr lang="zh-CN" altLang="en-US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接入</a:t>
            </a:r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400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RRC</a:t>
            </a:r>
            <a:r>
              <a:rPr lang="zh-CN" altLang="en-US" sz="2400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接入过程</a:t>
            </a:r>
            <a:endParaRPr lang="zh-CN" altLang="en-US" sz="2400"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1790" y="1266190"/>
            <a:ext cx="1125093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在RRC连接建立时，RRC Connection Request消息中会携带具体建立原因，LTE中协议目前只规定了下面5种原因：</a:t>
            </a:r>
            <a:endParaRPr lang="zh-CN" altLang="en-US"/>
          </a:p>
          <a:p>
            <a:pPr algn="l"/>
            <a:endParaRPr lang="zh-CN" altLang="en-US"/>
          </a:p>
          <a:p>
            <a:pPr marL="285750" indent="-285750" algn="l">
              <a:buClr>
                <a:srgbClr val="000000"/>
              </a:buClr>
              <a:buSzPct val="60000"/>
              <a:buFont typeface="Wingdings" panose="05000000000000000000" charset="0"/>
              <a:buChar char="l"/>
            </a:pPr>
            <a:r>
              <a:rPr lang="zh-CN" altLang="en-US"/>
              <a:t>MO (Mobile Originating) – signaling；</a:t>
            </a:r>
            <a:endParaRPr lang="zh-CN" altLang="en-US"/>
          </a:p>
          <a:p>
            <a:pPr marL="285750" indent="-285750" algn="l">
              <a:buClr>
                <a:srgbClr val="000000"/>
              </a:buClr>
              <a:buSzPct val="60000"/>
              <a:buFont typeface="Wingdings" panose="05000000000000000000" charset="0"/>
              <a:buChar char="l"/>
            </a:pPr>
            <a:r>
              <a:rPr lang="zh-CN" altLang="en-US"/>
              <a:t>MO – data；</a:t>
            </a:r>
            <a:endParaRPr lang="zh-CN" altLang="en-US"/>
          </a:p>
          <a:p>
            <a:pPr marL="285750" indent="-285750" algn="l">
              <a:buClr>
                <a:srgbClr val="000000"/>
              </a:buClr>
              <a:buSzPct val="60000"/>
              <a:buFont typeface="Wingdings" panose="05000000000000000000" charset="0"/>
              <a:buChar char="l"/>
            </a:pPr>
            <a:r>
              <a:rPr lang="zh-CN" altLang="en-US"/>
              <a:t>MT (Mobile Terminating) – access；</a:t>
            </a:r>
            <a:endParaRPr lang="zh-CN" altLang="en-US"/>
          </a:p>
          <a:p>
            <a:pPr marL="285750" indent="-285750" algn="l">
              <a:buClr>
                <a:srgbClr val="000000"/>
              </a:buClr>
              <a:buSzPct val="60000"/>
              <a:buFont typeface="Wingdings" panose="05000000000000000000" charset="0"/>
              <a:buChar char="l"/>
            </a:pPr>
            <a:r>
              <a:rPr lang="zh-CN" altLang="en-US"/>
              <a:t>Emergency；</a:t>
            </a:r>
            <a:endParaRPr lang="zh-CN" altLang="en-US"/>
          </a:p>
          <a:p>
            <a:pPr marL="285750" indent="-285750" algn="l">
              <a:buClr>
                <a:srgbClr val="000000"/>
              </a:buClr>
              <a:buSzPct val="60000"/>
              <a:buFont typeface="Wingdings" panose="05000000000000000000" charset="0"/>
              <a:buChar char="l"/>
            </a:pPr>
            <a:r>
              <a:rPr lang="zh-CN" altLang="en-US"/>
              <a:t>highPriorityAccess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480" y="3965575"/>
            <a:ext cx="5048250" cy="2647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1790" y="3468370"/>
            <a:ext cx="56616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NAS过程以及NAS呼叫类型与RRC连接建立原因的关系。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600" y="1691640"/>
            <a:ext cx="6117590" cy="49218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lt"/>
                <a:sym typeface="+mn-ea"/>
              </a:rPr>
              <a:t>Smallcell</a:t>
            </a:r>
            <a:r>
              <a:rPr lang="zh-CN" altLang="en-US" sz="3200" b="1" dirty="0" err="1" smtClean="0">
                <a:solidFill>
                  <a:schemeClr val="accent1">
                    <a:lumMod val="7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lt"/>
                <a:sym typeface="+mn-ea"/>
              </a:rPr>
              <a:t>测试经验分享</a:t>
            </a:r>
            <a:endParaRPr lang="zh-CN" altLang="en-US" sz="3200" dirty="0">
              <a:latin typeface="+mj-lt"/>
              <a:cs typeface="+mj-lt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3521075" y="1597025"/>
            <a:ext cx="7065645" cy="4077335"/>
          </a:xfrm>
        </p:spPr>
        <p:txBody>
          <a:bodyPr>
            <a:normAutofit/>
          </a:bodyPr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en-US" altLang="zh-CN">
                <a:solidFill>
                  <a:srgbClr val="0A3A6E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Smallcell网络拓扑</a:t>
            </a:r>
            <a:endParaRPr lang="en-US" altLang="zh-CN">
              <a:solidFill>
                <a:srgbClr val="0A3A6E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en-US" altLang="zh-CN">
                <a:solidFill>
                  <a:srgbClr val="0A3A6E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Smallcell配置介绍</a:t>
            </a:r>
            <a:endParaRPr lang="en-US" altLang="zh-CN">
              <a:solidFill>
                <a:srgbClr val="0A3A6E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en-US" altLang="zh-CN">
                <a:solidFill>
                  <a:srgbClr val="0A3A6E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Smallcell测试分析</a:t>
            </a:r>
            <a:endParaRPr lang="en-US" altLang="zh-CN">
              <a:solidFill>
                <a:srgbClr val="0A3A6E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en-US" altLang="zh-CN">
                <a:solidFill>
                  <a:srgbClr val="0A3A6E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Andover</a:t>
            </a:r>
            <a:r>
              <a:rPr lang="zh-CN" altLang="en-US">
                <a:solidFill>
                  <a:srgbClr val="0A3A6E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测试环境</a:t>
            </a:r>
            <a:endParaRPr lang="en-US" altLang="zh-CN">
              <a:solidFill>
                <a:srgbClr val="0A3A6E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l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zh-CN" altLang="en-US" sz="16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 algn="l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UE</a:t>
            </a:r>
            <a:r>
              <a:rPr lang="zh-CN" altLang="en-US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接入</a:t>
            </a:r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-attach</a:t>
            </a:r>
            <a:endParaRPr lang="en-US" altLang="zh-CN"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286510"/>
            <a:ext cx="6683375" cy="5050790"/>
          </a:xfrm>
        </p:spPr>
        <p:txBody>
          <a:bodyPr/>
          <a:p>
            <a:pPr marL="0" indent="0">
              <a:buNone/>
            </a:pPr>
            <a:r>
              <a:rPr lang="en-US" altLang="zh-CN" sz="1800" b="1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UE</a:t>
            </a:r>
            <a:r>
              <a:rPr sz="1800" b="1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接入</a:t>
            </a:r>
            <a:endParaRPr sz="1800" b="1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UE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接入包括</a:t>
            </a: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RRC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认证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鉴权加密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、承载建立</a:t>
            </a:r>
            <a:r>
              <a:rPr 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、重配置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阶段。</a:t>
            </a:r>
            <a:endParaRPr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影响</a:t>
            </a:r>
            <a:r>
              <a:rPr lang="en-US" altLang="zh-CN" sz="1800" b="1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RRC</a:t>
            </a:r>
            <a:r>
              <a:rPr sz="1800" b="1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接入</a:t>
            </a:r>
            <a:r>
              <a:rPr lang="zh-CN" sz="1800" b="1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因素</a:t>
            </a:r>
            <a:endParaRPr sz="1800" b="1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覆盖</a:t>
            </a:r>
            <a:endParaRPr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干扰（上</a:t>
            </a: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下行干扰）</a:t>
            </a:r>
            <a:endParaRPr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preamble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初始目标功率</a:t>
            </a:r>
            <a:endParaRPr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1800" b="1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认证</a:t>
            </a:r>
            <a:r>
              <a:rPr sz="1800" b="1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鉴权加密</a:t>
            </a:r>
            <a:endParaRPr sz="1800" b="1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需在</a:t>
            </a: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HSS</a:t>
            </a:r>
            <a:r>
              <a:rPr lang="zh-CN" altLang="en-US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添加</a:t>
            </a: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SIM</a:t>
            </a:r>
            <a:r>
              <a:rPr lang="zh-CN" altLang="en-US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卡的数据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值，</a:t>
            </a: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OPC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或</a:t>
            </a: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OP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值有关）</a:t>
            </a:r>
            <a:endParaRPr lang="en-US" altLang="zh-CN"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SIM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卡</a:t>
            </a:r>
            <a:r>
              <a:rPr 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HSS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上对应的信息匹配</a:t>
            </a:r>
            <a:endParaRPr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 b="1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承载建立</a:t>
            </a:r>
            <a:endParaRPr sz="1800" b="1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SGW</a:t>
            </a:r>
            <a:r>
              <a:rPr lang="zh-CN" altLang="en-US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与基站的路由问题</a:t>
            </a:r>
            <a:endParaRPr lang="en-US" altLang="zh-CN"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PGW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相关</a:t>
            </a:r>
            <a:endParaRPr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</a:p>
          <a:p>
            <a:pPr marL="0" indent="0">
              <a:buNone/>
            </a:pPr>
          </a:p>
        </p:txBody>
      </p:sp>
      <p:pic>
        <p:nvPicPr>
          <p:cNvPr id="1024007" name="图片 10240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0220" y="1515745"/>
            <a:ext cx="5266690" cy="460121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Mobility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168910" y="1126490"/>
            <a:ext cx="11296015" cy="2192020"/>
          </a:xfrm>
        </p:spPr>
        <p:txBody>
          <a:bodyPr vert="horz" wrap="square" lIns="80127" tIns="40065" rIns="80127" bIns="40065" anchor="t"/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b="1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移动性</a:t>
            </a:r>
            <a:endParaRPr lang="zh-CN" altLang="en-US" sz="1600" b="1" dirty="0">
              <a:solidFill>
                <a:schemeClr val="tx1"/>
              </a:solidFill>
              <a:uFillTx/>
              <a:ea typeface="宋体" panose="02010600030101010101" pitchFamily="2" charset="-122"/>
            </a:endParaRPr>
          </a:p>
          <a:p>
            <a:pPr marL="741680" indent="-28448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16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移动性包括空闲状态下的移动性和连接状态下的移动性。</a:t>
            </a:r>
            <a:endParaRPr lang="zh-CN" altLang="en-US" sz="1600" dirty="0">
              <a:solidFill>
                <a:schemeClr val="tx1"/>
              </a:solidFill>
              <a:uFillTx/>
              <a:ea typeface="宋体" panose="02010600030101010101" pitchFamily="2" charset="-122"/>
            </a:endParaRPr>
          </a:p>
          <a:p>
            <a:pPr marL="741680" indent="-28448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16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小区选择、重选属于空闲状态下的移动性。</a:t>
            </a:r>
            <a:endParaRPr lang="zh-CN" altLang="en-US" sz="1600" dirty="0">
              <a:solidFill>
                <a:schemeClr val="tx1"/>
              </a:solidFill>
              <a:uFillTx/>
              <a:ea typeface="宋体" panose="02010600030101010101" pitchFamily="2" charset="-122"/>
            </a:endParaRPr>
          </a:p>
          <a:p>
            <a:pPr marL="741680" indent="-28448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16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切换属于连接状态下的移动性。</a:t>
            </a:r>
            <a:r>
              <a:rPr lang="en-US" altLang="zh-CN" sz="16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LTE</a:t>
            </a:r>
            <a:r>
              <a:rPr lang="zh-CN" altLang="en-US" sz="16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系统内的切换采用网络控制、</a:t>
            </a:r>
            <a:r>
              <a:rPr lang="en-US" altLang="zh-CN" sz="16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UE</a:t>
            </a:r>
            <a:r>
              <a:rPr lang="zh-CN" altLang="en-US" sz="16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协助的方式。</a:t>
            </a:r>
            <a:endParaRPr lang="zh-CN" altLang="en-US" sz="1600" dirty="0">
              <a:solidFill>
                <a:schemeClr val="tx1"/>
              </a:solidFill>
              <a:uFillTx/>
              <a:ea typeface="宋体" panose="02010600030101010101" pitchFamily="2" charset="-122"/>
            </a:endParaRPr>
          </a:p>
          <a:p>
            <a:pPr marL="741680" indent="-28448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16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LTE</a:t>
            </a:r>
            <a:r>
              <a:rPr lang="zh-CN" altLang="en-US" sz="16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的切换属于后向切换：由源基站发起的切换过程，其特征是源基站主动将</a:t>
            </a:r>
            <a:r>
              <a:rPr lang="en-US" altLang="zh-CN" sz="16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UE</a:t>
            </a:r>
            <a:r>
              <a:rPr lang="zh-CN" altLang="en-US" sz="16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上下文（</a:t>
            </a:r>
            <a:r>
              <a:rPr lang="en-US" altLang="zh-CN" sz="16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context</a:t>
            </a:r>
            <a:r>
              <a:rPr lang="zh-CN" altLang="en-US" sz="16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）发送给目标基站。</a:t>
            </a:r>
            <a:endParaRPr lang="zh-CN" altLang="en-US" sz="1600" dirty="0">
              <a:solidFill>
                <a:schemeClr val="tx1"/>
              </a:solidFill>
              <a:uFillTx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8910" y="3156585"/>
            <a:ext cx="532320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sz="1600" b="1" dirty="0">
                <a:solidFill>
                  <a:schemeClr val="tx1"/>
                </a:solidFill>
                <a:uFillTx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1600" b="1" dirty="0">
                <a:solidFill>
                  <a:schemeClr val="tx1"/>
                </a:solidFill>
                <a:uFillTx/>
                <a:ea typeface="宋体" panose="02010600030101010101" pitchFamily="2" charset="-122"/>
                <a:sym typeface="+mn-ea"/>
              </a:rPr>
              <a:t>空闲状态指</a:t>
            </a:r>
            <a:r>
              <a:rPr lang="en-US" altLang="zh-CN" sz="1600" b="1" dirty="0">
                <a:solidFill>
                  <a:schemeClr val="tx1"/>
                </a:solidFill>
                <a:uFillTx/>
                <a:ea typeface="宋体" panose="02010600030101010101" pitchFamily="2" charset="-122"/>
                <a:sym typeface="+mn-ea"/>
              </a:rPr>
              <a:t>ECM-IDLE</a:t>
            </a:r>
            <a:r>
              <a:rPr lang="zh-CN" altLang="en-US" sz="1600" b="1" dirty="0">
                <a:solidFill>
                  <a:schemeClr val="tx1"/>
                </a:solidFill>
                <a:uFillTx/>
                <a:ea typeface="宋体" panose="02010600030101010101" pitchFamily="2" charset="-122"/>
                <a:sym typeface="+mn-ea"/>
              </a:rPr>
              <a:t>状态，其主要特征如下：</a:t>
            </a:r>
            <a:endParaRPr lang="zh-CN" altLang="en-US" sz="1600" b="1" dirty="0">
              <a:solidFill>
                <a:schemeClr val="tx1"/>
              </a:solidFill>
              <a:uFillTx/>
              <a:ea typeface="宋体" panose="02010600030101010101" pitchFamily="2" charset="-122"/>
            </a:endParaRPr>
          </a:p>
          <a:p>
            <a:pPr marL="742950" lvl="1" indent="-28448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 dirty="0">
                <a:solidFill>
                  <a:schemeClr val="tx1"/>
                </a:solidFill>
                <a:uFillTx/>
                <a:ea typeface="宋体" panose="02010600030101010101" pitchFamily="2" charset="-122"/>
                <a:sym typeface="+mn-ea"/>
              </a:rPr>
              <a:t>UE</a:t>
            </a:r>
            <a:r>
              <a:rPr lang="zh-CN" altLang="en-US" sz="1600" dirty="0">
                <a:solidFill>
                  <a:schemeClr val="tx1"/>
                </a:solidFill>
                <a:uFillTx/>
                <a:ea typeface="宋体" panose="02010600030101010101" pitchFamily="2" charset="-122"/>
                <a:sym typeface="+mn-ea"/>
              </a:rPr>
              <a:t>和网络之间没有信令连接，在</a:t>
            </a:r>
            <a:r>
              <a:rPr lang="en-US" altLang="zh-CN" sz="1600" dirty="0">
                <a:solidFill>
                  <a:schemeClr val="tx1"/>
                </a:solidFill>
                <a:uFillTx/>
                <a:ea typeface="宋体" panose="02010600030101010101" pitchFamily="2" charset="-122"/>
                <a:sym typeface="+mn-ea"/>
              </a:rPr>
              <a:t>E-UTRAN</a:t>
            </a:r>
            <a:r>
              <a:rPr lang="zh-CN" altLang="en-US" sz="1600" dirty="0">
                <a:solidFill>
                  <a:schemeClr val="tx1"/>
                </a:solidFill>
                <a:uFillTx/>
                <a:ea typeface="宋体" panose="02010600030101010101" pitchFamily="2" charset="-122"/>
                <a:sym typeface="+mn-ea"/>
              </a:rPr>
              <a:t>中不为</a:t>
            </a:r>
            <a:r>
              <a:rPr lang="en-US" altLang="zh-CN" sz="1600" dirty="0">
                <a:solidFill>
                  <a:schemeClr val="tx1"/>
                </a:solidFill>
                <a:uFillTx/>
                <a:ea typeface="宋体" panose="02010600030101010101" pitchFamily="2" charset="-122"/>
                <a:sym typeface="+mn-ea"/>
              </a:rPr>
              <a:t>UE</a:t>
            </a:r>
            <a:r>
              <a:rPr lang="zh-CN" altLang="en-US" sz="1600" dirty="0">
                <a:solidFill>
                  <a:schemeClr val="tx1"/>
                </a:solidFill>
                <a:uFillTx/>
                <a:ea typeface="宋体" panose="02010600030101010101" pitchFamily="2" charset="-122"/>
                <a:sym typeface="+mn-ea"/>
              </a:rPr>
              <a:t>分配无线资源并且没有建立</a:t>
            </a:r>
            <a:r>
              <a:rPr lang="en-US" altLang="zh-CN" sz="1600" dirty="0">
                <a:solidFill>
                  <a:schemeClr val="tx1"/>
                </a:solidFill>
                <a:uFillTx/>
                <a:ea typeface="宋体" panose="02010600030101010101" pitchFamily="2" charset="-122"/>
                <a:sym typeface="+mn-ea"/>
              </a:rPr>
              <a:t>UE</a:t>
            </a:r>
            <a:r>
              <a:rPr lang="zh-CN" altLang="en-US" sz="1600" dirty="0">
                <a:solidFill>
                  <a:schemeClr val="tx1"/>
                </a:solidFill>
                <a:uFillTx/>
                <a:ea typeface="宋体" panose="02010600030101010101" pitchFamily="2" charset="-122"/>
                <a:sym typeface="+mn-ea"/>
              </a:rPr>
              <a:t>上下文；</a:t>
            </a:r>
            <a:endParaRPr lang="zh-CN" altLang="en-US" sz="1600" dirty="0">
              <a:solidFill>
                <a:schemeClr val="tx1"/>
              </a:solidFill>
              <a:uFillTx/>
              <a:ea typeface="宋体" panose="02010600030101010101" pitchFamily="2" charset="-122"/>
            </a:endParaRPr>
          </a:p>
          <a:p>
            <a:pPr marL="742950" lvl="1" indent="-28448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 dirty="0">
                <a:solidFill>
                  <a:schemeClr val="tx1"/>
                </a:solidFill>
                <a:uFillTx/>
                <a:ea typeface="宋体" panose="02010600030101010101" pitchFamily="2" charset="-122"/>
                <a:sym typeface="+mn-ea"/>
              </a:rPr>
              <a:t>UE</a:t>
            </a:r>
            <a:r>
              <a:rPr lang="zh-CN" altLang="en-US" sz="1600" dirty="0">
                <a:solidFill>
                  <a:schemeClr val="tx1"/>
                </a:solidFill>
                <a:uFillTx/>
                <a:ea typeface="宋体" panose="02010600030101010101" pitchFamily="2" charset="-122"/>
                <a:sym typeface="+mn-ea"/>
              </a:rPr>
              <a:t>和网络之间没有</a:t>
            </a:r>
            <a:r>
              <a:rPr lang="en-US" altLang="zh-CN" sz="1600" dirty="0">
                <a:solidFill>
                  <a:schemeClr val="tx1"/>
                </a:solidFill>
                <a:uFillTx/>
                <a:ea typeface="宋体" panose="02010600030101010101" pitchFamily="2" charset="-122"/>
                <a:sym typeface="+mn-ea"/>
              </a:rPr>
              <a:t>S1-MME</a:t>
            </a:r>
            <a:r>
              <a:rPr lang="zh-CN" altLang="en-US" sz="1600" dirty="0">
                <a:solidFill>
                  <a:schemeClr val="tx1"/>
                </a:solidFill>
                <a:uFillTx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1600" dirty="0">
                <a:solidFill>
                  <a:schemeClr val="tx1"/>
                </a:solidFill>
                <a:uFillTx/>
                <a:ea typeface="宋体" panose="02010600030101010101" pitchFamily="2" charset="-122"/>
                <a:sym typeface="+mn-ea"/>
              </a:rPr>
              <a:t>S1-U</a:t>
            </a:r>
            <a:r>
              <a:rPr lang="zh-CN" altLang="en-US" sz="1600" dirty="0">
                <a:solidFill>
                  <a:schemeClr val="tx1"/>
                </a:solidFill>
                <a:uFillTx/>
                <a:ea typeface="宋体" panose="02010600030101010101" pitchFamily="2" charset="-122"/>
                <a:sym typeface="+mn-ea"/>
              </a:rPr>
              <a:t>连接；</a:t>
            </a:r>
            <a:endParaRPr lang="zh-CN" altLang="en-US" sz="1600" dirty="0">
              <a:solidFill>
                <a:schemeClr val="tx1"/>
              </a:solidFill>
              <a:uFillTx/>
              <a:ea typeface="宋体" panose="02010600030101010101" pitchFamily="2" charset="-122"/>
            </a:endParaRPr>
          </a:p>
          <a:p>
            <a:pPr marL="742950" lvl="1" indent="-28448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 dirty="0">
                <a:solidFill>
                  <a:schemeClr val="tx1"/>
                </a:solidFill>
                <a:uFillTx/>
                <a:ea typeface="宋体" panose="02010600030101010101" pitchFamily="2" charset="-122"/>
                <a:sym typeface="+mn-ea"/>
              </a:rPr>
              <a:t>UE</a:t>
            </a:r>
            <a:r>
              <a:rPr lang="zh-CN" altLang="en-US" sz="1600" dirty="0">
                <a:solidFill>
                  <a:schemeClr val="tx1"/>
                </a:solidFill>
                <a:uFillTx/>
                <a:ea typeface="宋体" panose="02010600030101010101" pitchFamily="2" charset="-122"/>
                <a:sym typeface="+mn-ea"/>
              </a:rPr>
              <a:t>在有下行数据到达时，数据应终止在</a:t>
            </a:r>
            <a:r>
              <a:rPr lang="en-US" altLang="zh-CN" sz="1600" dirty="0">
                <a:solidFill>
                  <a:schemeClr val="tx1"/>
                </a:solidFill>
                <a:uFillTx/>
                <a:ea typeface="宋体" panose="02010600030101010101" pitchFamily="2" charset="-122"/>
                <a:sym typeface="+mn-ea"/>
              </a:rPr>
              <a:t>S-GW</a:t>
            </a:r>
            <a:r>
              <a:rPr lang="zh-CN" altLang="en-US" sz="1600" dirty="0">
                <a:solidFill>
                  <a:schemeClr val="tx1"/>
                </a:solidFill>
                <a:uFillTx/>
                <a:ea typeface="宋体" panose="02010600030101010101" pitchFamily="2" charset="-122"/>
                <a:sym typeface="+mn-ea"/>
              </a:rPr>
              <a:t>，并由</a:t>
            </a:r>
            <a:r>
              <a:rPr lang="en-US" altLang="zh-CN" sz="1600" dirty="0">
                <a:solidFill>
                  <a:schemeClr val="tx1"/>
                </a:solidFill>
                <a:uFillTx/>
                <a:ea typeface="宋体" panose="02010600030101010101" pitchFamily="2" charset="-122"/>
                <a:sym typeface="+mn-ea"/>
              </a:rPr>
              <a:t>MME</a:t>
            </a:r>
            <a:r>
              <a:rPr lang="zh-CN" altLang="en-US" sz="1600" dirty="0">
                <a:solidFill>
                  <a:schemeClr val="tx1"/>
                </a:solidFill>
                <a:uFillTx/>
                <a:ea typeface="宋体" panose="02010600030101010101" pitchFamily="2" charset="-122"/>
                <a:sym typeface="+mn-ea"/>
              </a:rPr>
              <a:t>发起寻呼；</a:t>
            </a:r>
            <a:endParaRPr lang="zh-CN" altLang="en-US" sz="1600" dirty="0">
              <a:solidFill>
                <a:schemeClr val="tx1"/>
              </a:solidFill>
              <a:uFillTx/>
              <a:ea typeface="宋体" panose="02010600030101010101" pitchFamily="2" charset="-122"/>
            </a:endParaRPr>
          </a:p>
          <a:p>
            <a:pPr marL="742950" lvl="1" indent="-28448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solidFill>
                  <a:schemeClr val="tx1"/>
                </a:solidFill>
                <a:uFillTx/>
                <a:ea typeface="宋体" panose="02010600030101010101" pitchFamily="2" charset="-122"/>
                <a:sym typeface="+mn-ea"/>
              </a:rPr>
              <a:t>网络对</a:t>
            </a:r>
            <a:r>
              <a:rPr lang="en-US" altLang="zh-CN" sz="1600" dirty="0">
                <a:solidFill>
                  <a:schemeClr val="tx1"/>
                </a:solidFill>
                <a:uFillTx/>
                <a:ea typeface="宋体" panose="02010600030101010101" pitchFamily="2" charset="-122"/>
                <a:sym typeface="+mn-ea"/>
              </a:rPr>
              <a:t>UE</a:t>
            </a:r>
            <a:r>
              <a:rPr lang="zh-CN" altLang="en-US" sz="1600" dirty="0">
                <a:solidFill>
                  <a:schemeClr val="tx1"/>
                </a:solidFill>
                <a:uFillTx/>
                <a:ea typeface="宋体" panose="02010600030101010101" pitchFamily="2" charset="-122"/>
                <a:sym typeface="+mn-ea"/>
              </a:rPr>
              <a:t>位置所知的精度为</a:t>
            </a:r>
            <a:r>
              <a:rPr lang="en-US" altLang="zh-CN" sz="1600" dirty="0">
                <a:solidFill>
                  <a:schemeClr val="tx1"/>
                </a:solidFill>
                <a:uFillTx/>
                <a:ea typeface="宋体" panose="02010600030101010101" pitchFamily="2" charset="-122"/>
                <a:sym typeface="+mn-ea"/>
              </a:rPr>
              <a:t>TA</a:t>
            </a:r>
            <a:r>
              <a:rPr lang="zh-CN" altLang="en-US" sz="1600" dirty="0">
                <a:solidFill>
                  <a:schemeClr val="tx1"/>
                </a:solidFill>
                <a:uFillTx/>
                <a:ea typeface="宋体" panose="02010600030101010101" pitchFamily="2" charset="-122"/>
                <a:sym typeface="+mn-ea"/>
              </a:rPr>
              <a:t>级别；</a:t>
            </a:r>
            <a:endParaRPr lang="zh-CN" altLang="en-US" sz="1600" dirty="0">
              <a:solidFill>
                <a:schemeClr val="tx1"/>
              </a:solidFill>
              <a:uFillTx/>
              <a:ea typeface="宋体" panose="02010600030101010101" pitchFamily="2" charset="-122"/>
            </a:endParaRPr>
          </a:p>
          <a:p>
            <a:pPr marL="742950" lvl="1" indent="-28448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solidFill>
                  <a:schemeClr val="tx1"/>
                </a:solidFill>
                <a:uFillTx/>
                <a:ea typeface="宋体" panose="02010600030101010101" pitchFamily="2" charset="-122"/>
                <a:sym typeface="+mn-ea"/>
              </a:rPr>
              <a:t>当</a:t>
            </a:r>
            <a:r>
              <a:rPr lang="en-US" altLang="zh-CN" sz="1600" dirty="0">
                <a:solidFill>
                  <a:schemeClr val="tx1"/>
                </a:solidFill>
                <a:uFillTx/>
                <a:ea typeface="宋体" panose="02010600030101010101" pitchFamily="2" charset="-122"/>
                <a:sym typeface="+mn-ea"/>
              </a:rPr>
              <a:t>UE</a:t>
            </a:r>
            <a:r>
              <a:rPr lang="zh-CN" altLang="en-US" sz="1600" dirty="0">
                <a:solidFill>
                  <a:schemeClr val="tx1"/>
                </a:solidFill>
                <a:uFillTx/>
                <a:ea typeface="宋体" panose="02010600030101010101" pitchFamily="2" charset="-122"/>
                <a:sym typeface="+mn-ea"/>
              </a:rPr>
              <a:t>进入未注册的新</a:t>
            </a:r>
            <a:r>
              <a:rPr lang="en-US" altLang="zh-CN" sz="1600" dirty="0">
                <a:solidFill>
                  <a:schemeClr val="tx1"/>
                </a:solidFill>
                <a:uFillTx/>
                <a:ea typeface="宋体" panose="02010600030101010101" pitchFamily="2" charset="-122"/>
                <a:sym typeface="+mn-ea"/>
              </a:rPr>
              <a:t>TA</a:t>
            </a:r>
            <a:r>
              <a:rPr lang="zh-CN" altLang="en-US" sz="1600" dirty="0">
                <a:solidFill>
                  <a:schemeClr val="tx1"/>
                </a:solidFill>
                <a:uFillTx/>
                <a:ea typeface="宋体" panose="02010600030101010101" pitchFamily="2" charset="-122"/>
                <a:sym typeface="+mn-ea"/>
              </a:rPr>
              <a:t>时，应执行</a:t>
            </a:r>
            <a:r>
              <a:rPr lang="en-US" altLang="zh-CN" sz="1600" dirty="0">
                <a:solidFill>
                  <a:schemeClr val="tx1"/>
                </a:solidFill>
                <a:uFillTx/>
                <a:ea typeface="宋体" panose="02010600030101010101" pitchFamily="2" charset="-122"/>
                <a:sym typeface="+mn-ea"/>
              </a:rPr>
              <a:t>TA</a:t>
            </a:r>
            <a:r>
              <a:rPr lang="zh-CN" altLang="en-US" sz="1600" dirty="0">
                <a:solidFill>
                  <a:schemeClr val="tx1"/>
                </a:solidFill>
                <a:uFillTx/>
                <a:ea typeface="宋体" panose="02010600030101010101" pitchFamily="2" charset="-122"/>
                <a:sym typeface="+mn-ea"/>
              </a:rPr>
              <a:t>更新；</a:t>
            </a:r>
            <a:endParaRPr lang="zh-CN" altLang="en-US" sz="1600" dirty="0">
              <a:solidFill>
                <a:schemeClr val="tx1"/>
              </a:solidFill>
              <a:uFillTx/>
              <a:ea typeface="宋体" panose="02010600030101010101" pitchFamily="2" charset="-122"/>
            </a:endParaRPr>
          </a:p>
          <a:p>
            <a:pPr marL="742950" lvl="1" indent="-28448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solidFill>
                  <a:schemeClr val="tx1"/>
                </a:solidFill>
                <a:uFillTx/>
                <a:ea typeface="宋体" panose="02010600030101010101" pitchFamily="2" charset="-122"/>
                <a:sym typeface="+mn-ea"/>
              </a:rPr>
              <a:t>应使用</a:t>
            </a:r>
            <a:r>
              <a:rPr lang="en-US" altLang="zh-CN" sz="1600" dirty="0">
                <a:solidFill>
                  <a:schemeClr val="tx1"/>
                </a:solidFill>
                <a:uFillTx/>
                <a:ea typeface="宋体" panose="02010600030101010101" pitchFamily="2" charset="-122"/>
                <a:sym typeface="+mn-ea"/>
              </a:rPr>
              <a:t>DRX</a:t>
            </a:r>
            <a:r>
              <a:rPr lang="zh-CN" altLang="en-US" sz="1600" dirty="0">
                <a:solidFill>
                  <a:schemeClr val="tx1"/>
                </a:solidFill>
                <a:uFillTx/>
                <a:ea typeface="宋体" panose="02010600030101010101" pitchFamily="2" charset="-122"/>
                <a:sym typeface="+mn-ea"/>
              </a:rPr>
              <a:t>等具有节省电力的功能。</a:t>
            </a:r>
            <a:endParaRPr lang="zh-CN" altLang="en-US" sz="1600" dirty="0">
              <a:solidFill>
                <a:schemeClr val="tx1"/>
              </a:solidFill>
              <a:uFillTx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96305" y="3318510"/>
            <a:ext cx="567817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/>
            <a:r>
              <a:rPr lang="zh-CN" altLang="en-US" sz="1600" b="1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连接状态指</a:t>
            </a:r>
            <a:r>
              <a:rPr lang="en-US" altLang="zh-CN" sz="1600" b="1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ECM-CONNECTED</a:t>
            </a:r>
            <a:r>
              <a:rPr lang="zh-CN" altLang="en-US" sz="1600" b="1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状态，其主要特征如下：</a:t>
            </a:r>
            <a:endParaRPr lang="zh-CN" altLang="en-US" sz="1600" b="1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UE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和网络之间有信令连接，这个信令连接包括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RRC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连接和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S1-MME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连接两部分；</a:t>
            </a:r>
            <a:endParaRPr lang="zh-CN" altLang="en-US" sz="16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网络对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UE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位置所知精度为小区级；</a:t>
            </a:r>
            <a:endParaRPr lang="zh-CN" altLang="en-US" sz="16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UE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移动性管理由切换过程控制；</a:t>
            </a:r>
            <a:endParaRPr lang="zh-CN" altLang="en-US" sz="16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S1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释放过程将使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UE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从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ECM-CONNECTED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状态迁移到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ECM-IDLE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状态。</a:t>
            </a:r>
            <a:endParaRPr lang="zh-CN" altLang="en-US" sz="16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Mobility-</a:t>
            </a:r>
            <a:r>
              <a:rPr lang="en-US" altLang="zh-CN" sz="2400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小区选择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296035"/>
            <a:ext cx="11424285" cy="3743325"/>
          </a:xfrm>
        </p:spPr>
        <p:txBody>
          <a:bodyPr/>
          <a:p>
            <a:pPr marL="0" indent="0">
              <a:buNone/>
            </a:pPr>
            <a:r>
              <a:rPr lang="en-US" altLang="zh-CN">
                <a:sym typeface="+mn-ea"/>
              </a:rPr>
              <a:t>     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小区选择一般发生在 PLMN 选择之后，它的目的是使 UE 在开机后可以尽快选择一个信道质量满足条件的小区进行驻留，小区选择主要包括两大类。</a:t>
            </a:r>
            <a:endParaRPr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buClr>
                <a:srgbClr val="000000"/>
              </a:buClr>
              <a:buSzPct val="60000"/>
              <a:buFont typeface="Wingdings" panose="05000000000000000000" charset="0"/>
              <a:buChar char="l"/>
            </a:pPr>
            <a:r>
              <a:rPr sz="1800" b="1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初始小区选择</a:t>
            </a:r>
            <a:endParaRPr sz="1800" b="1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这种情况下，UE 没有储存任何先验信息可以帮助其辨识具体的 TD-LTE 系统频率，因此，UE 需要根据其自身能力扫描所有的 TD-LTE 频带，以便找到一个合适的小区进行驻留。在每一个频率上，UE 只需用搜索信道质量最好的小区，一旦一个合适的小区出现，UE 会选择它并进行驻留。</a:t>
            </a:r>
            <a:endParaRPr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buClr>
                <a:srgbClr val="000000"/>
              </a:buClr>
              <a:buSzPct val="60000"/>
              <a:buFont typeface="Wingdings" panose="05000000000000000000" charset="0"/>
              <a:buChar char="l"/>
            </a:pPr>
            <a:r>
              <a:rPr sz="1800" b="1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基于存储信息的小区选择</a:t>
            </a:r>
            <a:endParaRPr sz="1800" b="1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这种情况下，UE 已经储存了载波频率相关的信息，同时也可能包括一些小区参数信息。UE 会优先选择有相关信息的小区，一旦一个合适的小区出现，UE 会选择它并进行驻留。如果储存了相关信息的小区都不合适，UE 将发起初始小区选择过程。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endParaRPr>
              <a:sym typeface="+mn-ea"/>
            </a:endParaRPr>
          </a:p>
          <a:p>
            <a:endParaRPr>
              <a:sym typeface="+mn-ea"/>
            </a:endParaRPr>
          </a:p>
          <a:p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</p:txBody>
      </p:sp>
      <p:graphicFrame>
        <p:nvGraphicFramePr>
          <p:cNvPr id="2050" name="Object 4"/>
          <p:cNvGraphicFramePr/>
          <p:nvPr/>
        </p:nvGraphicFramePr>
        <p:xfrm>
          <a:off x="3831590" y="4741545"/>
          <a:ext cx="2016125" cy="901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068070" imgH="407670" progId="Word.Picture.8">
                  <p:embed/>
                </p:oleObj>
              </mc:Choice>
              <mc:Fallback>
                <p:oleObj name="" r:id="rId1" imgW="1068070" imgH="407670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rcRect r="3410"/>
                      <a:stretch>
                        <a:fillRect/>
                      </a:stretch>
                    </p:blipFill>
                    <p:spPr>
                      <a:xfrm>
                        <a:off x="3831590" y="4741545"/>
                        <a:ext cx="2016125" cy="9010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"/>
          <p:cNvGraphicFramePr/>
          <p:nvPr/>
        </p:nvGraphicFramePr>
        <p:xfrm>
          <a:off x="795655" y="5738495"/>
          <a:ext cx="8440420" cy="998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4007485" imgH="403225" progId="Word.Picture.8">
                  <p:embed/>
                </p:oleObj>
              </mc:Choice>
              <mc:Fallback>
                <p:oleObj name="" r:id="rId3" imgW="4007485" imgH="403225" progId="Word.Picture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655" y="5738495"/>
                        <a:ext cx="8440420" cy="9988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Mobility-</a:t>
            </a:r>
            <a:r>
              <a:rPr lang="en-US" altLang="zh-CN" sz="2400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重选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33730" y="1251585"/>
            <a:ext cx="10924540" cy="5235575"/>
          </a:xfrm>
        </p:spPr>
        <p:txBody>
          <a:bodyPr/>
          <a:p>
            <a:pPr marL="0" indent="0">
              <a:buNone/>
            </a:pPr>
            <a:r>
              <a:rPr sz="1800" b="1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小区重选</a:t>
            </a:r>
            <a:endParaRPr sz="1800" b="1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sz="1800" b="1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当 UE 处于空闲状态，在小区选择之后它需要持续地进行小区重选，以便驻留在优先级更高或者信道质量更好的小区。网络通过设置不同频点的优先级，可以达到控制 UE 驻留的目的；同时，UE 在某个频点上将选择信道质量最好的小区，以便提供更好的服务。</a:t>
            </a:r>
            <a:endParaRPr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小区重选可以分为同频小区重选和异频小区重选。同频小区重选，可以解决无线覆盖问题；异频小区重选，不仅可以解决无线覆盖问题，而且还可以通过设定不同频点的优先级来实现负载均衡。</a:t>
            </a:r>
            <a:endParaRPr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sz="1800" b="1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测量准则</a:t>
            </a:r>
            <a:endParaRPr sz="1800" b="1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741680" indent="-284480" latinLnBrk="0">
              <a:spcBef>
                <a:spcPts val="0"/>
              </a:spcBef>
              <a:buFont typeface="Wingdings" panose="05000000000000000000" charset="0"/>
              <a:buChar char="Ø"/>
            </a:pP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同频测量准则：为了最大化UE电池寿命，UE不需要在所有时刻都进行频繁的邻小区监测（测量），除非服务小区质量下降为低于规定的门限值。</a:t>
            </a:r>
            <a:endParaRPr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741680" indent="-284480" latinLnBrk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+中文正文" charset="0"/>
                <a:ea typeface="+mn-ea"/>
                <a:cs typeface="+mn-ea"/>
                <a:sym typeface="+mn-ea"/>
              </a:rPr>
              <a:t>   同频测量启动准则：</a:t>
            </a:r>
            <a:r>
              <a:rPr lang="en-US" altLang="zh-CN" sz="1800" b="1" i="1" dirty="0">
                <a:solidFill>
                  <a:srgbClr val="A50021"/>
                </a:solidFill>
                <a:sym typeface="+mn-ea"/>
              </a:rPr>
              <a:t>S</a:t>
            </a:r>
            <a:r>
              <a:rPr lang="en-US" altLang="zh-CN" sz="1800" b="1" i="1" baseline="-25000" dirty="0">
                <a:solidFill>
                  <a:srgbClr val="A50021"/>
                </a:solidFill>
                <a:sym typeface="+mn-ea"/>
              </a:rPr>
              <a:t>rxlev</a:t>
            </a:r>
            <a:r>
              <a:rPr lang="en-US" altLang="zh-CN" sz="1800" b="1" i="1" dirty="0">
                <a:solidFill>
                  <a:srgbClr val="A50021"/>
                </a:solidFill>
                <a:sym typeface="+mn-ea"/>
              </a:rPr>
              <a:t> </a:t>
            </a:r>
            <a:r>
              <a:rPr lang="en-US" altLang="en-US" sz="1800" b="1" i="1" dirty="0">
                <a:solidFill>
                  <a:srgbClr val="A50021"/>
                </a:solidFill>
                <a:sym typeface="+mn-ea"/>
              </a:rPr>
              <a:t>≤</a:t>
            </a:r>
            <a:r>
              <a:rPr lang="en-US" altLang="zh-CN" sz="1800" b="1" i="1" dirty="0">
                <a:solidFill>
                  <a:srgbClr val="A50021"/>
                </a:solidFill>
                <a:sym typeface="+mn-ea"/>
              </a:rPr>
              <a:t> S</a:t>
            </a:r>
            <a:r>
              <a:rPr lang="en-US" altLang="zh-CN" sz="1800" b="1" i="1" baseline="-25000" dirty="0">
                <a:solidFill>
                  <a:srgbClr val="A50021"/>
                </a:solidFill>
                <a:sym typeface="+mn-ea"/>
              </a:rPr>
              <a:t>intraSearch</a:t>
            </a:r>
            <a:endParaRPr lang="en-US" altLang="zh-CN" sz="1800" b="1" i="1" baseline="-25000" dirty="0">
              <a:solidFill>
                <a:srgbClr val="A50021"/>
              </a:solidFill>
            </a:endParaRPr>
          </a:p>
          <a:p>
            <a:pPr marL="741680" indent="-284480" latinLnBrk="0">
              <a:spcBef>
                <a:spcPts val="0"/>
              </a:spcBef>
              <a:buFont typeface="Wingdings" panose="05000000000000000000" charset="0"/>
              <a:buNone/>
            </a:pPr>
            <a:endParaRPr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741680" indent="-284480" latinLnBrk="0">
              <a:spcBef>
                <a:spcPts val="0"/>
              </a:spcBef>
              <a:buFont typeface="Wingdings" panose="05000000000000000000" charset="0"/>
              <a:buChar char="Ø"/>
            </a:pP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异频处理准则：对于系统信息指出的优先级高于当前频率优先级的频率，UE 总是执行对这些高优先级频率的测量；对于系统信息</a:t>
            </a:r>
            <a:r>
              <a:rPr 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（异频是</a:t>
            </a: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SIB5</a:t>
            </a:r>
            <a:r>
              <a:rPr lang="zh-CN" altLang="en-US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，异系统是</a:t>
            </a: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SIB6~8</a:t>
            </a:r>
            <a:r>
              <a:rPr 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指出的优先级等于或低于当前频率优先级的频率，UE也需要满足相应的测量门限才能关闭或打卡测量。（这与连接态的</a:t>
            </a: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A1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A2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事件功能类似）</a:t>
            </a:r>
            <a:endParaRPr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741680" indent="-284480" latinLnBrk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+中文正文" charset="0"/>
                <a:ea typeface="+mn-ea"/>
                <a:cs typeface="+mn-ea"/>
                <a:sym typeface="+mn-ea"/>
              </a:rPr>
              <a:t>   异频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+中文正文" charset="0"/>
                <a:ea typeface="+mn-ea"/>
                <a:cs typeface="+mn-ea"/>
                <a:sym typeface="+mn-ea"/>
              </a:rPr>
              <a:t>/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+中文正文" charset="0"/>
                <a:ea typeface="+mn-ea"/>
                <a:cs typeface="+mn-ea"/>
                <a:sym typeface="+mn-ea"/>
              </a:rPr>
              <a:t>异系统测量启动准则：</a:t>
            </a:r>
            <a:r>
              <a:rPr lang="en-US" altLang="zh-CN" sz="1800" b="1" i="1" dirty="0">
                <a:solidFill>
                  <a:srgbClr val="A50021"/>
                </a:solidFill>
                <a:sym typeface="+mn-ea"/>
              </a:rPr>
              <a:t>S</a:t>
            </a:r>
            <a:r>
              <a:rPr lang="en-US" altLang="zh-CN" sz="1800" b="1" i="1" baseline="-25000" dirty="0">
                <a:solidFill>
                  <a:srgbClr val="A50021"/>
                </a:solidFill>
                <a:sym typeface="+mn-ea"/>
              </a:rPr>
              <a:t>rxlev</a:t>
            </a:r>
            <a:r>
              <a:rPr lang="en-US" altLang="zh-CN" sz="1800" b="1" i="1" dirty="0">
                <a:solidFill>
                  <a:srgbClr val="A50021"/>
                </a:solidFill>
                <a:sym typeface="+mn-ea"/>
              </a:rPr>
              <a:t> </a:t>
            </a:r>
            <a:r>
              <a:rPr lang="en-US" altLang="en-US" sz="1800" b="1" i="1" dirty="0">
                <a:solidFill>
                  <a:srgbClr val="A50021"/>
                </a:solidFill>
                <a:sym typeface="+mn-ea"/>
              </a:rPr>
              <a:t>≤</a:t>
            </a:r>
            <a:r>
              <a:rPr lang="en-US" altLang="zh-CN" sz="1800" b="1" i="1" dirty="0">
                <a:solidFill>
                  <a:srgbClr val="A50021"/>
                </a:solidFill>
                <a:sym typeface="+mn-ea"/>
              </a:rPr>
              <a:t> S</a:t>
            </a:r>
            <a:r>
              <a:rPr lang="en-US" altLang="zh-CN" sz="1800" b="1" i="1" baseline="-25000" dirty="0">
                <a:solidFill>
                  <a:srgbClr val="A50021"/>
                </a:solidFill>
                <a:sym typeface="+mn-ea"/>
              </a:rPr>
              <a:t>nonintraSearch</a:t>
            </a:r>
            <a:endParaRPr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Mobility-</a:t>
            </a:r>
            <a:r>
              <a:rPr lang="en-US" altLang="zh-CN" sz="2400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不同优先级小区重选评估</a:t>
            </a:r>
            <a:endParaRPr lang="en-US" altLang="zh-CN" sz="2400"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dirty="0"/>
              <a:t>page </a:t>
            </a:r>
            <a:fld id="{5949BF76-5E9B-D348-A7FE-D3BED49DD694}" type="slidenum">
              <a:rPr lang="en-US" dirty="0"/>
            </a:fld>
            <a:endParaRPr lang="en-US" dirty="0"/>
          </a:p>
        </p:txBody>
      </p:sp>
      <p:graphicFrame>
        <p:nvGraphicFramePr>
          <p:cNvPr id="3074" name="Object 10"/>
          <p:cNvGraphicFramePr>
            <a:graphicFrameLocks noGrp="1"/>
          </p:cNvGraphicFramePr>
          <p:nvPr>
            <p:ph sz="half" idx="2"/>
          </p:nvPr>
        </p:nvGraphicFramePr>
        <p:xfrm>
          <a:off x="1516063" y="1411605"/>
          <a:ext cx="8486775" cy="456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5504180" imgH="2967355" progId="Visio.Drawing.11">
                  <p:embed/>
                </p:oleObj>
              </mc:Choice>
              <mc:Fallback>
                <p:oleObj name="" r:id="rId1" imgW="5504180" imgH="2967355" progId="Visio.Drawing.11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16063" y="1411605"/>
                        <a:ext cx="8486775" cy="45656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Mobility-</a:t>
            </a:r>
            <a:r>
              <a:rPr lang="en-US" altLang="zh-CN" sz="2400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切换目的</a:t>
            </a:r>
            <a:endParaRPr lang="en-US" altLang="zh-CN" sz="2400"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dirty="0"/>
              <a:t>page </a:t>
            </a:r>
            <a:fld id="{5949BF76-5E9B-D348-A7FE-D3BED49DD694}" type="slidenum">
              <a:rPr lang="en-US" dirty="0"/>
            </a:fld>
            <a:endParaRPr lang="en-US" dirty="0"/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xfrm>
            <a:off x="1585278" y="1430020"/>
            <a:ext cx="7777162" cy="4240213"/>
          </a:xfrm>
        </p:spPr>
        <p:txBody>
          <a:bodyPr vert="horz" wrap="square" lIns="80127" tIns="40065" rIns="80127" bIns="40065" anchor="t"/>
          <a:p>
            <a:pPr eaLnBrk="1" hangingPunct="1"/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基于当前网络服务质量的切换：切换的基本目标</a:t>
            </a: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  <a:p>
            <a:pPr lvl="1" eaLnBrk="1" hangingPunct="1"/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指示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UE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可与比当前服务小区信道质量更好的小区通信</a:t>
            </a: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  <a:p>
            <a:pPr lvl="1" eaLnBrk="1" hangingPunct="1"/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为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UE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提供连续的无中断的通信服务</a:t>
            </a: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  <a:p>
            <a:pPr lvl="1" eaLnBrk="1" hangingPunct="1"/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同频切换和异频切换</a:t>
            </a: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  <a:p>
            <a:pPr marL="457200" lvl="1" indent="0" eaLnBrk="1" hangingPunct="1">
              <a:buNone/>
            </a:pP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  <a:p>
            <a:pPr eaLnBrk="1" hangingPunct="1"/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基于当前网络覆盖的切换：</a:t>
            </a: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  <a:p>
            <a:pPr lvl="1" eaLnBrk="1" hangingPunct="1"/>
            <a:r>
              <a:rPr lang="en-US" altLang="zh-CN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UE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失去当前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RAT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的覆盖，异系统切换</a:t>
            </a: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  <a:p>
            <a:pPr marL="457200" lvl="1" indent="0" eaLnBrk="1" hangingPunct="1">
              <a:buNone/>
            </a:pP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  <a:p>
            <a:pPr eaLnBrk="1" hangingPunct="1"/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基于当前网络负荷的切换</a:t>
            </a: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  <a:p>
            <a:pPr lvl="1" eaLnBrk="1" hangingPunct="1"/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覆盖当前区域小区负载不平衡时</a:t>
            </a: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  <a:p>
            <a:pPr lvl="1" eaLnBrk="1" hangingPunct="1"/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资源共享，同频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/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异频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/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异系统切换</a:t>
            </a: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Mobility-</a:t>
            </a:r>
            <a:r>
              <a:rPr lang="zh-CN" altLang="en-US" sz="2400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切换方式</a:t>
            </a:r>
            <a:endParaRPr lang="zh-CN" altLang="en-US" sz="2400"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dirty="0"/>
              <a:t>page </a:t>
            </a:r>
            <a:fld id="{5949BF76-5E9B-D348-A7FE-D3BED49DD694}" type="slidenum">
              <a:rPr lang="en-US" dirty="0"/>
            </a:fld>
            <a:endParaRPr lang="en-US" dirty="0"/>
          </a:p>
        </p:txBody>
      </p:sp>
      <p:sp>
        <p:nvSpPr>
          <p:cNvPr id="6" name="Rectangle 2"/>
          <p:cNvSpPr>
            <a:spLocks noGrp="1"/>
          </p:cNvSpPr>
          <p:nvPr/>
        </p:nvSpPr>
        <p:spPr>
          <a:xfrm>
            <a:off x="2012315" y="920115"/>
            <a:ext cx="7731125" cy="8683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80114" tIns="40058" rIns="80114" bIns="40058" anchor="ctr"/>
          <a:lstStyle>
            <a:lvl1pPr algn="l" defTabSz="802005" rtl="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l" defTabSz="802005" rtl="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2" charset="-122"/>
              </a:defRPr>
            </a:lvl2pPr>
            <a:lvl3pPr algn="l" defTabSz="802005" rtl="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2" charset="-122"/>
              </a:defRPr>
            </a:lvl3pPr>
            <a:lvl4pPr algn="l" defTabSz="802005" rtl="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2" charset="-122"/>
              </a:defRPr>
            </a:lvl4pPr>
            <a:lvl5pPr algn="l" defTabSz="802005" rtl="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2" charset="-122"/>
              </a:defRPr>
            </a:lvl5pPr>
            <a:lvl6pPr marL="457200" algn="l" defTabSz="802005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2" charset="-122"/>
              </a:defRPr>
            </a:lvl6pPr>
            <a:lvl7pPr marL="914400" algn="l" defTabSz="802005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2" charset="-122"/>
              </a:defRPr>
            </a:lvl7pPr>
            <a:lvl8pPr marL="1371600" algn="l" defTabSz="802005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2" charset="-122"/>
              </a:defRPr>
            </a:lvl8pPr>
            <a:lvl9pPr marL="1828800" algn="l" defTabSz="802005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硬切换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——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先断开，再连接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7" name="Oval 3"/>
          <p:cNvSpPr/>
          <p:nvPr/>
        </p:nvSpPr>
        <p:spPr>
          <a:xfrm rot="-81709">
            <a:off x="5366703" y="3776028"/>
            <a:ext cx="4824412" cy="2376487"/>
          </a:xfrm>
          <a:prstGeom prst="ellipse">
            <a:avLst/>
          </a:prstGeom>
          <a:solidFill>
            <a:schemeClr val="bg2">
              <a:alpha val="50195"/>
            </a:schemeClr>
          </a:solidFill>
          <a:ln w="9525" cap="flat" cmpd="sng">
            <a:prstDash val="solid"/>
            <a:headEnd type="none" w="med" len="med"/>
            <a:tailEnd type="none" w="med" len="med"/>
          </a:ln>
          <a:scene3d>
            <a:camera prst="legacyObliqueTopRight">
              <a:rot lat="19800000" lon="20700000" rev="0"/>
            </a:camera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Oval 4"/>
          <p:cNvSpPr/>
          <p:nvPr/>
        </p:nvSpPr>
        <p:spPr>
          <a:xfrm rot="-81709">
            <a:off x="1694815" y="3845878"/>
            <a:ext cx="4860925" cy="2305050"/>
          </a:xfrm>
          <a:prstGeom prst="ellipse">
            <a:avLst/>
          </a:prstGeom>
          <a:solidFill>
            <a:schemeClr val="bg2">
              <a:alpha val="50195"/>
            </a:schemeClr>
          </a:solidFill>
          <a:ln w="9525" cap="flat" cmpd="sng">
            <a:prstDash val="solid"/>
            <a:headEnd type="none" w="med" len="med"/>
            <a:tailEnd type="none" w="med" len="med"/>
          </a:ln>
          <a:scene3d>
            <a:camera prst="legacyObliqueTopRight">
              <a:rot lat="19800000" lon="20700000" rev="0"/>
            </a:camera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9" name="Picture 5" descr="天线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12503" y="2644140"/>
            <a:ext cx="908050" cy="1828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6" descr="天线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1090" y="2575878"/>
            <a:ext cx="919163" cy="183038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" name="Group 7"/>
          <p:cNvGrpSpPr/>
          <p:nvPr/>
        </p:nvGrpSpPr>
        <p:grpSpPr>
          <a:xfrm>
            <a:off x="1766253" y="4776153"/>
            <a:ext cx="936625" cy="366712"/>
            <a:chOff x="4567" y="2492"/>
            <a:chExt cx="916" cy="303"/>
          </a:xfrm>
        </p:grpSpPr>
        <p:grpSp>
          <p:nvGrpSpPr>
            <p:cNvPr id="12" name="Group 8"/>
            <p:cNvGrpSpPr/>
            <p:nvPr/>
          </p:nvGrpSpPr>
          <p:grpSpPr>
            <a:xfrm>
              <a:off x="4567" y="2492"/>
              <a:ext cx="916" cy="273"/>
              <a:chOff x="4567" y="2492"/>
              <a:chExt cx="916" cy="273"/>
            </a:xfrm>
          </p:grpSpPr>
          <p:grpSp>
            <p:nvGrpSpPr>
              <p:cNvPr id="13" name="Group 9"/>
              <p:cNvGrpSpPr/>
              <p:nvPr/>
            </p:nvGrpSpPr>
            <p:grpSpPr>
              <a:xfrm>
                <a:off x="4615" y="2492"/>
                <a:ext cx="628" cy="107"/>
                <a:chOff x="4615" y="2492"/>
                <a:chExt cx="628" cy="107"/>
              </a:xfrm>
            </p:grpSpPr>
            <p:grpSp>
              <p:nvGrpSpPr>
                <p:cNvPr id="14" name="Group 10"/>
                <p:cNvGrpSpPr/>
                <p:nvPr/>
              </p:nvGrpSpPr>
              <p:grpSpPr>
                <a:xfrm>
                  <a:off x="4836" y="2503"/>
                  <a:ext cx="335" cy="95"/>
                  <a:chOff x="4836" y="2503"/>
                  <a:chExt cx="335" cy="95"/>
                </a:xfrm>
              </p:grpSpPr>
              <p:grpSp>
                <p:nvGrpSpPr>
                  <p:cNvPr id="15" name="Group 11"/>
                  <p:cNvGrpSpPr/>
                  <p:nvPr/>
                </p:nvGrpSpPr>
                <p:grpSpPr>
                  <a:xfrm>
                    <a:off x="4910" y="2507"/>
                    <a:ext cx="214" cy="81"/>
                    <a:chOff x="4910" y="2507"/>
                    <a:chExt cx="214" cy="81"/>
                  </a:xfrm>
                </p:grpSpPr>
                <p:sp>
                  <p:nvSpPr>
                    <p:cNvPr id="16" name="Freeform 12"/>
                    <p:cNvSpPr/>
                    <p:nvPr/>
                  </p:nvSpPr>
                  <p:spPr>
                    <a:xfrm>
                      <a:off x="4910" y="2507"/>
                      <a:ext cx="37" cy="66"/>
                    </a:xfrm>
                    <a:custGeom>
                      <a:avLst/>
                      <a:gdLst>
                        <a:gd name="txL" fmla="*/ 0 w 183"/>
                        <a:gd name="txT" fmla="*/ 0 h 266"/>
                        <a:gd name="txR" fmla="*/ 183 w 183"/>
                        <a:gd name="txB" fmla="*/ 266 h 266"/>
                      </a:gdLst>
                      <a:ahLst/>
                      <a:cxnLst>
                        <a:cxn ang="0">
                          <a:pos x="1" y="1"/>
                        </a:cxn>
                        <a:cxn ang="0">
                          <a:pos x="0" y="0"/>
                        </a:cxn>
                        <a:cxn ang="0">
                          <a:pos x="24" y="66"/>
                        </a:cxn>
                        <a:cxn ang="0">
                          <a:pos x="37" y="66"/>
                        </a:cxn>
                        <a:cxn ang="0">
                          <a:pos x="10" y="0"/>
                        </a:cxn>
                        <a:cxn ang="0">
                          <a:pos x="1" y="1"/>
                        </a:cxn>
                      </a:cxnLst>
                      <a:rect l="txL" t="txT" r="txR" b="txB"/>
                      <a:pathLst>
                        <a:path w="183" h="266">
                          <a:moveTo>
                            <a:pt x="5" y="3"/>
                          </a:moveTo>
                          <a:lnTo>
                            <a:pt x="0" y="0"/>
                          </a:lnTo>
                          <a:lnTo>
                            <a:pt x="121" y="266"/>
                          </a:lnTo>
                          <a:lnTo>
                            <a:pt x="183" y="266"/>
                          </a:lnTo>
                          <a:lnTo>
                            <a:pt x="50" y="0"/>
                          </a:lnTo>
                          <a:lnTo>
                            <a:pt x="5" y="3"/>
                          </a:lnTo>
                          <a:close/>
                        </a:path>
                      </a:pathLst>
                    </a:custGeom>
                    <a:solidFill>
                      <a:srgbClr val="800000"/>
                    </a:solidFill>
                    <a:ln w="31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" name="Freeform 13"/>
                    <p:cNvSpPr/>
                    <p:nvPr/>
                  </p:nvSpPr>
                  <p:spPr>
                    <a:xfrm>
                      <a:off x="5090" y="2544"/>
                      <a:ext cx="34" cy="44"/>
                    </a:xfrm>
                    <a:custGeom>
                      <a:avLst/>
                      <a:gdLst>
                        <a:gd name="txL" fmla="*/ 0 w 168"/>
                        <a:gd name="txT" fmla="*/ 0 h 177"/>
                        <a:gd name="txR" fmla="*/ 168 w 168"/>
                        <a:gd name="txB" fmla="*/ 177 h 177"/>
                      </a:gdLst>
                      <a:ahLst/>
                      <a:cxnLst>
                        <a:cxn ang="0">
                          <a:pos x="9" y="5"/>
                        </a:cxn>
                        <a:cxn ang="0">
                          <a:pos x="10" y="4"/>
                        </a:cxn>
                        <a:cxn ang="0">
                          <a:pos x="34" y="44"/>
                        </a:cxn>
                        <a:cxn ang="0">
                          <a:pos x="22" y="42"/>
                        </a:cxn>
                        <a:cxn ang="0">
                          <a:pos x="0" y="0"/>
                        </a:cxn>
                        <a:cxn ang="0">
                          <a:pos x="9" y="5"/>
                        </a:cxn>
                      </a:cxnLst>
                      <a:rect l="txL" t="txT" r="txR" b="txB"/>
                      <a:pathLst>
                        <a:path w="168" h="177">
                          <a:moveTo>
                            <a:pt x="44" y="20"/>
                          </a:moveTo>
                          <a:lnTo>
                            <a:pt x="49" y="17"/>
                          </a:lnTo>
                          <a:lnTo>
                            <a:pt x="168" y="177"/>
                          </a:lnTo>
                          <a:lnTo>
                            <a:pt x="110" y="168"/>
                          </a:lnTo>
                          <a:lnTo>
                            <a:pt x="0" y="0"/>
                          </a:lnTo>
                          <a:lnTo>
                            <a:pt x="44" y="20"/>
                          </a:lnTo>
                          <a:close/>
                        </a:path>
                      </a:pathLst>
                    </a:custGeom>
                    <a:solidFill>
                      <a:srgbClr val="800000"/>
                    </a:solidFill>
                    <a:ln w="31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 dirty="0">
                        <a:latin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8" name="Freeform 14"/>
                  <p:cNvSpPr/>
                  <p:nvPr/>
                </p:nvSpPr>
                <p:spPr>
                  <a:xfrm>
                    <a:off x="4836" y="2503"/>
                    <a:ext cx="335" cy="95"/>
                  </a:xfrm>
                  <a:custGeom>
                    <a:avLst/>
                    <a:gdLst>
                      <a:gd name="txL" fmla="*/ 0 w 1678"/>
                      <a:gd name="txT" fmla="*/ 0 h 377"/>
                      <a:gd name="txR" fmla="*/ 1678 w 1678"/>
                      <a:gd name="txB" fmla="*/ 377 h 377"/>
                    </a:gdLst>
                    <a:ahLst/>
                    <a:cxnLst>
                      <a:cxn ang="0">
                        <a:pos x="2" y="13"/>
                      </a:cxn>
                      <a:cxn ang="0">
                        <a:pos x="34" y="11"/>
                      </a:cxn>
                      <a:cxn ang="0">
                        <a:pos x="58" y="11"/>
                      </a:cxn>
                      <a:cxn ang="0">
                        <a:pos x="90" y="9"/>
                      </a:cxn>
                      <a:cxn ang="0">
                        <a:pos x="120" y="9"/>
                      </a:cxn>
                      <a:cxn ang="0">
                        <a:pos x="154" y="9"/>
                      </a:cxn>
                      <a:cxn ang="0">
                        <a:pos x="184" y="10"/>
                      </a:cxn>
                      <a:cxn ang="0">
                        <a:pos x="198" y="12"/>
                      </a:cxn>
                      <a:cxn ang="0">
                        <a:pos x="211" y="16"/>
                      </a:cxn>
                      <a:cxn ang="0">
                        <a:pos x="224" y="22"/>
                      </a:cxn>
                      <a:cxn ang="0">
                        <a:pos x="237" y="29"/>
                      </a:cxn>
                      <a:cxn ang="0">
                        <a:pos x="284" y="61"/>
                      </a:cxn>
                      <a:cxn ang="0">
                        <a:pos x="310" y="76"/>
                      </a:cxn>
                      <a:cxn ang="0">
                        <a:pos x="324" y="88"/>
                      </a:cxn>
                      <a:cxn ang="0">
                        <a:pos x="311" y="87"/>
                      </a:cxn>
                      <a:cxn ang="0">
                        <a:pos x="0" y="57"/>
                      </a:cxn>
                      <a:cxn ang="0">
                        <a:pos x="0" y="66"/>
                      </a:cxn>
                      <a:cxn ang="0">
                        <a:pos x="325" y="95"/>
                      </a:cxn>
                      <a:cxn ang="0">
                        <a:pos x="335" y="93"/>
                      </a:cxn>
                      <a:cxn ang="0">
                        <a:pos x="330" y="84"/>
                      </a:cxn>
                      <a:cxn ang="0">
                        <a:pos x="321" y="76"/>
                      </a:cxn>
                      <a:cxn ang="0">
                        <a:pos x="299" y="61"/>
                      </a:cxn>
                      <a:cxn ang="0">
                        <a:pos x="282" y="49"/>
                      </a:cxn>
                      <a:cxn ang="0">
                        <a:pos x="239" y="22"/>
                      </a:cxn>
                      <a:cxn ang="0">
                        <a:pos x="220" y="12"/>
                      </a:cxn>
                      <a:cxn ang="0">
                        <a:pos x="200" y="6"/>
                      </a:cxn>
                      <a:cxn ang="0">
                        <a:pos x="158" y="0"/>
                      </a:cxn>
                      <a:cxn ang="0">
                        <a:pos x="99" y="0"/>
                      </a:cxn>
                      <a:cxn ang="0">
                        <a:pos x="2" y="7"/>
                      </a:cxn>
                      <a:cxn ang="0">
                        <a:pos x="2" y="13"/>
                      </a:cxn>
                    </a:cxnLst>
                    <a:rect l="txL" t="txT" r="txR" b="txB"/>
                    <a:pathLst>
                      <a:path w="1678" h="377">
                        <a:moveTo>
                          <a:pt x="12" y="50"/>
                        </a:moveTo>
                        <a:lnTo>
                          <a:pt x="170" y="43"/>
                        </a:lnTo>
                        <a:lnTo>
                          <a:pt x="290" y="43"/>
                        </a:lnTo>
                        <a:lnTo>
                          <a:pt x="452" y="34"/>
                        </a:lnTo>
                        <a:lnTo>
                          <a:pt x="602" y="34"/>
                        </a:lnTo>
                        <a:lnTo>
                          <a:pt x="771" y="34"/>
                        </a:lnTo>
                        <a:lnTo>
                          <a:pt x="922" y="39"/>
                        </a:lnTo>
                        <a:lnTo>
                          <a:pt x="993" y="49"/>
                        </a:lnTo>
                        <a:lnTo>
                          <a:pt x="1055" y="63"/>
                        </a:lnTo>
                        <a:lnTo>
                          <a:pt x="1123" y="88"/>
                        </a:lnTo>
                        <a:lnTo>
                          <a:pt x="1188" y="116"/>
                        </a:lnTo>
                        <a:lnTo>
                          <a:pt x="1424" y="242"/>
                        </a:lnTo>
                        <a:lnTo>
                          <a:pt x="1551" y="300"/>
                        </a:lnTo>
                        <a:lnTo>
                          <a:pt x="1623" y="348"/>
                        </a:lnTo>
                        <a:lnTo>
                          <a:pt x="1557" y="347"/>
                        </a:lnTo>
                        <a:lnTo>
                          <a:pt x="0" y="225"/>
                        </a:lnTo>
                        <a:lnTo>
                          <a:pt x="2" y="262"/>
                        </a:lnTo>
                        <a:lnTo>
                          <a:pt x="1628" y="377"/>
                        </a:lnTo>
                        <a:lnTo>
                          <a:pt x="1678" y="368"/>
                        </a:lnTo>
                        <a:lnTo>
                          <a:pt x="1652" y="335"/>
                        </a:lnTo>
                        <a:lnTo>
                          <a:pt x="1608" y="300"/>
                        </a:lnTo>
                        <a:lnTo>
                          <a:pt x="1498" y="242"/>
                        </a:lnTo>
                        <a:lnTo>
                          <a:pt x="1413" y="195"/>
                        </a:lnTo>
                        <a:lnTo>
                          <a:pt x="1198" y="86"/>
                        </a:lnTo>
                        <a:lnTo>
                          <a:pt x="1100" y="47"/>
                        </a:lnTo>
                        <a:lnTo>
                          <a:pt x="1004" y="22"/>
                        </a:lnTo>
                        <a:lnTo>
                          <a:pt x="789" y="0"/>
                        </a:lnTo>
                        <a:lnTo>
                          <a:pt x="494" y="0"/>
                        </a:lnTo>
                        <a:lnTo>
                          <a:pt x="12" y="26"/>
                        </a:lnTo>
                        <a:lnTo>
                          <a:pt x="12" y="50"/>
                        </a:lnTo>
                        <a:close/>
                      </a:path>
                    </a:pathLst>
                  </a:custGeom>
                  <a:solidFill>
                    <a:srgbClr val="800000"/>
                  </a:solidFill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9" name="Freeform 15"/>
                <p:cNvSpPr/>
                <p:nvPr/>
              </p:nvSpPr>
              <p:spPr>
                <a:xfrm>
                  <a:off x="4615" y="2492"/>
                  <a:ext cx="628" cy="107"/>
                </a:xfrm>
                <a:custGeom>
                  <a:avLst/>
                  <a:gdLst>
                    <a:gd name="txL" fmla="*/ 0 w 3142"/>
                    <a:gd name="txT" fmla="*/ 0 h 428"/>
                    <a:gd name="txR" fmla="*/ 3142 w 3142"/>
                    <a:gd name="txB" fmla="*/ 428 h 428"/>
                  </a:gdLst>
                  <a:ahLst/>
                  <a:cxnLst>
                    <a:cxn ang="0">
                      <a:pos x="24" y="67"/>
                    </a:cxn>
                    <a:cxn ang="0">
                      <a:pos x="55" y="57"/>
                    </a:cxn>
                    <a:cxn ang="0">
                      <a:pos x="79" y="49"/>
                    </a:cxn>
                    <a:cxn ang="0">
                      <a:pos x="103" y="41"/>
                    </a:cxn>
                    <a:cxn ang="0">
                      <a:pos x="128" y="35"/>
                    </a:cxn>
                    <a:cxn ang="0">
                      <a:pos x="148" y="30"/>
                    </a:cxn>
                    <a:cxn ang="0">
                      <a:pos x="173" y="25"/>
                    </a:cxn>
                    <a:cxn ang="0">
                      <a:pos x="195" y="19"/>
                    </a:cxn>
                    <a:cxn ang="0">
                      <a:pos x="211" y="6"/>
                    </a:cxn>
                    <a:cxn ang="0">
                      <a:pos x="245" y="5"/>
                    </a:cxn>
                    <a:cxn ang="0">
                      <a:pos x="285" y="1"/>
                    </a:cxn>
                    <a:cxn ang="0">
                      <a:pos x="335" y="0"/>
                    </a:cxn>
                    <a:cxn ang="0">
                      <a:pos x="377" y="0"/>
                    </a:cxn>
                    <a:cxn ang="0">
                      <a:pos x="417" y="6"/>
                    </a:cxn>
                    <a:cxn ang="0">
                      <a:pos x="445" y="15"/>
                    </a:cxn>
                    <a:cxn ang="0">
                      <a:pos x="475" y="27"/>
                    </a:cxn>
                    <a:cxn ang="0">
                      <a:pos x="508" y="42"/>
                    </a:cxn>
                    <a:cxn ang="0">
                      <a:pos x="543" y="57"/>
                    </a:cxn>
                    <a:cxn ang="0">
                      <a:pos x="568" y="67"/>
                    </a:cxn>
                    <a:cxn ang="0">
                      <a:pos x="596" y="79"/>
                    </a:cxn>
                    <a:cxn ang="0">
                      <a:pos x="628" y="93"/>
                    </a:cxn>
                    <a:cxn ang="0">
                      <a:pos x="613" y="102"/>
                    </a:cxn>
                    <a:cxn ang="0">
                      <a:pos x="590" y="107"/>
                    </a:cxn>
                    <a:cxn ang="0">
                      <a:pos x="557" y="106"/>
                    </a:cxn>
                    <a:cxn ang="0">
                      <a:pos x="549" y="93"/>
                    </a:cxn>
                    <a:cxn ang="0">
                      <a:pos x="524" y="74"/>
                    </a:cxn>
                    <a:cxn ang="0">
                      <a:pos x="484" y="48"/>
                    </a:cxn>
                    <a:cxn ang="0">
                      <a:pos x="443" y="24"/>
                    </a:cxn>
                    <a:cxn ang="0">
                      <a:pos x="410" y="15"/>
                    </a:cxn>
                    <a:cxn ang="0">
                      <a:pos x="347" y="11"/>
                    </a:cxn>
                    <a:cxn ang="0">
                      <a:pos x="274" y="14"/>
                    </a:cxn>
                    <a:cxn ang="0">
                      <a:pos x="220" y="81"/>
                    </a:cxn>
                  </a:cxnLst>
                  <a:rect l="txL" t="txT" r="txR" b="txB"/>
                  <a:pathLst>
                    <a:path w="3142" h="428">
                      <a:moveTo>
                        <a:pt x="0" y="285"/>
                      </a:moveTo>
                      <a:lnTo>
                        <a:pt x="121" y="268"/>
                      </a:lnTo>
                      <a:lnTo>
                        <a:pt x="214" y="247"/>
                      </a:lnTo>
                      <a:lnTo>
                        <a:pt x="276" y="228"/>
                      </a:lnTo>
                      <a:lnTo>
                        <a:pt x="328" y="213"/>
                      </a:lnTo>
                      <a:lnTo>
                        <a:pt x="395" y="196"/>
                      </a:lnTo>
                      <a:lnTo>
                        <a:pt x="452" y="179"/>
                      </a:lnTo>
                      <a:lnTo>
                        <a:pt x="516" y="162"/>
                      </a:lnTo>
                      <a:lnTo>
                        <a:pt x="575" y="149"/>
                      </a:lnTo>
                      <a:lnTo>
                        <a:pt x="640" y="139"/>
                      </a:lnTo>
                      <a:lnTo>
                        <a:pt x="694" y="130"/>
                      </a:lnTo>
                      <a:lnTo>
                        <a:pt x="740" y="122"/>
                      </a:lnTo>
                      <a:lnTo>
                        <a:pt x="808" y="110"/>
                      </a:lnTo>
                      <a:lnTo>
                        <a:pt x="866" y="101"/>
                      </a:lnTo>
                      <a:lnTo>
                        <a:pt x="921" y="92"/>
                      </a:lnTo>
                      <a:lnTo>
                        <a:pt x="978" y="76"/>
                      </a:lnTo>
                      <a:lnTo>
                        <a:pt x="1025" y="52"/>
                      </a:lnTo>
                      <a:lnTo>
                        <a:pt x="1058" y="24"/>
                      </a:lnTo>
                      <a:lnTo>
                        <a:pt x="1126" y="21"/>
                      </a:lnTo>
                      <a:lnTo>
                        <a:pt x="1225" y="18"/>
                      </a:lnTo>
                      <a:lnTo>
                        <a:pt x="1337" y="9"/>
                      </a:lnTo>
                      <a:lnTo>
                        <a:pt x="1424" y="5"/>
                      </a:lnTo>
                      <a:lnTo>
                        <a:pt x="1552" y="2"/>
                      </a:lnTo>
                      <a:lnTo>
                        <a:pt x="1676" y="1"/>
                      </a:lnTo>
                      <a:lnTo>
                        <a:pt x="1795" y="0"/>
                      </a:lnTo>
                      <a:lnTo>
                        <a:pt x="1885" y="0"/>
                      </a:lnTo>
                      <a:lnTo>
                        <a:pt x="1983" y="8"/>
                      </a:lnTo>
                      <a:lnTo>
                        <a:pt x="2084" y="24"/>
                      </a:lnTo>
                      <a:lnTo>
                        <a:pt x="2159" y="44"/>
                      </a:lnTo>
                      <a:lnTo>
                        <a:pt x="2226" y="62"/>
                      </a:lnTo>
                      <a:lnTo>
                        <a:pt x="2298" y="85"/>
                      </a:lnTo>
                      <a:lnTo>
                        <a:pt x="2378" y="110"/>
                      </a:lnTo>
                      <a:lnTo>
                        <a:pt x="2458" y="139"/>
                      </a:lnTo>
                      <a:lnTo>
                        <a:pt x="2544" y="169"/>
                      </a:lnTo>
                      <a:lnTo>
                        <a:pt x="2628" y="198"/>
                      </a:lnTo>
                      <a:lnTo>
                        <a:pt x="2716" y="227"/>
                      </a:lnTo>
                      <a:lnTo>
                        <a:pt x="2782" y="250"/>
                      </a:lnTo>
                      <a:lnTo>
                        <a:pt x="2844" y="267"/>
                      </a:lnTo>
                      <a:lnTo>
                        <a:pt x="2911" y="292"/>
                      </a:lnTo>
                      <a:lnTo>
                        <a:pt x="2980" y="314"/>
                      </a:lnTo>
                      <a:lnTo>
                        <a:pt x="3065" y="343"/>
                      </a:lnTo>
                      <a:lnTo>
                        <a:pt x="3142" y="373"/>
                      </a:lnTo>
                      <a:lnTo>
                        <a:pt x="3111" y="393"/>
                      </a:lnTo>
                      <a:lnTo>
                        <a:pt x="3065" y="406"/>
                      </a:lnTo>
                      <a:lnTo>
                        <a:pt x="3015" y="420"/>
                      </a:lnTo>
                      <a:lnTo>
                        <a:pt x="2952" y="426"/>
                      </a:lnTo>
                      <a:lnTo>
                        <a:pt x="2869" y="428"/>
                      </a:lnTo>
                      <a:lnTo>
                        <a:pt x="2787" y="425"/>
                      </a:lnTo>
                      <a:lnTo>
                        <a:pt x="2765" y="393"/>
                      </a:lnTo>
                      <a:lnTo>
                        <a:pt x="2745" y="373"/>
                      </a:lnTo>
                      <a:lnTo>
                        <a:pt x="2706" y="344"/>
                      </a:lnTo>
                      <a:lnTo>
                        <a:pt x="2621" y="297"/>
                      </a:lnTo>
                      <a:lnTo>
                        <a:pt x="2516" y="241"/>
                      </a:lnTo>
                      <a:lnTo>
                        <a:pt x="2422" y="193"/>
                      </a:lnTo>
                      <a:lnTo>
                        <a:pt x="2308" y="134"/>
                      </a:lnTo>
                      <a:lnTo>
                        <a:pt x="2214" y="96"/>
                      </a:lnTo>
                      <a:lnTo>
                        <a:pt x="2123" y="70"/>
                      </a:lnTo>
                      <a:lnTo>
                        <a:pt x="2049" y="60"/>
                      </a:lnTo>
                      <a:lnTo>
                        <a:pt x="1913" y="46"/>
                      </a:lnTo>
                      <a:lnTo>
                        <a:pt x="1735" y="45"/>
                      </a:lnTo>
                      <a:lnTo>
                        <a:pt x="1528" y="50"/>
                      </a:lnTo>
                      <a:lnTo>
                        <a:pt x="1369" y="56"/>
                      </a:lnTo>
                      <a:lnTo>
                        <a:pt x="1115" y="70"/>
                      </a:lnTo>
                      <a:lnTo>
                        <a:pt x="1101" y="324"/>
                      </a:lnTo>
                      <a:lnTo>
                        <a:pt x="0" y="28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0" name="Freeform 16"/>
              <p:cNvSpPr/>
              <p:nvPr/>
            </p:nvSpPr>
            <p:spPr>
              <a:xfrm>
                <a:off x="4633" y="2597"/>
                <a:ext cx="849" cy="168"/>
              </a:xfrm>
              <a:custGeom>
                <a:avLst/>
                <a:gdLst>
                  <a:gd name="txL" fmla="*/ 0 w 4248"/>
                  <a:gd name="txT" fmla="*/ 0 h 675"/>
                  <a:gd name="txR" fmla="*/ 4248 w 4248"/>
                  <a:gd name="txB" fmla="*/ 675 h 675"/>
                </a:gdLst>
                <a:ahLst/>
                <a:cxnLst>
                  <a:cxn ang="0">
                    <a:pos x="716" y="79"/>
                  </a:cxn>
                  <a:cxn ang="0">
                    <a:pos x="723" y="105"/>
                  </a:cxn>
                  <a:cxn ang="0">
                    <a:pos x="723" y="124"/>
                  </a:cxn>
                  <a:cxn ang="0">
                    <a:pos x="849" y="124"/>
                  </a:cxn>
                  <a:cxn ang="0">
                    <a:pos x="840" y="137"/>
                  </a:cxn>
                  <a:cxn ang="0">
                    <a:pos x="846" y="152"/>
                  </a:cxn>
                  <a:cxn ang="0">
                    <a:pos x="846" y="159"/>
                  </a:cxn>
                  <a:cxn ang="0">
                    <a:pos x="842" y="164"/>
                  </a:cxn>
                  <a:cxn ang="0">
                    <a:pos x="770" y="164"/>
                  </a:cxn>
                  <a:cxn ang="0">
                    <a:pos x="764" y="168"/>
                  </a:cxn>
                  <a:cxn ang="0">
                    <a:pos x="727" y="168"/>
                  </a:cxn>
                  <a:cxn ang="0">
                    <a:pos x="722" y="163"/>
                  </a:cxn>
                  <a:cxn ang="0">
                    <a:pos x="50" y="163"/>
                  </a:cxn>
                  <a:cxn ang="0">
                    <a:pos x="24" y="133"/>
                  </a:cxn>
                  <a:cxn ang="0">
                    <a:pos x="3" y="143"/>
                  </a:cxn>
                  <a:cxn ang="0">
                    <a:pos x="0" y="61"/>
                  </a:cxn>
                  <a:cxn ang="0">
                    <a:pos x="51" y="0"/>
                  </a:cxn>
                  <a:cxn ang="0">
                    <a:pos x="131" y="2"/>
                  </a:cxn>
                  <a:cxn ang="0">
                    <a:pos x="547" y="137"/>
                  </a:cxn>
                  <a:cxn ang="0">
                    <a:pos x="559" y="121"/>
                  </a:cxn>
                  <a:cxn ang="0">
                    <a:pos x="570" y="79"/>
                  </a:cxn>
                  <a:cxn ang="0">
                    <a:pos x="584" y="45"/>
                  </a:cxn>
                  <a:cxn ang="0">
                    <a:pos x="628" y="17"/>
                  </a:cxn>
                  <a:cxn ang="0">
                    <a:pos x="669" y="18"/>
                  </a:cxn>
                  <a:cxn ang="0">
                    <a:pos x="699" y="39"/>
                  </a:cxn>
                  <a:cxn ang="0">
                    <a:pos x="716" y="79"/>
                  </a:cxn>
                </a:cxnLst>
                <a:rect l="txL" t="txT" r="txR" b="txB"/>
                <a:pathLst>
                  <a:path w="4248" h="675">
                    <a:moveTo>
                      <a:pt x="3585" y="319"/>
                    </a:moveTo>
                    <a:lnTo>
                      <a:pt x="3617" y="421"/>
                    </a:lnTo>
                    <a:lnTo>
                      <a:pt x="3617" y="499"/>
                    </a:lnTo>
                    <a:lnTo>
                      <a:pt x="4248" y="499"/>
                    </a:lnTo>
                    <a:lnTo>
                      <a:pt x="4205" y="552"/>
                    </a:lnTo>
                    <a:lnTo>
                      <a:pt x="4234" y="612"/>
                    </a:lnTo>
                    <a:lnTo>
                      <a:pt x="4234" y="639"/>
                    </a:lnTo>
                    <a:lnTo>
                      <a:pt x="4215" y="659"/>
                    </a:lnTo>
                    <a:lnTo>
                      <a:pt x="3852" y="659"/>
                    </a:lnTo>
                    <a:lnTo>
                      <a:pt x="3823" y="675"/>
                    </a:lnTo>
                    <a:lnTo>
                      <a:pt x="3637" y="675"/>
                    </a:lnTo>
                    <a:lnTo>
                      <a:pt x="3613" y="656"/>
                    </a:lnTo>
                    <a:lnTo>
                      <a:pt x="251" y="656"/>
                    </a:lnTo>
                    <a:lnTo>
                      <a:pt x="118" y="533"/>
                    </a:lnTo>
                    <a:lnTo>
                      <a:pt x="13" y="574"/>
                    </a:lnTo>
                    <a:lnTo>
                      <a:pt x="0" y="246"/>
                    </a:lnTo>
                    <a:lnTo>
                      <a:pt x="255" y="0"/>
                    </a:lnTo>
                    <a:lnTo>
                      <a:pt x="655" y="9"/>
                    </a:lnTo>
                    <a:lnTo>
                      <a:pt x="2739" y="552"/>
                    </a:lnTo>
                    <a:lnTo>
                      <a:pt x="2798" y="487"/>
                    </a:lnTo>
                    <a:lnTo>
                      <a:pt x="2850" y="318"/>
                    </a:lnTo>
                    <a:lnTo>
                      <a:pt x="2923" y="180"/>
                    </a:lnTo>
                    <a:lnTo>
                      <a:pt x="3142" y="68"/>
                    </a:lnTo>
                    <a:lnTo>
                      <a:pt x="3346" y="74"/>
                    </a:lnTo>
                    <a:lnTo>
                      <a:pt x="3498" y="155"/>
                    </a:lnTo>
                    <a:lnTo>
                      <a:pt x="3585" y="319"/>
                    </a:lnTo>
                    <a:close/>
                  </a:path>
                </a:pathLst>
              </a:custGeom>
              <a:solidFill>
                <a:srgbClr val="000000"/>
              </a:solidFill>
              <a:ln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21" name="Group 17"/>
              <p:cNvGrpSpPr/>
              <p:nvPr/>
            </p:nvGrpSpPr>
            <p:grpSpPr>
              <a:xfrm>
                <a:off x="4567" y="2526"/>
                <a:ext cx="916" cy="215"/>
                <a:chOff x="4567" y="2526"/>
                <a:chExt cx="916" cy="215"/>
              </a:xfrm>
            </p:grpSpPr>
            <p:grpSp>
              <p:nvGrpSpPr>
                <p:cNvPr id="22" name="Group 18"/>
                <p:cNvGrpSpPr/>
                <p:nvPr/>
              </p:nvGrpSpPr>
              <p:grpSpPr>
                <a:xfrm>
                  <a:off x="4567" y="2596"/>
                  <a:ext cx="55" cy="123"/>
                  <a:chOff x="4567" y="2596"/>
                  <a:chExt cx="55" cy="123"/>
                </a:xfrm>
              </p:grpSpPr>
              <p:sp>
                <p:nvSpPr>
                  <p:cNvPr id="23" name="Rectangle 19"/>
                  <p:cNvSpPr/>
                  <p:nvPr/>
                </p:nvSpPr>
                <p:spPr>
                  <a:xfrm>
                    <a:off x="4572" y="2621"/>
                    <a:ext cx="21" cy="5"/>
                  </a:xfrm>
                  <a:prstGeom prst="rect">
                    <a:avLst/>
                  </a:prstGeom>
                  <a:solidFill>
                    <a:srgbClr val="808080"/>
                  </a:solidFill>
                  <a:ln w="3175" cap="flat" cmpd="sng">
                    <a:solidFill>
                      <a:srgbClr val="C0C0C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4" name="Rectangle 20"/>
                  <p:cNvSpPr/>
                  <p:nvPr/>
                </p:nvSpPr>
                <p:spPr>
                  <a:xfrm>
                    <a:off x="4572" y="2596"/>
                    <a:ext cx="21" cy="11"/>
                  </a:xfrm>
                  <a:prstGeom prst="rect">
                    <a:avLst/>
                  </a:prstGeom>
                  <a:solidFill>
                    <a:srgbClr val="808080"/>
                  </a:solidFill>
                  <a:ln w="3175" cap="flat" cmpd="sng">
                    <a:solidFill>
                      <a:srgbClr val="C0C0C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5" name="Rectangle 21"/>
                  <p:cNvSpPr/>
                  <p:nvPr/>
                </p:nvSpPr>
                <p:spPr>
                  <a:xfrm>
                    <a:off x="4572" y="2612"/>
                    <a:ext cx="21" cy="5"/>
                  </a:xfrm>
                  <a:prstGeom prst="rect">
                    <a:avLst/>
                  </a:prstGeom>
                  <a:solidFill>
                    <a:srgbClr val="808080"/>
                  </a:solidFill>
                  <a:ln w="3175" cap="flat" cmpd="sng">
                    <a:solidFill>
                      <a:srgbClr val="C0C0C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6" name="Arc 22"/>
                  <p:cNvSpPr/>
                  <p:nvPr/>
                </p:nvSpPr>
                <p:spPr>
                  <a:xfrm>
                    <a:off x="4572" y="2632"/>
                    <a:ext cx="20" cy="28"/>
                  </a:xfrm>
                  <a:custGeom>
                    <a:avLst/>
                    <a:gdLst>
                      <a:gd name="txL" fmla="*/ 0 w 21600"/>
                      <a:gd name="txT" fmla="*/ 0 h 22348"/>
                      <a:gd name="txR" fmla="*/ 21600 w 21600"/>
                      <a:gd name="txB" fmla="*/ 22348 h 22348"/>
                    </a:gdLst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txL" t="txT" r="txR" b="txB"/>
                    <a:pathLst>
                      <a:path w="21600" h="22348" fill="none">
                        <a:moveTo>
                          <a:pt x="21600" y="22348"/>
                        </a:moveTo>
                        <a:cubicBezTo>
                          <a:pt x="9670" y="22348"/>
                          <a:pt x="0" y="12677"/>
                          <a:pt x="0" y="748"/>
                        </a:cubicBezTo>
                        <a:cubicBezTo>
                          <a:pt x="-1" y="498"/>
                          <a:pt x="4" y="249"/>
                          <a:pt x="12" y="-1"/>
                        </a:cubicBezTo>
                      </a:path>
                      <a:path w="21600" h="22348" stroke="0">
                        <a:moveTo>
                          <a:pt x="21600" y="22348"/>
                        </a:moveTo>
                        <a:cubicBezTo>
                          <a:pt x="9670" y="22348"/>
                          <a:pt x="0" y="12677"/>
                          <a:pt x="0" y="748"/>
                        </a:cubicBezTo>
                        <a:cubicBezTo>
                          <a:pt x="-1" y="498"/>
                          <a:pt x="4" y="249"/>
                          <a:pt x="12" y="-1"/>
                        </a:cubicBezTo>
                        <a:lnTo>
                          <a:pt x="21600" y="74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 cap="flat" cmpd="sng">
                    <a:solidFill>
                      <a:srgbClr val="C0C0C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grpSp>
                <p:nvGrpSpPr>
                  <p:cNvPr id="27" name="Group 23"/>
                  <p:cNvGrpSpPr/>
                  <p:nvPr/>
                </p:nvGrpSpPr>
                <p:grpSpPr>
                  <a:xfrm>
                    <a:off x="4567" y="2705"/>
                    <a:ext cx="55" cy="4"/>
                    <a:chOff x="4567" y="2705"/>
                    <a:chExt cx="55" cy="4"/>
                  </a:xfrm>
                </p:grpSpPr>
                <p:sp>
                  <p:nvSpPr>
                    <p:cNvPr id="28" name="Rectangle 24"/>
                    <p:cNvSpPr/>
                    <p:nvPr/>
                  </p:nvSpPr>
                  <p:spPr>
                    <a:xfrm>
                      <a:off x="4570" y="2705"/>
                      <a:ext cx="52" cy="4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3175" cap="flat" cmpd="sng">
                      <a:solidFill>
                        <a:srgbClr val="C0C0C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" name="Oval 25"/>
                    <p:cNvSpPr/>
                    <p:nvPr/>
                  </p:nvSpPr>
                  <p:spPr>
                    <a:xfrm>
                      <a:off x="4567" y="2705"/>
                      <a:ext cx="6" cy="4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3175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 dirty="0"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30" name="Group 26"/>
                  <p:cNvGrpSpPr/>
                  <p:nvPr/>
                </p:nvGrpSpPr>
                <p:grpSpPr>
                  <a:xfrm>
                    <a:off x="4567" y="2714"/>
                    <a:ext cx="55" cy="5"/>
                    <a:chOff x="4567" y="2714"/>
                    <a:chExt cx="55" cy="5"/>
                  </a:xfrm>
                </p:grpSpPr>
                <p:sp>
                  <p:nvSpPr>
                    <p:cNvPr id="31" name="Rectangle 27"/>
                    <p:cNvSpPr/>
                    <p:nvPr/>
                  </p:nvSpPr>
                  <p:spPr>
                    <a:xfrm>
                      <a:off x="4570" y="2714"/>
                      <a:ext cx="52" cy="5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3175" cap="flat" cmpd="sng">
                      <a:solidFill>
                        <a:srgbClr val="C0C0C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2" name="Oval 28"/>
                    <p:cNvSpPr/>
                    <p:nvPr/>
                  </p:nvSpPr>
                  <p:spPr>
                    <a:xfrm>
                      <a:off x="4567" y="2714"/>
                      <a:ext cx="6" cy="5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3175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 dirty="0"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33" name="Group 29"/>
                  <p:cNvGrpSpPr/>
                  <p:nvPr/>
                </p:nvGrpSpPr>
                <p:grpSpPr>
                  <a:xfrm>
                    <a:off x="4567" y="2695"/>
                    <a:ext cx="55" cy="5"/>
                    <a:chOff x="4567" y="2695"/>
                    <a:chExt cx="55" cy="5"/>
                  </a:xfrm>
                </p:grpSpPr>
                <p:sp>
                  <p:nvSpPr>
                    <p:cNvPr id="34" name="Rectangle 30"/>
                    <p:cNvSpPr/>
                    <p:nvPr/>
                  </p:nvSpPr>
                  <p:spPr>
                    <a:xfrm>
                      <a:off x="4570" y="2695"/>
                      <a:ext cx="52" cy="5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3175" cap="flat" cmpd="sng">
                      <a:solidFill>
                        <a:srgbClr val="C0C0C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" name="Oval 31"/>
                    <p:cNvSpPr/>
                    <p:nvPr/>
                  </p:nvSpPr>
                  <p:spPr>
                    <a:xfrm>
                      <a:off x="4567" y="2695"/>
                      <a:ext cx="6" cy="5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3175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 dirty="0"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  <p:sp>
              <p:nvSpPr>
                <p:cNvPr id="36" name="Freeform 32"/>
                <p:cNvSpPr/>
                <p:nvPr/>
              </p:nvSpPr>
              <p:spPr>
                <a:xfrm>
                  <a:off x="4572" y="2563"/>
                  <a:ext cx="911" cy="178"/>
                </a:xfrm>
                <a:custGeom>
                  <a:avLst/>
                  <a:gdLst>
                    <a:gd name="txL" fmla="*/ 0 w 4557"/>
                    <a:gd name="txT" fmla="*/ 0 h 712"/>
                    <a:gd name="txR" fmla="*/ 4557 w 4557"/>
                    <a:gd name="txB" fmla="*/ 712 h 712"/>
                  </a:gdLst>
                  <a:ahLst/>
                  <a:cxnLst>
                    <a:cxn ang="0">
                      <a:pos x="45" y="0"/>
                    </a:cxn>
                    <a:cxn ang="0">
                      <a:pos x="5" y="0"/>
                    </a:cxn>
                    <a:cxn ang="0">
                      <a:pos x="0" y="27"/>
                    </a:cxn>
                    <a:cxn ang="0">
                      <a:pos x="18" y="27"/>
                    </a:cxn>
                    <a:cxn ang="0">
                      <a:pos x="18" y="127"/>
                    </a:cxn>
                    <a:cxn ang="0">
                      <a:pos x="53" y="172"/>
                    </a:cxn>
                    <a:cxn ang="0">
                      <a:pos x="61" y="177"/>
                    </a:cxn>
                    <a:cxn ang="0">
                      <a:pos x="67" y="178"/>
                    </a:cxn>
                    <a:cxn ang="0">
                      <a:pos x="66" y="156"/>
                    </a:cxn>
                    <a:cxn ang="0">
                      <a:pos x="65" y="129"/>
                    </a:cxn>
                    <a:cxn ang="0">
                      <a:pos x="70" y="105"/>
                    </a:cxn>
                    <a:cxn ang="0">
                      <a:pos x="77" y="89"/>
                    </a:cxn>
                    <a:cxn ang="0">
                      <a:pos x="85" y="74"/>
                    </a:cxn>
                    <a:cxn ang="0">
                      <a:pos x="97" y="59"/>
                    </a:cxn>
                    <a:cxn ang="0">
                      <a:pos x="112" y="48"/>
                    </a:cxn>
                    <a:cxn ang="0">
                      <a:pos x="132" y="41"/>
                    </a:cxn>
                    <a:cxn ang="0">
                      <a:pos x="158" y="39"/>
                    </a:cxn>
                    <a:cxn ang="0">
                      <a:pos x="176" y="45"/>
                    </a:cxn>
                    <a:cxn ang="0">
                      <a:pos x="190" y="54"/>
                    </a:cxn>
                    <a:cxn ang="0">
                      <a:pos x="201" y="65"/>
                    </a:cxn>
                    <a:cxn ang="0">
                      <a:pos x="214" y="82"/>
                    </a:cxn>
                    <a:cxn ang="0">
                      <a:pos x="223" y="101"/>
                    </a:cxn>
                    <a:cxn ang="0">
                      <a:pos x="228" y="117"/>
                    </a:cxn>
                    <a:cxn ang="0">
                      <a:pos x="230" y="133"/>
                    </a:cxn>
                    <a:cxn ang="0">
                      <a:pos x="230" y="168"/>
                    </a:cxn>
                    <a:cxn ang="0">
                      <a:pos x="628" y="178"/>
                    </a:cxn>
                    <a:cxn ang="0">
                      <a:pos x="628" y="144"/>
                    </a:cxn>
                    <a:cxn ang="0">
                      <a:pos x="634" y="121"/>
                    </a:cxn>
                    <a:cxn ang="0">
                      <a:pos x="640" y="103"/>
                    </a:cxn>
                    <a:cxn ang="0">
                      <a:pos x="650" y="86"/>
                    </a:cxn>
                    <a:cxn ang="0">
                      <a:pos x="664" y="71"/>
                    </a:cxn>
                    <a:cxn ang="0">
                      <a:pos x="679" y="61"/>
                    </a:cxn>
                    <a:cxn ang="0">
                      <a:pos x="692" y="56"/>
                    </a:cxn>
                    <a:cxn ang="0">
                      <a:pos x="717" y="56"/>
                    </a:cxn>
                    <a:cxn ang="0">
                      <a:pos x="730" y="59"/>
                    </a:cxn>
                    <a:cxn ang="0">
                      <a:pos x="744" y="67"/>
                    </a:cxn>
                    <a:cxn ang="0">
                      <a:pos x="756" y="80"/>
                    </a:cxn>
                    <a:cxn ang="0">
                      <a:pos x="767" y="97"/>
                    </a:cxn>
                    <a:cxn ang="0">
                      <a:pos x="775" y="117"/>
                    </a:cxn>
                    <a:cxn ang="0">
                      <a:pos x="780" y="139"/>
                    </a:cxn>
                    <a:cxn ang="0">
                      <a:pos x="780" y="162"/>
                    </a:cxn>
                    <a:cxn ang="0">
                      <a:pos x="911" y="162"/>
                    </a:cxn>
                    <a:cxn ang="0">
                      <a:pos x="911" y="154"/>
                    </a:cxn>
                    <a:cxn ang="0">
                      <a:pos x="907" y="154"/>
                    </a:cxn>
                    <a:cxn ang="0">
                      <a:pos x="907" y="143"/>
                    </a:cxn>
                    <a:cxn ang="0">
                      <a:pos x="911" y="143"/>
                    </a:cxn>
                    <a:cxn ang="0">
                      <a:pos x="911" y="110"/>
                    </a:cxn>
                    <a:cxn ang="0">
                      <a:pos x="907" y="103"/>
                    </a:cxn>
                    <a:cxn ang="0">
                      <a:pos x="877" y="84"/>
                    </a:cxn>
                    <a:cxn ang="0">
                      <a:pos x="843" y="67"/>
                    </a:cxn>
                    <a:cxn ang="0">
                      <a:pos x="803" y="51"/>
                    </a:cxn>
                    <a:cxn ang="0">
                      <a:pos x="759" y="37"/>
                    </a:cxn>
                    <a:cxn ang="0">
                      <a:pos x="719" y="26"/>
                    </a:cxn>
                    <a:cxn ang="0">
                      <a:pos x="681" y="18"/>
                    </a:cxn>
                    <a:cxn ang="0">
                      <a:pos x="667" y="18"/>
                    </a:cxn>
                    <a:cxn ang="0">
                      <a:pos x="659" y="23"/>
                    </a:cxn>
                    <a:cxn ang="0">
                      <a:pos x="618" y="30"/>
                    </a:cxn>
                    <a:cxn ang="0">
                      <a:pos x="585" y="34"/>
                    </a:cxn>
                    <a:cxn ang="0">
                      <a:pos x="415" y="20"/>
                    </a:cxn>
                    <a:cxn ang="0">
                      <a:pos x="334" y="12"/>
                    </a:cxn>
                    <a:cxn ang="0">
                      <a:pos x="257" y="5"/>
                    </a:cxn>
                    <a:cxn ang="0">
                      <a:pos x="218" y="1"/>
                    </a:cxn>
                    <a:cxn ang="0">
                      <a:pos x="45" y="0"/>
                    </a:cxn>
                  </a:cxnLst>
                  <a:rect l="txL" t="txT" r="txR" b="txB"/>
                  <a:pathLst>
                    <a:path w="4557" h="712">
                      <a:moveTo>
                        <a:pt x="227" y="0"/>
                      </a:moveTo>
                      <a:lnTo>
                        <a:pt x="26" y="0"/>
                      </a:lnTo>
                      <a:lnTo>
                        <a:pt x="0" y="110"/>
                      </a:lnTo>
                      <a:lnTo>
                        <a:pt x="89" y="110"/>
                      </a:lnTo>
                      <a:lnTo>
                        <a:pt x="89" y="508"/>
                      </a:lnTo>
                      <a:lnTo>
                        <a:pt x="264" y="688"/>
                      </a:lnTo>
                      <a:lnTo>
                        <a:pt x="303" y="706"/>
                      </a:lnTo>
                      <a:lnTo>
                        <a:pt x="337" y="712"/>
                      </a:lnTo>
                      <a:lnTo>
                        <a:pt x="331" y="622"/>
                      </a:lnTo>
                      <a:lnTo>
                        <a:pt x="327" y="514"/>
                      </a:lnTo>
                      <a:lnTo>
                        <a:pt x="350" y="422"/>
                      </a:lnTo>
                      <a:lnTo>
                        <a:pt x="383" y="355"/>
                      </a:lnTo>
                      <a:lnTo>
                        <a:pt x="425" y="295"/>
                      </a:lnTo>
                      <a:lnTo>
                        <a:pt x="487" y="236"/>
                      </a:lnTo>
                      <a:lnTo>
                        <a:pt x="558" y="193"/>
                      </a:lnTo>
                      <a:lnTo>
                        <a:pt x="659" y="165"/>
                      </a:lnTo>
                      <a:lnTo>
                        <a:pt x="791" y="155"/>
                      </a:lnTo>
                      <a:lnTo>
                        <a:pt x="882" y="179"/>
                      </a:lnTo>
                      <a:lnTo>
                        <a:pt x="949" y="217"/>
                      </a:lnTo>
                      <a:lnTo>
                        <a:pt x="1005" y="261"/>
                      </a:lnTo>
                      <a:lnTo>
                        <a:pt x="1072" y="328"/>
                      </a:lnTo>
                      <a:lnTo>
                        <a:pt x="1115" y="403"/>
                      </a:lnTo>
                      <a:lnTo>
                        <a:pt x="1142" y="469"/>
                      </a:lnTo>
                      <a:lnTo>
                        <a:pt x="1151" y="533"/>
                      </a:lnTo>
                      <a:lnTo>
                        <a:pt x="1151" y="673"/>
                      </a:lnTo>
                      <a:lnTo>
                        <a:pt x="3142" y="712"/>
                      </a:lnTo>
                      <a:lnTo>
                        <a:pt x="3142" y="577"/>
                      </a:lnTo>
                      <a:lnTo>
                        <a:pt x="3170" y="484"/>
                      </a:lnTo>
                      <a:lnTo>
                        <a:pt x="3203" y="412"/>
                      </a:lnTo>
                      <a:lnTo>
                        <a:pt x="3252" y="344"/>
                      </a:lnTo>
                      <a:lnTo>
                        <a:pt x="3322" y="285"/>
                      </a:lnTo>
                      <a:lnTo>
                        <a:pt x="3394" y="246"/>
                      </a:lnTo>
                      <a:lnTo>
                        <a:pt x="3464" y="223"/>
                      </a:lnTo>
                      <a:lnTo>
                        <a:pt x="3588" y="223"/>
                      </a:lnTo>
                      <a:lnTo>
                        <a:pt x="3654" y="236"/>
                      </a:lnTo>
                      <a:lnTo>
                        <a:pt x="3721" y="266"/>
                      </a:lnTo>
                      <a:lnTo>
                        <a:pt x="3781" y="319"/>
                      </a:lnTo>
                      <a:lnTo>
                        <a:pt x="3839" y="388"/>
                      </a:lnTo>
                      <a:lnTo>
                        <a:pt x="3877" y="469"/>
                      </a:lnTo>
                      <a:lnTo>
                        <a:pt x="3901" y="557"/>
                      </a:lnTo>
                      <a:lnTo>
                        <a:pt x="3901" y="649"/>
                      </a:lnTo>
                      <a:lnTo>
                        <a:pt x="4557" y="647"/>
                      </a:lnTo>
                      <a:lnTo>
                        <a:pt x="4557" y="617"/>
                      </a:lnTo>
                      <a:lnTo>
                        <a:pt x="4536" y="617"/>
                      </a:lnTo>
                      <a:lnTo>
                        <a:pt x="4536" y="573"/>
                      </a:lnTo>
                      <a:lnTo>
                        <a:pt x="4556" y="571"/>
                      </a:lnTo>
                      <a:lnTo>
                        <a:pt x="4556" y="439"/>
                      </a:lnTo>
                      <a:lnTo>
                        <a:pt x="4538" y="412"/>
                      </a:lnTo>
                      <a:lnTo>
                        <a:pt x="4386" y="334"/>
                      </a:lnTo>
                      <a:lnTo>
                        <a:pt x="4218" y="266"/>
                      </a:lnTo>
                      <a:lnTo>
                        <a:pt x="4016" y="203"/>
                      </a:lnTo>
                      <a:lnTo>
                        <a:pt x="3797" y="149"/>
                      </a:lnTo>
                      <a:lnTo>
                        <a:pt x="3596" y="106"/>
                      </a:lnTo>
                      <a:lnTo>
                        <a:pt x="3404" y="71"/>
                      </a:lnTo>
                      <a:lnTo>
                        <a:pt x="3338" y="71"/>
                      </a:lnTo>
                      <a:lnTo>
                        <a:pt x="3294" y="91"/>
                      </a:lnTo>
                      <a:lnTo>
                        <a:pt x="3090" y="121"/>
                      </a:lnTo>
                      <a:lnTo>
                        <a:pt x="2928" y="136"/>
                      </a:lnTo>
                      <a:lnTo>
                        <a:pt x="2078" y="81"/>
                      </a:lnTo>
                      <a:lnTo>
                        <a:pt x="1670" y="47"/>
                      </a:lnTo>
                      <a:lnTo>
                        <a:pt x="1285" y="18"/>
                      </a:lnTo>
                      <a:lnTo>
                        <a:pt x="1091" y="4"/>
                      </a:lnTo>
                      <a:lnTo>
                        <a:pt x="22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7" name="Freeform 33"/>
                <p:cNvSpPr/>
                <p:nvPr/>
              </p:nvSpPr>
              <p:spPr>
                <a:xfrm>
                  <a:off x="4938" y="2577"/>
                  <a:ext cx="184" cy="161"/>
                </a:xfrm>
                <a:custGeom>
                  <a:avLst/>
                  <a:gdLst>
                    <a:gd name="txL" fmla="*/ 0 w 919"/>
                    <a:gd name="txT" fmla="*/ 0 h 641"/>
                    <a:gd name="txR" fmla="*/ 919 w 919"/>
                    <a:gd name="txB" fmla="*/ 641 h 641"/>
                  </a:gdLst>
                  <a:ahLst/>
                  <a:cxnLst>
                    <a:cxn ang="0">
                      <a:pos x="0" y="0"/>
                    </a:cxn>
                    <a:cxn ang="0">
                      <a:pos x="0" y="157"/>
                    </a:cxn>
                    <a:cxn ang="0">
                      <a:pos x="184" y="161"/>
                    </a:cxn>
                    <a:cxn ang="0">
                      <a:pos x="184" y="17"/>
                    </a:cxn>
                    <a:cxn ang="0">
                      <a:pos x="160" y="14"/>
                    </a:cxn>
                    <a:cxn ang="0">
                      <a:pos x="126" y="11"/>
                    </a:cxn>
                    <a:cxn ang="0">
                      <a:pos x="92" y="9"/>
                    </a:cxn>
                    <a:cxn ang="0">
                      <a:pos x="70" y="6"/>
                    </a:cxn>
                    <a:cxn ang="0">
                      <a:pos x="49" y="5"/>
                    </a:cxn>
                    <a:cxn ang="0">
                      <a:pos x="20" y="2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919" h="641">
                      <a:moveTo>
                        <a:pt x="0" y="0"/>
                      </a:moveTo>
                      <a:lnTo>
                        <a:pt x="0" y="626"/>
                      </a:lnTo>
                      <a:lnTo>
                        <a:pt x="919" y="641"/>
                      </a:lnTo>
                      <a:lnTo>
                        <a:pt x="919" y="67"/>
                      </a:lnTo>
                      <a:lnTo>
                        <a:pt x="798" y="55"/>
                      </a:lnTo>
                      <a:lnTo>
                        <a:pt x="630" y="43"/>
                      </a:lnTo>
                      <a:lnTo>
                        <a:pt x="461" y="35"/>
                      </a:lnTo>
                      <a:lnTo>
                        <a:pt x="352" y="25"/>
                      </a:lnTo>
                      <a:lnTo>
                        <a:pt x="244" y="18"/>
                      </a:lnTo>
                      <a:lnTo>
                        <a:pt x="99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8" name="Group 34"/>
                <p:cNvGrpSpPr/>
                <p:nvPr/>
              </p:nvGrpSpPr>
              <p:grpSpPr>
                <a:xfrm>
                  <a:off x="4790" y="2526"/>
                  <a:ext cx="309" cy="182"/>
                  <a:chOff x="4790" y="2526"/>
                  <a:chExt cx="309" cy="182"/>
                </a:xfrm>
              </p:grpSpPr>
              <p:sp>
                <p:nvSpPr>
                  <p:cNvPr id="39" name="Oval 35"/>
                  <p:cNvSpPr/>
                  <p:nvPr/>
                </p:nvSpPr>
                <p:spPr>
                  <a:xfrm>
                    <a:off x="4790" y="2526"/>
                    <a:ext cx="35" cy="26"/>
                  </a:xfrm>
                  <a:prstGeom prst="ellipse">
                    <a:avLst/>
                  </a:prstGeom>
                  <a:solidFill>
                    <a:srgbClr val="800000"/>
                  </a:solidFill>
                  <a:ln w="3175" cap="flat" cmpd="sng">
                    <a:solidFill>
                      <a:srgbClr val="8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0" name="Oval 36"/>
                  <p:cNvSpPr/>
                  <p:nvPr/>
                </p:nvSpPr>
                <p:spPr>
                  <a:xfrm>
                    <a:off x="4796" y="2535"/>
                    <a:ext cx="5" cy="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grpSp>
                <p:nvGrpSpPr>
                  <p:cNvPr id="41" name="Group 37"/>
                  <p:cNvGrpSpPr/>
                  <p:nvPr/>
                </p:nvGrpSpPr>
                <p:grpSpPr>
                  <a:xfrm>
                    <a:off x="4904" y="2599"/>
                    <a:ext cx="195" cy="109"/>
                    <a:chOff x="4904" y="2599"/>
                    <a:chExt cx="195" cy="109"/>
                  </a:xfrm>
                </p:grpSpPr>
                <p:sp>
                  <p:nvSpPr>
                    <p:cNvPr id="42" name="Freeform 38"/>
                    <p:cNvSpPr/>
                    <p:nvPr/>
                  </p:nvSpPr>
                  <p:spPr>
                    <a:xfrm>
                      <a:off x="4904" y="2673"/>
                      <a:ext cx="195" cy="35"/>
                    </a:xfrm>
                    <a:custGeom>
                      <a:avLst/>
                      <a:gdLst>
                        <a:gd name="txL" fmla="*/ 0 w 973"/>
                        <a:gd name="txT" fmla="*/ 0 h 140"/>
                        <a:gd name="txR" fmla="*/ 973 w 973"/>
                        <a:gd name="txB" fmla="*/ 140 h 140"/>
                      </a:gdLst>
                      <a:ahLst/>
                      <a:cxnLst>
                        <a:cxn ang="0">
                          <a:pos x="0" y="19"/>
                        </a:cxn>
                        <a:cxn ang="0">
                          <a:pos x="0" y="35"/>
                        </a:cxn>
                        <a:cxn ang="0">
                          <a:pos x="195" y="0"/>
                        </a:cxn>
                        <a:cxn ang="0">
                          <a:pos x="0" y="19"/>
                        </a:cxn>
                      </a:cxnLst>
                      <a:rect l="txL" t="txT" r="txR" b="txB"/>
                      <a:pathLst>
                        <a:path w="973" h="140">
                          <a:moveTo>
                            <a:pt x="0" y="78"/>
                          </a:moveTo>
                          <a:lnTo>
                            <a:pt x="0" y="140"/>
                          </a:lnTo>
                          <a:lnTo>
                            <a:pt x="973" y="0"/>
                          </a:lnTo>
                          <a:lnTo>
                            <a:pt x="0" y="78"/>
                          </a:lnTo>
                          <a:close/>
                        </a:path>
                      </a:pathLst>
                    </a:custGeom>
                    <a:solidFill>
                      <a:srgbClr val="800000"/>
                    </a:solidFill>
                    <a:ln w="3175" cap="flat" cmpd="sng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3" name="Freeform 39"/>
                    <p:cNvSpPr/>
                    <p:nvPr/>
                  </p:nvSpPr>
                  <p:spPr>
                    <a:xfrm>
                      <a:off x="4904" y="2599"/>
                      <a:ext cx="193" cy="41"/>
                    </a:xfrm>
                    <a:custGeom>
                      <a:avLst/>
                      <a:gdLst>
                        <a:gd name="txL" fmla="*/ 0 w 963"/>
                        <a:gd name="txT" fmla="*/ 0 h 165"/>
                        <a:gd name="txR" fmla="*/ 963 w 963"/>
                        <a:gd name="txB" fmla="*/ 165 h 165"/>
                      </a:gdLst>
                      <a:ahLst/>
                      <a:cxnLst>
                        <a:cxn ang="0">
                          <a:pos x="0" y="0"/>
                        </a:cxn>
                        <a:cxn ang="0">
                          <a:pos x="0" y="16"/>
                        </a:cxn>
                        <a:cxn ang="0">
                          <a:pos x="193" y="41"/>
                        </a:cxn>
                        <a:cxn ang="0">
                          <a:pos x="0" y="0"/>
                        </a:cxn>
                      </a:cxnLst>
                      <a:rect l="txL" t="txT" r="txR" b="txB"/>
                      <a:pathLst>
                        <a:path w="963" h="165">
                          <a:moveTo>
                            <a:pt x="0" y="0"/>
                          </a:moveTo>
                          <a:lnTo>
                            <a:pt x="0" y="64"/>
                          </a:lnTo>
                          <a:lnTo>
                            <a:pt x="963" y="16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800000"/>
                    </a:solidFill>
                    <a:ln w="3175" cap="flat" cmpd="sng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4" name="Freeform 40"/>
                    <p:cNvSpPr/>
                    <p:nvPr/>
                  </p:nvSpPr>
                  <p:spPr>
                    <a:xfrm>
                      <a:off x="4904" y="2624"/>
                      <a:ext cx="193" cy="25"/>
                    </a:xfrm>
                    <a:custGeom>
                      <a:avLst/>
                      <a:gdLst>
                        <a:gd name="txL" fmla="*/ 0 w 963"/>
                        <a:gd name="txT" fmla="*/ 0 h 102"/>
                        <a:gd name="txR" fmla="*/ 963 w 963"/>
                        <a:gd name="txB" fmla="*/ 102 h 102"/>
                      </a:gdLst>
                      <a:ahLst/>
                      <a:cxnLst>
                        <a:cxn ang="0">
                          <a:pos x="0" y="0"/>
                        </a:cxn>
                        <a:cxn ang="0">
                          <a:pos x="0" y="15"/>
                        </a:cxn>
                        <a:cxn ang="0">
                          <a:pos x="193" y="25"/>
                        </a:cxn>
                        <a:cxn ang="0">
                          <a:pos x="0" y="0"/>
                        </a:cxn>
                      </a:cxnLst>
                      <a:rect l="txL" t="txT" r="txR" b="txB"/>
                      <a:pathLst>
                        <a:path w="963" h="102">
                          <a:moveTo>
                            <a:pt x="0" y="0"/>
                          </a:moveTo>
                          <a:lnTo>
                            <a:pt x="0" y="63"/>
                          </a:lnTo>
                          <a:lnTo>
                            <a:pt x="963" y="10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800000"/>
                    </a:solidFill>
                    <a:ln w="3175" cap="flat" cmpd="sng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5" name="Freeform 41"/>
                    <p:cNvSpPr/>
                    <p:nvPr/>
                  </p:nvSpPr>
                  <p:spPr>
                    <a:xfrm>
                      <a:off x="4904" y="2647"/>
                      <a:ext cx="195" cy="16"/>
                    </a:xfrm>
                    <a:custGeom>
                      <a:avLst/>
                      <a:gdLst>
                        <a:gd name="txL" fmla="*/ 0 w 973"/>
                        <a:gd name="txT" fmla="*/ 0 h 63"/>
                        <a:gd name="txR" fmla="*/ 973 w 973"/>
                        <a:gd name="txB" fmla="*/ 63 h 63"/>
                      </a:gdLst>
                      <a:ahLst/>
                      <a:cxnLst>
                        <a:cxn ang="0">
                          <a:pos x="0" y="0"/>
                        </a:cxn>
                        <a:cxn ang="0">
                          <a:pos x="0" y="16"/>
                        </a:cxn>
                        <a:cxn ang="0">
                          <a:pos x="195" y="10"/>
                        </a:cxn>
                        <a:cxn ang="0">
                          <a:pos x="0" y="0"/>
                        </a:cxn>
                      </a:cxnLst>
                      <a:rect l="txL" t="txT" r="txR" b="txB"/>
                      <a:pathLst>
                        <a:path w="973" h="63">
                          <a:moveTo>
                            <a:pt x="0" y="0"/>
                          </a:moveTo>
                          <a:lnTo>
                            <a:pt x="0" y="63"/>
                          </a:lnTo>
                          <a:lnTo>
                            <a:pt x="973" y="3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800000"/>
                    </a:solidFill>
                    <a:ln w="3175" cap="flat" cmpd="sng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6" name="Freeform 42"/>
                    <p:cNvSpPr/>
                    <p:nvPr/>
                  </p:nvSpPr>
                  <p:spPr>
                    <a:xfrm>
                      <a:off x="4904" y="2665"/>
                      <a:ext cx="195" cy="20"/>
                    </a:xfrm>
                    <a:custGeom>
                      <a:avLst/>
                      <a:gdLst>
                        <a:gd name="txL" fmla="*/ 0 w 973"/>
                        <a:gd name="txT" fmla="*/ 0 h 83"/>
                        <a:gd name="txR" fmla="*/ 973 w 973"/>
                        <a:gd name="txB" fmla="*/ 83 h 83"/>
                      </a:gdLst>
                      <a:ahLst/>
                      <a:cxnLst>
                        <a:cxn ang="0">
                          <a:pos x="0" y="5"/>
                        </a:cxn>
                        <a:cxn ang="0">
                          <a:pos x="0" y="20"/>
                        </a:cxn>
                        <a:cxn ang="0">
                          <a:pos x="195" y="0"/>
                        </a:cxn>
                        <a:cxn ang="0">
                          <a:pos x="0" y="5"/>
                        </a:cxn>
                      </a:cxnLst>
                      <a:rect l="txL" t="txT" r="txR" b="txB"/>
                      <a:pathLst>
                        <a:path w="973" h="83">
                          <a:moveTo>
                            <a:pt x="0" y="20"/>
                          </a:moveTo>
                          <a:lnTo>
                            <a:pt x="0" y="83"/>
                          </a:lnTo>
                          <a:lnTo>
                            <a:pt x="973" y="0"/>
                          </a:lnTo>
                          <a:lnTo>
                            <a:pt x="0" y="20"/>
                          </a:lnTo>
                          <a:close/>
                        </a:path>
                      </a:pathLst>
                    </a:custGeom>
                    <a:solidFill>
                      <a:srgbClr val="800000"/>
                    </a:solidFill>
                    <a:ln w="3175" cap="flat" cmpd="sng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 dirty="0"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47" name="Group 43"/>
            <p:cNvGrpSpPr/>
            <p:nvPr/>
          </p:nvGrpSpPr>
          <p:grpSpPr>
            <a:xfrm>
              <a:off x="4646" y="2609"/>
              <a:ext cx="703" cy="186"/>
              <a:chOff x="4646" y="2609"/>
              <a:chExt cx="703" cy="186"/>
            </a:xfrm>
          </p:grpSpPr>
          <p:grpSp>
            <p:nvGrpSpPr>
              <p:cNvPr id="48" name="Group 44"/>
              <p:cNvGrpSpPr/>
              <p:nvPr/>
            </p:nvGrpSpPr>
            <p:grpSpPr>
              <a:xfrm>
                <a:off x="5205" y="2609"/>
                <a:ext cx="144" cy="186"/>
                <a:chOff x="5205" y="2609"/>
                <a:chExt cx="144" cy="186"/>
              </a:xfrm>
            </p:grpSpPr>
            <p:sp>
              <p:nvSpPr>
                <p:cNvPr id="49" name="Oval 45"/>
                <p:cNvSpPr/>
                <p:nvPr/>
              </p:nvSpPr>
              <p:spPr>
                <a:xfrm>
                  <a:off x="5205" y="2609"/>
                  <a:ext cx="144" cy="186"/>
                </a:xfrm>
                <a:prstGeom prst="ellipse">
                  <a:avLst/>
                </a:prstGeom>
                <a:solidFill>
                  <a:srgbClr val="000000"/>
                </a:solidFill>
                <a:ln w="31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" name="Freeform 46"/>
                <p:cNvSpPr/>
                <p:nvPr/>
              </p:nvSpPr>
              <p:spPr>
                <a:xfrm>
                  <a:off x="5265" y="2730"/>
                  <a:ext cx="26" cy="40"/>
                </a:xfrm>
                <a:custGeom>
                  <a:avLst/>
                  <a:gdLst>
                    <a:gd name="txL" fmla="*/ 0 w 127"/>
                    <a:gd name="txT" fmla="*/ 0 h 159"/>
                    <a:gd name="txR" fmla="*/ 127 w 127"/>
                    <a:gd name="txB" fmla="*/ 159 h 159"/>
                  </a:gdLst>
                  <a:ahLst/>
                  <a:cxnLst>
                    <a:cxn ang="0">
                      <a:pos x="0" y="37"/>
                    </a:cxn>
                    <a:cxn ang="0">
                      <a:pos x="10" y="0"/>
                    </a:cxn>
                    <a:cxn ang="0">
                      <a:pos x="16" y="0"/>
                    </a:cxn>
                    <a:cxn ang="0">
                      <a:pos x="26" y="38"/>
                    </a:cxn>
                    <a:cxn ang="0">
                      <a:pos x="13" y="40"/>
                    </a:cxn>
                    <a:cxn ang="0">
                      <a:pos x="0" y="37"/>
                    </a:cxn>
                  </a:cxnLst>
                  <a:rect l="txL" t="txT" r="txR" b="txB"/>
                  <a:pathLst>
                    <a:path w="127" h="159">
                      <a:moveTo>
                        <a:pt x="0" y="148"/>
                      </a:moveTo>
                      <a:lnTo>
                        <a:pt x="50" y="0"/>
                      </a:lnTo>
                      <a:lnTo>
                        <a:pt x="80" y="0"/>
                      </a:lnTo>
                      <a:lnTo>
                        <a:pt x="127" y="153"/>
                      </a:lnTo>
                      <a:lnTo>
                        <a:pt x="65" y="159"/>
                      </a:lnTo>
                      <a:lnTo>
                        <a:pt x="0" y="14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" name="Freeform 47"/>
                <p:cNvSpPr/>
                <p:nvPr/>
              </p:nvSpPr>
              <p:spPr>
                <a:xfrm>
                  <a:off x="5264" y="2634"/>
                  <a:ext cx="26" cy="39"/>
                </a:xfrm>
                <a:custGeom>
                  <a:avLst/>
                  <a:gdLst>
                    <a:gd name="txL" fmla="*/ 0 w 128"/>
                    <a:gd name="txT" fmla="*/ 0 h 160"/>
                    <a:gd name="txR" fmla="*/ 128 w 128"/>
                    <a:gd name="txB" fmla="*/ 160 h 160"/>
                  </a:gdLst>
                  <a:ahLst/>
                  <a:cxnLst>
                    <a:cxn ang="0">
                      <a:pos x="0" y="3"/>
                    </a:cxn>
                    <a:cxn ang="0">
                      <a:pos x="10" y="39"/>
                    </a:cxn>
                    <a:cxn ang="0">
                      <a:pos x="16" y="39"/>
                    </a:cxn>
                    <a:cxn ang="0">
                      <a:pos x="26" y="2"/>
                    </a:cxn>
                    <a:cxn ang="0">
                      <a:pos x="13" y="0"/>
                    </a:cxn>
                    <a:cxn ang="0">
                      <a:pos x="0" y="3"/>
                    </a:cxn>
                  </a:cxnLst>
                  <a:rect l="txL" t="txT" r="txR" b="txB"/>
                  <a:pathLst>
                    <a:path w="128" h="160">
                      <a:moveTo>
                        <a:pt x="0" y="12"/>
                      </a:moveTo>
                      <a:lnTo>
                        <a:pt x="51" y="160"/>
                      </a:lnTo>
                      <a:lnTo>
                        <a:pt x="80" y="160"/>
                      </a:lnTo>
                      <a:lnTo>
                        <a:pt x="128" y="7"/>
                      </a:lnTo>
                      <a:lnTo>
                        <a:pt x="66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" name="Freeform 48"/>
                <p:cNvSpPr/>
                <p:nvPr/>
              </p:nvSpPr>
              <p:spPr>
                <a:xfrm>
                  <a:off x="5298" y="2685"/>
                  <a:ext cx="31" cy="32"/>
                </a:xfrm>
                <a:custGeom>
                  <a:avLst/>
                  <a:gdLst>
                    <a:gd name="txL" fmla="*/ 0 w 154"/>
                    <a:gd name="txT" fmla="*/ 0 h 129"/>
                    <a:gd name="txR" fmla="*/ 154 w 154"/>
                    <a:gd name="txB" fmla="*/ 129 h 129"/>
                  </a:gdLst>
                  <a:ahLst/>
                  <a:cxnLst>
                    <a:cxn ang="0">
                      <a:pos x="29" y="0"/>
                    </a:cxn>
                    <a:cxn ang="0">
                      <a:pos x="0" y="13"/>
                    </a:cxn>
                    <a:cxn ang="0">
                      <a:pos x="0" y="20"/>
                    </a:cxn>
                    <a:cxn ang="0">
                      <a:pos x="30" y="32"/>
                    </a:cxn>
                    <a:cxn ang="0">
                      <a:pos x="31" y="17"/>
                    </a:cxn>
                    <a:cxn ang="0">
                      <a:pos x="29" y="0"/>
                    </a:cxn>
                  </a:cxnLst>
                  <a:rect l="txL" t="txT" r="txR" b="txB"/>
                  <a:pathLst>
                    <a:path w="154" h="129">
                      <a:moveTo>
                        <a:pt x="143" y="0"/>
                      </a:moveTo>
                      <a:lnTo>
                        <a:pt x="0" y="51"/>
                      </a:lnTo>
                      <a:lnTo>
                        <a:pt x="0" y="82"/>
                      </a:lnTo>
                      <a:lnTo>
                        <a:pt x="147" y="129"/>
                      </a:lnTo>
                      <a:lnTo>
                        <a:pt x="154" y="67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" name="Freeform 49"/>
                <p:cNvSpPr/>
                <p:nvPr/>
              </p:nvSpPr>
              <p:spPr>
                <a:xfrm>
                  <a:off x="5225" y="2685"/>
                  <a:ext cx="30" cy="32"/>
                </a:xfrm>
                <a:custGeom>
                  <a:avLst/>
                  <a:gdLst>
                    <a:gd name="txL" fmla="*/ 0 w 154"/>
                    <a:gd name="txT" fmla="*/ 0 h 129"/>
                    <a:gd name="txR" fmla="*/ 154 w 154"/>
                    <a:gd name="txB" fmla="*/ 129 h 129"/>
                  </a:gdLst>
                  <a:ahLst/>
                  <a:cxnLst>
                    <a:cxn ang="0">
                      <a:pos x="2" y="0"/>
                    </a:cxn>
                    <a:cxn ang="0">
                      <a:pos x="30" y="13"/>
                    </a:cxn>
                    <a:cxn ang="0">
                      <a:pos x="30" y="20"/>
                    </a:cxn>
                    <a:cxn ang="0">
                      <a:pos x="1" y="32"/>
                    </a:cxn>
                    <a:cxn ang="0">
                      <a:pos x="0" y="17"/>
                    </a:cxn>
                    <a:cxn ang="0">
                      <a:pos x="2" y="0"/>
                    </a:cxn>
                  </a:cxnLst>
                  <a:rect l="txL" t="txT" r="txR" b="txB"/>
                  <a:pathLst>
                    <a:path w="154" h="129">
                      <a:moveTo>
                        <a:pt x="11" y="0"/>
                      </a:moveTo>
                      <a:lnTo>
                        <a:pt x="154" y="51"/>
                      </a:lnTo>
                      <a:lnTo>
                        <a:pt x="154" y="82"/>
                      </a:lnTo>
                      <a:lnTo>
                        <a:pt x="6" y="129"/>
                      </a:lnTo>
                      <a:lnTo>
                        <a:pt x="0" y="67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4" name="Oval 50"/>
                <p:cNvSpPr/>
                <p:nvPr/>
              </p:nvSpPr>
              <p:spPr>
                <a:xfrm>
                  <a:off x="5225" y="2633"/>
                  <a:ext cx="103" cy="136"/>
                </a:xfrm>
                <a:prstGeom prst="ellipse">
                  <a:avLst/>
                </a:prstGeom>
                <a:noFill/>
                <a:ln w="6350" cap="flat" cmpd="sng">
                  <a:solidFill>
                    <a:srgbClr val="FFFF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5" name="Group 51"/>
                <p:cNvGrpSpPr/>
                <p:nvPr/>
              </p:nvGrpSpPr>
              <p:grpSpPr>
                <a:xfrm>
                  <a:off x="5257" y="2675"/>
                  <a:ext cx="39" cy="52"/>
                  <a:chOff x="5257" y="2675"/>
                  <a:chExt cx="39" cy="52"/>
                </a:xfrm>
              </p:grpSpPr>
              <p:sp>
                <p:nvSpPr>
                  <p:cNvPr id="56" name="Oval 52"/>
                  <p:cNvSpPr/>
                  <p:nvPr/>
                </p:nvSpPr>
                <p:spPr>
                  <a:xfrm>
                    <a:off x="5257" y="2675"/>
                    <a:ext cx="39" cy="5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6350" cap="flat" cmpd="sng">
                    <a:solidFill>
                      <a:srgbClr val="FFFFFF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57" name="Oval 53"/>
                  <p:cNvSpPr/>
                  <p:nvPr/>
                </p:nvSpPr>
                <p:spPr>
                  <a:xfrm>
                    <a:off x="5265" y="2685"/>
                    <a:ext cx="22" cy="3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6350" cap="flat" cmpd="sng">
                    <a:solidFill>
                      <a:srgbClr val="FFFFFF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58" name="Group 54"/>
              <p:cNvGrpSpPr/>
              <p:nvPr/>
            </p:nvGrpSpPr>
            <p:grpSpPr>
              <a:xfrm>
                <a:off x="4646" y="2609"/>
                <a:ext cx="144" cy="186"/>
                <a:chOff x="4646" y="2609"/>
                <a:chExt cx="144" cy="186"/>
              </a:xfrm>
            </p:grpSpPr>
            <p:sp>
              <p:nvSpPr>
                <p:cNvPr id="59" name="Oval 55"/>
                <p:cNvSpPr/>
                <p:nvPr/>
              </p:nvSpPr>
              <p:spPr>
                <a:xfrm>
                  <a:off x="4646" y="2609"/>
                  <a:ext cx="144" cy="186"/>
                </a:xfrm>
                <a:prstGeom prst="ellipse">
                  <a:avLst/>
                </a:prstGeom>
                <a:solidFill>
                  <a:srgbClr val="000000"/>
                </a:solidFill>
                <a:ln w="31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" name="Freeform 56"/>
                <p:cNvSpPr/>
                <p:nvPr/>
              </p:nvSpPr>
              <p:spPr>
                <a:xfrm>
                  <a:off x="4707" y="2730"/>
                  <a:ext cx="25" cy="40"/>
                </a:xfrm>
                <a:custGeom>
                  <a:avLst/>
                  <a:gdLst>
                    <a:gd name="txL" fmla="*/ 0 w 125"/>
                    <a:gd name="txT" fmla="*/ 0 h 159"/>
                    <a:gd name="txR" fmla="*/ 125 w 125"/>
                    <a:gd name="txB" fmla="*/ 159 h 159"/>
                  </a:gdLst>
                  <a:ahLst/>
                  <a:cxnLst>
                    <a:cxn ang="0">
                      <a:pos x="0" y="37"/>
                    </a:cxn>
                    <a:cxn ang="0">
                      <a:pos x="10" y="0"/>
                    </a:cxn>
                    <a:cxn ang="0">
                      <a:pos x="16" y="0"/>
                    </a:cxn>
                    <a:cxn ang="0">
                      <a:pos x="25" y="38"/>
                    </a:cxn>
                    <a:cxn ang="0">
                      <a:pos x="13" y="40"/>
                    </a:cxn>
                    <a:cxn ang="0">
                      <a:pos x="0" y="37"/>
                    </a:cxn>
                  </a:cxnLst>
                  <a:rect l="txL" t="txT" r="txR" b="txB"/>
                  <a:pathLst>
                    <a:path w="125" h="159">
                      <a:moveTo>
                        <a:pt x="0" y="148"/>
                      </a:moveTo>
                      <a:lnTo>
                        <a:pt x="48" y="0"/>
                      </a:lnTo>
                      <a:lnTo>
                        <a:pt x="78" y="0"/>
                      </a:lnTo>
                      <a:lnTo>
                        <a:pt x="125" y="153"/>
                      </a:lnTo>
                      <a:lnTo>
                        <a:pt x="64" y="159"/>
                      </a:lnTo>
                      <a:lnTo>
                        <a:pt x="0" y="14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" name="Freeform 57"/>
                <p:cNvSpPr/>
                <p:nvPr/>
              </p:nvSpPr>
              <p:spPr>
                <a:xfrm>
                  <a:off x="4706" y="2634"/>
                  <a:ext cx="25" cy="39"/>
                </a:xfrm>
                <a:custGeom>
                  <a:avLst/>
                  <a:gdLst>
                    <a:gd name="txL" fmla="*/ 0 w 129"/>
                    <a:gd name="txT" fmla="*/ 0 h 160"/>
                    <a:gd name="txR" fmla="*/ 129 w 129"/>
                    <a:gd name="txB" fmla="*/ 160 h 160"/>
                  </a:gdLst>
                  <a:ahLst/>
                  <a:cxnLst>
                    <a:cxn ang="0">
                      <a:pos x="0" y="3"/>
                    </a:cxn>
                    <a:cxn ang="0">
                      <a:pos x="10" y="39"/>
                    </a:cxn>
                    <a:cxn ang="0">
                      <a:pos x="16" y="39"/>
                    </a:cxn>
                    <a:cxn ang="0">
                      <a:pos x="25" y="2"/>
                    </a:cxn>
                    <a:cxn ang="0">
                      <a:pos x="13" y="0"/>
                    </a:cxn>
                    <a:cxn ang="0">
                      <a:pos x="0" y="3"/>
                    </a:cxn>
                  </a:cxnLst>
                  <a:rect l="txL" t="txT" r="txR" b="txB"/>
                  <a:pathLst>
                    <a:path w="129" h="160">
                      <a:moveTo>
                        <a:pt x="0" y="12"/>
                      </a:moveTo>
                      <a:lnTo>
                        <a:pt x="51" y="160"/>
                      </a:lnTo>
                      <a:lnTo>
                        <a:pt x="82" y="160"/>
                      </a:lnTo>
                      <a:lnTo>
                        <a:pt x="129" y="7"/>
                      </a:lnTo>
                      <a:lnTo>
                        <a:pt x="67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" name="Freeform 58"/>
                <p:cNvSpPr/>
                <p:nvPr/>
              </p:nvSpPr>
              <p:spPr>
                <a:xfrm>
                  <a:off x="4740" y="2685"/>
                  <a:ext cx="31" cy="32"/>
                </a:xfrm>
                <a:custGeom>
                  <a:avLst/>
                  <a:gdLst>
                    <a:gd name="txL" fmla="*/ 0 w 155"/>
                    <a:gd name="txT" fmla="*/ 0 h 129"/>
                    <a:gd name="txR" fmla="*/ 155 w 155"/>
                    <a:gd name="txB" fmla="*/ 129 h 129"/>
                  </a:gdLst>
                  <a:ahLst/>
                  <a:cxnLst>
                    <a:cxn ang="0">
                      <a:pos x="29" y="0"/>
                    </a:cxn>
                    <a:cxn ang="0">
                      <a:pos x="0" y="13"/>
                    </a:cxn>
                    <a:cxn ang="0">
                      <a:pos x="0" y="20"/>
                    </a:cxn>
                    <a:cxn ang="0">
                      <a:pos x="30" y="32"/>
                    </a:cxn>
                    <a:cxn ang="0">
                      <a:pos x="31" y="17"/>
                    </a:cxn>
                    <a:cxn ang="0">
                      <a:pos x="29" y="0"/>
                    </a:cxn>
                  </a:cxnLst>
                  <a:rect l="txL" t="txT" r="txR" b="txB"/>
                  <a:pathLst>
                    <a:path w="155" h="129">
                      <a:moveTo>
                        <a:pt x="144" y="0"/>
                      </a:moveTo>
                      <a:lnTo>
                        <a:pt x="0" y="51"/>
                      </a:lnTo>
                      <a:lnTo>
                        <a:pt x="0" y="82"/>
                      </a:lnTo>
                      <a:lnTo>
                        <a:pt x="148" y="129"/>
                      </a:lnTo>
                      <a:lnTo>
                        <a:pt x="155" y="67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3" name="Freeform 59"/>
                <p:cNvSpPr/>
                <p:nvPr/>
              </p:nvSpPr>
              <p:spPr>
                <a:xfrm>
                  <a:off x="4666" y="2685"/>
                  <a:ext cx="31" cy="32"/>
                </a:xfrm>
                <a:custGeom>
                  <a:avLst/>
                  <a:gdLst>
                    <a:gd name="txL" fmla="*/ 0 w 155"/>
                    <a:gd name="txT" fmla="*/ 0 h 129"/>
                    <a:gd name="txR" fmla="*/ 155 w 155"/>
                    <a:gd name="txB" fmla="*/ 129 h 129"/>
                  </a:gdLst>
                  <a:ahLst/>
                  <a:cxnLst>
                    <a:cxn ang="0">
                      <a:pos x="2" y="0"/>
                    </a:cxn>
                    <a:cxn ang="0">
                      <a:pos x="31" y="13"/>
                    </a:cxn>
                    <a:cxn ang="0">
                      <a:pos x="31" y="20"/>
                    </a:cxn>
                    <a:cxn ang="0">
                      <a:pos x="1" y="32"/>
                    </a:cxn>
                    <a:cxn ang="0">
                      <a:pos x="0" y="17"/>
                    </a:cxn>
                    <a:cxn ang="0">
                      <a:pos x="2" y="0"/>
                    </a:cxn>
                  </a:cxnLst>
                  <a:rect l="txL" t="txT" r="txR" b="txB"/>
                  <a:pathLst>
                    <a:path w="155" h="129">
                      <a:moveTo>
                        <a:pt x="11" y="0"/>
                      </a:moveTo>
                      <a:lnTo>
                        <a:pt x="155" y="51"/>
                      </a:lnTo>
                      <a:lnTo>
                        <a:pt x="155" y="82"/>
                      </a:lnTo>
                      <a:lnTo>
                        <a:pt x="7" y="129"/>
                      </a:lnTo>
                      <a:lnTo>
                        <a:pt x="0" y="67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4" name="Oval 60"/>
                <p:cNvSpPr/>
                <p:nvPr/>
              </p:nvSpPr>
              <p:spPr>
                <a:xfrm>
                  <a:off x="4666" y="2633"/>
                  <a:ext cx="104" cy="136"/>
                </a:xfrm>
                <a:prstGeom prst="ellipse">
                  <a:avLst/>
                </a:prstGeom>
                <a:noFill/>
                <a:ln w="6350" cap="flat" cmpd="sng">
                  <a:solidFill>
                    <a:srgbClr val="FFFF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65" name="Group 61"/>
                <p:cNvGrpSpPr/>
                <p:nvPr/>
              </p:nvGrpSpPr>
              <p:grpSpPr>
                <a:xfrm>
                  <a:off x="4699" y="2675"/>
                  <a:ext cx="39" cy="52"/>
                  <a:chOff x="4699" y="2675"/>
                  <a:chExt cx="39" cy="52"/>
                </a:xfrm>
              </p:grpSpPr>
              <p:sp>
                <p:nvSpPr>
                  <p:cNvPr id="66" name="Oval 62"/>
                  <p:cNvSpPr/>
                  <p:nvPr/>
                </p:nvSpPr>
                <p:spPr>
                  <a:xfrm>
                    <a:off x="4699" y="2675"/>
                    <a:ext cx="39" cy="5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6350" cap="flat" cmpd="sng">
                    <a:solidFill>
                      <a:srgbClr val="FFFFFF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67" name="Oval 63"/>
                  <p:cNvSpPr/>
                  <p:nvPr/>
                </p:nvSpPr>
                <p:spPr>
                  <a:xfrm>
                    <a:off x="4707" y="2685"/>
                    <a:ext cx="22" cy="3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6350" cap="flat" cmpd="sng">
                    <a:solidFill>
                      <a:srgbClr val="FFFFFF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68" name="Group 64"/>
          <p:cNvGrpSpPr/>
          <p:nvPr/>
        </p:nvGrpSpPr>
        <p:grpSpPr>
          <a:xfrm>
            <a:off x="5511165" y="1974215"/>
            <a:ext cx="812800" cy="690563"/>
            <a:chOff x="2719" y="1426"/>
            <a:chExt cx="685" cy="582"/>
          </a:xfrm>
        </p:grpSpPr>
        <p:sp>
          <p:nvSpPr>
            <p:cNvPr id="69" name="Freeform 65"/>
            <p:cNvSpPr/>
            <p:nvPr/>
          </p:nvSpPr>
          <p:spPr>
            <a:xfrm>
              <a:off x="3290" y="1426"/>
              <a:ext cx="114" cy="582"/>
            </a:xfrm>
            <a:custGeom>
              <a:avLst/>
              <a:gdLst>
                <a:gd name="txL" fmla="*/ 0 w 114"/>
                <a:gd name="txT" fmla="*/ 0 h 582"/>
                <a:gd name="txR" fmla="*/ 114 w 114"/>
                <a:gd name="txB" fmla="*/ 582 h 582"/>
              </a:gdLst>
              <a:ahLst/>
              <a:cxnLst>
                <a:cxn ang="0">
                  <a:pos x="114" y="0"/>
                </a:cxn>
                <a:cxn ang="0">
                  <a:pos x="0" y="78"/>
                </a:cxn>
                <a:cxn ang="0">
                  <a:pos x="0" y="582"/>
                </a:cxn>
                <a:cxn ang="0">
                  <a:pos x="114" y="502"/>
                </a:cxn>
                <a:cxn ang="0">
                  <a:pos x="114" y="0"/>
                </a:cxn>
              </a:cxnLst>
              <a:rect l="txL" t="txT" r="txR" b="txB"/>
              <a:pathLst>
                <a:path w="114" h="582">
                  <a:moveTo>
                    <a:pt x="114" y="0"/>
                  </a:moveTo>
                  <a:lnTo>
                    <a:pt x="0" y="78"/>
                  </a:lnTo>
                  <a:lnTo>
                    <a:pt x="0" y="582"/>
                  </a:lnTo>
                  <a:lnTo>
                    <a:pt x="114" y="502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7E6144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0" name="Freeform 66"/>
            <p:cNvSpPr/>
            <p:nvPr/>
          </p:nvSpPr>
          <p:spPr>
            <a:xfrm>
              <a:off x="2719" y="1426"/>
              <a:ext cx="685" cy="582"/>
            </a:xfrm>
            <a:custGeom>
              <a:avLst/>
              <a:gdLst>
                <a:gd name="txL" fmla="*/ 0 w 685"/>
                <a:gd name="txT" fmla="*/ 0 h 582"/>
                <a:gd name="txR" fmla="*/ 685 w 685"/>
                <a:gd name="txB" fmla="*/ 582 h 582"/>
              </a:gdLst>
              <a:ahLst/>
              <a:cxnLst>
                <a:cxn ang="0">
                  <a:pos x="571" y="78"/>
                </a:cxn>
                <a:cxn ang="0">
                  <a:pos x="685" y="0"/>
                </a:cxn>
                <a:cxn ang="0">
                  <a:pos x="114" y="1"/>
                </a:cxn>
                <a:cxn ang="0">
                  <a:pos x="0" y="78"/>
                </a:cxn>
                <a:cxn ang="0">
                  <a:pos x="0" y="582"/>
                </a:cxn>
                <a:cxn ang="0">
                  <a:pos x="571" y="582"/>
                </a:cxn>
                <a:cxn ang="0">
                  <a:pos x="685" y="502"/>
                </a:cxn>
                <a:cxn ang="0">
                  <a:pos x="685" y="0"/>
                </a:cxn>
                <a:cxn ang="0">
                  <a:pos x="571" y="78"/>
                </a:cxn>
              </a:cxnLst>
              <a:rect l="txL" t="txT" r="txR" b="txB"/>
              <a:pathLst>
                <a:path w="685" h="582">
                  <a:moveTo>
                    <a:pt x="571" y="78"/>
                  </a:moveTo>
                  <a:lnTo>
                    <a:pt x="685" y="0"/>
                  </a:lnTo>
                  <a:lnTo>
                    <a:pt x="114" y="1"/>
                  </a:lnTo>
                  <a:lnTo>
                    <a:pt x="0" y="78"/>
                  </a:lnTo>
                  <a:lnTo>
                    <a:pt x="0" y="582"/>
                  </a:lnTo>
                  <a:lnTo>
                    <a:pt x="571" y="582"/>
                  </a:lnTo>
                  <a:lnTo>
                    <a:pt x="685" y="502"/>
                  </a:lnTo>
                  <a:lnTo>
                    <a:pt x="685" y="0"/>
                  </a:lnTo>
                  <a:lnTo>
                    <a:pt x="571" y="78"/>
                  </a:lnTo>
                  <a:close/>
                </a:path>
              </a:pathLst>
            </a:custGeom>
            <a:solidFill>
              <a:srgbClr val="7E6144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1" name="Rectangle 67"/>
            <p:cNvSpPr/>
            <p:nvPr/>
          </p:nvSpPr>
          <p:spPr>
            <a:xfrm>
              <a:off x="2719" y="1504"/>
              <a:ext cx="571" cy="504"/>
            </a:xfrm>
            <a:prstGeom prst="rect">
              <a:avLst/>
            </a:prstGeom>
            <a:solidFill>
              <a:srgbClr val="E0BF61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2" name="Freeform 68"/>
            <p:cNvSpPr/>
            <p:nvPr/>
          </p:nvSpPr>
          <p:spPr>
            <a:xfrm>
              <a:off x="2719" y="1426"/>
              <a:ext cx="684" cy="78"/>
            </a:xfrm>
            <a:custGeom>
              <a:avLst/>
              <a:gdLst>
                <a:gd name="txL" fmla="*/ 0 w 684"/>
                <a:gd name="txT" fmla="*/ 0 h 78"/>
                <a:gd name="txR" fmla="*/ 684 w 684"/>
                <a:gd name="txB" fmla="*/ 78 h 78"/>
              </a:gdLst>
              <a:ahLst/>
              <a:cxnLst>
                <a:cxn ang="0">
                  <a:pos x="0" y="78"/>
                </a:cxn>
                <a:cxn ang="0">
                  <a:pos x="571" y="78"/>
                </a:cxn>
                <a:cxn ang="0">
                  <a:pos x="684" y="0"/>
                </a:cxn>
                <a:cxn ang="0">
                  <a:pos x="114" y="1"/>
                </a:cxn>
                <a:cxn ang="0">
                  <a:pos x="0" y="78"/>
                </a:cxn>
              </a:cxnLst>
              <a:rect l="txL" t="txT" r="txR" b="txB"/>
              <a:pathLst>
                <a:path w="684" h="78">
                  <a:moveTo>
                    <a:pt x="0" y="78"/>
                  </a:moveTo>
                  <a:lnTo>
                    <a:pt x="571" y="78"/>
                  </a:lnTo>
                  <a:lnTo>
                    <a:pt x="684" y="0"/>
                  </a:lnTo>
                  <a:lnTo>
                    <a:pt x="114" y="1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A27A3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3" name="Freeform 69"/>
            <p:cNvSpPr/>
            <p:nvPr/>
          </p:nvSpPr>
          <p:spPr>
            <a:xfrm>
              <a:off x="2779" y="1668"/>
              <a:ext cx="274" cy="176"/>
            </a:xfrm>
            <a:custGeom>
              <a:avLst/>
              <a:gdLst>
                <a:gd name="txL" fmla="*/ 0 w 274"/>
                <a:gd name="txT" fmla="*/ 0 h 176"/>
                <a:gd name="txR" fmla="*/ 274 w 274"/>
                <a:gd name="txB" fmla="*/ 176 h 176"/>
              </a:gdLst>
              <a:ahLst/>
              <a:cxnLst>
                <a:cxn ang="0">
                  <a:pos x="0" y="89"/>
                </a:cxn>
                <a:cxn ang="0">
                  <a:pos x="34" y="132"/>
                </a:cxn>
                <a:cxn ang="0">
                  <a:pos x="69" y="176"/>
                </a:cxn>
                <a:cxn ang="0">
                  <a:pos x="137" y="176"/>
                </a:cxn>
                <a:cxn ang="0">
                  <a:pos x="206" y="176"/>
                </a:cxn>
                <a:cxn ang="0">
                  <a:pos x="240" y="132"/>
                </a:cxn>
                <a:cxn ang="0">
                  <a:pos x="274" y="89"/>
                </a:cxn>
                <a:cxn ang="0">
                  <a:pos x="240" y="44"/>
                </a:cxn>
                <a:cxn ang="0">
                  <a:pos x="206" y="0"/>
                </a:cxn>
                <a:cxn ang="0">
                  <a:pos x="137" y="0"/>
                </a:cxn>
                <a:cxn ang="0">
                  <a:pos x="69" y="0"/>
                </a:cxn>
                <a:cxn ang="0">
                  <a:pos x="34" y="44"/>
                </a:cxn>
                <a:cxn ang="0">
                  <a:pos x="0" y="89"/>
                </a:cxn>
              </a:cxnLst>
              <a:rect l="txL" t="txT" r="txR" b="txB"/>
              <a:pathLst>
                <a:path w="274" h="176">
                  <a:moveTo>
                    <a:pt x="0" y="89"/>
                  </a:moveTo>
                  <a:lnTo>
                    <a:pt x="34" y="132"/>
                  </a:lnTo>
                  <a:lnTo>
                    <a:pt x="69" y="176"/>
                  </a:lnTo>
                  <a:lnTo>
                    <a:pt x="137" y="176"/>
                  </a:lnTo>
                  <a:lnTo>
                    <a:pt x="206" y="176"/>
                  </a:lnTo>
                  <a:lnTo>
                    <a:pt x="240" y="132"/>
                  </a:lnTo>
                  <a:lnTo>
                    <a:pt x="274" y="89"/>
                  </a:lnTo>
                  <a:lnTo>
                    <a:pt x="240" y="44"/>
                  </a:lnTo>
                  <a:lnTo>
                    <a:pt x="206" y="0"/>
                  </a:lnTo>
                  <a:lnTo>
                    <a:pt x="137" y="0"/>
                  </a:lnTo>
                  <a:lnTo>
                    <a:pt x="69" y="0"/>
                  </a:lnTo>
                  <a:lnTo>
                    <a:pt x="34" y="44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7FA6C8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4" name="Freeform 70"/>
            <p:cNvSpPr/>
            <p:nvPr/>
          </p:nvSpPr>
          <p:spPr>
            <a:xfrm>
              <a:off x="2963" y="1542"/>
              <a:ext cx="318" cy="203"/>
            </a:xfrm>
            <a:custGeom>
              <a:avLst/>
              <a:gdLst>
                <a:gd name="txL" fmla="*/ 0 w 318"/>
                <a:gd name="txT" fmla="*/ 0 h 203"/>
                <a:gd name="txR" fmla="*/ 318 w 318"/>
                <a:gd name="txB" fmla="*/ 203 h 203"/>
              </a:gdLst>
              <a:ahLst/>
              <a:cxnLst>
                <a:cxn ang="0">
                  <a:pos x="0" y="101"/>
                </a:cxn>
                <a:cxn ang="0">
                  <a:pos x="40" y="152"/>
                </a:cxn>
                <a:cxn ang="0">
                  <a:pos x="79" y="203"/>
                </a:cxn>
                <a:cxn ang="0">
                  <a:pos x="158" y="203"/>
                </a:cxn>
                <a:cxn ang="0">
                  <a:pos x="239" y="203"/>
                </a:cxn>
                <a:cxn ang="0">
                  <a:pos x="278" y="152"/>
                </a:cxn>
                <a:cxn ang="0">
                  <a:pos x="318" y="101"/>
                </a:cxn>
                <a:cxn ang="0">
                  <a:pos x="278" y="51"/>
                </a:cxn>
                <a:cxn ang="0">
                  <a:pos x="239" y="0"/>
                </a:cxn>
                <a:cxn ang="0">
                  <a:pos x="158" y="0"/>
                </a:cxn>
                <a:cxn ang="0">
                  <a:pos x="79" y="0"/>
                </a:cxn>
                <a:cxn ang="0">
                  <a:pos x="40" y="51"/>
                </a:cxn>
                <a:cxn ang="0">
                  <a:pos x="0" y="101"/>
                </a:cxn>
              </a:cxnLst>
              <a:rect l="txL" t="txT" r="txR" b="txB"/>
              <a:pathLst>
                <a:path w="318" h="203">
                  <a:moveTo>
                    <a:pt x="0" y="101"/>
                  </a:moveTo>
                  <a:lnTo>
                    <a:pt x="40" y="152"/>
                  </a:lnTo>
                  <a:lnTo>
                    <a:pt x="79" y="203"/>
                  </a:lnTo>
                  <a:lnTo>
                    <a:pt x="158" y="203"/>
                  </a:lnTo>
                  <a:lnTo>
                    <a:pt x="239" y="203"/>
                  </a:lnTo>
                  <a:lnTo>
                    <a:pt x="278" y="152"/>
                  </a:lnTo>
                  <a:lnTo>
                    <a:pt x="318" y="101"/>
                  </a:lnTo>
                  <a:lnTo>
                    <a:pt x="278" y="51"/>
                  </a:lnTo>
                  <a:lnTo>
                    <a:pt x="239" y="0"/>
                  </a:lnTo>
                  <a:lnTo>
                    <a:pt x="158" y="0"/>
                  </a:lnTo>
                  <a:lnTo>
                    <a:pt x="79" y="0"/>
                  </a:lnTo>
                  <a:lnTo>
                    <a:pt x="40" y="51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A27A3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5" name="Freeform 71"/>
            <p:cNvSpPr/>
            <p:nvPr/>
          </p:nvSpPr>
          <p:spPr>
            <a:xfrm>
              <a:off x="2984" y="1555"/>
              <a:ext cx="276" cy="177"/>
            </a:xfrm>
            <a:custGeom>
              <a:avLst/>
              <a:gdLst>
                <a:gd name="txL" fmla="*/ 0 w 276"/>
                <a:gd name="txT" fmla="*/ 0 h 177"/>
                <a:gd name="txR" fmla="*/ 276 w 276"/>
                <a:gd name="txB" fmla="*/ 177 h 177"/>
              </a:gdLst>
              <a:ahLst/>
              <a:cxnLst>
                <a:cxn ang="0">
                  <a:pos x="0" y="89"/>
                </a:cxn>
                <a:cxn ang="0">
                  <a:pos x="34" y="132"/>
                </a:cxn>
                <a:cxn ang="0">
                  <a:pos x="69" y="177"/>
                </a:cxn>
                <a:cxn ang="0">
                  <a:pos x="138" y="177"/>
                </a:cxn>
                <a:cxn ang="0">
                  <a:pos x="207" y="177"/>
                </a:cxn>
                <a:cxn ang="0">
                  <a:pos x="241" y="132"/>
                </a:cxn>
                <a:cxn ang="0">
                  <a:pos x="276" y="89"/>
                </a:cxn>
                <a:cxn ang="0">
                  <a:pos x="241" y="45"/>
                </a:cxn>
                <a:cxn ang="0">
                  <a:pos x="207" y="0"/>
                </a:cxn>
                <a:cxn ang="0">
                  <a:pos x="138" y="0"/>
                </a:cxn>
                <a:cxn ang="0">
                  <a:pos x="69" y="0"/>
                </a:cxn>
                <a:cxn ang="0">
                  <a:pos x="34" y="45"/>
                </a:cxn>
                <a:cxn ang="0">
                  <a:pos x="0" y="89"/>
                </a:cxn>
              </a:cxnLst>
              <a:rect l="txL" t="txT" r="txR" b="txB"/>
              <a:pathLst>
                <a:path w="276" h="177">
                  <a:moveTo>
                    <a:pt x="0" y="89"/>
                  </a:moveTo>
                  <a:lnTo>
                    <a:pt x="34" y="132"/>
                  </a:lnTo>
                  <a:lnTo>
                    <a:pt x="69" y="177"/>
                  </a:lnTo>
                  <a:lnTo>
                    <a:pt x="138" y="177"/>
                  </a:lnTo>
                  <a:lnTo>
                    <a:pt x="207" y="177"/>
                  </a:lnTo>
                  <a:lnTo>
                    <a:pt x="241" y="132"/>
                  </a:lnTo>
                  <a:lnTo>
                    <a:pt x="276" y="89"/>
                  </a:lnTo>
                  <a:lnTo>
                    <a:pt x="241" y="45"/>
                  </a:lnTo>
                  <a:lnTo>
                    <a:pt x="207" y="0"/>
                  </a:lnTo>
                  <a:lnTo>
                    <a:pt x="138" y="0"/>
                  </a:lnTo>
                  <a:lnTo>
                    <a:pt x="69" y="0"/>
                  </a:lnTo>
                  <a:lnTo>
                    <a:pt x="34" y="45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E0BF61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6" name="Freeform 72"/>
            <p:cNvSpPr/>
            <p:nvPr/>
          </p:nvSpPr>
          <p:spPr>
            <a:xfrm>
              <a:off x="3043" y="1732"/>
              <a:ext cx="158" cy="13"/>
            </a:xfrm>
            <a:custGeom>
              <a:avLst/>
              <a:gdLst>
                <a:gd name="txL" fmla="*/ 0 w 158"/>
                <a:gd name="txT" fmla="*/ 0 h 13"/>
                <a:gd name="txR" fmla="*/ 158 w 158"/>
                <a:gd name="txB" fmla="*/ 13 h 13"/>
              </a:gdLst>
              <a:ahLst/>
              <a:cxnLst>
                <a:cxn ang="0">
                  <a:pos x="0" y="13"/>
                </a:cxn>
                <a:cxn ang="0">
                  <a:pos x="79" y="13"/>
                </a:cxn>
                <a:cxn ang="0">
                  <a:pos x="158" y="13"/>
                </a:cxn>
                <a:cxn ang="0">
                  <a:pos x="148" y="0"/>
                </a:cxn>
                <a:cxn ang="0">
                  <a:pos x="10" y="0"/>
                </a:cxn>
                <a:cxn ang="0">
                  <a:pos x="0" y="13"/>
                </a:cxn>
              </a:cxnLst>
              <a:rect l="txL" t="txT" r="txR" b="txB"/>
              <a:pathLst>
                <a:path w="158" h="13">
                  <a:moveTo>
                    <a:pt x="0" y="13"/>
                  </a:moveTo>
                  <a:lnTo>
                    <a:pt x="79" y="13"/>
                  </a:lnTo>
                  <a:lnTo>
                    <a:pt x="158" y="13"/>
                  </a:lnTo>
                  <a:lnTo>
                    <a:pt x="148" y="0"/>
                  </a:lnTo>
                  <a:lnTo>
                    <a:pt x="10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7E6144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7" name="Freeform 73"/>
            <p:cNvSpPr/>
            <p:nvPr/>
          </p:nvSpPr>
          <p:spPr>
            <a:xfrm>
              <a:off x="3191" y="1643"/>
              <a:ext cx="90" cy="102"/>
            </a:xfrm>
            <a:custGeom>
              <a:avLst/>
              <a:gdLst>
                <a:gd name="txL" fmla="*/ 0 w 90"/>
                <a:gd name="txT" fmla="*/ 0 h 102"/>
                <a:gd name="txR" fmla="*/ 90 w 90"/>
                <a:gd name="txB" fmla="*/ 102 h 102"/>
              </a:gdLst>
              <a:ahLst/>
              <a:cxnLst>
                <a:cxn ang="0">
                  <a:pos x="11" y="102"/>
                </a:cxn>
                <a:cxn ang="0">
                  <a:pos x="90" y="0"/>
                </a:cxn>
                <a:cxn ang="0">
                  <a:pos x="69" y="0"/>
                </a:cxn>
                <a:cxn ang="0">
                  <a:pos x="0" y="89"/>
                </a:cxn>
                <a:cxn ang="0">
                  <a:pos x="11" y="102"/>
                </a:cxn>
              </a:cxnLst>
              <a:rect l="txL" t="txT" r="txR" b="txB"/>
              <a:pathLst>
                <a:path w="90" h="102">
                  <a:moveTo>
                    <a:pt x="11" y="102"/>
                  </a:moveTo>
                  <a:lnTo>
                    <a:pt x="90" y="0"/>
                  </a:lnTo>
                  <a:lnTo>
                    <a:pt x="69" y="0"/>
                  </a:lnTo>
                  <a:lnTo>
                    <a:pt x="0" y="89"/>
                  </a:lnTo>
                  <a:lnTo>
                    <a:pt x="11" y="102"/>
                  </a:lnTo>
                  <a:close/>
                </a:path>
              </a:pathLst>
            </a:custGeom>
            <a:solidFill>
              <a:srgbClr val="7E6144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8" name="Freeform 74"/>
            <p:cNvSpPr/>
            <p:nvPr/>
          </p:nvSpPr>
          <p:spPr>
            <a:xfrm>
              <a:off x="3191" y="1542"/>
              <a:ext cx="90" cy="101"/>
            </a:xfrm>
            <a:custGeom>
              <a:avLst/>
              <a:gdLst>
                <a:gd name="txL" fmla="*/ 0 w 90"/>
                <a:gd name="txT" fmla="*/ 0 h 101"/>
                <a:gd name="txR" fmla="*/ 90 w 90"/>
                <a:gd name="txB" fmla="*/ 101 h 101"/>
              </a:gdLst>
              <a:ahLst/>
              <a:cxnLst>
                <a:cxn ang="0">
                  <a:pos x="90" y="101"/>
                </a:cxn>
                <a:cxn ang="0">
                  <a:pos x="11" y="0"/>
                </a:cxn>
                <a:cxn ang="0">
                  <a:pos x="0" y="13"/>
                </a:cxn>
                <a:cxn ang="0">
                  <a:pos x="69" y="101"/>
                </a:cxn>
                <a:cxn ang="0">
                  <a:pos x="90" y="101"/>
                </a:cxn>
              </a:cxnLst>
              <a:rect l="txL" t="txT" r="txR" b="txB"/>
              <a:pathLst>
                <a:path w="90" h="101">
                  <a:moveTo>
                    <a:pt x="90" y="101"/>
                  </a:moveTo>
                  <a:lnTo>
                    <a:pt x="11" y="0"/>
                  </a:lnTo>
                  <a:lnTo>
                    <a:pt x="0" y="13"/>
                  </a:lnTo>
                  <a:lnTo>
                    <a:pt x="69" y="101"/>
                  </a:lnTo>
                  <a:lnTo>
                    <a:pt x="90" y="101"/>
                  </a:lnTo>
                  <a:close/>
                </a:path>
              </a:pathLst>
            </a:custGeom>
            <a:solidFill>
              <a:srgbClr val="7E6144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9" name="Freeform 75"/>
            <p:cNvSpPr/>
            <p:nvPr/>
          </p:nvSpPr>
          <p:spPr>
            <a:xfrm>
              <a:off x="2963" y="1745"/>
              <a:ext cx="317" cy="203"/>
            </a:xfrm>
            <a:custGeom>
              <a:avLst/>
              <a:gdLst>
                <a:gd name="txL" fmla="*/ 0 w 317"/>
                <a:gd name="txT" fmla="*/ 0 h 203"/>
                <a:gd name="txR" fmla="*/ 317 w 317"/>
                <a:gd name="txB" fmla="*/ 203 h 203"/>
              </a:gdLst>
              <a:ahLst/>
              <a:cxnLst>
                <a:cxn ang="0">
                  <a:pos x="0" y="102"/>
                </a:cxn>
                <a:cxn ang="0">
                  <a:pos x="40" y="153"/>
                </a:cxn>
                <a:cxn ang="0">
                  <a:pos x="79" y="203"/>
                </a:cxn>
                <a:cxn ang="0">
                  <a:pos x="158" y="203"/>
                </a:cxn>
                <a:cxn ang="0">
                  <a:pos x="238" y="203"/>
                </a:cxn>
                <a:cxn ang="0">
                  <a:pos x="277" y="153"/>
                </a:cxn>
                <a:cxn ang="0">
                  <a:pos x="317" y="102"/>
                </a:cxn>
                <a:cxn ang="0">
                  <a:pos x="277" y="51"/>
                </a:cxn>
                <a:cxn ang="0">
                  <a:pos x="238" y="0"/>
                </a:cxn>
                <a:cxn ang="0">
                  <a:pos x="158" y="0"/>
                </a:cxn>
                <a:cxn ang="0">
                  <a:pos x="79" y="0"/>
                </a:cxn>
                <a:cxn ang="0">
                  <a:pos x="40" y="51"/>
                </a:cxn>
                <a:cxn ang="0">
                  <a:pos x="0" y="102"/>
                </a:cxn>
              </a:cxnLst>
              <a:rect l="txL" t="txT" r="txR" b="txB"/>
              <a:pathLst>
                <a:path w="317" h="203">
                  <a:moveTo>
                    <a:pt x="0" y="102"/>
                  </a:moveTo>
                  <a:lnTo>
                    <a:pt x="40" y="153"/>
                  </a:lnTo>
                  <a:lnTo>
                    <a:pt x="79" y="203"/>
                  </a:lnTo>
                  <a:lnTo>
                    <a:pt x="158" y="203"/>
                  </a:lnTo>
                  <a:lnTo>
                    <a:pt x="238" y="203"/>
                  </a:lnTo>
                  <a:lnTo>
                    <a:pt x="277" y="153"/>
                  </a:lnTo>
                  <a:lnTo>
                    <a:pt x="317" y="102"/>
                  </a:lnTo>
                  <a:lnTo>
                    <a:pt x="277" y="51"/>
                  </a:lnTo>
                  <a:lnTo>
                    <a:pt x="238" y="0"/>
                  </a:lnTo>
                  <a:lnTo>
                    <a:pt x="158" y="0"/>
                  </a:lnTo>
                  <a:lnTo>
                    <a:pt x="79" y="0"/>
                  </a:lnTo>
                  <a:lnTo>
                    <a:pt x="40" y="51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A27A3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0" name="Freeform 76"/>
            <p:cNvSpPr/>
            <p:nvPr/>
          </p:nvSpPr>
          <p:spPr>
            <a:xfrm>
              <a:off x="2984" y="1758"/>
              <a:ext cx="275" cy="177"/>
            </a:xfrm>
            <a:custGeom>
              <a:avLst/>
              <a:gdLst>
                <a:gd name="txL" fmla="*/ 0 w 275"/>
                <a:gd name="txT" fmla="*/ 0 h 177"/>
                <a:gd name="txR" fmla="*/ 275 w 275"/>
                <a:gd name="txB" fmla="*/ 177 h 177"/>
              </a:gdLst>
              <a:ahLst/>
              <a:cxnLst>
                <a:cxn ang="0">
                  <a:pos x="0" y="88"/>
                </a:cxn>
                <a:cxn ang="0">
                  <a:pos x="34" y="132"/>
                </a:cxn>
                <a:cxn ang="0">
                  <a:pos x="69" y="177"/>
                </a:cxn>
                <a:cxn ang="0">
                  <a:pos x="137" y="177"/>
                </a:cxn>
                <a:cxn ang="0">
                  <a:pos x="207" y="177"/>
                </a:cxn>
                <a:cxn ang="0">
                  <a:pos x="241" y="132"/>
                </a:cxn>
                <a:cxn ang="0">
                  <a:pos x="275" y="88"/>
                </a:cxn>
                <a:cxn ang="0">
                  <a:pos x="241" y="45"/>
                </a:cxn>
                <a:cxn ang="0">
                  <a:pos x="207" y="0"/>
                </a:cxn>
                <a:cxn ang="0">
                  <a:pos x="137" y="0"/>
                </a:cxn>
                <a:cxn ang="0">
                  <a:pos x="69" y="0"/>
                </a:cxn>
                <a:cxn ang="0">
                  <a:pos x="34" y="45"/>
                </a:cxn>
                <a:cxn ang="0">
                  <a:pos x="0" y="88"/>
                </a:cxn>
              </a:cxnLst>
              <a:rect l="txL" t="txT" r="txR" b="txB"/>
              <a:pathLst>
                <a:path w="275" h="177">
                  <a:moveTo>
                    <a:pt x="0" y="88"/>
                  </a:moveTo>
                  <a:lnTo>
                    <a:pt x="34" y="132"/>
                  </a:lnTo>
                  <a:lnTo>
                    <a:pt x="69" y="177"/>
                  </a:lnTo>
                  <a:lnTo>
                    <a:pt x="137" y="177"/>
                  </a:lnTo>
                  <a:lnTo>
                    <a:pt x="207" y="177"/>
                  </a:lnTo>
                  <a:lnTo>
                    <a:pt x="241" y="132"/>
                  </a:lnTo>
                  <a:lnTo>
                    <a:pt x="275" y="88"/>
                  </a:lnTo>
                  <a:lnTo>
                    <a:pt x="241" y="45"/>
                  </a:lnTo>
                  <a:lnTo>
                    <a:pt x="207" y="0"/>
                  </a:lnTo>
                  <a:lnTo>
                    <a:pt x="137" y="0"/>
                  </a:lnTo>
                  <a:lnTo>
                    <a:pt x="69" y="0"/>
                  </a:lnTo>
                  <a:lnTo>
                    <a:pt x="34" y="45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E0BF61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1" name="Freeform 77"/>
            <p:cNvSpPr/>
            <p:nvPr/>
          </p:nvSpPr>
          <p:spPr>
            <a:xfrm>
              <a:off x="3043" y="1935"/>
              <a:ext cx="158" cy="13"/>
            </a:xfrm>
            <a:custGeom>
              <a:avLst/>
              <a:gdLst>
                <a:gd name="txL" fmla="*/ 0 w 158"/>
                <a:gd name="txT" fmla="*/ 0 h 13"/>
                <a:gd name="txR" fmla="*/ 158 w 158"/>
                <a:gd name="txB" fmla="*/ 13 h 13"/>
              </a:gdLst>
              <a:ahLst/>
              <a:cxnLst>
                <a:cxn ang="0">
                  <a:pos x="0" y="13"/>
                </a:cxn>
                <a:cxn ang="0">
                  <a:pos x="78" y="13"/>
                </a:cxn>
                <a:cxn ang="0">
                  <a:pos x="158" y="13"/>
                </a:cxn>
                <a:cxn ang="0">
                  <a:pos x="148" y="0"/>
                </a:cxn>
                <a:cxn ang="0">
                  <a:pos x="10" y="0"/>
                </a:cxn>
                <a:cxn ang="0">
                  <a:pos x="0" y="13"/>
                </a:cxn>
              </a:cxnLst>
              <a:rect l="txL" t="txT" r="txR" b="txB"/>
              <a:pathLst>
                <a:path w="158" h="13">
                  <a:moveTo>
                    <a:pt x="0" y="13"/>
                  </a:moveTo>
                  <a:lnTo>
                    <a:pt x="78" y="13"/>
                  </a:lnTo>
                  <a:lnTo>
                    <a:pt x="158" y="13"/>
                  </a:lnTo>
                  <a:lnTo>
                    <a:pt x="148" y="0"/>
                  </a:lnTo>
                  <a:lnTo>
                    <a:pt x="10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7E6144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2" name="Freeform 78"/>
            <p:cNvSpPr/>
            <p:nvPr/>
          </p:nvSpPr>
          <p:spPr>
            <a:xfrm>
              <a:off x="3191" y="1846"/>
              <a:ext cx="89" cy="102"/>
            </a:xfrm>
            <a:custGeom>
              <a:avLst/>
              <a:gdLst>
                <a:gd name="txL" fmla="*/ 0 w 89"/>
                <a:gd name="txT" fmla="*/ 0 h 102"/>
                <a:gd name="txR" fmla="*/ 89 w 89"/>
                <a:gd name="txB" fmla="*/ 102 h 102"/>
              </a:gdLst>
              <a:ahLst/>
              <a:cxnLst>
                <a:cxn ang="0">
                  <a:pos x="11" y="102"/>
                </a:cxn>
                <a:cxn ang="0">
                  <a:pos x="89" y="0"/>
                </a:cxn>
                <a:cxn ang="0">
                  <a:pos x="68" y="0"/>
                </a:cxn>
                <a:cxn ang="0">
                  <a:pos x="0" y="89"/>
                </a:cxn>
                <a:cxn ang="0">
                  <a:pos x="11" y="102"/>
                </a:cxn>
              </a:cxnLst>
              <a:rect l="txL" t="txT" r="txR" b="txB"/>
              <a:pathLst>
                <a:path w="89" h="102">
                  <a:moveTo>
                    <a:pt x="11" y="102"/>
                  </a:moveTo>
                  <a:lnTo>
                    <a:pt x="89" y="0"/>
                  </a:lnTo>
                  <a:lnTo>
                    <a:pt x="68" y="0"/>
                  </a:lnTo>
                  <a:lnTo>
                    <a:pt x="0" y="89"/>
                  </a:lnTo>
                  <a:lnTo>
                    <a:pt x="11" y="102"/>
                  </a:lnTo>
                  <a:close/>
                </a:path>
              </a:pathLst>
            </a:custGeom>
            <a:solidFill>
              <a:srgbClr val="7E6144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3" name="Freeform 79"/>
            <p:cNvSpPr/>
            <p:nvPr/>
          </p:nvSpPr>
          <p:spPr>
            <a:xfrm>
              <a:off x="3191" y="1745"/>
              <a:ext cx="89" cy="102"/>
            </a:xfrm>
            <a:custGeom>
              <a:avLst/>
              <a:gdLst>
                <a:gd name="txL" fmla="*/ 0 w 89"/>
                <a:gd name="txT" fmla="*/ 0 h 102"/>
                <a:gd name="txR" fmla="*/ 89 w 89"/>
                <a:gd name="txB" fmla="*/ 102 h 102"/>
              </a:gdLst>
              <a:ahLst/>
              <a:cxnLst>
                <a:cxn ang="0">
                  <a:pos x="89" y="102"/>
                </a:cxn>
                <a:cxn ang="0">
                  <a:pos x="11" y="0"/>
                </a:cxn>
                <a:cxn ang="0">
                  <a:pos x="0" y="14"/>
                </a:cxn>
                <a:cxn ang="0">
                  <a:pos x="68" y="102"/>
                </a:cxn>
                <a:cxn ang="0">
                  <a:pos x="89" y="102"/>
                </a:cxn>
              </a:cxnLst>
              <a:rect l="txL" t="txT" r="txR" b="txB"/>
              <a:pathLst>
                <a:path w="89" h="102">
                  <a:moveTo>
                    <a:pt x="89" y="102"/>
                  </a:moveTo>
                  <a:lnTo>
                    <a:pt x="11" y="0"/>
                  </a:lnTo>
                  <a:lnTo>
                    <a:pt x="0" y="14"/>
                  </a:lnTo>
                  <a:lnTo>
                    <a:pt x="68" y="102"/>
                  </a:lnTo>
                  <a:lnTo>
                    <a:pt x="89" y="102"/>
                  </a:lnTo>
                  <a:close/>
                </a:path>
              </a:pathLst>
            </a:custGeom>
            <a:solidFill>
              <a:srgbClr val="7E6144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4" name="Freeform 80"/>
            <p:cNvSpPr/>
            <p:nvPr/>
          </p:nvSpPr>
          <p:spPr>
            <a:xfrm>
              <a:off x="2727" y="1643"/>
              <a:ext cx="316" cy="203"/>
            </a:xfrm>
            <a:custGeom>
              <a:avLst/>
              <a:gdLst>
                <a:gd name="txL" fmla="*/ 0 w 316"/>
                <a:gd name="txT" fmla="*/ 0 h 203"/>
                <a:gd name="txR" fmla="*/ 316 w 316"/>
                <a:gd name="txB" fmla="*/ 203 h 203"/>
              </a:gdLst>
              <a:ahLst/>
              <a:cxnLst>
                <a:cxn ang="0">
                  <a:pos x="0" y="102"/>
                </a:cxn>
                <a:cxn ang="0">
                  <a:pos x="39" y="152"/>
                </a:cxn>
                <a:cxn ang="0">
                  <a:pos x="79" y="203"/>
                </a:cxn>
                <a:cxn ang="0">
                  <a:pos x="158" y="203"/>
                </a:cxn>
                <a:cxn ang="0">
                  <a:pos x="237" y="203"/>
                </a:cxn>
                <a:cxn ang="0">
                  <a:pos x="277" y="152"/>
                </a:cxn>
                <a:cxn ang="0">
                  <a:pos x="316" y="102"/>
                </a:cxn>
                <a:cxn ang="0">
                  <a:pos x="277" y="51"/>
                </a:cxn>
                <a:cxn ang="0">
                  <a:pos x="237" y="0"/>
                </a:cxn>
                <a:cxn ang="0">
                  <a:pos x="158" y="0"/>
                </a:cxn>
                <a:cxn ang="0">
                  <a:pos x="79" y="0"/>
                </a:cxn>
                <a:cxn ang="0">
                  <a:pos x="39" y="51"/>
                </a:cxn>
                <a:cxn ang="0">
                  <a:pos x="0" y="102"/>
                </a:cxn>
              </a:cxnLst>
              <a:rect l="txL" t="txT" r="txR" b="txB"/>
              <a:pathLst>
                <a:path w="316" h="203">
                  <a:moveTo>
                    <a:pt x="0" y="102"/>
                  </a:moveTo>
                  <a:lnTo>
                    <a:pt x="39" y="152"/>
                  </a:lnTo>
                  <a:lnTo>
                    <a:pt x="79" y="203"/>
                  </a:lnTo>
                  <a:lnTo>
                    <a:pt x="158" y="203"/>
                  </a:lnTo>
                  <a:lnTo>
                    <a:pt x="237" y="203"/>
                  </a:lnTo>
                  <a:lnTo>
                    <a:pt x="277" y="152"/>
                  </a:lnTo>
                  <a:lnTo>
                    <a:pt x="316" y="102"/>
                  </a:lnTo>
                  <a:lnTo>
                    <a:pt x="277" y="51"/>
                  </a:lnTo>
                  <a:lnTo>
                    <a:pt x="237" y="0"/>
                  </a:lnTo>
                  <a:lnTo>
                    <a:pt x="158" y="0"/>
                  </a:lnTo>
                  <a:lnTo>
                    <a:pt x="79" y="0"/>
                  </a:lnTo>
                  <a:lnTo>
                    <a:pt x="39" y="51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A27A3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5" name="Freeform 81"/>
            <p:cNvSpPr/>
            <p:nvPr/>
          </p:nvSpPr>
          <p:spPr>
            <a:xfrm>
              <a:off x="2748" y="1657"/>
              <a:ext cx="274" cy="175"/>
            </a:xfrm>
            <a:custGeom>
              <a:avLst/>
              <a:gdLst>
                <a:gd name="txL" fmla="*/ 0 w 274"/>
                <a:gd name="txT" fmla="*/ 0 h 175"/>
                <a:gd name="txR" fmla="*/ 274 w 274"/>
                <a:gd name="txB" fmla="*/ 175 h 175"/>
              </a:gdLst>
              <a:ahLst/>
              <a:cxnLst>
                <a:cxn ang="0">
                  <a:pos x="0" y="88"/>
                </a:cxn>
                <a:cxn ang="0">
                  <a:pos x="34" y="132"/>
                </a:cxn>
                <a:cxn ang="0">
                  <a:pos x="68" y="175"/>
                </a:cxn>
                <a:cxn ang="0">
                  <a:pos x="137" y="175"/>
                </a:cxn>
                <a:cxn ang="0">
                  <a:pos x="205" y="175"/>
                </a:cxn>
                <a:cxn ang="0">
                  <a:pos x="239" y="132"/>
                </a:cxn>
                <a:cxn ang="0">
                  <a:pos x="274" y="88"/>
                </a:cxn>
                <a:cxn ang="0">
                  <a:pos x="239" y="44"/>
                </a:cxn>
                <a:cxn ang="0">
                  <a:pos x="205" y="0"/>
                </a:cxn>
                <a:cxn ang="0">
                  <a:pos x="137" y="0"/>
                </a:cxn>
                <a:cxn ang="0">
                  <a:pos x="68" y="0"/>
                </a:cxn>
                <a:cxn ang="0">
                  <a:pos x="34" y="44"/>
                </a:cxn>
                <a:cxn ang="0">
                  <a:pos x="0" y="88"/>
                </a:cxn>
              </a:cxnLst>
              <a:rect l="txL" t="txT" r="txR" b="txB"/>
              <a:pathLst>
                <a:path w="274" h="175">
                  <a:moveTo>
                    <a:pt x="0" y="88"/>
                  </a:moveTo>
                  <a:lnTo>
                    <a:pt x="34" y="132"/>
                  </a:lnTo>
                  <a:lnTo>
                    <a:pt x="68" y="175"/>
                  </a:lnTo>
                  <a:lnTo>
                    <a:pt x="137" y="175"/>
                  </a:lnTo>
                  <a:lnTo>
                    <a:pt x="205" y="175"/>
                  </a:lnTo>
                  <a:lnTo>
                    <a:pt x="239" y="132"/>
                  </a:lnTo>
                  <a:lnTo>
                    <a:pt x="274" y="88"/>
                  </a:lnTo>
                  <a:lnTo>
                    <a:pt x="239" y="44"/>
                  </a:lnTo>
                  <a:lnTo>
                    <a:pt x="205" y="0"/>
                  </a:lnTo>
                  <a:lnTo>
                    <a:pt x="137" y="0"/>
                  </a:lnTo>
                  <a:lnTo>
                    <a:pt x="68" y="0"/>
                  </a:lnTo>
                  <a:lnTo>
                    <a:pt x="34" y="44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E0BF61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6" name="Freeform 82"/>
            <p:cNvSpPr/>
            <p:nvPr/>
          </p:nvSpPr>
          <p:spPr>
            <a:xfrm>
              <a:off x="2805" y="1832"/>
              <a:ext cx="158" cy="14"/>
            </a:xfrm>
            <a:custGeom>
              <a:avLst/>
              <a:gdLst>
                <a:gd name="txL" fmla="*/ 0 w 158"/>
                <a:gd name="txT" fmla="*/ 0 h 14"/>
                <a:gd name="txR" fmla="*/ 158 w 158"/>
                <a:gd name="txB" fmla="*/ 14 h 14"/>
              </a:gdLst>
              <a:ahLst/>
              <a:cxnLst>
                <a:cxn ang="0">
                  <a:pos x="0" y="14"/>
                </a:cxn>
                <a:cxn ang="0">
                  <a:pos x="79" y="14"/>
                </a:cxn>
                <a:cxn ang="0">
                  <a:pos x="158" y="14"/>
                </a:cxn>
                <a:cxn ang="0">
                  <a:pos x="147" y="0"/>
                </a:cxn>
                <a:cxn ang="0">
                  <a:pos x="11" y="0"/>
                </a:cxn>
                <a:cxn ang="0">
                  <a:pos x="0" y="14"/>
                </a:cxn>
              </a:cxnLst>
              <a:rect l="txL" t="txT" r="txR" b="txB"/>
              <a:pathLst>
                <a:path w="158" h="14">
                  <a:moveTo>
                    <a:pt x="0" y="14"/>
                  </a:moveTo>
                  <a:lnTo>
                    <a:pt x="79" y="14"/>
                  </a:lnTo>
                  <a:lnTo>
                    <a:pt x="158" y="14"/>
                  </a:lnTo>
                  <a:lnTo>
                    <a:pt x="147" y="0"/>
                  </a:lnTo>
                  <a:lnTo>
                    <a:pt x="11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7E6144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7" name="Freeform 83"/>
            <p:cNvSpPr/>
            <p:nvPr/>
          </p:nvSpPr>
          <p:spPr>
            <a:xfrm>
              <a:off x="2953" y="1745"/>
              <a:ext cx="90" cy="101"/>
            </a:xfrm>
            <a:custGeom>
              <a:avLst/>
              <a:gdLst>
                <a:gd name="txL" fmla="*/ 0 w 90"/>
                <a:gd name="txT" fmla="*/ 0 h 101"/>
                <a:gd name="txR" fmla="*/ 90 w 90"/>
                <a:gd name="txB" fmla="*/ 101 h 101"/>
              </a:gdLst>
              <a:ahLst/>
              <a:cxnLst>
                <a:cxn ang="0">
                  <a:pos x="10" y="101"/>
                </a:cxn>
                <a:cxn ang="0">
                  <a:pos x="90" y="0"/>
                </a:cxn>
                <a:cxn ang="0">
                  <a:pos x="69" y="0"/>
                </a:cxn>
                <a:cxn ang="0">
                  <a:pos x="0" y="87"/>
                </a:cxn>
                <a:cxn ang="0">
                  <a:pos x="10" y="101"/>
                </a:cxn>
              </a:cxnLst>
              <a:rect l="txL" t="txT" r="txR" b="txB"/>
              <a:pathLst>
                <a:path w="90" h="101">
                  <a:moveTo>
                    <a:pt x="10" y="101"/>
                  </a:moveTo>
                  <a:lnTo>
                    <a:pt x="90" y="0"/>
                  </a:lnTo>
                  <a:lnTo>
                    <a:pt x="69" y="0"/>
                  </a:lnTo>
                  <a:lnTo>
                    <a:pt x="0" y="87"/>
                  </a:lnTo>
                  <a:lnTo>
                    <a:pt x="10" y="101"/>
                  </a:lnTo>
                  <a:close/>
                </a:path>
              </a:pathLst>
            </a:custGeom>
            <a:solidFill>
              <a:srgbClr val="7E6144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" name="Freeform 84"/>
            <p:cNvSpPr/>
            <p:nvPr/>
          </p:nvSpPr>
          <p:spPr>
            <a:xfrm>
              <a:off x="2953" y="1643"/>
              <a:ext cx="90" cy="102"/>
            </a:xfrm>
            <a:custGeom>
              <a:avLst/>
              <a:gdLst>
                <a:gd name="txL" fmla="*/ 0 w 90"/>
                <a:gd name="txT" fmla="*/ 0 h 102"/>
                <a:gd name="txR" fmla="*/ 90 w 90"/>
                <a:gd name="txB" fmla="*/ 102 h 102"/>
              </a:gdLst>
              <a:ahLst/>
              <a:cxnLst>
                <a:cxn ang="0">
                  <a:pos x="90" y="102"/>
                </a:cxn>
                <a:cxn ang="0">
                  <a:pos x="10" y="0"/>
                </a:cxn>
                <a:cxn ang="0">
                  <a:pos x="0" y="14"/>
                </a:cxn>
                <a:cxn ang="0">
                  <a:pos x="69" y="102"/>
                </a:cxn>
                <a:cxn ang="0">
                  <a:pos x="90" y="102"/>
                </a:cxn>
              </a:cxnLst>
              <a:rect l="txL" t="txT" r="txR" b="txB"/>
              <a:pathLst>
                <a:path w="90" h="102">
                  <a:moveTo>
                    <a:pt x="90" y="102"/>
                  </a:moveTo>
                  <a:lnTo>
                    <a:pt x="10" y="0"/>
                  </a:lnTo>
                  <a:lnTo>
                    <a:pt x="0" y="14"/>
                  </a:lnTo>
                  <a:lnTo>
                    <a:pt x="69" y="102"/>
                  </a:lnTo>
                  <a:lnTo>
                    <a:pt x="90" y="102"/>
                  </a:lnTo>
                  <a:close/>
                </a:path>
              </a:pathLst>
            </a:custGeom>
            <a:solidFill>
              <a:srgbClr val="7E6144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9" name="Freeform 85"/>
            <p:cNvSpPr/>
            <p:nvPr/>
          </p:nvSpPr>
          <p:spPr>
            <a:xfrm>
              <a:off x="2753" y="1565"/>
              <a:ext cx="173" cy="98"/>
            </a:xfrm>
            <a:custGeom>
              <a:avLst/>
              <a:gdLst>
                <a:gd name="txL" fmla="*/ 0 w 173"/>
                <a:gd name="txT" fmla="*/ 0 h 98"/>
                <a:gd name="txR" fmla="*/ 173 w 173"/>
                <a:gd name="txB" fmla="*/ 98 h 98"/>
              </a:gdLst>
              <a:ahLst/>
              <a:cxnLst>
                <a:cxn ang="0">
                  <a:pos x="173" y="77"/>
                </a:cxn>
                <a:cxn ang="0">
                  <a:pos x="128" y="30"/>
                </a:cxn>
                <a:cxn ang="0">
                  <a:pos x="52" y="28"/>
                </a:cxn>
                <a:cxn ang="0">
                  <a:pos x="51" y="0"/>
                </a:cxn>
                <a:cxn ang="0">
                  <a:pos x="0" y="42"/>
                </a:cxn>
                <a:cxn ang="0">
                  <a:pos x="50" y="88"/>
                </a:cxn>
                <a:cxn ang="0">
                  <a:pos x="50" y="58"/>
                </a:cxn>
                <a:cxn ang="0">
                  <a:pos x="108" y="58"/>
                </a:cxn>
                <a:cxn ang="0">
                  <a:pos x="110" y="60"/>
                </a:cxn>
                <a:cxn ang="0">
                  <a:pos x="115" y="64"/>
                </a:cxn>
                <a:cxn ang="0">
                  <a:pos x="122" y="70"/>
                </a:cxn>
                <a:cxn ang="0">
                  <a:pos x="129" y="78"/>
                </a:cxn>
                <a:cxn ang="0">
                  <a:pos x="137" y="84"/>
                </a:cxn>
                <a:cxn ang="0">
                  <a:pos x="143" y="92"/>
                </a:cxn>
                <a:cxn ang="0">
                  <a:pos x="146" y="94"/>
                </a:cxn>
                <a:cxn ang="0">
                  <a:pos x="148" y="96"/>
                </a:cxn>
                <a:cxn ang="0">
                  <a:pos x="149" y="97"/>
                </a:cxn>
                <a:cxn ang="0">
                  <a:pos x="149" y="98"/>
                </a:cxn>
                <a:cxn ang="0">
                  <a:pos x="152" y="96"/>
                </a:cxn>
                <a:cxn ang="0">
                  <a:pos x="160" y="88"/>
                </a:cxn>
                <a:cxn ang="0">
                  <a:pos x="169" y="81"/>
                </a:cxn>
                <a:cxn ang="0">
                  <a:pos x="173" y="77"/>
                </a:cxn>
              </a:cxnLst>
              <a:rect l="txL" t="txT" r="txR" b="txB"/>
              <a:pathLst>
                <a:path w="173" h="98">
                  <a:moveTo>
                    <a:pt x="173" y="77"/>
                  </a:moveTo>
                  <a:lnTo>
                    <a:pt x="128" y="30"/>
                  </a:lnTo>
                  <a:lnTo>
                    <a:pt x="52" y="28"/>
                  </a:lnTo>
                  <a:lnTo>
                    <a:pt x="51" y="0"/>
                  </a:lnTo>
                  <a:lnTo>
                    <a:pt x="0" y="42"/>
                  </a:lnTo>
                  <a:lnTo>
                    <a:pt x="50" y="88"/>
                  </a:lnTo>
                  <a:lnTo>
                    <a:pt x="50" y="58"/>
                  </a:lnTo>
                  <a:lnTo>
                    <a:pt x="108" y="58"/>
                  </a:lnTo>
                  <a:lnTo>
                    <a:pt x="110" y="60"/>
                  </a:lnTo>
                  <a:lnTo>
                    <a:pt x="115" y="64"/>
                  </a:lnTo>
                  <a:lnTo>
                    <a:pt x="122" y="70"/>
                  </a:lnTo>
                  <a:lnTo>
                    <a:pt x="129" y="78"/>
                  </a:lnTo>
                  <a:lnTo>
                    <a:pt x="137" y="84"/>
                  </a:lnTo>
                  <a:lnTo>
                    <a:pt x="143" y="92"/>
                  </a:lnTo>
                  <a:lnTo>
                    <a:pt x="146" y="94"/>
                  </a:lnTo>
                  <a:lnTo>
                    <a:pt x="148" y="96"/>
                  </a:lnTo>
                  <a:lnTo>
                    <a:pt x="149" y="97"/>
                  </a:lnTo>
                  <a:lnTo>
                    <a:pt x="149" y="98"/>
                  </a:lnTo>
                  <a:lnTo>
                    <a:pt x="152" y="96"/>
                  </a:lnTo>
                  <a:lnTo>
                    <a:pt x="160" y="88"/>
                  </a:lnTo>
                  <a:lnTo>
                    <a:pt x="169" y="81"/>
                  </a:lnTo>
                  <a:lnTo>
                    <a:pt x="173" y="7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0" name="Freeform 86"/>
            <p:cNvSpPr/>
            <p:nvPr/>
          </p:nvSpPr>
          <p:spPr>
            <a:xfrm>
              <a:off x="3091" y="1565"/>
              <a:ext cx="171" cy="98"/>
            </a:xfrm>
            <a:custGeom>
              <a:avLst/>
              <a:gdLst>
                <a:gd name="txL" fmla="*/ 0 w 171"/>
                <a:gd name="txT" fmla="*/ 0 h 98"/>
                <a:gd name="txR" fmla="*/ 171 w 171"/>
                <a:gd name="txB" fmla="*/ 98 h 98"/>
              </a:gdLst>
              <a:ahLst/>
              <a:cxnLst>
                <a:cxn ang="0">
                  <a:pos x="0" y="77"/>
                </a:cxn>
                <a:cxn ang="0">
                  <a:pos x="44" y="30"/>
                </a:cxn>
                <a:cxn ang="0">
                  <a:pos x="121" y="28"/>
                </a:cxn>
                <a:cxn ang="0">
                  <a:pos x="122" y="0"/>
                </a:cxn>
                <a:cxn ang="0">
                  <a:pos x="171" y="42"/>
                </a:cxn>
                <a:cxn ang="0">
                  <a:pos x="122" y="88"/>
                </a:cxn>
                <a:cxn ang="0">
                  <a:pos x="122" y="58"/>
                </a:cxn>
                <a:cxn ang="0">
                  <a:pos x="64" y="58"/>
                </a:cxn>
                <a:cxn ang="0">
                  <a:pos x="63" y="60"/>
                </a:cxn>
                <a:cxn ang="0">
                  <a:pos x="58" y="64"/>
                </a:cxn>
                <a:cxn ang="0">
                  <a:pos x="51" y="70"/>
                </a:cxn>
                <a:cxn ang="0">
                  <a:pos x="43" y="78"/>
                </a:cxn>
                <a:cxn ang="0">
                  <a:pos x="36" y="84"/>
                </a:cxn>
                <a:cxn ang="0">
                  <a:pos x="30" y="92"/>
                </a:cxn>
                <a:cxn ang="0">
                  <a:pos x="27" y="94"/>
                </a:cxn>
                <a:cxn ang="0">
                  <a:pos x="25" y="96"/>
                </a:cxn>
                <a:cxn ang="0">
                  <a:pos x="24" y="97"/>
                </a:cxn>
                <a:cxn ang="0">
                  <a:pos x="24" y="98"/>
                </a:cxn>
                <a:cxn ang="0">
                  <a:pos x="21" y="96"/>
                </a:cxn>
                <a:cxn ang="0">
                  <a:pos x="12" y="88"/>
                </a:cxn>
                <a:cxn ang="0">
                  <a:pos x="4" y="81"/>
                </a:cxn>
                <a:cxn ang="0">
                  <a:pos x="0" y="77"/>
                </a:cxn>
              </a:cxnLst>
              <a:rect l="txL" t="txT" r="txR" b="txB"/>
              <a:pathLst>
                <a:path w="171" h="98">
                  <a:moveTo>
                    <a:pt x="0" y="77"/>
                  </a:moveTo>
                  <a:lnTo>
                    <a:pt x="44" y="30"/>
                  </a:lnTo>
                  <a:lnTo>
                    <a:pt x="121" y="28"/>
                  </a:lnTo>
                  <a:lnTo>
                    <a:pt x="122" y="0"/>
                  </a:lnTo>
                  <a:lnTo>
                    <a:pt x="171" y="42"/>
                  </a:lnTo>
                  <a:lnTo>
                    <a:pt x="122" y="88"/>
                  </a:lnTo>
                  <a:lnTo>
                    <a:pt x="122" y="58"/>
                  </a:lnTo>
                  <a:lnTo>
                    <a:pt x="64" y="58"/>
                  </a:lnTo>
                  <a:lnTo>
                    <a:pt x="63" y="60"/>
                  </a:lnTo>
                  <a:lnTo>
                    <a:pt x="58" y="64"/>
                  </a:lnTo>
                  <a:lnTo>
                    <a:pt x="51" y="70"/>
                  </a:lnTo>
                  <a:lnTo>
                    <a:pt x="43" y="78"/>
                  </a:lnTo>
                  <a:lnTo>
                    <a:pt x="36" y="84"/>
                  </a:lnTo>
                  <a:lnTo>
                    <a:pt x="30" y="92"/>
                  </a:lnTo>
                  <a:lnTo>
                    <a:pt x="27" y="94"/>
                  </a:lnTo>
                  <a:lnTo>
                    <a:pt x="25" y="96"/>
                  </a:lnTo>
                  <a:lnTo>
                    <a:pt x="24" y="97"/>
                  </a:lnTo>
                  <a:lnTo>
                    <a:pt x="24" y="98"/>
                  </a:lnTo>
                  <a:lnTo>
                    <a:pt x="21" y="96"/>
                  </a:lnTo>
                  <a:lnTo>
                    <a:pt x="12" y="88"/>
                  </a:lnTo>
                  <a:lnTo>
                    <a:pt x="4" y="81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1" name="Freeform 87"/>
            <p:cNvSpPr/>
            <p:nvPr/>
          </p:nvSpPr>
          <p:spPr>
            <a:xfrm>
              <a:off x="2753" y="1869"/>
              <a:ext cx="173" cy="99"/>
            </a:xfrm>
            <a:custGeom>
              <a:avLst/>
              <a:gdLst>
                <a:gd name="txL" fmla="*/ 0 w 173"/>
                <a:gd name="txT" fmla="*/ 0 h 99"/>
                <a:gd name="txR" fmla="*/ 173 w 173"/>
                <a:gd name="txB" fmla="*/ 99 h 99"/>
              </a:gdLst>
              <a:ahLst/>
              <a:cxnLst>
                <a:cxn ang="0">
                  <a:pos x="173" y="21"/>
                </a:cxn>
                <a:cxn ang="0">
                  <a:pos x="128" y="69"/>
                </a:cxn>
                <a:cxn ang="0">
                  <a:pos x="52" y="70"/>
                </a:cxn>
                <a:cxn ang="0">
                  <a:pos x="51" y="99"/>
                </a:cxn>
                <a:cxn ang="0">
                  <a:pos x="0" y="56"/>
                </a:cxn>
                <a:cxn ang="0">
                  <a:pos x="50" y="10"/>
                </a:cxn>
                <a:cxn ang="0">
                  <a:pos x="50" y="41"/>
                </a:cxn>
                <a:cxn ang="0">
                  <a:pos x="108" y="41"/>
                </a:cxn>
                <a:cxn ang="0">
                  <a:pos x="110" y="39"/>
                </a:cxn>
                <a:cxn ang="0">
                  <a:pos x="115" y="35"/>
                </a:cxn>
                <a:cxn ang="0">
                  <a:pos x="122" y="29"/>
                </a:cxn>
                <a:cxn ang="0">
                  <a:pos x="129" y="21"/>
                </a:cxn>
                <a:cxn ang="0">
                  <a:pos x="137" y="14"/>
                </a:cxn>
                <a:cxn ang="0">
                  <a:pos x="143" y="8"/>
                </a:cxn>
                <a:cxn ang="0">
                  <a:pos x="146" y="5"/>
                </a:cxn>
                <a:cxn ang="0">
                  <a:pos x="148" y="2"/>
                </a:cxn>
                <a:cxn ang="0">
                  <a:pos x="149" y="1"/>
                </a:cxn>
                <a:cxn ang="0">
                  <a:pos x="149" y="0"/>
                </a:cxn>
                <a:cxn ang="0">
                  <a:pos x="152" y="3"/>
                </a:cxn>
                <a:cxn ang="0">
                  <a:pos x="160" y="10"/>
                </a:cxn>
                <a:cxn ang="0">
                  <a:pos x="169" y="18"/>
                </a:cxn>
                <a:cxn ang="0">
                  <a:pos x="173" y="21"/>
                </a:cxn>
              </a:cxnLst>
              <a:rect l="txL" t="txT" r="txR" b="txB"/>
              <a:pathLst>
                <a:path w="173" h="99">
                  <a:moveTo>
                    <a:pt x="173" y="21"/>
                  </a:moveTo>
                  <a:lnTo>
                    <a:pt x="128" y="69"/>
                  </a:lnTo>
                  <a:lnTo>
                    <a:pt x="52" y="70"/>
                  </a:lnTo>
                  <a:lnTo>
                    <a:pt x="51" y="99"/>
                  </a:lnTo>
                  <a:lnTo>
                    <a:pt x="0" y="56"/>
                  </a:lnTo>
                  <a:lnTo>
                    <a:pt x="50" y="10"/>
                  </a:lnTo>
                  <a:lnTo>
                    <a:pt x="50" y="41"/>
                  </a:lnTo>
                  <a:lnTo>
                    <a:pt x="108" y="41"/>
                  </a:lnTo>
                  <a:lnTo>
                    <a:pt x="110" y="39"/>
                  </a:lnTo>
                  <a:lnTo>
                    <a:pt x="115" y="35"/>
                  </a:lnTo>
                  <a:lnTo>
                    <a:pt x="122" y="29"/>
                  </a:lnTo>
                  <a:lnTo>
                    <a:pt x="129" y="21"/>
                  </a:lnTo>
                  <a:lnTo>
                    <a:pt x="137" y="14"/>
                  </a:lnTo>
                  <a:lnTo>
                    <a:pt x="143" y="8"/>
                  </a:lnTo>
                  <a:lnTo>
                    <a:pt x="146" y="5"/>
                  </a:lnTo>
                  <a:lnTo>
                    <a:pt x="148" y="2"/>
                  </a:lnTo>
                  <a:lnTo>
                    <a:pt x="149" y="1"/>
                  </a:lnTo>
                  <a:lnTo>
                    <a:pt x="149" y="0"/>
                  </a:lnTo>
                  <a:lnTo>
                    <a:pt x="152" y="3"/>
                  </a:lnTo>
                  <a:lnTo>
                    <a:pt x="160" y="10"/>
                  </a:lnTo>
                  <a:lnTo>
                    <a:pt x="169" y="18"/>
                  </a:lnTo>
                  <a:lnTo>
                    <a:pt x="173" y="2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" name="Freeform 88"/>
            <p:cNvSpPr/>
            <p:nvPr/>
          </p:nvSpPr>
          <p:spPr>
            <a:xfrm>
              <a:off x="3091" y="1869"/>
              <a:ext cx="171" cy="99"/>
            </a:xfrm>
            <a:custGeom>
              <a:avLst/>
              <a:gdLst>
                <a:gd name="txL" fmla="*/ 0 w 171"/>
                <a:gd name="txT" fmla="*/ 0 h 99"/>
                <a:gd name="txR" fmla="*/ 171 w 171"/>
                <a:gd name="txB" fmla="*/ 99 h 99"/>
              </a:gdLst>
              <a:ahLst/>
              <a:cxnLst>
                <a:cxn ang="0">
                  <a:pos x="0" y="21"/>
                </a:cxn>
                <a:cxn ang="0">
                  <a:pos x="44" y="69"/>
                </a:cxn>
                <a:cxn ang="0">
                  <a:pos x="121" y="70"/>
                </a:cxn>
                <a:cxn ang="0">
                  <a:pos x="122" y="99"/>
                </a:cxn>
                <a:cxn ang="0">
                  <a:pos x="171" y="56"/>
                </a:cxn>
                <a:cxn ang="0">
                  <a:pos x="122" y="10"/>
                </a:cxn>
                <a:cxn ang="0">
                  <a:pos x="122" y="41"/>
                </a:cxn>
                <a:cxn ang="0">
                  <a:pos x="64" y="41"/>
                </a:cxn>
                <a:cxn ang="0">
                  <a:pos x="63" y="39"/>
                </a:cxn>
                <a:cxn ang="0">
                  <a:pos x="58" y="35"/>
                </a:cxn>
                <a:cxn ang="0">
                  <a:pos x="51" y="29"/>
                </a:cxn>
                <a:cxn ang="0">
                  <a:pos x="43" y="21"/>
                </a:cxn>
                <a:cxn ang="0">
                  <a:pos x="36" y="14"/>
                </a:cxn>
                <a:cxn ang="0">
                  <a:pos x="30" y="8"/>
                </a:cxn>
                <a:cxn ang="0">
                  <a:pos x="27" y="5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4" y="0"/>
                </a:cxn>
                <a:cxn ang="0">
                  <a:pos x="21" y="3"/>
                </a:cxn>
                <a:cxn ang="0">
                  <a:pos x="12" y="10"/>
                </a:cxn>
                <a:cxn ang="0">
                  <a:pos x="4" y="18"/>
                </a:cxn>
                <a:cxn ang="0">
                  <a:pos x="0" y="21"/>
                </a:cxn>
              </a:cxnLst>
              <a:rect l="txL" t="txT" r="txR" b="txB"/>
              <a:pathLst>
                <a:path w="171" h="99">
                  <a:moveTo>
                    <a:pt x="0" y="21"/>
                  </a:moveTo>
                  <a:lnTo>
                    <a:pt x="44" y="69"/>
                  </a:lnTo>
                  <a:lnTo>
                    <a:pt x="121" y="70"/>
                  </a:lnTo>
                  <a:lnTo>
                    <a:pt x="122" y="99"/>
                  </a:lnTo>
                  <a:lnTo>
                    <a:pt x="171" y="56"/>
                  </a:lnTo>
                  <a:lnTo>
                    <a:pt x="122" y="10"/>
                  </a:lnTo>
                  <a:lnTo>
                    <a:pt x="122" y="41"/>
                  </a:lnTo>
                  <a:lnTo>
                    <a:pt x="64" y="41"/>
                  </a:lnTo>
                  <a:lnTo>
                    <a:pt x="63" y="39"/>
                  </a:lnTo>
                  <a:lnTo>
                    <a:pt x="58" y="35"/>
                  </a:lnTo>
                  <a:lnTo>
                    <a:pt x="51" y="29"/>
                  </a:lnTo>
                  <a:lnTo>
                    <a:pt x="43" y="21"/>
                  </a:lnTo>
                  <a:lnTo>
                    <a:pt x="36" y="14"/>
                  </a:lnTo>
                  <a:lnTo>
                    <a:pt x="30" y="8"/>
                  </a:lnTo>
                  <a:lnTo>
                    <a:pt x="27" y="5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1" y="3"/>
                  </a:lnTo>
                  <a:lnTo>
                    <a:pt x="12" y="10"/>
                  </a:lnTo>
                  <a:lnTo>
                    <a:pt x="4" y="1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3" name="Freeform 89"/>
            <p:cNvSpPr/>
            <p:nvPr/>
          </p:nvSpPr>
          <p:spPr>
            <a:xfrm>
              <a:off x="2750" y="1552"/>
              <a:ext cx="172" cy="100"/>
            </a:xfrm>
            <a:custGeom>
              <a:avLst/>
              <a:gdLst>
                <a:gd name="txL" fmla="*/ 0 w 172"/>
                <a:gd name="txT" fmla="*/ 0 h 100"/>
                <a:gd name="txR" fmla="*/ 172 w 172"/>
                <a:gd name="txB" fmla="*/ 100 h 100"/>
              </a:gdLst>
              <a:ahLst/>
              <a:cxnLst>
                <a:cxn ang="0">
                  <a:pos x="172" y="78"/>
                </a:cxn>
                <a:cxn ang="0">
                  <a:pos x="128" y="30"/>
                </a:cxn>
                <a:cxn ang="0">
                  <a:pos x="50" y="29"/>
                </a:cxn>
                <a:cxn ang="0">
                  <a:pos x="49" y="0"/>
                </a:cxn>
                <a:cxn ang="0">
                  <a:pos x="0" y="43"/>
                </a:cxn>
                <a:cxn ang="0">
                  <a:pos x="49" y="90"/>
                </a:cxn>
                <a:cxn ang="0">
                  <a:pos x="49" y="59"/>
                </a:cxn>
                <a:cxn ang="0">
                  <a:pos x="107" y="59"/>
                </a:cxn>
                <a:cxn ang="0">
                  <a:pos x="109" y="61"/>
                </a:cxn>
                <a:cxn ang="0">
                  <a:pos x="114" y="65"/>
                </a:cxn>
                <a:cxn ang="0">
                  <a:pos x="120" y="72"/>
                </a:cxn>
                <a:cxn ang="0">
                  <a:pos x="129" y="79"/>
                </a:cxn>
                <a:cxn ang="0">
                  <a:pos x="136" y="86"/>
                </a:cxn>
                <a:cxn ang="0">
                  <a:pos x="142" y="93"/>
                </a:cxn>
                <a:cxn ang="0">
                  <a:pos x="145" y="96"/>
                </a:cxn>
                <a:cxn ang="0">
                  <a:pos x="147" y="97"/>
                </a:cxn>
                <a:cxn ang="0">
                  <a:pos x="148" y="99"/>
                </a:cxn>
                <a:cxn ang="0">
                  <a:pos x="148" y="100"/>
                </a:cxn>
                <a:cxn ang="0">
                  <a:pos x="151" y="97"/>
                </a:cxn>
                <a:cxn ang="0">
                  <a:pos x="160" y="90"/>
                </a:cxn>
                <a:cxn ang="0">
                  <a:pos x="168" y="82"/>
                </a:cxn>
                <a:cxn ang="0">
                  <a:pos x="172" y="78"/>
                </a:cxn>
              </a:cxnLst>
              <a:rect l="txL" t="txT" r="txR" b="txB"/>
              <a:pathLst>
                <a:path w="172" h="100">
                  <a:moveTo>
                    <a:pt x="172" y="78"/>
                  </a:moveTo>
                  <a:lnTo>
                    <a:pt x="128" y="30"/>
                  </a:lnTo>
                  <a:lnTo>
                    <a:pt x="50" y="29"/>
                  </a:lnTo>
                  <a:lnTo>
                    <a:pt x="49" y="0"/>
                  </a:lnTo>
                  <a:lnTo>
                    <a:pt x="0" y="43"/>
                  </a:lnTo>
                  <a:lnTo>
                    <a:pt x="49" y="90"/>
                  </a:lnTo>
                  <a:lnTo>
                    <a:pt x="49" y="59"/>
                  </a:lnTo>
                  <a:lnTo>
                    <a:pt x="107" y="59"/>
                  </a:lnTo>
                  <a:lnTo>
                    <a:pt x="109" y="61"/>
                  </a:lnTo>
                  <a:lnTo>
                    <a:pt x="114" y="65"/>
                  </a:lnTo>
                  <a:lnTo>
                    <a:pt x="120" y="72"/>
                  </a:lnTo>
                  <a:lnTo>
                    <a:pt x="129" y="79"/>
                  </a:lnTo>
                  <a:lnTo>
                    <a:pt x="136" y="86"/>
                  </a:lnTo>
                  <a:lnTo>
                    <a:pt x="142" y="93"/>
                  </a:lnTo>
                  <a:lnTo>
                    <a:pt x="145" y="96"/>
                  </a:lnTo>
                  <a:lnTo>
                    <a:pt x="147" y="97"/>
                  </a:lnTo>
                  <a:lnTo>
                    <a:pt x="148" y="99"/>
                  </a:lnTo>
                  <a:lnTo>
                    <a:pt x="148" y="100"/>
                  </a:lnTo>
                  <a:lnTo>
                    <a:pt x="151" y="97"/>
                  </a:lnTo>
                  <a:lnTo>
                    <a:pt x="160" y="90"/>
                  </a:lnTo>
                  <a:lnTo>
                    <a:pt x="168" y="82"/>
                  </a:lnTo>
                  <a:lnTo>
                    <a:pt x="172" y="7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4" name="Freeform 90"/>
            <p:cNvSpPr/>
            <p:nvPr/>
          </p:nvSpPr>
          <p:spPr>
            <a:xfrm>
              <a:off x="3086" y="1552"/>
              <a:ext cx="173" cy="100"/>
            </a:xfrm>
            <a:custGeom>
              <a:avLst/>
              <a:gdLst>
                <a:gd name="txL" fmla="*/ 0 w 173"/>
                <a:gd name="txT" fmla="*/ 0 h 100"/>
                <a:gd name="txR" fmla="*/ 173 w 173"/>
                <a:gd name="txB" fmla="*/ 100 h 100"/>
              </a:gdLst>
              <a:ahLst/>
              <a:cxnLst>
                <a:cxn ang="0">
                  <a:pos x="0" y="78"/>
                </a:cxn>
                <a:cxn ang="0">
                  <a:pos x="45" y="30"/>
                </a:cxn>
                <a:cxn ang="0">
                  <a:pos x="122" y="29"/>
                </a:cxn>
                <a:cxn ang="0">
                  <a:pos x="122" y="0"/>
                </a:cxn>
                <a:cxn ang="0">
                  <a:pos x="173" y="43"/>
                </a:cxn>
                <a:cxn ang="0">
                  <a:pos x="123" y="90"/>
                </a:cxn>
                <a:cxn ang="0">
                  <a:pos x="123" y="59"/>
                </a:cxn>
                <a:cxn ang="0">
                  <a:pos x="65" y="59"/>
                </a:cxn>
                <a:cxn ang="0">
                  <a:pos x="63" y="61"/>
                </a:cxn>
                <a:cxn ang="0">
                  <a:pos x="58" y="65"/>
                </a:cxn>
                <a:cxn ang="0">
                  <a:pos x="52" y="72"/>
                </a:cxn>
                <a:cxn ang="0">
                  <a:pos x="44" y="79"/>
                </a:cxn>
                <a:cxn ang="0">
                  <a:pos x="36" y="86"/>
                </a:cxn>
                <a:cxn ang="0">
                  <a:pos x="30" y="93"/>
                </a:cxn>
                <a:cxn ang="0">
                  <a:pos x="27" y="96"/>
                </a:cxn>
                <a:cxn ang="0">
                  <a:pos x="25" y="97"/>
                </a:cxn>
                <a:cxn ang="0">
                  <a:pos x="24" y="99"/>
                </a:cxn>
                <a:cxn ang="0">
                  <a:pos x="24" y="100"/>
                </a:cxn>
                <a:cxn ang="0">
                  <a:pos x="22" y="97"/>
                </a:cxn>
                <a:cxn ang="0">
                  <a:pos x="13" y="90"/>
                </a:cxn>
                <a:cxn ang="0">
                  <a:pos x="4" y="82"/>
                </a:cxn>
                <a:cxn ang="0">
                  <a:pos x="0" y="78"/>
                </a:cxn>
              </a:cxnLst>
              <a:rect l="txL" t="txT" r="txR" b="txB"/>
              <a:pathLst>
                <a:path w="173" h="100">
                  <a:moveTo>
                    <a:pt x="0" y="78"/>
                  </a:moveTo>
                  <a:lnTo>
                    <a:pt x="45" y="30"/>
                  </a:lnTo>
                  <a:lnTo>
                    <a:pt x="122" y="29"/>
                  </a:lnTo>
                  <a:lnTo>
                    <a:pt x="122" y="0"/>
                  </a:lnTo>
                  <a:lnTo>
                    <a:pt x="173" y="43"/>
                  </a:lnTo>
                  <a:lnTo>
                    <a:pt x="123" y="90"/>
                  </a:lnTo>
                  <a:lnTo>
                    <a:pt x="123" y="59"/>
                  </a:lnTo>
                  <a:lnTo>
                    <a:pt x="65" y="59"/>
                  </a:lnTo>
                  <a:lnTo>
                    <a:pt x="63" y="61"/>
                  </a:lnTo>
                  <a:lnTo>
                    <a:pt x="58" y="65"/>
                  </a:lnTo>
                  <a:lnTo>
                    <a:pt x="52" y="72"/>
                  </a:lnTo>
                  <a:lnTo>
                    <a:pt x="44" y="79"/>
                  </a:lnTo>
                  <a:lnTo>
                    <a:pt x="36" y="86"/>
                  </a:lnTo>
                  <a:lnTo>
                    <a:pt x="30" y="93"/>
                  </a:lnTo>
                  <a:lnTo>
                    <a:pt x="27" y="96"/>
                  </a:lnTo>
                  <a:lnTo>
                    <a:pt x="25" y="97"/>
                  </a:lnTo>
                  <a:lnTo>
                    <a:pt x="24" y="99"/>
                  </a:lnTo>
                  <a:lnTo>
                    <a:pt x="24" y="100"/>
                  </a:lnTo>
                  <a:lnTo>
                    <a:pt x="22" y="97"/>
                  </a:lnTo>
                  <a:lnTo>
                    <a:pt x="13" y="90"/>
                  </a:lnTo>
                  <a:lnTo>
                    <a:pt x="4" y="82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5" name="Freeform 91"/>
            <p:cNvSpPr/>
            <p:nvPr/>
          </p:nvSpPr>
          <p:spPr>
            <a:xfrm>
              <a:off x="2750" y="1856"/>
              <a:ext cx="172" cy="100"/>
            </a:xfrm>
            <a:custGeom>
              <a:avLst/>
              <a:gdLst>
                <a:gd name="txL" fmla="*/ 0 w 172"/>
                <a:gd name="txT" fmla="*/ 0 h 100"/>
                <a:gd name="txR" fmla="*/ 172 w 172"/>
                <a:gd name="txB" fmla="*/ 100 h 100"/>
              </a:gdLst>
              <a:ahLst/>
              <a:cxnLst>
                <a:cxn ang="0">
                  <a:pos x="172" y="22"/>
                </a:cxn>
                <a:cxn ang="0">
                  <a:pos x="128" y="69"/>
                </a:cxn>
                <a:cxn ang="0">
                  <a:pos x="50" y="70"/>
                </a:cxn>
                <a:cxn ang="0">
                  <a:pos x="49" y="100"/>
                </a:cxn>
                <a:cxn ang="0">
                  <a:pos x="0" y="57"/>
                </a:cxn>
                <a:cxn ang="0">
                  <a:pos x="49" y="11"/>
                </a:cxn>
                <a:cxn ang="0">
                  <a:pos x="49" y="42"/>
                </a:cxn>
                <a:cxn ang="0">
                  <a:pos x="107" y="42"/>
                </a:cxn>
                <a:cxn ang="0">
                  <a:pos x="109" y="40"/>
                </a:cxn>
                <a:cxn ang="0">
                  <a:pos x="114" y="35"/>
                </a:cxn>
                <a:cxn ang="0">
                  <a:pos x="120" y="29"/>
                </a:cxn>
                <a:cxn ang="0">
                  <a:pos x="129" y="21"/>
                </a:cxn>
                <a:cxn ang="0">
                  <a:pos x="136" y="15"/>
                </a:cxn>
                <a:cxn ang="0">
                  <a:pos x="142" y="8"/>
                </a:cxn>
                <a:cxn ang="0">
                  <a:pos x="145" y="5"/>
                </a:cxn>
                <a:cxn ang="0">
                  <a:pos x="147" y="3"/>
                </a:cxn>
                <a:cxn ang="0">
                  <a:pos x="148" y="1"/>
                </a:cxn>
                <a:cxn ang="0">
                  <a:pos x="148" y="0"/>
                </a:cxn>
                <a:cxn ang="0">
                  <a:pos x="151" y="3"/>
                </a:cxn>
                <a:cxn ang="0">
                  <a:pos x="160" y="10"/>
                </a:cxn>
                <a:cxn ang="0">
                  <a:pos x="168" y="19"/>
                </a:cxn>
                <a:cxn ang="0">
                  <a:pos x="172" y="22"/>
                </a:cxn>
              </a:cxnLst>
              <a:rect l="txL" t="txT" r="txR" b="txB"/>
              <a:pathLst>
                <a:path w="172" h="100">
                  <a:moveTo>
                    <a:pt x="172" y="22"/>
                  </a:moveTo>
                  <a:lnTo>
                    <a:pt x="128" y="69"/>
                  </a:lnTo>
                  <a:lnTo>
                    <a:pt x="50" y="70"/>
                  </a:lnTo>
                  <a:lnTo>
                    <a:pt x="49" y="100"/>
                  </a:lnTo>
                  <a:lnTo>
                    <a:pt x="0" y="57"/>
                  </a:lnTo>
                  <a:lnTo>
                    <a:pt x="49" y="11"/>
                  </a:lnTo>
                  <a:lnTo>
                    <a:pt x="49" y="42"/>
                  </a:lnTo>
                  <a:lnTo>
                    <a:pt x="107" y="42"/>
                  </a:lnTo>
                  <a:lnTo>
                    <a:pt x="109" y="40"/>
                  </a:lnTo>
                  <a:lnTo>
                    <a:pt x="114" y="35"/>
                  </a:lnTo>
                  <a:lnTo>
                    <a:pt x="120" y="29"/>
                  </a:lnTo>
                  <a:lnTo>
                    <a:pt x="129" y="21"/>
                  </a:lnTo>
                  <a:lnTo>
                    <a:pt x="136" y="15"/>
                  </a:lnTo>
                  <a:lnTo>
                    <a:pt x="142" y="8"/>
                  </a:lnTo>
                  <a:lnTo>
                    <a:pt x="145" y="5"/>
                  </a:lnTo>
                  <a:lnTo>
                    <a:pt x="147" y="3"/>
                  </a:lnTo>
                  <a:lnTo>
                    <a:pt x="148" y="1"/>
                  </a:lnTo>
                  <a:lnTo>
                    <a:pt x="148" y="0"/>
                  </a:lnTo>
                  <a:lnTo>
                    <a:pt x="151" y="3"/>
                  </a:lnTo>
                  <a:lnTo>
                    <a:pt x="160" y="10"/>
                  </a:lnTo>
                  <a:lnTo>
                    <a:pt x="168" y="19"/>
                  </a:lnTo>
                  <a:lnTo>
                    <a:pt x="172" y="2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6" name="Freeform 92"/>
            <p:cNvSpPr/>
            <p:nvPr/>
          </p:nvSpPr>
          <p:spPr>
            <a:xfrm>
              <a:off x="3086" y="1856"/>
              <a:ext cx="173" cy="100"/>
            </a:xfrm>
            <a:custGeom>
              <a:avLst/>
              <a:gdLst>
                <a:gd name="txL" fmla="*/ 0 w 173"/>
                <a:gd name="txT" fmla="*/ 0 h 100"/>
                <a:gd name="txR" fmla="*/ 173 w 173"/>
                <a:gd name="txB" fmla="*/ 100 h 100"/>
              </a:gdLst>
              <a:ahLst/>
              <a:cxnLst>
                <a:cxn ang="0">
                  <a:pos x="0" y="22"/>
                </a:cxn>
                <a:cxn ang="0">
                  <a:pos x="45" y="69"/>
                </a:cxn>
                <a:cxn ang="0">
                  <a:pos x="122" y="70"/>
                </a:cxn>
                <a:cxn ang="0">
                  <a:pos x="122" y="100"/>
                </a:cxn>
                <a:cxn ang="0">
                  <a:pos x="173" y="57"/>
                </a:cxn>
                <a:cxn ang="0">
                  <a:pos x="123" y="11"/>
                </a:cxn>
                <a:cxn ang="0">
                  <a:pos x="123" y="42"/>
                </a:cxn>
                <a:cxn ang="0">
                  <a:pos x="65" y="42"/>
                </a:cxn>
                <a:cxn ang="0">
                  <a:pos x="63" y="40"/>
                </a:cxn>
                <a:cxn ang="0">
                  <a:pos x="58" y="35"/>
                </a:cxn>
                <a:cxn ang="0">
                  <a:pos x="52" y="29"/>
                </a:cxn>
                <a:cxn ang="0">
                  <a:pos x="44" y="21"/>
                </a:cxn>
                <a:cxn ang="0">
                  <a:pos x="36" y="15"/>
                </a:cxn>
                <a:cxn ang="0">
                  <a:pos x="30" y="8"/>
                </a:cxn>
                <a:cxn ang="0">
                  <a:pos x="27" y="5"/>
                </a:cxn>
                <a:cxn ang="0">
                  <a:pos x="25" y="3"/>
                </a:cxn>
                <a:cxn ang="0">
                  <a:pos x="24" y="1"/>
                </a:cxn>
                <a:cxn ang="0">
                  <a:pos x="24" y="0"/>
                </a:cxn>
                <a:cxn ang="0">
                  <a:pos x="22" y="3"/>
                </a:cxn>
                <a:cxn ang="0">
                  <a:pos x="13" y="10"/>
                </a:cxn>
                <a:cxn ang="0">
                  <a:pos x="4" y="19"/>
                </a:cxn>
                <a:cxn ang="0">
                  <a:pos x="0" y="22"/>
                </a:cxn>
              </a:cxnLst>
              <a:rect l="txL" t="txT" r="txR" b="txB"/>
              <a:pathLst>
                <a:path w="173" h="100">
                  <a:moveTo>
                    <a:pt x="0" y="22"/>
                  </a:moveTo>
                  <a:lnTo>
                    <a:pt x="45" y="69"/>
                  </a:lnTo>
                  <a:lnTo>
                    <a:pt x="122" y="70"/>
                  </a:lnTo>
                  <a:lnTo>
                    <a:pt x="122" y="100"/>
                  </a:lnTo>
                  <a:lnTo>
                    <a:pt x="173" y="57"/>
                  </a:lnTo>
                  <a:lnTo>
                    <a:pt x="123" y="11"/>
                  </a:lnTo>
                  <a:lnTo>
                    <a:pt x="123" y="42"/>
                  </a:lnTo>
                  <a:lnTo>
                    <a:pt x="65" y="42"/>
                  </a:lnTo>
                  <a:lnTo>
                    <a:pt x="63" y="40"/>
                  </a:lnTo>
                  <a:lnTo>
                    <a:pt x="58" y="35"/>
                  </a:lnTo>
                  <a:lnTo>
                    <a:pt x="52" y="29"/>
                  </a:lnTo>
                  <a:lnTo>
                    <a:pt x="44" y="21"/>
                  </a:lnTo>
                  <a:lnTo>
                    <a:pt x="36" y="15"/>
                  </a:lnTo>
                  <a:lnTo>
                    <a:pt x="30" y="8"/>
                  </a:lnTo>
                  <a:lnTo>
                    <a:pt x="27" y="5"/>
                  </a:lnTo>
                  <a:lnTo>
                    <a:pt x="25" y="3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2" y="3"/>
                  </a:lnTo>
                  <a:lnTo>
                    <a:pt x="13" y="10"/>
                  </a:lnTo>
                  <a:lnTo>
                    <a:pt x="4" y="19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7" name="Freeform 93"/>
            <p:cNvSpPr>
              <a:spLocks noEditPoints="1"/>
            </p:cNvSpPr>
            <p:nvPr/>
          </p:nvSpPr>
          <p:spPr>
            <a:xfrm>
              <a:off x="2923" y="1661"/>
              <a:ext cx="164" cy="221"/>
            </a:xfrm>
            <a:custGeom>
              <a:avLst/>
              <a:gdLst>
                <a:gd name="txL" fmla="*/ 0 w 164"/>
                <a:gd name="txT" fmla="*/ 0 h 221"/>
                <a:gd name="txR" fmla="*/ 164 w 164"/>
                <a:gd name="txB" fmla="*/ 221 h 221"/>
              </a:gdLst>
              <a:ahLst/>
              <a:cxnLst>
                <a:cxn ang="0">
                  <a:pos x="118" y="57"/>
                </a:cxn>
                <a:cxn ang="0">
                  <a:pos x="148" y="1"/>
                </a:cxn>
                <a:cxn ang="0">
                  <a:pos x="148" y="0"/>
                </a:cxn>
                <a:cxn ang="0">
                  <a:pos x="150" y="0"/>
                </a:cxn>
                <a:cxn ang="0">
                  <a:pos x="152" y="0"/>
                </a:cxn>
                <a:cxn ang="0">
                  <a:pos x="155" y="0"/>
                </a:cxn>
                <a:cxn ang="0">
                  <a:pos x="156" y="0"/>
                </a:cxn>
                <a:cxn ang="0">
                  <a:pos x="158" y="0"/>
                </a:cxn>
                <a:cxn ang="0">
                  <a:pos x="159" y="0"/>
                </a:cxn>
                <a:cxn ang="0">
                  <a:pos x="161" y="1"/>
                </a:cxn>
                <a:cxn ang="0">
                  <a:pos x="162" y="2"/>
                </a:cxn>
                <a:cxn ang="0">
                  <a:pos x="163" y="3"/>
                </a:cxn>
                <a:cxn ang="0">
                  <a:pos x="164" y="5"/>
                </a:cxn>
                <a:cxn ang="0">
                  <a:pos x="164" y="7"/>
                </a:cxn>
                <a:cxn ang="0">
                  <a:pos x="92" y="208"/>
                </a:cxn>
                <a:cxn ang="0">
                  <a:pos x="90" y="210"/>
                </a:cxn>
                <a:cxn ang="0">
                  <a:pos x="85" y="213"/>
                </a:cxn>
                <a:cxn ang="0">
                  <a:pos x="83" y="215"/>
                </a:cxn>
                <a:cxn ang="0">
                  <a:pos x="79" y="216"/>
                </a:cxn>
                <a:cxn ang="0">
                  <a:pos x="74" y="217"/>
                </a:cxn>
                <a:cxn ang="0">
                  <a:pos x="70" y="219"/>
                </a:cxn>
                <a:cxn ang="0">
                  <a:pos x="66" y="220"/>
                </a:cxn>
                <a:cxn ang="0">
                  <a:pos x="61" y="220"/>
                </a:cxn>
                <a:cxn ang="0">
                  <a:pos x="56" y="221"/>
                </a:cxn>
                <a:cxn ang="0">
                  <a:pos x="51" y="221"/>
                </a:cxn>
                <a:cxn ang="0">
                  <a:pos x="46" y="220"/>
                </a:cxn>
                <a:cxn ang="0">
                  <a:pos x="41" y="219"/>
                </a:cxn>
                <a:cxn ang="0">
                  <a:pos x="37" y="218"/>
                </a:cxn>
                <a:cxn ang="0">
                  <a:pos x="31" y="217"/>
                </a:cxn>
                <a:cxn ang="0">
                  <a:pos x="26" y="216"/>
                </a:cxn>
                <a:cxn ang="0">
                  <a:pos x="22" y="213"/>
                </a:cxn>
                <a:cxn ang="0">
                  <a:pos x="19" y="212"/>
                </a:cxn>
                <a:cxn ang="0">
                  <a:pos x="17" y="210"/>
                </a:cxn>
                <a:cxn ang="0">
                  <a:pos x="15" y="209"/>
                </a:cxn>
                <a:cxn ang="0">
                  <a:pos x="13" y="207"/>
                </a:cxn>
                <a:cxn ang="0">
                  <a:pos x="11" y="205"/>
                </a:cxn>
                <a:cxn ang="0">
                  <a:pos x="9" y="204"/>
                </a:cxn>
                <a:cxn ang="0">
                  <a:pos x="7" y="202"/>
                </a:cxn>
                <a:cxn ang="0">
                  <a:pos x="5" y="199"/>
                </a:cxn>
                <a:cxn ang="0">
                  <a:pos x="4" y="197"/>
                </a:cxn>
                <a:cxn ang="0">
                  <a:pos x="3" y="194"/>
                </a:cxn>
                <a:cxn ang="0">
                  <a:pos x="1" y="192"/>
                </a:cxn>
                <a:cxn ang="0">
                  <a:pos x="0" y="189"/>
                </a:cxn>
                <a:cxn ang="0">
                  <a:pos x="2" y="182"/>
                </a:cxn>
                <a:cxn ang="0">
                  <a:pos x="2" y="182"/>
                </a:cxn>
                <a:cxn ang="0">
                  <a:pos x="49" y="44"/>
                </a:cxn>
                <a:cxn ang="0">
                  <a:pos x="123" y="58"/>
                </a:cxn>
                <a:cxn ang="0">
                  <a:pos x="118" y="57"/>
                </a:cxn>
                <a:cxn ang="0">
                  <a:pos x="6" y="189"/>
                </a:cxn>
                <a:cxn ang="0">
                  <a:pos x="8" y="192"/>
                </a:cxn>
                <a:cxn ang="0">
                  <a:pos x="11" y="194"/>
                </a:cxn>
                <a:cxn ang="0">
                  <a:pos x="14" y="197"/>
                </a:cxn>
                <a:cxn ang="0">
                  <a:pos x="18" y="200"/>
                </a:cxn>
                <a:cxn ang="0">
                  <a:pos x="14" y="197"/>
                </a:cxn>
                <a:cxn ang="0">
                  <a:pos x="12" y="194"/>
                </a:cxn>
                <a:cxn ang="0">
                  <a:pos x="9" y="192"/>
                </a:cxn>
                <a:cxn ang="0">
                  <a:pos x="6" y="189"/>
                </a:cxn>
              </a:cxnLst>
              <a:rect l="txL" t="txT" r="txR" b="txB"/>
              <a:pathLst>
                <a:path w="164" h="221">
                  <a:moveTo>
                    <a:pt x="118" y="57"/>
                  </a:moveTo>
                  <a:lnTo>
                    <a:pt x="148" y="1"/>
                  </a:lnTo>
                  <a:lnTo>
                    <a:pt x="148" y="0"/>
                  </a:lnTo>
                  <a:lnTo>
                    <a:pt x="150" y="0"/>
                  </a:lnTo>
                  <a:lnTo>
                    <a:pt x="152" y="0"/>
                  </a:lnTo>
                  <a:lnTo>
                    <a:pt x="155" y="0"/>
                  </a:lnTo>
                  <a:lnTo>
                    <a:pt x="156" y="0"/>
                  </a:lnTo>
                  <a:lnTo>
                    <a:pt x="158" y="0"/>
                  </a:lnTo>
                  <a:lnTo>
                    <a:pt x="159" y="0"/>
                  </a:lnTo>
                  <a:lnTo>
                    <a:pt x="161" y="1"/>
                  </a:lnTo>
                  <a:lnTo>
                    <a:pt x="162" y="2"/>
                  </a:lnTo>
                  <a:lnTo>
                    <a:pt x="163" y="3"/>
                  </a:lnTo>
                  <a:lnTo>
                    <a:pt x="164" y="5"/>
                  </a:lnTo>
                  <a:lnTo>
                    <a:pt x="164" y="7"/>
                  </a:lnTo>
                  <a:lnTo>
                    <a:pt x="92" y="208"/>
                  </a:lnTo>
                  <a:lnTo>
                    <a:pt x="90" y="210"/>
                  </a:lnTo>
                  <a:lnTo>
                    <a:pt x="85" y="213"/>
                  </a:lnTo>
                  <a:lnTo>
                    <a:pt x="83" y="215"/>
                  </a:lnTo>
                  <a:lnTo>
                    <a:pt x="79" y="216"/>
                  </a:lnTo>
                  <a:lnTo>
                    <a:pt x="74" y="217"/>
                  </a:lnTo>
                  <a:lnTo>
                    <a:pt x="70" y="219"/>
                  </a:lnTo>
                  <a:lnTo>
                    <a:pt x="66" y="220"/>
                  </a:lnTo>
                  <a:lnTo>
                    <a:pt x="61" y="220"/>
                  </a:lnTo>
                  <a:lnTo>
                    <a:pt x="56" y="221"/>
                  </a:lnTo>
                  <a:lnTo>
                    <a:pt x="51" y="221"/>
                  </a:lnTo>
                  <a:lnTo>
                    <a:pt x="46" y="220"/>
                  </a:lnTo>
                  <a:lnTo>
                    <a:pt x="41" y="219"/>
                  </a:lnTo>
                  <a:lnTo>
                    <a:pt x="37" y="218"/>
                  </a:lnTo>
                  <a:lnTo>
                    <a:pt x="31" y="217"/>
                  </a:lnTo>
                  <a:lnTo>
                    <a:pt x="26" y="216"/>
                  </a:lnTo>
                  <a:lnTo>
                    <a:pt x="22" y="213"/>
                  </a:lnTo>
                  <a:lnTo>
                    <a:pt x="19" y="212"/>
                  </a:lnTo>
                  <a:lnTo>
                    <a:pt x="17" y="210"/>
                  </a:lnTo>
                  <a:lnTo>
                    <a:pt x="15" y="209"/>
                  </a:lnTo>
                  <a:lnTo>
                    <a:pt x="13" y="207"/>
                  </a:lnTo>
                  <a:lnTo>
                    <a:pt x="11" y="205"/>
                  </a:lnTo>
                  <a:lnTo>
                    <a:pt x="9" y="204"/>
                  </a:lnTo>
                  <a:lnTo>
                    <a:pt x="7" y="202"/>
                  </a:lnTo>
                  <a:lnTo>
                    <a:pt x="5" y="199"/>
                  </a:lnTo>
                  <a:lnTo>
                    <a:pt x="4" y="197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2" y="182"/>
                  </a:lnTo>
                  <a:lnTo>
                    <a:pt x="49" y="44"/>
                  </a:lnTo>
                  <a:lnTo>
                    <a:pt x="123" y="58"/>
                  </a:lnTo>
                  <a:lnTo>
                    <a:pt x="118" y="57"/>
                  </a:lnTo>
                  <a:close/>
                  <a:moveTo>
                    <a:pt x="6" y="189"/>
                  </a:moveTo>
                  <a:lnTo>
                    <a:pt x="8" y="192"/>
                  </a:lnTo>
                  <a:lnTo>
                    <a:pt x="11" y="194"/>
                  </a:lnTo>
                  <a:lnTo>
                    <a:pt x="14" y="197"/>
                  </a:lnTo>
                  <a:lnTo>
                    <a:pt x="18" y="200"/>
                  </a:lnTo>
                  <a:lnTo>
                    <a:pt x="14" y="197"/>
                  </a:lnTo>
                  <a:lnTo>
                    <a:pt x="12" y="194"/>
                  </a:lnTo>
                  <a:lnTo>
                    <a:pt x="9" y="192"/>
                  </a:lnTo>
                  <a:lnTo>
                    <a:pt x="6" y="18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8" name="Freeform 94"/>
            <p:cNvSpPr/>
            <p:nvPr/>
          </p:nvSpPr>
          <p:spPr>
            <a:xfrm>
              <a:off x="2956" y="1752"/>
              <a:ext cx="90" cy="101"/>
            </a:xfrm>
            <a:custGeom>
              <a:avLst/>
              <a:gdLst>
                <a:gd name="txL" fmla="*/ 0 w 90"/>
                <a:gd name="txT" fmla="*/ 0 h 101"/>
                <a:gd name="txR" fmla="*/ 90 w 90"/>
                <a:gd name="txB" fmla="*/ 101 h 101"/>
              </a:gdLst>
              <a:ahLst/>
              <a:cxnLst>
                <a:cxn ang="0">
                  <a:pos x="10" y="101"/>
                </a:cxn>
                <a:cxn ang="0">
                  <a:pos x="90" y="0"/>
                </a:cxn>
                <a:cxn ang="0">
                  <a:pos x="68" y="0"/>
                </a:cxn>
                <a:cxn ang="0">
                  <a:pos x="0" y="89"/>
                </a:cxn>
                <a:cxn ang="0">
                  <a:pos x="10" y="101"/>
                </a:cxn>
              </a:cxnLst>
              <a:rect l="txL" t="txT" r="txR" b="txB"/>
              <a:pathLst>
                <a:path w="90" h="101">
                  <a:moveTo>
                    <a:pt x="10" y="101"/>
                  </a:moveTo>
                  <a:lnTo>
                    <a:pt x="90" y="0"/>
                  </a:lnTo>
                  <a:lnTo>
                    <a:pt x="68" y="0"/>
                  </a:lnTo>
                  <a:lnTo>
                    <a:pt x="0" y="89"/>
                  </a:lnTo>
                  <a:lnTo>
                    <a:pt x="10" y="101"/>
                  </a:lnTo>
                  <a:close/>
                </a:path>
              </a:pathLst>
            </a:custGeom>
            <a:solidFill>
              <a:srgbClr val="004264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9" name="Freeform 95"/>
            <p:cNvSpPr/>
            <p:nvPr/>
          </p:nvSpPr>
          <p:spPr>
            <a:xfrm>
              <a:off x="2923" y="1661"/>
              <a:ext cx="164" cy="221"/>
            </a:xfrm>
            <a:custGeom>
              <a:avLst/>
              <a:gdLst>
                <a:gd name="txL" fmla="*/ 0 w 164"/>
                <a:gd name="txT" fmla="*/ 0 h 221"/>
                <a:gd name="txR" fmla="*/ 164 w 164"/>
                <a:gd name="txB" fmla="*/ 221 h 221"/>
              </a:gdLst>
              <a:ahLst/>
              <a:cxnLst>
                <a:cxn ang="0">
                  <a:pos x="148" y="1"/>
                </a:cxn>
                <a:cxn ang="0">
                  <a:pos x="150" y="0"/>
                </a:cxn>
                <a:cxn ang="0">
                  <a:pos x="155" y="0"/>
                </a:cxn>
                <a:cxn ang="0">
                  <a:pos x="158" y="0"/>
                </a:cxn>
                <a:cxn ang="0">
                  <a:pos x="161" y="1"/>
                </a:cxn>
                <a:cxn ang="0">
                  <a:pos x="163" y="3"/>
                </a:cxn>
                <a:cxn ang="0">
                  <a:pos x="164" y="7"/>
                </a:cxn>
                <a:cxn ang="0">
                  <a:pos x="90" y="210"/>
                </a:cxn>
                <a:cxn ang="0">
                  <a:pos x="83" y="215"/>
                </a:cxn>
                <a:cxn ang="0">
                  <a:pos x="74" y="217"/>
                </a:cxn>
                <a:cxn ang="0">
                  <a:pos x="66" y="220"/>
                </a:cxn>
                <a:cxn ang="0">
                  <a:pos x="56" y="221"/>
                </a:cxn>
                <a:cxn ang="0">
                  <a:pos x="46" y="220"/>
                </a:cxn>
                <a:cxn ang="0">
                  <a:pos x="37" y="218"/>
                </a:cxn>
                <a:cxn ang="0">
                  <a:pos x="26" y="216"/>
                </a:cxn>
                <a:cxn ang="0">
                  <a:pos x="19" y="212"/>
                </a:cxn>
                <a:cxn ang="0">
                  <a:pos x="15" y="209"/>
                </a:cxn>
                <a:cxn ang="0">
                  <a:pos x="11" y="205"/>
                </a:cxn>
                <a:cxn ang="0">
                  <a:pos x="7" y="202"/>
                </a:cxn>
                <a:cxn ang="0">
                  <a:pos x="4" y="197"/>
                </a:cxn>
                <a:cxn ang="0">
                  <a:pos x="1" y="192"/>
                </a:cxn>
                <a:cxn ang="0">
                  <a:pos x="2" y="182"/>
                </a:cxn>
                <a:cxn ang="0">
                  <a:pos x="6" y="188"/>
                </a:cxn>
                <a:cxn ang="0">
                  <a:pos x="12" y="194"/>
                </a:cxn>
                <a:cxn ang="0">
                  <a:pos x="19" y="201"/>
                </a:cxn>
                <a:cxn ang="0">
                  <a:pos x="25" y="204"/>
                </a:cxn>
                <a:cxn ang="0">
                  <a:pos x="30" y="206"/>
                </a:cxn>
                <a:cxn ang="0">
                  <a:pos x="37" y="208"/>
                </a:cxn>
                <a:cxn ang="0">
                  <a:pos x="44" y="210"/>
                </a:cxn>
                <a:cxn ang="0">
                  <a:pos x="51" y="210"/>
                </a:cxn>
                <a:cxn ang="0">
                  <a:pos x="60" y="210"/>
                </a:cxn>
                <a:cxn ang="0">
                  <a:pos x="70" y="208"/>
                </a:cxn>
                <a:cxn ang="0">
                  <a:pos x="80" y="205"/>
                </a:cxn>
                <a:cxn ang="0">
                  <a:pos x="118" y="57"/>
                </a:cxn>
              </a:cxnLst>
              <a:rect l="txL" t="txT" r="txR" b="txB"/>
              <a:pathLst>
                <a:path w="164" h="221">
                  <a:moveTo>
                    <a:pt x="118" y="57"/>
                  </a:moveTo>
                  <a:lnTo>
                    <a:pt x="148" y="1"/>
                  </a:lnTo>
                  <a:lnTo>
                    <a:pt x="148" y="0"/>
                  </a:lnTo>
                  <a:lnTo>
                    <a:pt x="150" y="0"/>
                  </a:lnTo>
                  <a:lnTo>
                    <a:pt x="152" y="0"/>
                  </a:lnTo>
                  <a:lnTo>
                    <a:pt x="155" y="0"/>
                  </a:lnTo>
                  <a:lnTo>
                    <a:pt x="156" y="0"/>
                  </a:lnTo>
                  <a:lnTo>
                    <a:pt x="158" y="0"/>
                  </a:lnTo>
                  <a:lnTo>
                    <a:pt x="159" y="0"/>
                  </a:lnTo>
                  <a:lnTo>
                    <a:pt x="161" y="1"/>
                  </a:lnTo>
                  <a:lnTo>
                    <a:pt x="162" y="2"/>
                  </a:lnTo>
                  <a:lnTo>
                    <a:pt x="163" y="3"/>
                  </a:lnTo>
                  <a:lnTo>
                    <a:pt x="164" y="5"/>
                  </a:lnTo>
                  <a:lnTo>
                    <a:pt x="164" y="7"/>
                  </a:lnTo>
                  <a:lnTo>
                    <a:pt x="92" y="208"/>
                  </a:lnTo>
                  <a:lnTo>
                    <a:pt x="90" y="210"/>
                  </a:lnTo>
                  <a:lnTo>
                    <a:pt x="85" y="213"/>
                  </a:lnTo>
                  <a:lnTo>
                    <a:pt x="83" y="215"/>
                  </a:lnTo>
                  <a:lnTo>
                    <a:pt x="79" y="216"/>
                  </a:lnTo>
                  <a:lnTo>
                    <a:pt x="74" y="217"/>
                  </a:lnTo>
                  <a:lnTo>
                    <a:pt x="70" y="219"/>
                  </a:lnTo>
                  <a:lnTo>
                    <a:pt x="66" y="220"/>
                  </a:lnTo>
                  <a:lnTo>
                    <a:pt x="61" y="220"/>
                  </a:lnTo>
                  <a:lnTo>
                    <a:pt x="56" y="221"/>
                  </a:lnTo>
                  <a:lnTo>
                    <a:pt x="51" y="221"/>
                  </a:lnTo>
                  <a:lnTo>
                    <a:pt x="46" y="220"/>
                  </a:lnTo>
                  <a:lnTo>
                    <a:pt x="41" y="219"/>
                  </a:lnTo>
                  <a:lnTo>
                    <a:pt x="37" y="218"/>
                  </a:lnTo>
                  <a:lnTo>
                    <a:pt x="31" y="217"/>
                  </a:lnTo>
                  <a:lnTo>
                    <a:pt x="26" y="216"/>
                  </a:lnTo>
                  <a:lnTo>
                    <a:pt x="22" y="213"/>
                  </a:lnTo>
                  <a:lnTo>
                    <a:pt x="19" y="212"/>
                  </a:lnTo>
                  <a:lnTo>
                    <a:pt x="17" y="210"/>
                  </a:lnTo>
                  <a:lnTo>
                    <a:pt x="15" y="209"/>
                  </a:lnTo>
                  <a:lnTo>
                    <a:pt x="13" y="207"/>
                  </a:lnTo>
                  <a:lnTo>
                    <a:pt x="11" y="205"/>
                  </a:lnTo>
                  <a:lnTo>
                    <a:pt x="9" y="204"/>
                  </a:lnTo>
                  <a:lnTo>
                    <a:pt x="7" y="202"/>
                  </a:lnTo>
                  <a:lnTo>
                    <a:pt x="5" y="199"/>
                  </a:lnTo>
                  <a:lnTo>
                    <a:pt x="4" y="197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2" y="182"/>
                  </a:lnTo>
                  <a:lnTo>
                    <a:pt x="3" y="184"/>
                  </a:lnTo>
                  <a:lnTo>
                    <a:pt x="6" y="188"/>
                  </a:lnTo>
                  <a:lnTo>
                    <a:pt x="8" y="192"/>
                  </a:lnTo>
                  <a:lnTo>
                    <a:pt x="12" y="194"/>
                  </a:lnTo>
                  <a:lnTo>
                    <a:pt x="15" y="198"/>
                  </a:lnTo>
                  <a:lnTo>
                    <a:pt x="19" y="201"/>
                  </a:lnTo>
                  <a:lnTo>
                    <a:pt x="22" y="203"/>
                  </a:lnTo>
                  <a:lnTo>
                    <a:pt x="25" y="204"/>
                  </a:lnTo>
                  <a:lnTo>
                    <a:pt x="27" y="205"/>
                  </a:lnTo>
                  <a:lnTo>
                    <a:pt x="30" y="206"/>
                  </a:lnTo>
                  <a:lnTo>
                    <a:pt x="33" y="208"/>
                  </a:lnTo>
                  <a:lnTo>
                    <a:pt x="37" y="208"/>
                  </a:lnTo>
                  <a:lnTo>
                    <a:pt x="40" y="209"/>
                  </a:lnTo>
                  <a:lnTo>
                    <a:pt x="44" y="210"/>
                  </a:lnTo>
                  <a:lnTo>
                    <a:pt x="48" y="210"/>
                  </a:lnTo>
                  <a:lnTo>
                    <a:pt x="51" y="210"/>
                  </a:lnTo>
                  <a:lnTo>
                    <a:pt x="56" y="210"/>
                  </a:lnTo>
                  <a:lnTo>
                    <a:pt x="60" y="210"/>
                  </a:lnTo>
                  <a:lnTo>
                    <a:pt x="65" y="209"/>
                  </a:lnTo>
                  <a:lnTo>
                    <a:pt x="70" y="208"/>
                  </a:lnTo>
                  <a:lnTo>
                    <a:pt x="75" y="207"/>
                  </a:lnTo>
                  <a:lnTo>
                    <a:pt x="80" y="205"/>
                  </a:lnTo>
                  <a:lnTo>
                    <a:pt x="133" y="60"/>
                  </a:lnTo>
                  <a:lnTo>
                    <a:pt x="118" y="5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0" name="Freeform 96"/>
            <p:cNvSpPr/>
            <p:nvPr/>
          </p:nvSpPr>
          <p:spPr>
            <a:xfrm>
              <a:off x="2925" y="1705"/>
              <a:ext cx="133" cy="167"/>
            </a:xfrm>
            <a:custGeom>
              <a:avLst/>
              <a:gdLst>
                <a:gd name="txL" fmla="*/ 0 w 133"/>
                <a:gd name="txT" fmla="*/ 0 h 167"/>
                <a:gd name="txR" fmla="*/ 133 w 133"/>
                <a:gd name="txB" fmla="*/ 167 h 167"/>
              </a:gdLst>
              <a:ahLst/>
              <a:cxnLst>
                <a:cxn ang="0">
                  <a:pos x="133" y="16"/>
                </a:cxn>
                <a:cxn ang="0">
                  <a:pos x="48" y="0"/>
                </a:cxn>
                <a:cxn ang="0">
                  <a:pos x="0" y="138"/>
                </a:cxn>
                <a:cxn ang="0">
                  <a:pos x="1" y="140"/>
                </a:cxn>
                <a:cxn ang="0">
                  <a:pos x="4" y="145"/>
                </a:cxn>
                <a:cxn ang="0">
                  <a:pos x="7" y="148"/>
                </a:cxn>
                <a:cxn ang="0">
                  <a:pos x="11" y="151"/>
                </a:cxn>
                <a:cxn ang="0">
                  <a:pos x="14" y="155"/>
                </a:cxn>
                <a:cxn ang="0">
                  <a:pos x="19" y="158"/>
                </a:cxn>
                <a:cxn ang="0">
                  <a:pos x="21" y="160"/>
                </a:cxn>
                <a:cxn ang="0">
                  <a:pos x="24" y="160"/>
                </a:cxn>
                <a:cxn ang="0">
                  <a:pos x="26" y="162"/>
                </a:cxn>
                <a:cxn ang="0">
                  <a:pos x="30" y="163"/>
                </a:cxn>
                <a:cxn ang="0">
                  <a:pos x="33" y="164"/>
                </a:cxn>
                <a:cxn ang="0">
                  <a:pos x="36" y="165"/>
                </a:cxn>
                <a:cxn ang="0">
                  <a:pos x="39" y="166"/>
                </a:cxn>
                <a:cxn ang="0">
                  <a:pos x="44" y="167"/>
                </a:cxn>
                <a:cxn ang="0">
                  <a:pos x="47" y="167"/>
                </a:cxn>
                <a:cxn ang="0">
                  <a:pos x="51" y="167"/>
                </a:cxn>
                <a:cxn ang="0">
                  <a:pos x="56" y="167"/>
                </a:cxn>
                <a:cxn ang="0">
                  <a:pos x="59" y="167"/>
                </a:cxn>
                <a:cxn ang="0">
                  <a:pos x="64" y="166"/>
                </a:cxn>
                <a:cxn ang="0">
                  <a:pos x="69" y="165"/>
                </a:cxn>
                <a:cxn ang="0">
                  <a:pos x="74" y="163"/>
                </a:cxn>
                <a:cxn ang="0">
                  <a:pos x="79" y="161"/>
                </a:cxn>
                <a:cxn ang="0">
                  <a:pos x="133" y="16"/>
                </a:cxn>
              </a:cxnLst>
              <a:rect l="txL" t="txT" r="txR" b="txB"/>
              <a:pathLst>
                <a:path w="133" h="167">
                  <a:moveTo>
                    <a:pt x="133" y="16"/>
                  </a:moveTo>
                  <a:lnTo>
                    <a:pt x="48" y="0"/>
                  </a:lnTo>
                  <a:lnTo>
                    <a:pt x="0" y="138"/>
                  </a:lnTo>
                  <a:lnTo>
                    <a:pt x="1" y="140"/>
                  </a:lnTo>
                  <a:lnTo>
                    <a:pt x="4" y="145"/>
                  </a:lnTo>
                  <a:lnTo>
                    <a:pt x="7" y="148"/>
                  </a:lnTo>
                  <a:lnTo>
                    <a:pt x="11" y="151"/>
                  </a:lnTo>
                  <a:lnTo>
                    <a:pt x="14" y="155"/>
                  </a:lnTo>
                  <a:lnTo>
                    <a:pt x="19" y="158"/>
                  </a:lnTo>
                  <a:lnTo>
                    <a:pt x="21" y="160"/>
                  </a:lnTo>
                  <a:lnTo>
                    <a:pt x="24" y="160"/>
                  </a:lnTo>
                  <a:lnTo>
                    <a:pt x="26" y="162"/>
                  </a:lnTo>
                  <a:lnTo>
                    <a:pt x="30" y="163"/>
                  </a:lnTo>
                  <a:lnTo>
                    <a:pt x="33" y="164"/>
                  </a:lnTo>
                  <a:lnTo>
                    <a:pt x="36" y="165"/>
                  </a:lnTo>
                  <a:lnTo>
                    <a:pt x="39" y="166"/>
                  </a:lnTo>
                  <a:lnTo>
                    <a:pt x="44" y="167"/>
                  </a:lnTo>
                  <a:lnTo>
                    <a:pt x="47" y="167"/>
                  </a:lnTo>
                  <a:lnTo>
                    <a:pt x="51" y="167"/>
                  </a:lnTo>
                  <a:lnTo>
                    <a:pt x="56" y="167"/>
                  </a:lnTo>
                  <a:lnTo>
                    <a:pt x="59" y="167"/>
                  </a:lnTo>
                  <a:lnTo>
                    <a:pt x="64" y="166"/>
                  </a:lnTo>
                  <a:lnTo>
                    <a:pt x="69" y="165"/>
                  </a:lnTo>
                  <a:lnTo>
                    <a:pt x="74" y="163"/>
                  </a:lnTo>
                  <a:lnTo>
                    <a:pt x="79" y="161"/>
                  </a:lnTo>
                  <a:lnTo>
                    <a:pt x="13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1" name="Freeform 97"/>
            <p:cNvSpPr/>
            <p:nvPr/>
          </p:nvSpPr>
          <p:spPr>
            <a:xfrm>
              <a:off x="3290" y="1426"/>
              <a:ext cx="114" cy="582"/>
            </a:xfrm>
            <a:custGeom>
              <a:avLst/>
              <a:gdLst>
                <a:gd name="txL" fmla="*/ 0 w 114"/>
                <a:gd name="txT" fmla="*/ 0 h 582"/>
                <a:gd name="txR" fmla="*/ 114 w 114"/>
                <a:gd name="txB" fmla="*/ 582 h 582"/>
              </a:gdLst>
              <a:ahLst/>
              <a:cxnLst>
                <a:cxn ang="0">
                  <a:pos x="114" y="0"/>
                </a:cxn>
                <a:cxn ang="0">
                  <a:pos x="0" y="78"/>
                </a:cxn>
                <a:cxn ang="0">
                  <a:pos x="0" y="582"/>
                </a:cxn>
                <a:cxn ang="0">
                  <a:pos x="114" y="502"/>
                </a:cxn>
                <a:cxn ang="0">
                  <a:pos x="114" y="0"/>
                </a:cxn>
              </a:cxnLst>
              <a:rect l="txL" t="txT" r="txR" b="txB"/>
              <a:pathLst>
                <a:path w="114" h="582">
                  <a:moveTo>
                    <a:pt x="114" y="0"/>
                  </a:moveTo>
                  <a:lnTo>
                    <a:pt x="0" y="78"/>
                  </a:lnTo>
                  <a:lnTo>
                    <a:pt x="0" y="582"/>
                  </a:lnTo>
                  <a:lnTo>
                    <a:pt x="114" y="502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7E6144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2" name="Freeform 98"/>
            <p:cNvSpPr/>
            <p:nvPr/>
          </p:nvSpPr>
          <p:spPr>
            <a:xfrm>
              <a:off x="2719" y="1426"/>
              <a:ext cx="685" cy="582"/>
            </a:xfrm>
            <a:custGeom>
              <a:avLst/>
              <a:gdLst>
                <a:gd name="txL" fmla="*/ 0 w 685"/>
                <a:gd name="txT" fmla="*/ 0 h 582"/>
                <a:gd name="txR" fmla="*/ 685 w 685"/>
                <a:gd name="txB" fmla="*/ 582 h 582"/>
              </a:gdLst>
              <a:ahLst/>
              <a:cxnLst>
                <a:cxn ang="0">
                  <a:pos x="571" y="78"/>
                </a:cxn>
                <a:cxn ang="0">
                  <a:pos x="685" y="0"/>
                </a:cxn>
                <a:cxn ang="0">
                  <a:pos x="114" y="1"/>
                </a:cxn>
                <a:cxn ang="0">
                  <a:pos x="0" y="78"/>
                </a:cxn>
                <a:cxn ang="0">
                  <a:pos x="0" y="582"/>
                </a:cxn>
                <a:cxn ang="0">
                  <a:pos x="571" y="582"/>
                </a:cxn>
                <a:cxn ang="0">
                  <a:pos x="685" y="502"/>
                </a:cxn>
                <a:cxn ang="0">
                  <a:pos x="685" y="0"/>
                </a:cxn>
                <a:cxn ang="0">
                  <a:pos x="571" y="78"/>
                </a:cxn>
              </a:cxnLst>
              <a:rect l="txL" t="txT" r="txR" b="txB"/>
              <a:pathLst>
                <a:path w="685" h="582">
                  <a:moveTo>
                    <a:pt x="571" y="78"/>
                  </a:moveTo>
                  <a:lnTo>
                    <a:pt x="685" y="0"/>
                  </a:lnTo>
                  <a:lnTo>
                    <a:pt x="114" y="1"/>
                  </a:lnTo>
                  <a:lnTo>
                    <a:pt x="0" y="78"/>
                  </a:lnTo>
                  <a:lnTo>
                    <a:pt x="0" y="582"/>
                  </a:lnTo>
                  <a:lnTo>
                    <a:pt x="571" y="582"/>
                  </a:lnTo>
                  <a:lnTo>
                    <a:pt x="685" y="502"/>
                  </a:lnTo>
                  <a:lnTo>
                    <a:pt x="685" y="0"/>
                  </a:lnTo>
                  <a:lnTo>
                    <a:pt x="571" y="78"/>
                  </a:lnTo>
                  <a:close/>
                </a:path>
              </a:pathLst>
            </a:custGeom>
            <a:solidFill>
              <a:srgbClr val="7E6144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3" name="Rectangle 99"/>
            <p:cNvSpPr/>
            <p:nvPr/>
          </p:nvSpPr>
          <p:spPr>
            <a:xfrm>
              <a:off x="2719" y="1504"/>
              <a:ext cx="571" cy="504"/>
            </a:xfrm>
            <a:prstGeom prst="rect">
              <a:avLst/>
            </a:prstGeom>
            <a:solidFill>
              <a:srgbClr val="E0BF61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4" name="Freeform 100"/>
            <p:cNvSpPr/>
            <p:nvPr/>
          </p:nvSpPr>
          <p:spPr>
            <a:xfrm>
              <a:off x="2719" y="1426"/>
              <a:ext cx="684" cy="78"/>
            </a:xfrm>
            <a:custGeom>
              <a:avLst/>
              <a:gdLst>
                <a:gd name="txL" fmla="*/ 0 w 684"/>
                <a:gd name="txT" fmla="*/ 0 h 78"/>
                <a:gd name="txR" fmla="*/ 684 w 684"/>
                <a:gd name="txB" fmla="*/ 78 h 78"/>
              </a:gdLst>
              <a:ahLst/>
              <a:cxnLst>
                <a:cxn ang="0">
                  <a:pos x="0" y="78"/>
                </a:cxn>
                <a:cxn ang="0">
                  <a:pos x="571" y="78"/>
                </a:cxn>
                <a:cxn ang="0">
                  <a:pos x="684" y="0"/>
                </a:cxn>
                <a:cxn ang="0">
                  <a:pos x="114" y="1"/>
                </a:cxn>
                <a:cxn ang="0">
                  <a:pos x="0" y="78"/>
                </a:cxn>
              </a:cxnLst>
              <a:rect l="txL" t="txT" r="txR" b="txB"/>
              <a:pathLst>
                <a:path w="684" h="78">
                  <a:moveTo>
                    <a:pt x="0" y="78"/>
                  </a:moveTo>
                  <a:lnTo>
                    <a:pt x="571" y="78"/>
                  </a:lnTo>
                  <a:lnTo>
                    <a:pt x="684" y="0"/>
                  </a:lnTo>
                  <a:lnTo>
                    <a:pt x="114" y="1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A27A3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5" name="Freeform 101"/>
            <p:cNvSpPr/>
            <p:nvPr/>
          </p:nvSpPr>
          <p:spPr>
            <a:xfrm>
              <a:off x="2779" y="1668"/>
              <a:ext cx="274" cy="176"/>
            </a:xfrm>
            <a:custGeom>
              <a:avLst/>
              <a:gdLst>
                <a:gd name="txL" fmla="*/ 0 w 274"/>
                <a:gd name="txT" fmla="*/ 0 h 176"/>
                <a:gd name="txR" fmla="*/ 274 w 274"/>
                <a:gd name="txB" fmla="*/ 176 h 176"/>
              </a:gdLst>
              <a:ahLst/>
              <a:cxnLst>
                <a:cxn ang="0">
                  <a:pos x="0" y="89"/>
                </a:cxn>
                <a:cxn ang="0">
                  <a:pos x="34" y="132"/>
                </a:cxn>
                <a:cxn ang="0">
                  <a:pos x="69" y="176"/>
                </a:cxn>
                <a:cxn ang="0">
                  <a:pos x="137" y="176"/>
                </a:cxn>
                <a:cxn ang="0">
                  <a:pos x="206" y="176"/>
                </a:cxn>
                <a:cxn ang="0">
                  <a:pos x="240" y="132"/>
                </a:cxn>
                <a:cxn ang="0">
                  <a:pos x="274" y="89"/>
                </a:cxn>
                <a:cxn ang="0">
                  <a:pos x="240" y="44"/>
                </a:cxn>
                <a:cxn ang="0">
                  <a:pos x="206" y="0"/>
                </a:cxn>
                <a:cxn ang="0">
                  <a:pos x="137" y="0"/>
                </a:cxn>
                <a:cxn ang="0">
                  <a:pos x="69" y="0"/>
                </a:cxn>
                <a:cxn ang="0">
                  <a:pos x="34" y="44"/>
                </a:cxn>
                <a:cxn ang="0">
                  <a:pos x="0" y="89"/>
                </a:cxn>
              </a:cxnLst>
              <a:rect l="txL" t="txT" r="txR" b="txB"/>
              <a:pathLst>
                <a:path w="274" h="176">
                  <a:moveTo>
                    <a:pt x="0" y="89"/>
                  </a:moveTo>
                  <a:lnTo>
                    <a:pt x="34" y="132"/>
                  </a:lnTo>
                  <a:lnTo>
                    <a:pt x="69" y="176"/>
                  </a:lnTo>
                  <a:lnTo>
                    <a:pt x="137" y="176"/>
                  </a:lnTo>
                  <a:lnTo>
                    <a:pt x="206" y="176"/>
                  </a:lnTo>
                  <a:lnTo>
                    <a:pt x="240" y="132"/>
                  </a:lnTo>
                  <a:lnTo>
                    <a:pt x="274" y="89"/>
                  </a:lnTo>
                  <a:lnTo>
                    <a:pt x="240" y="44"/>
                  </a:lnTo>
                  <a:lnTo>
                    <a:pt x="206" y="0"/>
                  </a:lnTo>
                  <a:lnTo>
                    <a:pt x="137" y="0"/>
                  </a:lnTo>
                  <a:lnTo>
                    <a:pt x="69" y="0"/>
                  </a:lnTo>
                  <a:lnTo>
                    <a:pt x="34" y="44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7FA6C8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6" name="Freeform 102"/>
            <p:cNvSpPr/>
            <p:nvPr/>
          </p:nvSpPr>
          <p:spPr>
            <a:xfrm>
              <a:off x="2963" y="1542"/>
              <a:ext cx="318" cy="203"/>
            </a:xfrm>
            <a:custGeom>
              <a:avLst/>
              <a:gdLst>
                <a:gd name="txL" fmla="*/ 0 w 318"/>
                <a:gd name="txT" fmla="*/ 0 h 203"/>
                <a:gd name="txR" fmla="*/ 318 w 318"/>
                <a:gd name="txB" fmla="*/ 203 h 203"/>
              </a:gdLst>
              <a:ahLst/>
              <a:cxnLst>
                <a:cxn ang="0">
                  <a:pos x="0" y="101"/>
                </a:cxn>
                <a:cxn ang="0">
                  <a:pos x="40" y="152"/>
                </a:cxn>
                <a:cxn ang="0">
                  <a:pos x="79" y="203"/>
                </a:cxn>
                <a:cxn ang="0">
                  <a:pos x="158" y="203"/>
                </a:cxn>
                <a:cxn ang="0">
                  <a:pos x="239" y="203"/>
                </a:cxn>
                <a:cxn ang="0">
                  <a:pos x="278" y="152"/>
                </a:cxn>
                <a:cxn ang="0">
                  <a:pos x="318" y="101"/>
                </a:cxn>
                <a:cxn ang="0">
                  <a:pos x="278" y="51"/>
                </a:cxn>
                <a:cxn ang="0">
                  <a:pos x="239" y="0"/>
                </a:cxn>
                <a:cxn ang="0">
                  <a:pos x="158" y="0"/>
                </a:cxn>
                <a:cxn ang="0">
                  <a:pos x="79" y="0"/>
                </a:cxn>
                <a:cxn ang="0">
                  <a:pos x="40" y="51"/>
                </a:cxn>
                <a:cxn ang="0">
                  <a:pos x="0" y="101"/>
                </a:cxn>
              </a:cxnLst>
              <a:rect l="txL" t="txT" r="txR" b="txB"/>
              <a:pathLst>
                <a:path w="318" h="203">
                  <a:moveTo>
                    <a:pt x="0" y="101"/>
                  </a:moveTo>
                  <a:lnTo>
                    <a:pt x="40" y="152"/>
                  </a:lnTo>
                  <a:lnTo>
                    <a:pt x="79" y="203"/>
                  </a:lnTo>
                  <a:lnTo>
                    <a:pt x="158" y="203"/>
                  </a:lnTo>
                  <a:lnTo>
                    <a:pt x="239" y="203"/>
                  </a:lnTo>
                  <a:lnTo>
                    <a:pt x="278" y="152"/>
                  </a:lnTo>
                  <a:lnTo>
                    <a:pt x="318" y="101"/>
                  </a:lnTo>
                  <a:lnTo>
                    <a:pt x="278" y="51"/>
                  </a:lnTo>
                  <a:lnTo>
                    <a:pt x="239" y="0"/>
                  </a:lnTo>
                  <a:lnTo>
                    <a:pt x="158" y="0"/>
                  </a:lnTo>
                  <a:lnTo>
                    <a:pt x="79" y="0"/>
                  </a:lnTo>
                  <a:lnTo>
                    <a:pt x="40" y="51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A27A3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7" name="Freeform 103"/>
            <p:cNvSpPr/>
            <p:nvPr/>
          </p:nvSpPr>
          <p:spPr>
            <a:xfrm>
              <a:off x="2984" y="1555"/>
              <a:ext cx="276" cy="177"/>
            </a:xfrm>
            <a:custGeom>
              <a:avLst/>
              <a:gdLst>
                <a:gd name="txL" fmla="*/ 0 w 276"/>
                <a:gd name="txT" fmla="*/ 0 h 177"/>
                <a:gd name="txR" fmla="*/ 276 w 276"/>
                <a:gd name="txB" fmla="*/ 177 h 177"/>
              </a:gdLst>
              <a:ahLst/>
              <a:cxnLst>
                <a:cxn ang="0">
                  <a:pos x="0" y="89"/>
                </a:cxn>
                <a:cxn ang="0">
                  <a:pos x="34" y="132"/>
                </a:cxn>
                <a:cxn ang="0">
                  <a:pos x="69" y="177"/>
                </a:cxn>
                <a:cxn ang="0">
                  <a:pos x="138" y="177"/>
                </a:cxn>
                <a:cxn ang="0">
                  <a:pos x="207" y="177"/>
                </a:cxn>
                <a:cxn ang="0">
                  <a:pos x="241" y="132"/>
                </a:cxn>
                <a:cxn ang="0">
                  <a:pos x="276" y="89"/>
                </a:cxn>
                <a:cxn ang="0">
                  <a:pos x="241" y="45"/>
                </a:cxn>
                <a:cxn ang="0">
                  <a:pos x="207" y="0"/>
                </a:cxn>
                <a:cxn ang="0">
                  <a:pos x="138" y="0"/>
                </a:cxn>
                <a:cxn ang="0">
                  <a:pos x="69" y="0"/>
                </a:cxn>
                <a:cxn ang="0">
                  <a:pos x="34" y="45"/>
                </a:cxn>
                <a:cxn ang="0">
                  <a:pos x="0" y="89"/>
                </a:cxn>
              </a:cxnLst>
              <a:rect l="txL" t="txT" r="txR" b="txB"/>
              <a:pathLst>
                <a:path w="276" h="177">
                  <a:moveTo>
                    <a:pt x="0" y="89"/>
                  </a:moveTo>
                  <a:lnTo>
                    <a:pt x="34" y="132"/>
                  </a:lnTo>
                  <a:lnTo>
                    <a:pt x="69" y="177"/>
                  </a:lnTo>
                  <a:lnTo>
                    <a:pt x="138" y="177"/>
                  </a:lnTo>
                  <a:lnTo>
                    <a:pt x="207" y="177"/>
                  </a:lnTo>
                  <a:lnTo>
                    <a:pt x="241" y="132"/>
                  </a:lnTo>
                  <a:lnTo>
                    <a:pt x="276" y="89"/>
                  </a:lnTo>
                  <a:lnTo>
                    <a:pt x="241" y="45"/>
                  </a:lnTo>
                  <a:lnTo>
                    <a:pt x="207" y="0"/>
                  </a:lnTo>
                  <a:lnTo>
                    <a:pt x="138" y="0"/>
                  </a:lnTo>
                  <a:lnTo>
                    <a:pt x="69" y="0"/>
                  </a:lnTo>
                  <a:lnTo>
                    <a:pt x="34" y="45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E0BF61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8" name="Freeform 104"/>
            <p:cNvSpPr/>
            <p:nvPr/>
          </p:nvSpPr>
          <p:spPr>
            <a:xfrm>
              <a:off x="3043" y="1732"/>
              <a:ext cx="158" cy="13"/>
            </a:xfrm>
            <a:custGeom>
              <a:avLst/>
              <a:gdLst>
                <a:gd name="txL" fmla="*/ 0 w 158"/>
                <a:gd name="txT" fmla="*/ 0 h 13"/>
                <a:gd name="txR" fmla="*/ 158 w 158"/>
                <a:gd name="txB" fmla="*/ 13 h 13"/>
              </a:gdLst>
              <a:ahLst/>
              <a:cxnLst>
                <a:cxn ang="0">
                  <a:pos x="0" y="13"/>
                </a:cxn>
                <a:cxn ang="0">
                  <a:pos x="79" y="13"/>
                </a:cxn>
                <a:cxn ang="0">
                  <a:pos x="158" y="13"/>
                </a:cxn>
                <a:cxn ang="0">
                  <a:pos x="148" y="0"/>
                </a:cxn>
                <a:cxn ang="0">
                  <a:pos x="10" y="0"/>
                </a:cxn>
                <a:cxn ang="0">
                  <a:pos x="0" y="13"/>
                </a:cxn>
              </a:cxnLst>
              <a:rect l="txL" t="txT" r="txR" b="txB"/>
              <a:pathLst>
                <a:path w="158" h="13">
                  <a:moveTo>
                    <a:pt x="0" y="13"/>
                  </a:moveTo>
                  <a:lnTo>
                    <a:pt x="79" y="13"/>
                  </a:lnTo>
                  <a:lnTo>
                    <a:pt x="158" y="13"/>
                  </a:lnTo>
                  <a:lnTo>
                    <a:pt x="148" y="0"/>
                  </a:lnTo>
                  <a:lnTo>
                    <a:pt x="10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7E6144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9" name="Freeform 105"/>
            <p:cNvSpPr/>
            <p:nvPr/>
          </p:nvSpPr>
          <p:spPr>
            <a:xfrm>
              <a:off x="3191" y="1643"/>
              <a:ext cx="90" cy="102"/>
            </a:xfrm>
            <a:custGeom>
              <a:avLst/>
              <a:gdLst>
                <a:gd name="txL" fmla="*/ 0 w 90"/>
                <a:gd name="txT" fmla="*/ 0 h 102"/>
                <a:gd name="txR" fmla="*/ 90 w 90"/>
                <a:gd name="txB" fmla="*/ 102 h 102"/>
              </a:gdLst>
              <a:ahLst/>
              <a:cxnLst>
                <a:cxn ang="0">
                  <a:pos x="11" y="102"/>
                </a:cxn>
                <a:cxn ang="0">
                  <a:pos x="90" y="0"/>
                </a:cxn>
                <a:cxn ang="0">
                  <a:pos x="69" y="0"/>
                </a:cxn>
                <a:cxn ang="0">
                  <a:pos x="0" y="89"/>
                </a:cxn>
                <a:cxn ang="0">
                  <a:pos x="11" y="102"/>
                </a:cxn>
              </a:cxnLst>
              <a:rect l="txL" t="txT" r="txR" b="txB"/>
              <a:pathLst>
                <a:path w="90" h="102">
                  <a:moveTo>
                    <a:pt x="11" y="102"/>
                  </a:moveTo>
                  <a:lnTo>
                    <a:pt x="90" y="0"/>
                  </a:lnTo>
                  <a:lnTo>
                    <a:pt x="69" y="0"/>
                  </a:lnTo>
                  <a:lnTo>
                    <a:pt x="0" y="89"/>
                  </a:lnTo>
                  <a:lnTo>
                    <a:pt x="11" y="102"/>
                  </a:lnTo>
                  <a:close/>
                </a:path>
              </a:pathLst>
            </a:custGeom>
            <a:solidFill>
              <a:srgbClr val="7E6144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0" name="Freeform 106"/>
            <p:cNvSpPr/>
            <p:nvPr/>
          </p:nvSpPr>
          <p:spPr>
            <a:xfrm>
              <a:off x="3191" y="1542"/>
              <a:ext cx="90" cy="101"/>
            </a:xfrm>
            <a:custGeom>
              <a:avLst/>
              <a:gdLst>
                <a:gd name="txL" fmla="*/ 0 w 90"/>
                <a:gd name="txT" fmla="*/ 0 h 101"/>
                <a:gd name="txR" fmla="*/ 90 w 90"/>
                <a:gd name="txB" fmla="*/ 101 h 101"/>
              </a:gdLst>
              <a:ahLst/>
              <a:cxnLst>
                <a:cxn ang="0">
                  <a:pos x="90" y="101"/>
                </a:cxn>
                <a:cxn ang="0">
                  <a:pos x="11" y="0"/>
                </a:cxn>
                <a:cxn ang="0">
                  <a:pos x="0" y="13"/>
                </a:cxn>
                <a:cxn ang="0">
                  <a:pos x="69" y="101"/>
                </a:cxn>
                <a:cxn ang="0">
                  <a:pos x="90" y="101"/>
                </a:cxn>
              </a:cxnLst>
              <a:rect l="txL" t="txT" r="txR" b="txB"/>
              <a:pathLst>
                <a:path w="90" h="101">
                  <a:moveTo>
                    <a:pt x="90" y="101"/>
                  </a:moveTo>
                  <a:lnTo>
                    <a:pt x="11" y="0"/>
                  </a:lnTo>
                  <a:lnTo>
                    <a:pt x="0" y="13"/>
                  </a:lnTo>
                  <a:lnTo>
                    <a:pt x="69" y="101"/>
                  </a:lnTo>
                  <a:lnTo>
                    <a:pt x="90" y="101"/>
                  </a:lnTo>
                  <a:close/>
                </a:path>
              </a:pathLst>
            </a:custGeom>
            <a:solidFill>
              <a:srgbClr val="7E6144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1" name="Freeform 107"/>
            <p:cNvSpPr/>
            <p:nvPr/>
          </p:nvSpPr>
          <p:spPr>
            <a:xfrm>
              <a:off x="2963" y="1745"/>
              <a:ext cx="317" cy="203"/>
            </a:xfrm>
            <a:custGeom>
              <a:avLst/>
              <a:gdLst>
                <a:gd name="txL" fmla="*/ 0 w 317"/>
                <a:gd name="txT" fmla="*/ 0 h 203"/>
                <a:gd name="txR" fmla="*/ 317 w 317"/>
                <a:gd name="txB" fmla="*/ 203 h 203"/>
              </a:gdLst>
              <a:ahLst/>
              <a:cxnLst>
                <a:cxn ang="0">
                  <a:pos x="0" y="102"/>
                </a:cxn>
                <a:cxn ang="0">
                  <a:pos x="40" y="153"/>
                </a:cxn>
                <a:cxn ang="0">
                  <a:pos x="79" y="203"/>
                </a:cxn>
                <a:cxn ang="0">
                  <a:pos x="158" y="203"/>
                </a:cxn>
                <a:cxn ang="0">
                  <a:pos x="238" y="203"/>
                </a:cxn>
                <a:cxn ang="0">
                  <a:pos x="277" y="153"/>
                </a:cxn>
                <a:cxn ang="0">
                  <a:pos x="317" y="102"/>
                </a:cxn>
                <a:cxn ang="0">
                  <a:pos x="277" y="51"/>
                </a:cxn>
                <a:cxn ang="0">
                  <a:pos x="238" y="0"/>
                </a:cxn>
                <a:cxn ang="0">
                  <a:pos x="158" y="0"/>
                </a:cxn>
                <a:cxn ang="0">
                  <a:pos x="79" y="0"/>
                </a:cxn>
                <a:cxn ang="0">
                  <a:pos x="40" y="51"/>
                </a:cxn>
                <a:cxn ang="0">
                  <a:pos x="0" y="102"/>
                </a:cxn>
              </a:cxnLst>
              <a:rect l="txL" t="txT" r="txR" b="txB"/>
              <a:pathLst>
                <a:path w="317" h="203">
                  <a:moveTo>
                    <a:pt x="0" y="102"/>
                  </a:moveTo>
                  <a:lnTo>
                    <a:pt x="40" y="153"/>
                  </a:lnTo>
                  <a:lnTo>
                    <a:pt x="79" y="203"/>
                  </a:lnTo>
                  <a:lnTo>
                    <a:pt x="158" y="203"/>
                  </a:lnTo>
                  <a:lnTo>
                    <a:pt x="238" y="203"/>
                  </a:lnTo>
                  <a:lnTo>
                    <a:pt x="277" y="153"/>
                  </a:lnTo>
                  <a:lnTo>
                    <a:pt x="317" y="102"/>
                  </a:lnTo>
                  <a:lnTo>
                    <a:pt x="277" y="51"/>
                  </a:lnTo>
                  <a:lnTo>
                    <a:pt x="238" y="0"/>
                  </a:lnTo>
                  <a:lnTo>
                    <a:pt x="158" y="0"/>
                  </a:lnTo>
                  <a:lnTo>
                    <a:pt x="79" y="0"/>
                  </a:lnTo>
                  <a:lnTo>
                    <a:pt x="40" y="51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A27A3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2" name="Freeform 108"/>
            <p:cNvSpPr/>
            <p:nvPr/>
          </p:nvSpPr>
          <p:spPr>
            <a:xfrm>
              <a:off x="2984" y="1758"/>
              <a:ext cx="275" cy="177"/>
            </a:xfrm>
            <a:custGeom>
              <a:avLst/>
              <a:gdLst>
                <a:gd name="txL" fmla="*/ 0 w 275"/>
                <a:gd name="txT" fmla="*/ 0 h 177"/>
                <a:gd name="txR" fmla="*/ 275 w 275"/>
                <a:gd name="txB" fmla="*/ 177 h 177"/>
              </a:gdLst>
              <a:ahLst/>
              <a:cxnLst>
                <a:cxn ang="0">
                  <a:pos x="0" y="88"/>
                </a:cxn>
                <a:cxn ang="0">
                  <a:pos x="34" y="132"/>
                </a:cxn>
                <a:cxn ang="0">
                  <a:pos x="69" y="177"/>
                </a:cxn>
                <a:cxn ang="0">
                  <a:pos x="137" y="177"/>
                </a:cxn>
                <a:cxn ang="0">
                  <a:pos x="207" y="177"/>
                </a:cxn>
                <a:cxn ang="0">
                  <a:pos x="241" y="132"/>
                </a:cxn>
                <a:cxn ang="0">
                  <a:pos x="275" y="88"/>
                </a:cxn>
                <a:cxn ang="0">
                  <a:pos x="241" y="45"/>
                </a:cxn>
                <a:cxn ang="0">
                  <a:pos x="207" y="0"/>
                </a:cxn>
                <a:cxn ang="0">
                  <a:pos x="137" y="0"/>
                </a:cxn>
                <a:cxn ang="0">
                  <a:pos x="69" y="0"/>
                </a:cxn>
                <a:cxn ang="0">
                  <a:pos x="34" y="45"/>
                </a:cxn>
                <a:cxn ang="0">
                  <a:pos x="0" y="88"/>
                </a:cxn>
              </a:cxnLst>
              <a:rect l="txL" t="txT" r="txR" b="txB"/>
              <a:pathLst>
                <a:path w="275" h="177">
                  <a:moveTo>
                    <a:pt x="0" y="88"/>
                  </a:moveTo>
                  <a:lnTo>
                    <a:pt x="34" y="132"/>
                  </a:lnTo>
                  <a:lnTo>
                    <a:pt x="69" y="177"/>
                  </a:lnTo>
                  <a:lnTo>
                    <a:pt x="137" y="177"/>
                  </a:lnTo>
                  <a:lnTo>
                    <a:pt x="207" y="177"/>
                  </a:lnTo>
                  <a:lnTo>
                    <a:pt x="241" y="132"/>
                  </a:lnTo>
                  <a:lnTo>
                    <a:pt x="275" y="88"/>
                  </a:lnTo>
                  <a:lnTo>
                    <a:pt x="241" y="45"/>
                  </a:lnTo>
                  <a:lnTo>
                    <a:pt x="207" y="0"/>
                  </a:lnTo>
                  <a:lnTo>
                    <a:pt x="137" y="0"/>
                  </a:lnTo>
                  <a:lnTo>
                    <a:pt x="69" y="0"/>
                  </a:lnTo>
                  <a:lnTo>
                    <a:pt x="34" y="45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E0BF61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3" name="Freeform 109"/>
            <p:cNvSpPr/>
            <p:nvPr/>
          </p:nvSpPr>
          <p:spPr>
            <a:xfrm>
              <a:off x="3043" y="1935"/>
              <a:ext cx="158" cy="13"/>
            </a:xfrm>
            <a:custGeom>
              <a:avLst/>
              <a:gdLst>
                <a:gd name="txL" fmla="*/ 0 w 158"/>
                <a:gd name="txT" fmla="*/ 0 h 13"/>
                <a:gd name="txR" fmla="*/ 158 w 158"/>
                <a:gd name="txB" fmla="*/ 13 h 13"/>
              </a:gdLst>
              <a:ahLst/>
              <a:cxnLst>
                <a:cxn ang="0">
                  <a:pos x="0" y="13"/>
                </a:cxn>
                <a:cxn ang="0">
                  <a:pos x="78" y="13"/>
                </a:cxn>
                <a:cxn ang="0">
                  <a:pos x="158" y="13"/>
                </a:cxn>
                <a:cxn ang="0">
                  <a:pos x="148" y="0"/>
                </a:cxn>
                <a:cxn ang="0">
                  <a:pos x="10" y="0"/>
                </a:cxn>
                <a:cxn ang="0">
                  <a:pos x="0" y="13"/>
                </a:cxn>
              </a:cxnLst>
              <a:rect l="txL" t="txT" r="txR" b="txB"/>
              <a:pathLst>
                <a:path w="158" h="13">
                  <a:moveTo>
                    <a:pt x="0" y="13"/>
                  </a:moveTo>
                  <a:lnTo>
                    <a:pt x="78" y="13"/>
                  </a:lnTo>
                  <a:lnTo>
                    <a:pt x="158" y="13"/>
                  </a:lnTo>
                  <a:lnTo>
                    <a:pt x="148" y="0"/>
                  </a:lnTo>
                  <a:lnTo>
                    <a:pt x="10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7E6144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4" name="Freeform 110"/>
            <p:cNvSpPr/>
            <p:nvPr/>
          </p:nvSpPr>
          <p:spPr>
            <a:xfrm>
              <a:off x="3191" y="1846"/>
              <a:ext cx="89" cy="102"/>
            </a:xfrm>
            <a:custGeom>
              <a:avLst/>
              <a:gdLst>
                <a:gd name="txL" fmla="*/ 0 w 89"/>
                <a:gd name="txT" fmla="*/ 0 h 102"/>
                <a:gd name="txR" fmla="*/ 89 w 89"/>
                <a:gd name="txB" fmla="*/ 102 h 102"/>
              </a:gdLst>
              <a:ahLst/>
              <a:cxnLst>
                <a:cxn ang="0">
                  <a:pos x="11" y="102"/>
                </a:cxn>
                <a:cxn ang="0">
                  <a:pos x="89" y="0"/>
                </a:cxn>
                <a:cxn ang="0">
                  <a:pos x="68" y="0"/>
                </a:cxn>
                <a:cxn ang="0">
                  <a:pos x="0" y="89"/>
                </a:cxn>
                <a:cxn ang="0">
                  <a:pos x="11" y="102"/>
                </a:cxn>
              </a:cxnLst>
              <a:rect l="txL" t="txT" r="txR" b="txB"/>
              <a:pathLst>
                <a:path w="89" h="102">
                  <a:moveTo>
                    <a:pt x="11" y="102"/>
                  </a:moveTo>
                  <a:lnTo>
                    <a:pt x="89" y="0"/>
                  </a:lnTo>
                  <a:lnTo>
                    <a:pt x="68" y="0"/>
                  </a:lnTo>
                  <a:lnTo>
                    <a:pt x="0" y="89"/>
                  </a:lnTo>
                  <a:lnTo>
                    <a:pt x="11" y="102"/>
                  </a:lnTo>
                  <a:close/>
                </a:path>
              </a:pathLst>
            </a:custGeom>
            <a:solidFill>
              <a:srgbClr val="7E6144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5" name="Freeform 111"/>
            <p:cNvSpPr/>
            <p:nvPr/>
          </p:nvSpPr>
          <p:spPr>
            <a:xfrm>
              <a:off x="3191" y="1745"/>
              <a:ext cx="89" cy="102"/>
            </a:xfrm>
            <a:custGeom>
              <a:avLst/>
              <a:gdLst>
                <a:gd name="txL" fmla="*/ 0 w 89"/>
                <a:gd name="txT" fmla="*/ 0 h 102"/>
                <a:gd name="txR" fmla="*/ 89 w 89"/>
                <a:gd name="txB" fmla="*/ 102 h 102"/>
              </a:gdLst>
              <a:ahLst/>
              <a:cxnLst>
                <a:cxn ang="0">
                  <a:pos x="89" y="102"/>
                </a:cxn>
                <a:cxn ang="0">
                  <a:pos x="11" y="0"/>
                </a:cxn>
                <a:cxn ang="0">
                  <a:pos x="0" y="14"/>
                </a:cxn>
                <a:cxn ang="0">
                  <a:pos x="68" y="102"/>
                </a:cxn>
                <a:cxn ang="0">
                  <a:pos x="89" y="102"/>
                </a:cxn>
              </a:cxnLst>
              <a:rect l="txL" t="txT" r="txR" b="txB"/>
              <a:pathLst>
                <a:path w="89" h="102">
                  <a:moveTo>
                    <a:pt x="89" y="102"/>
                  </a:moveTo>
                  <a:lnTo>
                    <a:pt x="11" y="0"/>
                  </a:lnTo>
                  <a:lnTo>
                    <a:pt x="0" y="14"/>
                  </a:lnTo>
                  <a:lnTo>
                    <a:pt x="68" y="102"/>
                  </a:lnTo>
                  <a:lnTo>
                    <a:pt x="89" y="102"/>
                  </a:lnTo>
                  <a:close/>
                </a:path>
              </a:pathLst>
            </a:custGeom>
            <a:solidFill>
              <a:srgbClr val="7E6144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6" name="Freeform 112"/>
            <p:cNvSpPr/>
            <p:nvPr/>
          </p:nvSpPr>
          <p:spPr>
            <a:xfrm>
              <a:off x="2727" y="1643"/>
              <a:ext cx="316" cy="203"/>
            </a:xfrm>
            <a:custGeom>
              <a:avLst/>
              <a:gdLst>
                <a:gd name="txL" fmla="*/ 0 w 316"/>
                <a:gd name="txT" fmla="*/ 0 h 203"/>
                <a:gd name="txR" fmla="*/ 316 w 316"/>
                <a:gd name="txB" fmla="*/ 203 h 203"/>
              </a:gdLst>
              <a:ahLst/>
              <a:cxnLst>
                <a:cxn ang="0">
                  <a:pos x="0" y="102"/>
                </a:cxn>
                <a:cxn ang="0">
                  <a:pos x="39" y="152"/>
                </a:cxn>
                <a:cxn ang="0">
                  <a:pos x="79" y="203"/>
                </a:cxn>
                <a:cxn ang="0">
                  <a:pos x="158" y="203"/>
                </a:cxn>
                <a:cxn ang="0">
                  <a:pos x="237" y="203"/>
                </a:cxn>
                <a:cxn ang="0">
                  <a:pos x="277" y="152"/>
                </a:cxn>
                <a:cxn ang="0">
                  <a:pos x="316" y="102"/>
                </a:cxn>
                <a:cxn ang="0">
                  <a:pos x="277" y="51"/>
                </a:cxn>
                <a:cxn ang="0">
                  <a:pos x="237" y="0"/>
                </a:cxn>
                <a:cxn ang="0">
                  <a:pos x="158" y="0"/>
                </a:cxn>
                <a:cxn ang="0">
                  <a:pos x="79" y="0"/>
                </a:cxn>
                <a:cxn ang="0">
                  <a:pos x="39" y="51"/>
                </a:cxn>
                <a:cxn ang="0">
                  <a:pos x="0" y="102"/>
                </a:cxn>
              </a:cxnLst>
              <a:rect l="txL" t="txT" r="txR" b="txB"/>
              <a:pathLst>
                <a:path w="316" h="203">
                  <a:moveTo>
                    <a:pt x="0" y="102"/>
                  </a:moveTo>
                  <a:lnTo>
                    <a:pt x="39" y="152"/>
                  </a:lnTo>
                  <a:lnTo>
                    <a:pt x="79" y="203"/>
                  </a:lnTo>
                  <a:lnTo>
                    <a:pt x="158" y="203"/>
                  </a:lnTo>
                  <a:lnTo>
                    <a:pt x="237" y="203"/>
                  </a:lnTo>
                  <a:lnTo>
                    <a:pt x="277" y="152"/>
                  </a:lnTo>
                  <a:lnTo>
                    <a:pt x="316" y="102"/>
                  </a:lnTo>
                  <a:lnTo>
                    <a:pt x="277" y="51"/>
                  </a:lnTo>
                  <a:lnTo>
                    <a:pt x="237" y="0"/>
                  </a:lnTo>
                  <a:lnTo>
                    <a:pt x="158" y="0"/>
                  </a:lnTo>
                  <a:lnTo>
                    <a:pt x="79" y="0"/>
                  </a:lnTo>
                  <a:lnTo>
                    <a:pt x="39" y="51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A27A3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7" name="Freeform 113"/>
            <p:cNvSpPr/>
            <p:nvPr/>
          </p:nvSpPr>
          <p:spPr>
            <a:xfrm>
              <a:off x="2748" y="1657"/>
              <a:ext cx="274" cy="175"/>
            </a:xfrm>
            <a:custGeom>
              <a:avLst/>
              <a:gdLst>
                <a:gd name="txL" fmla="*/ 0 w 274"/>
                <a:gd name="txT" fmla="*/ 0 h 175"/>
                <a:gd name="txR" fmla="*/ 274 w 274"/>
                <a:gd name="txB" fmla="*/ 175 h 175"/>
              </a:gdLst>
              <a:ahLst/>
              <a:cxnLst>
                <a:cxn ang="0">
                  <a:pos x="0" y="88"/>
                </a:cxn>
                <a:cxn ang="0">
                  <a:pos x="34" y="132"/>
                </a:cxn>
                <a:cxn ang="0">
                  <a:pos x="68" y="175"/>
                </a:cxn>
                <a:cxn ang="0">
                  <a:pos x="137" y="175"/>
                </a:cxn>
                <a:cxn ang="0">
                  <a:pos x="205" y="175"/>
                </a:cxn>
                <a:cxn ang="0">
                  <a:pos x="239" y="132"/>
                </a:cxn>
                <a:cxn ang="0">
                  <a:pos x="274" y="88"/>
                </a:cxn>
                <a:cxn ang="0">
                  <a:pos x="239" y="44"/>
                </a:cxn>
                <a:cxn ang="0">
                  <a:pos x="205" y="0"/>
                </a:cxn>
                <a:cxn ang="0">
                  <a:pos x="137" y="0"/>
                </a:cxn>
                <a:cxn ang="0">
                  <a:pos x="68" y="0"/>
                </a:cxn>
                <a:cxn ang="0">
                  <a:pos x="34" y="44"/>
                </a:cxn>
                <a:cxn ang="0">
                  <a:pos x="0" y="88"/>
                </a:cxn>
              </a:cxnLst>
              <a:rect l="txL" t="txT" r="txR" b="txB"/>
              <a:pathLst>
                <a:path w="274" h="175">
                  <a:moveTo>
                    <a:pt x="0" y="88"/>
                  </a:moveTo>
                  <a:lnTo>
                    <a:pt x="34" y="132"/>
                  </a:lnTo>
                  <a:lnTo>
                    <a:pt x="68" y="175"/>
                  </a:lnTo>
                  <a:lnTo>
                    <a:pt x="137" y="175"/>
                  </a:lnTo>
                  <a:lnTo>
                    <a:pt x="205" y="175"/>
                  </a:lnTo>
                  <a:lnTo>
                    <a:pt x="239" y="132"/>
                  </a:lnTo>
                  <a:lnTo>
                    <a:pt x="274" y="88"/>
                  </a:lnTo>
                  <a:lnTo>
                    <a:pt x="239" y="44"/>
                  </a:lnTo>
                  <a:lnTo>
                    <a:pt x="205" y="0"/>
                  </a:lnTo>
                  <a:lnTo>
                    <a:pt x="137" y="0"/>
                  </a:lnTo>
                  <a:lnTo>
                    <a:pt x="68" y="0"/>
                  </a:lnTo>
                  <a:lnTo>
                    <a:pt x="34" y="44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E0BF61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" name="Freeform 114"/>
            <p:cNvSpPr/>
            <p:nvPr/>
          </p:nvSpPr>
          <p:spPr>
            <a:xfrm>
              <a:off x="2805" y="1832"/>
              <a:ext cx="158" cy="14"/>
            </a:xfrm>
            <a:custGeom>
              <a:avLst/>
              <a:gdLst>
                <a:gd name="txL" fmla="*/ 0 w 158"/>
                <a:gd name="txT" fmla="*/ 0 h 14"/>
                <a:gd name="txR" fmla="*/ 158 w 158"/>
                <a:gd name="txB" fmla="*/ 14 h 14"/>
              </a:gdLst>
              <a:ahLst/>
              <a:cxnLst>
                <a:cxn ang="0">
                  <a:pos x="0" y="14"/>
                </a:cxn>
                <a:cxn ang="0">
                  <a:pos x="79" y="14"/>
                </a:cxn>
                <a:cxn ang="0">
                  <a:pos x="158" y="14"/>
                </a:cxn>
                <a:cxn ang="0">
                  <a:pos x="147" y="0"/>
                </a:cxn>
                <a:cxn ang="0">
                  <a:pos x="11" y="0"/>
                </a:cxn>
                <a:cxn ang="0">
                  <a:pos x="0" y="14"/>
                </a:cxn>
              </a:cxnLst>
              <a:rect l="txL" t="txT" r="txR" b="txB"/>
              <a:pathLst>
                <a:path w="158" h="14">
                  <a:moveTo>
                    <a:pt x="0" y="14"/>
                  </a:moveTo>
                  <a:lnTo>
                    <a:pt x="79" y="14"/>
                  </a:lnTo>
                  <a:lnTo>
                    <a:pt x="158" y="14"/>
                  </a:lnTo>
                  <a:lnTo>
                    <a:pt x="147" y="0"/>
                  </a:lnTo>
                  <a:lnTo>
                    <a:pt x="11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7E6144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9" name="Freeform 115"/>
            <p:cNvSpPr/>
            <p:nvPr/>
          </p:nvSpPr>
          <p:spPr>
            <a:xfrm>
              <a:off x="2953" y="1745"/>
              <a:ext cx="90" cy="101"/>
            </a:xfrm>
            <a:custGeom>
              <a:avLst/>
              <a:gdLst>
                <a:gd name="txL" fmla="*/ 0 w 90"/>
                <a:gd name="txT" fmla="*/ 0 h 101"/>
                <a:gd name="txR" fmla="*/ 90 w 90"/>
                <a:gd name="txB" fmla="*/ 101 h 101"/>
              </a:gdLst>
              <a:ahLst/>
              <a:cxnLst>
                <a:cxn ang="0">
                  <a:pos x="10" y="101"/>
                </a:cxn>
                <a:cxn ang="0">
                  <a:pos x="90" y="0"/>
                </a:cxn>
                <a:cxn ang="0">
                  <a:pos x="69" y="0"/>
                </a:cxn>
                <a:cxn ang="0">
                  <a:pos x="0" y="87"/>
                </a:cxn>
                <a:cxn ang="0">
                  <a:pos x="10" y="101"/>
                </a:cxn>
              </a:cxnLst>
              <a:rect l="txL" t="txT" r="txR" b="txB"/>
              <a:pathLst>
                <a:path w="90" h="101">
                  <a:moveTo>
                    <a:pt x="10" y="101"/>
                  </a:moveTo>
                  <a:lnTo>
                    <a:pt x="90" y="0"/>
                  </a:lnTo>
                  <a:lnTo>
                    <a:pt x="69" y="0"/>
                  </a:lnTo>
                  <a:lnTo>
                    <a:pt x="0" y="87"/>
                  </a:lnTo>
                  <a:lnTo>
                    <a:pt x="10" y="101"/>
                  </a:lnTo>
                  <a:close/>
                </a:path>
              </a:pathLst>
            </a:custGeom>
            <a:solidFill>
              <a:srgbClr val="7E6144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" name="Freeform 116"/>
            <p:cNvSpPr/>
            <p:nvPr/>
          </p:nvSpPr>
          <p:spPr>
            <a:xfrm>
              <a:off x="2953" y="1643"/>
              <a:ext cx="90" cy="102"/>
            </a:xfrm>
            <a:custGeom>
              <a:avLst/>
              <a:gdLst>
                <a:gd name="txL" fmla="*/ 0 w 90"/>
                <a:gd name="txT" fmla="*/ 0 h 102"/>
                <a:gd name="txR" fmla="*/ 90 w 90"/>
                <a:gd name="txB" fmla="*/ 102 h 102"/>
              </a:gdLst>
              <a:ahLst/>
              <a:cxnLst>
                <a:cxn ang="0">
                  <a:pos x="90" y="102"/>
                </a:cxn>
                <a:cxn ang="0">
                  <a:pos x="10" y="0"/>
                </a:cxn>
                <a:cxn ang="0">
                  <a:pos x="0" y="14"/>
                </a:cxn>
                <a:cxn ang="0">
                  <a:pos x="69" y="102"/>
                </a:cxn>
                <a:cxn ang="0">
                  <a:pos x="90" y="102"/>
                </a:cxn>
              </a:cxnLst>
              <a:rect l="txL" t="txT" r="txR" b="txB"/>
              <a:pathLst>
                <a:path w="90" h="102">
                  <a:moveTo>
                    <a:pt x="90" y="102"/>
                  </a:moveTo>
                  <a:lnTo>
                    <a:pt x="10" y="0"/>
                  </a:lnTo>
                  <a:lnTo>
                    <a:pt x="0" y="14"/>
                  </a:lnTo>
                  <a:lnTo>
                    <a:pt x="69" y="102"/>
                  </a:lnTo>
                  <a:lnTo>
                    <a:pt x="90" y="102"/>
                  </a:lnTo>
                  <a:close/>
                </a:path>
              </a:pathLst>
            </a:custGeom>
            <a:solidFill>
              <a:srgbClr val="7E6144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1" name="Freeform 117"/>
            <p:cNvSpPr/>
            <p:nvPr/>
          </p:nvSpPr>
          <p:spPr>
            <a:xfrm>
              <a:off x="2753" y="1565"/>
              <a:ext cx="173" cy="98"/>
            </a:xfrm>
            <a:custGeom>
              <a:avLst/>
              <a:gdLst>
                <a:gd name="txL" fmla="*/ 0 w 173"/>
                <a:gd name="txT" fmla="*/ 0 h 98"/>
                <a:gd name="txR" fmla="*/ 173 w 173"/>
                <a:gd name="txB" fmla="*/ 98 h 98"/>
              </a:gdLst>
              <a:ahLst/>
              <a:cxnLst>
                <a:cxn ang="0">
                  <a:pos x="173" y="77"/>
                </a:cxn>
                <a:cxn ang="0">
                  <a:pos x="128" y="30"/>
                </a:cxn>
                <a:cxn ang="0">
                  <a:pos x="52" y="28"/>
                </a:cxn>
                <a:cxn ang="0">
                  <a:pos x="51" y="0"/>
                </a:cxn>
                <a:cxn ang="0">
                  <a:pos x="0" y="42"/>
                </a:cxn>
                <a:cxn ang="0">
                  <a:pos x="50" y="88"/>
                </a:cxn>
                <a:cxn ang="0">
                  <a:pos x="50" y="58"/>
                </a:cxn>
                <a:cxn ang="0">
                  <a:pos x="108" y="58"/>
                </a:cxn>
                <a:cxn ang="0">
                  <a:pos x="110" y="60"/>
                </a:cxn>
                <a:cxn ang="0">
                  <a:pos x="115" y="64"/>
                </a:cxn>
                <a:cxn ang="0">
                  <a:pos x="122" y="70"/>
                </a:cxn>
                <a:cxn ang="0">
                  <a:pos x="129" y="78"/>
                </a:cxn>
                <a:cxn ang="0">
                  <a:pos x="137" y="84"/>
                </a:cxn>
                <a:cxn ang="0">
                  <a:pos x="143" y="92"/>
                </a:cxn>
                <a:cxn ang="0">
                  <a:pos x="146" y="94"/>
                </a:cxn>
                <a:cxn ang="0">
                  <a:pos x="148" y="96"/>
                </a:cxn>
                <a:cxn ang="0">
                  <a:pos x="149" y="97"/>
                </a:cxn>
                <a:cxn ang="0">
                  <a:pos x="149" y="98"/>
                </a:cxn>
                <a:cxn ang="0">
                  <a:pos x="152" y="96"/>
                </a:cxn>
                <a:cxn ang="0">
                  <a:pos x="160" y="88"/>
                </a:cxn>
                <a:cxn ang="0">
                  <a:pos x="169" y="81"/>
                </a:cxn>
                <a:cxn ang="0">
                  <a:pos x="173" y="77"/>
                </a:cxn>
              </a:cxnLst>
              <a:rect l="txL" t="txT" r="txR" b="txB"/>
              <a:pathLst>
                <a:path w="173" h="98">
                  <a:moveTo>
                    <a:pt x="173" y="77"/>
                  </a:moveTo>
                  <a:lnTo>
                    <a:pt x="128" y="30"/>
                  </a:lnTo>
                  <a:lnTo>
                    <a:pt x="52" y="28"/>
                  </a:lnTo>
                  <a:lnTo>
                    <a:pt x="51" y="0"/>
                  </a:lnTo>
                  <a:lnTo>
                    <a:pt x="0" y="42"/>
                  </a:lnTo>
                  <a:lnTo>
                    <a:pt x="50" y="88"/>
                  </a:lnTo>
                  <a:lnTo>
                    <a:pt x="50" y="58"/>
                  </a:lnTo>
                  <a:lnTo>
                    <a:pt x="108" y="58"/>
                  </a:lnTo>
                  <a:lnTo>
                    <a:pt x="110" y="60"/>
                  </a:lnTo>
                  <a:lnTo>
                    <a:pt x="115" y="64"/>
                  </a:lnTo>
                  <a:lnTo>
                    <a:pt x="122" y="70"/>
                  </a:lnTo>
                  <a:lnTo>
                    <a:pt x="129" y="78"/>
                  </a:lnTo>
                  <a:lnTo>
                    <a:pt x="137" y="84"/>
                  </a:lnTo>
                  <a:lnTo>
                    <a:pt x="143" y="92"/>
                  </a:lnTo>
                  <a:lnTo>
                    <a:pt x="146" y="94"/>
                  </a:lnTo>
                  <a:lnTo>
                    <a:pt x="148" y="96"/>
                  </a:lnTo>
                  <a:lnTo>
                    <a:pt x="149" y="97"/>
                  </a:lnTo>
                  <a:lnTo>
                    <a:pt x="149" y="98"/>
                  </a:lnTo>
                  <a:lnTo>
                    <a:pt x="152" y="96"/>
                  </a:lnTo>
                  <a:lnTo>
                    <a:pt x="160" y="88"/>
                  </a:lnTo>
                  <a:lnTo>
                    <a:pt x="169" y="81"/>
                  </a:lnTo>
                  <a:lnTo>
                    <a:pt x="173" y="7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2" name="Freeform 118"/>
            <p:cNvSpPr/>
            <p:nvPr/>
          </p:nvSpPr>
          <p:spPr>
            <a:xfrm>
              <a:off x="3091" y="1565"/>
              <a:ext cx="171" cy="98"/>
            </a:xfrm>
            <a:custGeom>
              <a:avLst/>
              <a:gdLst>
                <a:gd name="txL" fmla="*/ 0 w 171"/>
                <a:gd name="txT" fmla="*/ 0 h 98"/>
                <a:gd name="txR" fmla="*/ 171 w 171"/>
                <a:gd name="txB" fmla="*/ 98 h 98"/>
              </a:gdLst>
              <a:ahLst/>
              <a:cxnLst>
                <a:cxn ang="0">
                  <a:pos x="0" y="77"/>
                </a:cxn>
                <a:cxn ang="0">
                  <a:pos x="44" y="30"/>
                </a:cxn>
                <a:cxn ang="0">
                  <a:pos x="121" y="28"/>
                </a:cxn>
                <a:cxn ang="0">
                  <a:pos x="122" y="0"/>
                </a:cxn>
                <a:cxn ang="0">
                  <a:pos x="171" y="42"/>
                </a:cxn>
                <a:cxn ang="0">
                  <a:pos x="122" y="88"/>
                </a:cxn>
                <a:cxn ang="0">
                  <a:pos x="122" y="58"/>
                </a:cxn>
                <a:cxn ang="0">
                  <a:pos x="64" y="58"/>
                </a:cxn>
                <a:cxn ang="0">
                  <a:pos x="63" y="60"/>
                </a:cxn>
                <a:cxn ang="0">
                  <a:pos x="58" y="64"/>
                </a:cxn>
                <a:cxn ang="0">
                  <a:pos x="51" y="70"/>
                </a:cxn>
                <a:cxn ang="0">
                  <a:pos x="43" y="78"/>
                </a:cxn>
                <a:cxn ang="0">
                  <a:pos x="36" y="84"/>
                </a:cxn>
                <a:cxn ang="0">
                  <a:pos x="30" y="92"/>
                </a:cxn>
                <a:cxn ang="0">
                  <a:pos x="27" y="94"/>
                </a:cxn>
                <a:cxn ang="0">
                  <a:pos x="25" y="96"/>
                </a:cxn>
                <a:cxn ang="0">
                  <a:pos x="24" y="97"/>
                </a:cxn>
                <a:cxn ang="0">
                  <a:pos x="24" y="98"/>
                </a:cxn>
                <a:cxn ang="0">
                  <a:pos x="21" y="96"/>
                </a:cxn>
                <a:cxn ang="0">
                  <a:pos x="12" y="88"/>
                </a:cxn>
                <a:cxn ang="0">
                  <a:pos x="4" y="81"/>
                </a:cxn>
                <a:cxn ang="0">
                  <a:pos x="0" y="77"/>
                </a:cxn>
              </a:cxnLst>
              <a:rect l="txL" t="txT" r="txR" b="txB"/>
              <a:pathLst>
                <a:path w="171" h="98">
                  <a:moveTo>
                    <a:pt x="0" y="77"/>
                  </a:moveTo>
                  <a:lnTo>
                    <a:pt x="44" y="30"/>
                  </a:lnTo>
                  <a:lnTo>
                    <a:pt x="121" y="28"/>
                  </a:lnTo>
                  <a:lnTo>
                    <a:pt x="122" y="0"/>
                  </a:lnTo>
                  <a:lnTo>
                    <a:pt x="171" y="42"/>
                  </a:lnTo>
                  <a:lnTo>
                    <a:pt x="122" y="88"/>
                  </a:lnTo>
                  <a:lnTo>
                    <a:pt x="122" y="58"/>
                  </a:lnTo>
                  <a:lnTo>
                    <a:pt x="64" y="58"/>
                  </a:lnTo>
                  <a:lnTo>
                    <a:pt x="63" y="60"/>
                  </a:lnTo>
                  <a:lnTo>
                    <a:pt x="58" y="64"/>
                  </a:lnTo>
                  <a:lnTo>
                    <a:pt x="51" y="70"/>
                  </a:lnTo>
                  <a:lnTo>
                    <a:pt x="43" y="78"/>
                  </a:lnTo>
                  <a:lnTo>
                    <a:pt x="36" y="84"/>
                  </a:lnTo>
                  <a:lnTo>
                    <a:pt x="30" y="92"/>
                  </a:lnTo>
                  <a:lnTo>
                    <a:pt x="27" y="94"/>
                  </a:lnTo>
                  <a:lnTo>
                    <a:pt x="25" y="96"/>
                  </a:lnTo>
                  <a:lnTo>
                    <a:pt x="24" y="97"/>
                  </a:lnTo>
                  <a:lnTo>
                    <a:pt x="24" y="98"/>
                  </a:lnTo>
                  <a:lnTo>
                    <a:pt x="21" y="96"/>
                  </a:lnTo>
                  <a:lnTo>
                    <a:pt x="12" y="88"/>
                  </a:lnTo>
                  <a:lnTo>
                    <a:pt x="4" y="81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3" name="Freeform 119"/>
            <p:cNvSpPr/>
            <p:nvPr/>
          </p:nvSpPr>
          <p:spPr>
            <a:xfrm>
              <a:off x="2753" y="1869"/>
              <a:ext cx="173" cy="99"/>
            </a:xfrm>
            <a:custGeom>
              <a:avLst/>
              <a:gdLst>
                <a:gd name="txL" fmla="*/ 0 w 173"/>
                <a:gd name="txT" fmla="*/ 0 h 99"/>
                <a:gd name="txR" fmla="*/ 173 w 173"/>
                <a:gd name="txB" fmla="*/ 99 h 99"/>
              </a:gdLst>
              <a:ahLst/>
              <a:cxnLst>
                <a:cxn ang="0">
                  <a:pos x="173" y="21"/>
                </a:cxn>
                <a:cxn ang="0">
                  <a:pos x="128" y="69"/>
                </a:cxn>
                <a:cxn ang="0">
                  <a:pos x="52" y="70"/>
                </a:cxn>
                <a:cxn ang="0">
                  <a:pos x="51" y="99"/>
                </a:cxn>
                <a:cxn ang="0">
                  <a:pos x="0" y="56"/>
                </a:cxn>
                <a:cxn ang="0">
                  <a:pos x="50" y="10"/>
                </a:cxn>
                <a:cxn ang="0">
                  <a:pos x="50" y="41"/>
                </a:cxn>
                <a:cxn ang="0">
                  <a:pos x="108" y="41"/>
                </a:cxn>
                <a:cxn ang="0">
                  <a:pos x="110" y="39"/>
                </a:cxn>
                <a:cxn ang="0">
                  <a:pos x="115" y="35"/>
                </a:cxn>
                <a:cxn ang="0">
                  <a:pos x="122" y="29"/>
                </a:cxn>
                <a:cxn ang="0">
                  <a:pos x="129" y="21"/>
                </a:cxn>
                <a:cxn ang="0">
                  <a:pos x="137" y="14"/>
                </a:cxn>
                <a:cxn ang="0">
                  <a:pos x="143" y="8"/>
                </a:cxn>
                <a:cxn ang="0">
                  <a:pos x="146" y="5"/>
                </a:cxn>
                <a:cxn ang="0">
                  <a:pos x="148" y="2"/>
                </a:cxn>
                <a:cxn ang="0">
                  <a:pos x="149" y="1"/>
                </a:cxn>
                <a:cxn ang="0">
                  <a:pos x="149" y="0"/>
                </a:cxn>
                <a:cxn ang="0">
                  <a:pos x="152" y="3"/>
                </a:cxn>
                <a:cxn ang="0">
                  <a:pos x="160" y="10"/>
                </a:cxn>
                <a:cxn ang="0">
                  <a:pos x="169" y="18"/>
                </a:cxn>
                <a:cxn ang="0">
                  <a:pos x="173" y="21"/>
                </a:cxn>
              </a:cxnLst>
              <a:rect l="txL" t="txT" r="txR" b="txB"/>
              <a:pathLst>
                <a:path w="173" h="99">
                  <a:moveTo>
                    <a:pt x="173" y="21"/>
                  </a:moveTo>
                  <a:lnTo>
                    <a:pt x="128" y="69"/>
                  </a:lnTo>
                  <a:lnTo>
                    <a:pt x="52" y="70"/>
                  </a:lnTo>
                  <a:lnTo>
                    <a:pt x="51" y="99"/>
                  </a:lnTo>
                  <a:lnTo>
                    <a:pt x="0" y="56"/>
                  </a:lnTo>
                  <a:lnTo>
                    <a:pt x="50" y="10"/>
                  </a:lnTo>
                  <a:lnTo>
                    <a:pt x="50" y="41"/>
                  </a:lnTo>
                  <a:lnTo>
                    <a:pt x="108" y="41"/>
                  </a:lnTo>
                  <a:lnTo>
                    <a:pt x="110" y="39"/>
                  </a:lnTo>
                  <a:lnTo>
                    <a:pt x="115" y="35"/>
                  </a:lnTo>
                  <a:lnTo>
                    <a:pt x="122" y="29"/>
                  </a:lnTo>
                  <a:lnTo>
                    <a:pt x="129" y="21"/>
                  </a:lnTo>
                  <a:lnTo>
                    <a:pt x="137" y="14"/>
                  </a:lnTo>
                  <a:lnTo>
                    <a:pt x="143" y="8"/>
                  </a:lnTo>
                  <a:lnTo>
                    <a:pt x="146" y="5"/>
                  </a:lnTo>
                  <a:lnTo>
                    <a:pt x="148" y="2"/>
                  </a:lnTo>
                  <a:lnTo>
                    <a:pt x="149" y="1"/>
                  </a:lnTo>
                  <a:lnTo>
                    <a:pt x="149" y="0"/>
                  </a:lnTo>
                  <a:lnTo>
                    <a:pt x="152" y="3"/>
                  </a:lnTo>
                  <a:lnTo>
                    <a:pt x="160" y="10"/>
                  </a:lnTo>
                  <a:lnTo>
                    <a:pt x="169" y="18"/>
                  </a:lnTo>
                  <a:lnTo>
                    <a:pt x="173" y="2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4" name="Freeform 120"/>
            <p:cNvSpPr/>
            <p:nvPr/>
          </p:nvSpPr>
          <p:spPr>
            <a:xfrm>
              <a:off x="3091" y="1869"/>
              <a:ext cx="171" cy="99"/>
            </a:xfrm>
            <a:custGeom>
              <a:avLst/>
              <a:gdLst>
                <a:gd name="txL" fmla="*/ 0 w 171"/>
                <a:gd name="txT" fmla="*/ 0 h 99"/>
                <a:gd name="txR" fmla="*/ 171 w 171"/>
                <a:gd name="txB" fmla="*/ 99 h 99"/>
              </a:gdLst>
              <a:ahLst/>
              <a:cxnLst>
                <a:cxn ang="0">
                  <a:pos x="0" y="21"/>
                </a:cxn>
                <a:cxn ang="0">
                  <a:pos x="44" y="69"/>
                </a:cxn>
                <a:cxn ang="0">
                  <a:pos x="121" y="70"/>
                </a:cxn>
                <a:cxn ang="0">
                  <a:pos x="122" y="99"/>
                </a:cxn>
                <a:cxn ang="0">
                  <a:pos x="171" y="56"/>
                </a:cxn>
                <a:cxn ang="0">
                  <a:pos x="122" y="10"/>
                </a:cxn>
                <a:cxn ang="0">
                  <a:pos x="122" y="41"/>
                </a:cxn>
                <a:cxn ang="0">
                  <a:pos x="64" y="41"/>
                </a:cxn>
                <a:cxn ang="0">
                  <a:pos x="63" y="39"/>
                </a:cxn>
                <a:cxn ang="0">
                  <a:pos x="58" y="35"/>
                </a:cxn>
                <a:cxn ang="0">
                  <a:pos x="51" y="29"/>
                </a:cxn>
                <a:cxn ang="0">
                  <a:pos x="43" y="21"/>
                </a:cxn>
                <a:cxn ang="0">
                  <a:pos x="36" y="14"/>
                </a:cxn>
                <a:cxn ang="0">
                  <a:pos x="30" y="8"/>
                </a:cxn>
                <a:cxn ang="0">
                  <a:pos x="27" y="5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4" y="0"/>
                </a:cxn>
                <a:cxn ang="0">
                  <a:pos x="21" y="3"/>
                </a:cxn>
                <a:cxn ang="0">
                  <a:pos x="12" y="10"/>
                </a:cxn>
                <a:cxn ang="0">
                  <a:pos x="4" y="18"/>
                </a:cxn>
                <a:cxn ang="0">
                  <a:pos x="0" y="21"/>
                </a:cxn>
              </a:cxnLst>
              <a:rect l="txL" t="txT" r="txR" b="txB"/>
              <a:pathLst>
                <a:path w="171" h="99">
                  <a:moveTo>
                    <a:pt x="0" y="21"/>
                  </a:moveTo>
                  <a:lnTo>
                    <a:pt x="44" y="69"/>
                  </a:lnTo>
                  <a:lnTo>
                    <a:pt x="121" y="70"/>
                  </a:lnTo>
                  <a:lnTo>
                    <a:pt x="122" y="99"/>
                  </a:lnTo>
                  <a:lnTo>
                    <a:pt x="171" y="56"/>
                  </a:lnTo>
                  <a:lnTo>
                    <a:pt x="122" y="10"/>
                  </a:lnTo>
                  <a:lnTo>
                    <a:pt x="122" y="41"/>
                  </a:lnTo>
                  <a:lnTo>
                    <a:pt x="64" y="41"/>
                  </a:lnTo>
                  <a:lnTo>
                    <a:pt x="63" y="39"/>
                  </a:lnTo>
                  <a:lnTo>
                    <a:pt x="58" y="35"/>
                  </a:lnTo>
                  <a:lnTo>
                    <a:pt x="51" y="29"/>
                  </a:lnTo>
                  <a:lnTo>
                    <a:pt x="43" y="21"/>
                  </a:lnTo>
                  <a:lnTo>
                    <a:pt x="36" y="14"/>
                  </a:lnTo>
                  <a:lnTo>
                    <a:pt x="30" y="8"/>
                  </a:lnTo>
                  <a:lnTo>
                    <a:pt x="27" y="5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1" y="3"/>
                  </a:lnTo>
                  <a:lnTo>
                    <a:pt x="12" y="10"/>
                  </a:lnTo>
                  <a:lnTo>
                    <a:pt x="4" y="1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5" name="Freeform 121"/>
            <p:cNvSpPr/>
            <p:nvPr/>
          </p:nvSpPr>
          <p:spPr>
            <a:xfrm>
              <a:off x="2750" y="1552"/>
              <a:ext cx="172" cy="100"/>
            </a:xfrm>
            <a:custGeom>
              <a:avLst/>
              <a:gdLst>
                <a:gd name="txL" fmla="*/ 0 w 172"/>
                <a:gd name="txT" fmla="*/ 0 h 100"/>
                <a:gd name="txR" fmla="*/ 172 w 172"/>
                <a:gd name="txB" fmla="*/ 100 h 100"/>
              </a:gdLst>
              <a:ahLst/>
              <a:cxnLst>
                <a:cxn ang="0">
                  <a:pos x="172" y="78"/>
                </a:cxn>
                <a:cxn ang="0">
                  <a:pos x="128" y="30"/>
                </a:cxn>
                <a:cxn ang="0">
                  <a:pos x="50" y="29"/>
                </a:cxn>
                <a:cxn ang="0">
                  <a:pos x="49" y="0"/>
                </a:cxn>
                <a:cxn ang="0">
                  <a:pos x="0" y="43"/>
                </a:cxn>
                <a:cxn ang="0">
                  <a:pos x="49" y="90"/>
                </a:cxn>
                <a:cxn ang="0">
                  <a:pos x="49" y="59"/>
                </a:cxn>
                <a:cxn ang="0">
                  <a:pos x="107" y="59"/>
                </a:cxn>
                <a:cxn ang="0">
                  <a:pos x="109" y="61"/>
                </a:cxn>
                <a:cxn ang="0">
                  <a:pos x="114" y="65"/>
                </a:cxn>
                <a:cxn ang="0">
                  <a:pos x="120" y="72"/>
                </a:cxn>
                <a:cxn ang="0">
                  <a:pos x="129" y="79"/>
                </a:cxn>
                <a:cxn ang="0">
                  <a:pos x="136" y="86"/>
                </a:cxn>
                <a:cxn ang="0">
                  <a:pos x="142" y="93"/>
                </a:cxn>
                <a:cxn ang="0">
                  <a:pos x="145" y="96"/>
                </a:cxn>
                <a:cxn ang="0">
                  <a:pos x="147" y="97"/>
                </a:cxn>
                <a:cxn ang="0">
                  <a:pos x="148" y="99"/>
                </a:cxn>
                <a:cxn ang="0">
                  <a:pos x="148" y="100"/>
                </a:cxn>
                <a:cxn ang="0">
                  <a:pos x="151" y="97"/>
                </a:cxn>
                <a:cxn ang="0">
                  <a:pos x="160" y="90"/>
                </a:cxn>
                <a:cxn ang="0">
                  <a:pos x="168" y="82"/>
                </a:cxn>
                <a:cxn ang="0">
                  <a:pos x="172" y="78"/>
                </a:cxn>
              </a:cxnLst>
              <a:rect l="txL" t="txT" r="txR" b="txB"/>
              <a:pathLst>
                <a:path w="172" h="100">
                  <a:moveTo>
                    <a:pt x="172" y="78"/>
                  </a:moveTo>
                  <a:lnTo>
                    <a:pt x="128" y="30"/>
                  </a:lnTo>
                  <a:lnTo>
                    <a:pt x="50" y="29"/>
                  </a:lnTo>
                  <a:lnTo>
                    <a:pt x="49" y="0"/>
                  </a:lnTo>
                  <a:lnTo>
                    <a:pt x="0" y="43"/>
                  </a:lnTo>
                  <a:lnTo>
                    <a:pt x="49" y="90"/>
                  </a:lnTo>
                  <a:lnTo>
                    <a:pt x="49" y="59"/>
                  </a:lnTo>
                  <a:lnTo>
                    <a:pt x="107" y="59"/>
                  </a:lnTo>
                  <a:lnTo>
                    <a:pt x="109" y="61"/>
                  </a:lnTo>
                  <a:lnTo>
                    <a:pt x="114" y="65"/>
                  </a:lnTo>
                  <a:lnTo>
                    <a:pt x="120" y="72"/>
                  </a:lnTo>
                  <a:lnTo>
                    <a:pt x="129" y="79"/>
                  </a:lnTo>
                  <a:lnTo>
                    <a:pt x="136" y="86"/>
                  </a:lnTo>
                  <a:lnTo>
                    <a:pt x="142" y="93"/>
                  </a:lnTo>
                  <a:lnTo>
                    <a:pt x="145" y="96"/>
                  </a:lnTo>
                  <a:lnTo>
                    <a:pt x="147" y="97"/>
                  </a:lnTo>
                  <a:lnTo>
                    <a:pt x="148" y="99"/>
                  </a:lnTo>
                  <a:lnTo>
                    <a:pt x="148" y="100"/>
                  </a:lnTo>
                  <a:lnTo>
                    <a:pt x="151" y="97"/>
                  </a:lnTo>
                  <a:lnTo>
                    <a:pt x="160" y="90"/>
                  </a:lnTo>
                  <a:lnTo>
                    <a:pt x="168" y="82"/>
                  </a:lnTo>
                  <a:lnTo>
                    <a:pt x="172" y="7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6" name="Freeform 122"/>
            <p:cNvSpPr/>
            <p:nvPr/>
          </p:nvSpPr>
          <p:spPr>
            <a:xfrm>
              <a:off x="3086" y="1552"/>
              <a:ext cx="173" cy="100"/>
            </a:xfrm>
            <a:custGeom>
              <a:avLst/>
              <a:gdLst>
                <a:gd name="txL" fmla="*/ 0 w 173"/>
                <a:gd name="txT" fmla="*/ 0 h 100"/>
                <a:gd name="txR" fmla="*/ 173 w 173"/>
                <a:gd name="txB" fmla="*/ 100 h 100"/>
              </a:gdLst>
              <a:ahLst/>
              <a:cxnLst>
                <a:cxn ang="0">
                  <a:pos x="0" y="78"/>
                </a:cxn>
                <a:cxn ang="0">
                  <a:pos x="45" y="30"/>
                </a:cxn>
                <a:cxn ang="0">
                  <a:pos x="122" y="29"/>
                </a:cxn>
                <a:cxn ang="0">
                  <a:pos x="122" y="0"/>
                </a:cxn>
                <a:cxn ang="0">
                  <a:pos x="173" y="43"/>
                </a:cxn>
                <a:cxn ang="0">
                  <a:pos x="123" y="90"/>
                </a:cxn>
                <a:cxn ang="0">
                  <a:pos x="123" y="59"/>
                </a:cxn>
                <a:cxn ang="0">
                  <a:pos x="65" y="59"/>
                </a:cxn>
                <a:cxn ang="0">
                  <a:pos x="63" y="61"/>
                </a:cxn>
                <a:cxn ang="0">
                  <a:pos x="58" y="65"/>
                </a:cxn>
                <a:cxn ang="0">
                  <a:pos x="52" y="72"/>
                </a:cxn>
                <a:cxn ang="0">
                  <a:pos x="44" y="79"/>
                </a:cxn>
                <a:cxn ang="0">
                  <a:pos x="36" y="86"/>
                </a:cxn>
                <a:cxn ang="0">
                  <a:pos x="30" y="93"/>
                </a:cxn>
                <a:cxn ang="0">
                  <a:pos x="27" y="96"/>
                </a:cxn>
                <a:cxn ang="0">
                  <a:pos x="25" y="97"/>
                </a:cxn>
                <a:cxn ang="0">
                  <a:pos x="24" y="99"/>
                </a:cxn>
                <a:cxn ang="0">
                  <a:pos x="24" y="100"/>
                </a:cxn>
                <a:cxn ang="0">
                  <a:pos x="22" y="97"/>
                </a:cxn>
                <a:cxn ang="0">
                  <a:pos x="13" y="90"/>
                </a:cxn>
                <a:cxn ang="0">
                  <a:pos x="4" y="82"/>
                </a:cxn>
                <a:cxn ang="0">
                  <a:pos x="0" y="78"/>
                </a:cxn>
              </a:cxnLst>
              <a:rect l="txL" t="txT" r="txR" b="txB"/>
              <a:pathLst>
                <a:path w="173" h="100">
                  <a:moveTo>
                    <a:pt x="0" y="78"/>
                  </a:moveTo>
                  <a:lnTo>
                    <a:pt x="45" y="30"/>
                  </a:lnTo>
                  <a:lnTo>
                    <a:pt x="122" y="29"/>
                  </a:lnTo>
                  <a:lnTo>
                    <a:pt x="122" y="0"/>
                  </a:lnTo>
                  <a:lnTo>
                    <a:pt x="173" y="43"/>
                  </a:lnTo>
                  <a:lnTo>
                    <a:pt x="123" y="90"/>
                  </a:lnTo>
                  <a:lnTo>
                    <a:pt x="123" y="59"/>
                  </a:lnTo>
                  <a:lnTo>
                    <a:pt x="65" y="59"/>
                  </a:lnTo>
                  <a:lnTo>
                    <a:pt x="63" y="61"/>
                  </a:lnTo>
                  <a:lnTo>
                    <a:pt x="58" y="65"/>
                  </a:lnTo>
                  <a:lnTo>
                    <a:pt x="52" y="72"/>
                  </a:lnTo>
                  <a:lnTo>
                    <a:pt x="44" y="79"/>
                  </a:lnTo>
                  <a:lnTo>
                    <a:pt x="36" y="86"/>
                  </a:lnTo>
                  <a:lnTo>
                    <a:pt x="30" y="93"/>
                  </a:lnTo>
                  <a:lnTo>
                    <a:pt x="27" y="96"/>
                  </a:lnTo>
                  <a:lnTo>
                    <a:pt x="25" y="97"/>
                  </a:lnTo>
                  <a:lnTo>
                    <a:pt x="24" y="99"/>
                  </a:lnTo>
                  <a:lnTo>
                    <a:pt x="24" y="100"/>
                  </a:lnTo>
                  <a:lnTo>
                    <a:pt x="22" y="97"/>
                  </a:lnTo>
                  <a:lnTo>
                    <a:pt x="13" y="90"/>
                  </a:lnTo>
                  <a:lnTo>
                    <a:pt x="4" y="82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7" name="Freeform 123"/>
            <p:cNvSpPr/>
            <p:nvPr/>
          </p:nvSpPr>
          <p:spPr>
            <a:xfrm>
              <a:off x="2750" y="1856"/>
              <a:ext cx="172" cy="100"/>
            </a:xfrm>
            <a:custGeom>
              <a:avLst/>
              <a:gdLst>
                <a:gd name="txL" fmla="*/ 0 w 172"/>
                <a:gd name="txT" fmla="*/ 0 h 100"/>
                <a:gd name="txR" fmla="*/ 172 w 172"/>
                <a:gd name="txB" fmla="*/ 100 h 100"/>
              </a:gdLst>
              <a:ahLst/>
              <a:cxnLst>
                <a:cxn ang="0">
                  <a:pos x="172" y="22"/>
                </a:cxn>
                <a:cxn ang="0">
                  <a:pos x="128" y="69"/>
                </a:cxn>
                <a:cxn ang="0">
                  <a:pos x="50" y="70"/>
                </a:cxn>
                <a:cxn ang="0">
                  <a:pos x="49" y="100"/>
                </a:cxn>
                <a:cxn ang="0">
                  <a:pos x="0" y="57"/>
                </a:cxn>
                <a:cxn ang="0">
                  <a:pos x="49" y="11"/>
                </a:cxn>
                <a:cxn ang="0">
                  <a:pos x="49" y="42"/>
                </a:cxn>
                <a:cxn ang="0">
                  <a:pos x="107" y="42"/>
                </a:cxn>
                <a:cxn ang="0">
                  <a:pos x="109" y="40"/>
                </a:cxn>
                <a:cxn ang="0">
                  <a:pos x="114" y="35"/>
                </a:cxn>
                <a:cxn ang="0">
                  <a:pos x="120" y="29"/>
                </a:cxn>
                <a:cxn ang="0">
                  <a:pos x="129" y="21"/>
                </a:cxn>
                <a:cxn ang="0">
                  <a:pos x="136" y="15"/>
                </a:cxn>
                <a:cxn ang="0">
                  <a:pos x="142" y="8"/>
                </a:cxn>
                <a:cxn ang="0">
                  <a:pos x="145" y="5"/>
                </a:cxn>
                <a:cxn ang="0">
                  <a:pos x="147" y="3"/>
                </a:cxn>
                <a:cxn ang="0">
                  <a:pos x="148" y="1"/>
                </a:cxn>
                <a:cxn ang="0">
                  <a:pos x="148" y="0"/>
                </a:cxn>
                <a:cxn ang="0">
                  <a:pos x="151" y="3"/>
                </a:cxn>
                <a:cxn ang="0">
                  <a:pos x="160" y="10"/>
                </a:cxn>
                <a:cxn ang="0">
                  <a:pos x="168" y="19"/>
                </a:cxn>
                <a:cxn ang="0">
                  <a:pos x="172" y="22"/>
                </a:cxn>
              </a:cxnLst>
              <a:rect l="txL" t="txT" r="txR" b="txB"/>
              <a:pathLst>
                <a:path w="172" h="100">
                  <a:moveTo>
                    <a:pt x="172" y="22"/>
                  </a:moveTo>
                  <a:lnTo>
                    <a:pt x="128" y="69"/>
                  </a:lnTo>
                  <a:lnTo>
                    <a:pt x="50" y="70"/>
                  </a:lnTo>
                  <a:lnTo>
                    <a:pt x="49" y="100"/>
                  </a:lnTo>
                  <a:lnTo>
                    <a:pt x="0" y="57"/>
                  </a:lnTo>
                  <a:lnTo>
                    <a:pt x="49" y="11"/>
                  </a:lnTo>
                  <a:lnTo>
                    <a:pt x="49" y="42"/>
                  </a:lnTo>
                  <a:lnTo>
                    <a:pt x="107" y="42"/>
                  </a:lnTo>
                  <a:lnTo>
                    <a:pt x="109" y="40"/>
                  </a:lnTo>
                  <a:lnTo>
                    <a:pt x="114" y="35"/>
                  </a:lnTo>
                  <a:lnTo>
                    <a:pt x="120" y="29"/>
                  </a:lnTo>
                  <a:lnTo>
                    <a:pt x="129" y="21"/>
                  </a:lnTo>
                  <a:lnTo>
                    <a:pt x="136" y="15"/>
                  </a:lnTo>
                  <a:lnTo>
                    <a:pt x="142" y="8"/>
                  </a:lnTo>
                  <a:lnTo>
                    <a:pt x="145" y="5"/>
                  </a:lnTo>
                  <a:lnTo>
                    <a:pt x="147" y="3"/>
                  </a:lnTo>
                  <a:lnTo>
                    <a:pt x="148" y="1"/>
                  </a:lnTo>
                  <a:lnTo>
                    <a:pt x="148" y="0"/>
                  </a:lnTo>
                  <a:lnTo>
                    <a:pt x="151" y="3"/>
                  </a:lnTo>
                  <a:lnTo>
                    <a:pt x="160" y="10"/>
                  </a:lnTo>
                  <a:lnTo>
                    <a:pt x="168" y="19"/>
                  </a:lnTo>
                  <a:lnTo>
                    <a:pt x="172" y="2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8" name="Freeform 124"/>
            <p:cNvSpPr/>
            <p:nvPr/>
          </p:nvSpPr>
          <p:spPr>
            <a:xfrm>
              <a:off x="3086" y="1856"/>
              <a:ext cx="173" cy="100"/>
            </a:xfrm>
            <a:custGeom>
              <a:avLst/>
              <a:gdLst>
                <a:gd name="txL" fmla="*/ 0 w 173"/>
                <a:gd name="txT" fmla="*/ 0 h 100"/>
                <a:gd name="txR" fmla="*/ 173 w 173"/>
                <a:gd name="txB" fmla="*/ 100 h 100"/>
              </a:gdLst>
              <a:ahLst/>
              <a:cxnLst>
                <a:cxn ang="0">
                  <a:pos x="0" y="22"/>
                </a:cxn>
                <a:cxn ang="0">
                  <a:pos x="45" y="69"/>
                </a:cxn>
                <a:cxn ang="0">
                  <a:pos x="122" y="70"/>
                </a:cxn>
                <a:cxn ang="0">
                  <a:pos x="122" y="100"/>
                </a:cxn>
                <a:cxn ang="0">
                  <a:pos x="173" y="57"/>
                </a:cxn>
                <a:cxn ang="0">
                  <a:pos x="123" y="11"/>
                </a:cxn>
                <a:cxn ang="0">
                  <a:pos x="123" y="42"/>
                </a:cxn>
                <a:cxn ang="0">
                  <a:pos x="65" y="42"/>
                </a:cxn>
                <a:cxn ang="0">
                  <a:pos x="63" y="40"/>
                </a:cxn>
                <a:cxn ang="0">
                  <a:pos x="58" y="35"/>
                </a:cxn>
                <a:cxn ang="0">
                  <a:pos x="52" y="29"/>
                </a:cxn>
                <a:cxn ang="0">
                  <a:pos x="44" y="21"/>
                </a:cxn>
                <a:cxn ang="0">
                  <a:pos x="36" y="15"/>
                </a:cxn>
                <a:cxn ang="0">
                  <a:pos x="30" y="8"/>
                </a:cxn>
                <a:cxn ang="0">
                  <a:pos x="27" y="5"/>
                </a:cxn>
                <a:cxn ang="0">
                  <a:pos x="25" y="3"/>
                </a:cxn>
                <a:cxn ang="0">
                  <a:pos x="24" y="1"/>
                </a:cxn>
                <a:cxn ang="0">
                  <a:pos x="24" y="0"/>
                </a:cxn>
                <a:cxn ang="0">
                  <a:pos x="22" y="3"/>
                </a:cxn>
                <a:cxn ang="0">
                  <a:pos x="13" y="10"/>
                </a:cxn>
                <a:cxn ang="0">
                  <a:pos x="4" y="19"/>
                </a:cxn>
                <a:cxn ang="0">
                  <a:pos x="0" y="22"/>
                </a:cxn>
              </a:cxnLst>
              <a:rect l="txL" t="txT" r="txR" b="txB"/>
              <a:pathLst>
                <a:path w="173" h="100">
                  <a:moveTo>
                    <a:pt x="0" y="22"/>
                  </a:moveTo>
                  <a:lnTo>
                    <a:pt x="45" y="69"/>
                  </a:lnTo>
                  <a:lnTo>
                    <a:pt x="122" y="70"/>
                  </a:lnTo>
                  <a:lnTo>
                    <a:pt x="122" y="100"/>
                  </a:lnTo>
                  <a:lnTo>
                    <a:pt x="173" y="57"/>
                  </a:lnTo>
                  <a:lnTo>
                    <a:pt x="123" y="11"/>
                  </a:lnTo>
                  <a:lnTo>
                    <a:pt x="123" y="42"/>
                  </a:lnTo>
                  <a:lnTo>
                    <a:pt x="65" y="42"/>
                  </a:lnTo>
                  <a:lnTo>
                    <a:pt x="63" y="40"/>
                  </a:lnTo>
                  <a:lnTo>
                    <a:pt x="58" y="35"/>
                  </a:lnTo>
                  <a:lnTo>
                    <a:pt x="52" y="29"/>
                  </a:lnTo>
                  <a:lnTo>
                    <a:pt x="44" y="21"/>
                  </a:lnTo>
                  <a:lnTo>
                    <a:pt x="36" y="15"/>
                  </a:lnTo>
                  <a:lnTo>
                    <a:pt x="30" y="8"/>
                  </a:lnTo>
                  <a:lnTo>
                    <a:pt x="27" y="5"/>
                  </a:lnTo>
                  <a:lnTo>
                    <a:pt x="25" y="3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2" y="3"/>
                  </a:lnTo>
                  <a:lnTo>
                    <a:pt x="13" y="10"/>
                  </a:lnTo>
                  <a:lnTo>
                    <a:pt x="4" y="19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9" name="Freeform 125"/>
            <p:cNvSpPr>
              <a:spLocks noEditPoints="1"/>
            </p:cNvSpPr>
            <p:nvPr/>
          </p:nvSpPr>
          <p:spPr>
            <a:xfrm>
              <a:off x="2923" y="1661"/>
              <a:ext cx="164" cy="221"/>
            </a:xfrm>
            <a:custGeom>
              <a:avLst/>
              <a:gdLst>
                <a:gd name="txL" fmla="*/ 0 w 164"/>
                <a:gd name="txT" fmla="*/ 0 h 221"/>
                <a:gd name="txR" fmla="*/ 164 w 164"/>
                <a:gd name="txB" fmla="*/ 221 h 221"/>
              </a:gdLst>
              <a:ahLst/>
              <a:cxnLst>
                <a:cxn ang="0">
                  <a:pos x="118" y="57"/>
                </a:cxn>
                <a:cxn ang="0">
                  <a:pos x="148" y="1"/>
                </a:cxn>
                <a:cxn ang="0">
                  <a:pos x="148" y="0"/>
                </a:cxn>
                <a:cxn ang="0">
                  <a:pos x="150" y="0"/>
                </a:cxn>
                <a:cxn ang="0">
                  <a:pos x="152" y="0"/>
                </a:cxn>
                <a:cxn ang="0">
                  <a:pos x="155" y="0"/>
                </a:cxn>
                <a:cxn ang="0">
                  <a:pos x="156" y="0"/>
                </a:cxn>
                <a:cxn ang="0">
                  <a:pos x="158" y="0"/>
                </a:cxn>
                <a:cxn ang="0">
                  <a:pos x="159" y="0"/>
                </a:cxn>
                <a:cxn ang="0">
                  <a:pos x="161" y="1"/>
                </a:cxn>
                <a:cxn ang="0">
                  <a:pos x="162" y="2"/>
                </a:cxn>
                <a:cxn ang="0">
                  <a:pos x="163" y="3"/>
                </a:cxn>
                <a:cxn ang="0">
                  <a:pos x="164" y="5"/>
                </a:cxn>
                <a:cxn ang="0">
                  <a:pos x="164" y="7"/>
                </a:cxn>
                <a:cxn ang="0">
                  <a:pos x="92" y="208"/>
                </a:cxn>
                <a:cxn ang="0">
                  <a:pos x="90" y="210"/>
                </a:cxn>
                <a:cxn ang="0">
                  <a:pos x="85" y="213"/>
                </a:cxn>
                <a:cxn ang="0">
                  <a:pos x="83" y="215"/>
                </a:cxn>
                <a:cxn ang="0">
                  <a:pos x="79" y="216"/>
                </a:cxn>
                <a:cxn ang="0">
                  <a:pos x="74" y="217"/>
                </a:cxn>
                <a:cxn ang="0">
                  <a:pos x="70" y="219"/>
                </a:cxn>
                <a:cxn ang="0">
                  <a:pos x="66" y="220"/>
                </a:cxn>
                <a:cxn ang="0">
                  <a:pos x="61" y="220"/>
                </a:cxn>
                <a:cxn ang="0">
                  <a:pos x="56" y="221"/>
                </a:cxn>
                <a:cxn ang="0">
                  <a:pos x="51" y="221"/>
                </a:cxn>
                <a:cxn ang="0">
                  <a:pos x="46" y="220"/>
                </a:cxn>
                <a:cxn ang="0">
                  <a:pos x="41" y="219"/>
                </a:cxn>
                <a:cxn ang="0">
                  <a:pos x="37" y="218"/>
                </a:cxn>
                <a:cxn ang="0">
                  <a:pos x="31" y="217"/>
                </a:cxn>
                <a:cxn ang="0">
                  <a:pos x="26" y="216"/>
                </a:cxn>
                <a:cxn ang="0">
                  <a:pos x="22" y="213"/>
                </a:cxn>
                <a:cxn ang="0">
                  <a:pos x="19" y="212"/>
                </a:cxn>
                <a:cxn ang="0">
                  <a:pos x="17" y="210"/>
                </a:cxn>
                <a:cxn ang="0">
                  <a:pos x="15" y="209"/>
                </a:cxn>
                <a:cxn ang="0">
                  <a:pos x="13" y="207"/>
                </a:cxn>
                <a:cxn ang="0">
                  <a:pos x="11" y="205"/>
                </a:cxn>
                <a:cxn ang="0">
                  <a:pos x="9" y="204"/>
                </a:cxn>
                <a:cxn ang="0">
                  <a:pos x="7" y="202"/>
                </a:cxn>
                <a:cxn ang="0">
                  <a:pos x="5" y="199"/>
                </a:cxn>
                <a:cxn ang="0">
                  <a:pos x="4" y="197"/>
                </a:cxn>
                <a:cxn ang="0">
                  <a:pos x="3" y="194"/>
                </a:cxn>
                <a:cxn ang="0">
                  <a:pos x="1" y="192"/>
                </a:cxn>
                <a:cxn ang="0">
                  <a:pos x="0" y="189"/>
                </a:cxn>
                <a:cxn ang="0">
                  <a:pos x="2" y="182"/>
                </a:cxn>
                <a:cxn ang="0">
                  <a:pos x="2" y="182"/>
                </a:cxn>
                <a:cxn ang="0">
                  <a:pos x="49" y="44"/>
                </a:cxn>
                <a:cxn ang="0">
                  <a:pos x="123" y="58"/>
                </a:cxn>
                <a:cxn ang="0">
                  <a:pos x="118" y="57"/>
                </a:cxn>
                <a:cxn ang="0">
                  <a:pos x="6" y="189"/>
                </a:cxn>
                <a:cxn ang="0">
                  <a:pos x="8" y="192"/>
                </a:cxn>
                <a:cxn ang="0">
                  <a:pos x="11" y="194"/>
                </a:cxn>
                <a:cxn ang="0">
                  <a:pos x="14" y="197"/>
                </a:cxn>
                <a:cxn ang="0">
                  <a:pos x="18" y="200"/>
                </a:cxn>
                <a:cxn ang="0">
                  <a:pos x="14" y="197"/>
                </a:cxn>
                <a:cxn ang="0">
                  <a:pos x="12" y="194"/>
                </a:cxn>
                <a:cxn ang="0">
                  <a:pos x="9" y="192"/>
                </a:cxn>
                <a:cxn ang="0">
                  <a:pos x="6" y="189"/>
                </a:cxn>
              </a:cxnLst>
              <a:rect l="txL" t="txT" r="txR" b="txB"/>
              <a:pathLst>
                <a:path w="164" h="221">
                  <a:moveTo>
                    <a:pt x="118" y="57"/>
                  </a:moveTo>
                  <a:lnTo>
                    <a:pt x="148" y="1"/>
                  </a:lnTo>
                  <a:lnTo>
                    <a:pt x="148" y="0"/>
                  </a:lnTo>
                  <a:lnTo>
                    <a:pt x="150" y="0"/>
                  </a:lnTo>
                  <a:lnTo>
                    <a:pt x="152" y="0"/>
                  </a:lnTo>
                  <a:lnTo>
                    <a:pt x="155" y="0"/>
                  </a:lnTo>
                  <a:lnTo>
                    <a:pt x="156" y="0"/>
                  </a:lnTo>
                  <a:lnTo>
                    <a:pt x="158" y="0"/>
                  </a:lnTo>
                  <a:lnTo>
                    <a:pt x="159" y="0"/>
                  </a:lnTo>
                  <a:lnTo>
                    <a:pt x="161" y="1"/>
                  </a:lnTo>
                  <a:lnTo>
                    <a:pt x="162" y="2"/>
                  </a:lnTo>
                  <a:lnTo>
                    <a:pt x="163" y="3"/>
                  </a:lnTo>
                  <a:lnTo>
                    <a:pt x="164" y="5"/>
                  </a:lnTo>
                  <a:lnTo>
                    <a:pt x="164" y="7"/>
                  </a:lnTo>
                  <a:lnTo>
                    <a:pt x="92" y="208"/>
                  </a:lnTo>
                  <a:lnTo>
                    <a:pt x="90" y="210"/>
                  </a:lnTo>
                  <a:lnTo>
                    <a:pt x="85" y="213"/>
                  </a:lnTo>
                  <a:lnTo>
                    <a:pt x="83" y="215"/>
                  </a:lnTo>
                  <a:lnTo>
                    <a:pt x="79" y="216"/>
                  </a:lnTo>
                  <a:lnTo>
                    <a:pt x="74" y="217"/>
                  </a:lnTo>
                  <a:lnTo>
                    <a:pt x="70" y="219"/>
                  </a:lnTo>
                  <a:lnTo>
                    <a:pt x="66" y="220"/>
                  </a:lnTo>
                  <a:lnTo>
                    <a:pt x="61" y="220"/>
                  </a:lnTo>
                  <a:lnTo>
                    <a:pt x="56" y="221"/>
                  </a:lnTo>
                  <a:lnTo>
                    <a:pt x="51" y="221"/>
                  </a:lnTo>
                  <a:lnTo>
                    <a:pt x="46" y="220"/>
                  </a:lnTo>
                  <a:lnTo>
                    <a:pt x="41" y="219"/>
                  </a:lnTo>
                  <a:lnTo>
                    <a:pt x="37" y="218"/>
                  </a:lnTo>
                  <a:lnTo>
                    <a:pt x="31" y="217"/>
                  </a:lnTo>
                  <a:lnTo>
                    <a:pt x="26" y="216"/>
                  </a:lnTo>
                  <a:lnTo>
                    <a:pt x="22" y="213"/>
                  </a:lnTo>
                  <a:lnTo>
                    <a:pt x="19" y="212"/>
                  </a:lnTo>
                  <a:lnTo>
                    <a:pt x="17" y="210"/>
                  </a:lnTo>
                  <a:lnTo>
                    <a:pt x="15" y="209"/>
                  </a:lnTo>
                  <a:lnTo>
                    <a:pt x="13" y="207"/>
                  </a:lnTo>
                  <a:lnTo>
                    <a:pt x="11" y="205"/>
                  </a:lnTo>
                  <a:lnTo>
                    <a:pt x="9" y="204"/>
                  </a:lnTo>
                  <a:lnTo>
                    <a:pt x="7" y="202"/>
                  </a:lnTo>
                  <a:lnTo>
                    <a:pt x="5" y="199"/>
                  </a:lnTo>
                  <a:lnTo>
                    <a:pt x="4" y="197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2" y="182"/>
                  </a:lnTo>
                  <a:lnTo>
                    <a:pt x="49" y="44"/>
                  </a:lnTo>
                  <a:lnTo>
                    <a:pt x="123" y="58"/>
                  </a:lnTo>
                  <a:lnTo>
                    <a:pt x="118" y="57"/>
                  </a:lnTo>
                  <a:close/>
                  <a:moveTo>
                    <a:pt x="6" y="189"/>
                  </a:moveTo>
                  <a:lnTo>
                    <a:pt x="8" y="192"/>
                  </a:lnTo>
                  <a:lnTo>
                    <a:pt x="11" y="194"/>
                  </a:lnTo>
                  <a:lnTo>
                    <a:pt x="14" y="197"/>
                  </a:lnTo>
                  <a:lnTo>
                    <a:pt x="18" y="200"/>
                  </a:lnTo>
                  <a:lnTo>
                    <a:pt x="14" y="197"/>
                  </a:lnTo>
                  <a:lnTo>
                    <a:pt x="12" y="194"/>
                  </a:lnTo>
                  <a:lnTo>
                    <a:pt x="9" y="192"/>
                  </a:lnTo>
                  <a:lnTo>
                    <a:pt x="6" y="18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0" name="Freeform 126"/>
            <p:cNvSpPr/>
            <p:nvPr/>
          </p:nvSpPr>
          <p:spPr>
            <a:xfrm>
              <a:off x="2956" y="1752"/>
              <a:ext cx="90" cy="101"/>
            </a:xfrm>
            <a:custGeom>
              <a:avLst/>
              <a:gdLst>
                <a:gd name="txL" fmla="*/ 0 w 90"/>
                <a:gd name="txT" fmla="*/ 0 h 101"/>
                <a:gd name="txR" fmla="*/ 90 w 90"/>
                <a:gd name="txB" fmla="*/ 101 h 101"/>
              </a:gdLst>
              <a:ahLst/>
              <a:cxnLst>
                <a:cxn ang="0">
                  <a:pos x="10" y="101"/>
                </a:cxn>
                <a:cxn ang="0">
                  <a:pos x="90" y="0"/>
                </a:cxn>
                <a:cxn ang="0">
                  <a:pos x="68" y="0"/>
                </a:cxn>
                <a:cxn ang="0">
                  <a:pos x="0" y="89"/>
                </a:cxn>
                <a:cxn ang="0">
                  <a:pos x="10" y="101"/>
                </a:cxn>
              </a:cxnLst>
              <a:rect l="txL" t="txT" r="txR" b="txB"/>
              <a:pathLst>
                <a:path w="90" h="101">
                  <a:moveTo>
                    <a:pt x="10" y="101"/>
                  </a:moveTo>
                  <a:lnTo>
                    <a:pt x="90" y="0"/>
                  </a:lnTo>
                  <a:lnTo>
                    <a:pt x="68" y="0"/>
                  </a:lnTo>
                  <a:lnTo>
                    <a:pt x="0" y="89"/>
                  </a:lnTo>
                  <a:lnTo>
                    <a:pt x="10" y="101"/>
                  </a:lnTo>
                  <a:close/>
                </a:path>
              </a:pathLst>
            </a:custGeom>
            <a:solidFill>
              <a:srgbClr val="004264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1" name="Freeform 127"/>
            <p:cNvSpPr/>
            <p:nvPr/>
          </p:nvSpPr>
          <p:spPr>
            <a:xfrm>
              <a:off x="2923" y="1661"/>
              <a:ext cx="164" cy="221"/>
            </a:xfrm>
            <a:custGeom>
              <a:avLst/>
              <a:gdLst>
                <a:gd name="txL" fmla="*/ 0 w 164"/>
                <a:gd name="txT" fmla="*/ 0 h 221"/>
                <a:gd name="txR" fmla="*/ 164 w 164"/>
                <a:gd name="txB" fmla="*/ 221 h 221"/>
              </a:gdLst>
              <a:ahLst/>
              <a:cxnLst>
                <a:cxn ang="0">
                  <a:pos x="148" y="1"/>
                </a:cxn>
                <a:cxn ang="0">
                  <a:pos x="150" y="0"/>
                </a:cxn>
                <a:cxn ang="0">
                  <a:pos x="155" y="0"/>
                </a:cxn>
                <a:cxn ang="0">
                  <a:pos x="158" y="0"/>
                </a:cxn>
                <a:cxn ang="0">
                  <a:pos x="161" y="1"/>
                </a:cxn>
                <a:cxn ang="0">
                  <a:pos x="163" y="3"/>
                </a:cxn>
                <a:cxn ang="0">
                  <a:pos x="164" y="7"/>
                </a:cxn>
                <a:cxn ang="0">
                  <a:pos x="90" y="210"/>
                </a:cxn>
                <a:cxn ang="0">
                  <a:pos x="83" y="215"/>
                </a:cxn>
                <a:cxn ang="0">
                  <a:pos x="74" y="217"/>
                </a:cxn>
                <a:cxn ang="0">
                  <a:pos x="66" y="220"/>
                </a:cxn>
                <a:cxn ang="0">
                  <a:pos x="56" y="221"/>
                </a:cxn>
                <a:cxn ang="0">
                  <a:pos x="46" y="220"/>
                </a:cxn>
                <a:cxn ang="0">
                  <a:pos x="37" y="218"/>
                </a:cxn>
                <a:cxn ang="0">
                  <a:pos x="26" y="216"/>
                </a:cxn>
                <a:cxn ang="0">
                  <a:pos x="19" y="212"/>
                </a:cxn>
                <a:cxn ang="0">
                  <a:pos x="15" y="209"/>
                </a:cxn>
                <a:cxn ang="0">
                  <a:pos x="11" y="205"/>
                </a:cxn>
                <a:cxn ang="0">
                  <a:pos x="7" y="202"/>
                </a:cxn>
                <a:cxn ang="0">
                  <a:pos x="4" y="197"/>
                </a:cxn>
                <a:cxn ang="0">
                  <a:pos x="1" y="192"/>
                </a:cxn>
                <a:cxn ang="0">
                  <a:pos x="2" y="182"/>
                </a:cxn>
                <a:cxn ang="0">
                  <a:pos x="6" y="188"/>
                </a:cxn>
                <a:cxn ang="0">
                  <a:pos x="12" y="194"/>
                </a:cxn>
                <a:cxn ang="0">
                  <a:pos x="19" y="201"/>
                </a:cxn>
                <a:cxn ang="0">
                  <a:pos x="25" y="204"/>
                </a:cxn>
                <a:cxn ang="0">
                  <a:pos x="30" y="206"/>
                </a:cxn>
                <a:cxn ang="0">
                  <a:pos x="37" y="208"/>
                </a:cxn>
                <a:cxn ang="0">
                  <a:pos x="44" y="210"/>
                </a:cxn>
                <a:cxn ang="0">
                  <a:pos x="51" y="210"/>
                </a:cxn>
                <a:cxn ang="0">
                  <a:pos x="60" y="210"/>
                </a:cxn>
                <a:cxn ang="0">
                  <a:pos x="70" y="208"/>
                </a:cxn>
                <a:cxn ang="0">
                  <a:pos x="80" y="205"/>
                </a:cxn>
                <a:cxn ang="0">
                  <a:pos x="118" y="57"/>
                </a:cxn>
              </a:cxnLst>
              <a:rect l="txL" t="txT" r="txR" b="txB"/>
              <a:pathLst>
                <a:path w="164" h="221">
                  <a:moveTo>
                    <a:pt x="118" y="57"/>
                  </a:moveTo>
                  <a:lnTo>
                    <a:pt x="148" y="1"/>
                  </a:lnTo>
                  <a:lnTo>
                    <a:pt x="148" y="0"/>
                  </a:lnTo>
                  <a:lnTo>
                    <a:pt x="150" y="0"/>
                  </a:lnTo>
                  <a:lnTo>
                    <a:pt x="152" y="0"/>
                  </a:lnTo>
                  <a:lnTo>
                    <a:pt x="155" y="0"/>
                  </a:lnTo>
                  <a:lnTo>
                    <a:pt x="156" y="0"/>
                  </a:lnTo>
                  <a:lnTo>
                    <a:pt x="158" y="0"/>
                  </a:lnTo>
                  <a:lnTo>
                    <a:pt x="159" y="0"/>
                  </a:lnTo>
                  <a:lnTo>
                    <a:pt x="161" y="1"/>
                  </a:lnTo>
                  <a:lnTo>
                    <a:pt x="162" y="2"/>
                  </a:lnTo>
                  <a:lnTo>
                    <a:pt x="163" y="3"/>
                  </a:lnTo>
                  <a:lnTo>
                    <a:pt x="164" y="5"/>
                  </a:lnTo>
                  <a:lnTo>
                    <a:pt x="164" y="7"/>
                  </a:lnTo>
                  <a:lnTo>
                    <a:pt x="92" y="208"/>
                  </a:lnTo>
                  <a:lnTo>
                    <a:pt x="90" y="210"/>
                  </a:lnTo>
                  <a:lnTo>
                    <a:pt x="85" y="213"/>
                  </a:lnTo>
                  <a:lnTo>
                    <a:pt x="83" y="215"/>
                  </a:lnTo>
                  <a:lnTo>
                    <a:pt x="79" y="216"/>
                  </a:lnTo>
                  <a:lnTo>
                    <a:pt x="74" y="217"/>
                  </a:lnTo>
                  <a:lnTo>
                    <a:pt x="70" y="219"/>
                  </a:lnTo>
                  <a:lnTo>
                    <a:pt x="66" y="220"/>
                  </a:lnTo>
                  <a:lnTo>
                    <a:pt x="61" y="220"/>
                  </a:lnTo>
                  <a:lnTo>
                    <a:pt x="56" y="221"/>
                  </a:lnTo>
                  <a:lnTo>
                    <a:pt x="51" y="221"/>
                  </a:lnTo>
                  <a:lnTo>
                    <a:pt x="46" y="220"/>
                  </a:lnTo>
                  <a:lnTo>
                    <a:pt x="41" y="219"/>
                  </a:lnTo>
                  <a:lnTo>
                    <a:pt x="37" y="218"/>
                  </a:lnTo>
                  <a:lnTo>
                    <a:pt x="31" y="217"/>
                  </a:lnTo>
                  <a:lnTo>
                    <a:pt x="26" y="216"/>
                  </a:lnTo>
                  <a:lnTo>
                    <a:pt x="22" y="213"/>
                  </a:lnTo>
                  <a:lnTo>
                    <a:pt x="19" y="212"/>
                  </a:lnTo>
                  <a:lnTo>
                    <a:pt x="17" y="210"/>
                  </a:lnTo>
                  <a:lnTo>
                    <a:pt x="15" y="209"/>
                  </a:lnTo>
                  <a:lnTo>
                    <a:pt x="13" y="207"/>
                  </a:lnTo>
                  <a:lnTo>
                    <a:pt x="11" y="205"/>
                  </a:lnTo>
                  <a:lnTo>
                    <a:pt x="9" y="204"/>
                  </a:lnTo>
                  <a:lnTo>
                    <a:pt x="7" y="202"/>
                  </a:lnTo>
                  <a:lnTo>
                    <a:pt x="5" y="199"/>
                  </a:lnTo>
                  <a:lnTo>
                    <a:pt x="4" y="197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2" y="182"/>
                  </a:lnTo>
                  <a:lnTo>
                    <a:pt x="3" y="184"/>
                  </a:lnTo>
                  <a:lnTo>
                    <a:pt x="6" y="188"/>
                  </a:lnTo>
                  <a:lnTo>
                    <a:pt x="8" y="192"/>
                  </a:lnTo>
                  <a:lnTo>
                    <a:pt x="12" y="194"/>
                  </a:lnTo>
                  <a:lnTo>
                    <a:pt x="15" y="198"/>
                  </a:lnTo>
                  <a:lnTo>
                    <a:pt x="19" y="201"/>
                  </a:lnTo>
                  <a:lnTo>
                    <a:pt x="22" y="203"/>
                  </a:lnTo>
                  <a:lnTo>
                    <a:pt x="25" y="204"/>
                  </a:lnTo>
                  <a:lnTo>
                    <a:pt x="27" y="205"/>
                  </a:lnTo>
                  <a:lnTo>
                    <a:pt x="30" y="206"/>
                  </a:lnTo>
                  <a:lnTo>
                    <a:pt x="33" y="208"/>
                  </a:lnTo>
                  <a:lnTo>
                    <a:pt x="37" y="208"/>
                  </a:lnTo>
                  <a:lnTo>
                    <a:pt x="40" y="209"/>
                  </a:lnTo>
                  <a:lnTo>
                    <a:pt x="44" y="210"/>
                  </a:lnTo>
                  <a:lnTo>
                    <a:pt x="48" y="210"/>
                  </a:lnTo>
                  <a:lnTo>
                    <a:pt x="51" y="210"/>
                  </a:lnTo>
                  <a:lnTo>
                    <a:pt x="56" y="210"/>
                  </a:lnTo>
                  <a:lnTo>
                    <a:pt x="60" y="210"/>
                  </a:lnTo>
                  <a:lnTo>
                    <a:pt x="65" y="209"/>
                  </a:lnTo>
                  <a:lnTo>
                    <a:pt x="70" y="208"/>
                  </a:lnTo>
                  <a:lnTo>
                    <a:pt x="75" y="207"/>
                  </a:lnTo>
                  <a:lnTo>
                    <a:pt x="80" y="205"/>
                  </a:lnTo>
                  <a:lnTo>
                    <a:pt x="133" y="60"/>
                  </a:lnTo>
                  <a:lnTo>
                    <a:pt x="118" y="5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2" name="Freeform 128"/>
            <p:cNvSpPr/>
            <p:nvPr/>
          </p:nvSpPr>
          <p:spPr>
            <a:xfrm>
              <a:off x="2925" y="1705"/>
              <a:ext cx="133" cy="167"/>
            </a:xfrm>
            <a:custGeom>
              <a:avLst/>
              <a:gdLst>
                <a:gd name="txL" fmla="*/ 0 w 133"/>
                <a:gd name="txT" fmla="*/ 0 h 167"/>
                <a:gd name="txR" fmla="*/ 133 w 133"/>
                <a:gd name="txB" fmla="*/ 167 h 167"/>
              </a:gdLst>
              <a:ahLst/>
              <a:cxnLst>
                <a:cxn ang="0">
                  <a:pos x="133" y="16"/>
                </a:cxn>
                <a:cxn ang="0">
                  <a:pos x="48" y="0"/>
                </a:cxn>
                <a:cxn ang="0">
                  <a:pos x="0" y="138"/>
                </a:cxn>
                <a:cxn ang="0">
                  <a:pos x="1" y="140"/>
                </a:cxn>
                <a:cxn ang="0">
                  <a:pos x="4" y="145"/>
                </a:cxn>
                <a:cxn ang="0">
                  <a:pos x="7" y="148"/>
                </a:cxn>
                <a:cxn ang="0">
                  <a:pos x="11" y="151"/>
                </a:cxn>
                <a:cxn ang="0">
                  <a:pos x="14" y="155"/>
                </a:cxn>
                <a:cxn ang="0">
                  <a:pos x="19" y="158"/>
                </a:cxn>
                <a:cxn ang="0">
                  <a:pos x="21" y="160"/>
                </a:cxn>
                <a:cxn ang="0">
                  <a:pos x="24" y="160"/>
                </a:cxn>
                <a:cxn ang="0">
                  <a:pos x="26" y="162"/>
                </a:cxn>
                <a:cxn ang="0">
                  <a:pos x="30" y="163"/>
                </a:cxn>
                <a:cxn ang="0">
                  <a:pos x="33" y="164"/>
                </a:cxn>
                <a:cxn ang="0">
                  <a:pos x="36" y="165"/>
                </a:cxn>
                <a:cxn ang="0">
                  <a:pos x="39" y="166"/>
                </a:cxn>
                <a:cxn ang="0">
                  <a:pos x="44" y="167"/>
                </a:cxn>
                <a:cxn ang="0">
                  <a:pos x="47" y="167"/>
                </a:cxn>
                <a:cxn ang="0">
                  <a:pos x="51" y="167"/>
                </a:cxn>
                <a:cxn ang="0">
                  <a:pos x="56" y="167"/>
                </a:cxn>
                <a:cxn ang="0">
                  <a:pos x="59" y="167"/>
                </a:cxn>
                <a:cxn ang="0">
                  <a:pos x="64" y="166"/>
                </a:cxn>
                <a:cxn ang="0">
                  <a:pos x="69" y="165"/>
                </a:cxn>
                <a:cxn ang="0">
                  <a:pos x="74" y="163"/>
                </a:cxn>
                <a:cxn ang="0">
                  <a:pos x="79" y="161"/>
                </a:cxn>
                <a:cxn ang="0">
                  <a:pos x="133" y="16"/>
                </a:cxn>
              </a:cxnLst>
              <a:rect l="txL" t="txT" r="txR" b="txB"/>
              <a:pathLst>
                <a:path w="133" h="167">
                  <a:moveTo>
                    <a:pt x="133" y="16"/>
                  </a:moveTo>
                  <a:lnTo>
                    <a:pt x="48" y="0"/>
                  </a:lnTo>
                  <a:lnTo>
                    <a:pt x="0" y="138"/>
                  </a:lnTo>
                  <a:lnTo>
                    <a:pt x="1" y="140"/>
                  </a:lnTo>
                  <a:lnTo>
                    <a:pt x="4" y="145"/>
                  </a:lnTo>
                  <a:lnTo>
                    <a:pt x="7" y="148"/>
                  </a:lnTo>
                  <a:lnTo>
                    <a:pt x="11" y="151"/>
                  </a:lnTo>
                  <a:lnTo>
                    <a:pt x="14" y="155"/>
                  </a:lnTo>
                  <a:lnTo>
                    <a:pt x="19" y="158"/>
                  </a:lnTo>
                  <a:lnTo>
                    <a:pt x="21" y="160"/>
                  </a:lnTo>
                  <a:lnTo>
                    <a:pt x="24" y="160"/>
                  </a:lnTo>
                  <a:lnTo>
                    <a:pt x="26" y="162"/>
                  </a:lnTo>
                  <a:lnTo>
                    <a:pt x="30" y="163"/>
                  </a:lnTo>
                  <a:lnTo>
                    <a:pt x="33" y="164"/>
                  </a:lnTo>
                  <a:lnTo>
                    <a:pt x="36" y="165"/>
                  </a:lnTo>
                  <a:lnTo>
                    <a:pt x="39" y="166"/>
                  </a:lnTo>
                  <a:lnTo>
                    <a:pt x="44" y="167"/>
                  </a:lnTo>
                  <a:lnTo>
                    <a:pt x="47" y="167"/>
                  </a:lnTo>
                  <a:lnTo>
                    <a:pt x="51" y="167"/>
                  </a:lnTo>
                  <a:lnTo>
                    <a:pt x="56" y="167"/>
                  </a:lnTo>
                  <a:lnTo>
                    <a:pt x="59" y="167"/>
                  </a:lnTo>
                  <a:lnTo>
                    <a:pt x="64" y="166"/>
                  </a:lnTo>
                  <a:lnTo>
                    <a:pt x="69" y="165"/>
                  </a:lnTo>
                  <a:lnTo>
                    <a:pt x="74" y="163"/>
                  </a:lnTo>
                  <a:lnTo>
                    <a:pt x="79" y="161"/>
                  </a:lnTo>
                  <a:lnTo>
                    <a:pt x="13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33" name="Text Box 129"/>
          <p:cNvSpPr txBox="1"/>
          <p:nvPr/>
        </p:nvSpPr>
        <p:spPr>
          <a:xfrm>
            <a:off x="5082540" y="2715578"/>
            <a:ext cx="1671638" cy="368300"/>
          </a:xfrm>
          <a:prstGeom prst="rect">
            <a:avLst/>
          </a:prstGeom>
          <a:noFill/>
          <a:ln w="9525">
            <a:noFill/>
          </a:ln>
        </p:spPr>
        <p:txBody>
          <a:bodyPr lIns="78355" tIns="39177" rIns="78355" bIns="39177">
            <a:spAutoFit/>
          </a:bodyPr>
          <a:p>
            <a:pPr algn="ctr" defTabSz="784225" eaLnBrk="0" fontAlgn="base" hangingPunct="0">
              <a:spcBef>
                <a:spcPct val="50000"/>
              </a:spcBef>
            </a:pPr>
            <a:r>
              <a:rPr lang="en-US" altLang="zh-CN" sz="1900" i="0" dirty="0">
                <a:latin typeface="FrutigerNext LT Regular" pitchFamily="34" charset="0"/>
                <a:ea typeface="MS PGothic" panose="020B0600070205080204" charset="-128"/>
              </a:rPr>
              <a:t>MME/S-GW</a:t>
            </a:r>
            <a:endParaRPr lang="en-US" altLang="zh-CN" sz="1900" i="0" dirty="0">
              <a:latin typeface="FrutigerNext LT Regular" pitchFamily="34" charset="0"/>
              <a:ea typeface="MS PGothic" panose="020B0600070205080204" charset="-128"/>
            </a:endParaRPr>
          </a:p>
        </p:txBody>
      </p:sp>
      <p:sp>
        <p:nvSpPr>
          <p:cNvPr id="134" name="Text Box 130"/>
          <p:cNvSpPr txBox="1"/>
          <p:nvPr/>
        </p:nvSpPr>
        <p:spPr>
          <a:xfrm>
            <a:off x="2323465" y="2777490"/>
            <a:ext cx="1357313" cy="368300"/>
          </a:xfrm>
          <a:prstGeom prst="rect">
            <a:avLst/>
          </a:prstGeom>
          <a:noFill/>
          <a:ln w="9525">
            <a:noFill/>
          </a:ln>
        </p:spPr>
        <p:txBody>
          <a:bodyPr lIns="78355" tIns="39177" rIns="78355" bIns="39177">
            <a:spAutoFit/>
          </a:bodyPr>
          <a:p>
            <a:pPr algn="ctr" defTabSz="784225" eaLnBrk="0" fontAlgn="base" hangingPunct="0">
              <a:spcBef>
                <a:spcPct val="50000"/>
              </a:spcBef>
            </a:pPr>
            <a:r>
              <a:rPr lang="en-US" altLang="zh-CN" sz="1900" i="0" dirty="0">
                <a:latin typeface="FrutigerNext LT Regular" pitchFamily="34" charset="0"/>
                <a:ea typeface="MS PGothic" panose="020B0600070205080204" charset="-128"/>
              </a:rPr>
              <a:t>E-NodeB1</a:t>
            </a:r>
            <a:endParaRPr lang="en-US" altLang="zh-CN" sz="1900" i="0" dirty="0">
              <a:latin typeface="FrutigerNext LT Regular" pitchFamily="34" charset="0"/>
              <a:ea typeface="MS PGothic" panose="020B0600070205080204" charset="-128"/>
            </a:endParaRPr>
          </a:p>
        </p:txBody>
      </p:sp>
      <p:sp>
        <p:nvSpPr>
          <p:cNvPr id="135" name="Text Box 131"/>
          <p:cNvSpPr txBox="1"/>
          <p:nvPr/>
        </p:nvSpPr>
        <p:spPr>
          <a:xfrm>
            <a:off x="8124190" y="2715578"/>
            <a:ext cx="1357313" cy="366712"/>
          </a:xfrm>
          <a:prstGeom prst="rect">
            <a:avLst/>
          </a:prstGeom>
          <a:noFill/>
          <a:ln w="9525">
            <a:noFill/>
          </a:ln>
        </p:spPr>
        <p:txBody>
          <a:bodyPr lIns="78355" tIns="39177" rIns="78355" bIns="39177">
            <a:spAutoFit/>
          </a:bodyPr>
          <a:p>
            <a:pPr algn="ctr" defTabSz="784225" eaLnBrk="0" fontAlgn="base" hangingPunct="0">
              <a:spcBef>
                <a:spcPct val="50000"/>
              </a:spcBef>
            </a:pPr>
            <a:r>
              <a:rPr lang="en-US" altLang="zh-CN" sz="1900" i="0" dirty="0">
                <a:latin typeface="FrutigerNext LT Regular" pitchFamily="34" charset="0"/>
                <a:ea typeface="MS PGothic" panose="020B0600070205080204" charset="-128"/>
              </a:rPr>
              <a:t>E-NodeB2</a:t>
            </a:r>
            <a:endParaRPr lang="en-US" altLang="zh-CN" sz="1900" i="0" dirty="0">
              <a:latin typeface="FrutigerNext LT Regular" pitchFamily="34" charset="0"/>
              <a:ea typeface="MS PGothic" panose="020B0600070205080204" charset="-128"/>
            </a:endParaRPr>
          </a:p>
        </p:txBody>
      </p:sp>
      <p:sp>
        <p:nvSpPr>
          <p:cNvPr id="136" name="Line 132"/>
          <p:cNvSpPr/>
          <p:nvPr/>
        </p:nvSpPr>
        <p:spPr>
          <a:xfrm flipH="1">
            <a:off x="4287203" y="2334578"/>
            <a:ext cx="1150937" cy="431800"/>
          </a:xfrm>
          <a:prstGeom prst="line">
            <a:avLst/>
          </a:prstGeom>
          <a:ln w="25400" cap="flat" cmpd="sng">
            <a:solidFill>
              <a:srgbClr val="006699"/>
            </a:solidFill>
            <a:prstDash val="solid"/>
            <a:headEnd type="triangle" w="lg" len="lg"/>
            <a:tailEnd type="triangle" w="lg" len="lg"/>
          </a:ln>
        </p:spPr>
      </p:sp>
      <p:sp>
        <p:nvSpPr>
          <p:cNvPr id="137" name="Line 133"/>
          <p:cNvSpPr/>
          <p:nvPr/>
        </p:nvSpPr>
        <p:spPr>
          <a:xfrm flipH="1">
            <a:off x="2269490" y="3126740"/>
            <a:ext cx="1295400" cy="1582738"/>
          </a:xfrm>
          <a:prstGeom prst="line">
            <a:avLst/>
          </a:prstGeom>
          <a:ln w="25400" cap="flat" cmpd="sng">
            <a:solidFill>
              <a:srgbClr val="006699"/>
            </a:solidFill>
            <a:prstDash val="solid"/>
            <a:headEnd type="triangle" w="lg" len="lg"/>
            <a:tailEnd type="triangle" w="lg" len="lg"/>
          </a:ln>
        </p:spPr>
      </p:sp>
      <p:sp>
        <p:nvSpPr>
          <p:cNvPr id="138" name="Line 134"/>
          <p:cNvSpPr/>
          <p:nvPr/>
        </p:nvSpPr>
        <p:spPr>
          <a:xfrm>
            <a:off x="8174990" y="3053715"/>
            <a:ext cx="1296988" cy="165735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triangle" w="lg" len="lg"/>
            <a:tailEnd type="triangle" w="lg" len="lg"/>
          </a:ln>
        </p:spPr>
      </p:sp>
      <p:sp>
        <p:nvSpPr>
          <p:cNvPr id="139" name="Line 135"/>
          <p:cNvSpPr/>
          <p:nvPr/>
        </p:nvSpPr>
        <p:spPr>
          <a:xfrm>
            <a:off x="4287203" y="3053715"/>
            <a:ext cx="1585912" cy="1655763"/>
          </a:xfrm>
          <a:prstGeom prst="line">
            <a:avLst/>
          </a:prstGeom>
          <a:ln w="25400" cap="flat" cmpd="sng">
            <a:solidFill>
              <a:srgbClr val="006699"/>
            </a:solidFill>
            <a:prstDash val="solid"/>
            <a:headEnd type="triangle" w="lg" len="lg"/>
            <a:tailEnd type="triangle" w="lg" len="lg"/>
          </a:ln>
        </p:spPr>
      </p:sp>
      <p:sp>
        <p:nvSpPr>
          <p:cNvPr id="140" name="Line 136"/>
          <p:cNvSpPr/>
          <p:nvPr/>
        </p:nvSpPr>
        <p:spPr>
          <a:xfrm flipH="1">
            <a:off x="6014403" y="3053715"/>
            <a:ext cx="1509712" cy="1655763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triangle" w="lg" len="lg"/>
            <a:tailEnd type="triangle" w="lg" len="lg"/>
          </a:ln>
        </p:spPr>
      </p:sp>
      <p:sp>
        <p:nvSpPr>
          <p:cNvPr id="141" name="Line 137"/>
          <p:cNvSpPr/>
          <p:nvPr/>
        </p:nvSpPr>
        <p:spPr>
          <a:xfrm>
            <a:off x="6374765" y="2261553"/>
            <a:ext cx="1081088" cy="576262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triangle" w="lg" len="lg"/>
            <a:tailEnd type="triangle" w="lg" len="lg"/>
          </a:ln>
        </p:spPr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06 -0.003148 L 0.295938 -0.000741 " pathEditMode="relative" rAng="0" ptsTypes="">
                                      <p:cBhvr>
                                        <p:cTn id="9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" y="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719 -0.000648 L 0.601927 0.000833 " pathEditMode="relative" rAng="0" ptsTypes="">
                                      <p:cBhvr>
                                        <p:cTn id="37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Mobility-</a:t>
            </a:r>
            <a:r>
              <a:rPr lang="en-US" altLang="zh-CN" sz="2400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切换三部曲</a:t>
            </a:r>
            <a:endParaRPr lang="en-US" altLang="zh-CN" sz="2400"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dirty="0"/>
              <a:t>page </a:t>
            </a:r>
            <a:fld id="{5949BF76-5E9B-D348-A7FE-D3BED49DD694}" type="slidenum">
              <a:rPr lang="en-US" dirty="0"/>
            </a:fld>
            <a:endParaRPr lang="en-US" dirty="0"/>
          </a:p>
        </p:txBody>
      </p:sp>
      <p:sp>
        <p:nvSpPr>
          <p:cNvPr id="5131" name="Rectangle 3"/>
          <p:cNvSpPr>
            <a:spLocks noGrp="1"/>
          </p:cNvSpPr>
          <p:nvPr>
            <p:ph type="body" sz="half" idx="2"/>
          </p:nvPr>
        </p:nvSpPr>
        <p:spPr>
          <a:xfrm>
            <a:off x="5674995" y="1351915"/>
            <a:ext cx="3932238" cy="4438650"/>
          </a:xfrm>
        </p:spPr>
        <p:txBody>
          <a:bodyPr vert="horz" wrap="square" lIns="80127" tIns="40065" rIns="80127" bIns="40065" anchor="t"/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SzPct val="60000"/>
              <a:buFont typeface="Wingdings" panose="05000000000000000000" charset="0"/>
              <a:buChar char="l"/>
            </a:pPr>
            <a:r>
              <a:rPr lang="en-US" altLang="zh-CN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测量</a:t>
            </a: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7070" lvl="1"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测量控制</a:t>
            </a: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1955" lvl="1" indent="-635"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测量的执行与结果的处理</a:t>
            </a: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1955" lvl="1" indent="-635"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测量报告</a:t>
            </a: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1955" lvl="1" indent="-635"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主要由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UE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完成</a:t>
            </a: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SzPct val="60000"/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判决</a:t>
            </a: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7070" lvl="1"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以测量为基础</a:t>
            </a: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1955" lvl="1" indent="-635"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资源申请与分配</a:t>
            </a: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1955" lvl="1" indent="-635"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主要由网络端完成</a:t>
            </a: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SzPct val="60000"/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执行</a:t>
            </a: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7070" lvl="1"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信令过程</a:t>
            </a: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1955" lvl="1" indent="-635"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支持失败回退</a:t>
            </a: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1955" lvl="1" indent="-635"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测量控制更新</a:t>
            </a: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122" name="Diagram 4"/>
          <p:cNvGrpSpPr>
            <a:grpSpLocks noChangeAspect="1"/>
          </p:cNvGrpSpPr>
          <p:nvPr/>
        </p:nvGrpSpPr>
        <p:grpSpPr>
          <a:xfrm>
            <a:off x="808355" y="1423035"/>
            <a:ext cx="3894138" cy="4525963"/>
            <a:chOff x="980" y="603"/>
            <a:chExt cx="3029" cy="3393"/>
          </a:xfrm>
        </p:grpSpPr>
        <p:sp>
          <p:nvSpPr>
            <p:cNvPr id="5123" name="AutoShape 5"/>
            <p:cNvSpPr>
              <a:spLocks noGrp="1" noChangeAspect="1" noTextEdit="1"/>
            </p:cNvSpPr>
            <p:nvPr/>
          </p:nvSpPr>
          <p:spPr>
            <a:xfrm>
              <a:off x="980" y="603"/>
              <a:ext cx="3029" cy="339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24" name="_s5124"/>
            <p:cNvSpPr>
              <a:spLocks noTextEdit="1"/>
            </p:cNvSpPr>
            <p:nvPr/>
          </p:nvSpPr>
          <p:spPr>
            <a:xfrm>
              <a:off x="1280" y="1085"/>
              <a:ext cx="2430" cy="2430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1446 h 21600"/>
              </a:gdLst>
              <a:ahLst/>
              <a:cxnLst>
                <a:cxn ang="270">
                  <a:pos x="10800" y="0"/>
                </a:cxn>
                <a:cxn ang="270">
                  <a:pos x="6299" y="3005"/>
                </a:cxn>
                <a:cxn ang="270">
                  <a:pos x="10800" y="3600"/>
                </a:cxn>
                <a:cxn ang="270">
                  <a:pos x="15300" y="3005"/>
                </a:cxn>
              </a:cxnLst>
              <a:rect l="txL" t="txT" r="txR" b="txB"/>
              <a:pathLst>
                <a:path w="21600" h="21600">
                  <a:moveTo>
                    <a:pt x="7199" y="4564"/>
                  </a:moveTo>
                  <a:arcTo wR="7200" hR="7200" stAng="14400000" swAng="3600000"/>
                  <a:lnTo>
                    <a:pt x="16200" y="1446"/>
                  </a:lnTo>
                  <a:arcTo wR="10800" hR="10800" stAng="-3600000" swAng="-3600000"/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25" name="_s5125"/>
            <p:cNvSpPr>
              <a:spLocks noTextEdit="1"/>
            </p:cNvSpPr>
            <p:nvPr/>
          </p:nvSpPr>
          <p:spPr>
            <a:xfrm rot="7200000">
              <a:off x="1280" y="1085"/>
              <a:ext cx="2430" cy="2430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1446 h 21600"/>
              </a:gdLst>
              <a:ahLst/>
              <a:cxnLst>
                <a:cxn ang="270">
                  <a:pos x="10800" y="0"/>
                </a:cxn>
                <a:cxn ang="270">
                  <a:pos x="6299" y="3005"/>
                </a:cxn>
                <a:cxn ang="270">
                  <a:pos x="10800" y="3600"/>
                </a:cxn>
                <a:cxn ang="270">
                  <a:pos x="15300" y="3005"/>
                </a:cxn>
              </a:cxnLst>
              <a:rect l="txL" t="txT" r="txR" b="txB"/>
              <a:pathLst>
                <a:path w="21600" h="21600">
                  <a:moveTo>
                    <a:pt x="7199" y="4564"/>
                  </a:moveTo>
                  <a:arcTo wR="7200" hR="7200" stAng="14400000" swAng="3600000"/>
                  <a:lnTo>
                    <a:pt x="16200" y="1446"/>
                  </a:lnTo>
                  <a:arcTo wR="10800" hR="10800" stAng="-3600000" swAng="-3600000"/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26" name="_s5126"/>
            <p:cNvSpPr>
              <a:spLocks noTextEdit="1"/>
            </p:cNvSpPr>
            <p:nvPr/>
          </p:nvSpPr>
          <p:spPr>
            <a:xfrm rot="14400000">
              <a:off x="1280" y="1085"/>
              <a:ext cx="2430" cy="2430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1446 h 21600"/>
              </a:gdLst>
              <a:ahLst/>
              <a:cxnLst>
                <a:cxn ang="270">
                  <a:pos x="10800" y="0"/>
                </a:cxn>
                <a:cxn ang="270">
                  <a:pos x="6299" y="3005"/>
                </a:cxn>
                <a:cxn ang="270">
                  <a:pos x="10800" y="3600"/>
                </a:cxn>
                <a:cxn ang="270">
                  <a:pos x="15300" y="3005"/>
                </a:cxn>
              </a:cxnLst>
              <a:rect l="txL" t="txT" r="txR" b="txB"/>
              <a:pathLst>
                <a:path w="21600" h="21600">
                  <a:moveTo>
                    <a:pt x="7199" y="4564"/>
                  </a:moveTo>
                  <a:arcTo wR="7200" hR="7200" stAng="14400000" swAng="3600000"/>
                  <a:lnTo>
                    <a:pt x="16200" y="1446"/>
                  </a:lnTo>
                  <a:arcTo wR="10800" hR="10800" stAng="-3600000" swAng="-3600000"/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27" name="_s5127"/>
            <p:cNvSpPr/>
            <p:nvPr/>
          </p:nvSpPr>
          <p:spPr>
            <a:xfrm>
              <a:off x="3001" y="1424"/>
              <a:ext cx="741" cy="7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46119" tIns="23059" rIns="46119" bIns="23059" anchor="ctr"/>
            <a:p>
              <a:pPr algn="ctr" eaLnBrk="0" fontAlgn="base" hangingPunct="0"/>
              <a:r>
                <a:rPr lang="zh-CN" altLang="en-US" i="0" dirty="0">
                  <a:latin typeface="Arial" panose="020B0604020202020204" pitchFamily="34" charset="0"/>
                  <a:ea typeface="华文细黑" panose="02010600040101010101" pitchFamily="2" charset="-122"/>
                </a:rPr>
                <a:t>判决</a:t>
              </a:r>
              <a:endParaRPr lang="zh-CN" altLang="en-US" i="0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5128" name="_s5128"/>
            <p:cNvSpPr/>
            <p:nvPr/>
          </p:nvSpPr>
          <p:spPr>
            <a:xfrm>
              <a:off x="2125" y="2941"/>
              <a:ext cx="741" cy="7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46119" tIns="23059" rIns="46119" bIns="23059" anchor="ctr"/>
            <a:p>
              <a:pPr algn="ctr" eaLnBrk="0" fontAlgn="base" hangingPunct="0"/>
              <a:r>
                <a:rPr lang="zh-CN" altLang="en-US" i="0" dirty="0">
                  <a:latin typeface="Arial" panose="020B0604020202020204" pitchFamily="34" charset="0"/>
                  <a:ea typeface="华文细黑" panose="02010600040101010101" pitchFamily="2" charset="-122"/>
                </a:rPr>
                <a:t>执行</a:t>
              </a:r>
              <a:endParaRPr lang="zh-CN" altLang="en-US" i="0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5129" name="_s5129"/>
            <p:cNvSpPr/>
            <p:nvPr/>
          </p:nvSpPr>
          <p:spPr>
            <a:xfrm>
              <a:off x="1249" y="1424"/>
              <a:ext cx="741" cy="7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46119" tIns="23059" rIns="46119" bIns="23059" anchor="ctr"/>
            <a:p>
              <a:pPr algn="ctr" eaLnBrk="0" fontAlgn="base" hangingPunct="0"/>
              <a:r>
                <a:rPr lang="zh-CN" altLang="en-US" i="0" dirty="0">
                  <a:latin typeface="Arial" panose="020B0604020202020204" pitchFamily="34" charset="0"/>
                  <a:ea typeface="华文细黑" panose="02010600040101010101" pitchFamily="2" charset="-122"/>
                </a:rPr>
                <a:t>测量</a:t>
              </a:r>
              <a:endParaRPr lang="zh-CN" altLang="en-US" i="0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Mobility-</a:t>
            </a:r>
            <a:r>
              <a:rPr lang="en-US" altLang="zh-CN" sz="2400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测量控制</a:t>
            </a:r>
            <a:endParaRPr lang="en-US" altLang="zh-CN" sz="2400"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dirty="0"/>
              <a:t>page </a:t>
            </a:r>
            <a:fld id="{5949BF76-5E9B-D348-A7FE-D3BED49DD694}" type="slidenum">
              <a:rPr lang="en-US" dirty="0"/>
            </a:fld>
            <a:endParaRPr lang="en-US" dirty="0"/>
          </a:p>
        </p:txBody>
      </p:sp>
      <p:sp>
        <p:nvSpPr>
          <p:cNvPr id="2070532" name="Rectangle 4"/>
          <p:cNvSpPr>
            <a:spLocks noGrp="1"/>
          </p:cNvSpPr>
          <p:nvPr>
            <p:ph idx="1"/>
          </p:nvPr>
        </p:nvSpPr>
        <p:spPr>
          <a:xfrm>
            <a:off x="595630" y="1183640"/>
            <a:ext cx="8110855" cy="2213610"/>
          </a:xfrm>
        </p:spPr>
        <p:txBody>
          <a:bodyPr vert="horz" wrap="square" lIns="80127" tIns="40065" rIns="80127" bIns="40065" anchor="t"/>
          <a:p>
            <a:pPr eaLnBrk="1" hangingPunct="1">
              <a:lnSpc>
                <a:spcPct val="100000"/>
              </a:lnSpc>
              <a:buClr>
                <a:srgbClr val="000000"/>
              </a:buClr>
              <a:buSzPct val="60000"/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测量控制：基站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下发的测量配置参数</a:t>
            </a: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1680" indent="-28448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50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测量对象：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LTE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同频或异频、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UTRA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的一组同频小区、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GERAN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的一组频率、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CDMA2000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的一组同频小区</a:t>
            </a: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00000"/>
              </a:lnSpc>
              <a:buClr>
                <a:srgbClr val="000000"/>
              </a:buClr>
              <a:buSzPct val="50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测量上报配置：周期或事件报告；报告格式包含测量量和相关信息</a:t>
            </a: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00000"/>
              </a:lnSpc>
              <a:buClr>
                <a:srgbClr val="000000"/>
              </a:buClr>
              <a:buSzPct val="50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测量标识：测量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的列表，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Measurement ID</a:t>
            </a:r>
            <a:endParaRPr lang="en-US" altLang="zh-CN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00000"/>
              </a:lnSpc>
              <a:buClr>
                <a:srgbClr val="000000"/>
              </a:buClr>
              <a:buSzPct val="50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测量间隙：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UE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使用这个间隙执行测量，此时不进行上下行调度</a:t>
            </a: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987" name="Rectangle 3"/>
          <p:cNvSpPr>
            <a:spLocks noGrp="1"/>
          </p:cNvSpPr>
          <p:nvPr/>
        </p:nvSpPr>
        <p:spPr>
          <a:xfrm>
            <a:off x="629920" y="3058160"/>
            <a:ext cx="9497695" cy="357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80127" tIns="40065" rIns="80127" bIns="40065" anchor="t"/>
          <a:lstStyle>
            <a:lvl1pPr marL="301625" indent="-301625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7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080808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9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400175" indent="-198755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0225" indent="-200025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7425" indent="-200025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4625" indent="-200025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1825" indent="-200025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29025" indent="-200025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 defTabSz="457200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Lucida Grande"/>
              </a:rPr>
              <a:t>切换的测量对象及测量值</a:t>
            </a: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Lucida Grande"/>
            </a:endParaRPr>
          </a:p>
          <a:p>
            <a:pPr lvl="1" algn="l" defTabSz="457200" eaLnBrk="1" hangingPunct="1">
              <a:lnSpc>
                <a:spcPct val="100000"/>
              </a:lnSpc>
              <a:spcBef>
                <a:spcPct val="20000"/>
              </a:spcBef>
              <a:buSzTx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Lucida Grande"/>
              </a:rPr>
              <a:t>同频测量：RSRP、RSRQ、Pathloss</a:t>
            </a: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Lucida Grande"/>
            </a:endParaRPr>
          </a:p>
          <a:p>
            <a:pPr lvl="1" algn="l" defTabSz="457200" eaLnBrk="1" hangingPunct="1">
              <a:lnSpc>
                <a:spcPct val="100000"/>
              </a:lnSpc>
              <a:spcBef>
                <a:spcPct val="20000"/>
              </a:spcBef>
              <a:buSzTx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Lucida Grande"/>
              </a:rPr>
              <a:t>异频测量：RSRP、RSRQ、Pathloss</a:t>
            </a: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Lucida Grande"/>
            </a:endParaRPr>
          </a:p>
          <a:p>
            <a:pPr lvl="1" algn="l" defTabSz="457200" eaLnBrk="1" hangingPunct="1">
              <a:lnSpc>
                <a:spcPct val="100000"/>
              </a:lnSpc>
              <a:spcBef>
                <a:spcPct val="20000"/>
              </a:spcBef>
              <a:buSzTx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Lucida Grande"/>
              </a:rPr>
              <a:t>异系统测量：</a:t>
            </a: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Lucida Grande"/>
            </a:endParaRPr>
          </a:p>
          <a:p>
            <a:pPr marL="907415" lvl="1" algn="l" defTabSz="457200" eaLnBrk="1" hangingPunct="1">
              <a:lnSpc>
                <a:spcPct val="10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Lucida Grande"/>
              </a:rPr>
              <a:t>PCCPCH RSCP</a:t>
            </a: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Lucida Grande"/>
            </a:endParaRPr>
          </a:p>
          <a:p>
            <a:pPr marL="907415" lvl="1" algn="l" defTabSz="457200" eaLnBrk="1" hangingPunct="1">
              <a:lnSpc>
                <a:spcPct val="10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Lucida Grande"/>
              </a:rPr>
              <a:t>CPICH RSCP、CPICH Ec/No</a:t>
            </a: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Lucida Grande"/>
            </a:endParaRPr>
          </a:p>
          <a:p>
            <a:pPr marL="907415" lvl="1" algn="l" defTabSz="457200" eaLnBrk="1" hangingPunct="1">
              <a:lnSpc>
                <a:spcPct val="10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Lucida Grande"/>
              </a:rPr>
              <a:t>GSM Carrier RSSI，BSIC Identification，BSIC Reconfirmation</a:t>
            </a: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Lucida Grande"/>
            </a:endParaRPr>
          </a:p>
          <a:p>
            <a:pPr marL="801370" lvl="2" indent="0" eaLnBrk="1" hangingPunct="1">
              <a:lnSpc>
                <a:spcPct val="130000"/>
              </a:lnSpc>
              <a:buNone/>
            </a:pPr>
            <a:endParaRPr lang="en-US" altLang="zh-CN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Mobility-</a:t>
            </a:r>
            <a:r>
              <a:rPr lang="en-US" altLang="zh-CN" sz="2400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测量报告</a:t>
            </a:r>
            <a:endParaRPr lang="en-US" altLang="zh-CN" sz="2400"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dirty="0"/>
              <a:t>page </a:t>
            </a:r>
            <a:fld id="{5949BF76-5E9B-D348-A7FE-D3BED49DD694}" type="slidenum">
              <a:rPr lang="en-US" dirty="0"/>
            </a:fld>
            <a:endParaRPr lang="en-US" dirty="0"/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>
          <a:xfrm>
            <a:off x="652780" y="1475740"/>
            <a:ext cx="10073640" cy="959485"/>
          </a:xfrm>
        </p:spPr>
        <p:txBody>
          <a:bodyPr vert="horz" wrap="square" lIns="80127" tIns="40065" rIns="80127" bIns="40065" anchor="t"/>
          <a:p>
            <a:pPr eaLnBrk="1" latinLnBrk="0" hangingPunct="1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ct val="60000"/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满足测量报告条件时，通过事件报告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eUTRAN</a:t>
            </a:r>
            <a:endParaRPr lang="en-US" altLang="zh-CN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latinLnBrk="0" hangingPunct="1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ct val="60000"/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内容包括：测量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、服务小区的测量结果（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RSRP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RSRQ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的测量值）、邻小区的测量结果（可选）</a:t>
            </a: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059" name="Rectangle 3"/>
          <p:cNvSpPr>
            <a:spLocks noGrp="1"/>
          </p:cNvSpPr>
          <p:nvPr/>
        </p:nvSpPr>
        <p:spPr>
          <a:xfrm>
            <a:off x="652780" y="2556510"/>
            <a:ext cx="10145395" cy="329374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80127" tIns="40065" rIns="80127" bIns="40065" anchor="t"/>
          <a:lstStyle>
            <a:lvl1pPr marL="301625" indent="-301625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7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080808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9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400175" indent="-198755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0225" indent="-200025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7425" indent="-200025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4625" indent="-200025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1825" indent="-200025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29025" indent="-200025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eaLnBrk="1" hangingPunct="1"/>
            <a:r>
              <a:rPr lang="zh-CN" altLang="en-US" sz="1800" dirty="0"/>
              <a:t>事件报告</a:t>
            </a:r>
            <a:endParaRPr lang="zh-CN" altLang="en-US" sz="1800" dirty="0"/>
          </a:p>
          <a:p>
            <a:pPr lvl="1" eaLnBrk="1" hangingPunct="1"/>
            <a:r>
              <a:rPr lang="zh-CN" altLang="en-US" sz="1800" dirty="0"/>
              <a:t>满足报告条件时，发送测量报告</a:t>
            </a:r>
            <a:endParaRPr lang="zh-CN" altLang="en-US" sz="1800" dirty="0"/>
          </a:p>
          <a:p>
            <a:pPr eaLnBrk="1" hangingPunct="1">
              <a:buFont typeface="Wingdings" panose="05000000000000000000" charset="0"/>
              <a:buChar char="l"/>
            </a:pPr>
            <a:r>
              <a:rPr lang="zh-CN" altLang="en-US" sz="1800" dirty="0"/>
              <a:t>周期报告</a:t>
            </a:r>
            <a:endParaRPr lang="zh-CN" altLang="en-US" sz="1800" dirty="0"/>
          </a:p>
          <a:p>
            <a:pPr lvl="1" eaLnBrk="1" hangingPunct="1"/>
            <a:r>
              <a:rPr lang="zh-CN" altLang="en-US" sz="1800" dirty="0"/>
              <a:t>周期性发送测量报告</a:t>
            </a:r>
            <a:endParaRPr lang="zh-CN" altLang="en-US" sz="1800" dirty="0"/>
          </a:p>
          <a:p>
            <a:pPr lvl="1" eaLnBrk="1" hangingPunct="1"/>
            <a:r>
              <a:rPr lang="zh-CN" altLang="en-US" sz="1800" dirty="0"/>
              <a:t>事件转周期报告：部分事件报告后，</a:t>
            </a:r>
            <a:r>
              <a:rPr lang="en-US" altLang="zh-CN" sz="1800" dirty="0"/>
              <a:t>eUTRAN</a:t>
            </a:r>
            <a:r>
              <a:rPr lang="zh-CN" altLang="en-US" sz="1800" dirty="0"/>
              <a:t>未进行相应的切换控制，则转周期报告；报告的间隔与总次数受参数控制</a:t>
            </a:r>
            <a:endParaRPr lang="zh-CN" altLang="en-US" sz="1800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Smallcell网络拓扑</a:t>
            </a:r>
            <a:endParaRPr lang="en-US" altLang="zh-CN"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" name="内容占位符 20" descr="屏幕快照 2019-04-05 11.13.32.png"/>
          <p:cNvPicPr>
            <a:picLocks noGrp="1"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346" b="-34346"/>
          <a:stretch>
            <a:fillRect/>
          </a:stretch>
        </p:blipFill>
        <p:spPr>
          <a:xfrm>
            <a:off x="1574165" y="1129665"/>
            <a:ext cx="8559165" cy="495617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Mobility-</a:t>
            </a:r>
            <a:r>
              <a:rPr lang="en-US" altLang="zh-CN" sz="2400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测量事件</a:t>
            </a:r>
            <a:endParaRPr lang="en-US" altLang="zh-CN" sz="2400"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dirty="0"/>
              <a:t>page </a:t>
            </a:r>
            <a:fld id="{5949BF76-5E9B-D348-A7FE-D3BED49DD694}" type="slidenum">
              <a:rPr lang="en-US" dirty="0"/>
            </a:fld>
            <a:endParaRPr lang="en-US" dirty="0"/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551180" y="1362075"/>
            <a:ext cx="11061065" cy="4596765"/>
          </a:xfrm>
        </p:spPr>
        <p:txBody>
          <a:bodyPr vert="horz" wrap="square" lIns="80127" tIns="40065" rIns="80127" bIns="40065" anchor="t"/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同系统内的测量事件采用 </a:t>
            </a: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AX 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来标识，同系统内事件报告种类</a:t>
            </a:r>
            <a:endParaRPr lang="zh-CN" altLang="en-US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：服务小区比绝对门限好。用于停止正在进行的异频</a:t>
            </a: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/IRAT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测量，在</a:t>
            </a: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RRC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控制下去激活测量间隙。</a:t>
            </a:r>
            <a:endParaRPr lang="zh-CN" altLang="en-US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A2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：服务小区比绝对门限差。指示当前频率的较差覆盖，可以开始异频</a:t>
            </a: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/IRAT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测量，在</a:t>
            </a: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RRC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控制下激活测量间隙。</a:t>
            </a:r>
            <a:endParaRPr lang="zh-CN" altLang="en-US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A3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：邻小区比（服务小区</a:t>
            </a: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偏移量）好。用于切换。</a:t>
            </a:r>
            <a:endParaRPr lang="zh-CN" altLang="en-US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A4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：邻小区比绝对门限好。可用于负载平衡，与移动到高优先级的小区重选相似。</a:t>
            </a:r>
            <a:endParaRPr lang="zh-CN" altLang="en-US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A5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：服务小区比绝对门限</a:t>
            </a: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差，邻小区比绝对门限</a:t>
            </a: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好。可用于负载平衡，与移动到低优先级的小区重选相似。</a:t>
            </a:r>
            <a:endParaRPr lang="zh-CN" altLang="en-US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120000"/>
              </a:lnSpc>
              <a:buNone/>
            </a:pPr>
            <a:endParaRPr lang="zh-CN" altLang="en-US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 eaLnBrk="1" hangingPunct="1">
              <a:lnSpc>
                <a:spcPct val="120000"/>
              </a:lnSpc>
              <a:spcBef>
                <a:spcPct val="20000"/>
              </a:spcBef>
              <a:buClrTx/>
              <a:buSz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异系统测量事件用 BX 来标识</a:t>
            </a:r>
            <a:endParaRPr lang="en-US" altLang="zh-CN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 eaLnBrk="1" hangingPunct="1">
              <a:lnSpc>
                <a:spcPct val="12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–"/>
            </a:pP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B1：邻小区比绝对门限好。用于测量高优先级的RAT小区。</a:t>
            </a:r>
            <a:endParaRPr lang="en-US" altLang="zh-CN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 eaLnBrk="1" hangingPunct="1">
              <a:lnSpc>
                <a:spcPct val="12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–"/>
            </a:pP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B2：服务小区比绝对门限1差，邻小区比绝对门限2好。用于相同或低优先级的RAT小区的测量。</a:t>
            </a:r>
            <a:endParaRPr lang="en-US" altLang="zh-CN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120000"/>
              </a:lnSpc>
              <a:buNone/>
            </a:pPr>
            <a:endParaRPr lang="zh-CN" altLang="en-US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107" name="Rectangle 3"/>
          <p:cNvSpPr>
            <a:spLocks noGrp="1"/>
          </p:cNvSpPr>
          <p:nvPr/>
        </p:nvSpPr>
        <p:spPr>
          <a:xfrm>
            <a:off x="551180" y="4342765"/>
            <a:ext cx="10822305" cy="193548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80127" tIns="40065" rIns="80127" bIns="40065" anchor="t"/>
          <a:lstStyle>
            <a:lvl1pPr marL="301625" indent="-301625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7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080808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930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400175" indent="-198755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0225" indent="-200025" algn="l" defTabSz="802005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7425" indent="-200025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4625" indent="-200025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1825" indent="-200025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29025" indent="-200025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>
              <a:solidFill>
                <a:schemeClr val="tx1"/>
              </a:solidFill>
              <a:uFillTx/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Mobility-</a:t>
            </a:r>
            <a:r>
              <a:rPr lang="en-US" altLang="zh-CN" sz="2400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测量间隙</a:t>
            </a:r>
            <a:endParaRPr lang="en-US" altLang="zh-CN" sz="2400"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dirty="0"/>
              <a:t>page </a:t>
            </a:r>
            <a:fld id="{5949BF76-5E9B-D348-A7FE-D3BED49DD694}" type="slidenum">
              <a:rPr lang="en-US" dirty="0"/>
            </a:fld>
            <a:endParaRPr lang="en-US" dirty="0"/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>
          <a:xfrm>
            <a:off x="370205" y="1376680"/>
            <a:ext cx="9720580" cy="1486535"/>
          </a:xfrm>
        </p:spPr>
        <p:txBody>
          <a:bodyPr vert="horz" wrap="square" lIns="80127" tIns="40065" rIns="80127" bIns="40065" anchor="t"/>
          <a:p>
            <a:pPr eaLnBrk="1" hangingPunct="1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同频测量：测量和数据接收没有冲突，不用任何调节就能执行测量。</a:t>
            </a: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异频异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RAT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测量：若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UE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无多个接收机，无法同时进行服务小区的收发。为使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UE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进行切换准备，服务小区需要安排一个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gap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进行测量。</a:t>
            </a: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两种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Gap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8132" name="表格 48131"/>
          <p:cNvGraphicFramePr/>
          <p:nvPr>
            <p:custDataLst>
              <p:tags r:id="rId1"/>
            </p:custDataLst>
          </p:nvPr>
        </p:nvGraphicFramePr>
        <p:xfrm>
          <a:off x="1295083" y="3376613"/>
          <a:ext cx="7561263" cy="2135188"/>
        </p:xfrm>
        <a:graphic>
          <a:graphicData uri="http://schemas.openxmlformats.org/drawingml/2006/table">
            <a:tbl>
              <a:tblPr/>
              <a:tblGrid>
                <a:gridCol w="1114425"/>
                <a:gridCol w="1450975"/>
                <a:gridCol w="1620838"/>
                <a:gridCol w="3375025"/>
              </a:tblGrid>
              <a:tr h="858838">
                <a:tc>
                  <a:txBody>
                    <a:bodyPr/>
                    <a:lstStyle>
                      <a:lvl1pPr marL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784225" eaLnBrk="1" fontAlgn="base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i="0" dirty="0">
                          <a:latin typeface="FrutigerNext LT Regular" pitchFamily="34" charset="0"/>
                          <a:ea typeface="华文细黑" panose="02010600040101010101" pitchFamily="2" charset="-122"/>
                        </a:rPr>
                        <a:t>Gap</a:t>
                      </a:r>
                      <a:r>
                        <a:rPr lang="zh-CN" altLang="en-US" b="1" i="0" dirty="0">
                          <a:latin typeface="FrutigerNext LT Regular" pitchFamily="34" charset="0"/>
                          <a:ea typeface="华文细黑" panose="02010600040101010101" pitchFamily="2" charset="-122"/>
                        </a:rPr>
                        <a:t>索引</a:t>
                      </a:r>
                      <a:endParaRPr lang="zh-CN" altLang="en-US" b="1" i="0" dirty="0">
                        <a:latin typeface="FrutigerNext LT Regular" pitchFamily="34" charset="0"/>
                        <a:ea typeface="华文细黑" panose="0201060004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784225" eaLnBrk="1" fontAlgn="base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b="1" i="0" dirty="0">
                          <a:latin typeface="FrutigerNext LT Regular" pitchFamily="34" charset="0"/>
                          <a:ea typeface="华文细黑" panose="02010600040101010101" pitchFamily="2" charset="-122"/>
                        </a:rPr>
                        <a:t>发射</a:t>
                      </a:r>
                      <a:r>
                        <a:rPr lang="en-US" altLang="zh-CN" b="1" i="0" dirty="0">
                          <a:latin typeface="FrutigerNext LT Regular" pitchFamily="34" charset="0"/>
                          <a:ea typeface="华文细黑" panose="02010600040101010101" pitchFamily="2" charset="-122"/>
                        </a:rPr>
                        <a:t>Gap</a:t>
                      </a:r>
                      <a:r>
                        <a:rPr lang="zh-CN" altLang="en-US" b="1" i="0" dirty="0">
                          <a:latin typeface="FrutigerNext LT Regular" pitchFamily="34" charset="0"/>
                          <a:ea typeface="华文细黑" panose="02010600040101010101" pitchFamily="2" charset="-122"/>
                        </a:rPr>
                        <a:t>长度（</a:t>
                      </a:r>
                      <a:r>
                        <a:rPr lang="en-US" altLang="zh-CN" b="1" i="0" dirty="0">
                          <a:latin typeface="FrutigerNext LT Regular" pitchFamily="34" charset="0"/>
                          <a:ea typeface="华文细黑" panose="02010600040101010101" pitchFamily="2" charset="-122"/>
                        </a:rPr>
                        <a:t>ms</a:t>
                      </a:r>
                      <a:r>
                        <a:rPr lang="zh-CN" altLang="en-US" b="1" i="0" dirty="0">
                          <a:latin typeface="FrutigerNext LT Regular" pitchFamily="34" charset="0"/>
                          <a:ea typeface="华文细黑" panose="02010600040101010101" pitchFamily="2" charset="-122"/>
                        </a:rPr>
                        <a:t>）</a:t>
                      </a:r>
                      <a:endParaRPr lang="zh-CN" altLang="en-US" b="1" i="0" dirty="0">
                        <a:latin typeface="FrutigerNext LT Regular" pitchFamily="34" charset="0"/>
                        <a:ea typeface="华文细黑" panose="020106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784225" eaLnBrk="1" fontAlgn="base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b="1" i="0" dirty="0">
                          <a:latin typeface="FrutigerNext LT Regular" pitchFamily="34" charset="0"/>
                          <a:ea typeface="华文细黑" panose="02010600040101010101" pitchFamily="2" charset="-122"/>
                        </a:rPr>
                        <a:t>发射</a:t>
                      </a:r>
                      <a:r>
                        <a:rPr lang="en-US" altLang="zh-CN" b="1" i="0" dirty="0">
                          <a:latin typeface="FrutigerNext LT Regular" pitchFamily="34" charset="0"/>
                          <a:ea typeface="华文细黑" panose="02010600040101010101" pitchFamily="2" charset="-122"/>
                        </a:rPr>
                        <a:t>Gap</a:t>
                      </a:r>
                      <a:r>
                        <a:rPr lang="zh-CN" altLang="en-US" b="1" i="0" dirty="0">
                          <a:latin typeface="FrutigerNext LT Regular" pitchFamily="34" charset="0"/>
                          <a:ea typeface="华文细黑" panose="02010600040101010101" pitchFamily="2" charset="-122"/>
                        </a:rPr>
                        <a:t>重复周期（</a:t>
                      </a:r>
                      <a:r>
                        <a:rPr lang="en-US" altLang="zh-CN" b="1" i="0" dirty="0">
                          <a:latin typeface="FrutigerNext LT Regular" pitchFamily="34" charset="0"/>
                          <a:ea typeface="华文细黑" panose="02010600040101010101" pitchFamily="2" charset="-122"/>
                        </a:rPr>
                        <a:t>ms</a:t>
                      </a:r>
                      <a:r>
                        <a:rPr lang="zh-CN" altLang="en-US" b="1" i="0" dirty="0">
                          <a:latin typeface="FrutigerNext LT Regular" pitchFamily="34" charset="0"/>
                          <a:ea typeface="华文细黑" panose="02010600040101010101" pitchFamily="2" charset="-122"/>
                        </a:rPr>
                        <a:t>）</a:t>
                      </a:r>
                      <a:endParaRPr lang="zh-CN" altLang="en-US" b="1" i="0" dirty="0">
                        <a:latin typeface="FrutigerNext LT Regular" pitchFamily="34" charset="0"/>
                        <a:ea typeface="华文细黑" panose="020106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784225" eaLnBrk="1" fontAlgn="base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b="1" i="0" dirty="0">
                          <a:latin typeface="FrutigerNext LT Regular" pitchFamily="34" charset="0"/>
                          <a:ea typeface="华文细黑" panose="02010600040101010101" pitchFamily="2" charset="-122"/>
                        </a:rPr>
                        <a:t>测量目的</a:t>
                      </a:r>
                      <a:endParaRPr lang="zh-CN" altLang="en-US" b="1" i="0" dirty="0">
                        <a:latin typeface="FrutigerNext LT Regular" pitchFamily="34" charset="0"/>
                        <a:ea typeface="华文细黑" panose="020106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175">
                <a:tc>
                  <a:txBody>
                    <a:bodyPr/>
                    <a:lstStyle>
                      <a:lvl1pPr marL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784225" eaLnBrk="1" fontAlgn="base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i="0" dirty="0">
                          <a:latin typeface="FrutigerNext LT Regular" pitchFamily="34" charset="0"/>
                          <a:ea typeface="华文细黑" panose="02010600040101010101" pitchFamily="2" charset="-122"/>
                        </a:rPr>
                        <a:t>0</a:t>
                      </a:r>
                      <a:endParaRPr lang="en-US" altLang="zh-CN" b="1" i="0" dirty="0">
                        <a:latin typeface="FrutigerNext LT Regular" pitchFamily="34" charset="0"/>
                        <a:ea typeface="华文细黑" panose="0201060004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784225" eaLnBrk="1" fontAlgn="base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i="0" dirty="0">
                          <a:latin typeface="FrutigerNext LT Regular" pitchFamily="34" charset="0"/>
                          <a:ea typeface="华文细黑" panose="02010600040101010101" pitchFamily="2" charset="-122"/>
                        </a:rPr>
                        <a:t>6</a:t>
                      </a:r>
                      <a:endParaRPr lang="en-US" altLang="zh-CN" b="1" i="0" dirty="0">
                        <a:latin typeface="FrutigerNext LT Regular" pitchFamily="34" charset="0"/>
                        <a:ea typeface="华文细黑" panose="020106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784225" eaLnBrk="1" fontAlgn="base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i="0" dirty="0">
                          <a:latin typeface="FrutigerNext LT Regular" pitchFamily="34" charset="0"/>
                          <a:ea typeface="华文细黑" panose="02010600040101010101" pitchFamily="2" charset="-122"/>
                        </a:rPr>
                        <a:t>40</a:t>
                      </a:r>
                      <a:endParaRPr lang="en-US" altLang="zh-CN" b="1" i="0" dirty="0">
                        <a:latin typeface="FrutigerNext LT Regular" pitchFamily="34" charset="0"/>
                        <a:ea typeface="华文细黑" panose="020106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784225" eaLnBrk="1" fontAlgn="base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b="1" i="0" dirty="0">
                          <a:latin typeface="FrutigerNext LT Regular" pitchFamily="34" charset="0"/>
                          <a:ea typeface="华文细黑" panose="02010600040101010101" pitchFamily="2" charset="-122"/>
                        </a:rPr>
                        <a:t>异频</a:t>
                      </a:r>
                      <a:r>
                        <a:rPr lang="en-US" altLang="zh-CN" b="1" i="0" dirty="0">
                          <a:latin typeface="FrutigerNext LT Regular" pitchFamily="34" charset="0"/>
                          <a:ea typeface="华文细黑" panose="02010600040101010101" pitchFamily="2" charset="-122"/>
                        </a:rPr>
                        <a:t>eUTRAN FDD/TDD</a:t>
                      </a:r>
                      <a:r>
                        <a:rPr lang="zh-CN" altLang="en-US" b="1" i="0" dirty="0">
                          <a:latin typeface="FrutigerNext LT Regular" pitchFamily="34" charset="0"/>
                          <a:ea typeface="华文细黑" panose="02010600040101010101" pitchFamily="2" charset="-122"/>
                        </a:rPr>
                        <a:t>、</a:t>
                      </a:r>
                      <a:r>
                        <a:rPr lang="en-US" altLang="zh-CN" b="1" i="0" dirty="0">
                          <a:latin typeface="FrutigerNext LT Regular" pitchFamily="34" charset="0"/>
                          <a:ea typeface="华文细黑" panose="02010600040101010101" pitchFamily="2" charset="-122"/>
                        </a:rPr>
                        <a:t>UTRAN FDD</a:t>
                      </a:r>
                      <a:r>
                        <a:rPr lang="zh-CN" altLang="en-US" b="1" i="0" dirty="0">
                          <a:latin typeface="FrutigerNext LT Regular" pitchFamily="34" charset="0"/>
                          <a:ea typeface="华文细黑" panose="02010600040101010101" pitchFamily="2" charset="-122"/>
                        </a:rPr>
                        <a:t>、</a:t>
                      </a:r>
                      <a:r>
                        <a:rPr lang="en-US" altLang="zh-CN" b="1" i="0" dirty="0">
                          <a:latin typeface="FrutigerNext LT Regular" pitchFamily="34" charset="0"/>
                          <a:ea typeface="华文细黑" panose="02010600040101010101" pitchFamily="2" charset="-122"/>
                        </a:rPr>
                        <a:t>GERAN</a:t>
                      </a:r>
                      <a:r>
                        <a:rPr lang="zh-CN" altLang="en-US" b="1" i="0" dirty="0">
                          <a:latin typeface="FrutigerNext LT Regular" pitchFamily="34" charset="0"/>
                          <a:ea typeface="华文细黑" panose="02010600040101010101" pitchFamily="2" charset="-122"/>
                        </a:rPr>
                        <a:t>、</a:t>
                      </a:r>
                      <a:r>
                        <a:rPr lang="en-US" altLang="zh-CN" b="1" i="0" dirty="0">
                          <a:latin typeface="FrutigerNext LT Regular" pitchFamily="34" charset="0"/>
                          <a:ea typeface="华文细黑" panose="02010600040101010101" pitchFamily="2" charset="-122"/>
                        </a:rPr>
                        <a:t>CDMA2000 1x</a:t>
                      </a:r>
                      <a:r>
                        <a:rPr lang="zh-CN" altLang="en-US" b="1" i="0" dirty="0">
                          <a:latin typeface="FrutigerNext LT Regular" pitchFamily="34" charset="0"/>
                          <a:ea typeface="华文细黑" panose="02010600040101010101" pitchFamily="2" charset="-122"/>
                        </a:rPr>
                        <a:t>等</a:t>
                      </a:r>
                      <a:endParaRPr lang="zh-CN" altLang="en-US" b="1" i="0" dirty="0">
                        <a:latin typeface="FrutigerNext LT Regular" pitchFamily="34" charset="0"/>
                        <a:ea typeface="华文细黑" panose="020106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175">
                <a:tc>
                  <a:txBody>
                    <a:bodyPr/>
                    <a:lstStyle>
                      <a:lvl1pPr marL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784225" eaLnBrk="1" fontAlgn="base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i="0" dirty="0">
                          <a:latin typeface="FrutigerNext LT Regular" pitchFamily="34" charset="0"/>
                          <a:ea typeface="华文细黑" panose="02010600040101010101" pitchFamily="2" charset="-122"/>
                        </a:rPr>
                        <a:t>1</a:t>
                      </a:r>
                      <a:endParaRPr lang="en-US" altLang="zh-CN" b="1" i="0" dirty="0">
                        <a:latin typeface="FrutigerNext LT Regular" pitchFamily="34" charset="0"/>
                        <a:ea typeface="华文细黑" panose="0201060004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784225" eaLnBrk="1" fontAlgn="base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i="0" dirty="0">
                          <a:latin typeface="FrutigerNext LT Regular" pitchFamily="34" charset="0"/>
                          <a:ea typeface="华文细黑" panose="02010600040101010101" pitchFamily="2" charset="-122"/>
                        </a:rPr>
                        <a:t>6</a:t>
                      </a:r>
                      <a:endParaRPr lang="en-US" altLang="zh-CN" b="1" i="0" dirty="0">
                        <a:latin typeface="FrutigerNext LT Regular" pitchFamily="34" charset="0"/>
                        <a:ea typeface="华文细黑" panose="020106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defTabSz="784225" eaLnBrk="1" fontAlgn="base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i="0" dirty="0">
                          <a:latin typeface="FrutigerNext LT Regular" pitchFamily="34" charset="0"/>
                          <a:ea typeface="华文细黑" panose="02010600040101010101" pitchFamily="2" charset="-122"/>
                        </a:rPr>
                        <a:t>80</a:t>
                      </a:r>
                      <a:endParaRPr lang="en-US" altLang="zh-CN" b="1" i="0" dirty="0">
                        <a:latin typeface="FrutigerNext LT Regular" pitchFamily="34" charset="0"/>
                        <a:ea typeface="华文细黑" panose="020106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R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lg" len="lg"/>
                      <a:tailEnd type="none" w="lg" len="lg"/>
                    </a:lnB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Mobility-</a:t>
            </a:r>
            <a:r>
              <a:rPr lang="en-US" altLang="zh-CN" sz="2400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部分事件报告控制参数</a:t>
            </a:r>
            <a:endParaRPr lang="en-US" altLang="zh-CN" sz="2400"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dirty="0"/>
              <a:t>page </a:t>
            </a:r>
            <a:fld id="{5949BF76-5E9B-D348-A7FE-D3BED49DD694}" type="slidenum">
              <a:rPr lang="en-US" dirty="0"/>
            </a:fld>
            <a:endParaRPr lang="en-US" dirty="0"/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xfrm>
            <a:off x="652463" y="1362075"/>
            <a:ext cx="7215187" cy="4729163"/>
          </a:xfrm>
        </p:spPr>
        <p:txBody>
          <a:bodyPr vert="horz" wrap="square" lIns="80127" tIns="40065" rIns="80127" bIns="40065" anchor="t"/>
          <a:p>
            <a:pPr eaLnBrk="1" hangingPunct="1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相对门限（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Reporting Range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两个测量值之间的单向差值，如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A3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事件的相对门限</a:t>
            </a: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绝对门限（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Threshold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测量值达到一个绝对值，如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A2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事件的绝对门限</a:t>
            </a: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磁滞门限（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Hysteresis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两个测量值比较时的双向差值</a:t>
            </a: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延迟触发时间（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Time to trigger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达到上述门限并必须维持的时间</a:t>
            </a: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偏移量（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Offset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小区偏移量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Oc</a:t>
            </a:r>
            <a:endParaRPr lang="en-US" altLang="zh-CN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频率偏移量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Of</a:t>
            </a:r>
            <a:endParaRPr lang="en-US" altLang="zh-CN" sz="18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Mobility-</a:t>
            </a:r>
            <a:r>
              <a:rPr lang="zh-CN" altLang="en-US" sz="2400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切换</a:t>
            </a:r>
            <a:r>
              <a:rPr lang="en-US" altLang="zh-CN" sz="2400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流程</a:t>
            </a:r>
            <a:endParaRPr lang="en-US" altLang="zh-CN" sz="2400"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dirty="0"/>
              <a:t>page </a:t>
            </a:r>
            <a:fld id="{5949BF76-5E9B-D348-A7FE-D3BED49DD694}" type="slidenum">
              <a:rPr lang="en-US" dirty="0"/>
            </a:fld>
            <a:endParaRPr lang="en-US" dirty="0"/>
          </a:p>
        </p:txBody>
      </p:sp>
      <p:graphicFrame>
        <p:nvGraphicFramePr>
          <p:cNvPr id="11266" name="Object 3"/>
          <p:cNvGraphicFramePr/>
          <p:nvPr>
            <p:ph idx="1"/>
          </p:nvPr>
        </p:nvGraphicFramePr>
        <p:xfrm>
          <a:off x="322580" y="1576070"/>
          <a:ext cx="4805680" cy="3980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4120515" imgH="3138170" progId="Visio.Drawing.11">
                  <p:embed/>
                </p:oleObj>
              </mc:Choice>
              <mc:Fallback>
                <p:oleObj name="" r:id="rId1" imgW="4120515" imgH="3138170" progId="Visio.Drawing.11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2580" y="1576070"/>
                        <a:ext cx="4805680" cy="398018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" name="Object 3"/>
          <p:cNvGraphicFramePr/>
          <p:nvPr/>
        </p:nvGraphicFramePr>
        <p:xfrm>
          <a:off x="5488305" y="1149985"/>
          <a:ext cx="4458335" cy="4558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6660515" imgH="7942580" progId="Visio.Drawing.11">
                  <p:embed/>
                </p:oleObj>
              </mc:Choice>
              <mc:Fallback>
                <p:oleObj name="" r:id="rId3" imgW="6660515" imgH="7942580" progId="Visio.Drawing.11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8305" y="1149985"/>
                        <a:ext cx="4458335" cy="455803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61465" y="576072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简单流程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7124700" y="603631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详细</a:t>
            </a:r>
            <a:r>
              <a:rPr lang="zh-CN" altLang="en-US" sz="1200"/>
              <a:t>流程</a:t>
            </a:r>
            <a:endParaRPr lang="zh-CN" altLang="en-US" sz="1200"/>
          </a:p>
        </p:txBody>
      </p:sp>
    </p:spTree>
    <p:custDataLst>
      <p:tags r:id="rId5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Mobility-</a:t>
            </a:r>
            <a:r>
              <a:rPr lang="en-US" altLang="zh-CN" sz="2400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X2</a:t>
            </a:r>
            <a:r>
              <a:rPr lang="zh-CN" altLang="en-US" sz="2400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S1</a:t>
            </a:r>
            <a:r>
              <a:rPr lang="zh-CN" altLang="en-US" sz="2400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切换流程</a:t>
            </a:r>
            <a:endParaRPr lang="zh-CN" altLang="en-US" sz="2400"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dirty="0"/>
              <a:t>page </a:t>
            </a:r>
            <a:fld id="{5949BF76-5E9B-D348-A7FE-D3BED49DD694}" type="slidenum">
              <a:rPr lang="en-US" dirty="0"/>
            </a:fld>
            <a:endParaRPr lang="en-US" dirty="0"/>
          </a:p>
        </p:txBody>
      </p:sp>
      <p:pic>
        <p:nvPicPr>
          <p:cNvPr id="2106371" name="文本占位符 2106370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355" y="1162050"/>
            <a:ext cx="4574540" cy="53041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08419" name="文本占位符 2108418"/>
          <p:cNvPicPr>
            <a:picLocks noGrp="1" noChangeAspect="1"/>
          </p:cNvPicPr>
          <p:nvPr>
            <p:ph type="body" idx="1"/>
          </p:nvPr>
        </p:nvPicPr>
        <p:blipFill>
          <a:blip r:embed="rId2"/>
          <a:stretch>
            <a:fillRect/>
          </a:stretch>
        </p:blipFill>
        <p:spPr>
          <a:xfrm>
            <a:off x="6155055" y="1042035"/>
            <a:ext cx="4628515" cy="5314315"/>
          </a:xfrm>
        </p:spPr>
      </p:pic>
    </p:spTree>
    <p:custDataLst>
      <p:tags r:id="rId3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debug</a:t>
            </a:r>
            <a:r>
              <a:rPr lang="zh-CN" altLang="en-US"/>
              <a:t>日志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dirty="0"/>
              <a:t>page </a:t>
            </a:r>
            <a:fld id="{5949BF76-5E9B-D348-A7FE-D3BED49DD694}" type="slidenum">
              <a:rPr lang="en-US" dirty="0"/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5320" y="1202690"/>
            <a:ext cx="9525635" cy="6706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30000"/>
              </a:lnSpc>
            </a:pPr>
            <a:r>
              <a:rPr lang="en-US" altLang="zh-CN"/>
              <a:t>Smallcell </a:t>
            </a:r>
            <a:r>
              <a:rPr lang="zh-CN" altLang="en-US"/>
              <a:t>系统日志路径：</a:t>
            </a:r>
            <a:r>
              <a:rPr lang="zh-CN" altLang="en-US"/>
              <a:t>cd /mnt/flash/system_reports/</a:t>
            </a:r>
            <a:endParaRPr lang="zh-CN" altLang="en-US"/>
          </a:p>
          <a:p>
            <a:pPr fontAlgn="auto">
              <a:lnSpc>
                <a:spcPct val="130000"/>
              </a:lnSpc>
            </a:pPr>
            <a:r>
              <a:rPr lang="zh-CN" altLang="en-US"/>
              <a:t>日志打包指令：pack_logs.py</a:t>
            </a:r>
            <a:endParaRPr lang="zh-CN" altLang="en-US"/>
          </a:p>
          <a:p>
            <a:pPr marL="431800" indent="-285750" fontAlgn="auto">
              <a:lnSpc>
                <a:spcPct val="130000"/>
              </a:lnSpc>
              <a:buClr>
                <a:srgbClr val="000000"/>
              </a:buClr>
              <a:buSzPct val="50000"/>
              <a:buFont typeface="Wingdings" panose="05000000000000000000" charset="0"/>
              <a:buChar char="l"/>
            </a:pPr>
            <a:r>
              <a:rPr lang="en-US" altLang="zh-CN"/>
              <a:t>dmesg</a:t>
            </a:r>
            <a:endParaRPr lang="en-US" altLang="zh-CN"/>
          </a:p>
          <a:p>
            <a:pPr marL="431800" indent="-285750" fontAlgn="auto">
              <a:lnSpc>
                <a:spcPct val="130000"/>
              </a:lnSpc>
              <a:buClr>
                <a:srgbClr val="000000"/>
              </a:buClr>
              <a:buSzPct val="50000"/>
              <a:buFont typeface="Wingdings" panose="05000000000000000000" charset="0"/>
              <a:buChar char="l"/>
            </a:pPr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l3.log</a:t>
            </a:r>
            <a:r>
              <a:rPr lang="zh-CN" altLang="en-US"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可以查看</a:t>
            </a:r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rem</a:t>
            </a:r>
            <a:r>
              <a:rPr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过程、</a:t>
            </a:r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anr</a:t>
            </a:r>
            <a:r>
              <a:rPr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过程、</a:t>
            </a:r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RRC</a:t>
            </a:r>
            <a:r>
              <a:rPr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信令、</a:t>
            </a:r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l3</a:t>
            </a:r>
            <a:r>
              <a:rPr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信令等</a:t>
            </a:r>
            <a:r>
              <a:rPr lang="en-US"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  <a:r>
              <a:rPr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路径</a:t>
            </a:r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 /logs/l3/current</a:t>
            </a:r>
            <a:endParaRPr lang="en-US" altLang="zh-CN"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31800" indent="-285750" fontAlgn="auto">
              <a:lnSpc>
                <a:spcPct val="130000"/>
              </a:lnSpc>
              <a:buClr>
                <a:srgbClr val="000000"/>
              </a:buClr>
              <a:buSzPct val="50000"/>
              <a:buFont typeface="Wingdings" panose="05000000000000000000" charset="0"/>
              <a:buChar char="l"/>
            </a:pPr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l2.log</a:t>
            </a:r>
            <a:r>
              <a:rPr lang="zh-CN"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频点配置、上下行</a:t>
            </a:r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ACK/NACK/DTX,</a:t>
            </a:r>
            <a:r>
              <a:rPr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路径：</a:t>
            </a:r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/logs/l2/current</a:t>
            </a:r>
            <a:endParaRPr lang="en-US" altLang="zh-CN"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31800" indent="-285750" fontAlgn="auto">
              <a:lnSpc>
                <a:spcPct val="130000"/>
              </a:lnSpc>
              <a:buClr>
                <a:srgbClr val="000000"/>
              </a:buClr>
              <a:buSzPct val="50000"/>
              <a:buFont typeface="Wingdings" panose="05000000000000000000" charset="0"/>
              <a:buChar char="l"/>
            </a:pPr>
            <a:r>
              <a:rPr lang="en-US"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tr069.log,</a:t>
            </a:r>
            <a:r>
              <a:rPr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路径：</a:t>
            </a:r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/logs/tr069/current</a:t>
            </a:r>
            <a:endParaRPr lang="en-US" altLang="zh-CN"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31800" indent="-285750" fontAlgn="auto">
              <a:lnSpc>
                <a:spcPct val="130000"/>
              </a:lnSpc>
              <a:buClr>
                <a:srgbClr val="000000"/>
              </a:buClr>
              <a:buSzPct val="50000"/>
              <a:buFont typeface="Wingdings" panose="05000000000000000000" charset="0"/>
              <a:buChar char="l"/>
            </a:pPr>
            <a:r>
              <a:rPr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性能文件上报</a:t>
            </a:r>
            <a:r>
              <a:rPr lang="zh-CN"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日志</a:t>
            </a:r>
            <a:r>
              <a:rPr lang="en-US"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  <a:r>
              <a:rPr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路径：/config/kpi_agent/logs/</a:t>
            </a:r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current</a:t>
            </a:r>
            <a:r>
              <a:rPr lang="zh-CN" altLang="en-US"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zh-CN" altLang="en-US"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存储路径：</a:t>
            </a:r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/tmp</a:t>
            </a:r>
            <a:endParaRPr lang="en-US" altLang="zh-CN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31800" indent="-285750" fontAlgn="auto">
              <a:lnSpc>
                <a:spcPct val="130000"/>
              </a:lnSpc>
              <a:buClr>
                <a:srgbClr val="000000"/>
              </a:buClr>
              <a:buSzPct val="50000"/>
              <a:buFont typeface="Wingdings" panose="05000000000000000000" charset="0"/>
              <a:buChar char="l"/>
            </a:pPr>
            <a:r>
              <a:rPr lang="en-US" altLang="zh-CN">
                <a:sym typeface="+mn-ea"/>
              </a:rPr>
              <a:t>cwmp</a:t>
            </a:r>
            <a:r>
              <a:rPr lang="zh-CN" altLang="en-US">
                <a:sym typeface="+mn-ea"/>
              </a:rPr>
              <a:t>记录</a:t>
            </a:r>
            <a:r>
              <a:rPr lang="zh-CN" altLang="en-US">
                <a:sym typeface="+mn-ea"/>
              </a:rPr>
              <a:t>，需先开启基站</a:t>
            </a:r>
            <a:r>
              <a:rPr lang="en-US" altLang="zh-CN">
                <a:sym typeface="+mn-ea"/>
              </a:rPr>
              <a:t>cwmp</a:t>
            </a:r>
            <a:r>
              <a:rPr lang="zh-CN" altLang="en-US">
                <a:sym typeface="+mn-ea"/>
              </a:rPr>
              <a:t>日志，</a:t>
            </a:r>
            <a:r>
              <a:rPr lang="zh-CN" altLang="en-US">
                <a:sym typeface="+mn-ea"/>
              </a:rPr>
              <a:t>路径：/config/tr069/logs/</a:t>
            </a:r>
            <a:endParaRPr lang="zh-CN" altLang="en-US">
              <a:sym typeface="+mn-ea"/>
            </a:endParaRPr>
          </a:p>
          <a:p>
            <a:pPr marL="431800" indent="-285750" algn="l" fontAlgn="auto">
              <a:lnSpc>
                <a:spcPct val="130000"/>
              </a:lnSpc>
              <a:buClr>
                <a:srgbClr val="000000"/>
              </a:buClr>
              <a:buSzPct val="50000"/>
              <a:buFont typeface="Wingdings" panose="05000000000000000000" charset="0"/>
              <a:buChar char="l"/>
            </a:pPr>
            <a:r>
              <a:rPr lang="en-US" altLang="zh-CN">
                <a:sym typeface="+mn-ea"/>
              </a:rPr>
              <a:t>ipsec</a:t>
            </a:r>
            <a:r>
              <a:rPr lang="zh-CN" altLang="en-US">
                <a:sym typeface="+mn-ea"/>
              </a:rPr>
              <a:t>日志级别修改路径：/stack/etc/strongswan.conf，一般情况下设置所有</a:t>
            </a:r>
            <a:r>
              <a:rPr lang="en-US" altLang="zh-CN">
                <a:sym typeface="+mn-ea"/>
              </a:rPr>
              <a:t>default</a:t>
            </a:r>
            <a:r>
              <a:rPr lang="zh-CN" altLang="en-US">
                <a:sym typeface="+mn-ea"/>
              </a:rPr>
              <a:t>值为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即可，若有需要</a:t>
            </a:r>
            <a:r>
              <a:rPr lang="en-US" altLang="zh-CN">
                <a:sym typeface="+mn-ea"/>
              </a:rPr>
              <a:t>ike</a:t>
            </a:r>
            <a:r>
              <a:rPr lang="zh-CN" altLang="en-US">
                <a:sym typeface="+mn-ea"/>
              </a:rPr>
              <a:t>也可以修改。路径：</a:t>
            </a:r>
            <a:r>
              <a:rPr lang="en-US" altLang="zh-CN">
                <a:sym typeface="+mn-ea"/>
              </a:rPr>
              <a:t>/var/log/ipsec          (charon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message</a:t>
            </a:r>
            <a:r>
              <a:rPr lang="zh-CN" altLang="en-US">
                <a:sym typeface="+mn-ea"/>
              </a:rPr>
              <a:t>也会记录</a:t>
            </a:r>
            <a:r>
              <a:rPr lang="en-US" altLang="zh-CN">
                <a:sym typeface="+mn-ea"/>
              </a:rPr>
              <a:t>ipsec</a:t>
            </a:r>
            <a:r>
              <a:rPr lang="zh-CN" altLang="en-US">
                <a:sym typeface="+mn-ea"/>
              </a:rPr>
              <a:t>相关过程）</a:t>
            </a:r>
            <a:endParaRPr lang="en-US" altLang="zh-CN"/>
          </a:p>
          <a:p>
            <a:pPr marL="741680" indent="-285750" algn="l" fontAlgn="auto">
              <a:lnSpc>
                <a:spcPct val="130000"/>
              </a:lnSpc>
              <a:buClr>
                <a:srgbClr val="000000"/>
              </a:buClr>
              <a:buSzPct val="40000"/>
              <a:buFont typeface="Wingdings" panose="05000000000000000000" charset="0"/>
              <a:buChar char="p"/>
            </a:pPr>
            <a:r>
              <a:rPr lang="en-US" altLang="zh-CN">
                <a:sym typeface="+mn-ea"/>
              </a:rPr>
              <a:t>pico </a:t>
            </a:r>
            <a:r>
              <a:rPr lang="en-US" altLang="zh-CN">
                <a:sym typeface="+mn-ea"/>
              </a:rPr>
              <a:t>ike</a:t>
            </a:r>
            <a:r>
              <a:rPr lang="zh-CN" altLang="en-US">
                <a:sym typeface="+mn-ea"/>
              </a:rPr>
              <a:t>秘钥信息存储在</a:t>
            </a:r>
            <a:r>
              <a:rPr lang="en-US" altLang="zh-CN">
                <a:sym typeface="+mn-ea"/>
              </a:rPr>
              <a:t>/var/log/ipsec</a:t>
            </a:r>
            <a:endParaRPr lang="en-US" altLang="zh-CN">
              <a:sym typeface="+mn-ea"/>
            </a:endParaRPr>
          </a:p>
          <a:p>
            <a:pPr marL="741680" indent="-285750" algn="l" fontAlgn="auto">
              <a:lnSpc>
                <a:spcPct val="130000"/>
              </a:lnSpc>
              <a:buClr>
                <a:srgbClr val="000000"/>
              </a:buClr>
              <a:buSzPct val="40000"/>
              <a:buFont typeface="Wingdings" panose="05000000000000000000" charset="0"/>
              <a:buChar char="p"/>
            </a:pPr>
            <a:r>
              <a:rPr lang="en-US" altLang="zh-CN">
                <a:sym typeface="+mn-ea"/>
              </a:rPr>
              <a:t>pico esp</a:t>
            </a:r>
            <a:r>
              <a:rPr lang="zh-CN" altLang="en-US">
                <a:sym typeface="+mn-ea"/>
              </a:rPr>
              <a:t>秘钥通过指令获取</a:t>
            </a:r>
            <a:r>
              <a:rPr lang="en-US" altLang="zh-CN">
                <a:sym typeface="+mn-ea"/>
              </a:rPr>
              <a:t>ip xfrm state</a:t>
            </a:r>
            <a:endParaRPr lang="en-US" altLang="zh-CN"/>
          </a:p>
          <a:p>
            <a:pPr marL="285750" indent="-28575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en-US" altLang="zh-CN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Andover测试环境</a:t>
            </a:r>
            <a:endParaRPr lang="en-US" altLang="zh-CN"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dirty="0"/>
              <a:t>page </a:t>
            </a:r>
            <a:fld id="{5949BF76-5E9B-D348-A7FE-D3BED49DD694}" type="slidenum">
              <a:rPr lang="en-US" dirty="0"/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3503295" y="1982470"/>
            <a:ext cx="7065645" cy="4077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 lnSpcReduction="20000"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7F7F7F"/>
                </a:solidFill>
                <a:latin typeface="Lucida Grande"/>
                <a:ea typeface="MS PGothic" panose="020B0600070205080204" charset="-128"/>
                <a:cs typeface="Lucida Grande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 kern="1200">
                <a:solidFill>
                  <a:srgbClr val="7F7F7F"/>
                </a:solidFill>
                <a:latin typeface="Lucida Grande"/>
                <a:ea typeface="MS PGothic" panose="020B0600070205080204" charset="-128"/>
                <a:cs typeface="Lucida Grande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7F7F7F"/>
                </a:solidFill>
                <a:latin typeface="Lucida Grande"/>
                <a:ea typeface="MS PGothic" panose="020B0600070205080204" charset="-128"/>
                <a:cs typeface="Lucida Grand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rgbClr val="7F7F7F"/>
                </a:solidFill>
                <a:latin typeface="Lucida Grande"/>
                <a:ea typeface="MS PGothic" panose="020B0600070205080204" charset="-128"/>
                <a:cs typeface="Lucida Grand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rgbClr val="7F7F7F"/>
                </a:solidFill>
                <a:latin typeface="Lucida Grande"/>
                <a:ea typeface="MS PGothic" panose="020B0600070205080204" charset="-128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en-US" altLang="zh-CN">
                <a:solidFill>
                  <a:srgbClr val="0A3A6E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测试资源</a:t>
            </a:r>
            <a:endParaRPr lang="en-US" altLang="zh-CN">
              <a:solidFill>
                <a:srgbClr val="0A3A6E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latinLnBrk="0">
              <a:lnSpc>
                <a:spcPct val="150000"/>
              </a:lnSpc>
              <a:spcBef>
                <a:spcPts val="0"/>
              </a:spcBef>
            </a:pPr>
            <a:r>
              <a:rPr lang="en-US" altLang="zh-CN">
                <a:solidFill>
                  <a:srgbClr val="0A3A6E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Sprint NRT lab</a:t>
            </a:r>
            <a:endParaRPr lang="zh-CN" altLang="en-US" dirty="0" err="1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latinLnBrk="0">
              <a:lnSpc>
                <a:spcPct val="150000"/>
              </a:lnSpc>
              <a:spcBef>
                <a:spcPts val="0"/>
              </a:spcBef>
            </a:pPr>
            <a:r>
              <a:rPr lang="en-US" altLang="zh-CN">
                <a:solidFill>
                  <a:srgbClr val="0A3A6E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Pico</a:t>
            </a:r>
            <a:r>
              <a:rPr lang="zh-CN" altLang="en-US">
                <a:solidFill>
                  <a:srgbClr val="0A3A6E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射频连线</a:t>
            </a:r>
            <a:endParaRPr lang="en-US" altLang="zh-CN" dirty="0" err="1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l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zh-CN" altLang="en-US" sz="16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 algn="l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Andover测试环境-</a:t>
            </a:r>
            <a:r>
              <a:rPr lang="zh-CN" altLang="en-US" sz="2400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测试资源</a:t>
            </a:r>
            <a:endParaRPr lang="zh-CN" altLang="en-US" sz="2400"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dirty="0"/>
              <a:t>page </a:t>
            </a:r>
            <a:fld id="{5949BF76-5E9B-D348-A7FE-D3BED49DD694}" type="slidenum">
              <a:rPr lang="en-US" dirty="0"/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16890" y="1492885"/>
            <a:ext cx="24606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000000"/>
              </a:buClr>
              <a:buSzPct val="50000"/>
              <a:buFont typeface="Wingdings" panose="05000000000000000000" charset="0"/>
              <a:buChar char="l"/>
            </a:pPr>
            <a:r>
              <a:rPr lang="en-US" altLang="zh-CN"/>
              <a:t>Sprint NRT lab EPC</a:t>
            </a:r>
            <a:r>
              <a:rPr lang="zh-CN" altLang="en-US"/>
              <a:t>环境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Clr>
                <a:srgbClr val="000000"/>
              </a:buClr>
              <a:buSzPct val="50000"/>
              <a:buFont typeface="Wingdings" panose="05000000000000000000" charset="0"/>
              <a:buChar char="l"/>
            </a:pPr>
            <a:r>
              <a:rPr lang="zh-CN" altLang="en-US"/>
              <a:t>本地</a:t>
            </a:r>
            <a:r>
              <a:rPr lang="en-US" altLang="zh-CN"/>
              <a:t>EPC</a:t>
            </a:r>
            <a:r>
              <a:rPr lang="zh-CN" altLang="en-US"/>
              <a:t>环境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Clr>
                <a:srgbClr val="000000"/>
              </a:buClr>
              <a:buSzPct val="50000"/>
              <a:buFont typeface="Wingdings" panose="05000000000000000000" charset="0"/>
              <a:buChar char="l"/>
            </a:pPr>
            <a:r>
              <a:rPr lang="en-US" altLang="zh-CN"/>
              <a:t>CMTS Backhaul</a:t>
            </a:r>
            <a:endParaRPr lang="en-US" altLang="zh-CN"/>
          </a:p>
          <a:p>
            <a:pPr marL="285750" indent="-285750" fontAlgn="auto">
              <a:lnSpc>
                <a:spcPct val="150000"/>
              </a:lnSpc>
              <a:buClr>
                <a:srgbClr val="000000"/>
              </a:buClr>
              <a:buSzPct val="50000"/>
              <a:buFont typeface="Wingdings" panose="05000000000000000000" charset="0"/>
              <a:buChar char="l"/>
            </a:pPr>
            <a:r>
              <a:rPr lang="en-US" altLang="zh-CN"/>
              <a:t>Pico strand</a:t>
            </a:r>
            <a:r>
              <a:rPr lang="zh-CN" altLang="en-US"/>
              <a:t>资源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Clr>
                <a:srgbClr val="000000"/>
              </a:buClr>
              <a:buSzPct val="50000"/>
              <a:buFont typeface="Wingdings" panose="05000000000000000000" charset="0"/>
              <a:buChar char="l"/>
            </a:pPr>
            <a:r>
              <a:rPr lang="en-US" altLang="zh-CN"/>
              <a:t>pebble</a:t>
            </a:r>
            <a:r>
              <a:rPr lang="zh-CN" altLang="en-US"/>
              <a:t>资源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4662805" y="1637030"/>
          <a:ext cx="5397500" cy="411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300"/>
                <a:gridCol w="1435100"/>
                <a:gridCol w="1206500"/>
                <a:gridCol w="1625600"/>
              </a:tblGrid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归属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网元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管理IP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Service IP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57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Sprint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MME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10.155.181.238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Sprint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SGW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10.155.179.114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Sprint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SeGW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63.168.234.4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Sprint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AeMS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10.133.60.185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Casa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MME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192.168.60.222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Casa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SeGW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192.168.60.97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192.168.60.48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Casa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Henb GW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192.168.60.92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192.168.60.79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Casa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qutons MME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192.168.60.234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Casa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AeMS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10.133.60.183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CMTS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MME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10.133.65.103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200.200.200.1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CMTS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SeGW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10.133.65.94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12.1.2.2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3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CMTS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AeMS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southbound_ip_address=38.13.13.184</a:t>
                      </a:r>
                      <a:endParaRPr 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northbound_ip_address=10.133.60.184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CMTS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CMTS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172.18.253.15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CMTS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DHCP Server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192.168.3.42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8350" y="4250690"/>
          <a:ext cx="9715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2" imgW="971550" imgH="666750" progId="Word.Document.12">
                  <p:embed/>
                </p:oleObj>
              </mc:Choice>
              <mc:Fallback>
                <p:oleObj name="" showAsIcon="1" r:id="rId2" imgW="971550" imgH="6667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8350" y="4250690"/>
                        <a:ext cx="97155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8350" y="5340350"/>
          <a:ext cx="9715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showAsIcon="1" r:id="rId4" imgW="971550" imgH="666750" progId="Excel.Sheet.12">
                  <p:embed/>
                </p:oleObj>
              </mc:Choice>
              <mc:Fallback>
                <p:oleObj name="" showAsIcon="1" r:id="rId4" imgW="971550" imgH="666750" progId="Excel.Sheet.12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8350" y="5340350"/>
                        <a:ext cx="97155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6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altLang="zh-CN">
                <a:solidFill>
                  <a:srgbClr val="0A3A6E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Andover测试环境-</a:t>
            </a:r>
            <a:r>
              <a:rPr lang="en-US" altLang="zh-CN" sz="2400">
                <a:solidFill>
                  <a:srgbClr val="0A3A6E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Sprint NRT lab</a:t>
            </a:r>
            <a:endParaRPr lang="en-US" altLang="zh-CN" sz="2400">
              <a:solidFill>
                <a:srgbClr val="0A3A6E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dirty="0"/>
              <a:t>page </a:t>
            </a:r>
            <a:fld id="{5949BF76-5E9B-D348-A7FE-D3BED49DD694}" type="slidenum">
              <a:rPr lang="en-US" dirty="0"/>
            </a:fld>
            <a:endParaRPr lang="en-US" dirty="0"/>
          </a:p>
        </p:txBody>
      </p:sp>
      <p:graphicFrame>
        <p:nvGraphicFramePr>
          <p:cNvPr id="5" name="对象 4"/>
          <p:cNvGraphicFramePr/>
          <p:nvPr/>
        </p:nvGraphicFramePr>
        <p:xfrm>
          <a:off x="751840" y="1666875"/>
          <a:ext cx="9323070" cy="4576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3025755" imgH="6346825" progId="Visio.Drawing.11">
                  <p:embed/>
                </p:oleObj>
              </mc:Choice>
              <mc:Fallback>
                <p:oleObj name="" r:id="rId1" imgW="13025755" imgH="6346825" progId="Visio.Drawing.11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1840" y="1666875"/>
                        <a:ext cx="9323070" cy="4576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51840" y="1139825"/>
            <a:ext cx="100622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Andover</a:t>
            </a:r>
            <a:r>
              <a:rPr lang="zh-CN" altLang="en-US"/>
              <a:t>的</a:t>
            </a:r>
            <a:r>
              <a:rPr lang="en-US" altLang="zh-CN"/>
              <a:t>CMTS</a:t>
            </a:r>
            <a:r>
              <a:rPr lang="zh-CN" altLang="en-US"/>
              <a:t>环境和办公网络环境均可以通过</a:t>
            </a:r>
            <a:r>
              <a:rPr lang="en-US" altLang="zh-CN"/>
              <a:t>SeGW(63.168.234.4)</a:t>
            </a:r>
            <a:r>
              <a:rPr lang="zh-CN" altLang="en-US"/>
              <a:t>接入</a:t>
            </a:r>
            <a:r>
              <a:rPr lang="en-US" altLang="zh-CN"/>
              <a:t>Sprint NRT LAB</a:t>
            </a:r>
            <a:r>
              <a:rPr lang="zh-CN" altLang="en-US"/>
              <a:t>的测试环境。</a:t>
            </a:r>
            <a:endParaRPr lang="zh-CN" altLang="en-US"/>
          </a:p>
          <a:p>
            <a:r>
              <a:rPr lang="zh-CN" altLang="en-US"/>
              <a:t>支持</a:t>
            </a:r>
            <a:r>
              <a:rPr lang="en-US" altLang="zh-CN"/>
              <a:t>VoLTE</a:t>
            </a:r>
            <a:r>
              <a:rPr lang="zh-CN" altLang="en-US"/>
              <a:t>测试。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0A3A6E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Andover</a:t>
            </a:r>
            <a:r>
              <a:rPr lang="zh-CN" altLang="en-US">
                <a:solidFill>
                  <a:srgbClr val="0A3A6E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测试环境</a:t>
            </a:r>
            <a:r>
              <a:rPr lang="en-US" altLang="zh-CN" sz="2400">
                <a:solidFill>
                  <a:srgbClr val="0A3A6E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-Pico</a:t>
            </a:r>
            <a:r>
              <a:rPr lang="zh-CN" altLang="en-US" sz="2400">
                <a:solidFill>
                  <a:srgbClr val="0A3A6E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射频连线</a:t>
            </a:r>
            <a:endParaRPr lang="zh-CN" altLang="en-US" sz="2400">
              <a:solidFill>
                <a:srgbClr val="0A3A6E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dirty="0"/>
              <a:t>page </a:t>
            </a:r>
            <a:fld id="{5949BF76-5E9B-D348-A7FE-D3BED49DD694}" type="slidenum">
              <a:rPr lang="en-US" dirty="0"/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817370" y="3761105"/>
            <a:ext cx="1816100" cy="177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766050" y="3689985"/>
            <a:ext cx="1669415" cy="176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990090" y="4034155"/>
            <a:ext cx="250190" cy="20383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201035" y="4034155"/>
            <a:ext cx="250190" cy="20383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9076055" y="3886200"/>
            <a:ext cx="250190" cy="20383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846060" y="3886200"/>
            <a:ext cx="250190" cy="20383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311400" y="4845685"/>
            <a:ext cx="828675" cy="354965"/>
          </a:xfrm>
          <a:prstGeom prst="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186420" y="4774565"/>
            <a:ext cx="828675" cy="354965"/>
          </a:xfrm>
          <a:prstGeom prst="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510155" y="4641850"/>
            <a:ext cx="113665" cy="203835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837815" y="4641850"/>
            <a:ext cx="105410" cy="203835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688070" y="4563110"/>
            <a:ext cx="102235" cy="203835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84210" y="4570730"/>
            <a:ext cx="85090" cy="196215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肘形连接符 16"/>
          <p:cNvCxnSpPr>
            <a:stCxn id="7" idx="4"/>
          </p:cNvCxnSpPr>
          <p:nvPr/>
        </p:nvCxnSpPr>
        <p:spPr>
          <a:xfrm rot="5400000" flipV="1">
            <a:off x="1795145" y="4568825"/>
            <a:ext cx="816610" cy="176530"/>
          </a:xfrm>
          <a:prstGeom prst="bentConnector3">
            <a:avLst>
              <a:gd name="adj1" fmla="val 1002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0" idx="4"/>
            <a:endCxn id="11" idx="3"/>
          </p:cNvCxnSpPr>
          <p:nvPr/>
        </p:nvCxnSpPr>
        <p:spPr>
          <a:xfrm flipH="1">
            <a:off x="3140075" y="4100830"/>
            <a:ext cx="4831080" cy="933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9" idx="4"/>
            <a:endCxn id="12" idx="3"/>
          </p:cNvCxnSpPr>
          <p:nvPr/>
        </p:nvCxnSpPr>
        <p:spPr>
          <a:xfrm rot="5400000">
            <a:off x="8676958" y="4438968"/>
            <a:ext cx="862330" cy="18605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379345" y="1809750"/>
            <a:ext cx="872490" cy="852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003540" y="1906905"/>
            <a:ext cx="872490" cy="852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19320000">
            <a:off x="2457450" y="2458720"/>
            <a:ext cx="113665" cy="203835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2340000">
            <a:off x="3100070" y="2459990"/>
            <a:ext cx="113665" cy="203835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rot="2400000">
            <a:off x="8718550" y="2550795"/>
            <a:ext cx="113665" cy="203835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8400000">
            <a:off x="8101330" y="2555875"/>
            <a:ext cx="113665" cy="203835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直接连接符 27"/>
          <p:cNvCxnSpPr>
            <a:stCxn id="24" idx="2"/>
            <a:endCxn id="13" idx="0"/>
          </p:cNvCxnSpPr>
          <p:nvPr/>
        </p:nvCxnSpPr>
        <p:spPr>
          <a:xfrm flipH="1">
            <a:off x="2567305" y="2651760"/>
            <a:ext cx="10160" cy="200088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5" idx="2"/>
            <a:endCxn id="16" idx="0"/>
          </p:cNvCxnSpPr>
          <p:nvPr/>
        </p:nvCxnSpPr>
        <p:spPr>
          <a:xfrm>
            <a:off x="3093085" y="2652395"/>
            <a:ext cx="5233670" cy="19291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5" idx="0"/>
            <a:endCxn id="26" idx="2"/>
          </p:cNvCxnSpPr>
          <p:nvPr/>
        </p:nvCxnSpPr>
        <p:spPr>
          <a:xfrm flipH="1" flipV="1">
            <a:off x="8710295" y="2741930"/>
            <a:ext cx="29210" cy="18319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4" idx="0"/>
            <a:endCxn id="27" idx="0"/>
          </p:cNvCxnSpPr>
          <p:nvPr/>
        </p:nvCxnSpPr>
        <p:spPr>
          <a:xfrm flipV="1">
            <a:off x="2890520" y="2747010"/>
            <a:ext cx="5332730" cy="190563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8" idx="5"/>
            <a:endCxn id="12" idx="1"/>
          </p:cNvCxnSpPr>
          <p:nvPr/>
        </p:nvCxnSpPr>
        <p:spPr>
          <a:xfrm>
            <a:off x="3414395" y="4218940"/>
            <a:ext cx="4772025" cy="744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345690" y="5282565"/>
            <a:ext cx="5975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PA1</a:t>
            </a:r>
            <a:endParaRPr lang="en-US" altLang="zh-CN" sz="1400"/>
          </a:p>
        </p:txBody>
      </p:sp>
      <p:sp>
        <p:nvSpPr>
          <p:cNvPr id="36" name="文本框 35"/>
          <p:cNvSpPr txBox="1"/>
          <p:nvPr/>
        </p:nvSpPr>
        <p:spPr>
          <a:xfrm>
            <a:off x="8301990" y="5211445"/>
            <a:ext cx="5975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PA2</a:t>
            </a:r>
            <a:endParaRPr lang="en-US" altLang="zh-CN" sz="1400"/>
          </a:p>
        </p:txBody>
      </p:sp>
      <p:sp>
        <p:nvSpPr>
          <p:cNvPr id="37" name="文本框 36"/>
          <p:cNvSpPr txBox="1"/>
          <p:nvPr/>
        </p:nvSpPr>
        <p:spPr>
          <a:xfrm>
            <a:off x="8885555" y="384492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path4</a:t>
            </a:r>
            <a:endParaRPr lang="en-US" altLang="zh-CN" sz="1000"/>
          </a:p>
        </p:txBody>
      </p:sp>
      <p:sp>
        <p:nvSpPr>
          <p:cNvPr id="38" name="文本框 37"/>
          <p:cNvSpPr txBox="1"/>
          <p:nvPr/>
        </p:nvSpPr>
        <p:spPr>
          <a:xfrm>
            <a:off x="7734300" y="384492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path3</a:t>
            </a:r>
            <a:endParaRPr lang="en-US" altLang="zh-CN" sz="1000"/>
          </a:p>
        </p:txBody>
      </p:sp>
      <p:sp>
        <p:nvSpPr>
          <p:cNvPr id="39" name="文本框 38"/>
          <p:cNvSpPr txBox="1"/>
          <p:nvPr/>
        </p:nvSpPr>
        <p:spPr>
          <a:xfrm>
            <a:off x="3051175" y="403415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path2</a:t>
            </a:r>
            <a:endParaRPr lang="en-US" altLang="zh-CN" sz="1000"/>
          </a:p>
        </p:txBody>
      </p:sp>
      <p:sp>
        <p:nvSpPr>
          <p:cNvPr id="40" name="文本框 39"/>
          <p:cNvSpPr txBox="1"/>
          <p:nvPr/>
        </p:nvSpPr>
        <p:spPr>
          <a:xfrm>
            <a:off x="1890395" y="3992880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path1</a:t>
            </a:r>
            <a:endParaRPr lang="en-US" altLang="zh-CN" sz="1000"/>
          </a:p>
        </p:txBody>
      </p:sp>
      <p:sp>
        <p:nvSpPr>
          <p:cNvPr id="41" name="文本框 40"/>
          <p:cNvSpPr txBox="1"/>
          <p:nvPr/>
        </p:nvSpPr>
        <p:spPr>
          <a:xfrm>
            <a:off x="2437130" y="4838065"/>
            <a:ext cx="2787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2</a:t>
            </a:r>
            <a:endParaRPr lang="en-US" altLang="zh-CN" sz="1000"/>
          </a:p>
        </p:txBody>
      </p:sp>
      <p:sp>
        <p:nvSpPr>
          <p:cNvPr id="42" name="文本框 41"/>
          <p:cNvSpPr txBox="1"/>
          <p:nvPr/>
        </p:nvSpPr>
        <p:spPr>
          <a:xfrm>
            <a:off x="2739390" y="4838065"/>
            <a:ext cx="2736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1</a:t>
            </a:r>
            <a:endParaRPr lang="en-US" altLang="zh-CN" sz="1000"/>
          </a:p>
        </p:txBody>
      </p:sp>
      <p:sp>
        <p:nvSpPr>
          <p:cNvPr id="43" name="文本框 42"/>
          <p:cNvSpPr txBox="1"/>
          <p:nvPr/>
        </p:nvSpPr>
        <p:spPr>
          <a:xfrm>
            <a:off x="8630920" y="4746625"/>
            <a:ext cx="2533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1</a:t>
            </a:r>
            <a:endParaRPr lang="en-US" altLang="zh-CN" sz="1000"/>
          </a:p>
        </p:txBody>
      </p:sp>
      <p:sp>
        <p:nvSpPr>
          <p:cNvPr id="45" name="文本框 44"/>
          <p:cNvSpPr txBox="1"/>
          <p:nvPr/>
        </p:nvSpPr>
        <p:spPr>
          <a:xfrm>
            <a:off x="8201025" y="4744085"/>
            <a:ext cx="2533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2</a:t>
            </a:r>
            <a:endParaRPr lang="en-US" altLang="zh-CN" sz="1000"/>
          </a:p>
        </p:txBody>
      </p:sp>
      <p:sp>
        <p:nvSpPr>
          <p:cNvPr id="46" name="文本框 45"/>
          <p:cNvSpPr txBox="1"/>
          <p:nvPr/>
        </p:nvSpPr>
        <p:spPr>
          <a:xfrm>
            <a:off x="2432050" y="2051685"/>
            <a:ext cx="76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ANT1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8056245" y="2073275"/>
            <a:ext cx="76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ANT2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2345690" y="4981575"/>
            <a:ext cx="6311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splitter</a:t>
            </a:r>
            <a:endParaRPr lang="en-US" altLang="zh-CN" sz="1200"/>
          </a:p>
        </p:txBody>
      </p:sp>
      <p:sp>
        <p:nvSpPr>
          <p:cNvPr id="49" name="文本框 48"/>
          <p:cNvSpPr txBox="1"/>
          <p:nvPr/>
        </p:nvSpPr>
        <p:spPr>
          <a:xfrm>
            <a:off x="8244840" y="4910455"/>
            <a:ext cx="6311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splitter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3600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Smallcell配置</a:t>
            </a:r>
            <a:endParaRPr lang="en-US" altLang="zh-CN" sz="3600"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3201670" y="1322705"/>
            <a:ext cx="7065645" cy="4077335"/>
          </a:xfrm>
        </p:spPr>
        <p:txBody>
          <a:bodyPr>
            <a:normAutofit fontScale="25000"/>
          </a:bodyPr>
          <a:p>
            <a:pPr algn="l"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en-US" altLang="zh-CN" sz="9335">
                <a:solidFill>
                  <a:srgbClr val="0A3A6E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网络配置</a:t>
            </a:r>
            <a:endParaRPr lang="en-US" altLang="zh-CN" sz="9335">
              <a:solidFill>
                <a:srgbClr val="0A3A6E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en-US" altLang="zh-CN" sz="9335">
                <a:solidFill>
                  <a:srgbClr val="0A3A6E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小区标识和射频参数</a:t>
            </a:r>
            <a:endParaRPr lang="en-US" altLang="zh-CN" sz="9335">
              <a:solidFill>
                <a:srgbClr val="0A3A6E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en-US" altLang="zh-CN" sz="9335">
                <a:solidFill>
                  <a:srgbClr val="0A3A6E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ipsec配置</a:t>
            </a:r>
            <a:endParaRPr lang="en-US" altLang="zh-CN" sz="9335">
              <a:solidFill>
                <a:srgbClr val="0A3A6E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en-US" altLang="zh-CN" sz="9335">
                <a:solidFill>
                  <a:srgbClr val="0A3A6E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同步配置</a:t>
            </a:r>
            <a:endParaRPr lang="en-US" altLang="zh-CN" sz="9335">
              <a:solidFill>
                <a:srgbClr val="0A3A6E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en-US" altLang="zh-CN" sz="9335">
                <a:solidFill>
                  <a:srgbClr val="0A3A6E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REM配置</a:t>
            </a:r>
            <a:endParaRPr lang="en-US" altLang="zh-CN" sz="9335">
              <a:solidFill>
                <a:srgbClr val="0A3A6E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en-US" altLang="zh-CN" sz="9335">
                <a:solidFill>
                  <a:srgbClr val="0A3A6E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SON配置</a:t>
            </a:r>
            <a:endParaRPr lang="en-US" altLang="zh-CN" sz="9335">
              <a:solidFill>
                <a:srgbClr val="0A3A6E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en-US" altLang="zh-CN" sz="9335">
                <a:solidFill>
                  <a:srgbClr val="0A3A6E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CSFB配置</a:t>
            </a:r>
            <a:endParaRPr lang="en-US" altLang="zh-CN" sz="9335">
              <a:solidFill>
                <a:srgbClr val="0A3A6E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en-US" altLang="zh-CN" sz="9335">
                <a:solidFill>
                  <a:srgbClr val="0A3A6E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mobility配置</a:t>
            </a:r>
            <a:endParaRPr lang="en-US" altLang="zh-CN" sz="9335">
              <a:solidFill>
                <a:srgbClr val="0A3A6E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en-US" altLang="zh-CN" sz="9335">
                <a:solidFill>
                  <a:srgbClr val="0A3A6E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网管配置</a:t>
            </a:r>
            <a:endParaRPr lang="en-US" altLang="zh-CN" sz="9335">
              <a:solidFill>
                <a:srgbClr val="0A3A6E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algn="l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zh-CN" altLang="en-US" sz="16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 algn="l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Smallcell配置-网络配置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92240" y="1227455"/>
            <a:ext cx="3566795" cy="2176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240" y="3654425"/>
            <a:ext cx="4445000" cy="13106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0505" y="1604645"/>
            <a:ext cx="5478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网络文件</a:t>
            </a:r>
            <a:r>
              <a:rPr lang="zh-CN" altLang="en-US"/>
              <a:t>配置路径：/etc/network.conf</a:t>
            </a:r>
            <a:endParaRPr lang="zh-CN" altLang="en-US"/>
          </a:p>
          <a:p>
            <a:pPr algn="l"/>
            <a:r>
              <a:rPr lang="en-US" altLang="zh-CN"/>
              <a:t>USE_DHCP=1</a:t>
            </a:r>
            <a:r>
              <a:rPr lang="zh-CN" altLang="en-US"/>
              <a:t>表示启用</a:t>
            </a:r>
            <a:r>
              <a:rPr lang="en-US" altLang="zh-CN"/>
              <a:t>DHCP</a:t>
            </a:r>
            <a:r>
              <a:rPr lang="zh-CN" altLang="en-US"/>
              <a:t>服务，</a:t>
            </a:r>
            <a:r>
              <a:rPr lang="en-US" altLang="zh-CN"/>
              <a:t>0</a:t>
            </a:r>
            <a:r>
              <a:rPr lang="zh-CN" altLang="en-US"/>
              <a:t>需要配置静态地址</a:t>
            </a:r>
            <a:endParaRPr lang="zh-CN" altLang="en-US"/>
          </a:p>
          <a:p>
            <a:pPr algn="l"/>
            <a:r>
              <a:rPr lang="en-US" altLang="zh-CN"/>
              <a:t>ETH_MTU</a:t>
            </a:r>
            <a:r>
              <a:rPr lang="zh-CN" altLang="en-US"/>
              <a:t>：设置</a:t>
            </a:r>
            <a:r>
              <a:rPr lang="en-US" altLang="zh-CN"/>
              <a:t>MTU</a:t>
            </a:r>
            <a:r>
              <a:rPr lang="zh-CN" altLang="en-US"/>
              <a:t>的值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240" y="5128260"/>
            <a:ext cx="2773045" cy="11785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0180" y="5043170"/>
            <a:ext cx="60934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基站启用</a:t>
            </a:r>
            <a:r>
              <a:rPr lang="en-US" altLang="zh-CN"/>
              <a:t>ipv6</a:t>
            </a:r>
            <a:r>
              <a:rPr lang="zh-CN" altLang="en-US"/>
              <a:t>：/config/l3/femtoconfig.ini</a:t>
            </a:r>
            <a:endParaRPr lang="zh-CN" altLang="en-US"/>
          </a:p>
          <a:p>
            <a:pPr algn="l"/>
            <a:r>
              <a:rPr lang="en-US" altLang="zh-CN"/>
              <a:t>use_ipv6: 0</a:t>
            </a:r>
            <a:r>
              <a:rPr lang="zh-CN" altLang="en-US"/>
              <a:t>表示</a:t>
            </a:r>
            <a:r>
              <a:rPr lang="en-US" altLang="zh-CN"/>
              <a:t>ipv4,1</a:t>
            </a:r>
            <a:r>
              <a:rPr lang="zh-CN" altLang="en-US"/>
              <a:t>表示</a:t>
            </a:r>
            <a:r>
              <a:rPr lang="en-US" altLang="zh-CN"/>
              <a:t>ipv6</a:t>
            </a:r>
            <a:r>
              <a:rPr lang="zh-CN" altLang="en-US"/>
              <a:t>。与</a:t>
            </a:r>
            <a:r>
              <a:rPr lang="en-US" altLang="zh-CN"/>
              <a:t>ipsec</a:t>
            </a:r>
            <a:r>
              <a:rPr lang="zh-CN" altLang="en-US"/>
              <a:t>的地址类型保持一致。</a:t>
            </a:r>
            <a:endParaRPr lang="zh-CN" altLang="en-US"/>
          </a:p>
          <a:p>
            <a:pPr algn="l"/>
            <a:r>
              <a:rPr lang="en-US" altLang="zh-CN"/>
              <a:t>pico</a:t>
            </a:r>
            <a:r>
              <a:rPr lang="zh-CN" altLang="en-US"/>
              <a:t>使用</a:t>
            </a:r>
            <a:r>
              <a:rPr lang="en-US" altLang="zh-CN"/>
              <a:t>ipv4</a:t>
            </a:r>
            <a:endParaRPr lang="en-US" altLang="zh-CN"/>
          </a:p>
          <a:p>
            <a:pPr algn="l"/>
            <a:r>
              <a:rPr lang="en-US" altLang="zh-CN"/>
              <a:t>pebble</a:t>
            </a:r>
            <a:r>
              <a:rPr lang="zh-CN" altLang="en-US"/>
              <a:t>使用</a:t>
            </a:r>
            <a:r>
              <a:rPr lang="en-US" altLang="zh-CN"/>
              <a:t>ipv6</a:t>
            </a:r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0180" y="3537585"/>
            <a:ext cx="49409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网口查询指令：</a:t>
            </a:r>
            <a:r>
              <a:rPr lang="en-US" altLang="zh-CN"/>
              <a:t>ifconfig </a:t>
            </a:r>
            <a:endParaRPr lang="en-US" altLang="zh-CN"/>
          </a:p>
          <a:p>
            <a:pPr algn="l"/>
            <a:r>
              <a:rPr lang="en-US" altLang="zh-CN"/>
              <a:t>MAC</a:t>
            </a:r>
            <a:r>
              <a:rPr lang="zh-CN" altLang="en-US"/>
              <a:t>地址设置</a:t>
            </a:r>
            <a:r>
              <a:rPr lang="zh-CN" altLang="en-US"/>
              <a:t>：macaddr </a:t>
            </a:r>
            <a:r>
              <a:rPr lang="en-US" altLang="zh-CN"/>
              <a:t>set</a:t>
            </a:r>
            <a:r>
              <a:rPr lang="en-US" altLang="zh-CN"/>
              <a:t> eth0 xx:xx:xx:xx:xx:xx</a:t>
            </a:r>
            <a:endParaRPr lang="en-US" altLang="zh-CN"/>
          </a:p>
          <a:p>
            <a:pPr algn="l"/>
            <a:r>
              <a:rPr lang="zh-CN" altLang="en-US"/>
              <a:t>序列号查询：serialnumber get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序列号设置：serialnumber </a:t>
            </a:r>
            <a:r>
              <a:rPr lang="en-US" altLang="zh-CN">
                <a:sym typeface="+mn-ea"/>
              </a:rPr>
              <a:t>set</a:t>
            </a:r>
            <a:endParaRPr lang="en-US" altLang="zh-CN"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Smallcell配置-小区标识和射频参数</a:t>
            </a:r>
            <a:endParaRPr lang="en-US" altLang="zh-CN"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itle 6"/>
          <p:cNvSpPr txBox="1"/>
          <p:nvPr>
            <p:custDataLst>
              <p:tags r:id="rId1"/>
            </p:custDataLst>
          </p:nvPr>
        </p:nvSpPr>
        <p:spPr>
          <a:xfrm>
            <a:off x="289560" y="1249680"/>
            <a:ext cx="5142865" cy="560768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1400" spc="50">
                <a:ln w="3175">
                  <a:noFill/>
                  <a:prstDash val="dash"/>
                </a:ln>
                <a:solidFill>
                  <a:sysClr val="windowText" lastClr="00000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Smallcell只有接入核心网，并在核心网注册成功后才能提供通信服务。Smallcell的识别ID就是由PLMN、TAC、Cellidentity所共同组成并且在核心网唯一识别的信息。</a:t>
            </a:r>
            <a:endParaRPr lang="en-US" altLang="zh-CN" sz="1400" spc="50">
              <a:ln w="3175">
                <a:noFill/>
                <a:prstDash val="dash"/>
              </a:ln>
              <a:solidFill>
                <a:sysClr val="windowText" lastClr="000000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Ø"/>
            </a:pPr>
            <a:r>
              <a:rPr sz="1400" spc="50">
                <a:ln w="3175">
                  <a:noFill/>
                  <a:prstDash val="dash"/>
                </a:ln>
                <a:solidFill>
                  <a:sysClr val="windowText" lastClr="00000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SCTP</a:t>
            </a:r>
            <a:r>
              <a:rPr lang="zh-CN" altLang="en-US" sz="1400" spc="50">
                <a:ln w="3175">
                  <a:noFill/>
                  <a:prstDash val="dash"/>
                </a:ln>
                <a:solidFill>
                  <a:sysClr val="windowText" lastClr="00000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地址</a:t>
            </a:r>
            <a:r>
              <a:rPr sz="1400" spc="50">
                <a:ln w="3175">
                  <a:noFill/>
                  <a:prstDash val="dash"/>
                </a:ln>
                <a:solidFill>
                  <a:sysClr val="windowText" lastClr="00000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，配置MME地址（Femto 模式配置HeNB GW地址）</a:t>
            </a:r>
            <a:endParaRPr sz="1400" spc="50">
              <a:ln w="3175">
                <a:noFill/>
                <a:prstDash val="dash"/>
              </a:ln>
              <a:solidFill>
                <a:sysClr val="windowText" lastClr="000000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pPr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</a:pPr>
            <a:r>
              <a:rPr sz="1400" spc="50">
                <a:ln w="3175">
                  <a:noFill/>
                  <a:prstDash val="dash"/>
                </a:ln>
                <a:solidFill>
                  <a:sysClr val="windowText" lastClr="00000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S1SigLinkServerAddressList</a:t>
            </a:r>
            <a:endParaRPr sz="1400" spc="50">
              <a:ln w="3175">
                <a:noFill/>
                <a:prstDash val="dash"/>
              </a:ln>
              <a:solidFill>
                <a:sysClr val="windowText" lastClr="000000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Ø"/>
            </a:pPr>
            <a:r>
              <a:rPr sz="1400" spc="50">
                <a:ln w="3175">
                  <a:noFill/>
                  <a:prstDash val="dash"/>
                </a:ln>
                <a:solidFill>
                  <a:sysClr val="windowText" lastClr="00000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S1</a:t>
            </a:r>
            <a:r>
              <a:rPr lang="zh-CN" altLang="en-US" sz="1400" spc="50">
                <a:ln w="3175">
                  <a:noFill/>
                  <a:prstDash val="dash"/>
                </a:ln>
                <a:solidFill>
                  <a:sysClr val="windowText" lastClr="00000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参数</a:t>
            </a:r>
            <a:endParaRPr lang="zh-CN" altLang="en-US" sz="1400" spc="50">
              <a:ln w="3175">
                <a:noFill/>
                <a:prstDash val="dash"/>
              </a:ln>
              <a:solidFill>
                <a:sysClr val="windowText" lastClr="000000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pPr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</a:pPr>
            <a:r>
              <a:rPr sz="1400" spc="50">
                <a:ln w="3175">
                  <a:noFill/>
                  <a:prstDash val="dash"/>
                </a:ln>
                <a:solidFill>
                  <a:sysClr val="windowText" lastClr="00000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Plmnid</a:t>
            </a:r>
            <a:endParaRPr sz="1400" spc="50">
              <a:ln w="3175">
                <a:noFill/>
                <a:prstDash val="dash"/>
              </a:ln>
              <a:solidFill>
                <a:sysClr val="windowText" lastClr="000000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pPr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</a:pPr>
            <a:r>
              <a:rPr sz="1400" spc="50">
                <a:ln w="3175">
                  <a:noFill/>
                  <a:prstDash val="dash"/>
                </a:ln>
                <a:solidFill>
                  <a:sysClr val="windowText" lastClr="00000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TAC</a:t>
            </a:r>
            <a:endParaRPr sz="1400" spc="50">
              <a:ln w="3175">
                <a:noFill/>
                <a:prstDash val="dash"/>
              </a:ln>
              <a:solidFill>
                <a:sysClr val="windowText" lastClr="000000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pPr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</a:pPr>
            <a:r>
              <a:rPr sz="1400" spc="50">
                <a:ln w="3175">
                  <a:noFill/>
                  <a:prstDash val="dash"/>
                </a:ln>
                <a:solidFill>
                  <a:sysClr val="windowText" lastClr="00000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CellIdentity: enbid*256+local id(0~255)</a:t>
            </a:r>
            <a:endParaRPr sz="1400" spc="50">
              <a:ln w="3175">
                <a:noFill/>
                <a:prstDash val="dash"/>
              </a:ln>
              <a:solidFill>
                <a:sysClr val="windowText" lastClr="000000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pPr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</a:pPr>
            <a:r>
              <a:rPr lang="zh-CN" altLang="en-US" sz="1400" spc="50">
                <a:ln w="3175">
                  <a:noFill/>
                  <a:prstDash val="dash"/>
                </a:ln>
                <a:solidFill>
                  <a:sysClr val="windowText" lastClr="00000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基站类型</a:t>
            </a:r>
            <a:endParaRPr lang="zh-CN" altLang="en-US" sz="1400" spc="50">
              <a:ln w="3175">
                <a:noFill/>
                <a:prstDash val="dash"/>
              </a:ln>
              <a:solidFill>
                <a:sysClr val="windowText" lastClr="000000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pPr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</a:pPr>
            <a:r>
              <a:rPr lang="zh-CN" altLang="en-US" sz="1400" spc="50">
                <a:ln w="3175">
                  <a:noFill/>
                  <a:prstDash val="dash"/>
                </a:ln>
                <a:solidFill>
                  <a:sysClr val="windowText" lastClr="00000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TypeOfeNb</a:t>
            </a:r>
            <a:r>
              <a:rPr altLang="zh-CN" sz="1400" spc="50">
                <a:ln w="3175">
                  <a:noFill/>
                  <a:prstDash val="dash"/>
                </a:ln>
                <a:solidFill>
                  <a:sysClr val="windowText" lastClr="00000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: 1</a:t>
            </a:r>
            <a:r>
              <a:rPr lang="zh-CN" altLang="en-US" sz="1400" spc="50">
                <a:ln w="3175">
                  <a:noFill/>
                  <a:prstDash val="dash"/>
                </a:ln>
                <a:solidFill>
                  <a:sysClr val="windowText" lastClr="00000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为</a:t>
            </a:r>
            <a:r>
              <a:rPr altLang="zh-CN" sz="1400" spc="50">
                <a:ln w="3175">
                  <a:noFill/>
                  <a:prstDash val="dash"/>
                </a:ln>
                <a:solidFill>
                  <a:sysClr val="windowText" lastClr="00000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Macro</a:t>
            </a:r>
            <a:r>
              <a:rPr lang="zh-CN" altLang="en-US" sz="1400" spc="50">
                <a:ln w="3175">
                  <a:noFill/>
                  <a:prstDash val="dash"/>
                </a:ln>
                <a:solidFill>
                  <a:sysClr val="windowText" lastClr="00000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；</a:t>
            </a:r>
            <a:r>
              <a:rPr altLang="zh-CN" sz="1400" spc="50">
                <a:ln w="3175">
                  <a:noFill/>
                  <a:prstDash val="dash"/>
                </a:ln>
                <a:solidFill>
                  <a:sysClr val="windowText" lastClr="00000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2</a:t>
            </a:r>
            <a:r>
              <a:rPr lang="zh-CN" altLang="en-US" sz="1400" spc="50">
                <a:ln w="3175">
                  <a:noFill/>
                  <a:prstDash val="dash"/>
                </a:ln>
                <a:solidFill>
                  <a:sysClr val="windowText" lastClr="00000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为</a:t>
            </a:r>
            <a:r>
              <a:rPr altLang="zh-CN" sz="1400" spc="50">
                <a:ln w="3175">
                  <a:noFill/>
                  <a:prstDash val="dash"/>
                </a:ln>
                <a:solidFill>
                  <a:sysClr val="windowText" lastClr="00000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Femto</a:t>
            </a:r>
            <a:endParaRPr lang="zh-CN" altLang="en-US" sz="1400" spc="50">
              <a:ln w="3175">
                <a:noFill/>
                <a:prstDash val="dash"/>
              </a:ln>
              <a:solidFill>
                <a:sysClr val="windowText" lastClr="000000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Ø"/>
            </a:pPr>
            <a:r>
              <a:rPr lang="zh-CN" altLang="en-US" sz="1400" spc="50">
                <a:ln w="3175">
                  <a:noFill/>
                  <a:prstDash val="dash"/>
                </a:ln>
                <a:solidFill>
                  <a:sysClr val="windowText" lastClr="00000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射频参数</a:t>
            </a:r>
            <a:endParaRPr lang="zh-CN" altLang="en-US" sz="1400" spc="50">
              <a:ln w="3175">
                <a:noFill/>
                <a:prstDash val="dash"/>
              </a:ln>
              <a:solidFill>
                <a:sysClr val="windowText" lastClr="000000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pPr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</a:pPr>
            <a:r>
              <a:rPr altLang="zh-CN" sz="1400" spc="50">
                <a:ln w="3175">
                  <a:noFill/>
                  <a:prstDash val="dash"/>
                </a:ln>
                <a:solidFill>
                  <a:sysClr val="windowText" lastClr="00000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EarfcnDl</a:t>
            </a:r>
            <a:r>
              <a:rPr lang="zh-CN" altLang="en-US" sz="1400" spc="50">
                <a:ln w="3175">
                  <a:noFill/>
                  <a:prstDash val="dash"/>
                </a:ln>
                <a:solidFill>
                  <a:sysClr val="windowText" lastClr="00000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：</a:t>
            </a:r>
            <a:r>
              <a:rPr altLang="zh-CN" sz="1400" spc="50">
                <a:ln w="3175">
                  <a:noFill/>
                  <a:prstDash val="dash"/>
                </a:ln>
                <a:solidFill>
                  <a:sysClr val="windowText" lastClr="00000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B41</a:t>
            </a:r>
            <a:r>
              <a:rPr lang="zh-CN" altLang="en-US" sz="1400" spc="50">
                <a:ln w="3175">
                  <a:noFill/>
                  <a:prstDash val="dash"/>
                </a:ln>
                <a:solidFill>
                  <a:sysClr val="windowText" lastClr="00000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（</a:t>
            </a:r>
            <a:r>
              <a:rPr altLang="zh-CN" sz="1400" spc="50">
                <a:ln w="3175">
                  <a:noFill/>
                  <a:prstDash val="dash"/>
                </a:ln>
                <a:solidFill>
                  <a:sysClr val="windowText" lastClr="00000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39650~41589</a:t>
            </a:r>
            <a:r>
              <a:rPr lang="zh-CN" altLang="en-US" sz="1400" spc="50">
                <a:ln w="3175">
                  <a:noFill/>
                  <a:prstDash val="dash"/>
                </a:ln>
                <a:solidFill>
                  <a:sysClr val="windowText" lastClr="00000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），</a:t>
            </a:r>
            <a:r>
              <a:rPr altLang="zh-CN" sz="1400" spc="50">
                <a:ln w="3175">
                  <a:noFill/>
                  <a:prstDash val="dash"/>
                </a:ln>
                <a:solidFill>
                  <a:sysClr val="windowText" lastClr="00000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B40(38650~39300)</a:t>
            </a:r>
            <a:endParaRPr altLang="zh-CN" sz="1400" spc="50">
              <a:ln w="3175">
                <a:noFill/>
                <a:prstDash val="dash"/>
              </a:ln>
              <a:solidFill>
                <a:sysClr val="windowText" lastClr="000000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pPr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</a:pPr>
            <a:r>
              <a:rPr altLang="zh-CN" sz="1400" spc="50">
                <a:ln w="3175">
                  <a:noFill/>
                  <a:prstDash val="dash"/>
                </a:ln>
                <a:solidFill>
                  <a:sysClr val="windowText" lastClr="00000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PhyCellId:</a:t>
            </a:r>
            <a:r>
              <a:rPr lang="zh-CN" altLang="en-US" sz="1400" spc="50">
                <a:ln w="3175">
                  <a:noFill/>
                  <a:prstDash val="dash"/>
                </a:ln>
                <a:solidFill>
                  <a:sysClr val="windowText" lastClr="00000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取值范围</a:t>
            </a:r>
            <a:r>
              <a:rPr altLang="zh-CN" sz="1400" spc="50">
                <a:ln w="3175">
                  <a:noFill/>
                  <a:prstDash val="dash"/>
                </a:ln>
                <a:solidFill>
                  <a:sysClr val="windowText" lastClr="00000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0~503</a:t>
            </a:r>
            <a:endParaRPr altLang="zh-CN" sz="1400" spc="50">
              <a:ln w="3175">
                <a:noFill/>
                <a:prstDash val="dash"/>
              </a:ln>
              <a:solidFill>
                <a:sysClr val="windowText" lastClr="000000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11" name="图片 10" descr="placingpictureplaceholder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8646123" y="1415207"/>
            <a:ext cx="2487284" cy="12136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185" y="1415415"/>
            <a:ext cx="2838450" cy="1228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9275" y="4686935"/>
            <a:ext cx="3581400" cy="1885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9270" y="3003550"/>
            <a:ext cx="5048250" cy="14287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310" y="4933315"/>
            <a:ext cx="3914775" cy="314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10" y="4112260"/>
            <a:ext cx="3800475" cy="3143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10" y="2995930"/>
            <a:ext cx="1552575" cy="4762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Smallcell配置   ipsec </a:t>
            </a:r>
            <a:endParaRPr lang="en-US" altLang="zh-CN"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1640" y="2313940"/>
            <a:ext cx="1118870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主要配置</a:t>
            </a:r>
            <a:r>
              <a:rPr lang="zh-CN" altLang="en-US"/>
              <a:t>：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ipsec</a:t>
            </a:r>
            <a:r>
              <a:rPr lang="zh-CN" altLang="en-US"/>
              <a:t>使能开关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          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PNP_MODE</a:t>
            </a:r>
            <a:r>
              <a:rPr lang="zh-CN" altLang="en-US"/>
              <a:t>设置</a:t>
            </a:r>
            <a:r>
              <a:rPr lang="en-US" altLang="zh-CN"/>
              <a:t>,</a:t>
            </a:r>
            <a:r>
              <a:rPr lang="zh-CN" altLang="en-US"/>
              <a:t>可以在/config/operator/pnp.ini配置实现，否则需要在/stack/etc/pnp.definitions配置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PSK</a:t>
            </a:r>
            <a:r>
              <a:rPr lang="zh-CN" altLang="en-US"/>
              <a:t>的共享秘钥配置：root@APEX-STRANDMOUNT# echo casa &gt; /root/.vendor/private/psk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基站升级版本后</a:t>
            </a:r>
            <a:r>
              <a:rPr lang="en-US" altLang="zh-CN"/>
              <a:t>ipsec</a:t>
            </a:r>
            <a:r>
              <a:rPr lang="zh-CN" altLang="en-US"/>
              <a:t>仍正常则需配置</a:t>
            </a:r>
            <a:r>
              <a:rPr lang="en-US" altLang="zh-CN"/>
              <a:t>pnp.ini</a:t>
            </a:r>
            <a:r>
              <a:rPr lang="zh-CN" altLang="en-US"/>
              <a:t>文件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marL="285750" indent="-285750"/>
            <a:r>
              <a:rPr lang="zh-CN" altLang="en-US"/>
              <a:t>  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ipsec</a:t>
            </a:r>
            <a:r>
              <a:rPr lang="zh-CN" altLang="en-US"/>
              <a:t>配置路径</a:t>
            </a:r>
            <a:r>
              <a:rPr lang="zh-CN" altLang="en-US"/>
              <a:t>/root/.vendor/ipsec.conf</a:t>
            </a:r>
            <a:endParaRPr lang="zh-CN" altLang="en-US"/>
          </a:p>
          <a:p>
            <a:pPr marL="285750" indent="-285750">
              <a:buFont typeface="Wingdings" panose="05000000000000000000" charset="0"/>
              <a:buNone/>
            </a:pPr>
            <a:r>
              <a:rPr lang="en-US" altLang="zh-CN"/>
              <a:t>    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42240" y="1249045"/>
            <a:ext cx="10535285" cy="848360"/>
          </a:xfrm>
        </p:spPr>
        <p:txBody>
          <a:bodyPr/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   ipsec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配置通常情况是从正常站点复制</a:t>
            </a: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ipsec.conf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文件到本基站，然后修改</a:t>
            </a: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leftid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等关键配置；在广州的测试环境主要使用</a:t>
            </a: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psk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认证方式和</a:t>
            </a: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PNP_MODE=”legacy”.</a:t>
            </a:r>
            <a:endParaRPr lang="en-US" altLang="zh-CN"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Smallcell配置  同步方式</a:t>
            </a:r>
            <a:endParaRPr lang="en-US" altLang="zh-CN"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296035"/>
            <a:ext cx="10054590" cy="3006725"/>
          </a:xfrm>
        </p:spPr>
        <p:txBody>
          <a:bodyPr/>
          <a:p>
            <a:pPr marL="0" indent="0" latinLnBrk="0">
              <a:lnSpc>
                <a:spcPct val="120000"/>
              </a:lnSpc>
              <a:buNone/>
            </a:pPr>
            <a:r>
              <a:rPr sz="1800" b="1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同步方式选择以及配置</a:t>
            </a:r>
            <a:endParaRPr sz="1800" b="1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latinLnBrk="0">
              <a:lnSpc>
                <a:spcPct val="120000"/>
              </a:lnSpc>
              <a:buNone/>
            </a:pP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基站支持</a:t>
            </a: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GPS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network_listener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同步方式，也支持无同步运行</a:t>
            </a: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free_running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60000"/>
              <a:buFont typeface="Wingdings" panose="05000000000000000000" charset="0"/>
              <a:buChar char="l"/>
            </a:pP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GPS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：支持频率同步和时间同步，同步稳定性好，需要</a:t>
            </a: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GPS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天线</a:t>
            </a:r>
            <a:r>
              <a:rPr 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和满足搜星数量及强度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；</a:t>
            </a:r>
            <a:endParaRPr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60000"/>
              <a:buFont typeface="Wingdings" panose="05000000000000000000" charset="0"/>
              <a:buChar char="l"/>
            </a:pP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network_listener: 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只支持频率同步，可以通过</a:t>
            </a:r>
            <a:r>
              <a:rPr 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配置</a:t>
            </a: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NTP Server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来进行时间同步，受限于周边基站信号</a:t>
            </a:r>
            <a:r>
              <a:rPr 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覆盖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，同步稳定性较差。需要配置同步频点，支持同频或异频同步</a:t>
            </a:r>
            <a:r>
              <a:rPr 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；</a:t>
            </a:r>
            <a:endParaRPr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60000"/>
              <a:buFont typeface="Wingdings" panose="05000000000000000000" charset="0"/>
              <a:buChar char="l"/>
            </a:pP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free_running: 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无同步，基站在长时间无同步运行状态下，因为没有频率参考源，晶振的频偏会越来越大，频偏大到一定程度，</a:t>
            </a: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UE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无法接入。另外由于没有同步，会出现</a:t>
            </a: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TDD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模式基站的上下行时隙和周边同频的基站的上下行交叉的情况，此时，容易出现上行</a:t>
            </a:r>
            <a:r>
              <a:rPr 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干扰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阻塞的情况。如图</a:t>
            </a:r>
            <a:r>
              <a:rPr lang="en-US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和图</a:t>
            </a:r>
            <a:r>
              <a:rPr lang="en-US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endParaRPr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endParaRPr>
              <a:sym typeface="+mn-ea"/>
            </a:endParaRPr>
          </a:p>
          <a:p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endParaRPr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665" y="4568825"/>
            <a:ext cx="8782050" cy="1190625"/>
          </a:xfrm>
          <a:prstGeom prst="rect">
            <a:avLst/>
          </a:prstGeom>
        </p:spPr>
      </p:pic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9653905" y="3947795"/>
          <a:ext cx="2095500" cy="35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"/>
                <a:gridCol w="172720"/>
                <a:gridCol w="208280"/>
                <a:gridCol w="172720"/>
                <a:gridCol w="208280"/>
                <a:gridCol w="190500"/>
                <a:gridCol w="190500"/>
                <a:gridCol w="190500"/>
                <a:gridCol w="190500"/>
                <a:gridCol w="190500"/>
                <a:gridCol w="190500"/>
              </a:tblGrid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U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U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U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U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9789160" y="5163185"/>
          <a:ext cx="2095500" cy="40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</a:tblGrid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U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U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U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U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300845" y="4568825"/>
            <a:ext cx="2882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图</a:t>
            </a:r>
            <a:r>
              <a:rPr lang="en-US" altLang="zh-CN"/>
              <a:t>2-</a:t>
            </a:r>
            <a:r>
              <a:rPr lang="zh-CN" altLang="en-US"/>
              <a:t>帧</a:t>
            </a:r>
            <a:r>
              <a:rPr lang="zh-CN" altLang="en-US"/>
              <a:t>时间超期，干扰周边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300845" y="5843905"/>
            <a:ext cx="2654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图</a:t>
            </a:r>
            <a:r>
              <a:rPr lang="en-US" altLang="zh-CN"/>
              <a:t>3-</a:t>
            </a:r>
            <a:r>
              <a:rPr lang="zh-CN" altLang="en-US"/>
              <a:t>帧</a:t>
            </a:r>
            <a:r>
              <a:rPr lang="zh-CN" altLang="en-US"/>
              <a:t>时间延迟，被</a:t>
            </a:r>
            <a:r>
              <a:rPr lang="zh-CN" altLang="en-US"/>
              <a:t>干扰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641600" y="5843905"/>
            <a:ext cx="4547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图</a:t>
            </a:r>
            <a:r>
              <a:rPr lang="en-US" altLang="zh-CN"/>
              <a:t>1-</a:t>
            </a:r>
            <a:r>
              <a:rPr lang="zh-CN" altLang="en-US"/>
              <a:t>同步配置（此为</a:t>
            </a:r>
            <a:r>
              <a:rPr lang="en-US" altLang="zh-CN"/>
              <a:t>free_running</a:t>
            </a:r>
            <a:r>
              <a:rPr lang="zh-CN" altLang="en-US"/>
              <a:t>同步方式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altLang="zh-CN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Smallcell配置 REM </a:t>
            </a:r>
            <a:endParaRPr lang="en-US" altLang="zh-CN"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26085" y="1296035"/>
            <a:ext cx="9648825" cy="969010"/>
          </a:xfrm>
        </p:spPr>
        <p:txBody>
          <a:bodyPr/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REM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为无线环境管理，在基站启动过程中会根据配置的频点进行扫描（测量</a:t>
            </a:r>
            <a:r>
              <a:rPr 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配置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频点下的同步信号、</a:t>
            </a: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MIB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SIB1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），检测到的小区作为</a:t>
            </a: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SON ANR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邻区的输入。</a:t>
            </a:r>
            <a:endParaRPr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REM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同步可以配置为周期性</a:t>
            </a: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REM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但</a:t>
            </a: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REM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过程会影响业务，所以不建议设置周期性</a:t>
            </a:r>
            <a:r>
              <a:rPr lang="en-US" altLang="zh-CN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REM</a:t>
            </a:r>
            <a:r>
              <a:rPr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过短。</a:t>
            </a:r>
            <a:endParaRPr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endParaRPr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7930" y="2423160"/>
            <a:ext cx="5515610" cy="15036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930" y="4059555"/>
            <a:ext cx="5516245" cy="13074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82180" y="2852420"/>
            <a:ext cx="309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/>
          </a:p>
          <a:p>
            <a:pPr algn="l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13690" y="2423160"/>
            <a:ext cx="5983605" cy="3189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40000"/>
              </a:lnSpc>
            </a:pPr>
            <a:r>
              <a:rPr lang="en-US" altLang="zh-CN">
                <a:sym typeface="+mn-ea"/>
              </a:rPr>
              <a:t>scan_on_boot </a:t>
            </a:r>
            <a:r>
              <a:rPr lang="zh-CN" altLang="en-US">
                <a:sym typeface="+mn-ea"/>
              </a:rPr>
              <a:t>：基站启动时扫描使能开关</a:t>
            </a:r>
            <a:endParaRPr lang="en-US" altLang="zh-CN"/>
          </a:p>
          <a:p>
            <a:pPr algn="l" fontAlgn="auto">
              <a:lnSpc>
                <a:spcPct val="140000"/>
              </a:lnSpc>
            </a:pPr>
            <a:r>
              <a:rPr lang="en-US" altLang="zh-CN">
                <a:sym typeface="+mn-ea"/>
              </a:rPr>
              <a:t>scan_on_admin_mode </a:t>
            </a:r>
            <a:r>
              <a:rPr lang="zh-CN" altLang="en-US">
                <a:sym typeface="+mn-ea"/>
              </a:rPr>
              <a:t>：基站</a:t>
            </a:r>
            <a:r>
              <a:rPr lang="en-US" altLang="zh-CN">
                <a:sym typeface="+mn-ea"/>
              </a:rPr>
              <a:t>admin_mode </a:t>
            </a:r>
            <a:r>
              <a:rPr lang="zh-CN" altLang="en-US">
                <a:sym typeface="+mn-ea"/>
              </a:rPr>
              <a:t>时扫描使能开关</a:t>
            </a:r>
            <a:endParaRPr lang="en-US" altLang="zh-CN"/>
          </a:p>
          <a:p>
            <a:pPr algn="l" fontAlgn="auto">
              <a:lnSpc>
                <a:spcPct val="140000"/>
              </a:lnSpc>
            </a:pPr>
            <a:r>
              <a:rPr lang="en-US" altLang="zh-CN">
                <a:sym typeface="+mn-ea"/>
              </a:rPr>
              <a:t>scan_periodically :  </a:t>
            </a:r>
            <a:r>
              <a:rPr lang="zh-CN" altLang="en-US">
                <a:sym typeface="+mn-ea"/>
              </a:rPr>
              <a:t>周期扫描使能开关</a:t>
            </a:r>
            <a:endParaRPr lang="en-US" altLang="zh-CN"/>
          </a:p>
          <a:p>
            <a:pPr algn="l" fontAlgn="auto">
              <a:lnSpc>
                <a:spcPct val="140000"/>
              </a:lnSpc>
            </a:pPr>
            <a:r>
              <a:rPr lang="en-US" altLang="zh-CN">
                <a:sym typeface="+mn-ea"/>
              </a:rPr>
              <a:t>dl_earfcn_list 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LTE</a:t>
            </a:r>
            <a:r>
              <a:rPr lang="zh-CN" altLang="en-US">
                <a:sym typeface="+mn-ea"/>
              </a:rPr>
              <a:t>下行扫描频点，多个频点用英文符号的逗号隔开</a:t>
            </a:r>
            <a:endParaRPr lang="en-US" altLang="zh-CN"/>
          </a:p>
          <a:p>
            <a:pPr algn="l" fontAlgn="auto">
              <a:lnSpc>
                <a:spcPct val="140000"/>
              </a:lnSpc>
            </a:pPr>
            <a:r>
              <a:rPr lang="en-US" altLang="zh-CN">
                <a:sym typeface="+mn-ea"/>
              </a:rPr>
              <a:t>dl_uarfcn_list 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umts</a:t>
            </a:r>
            <a:r>
              <a:rPr lang="zh-CN" altLang="en-US">
                <a:sym typeface="+mn-ea"/>
              </a:rPr>
              <a:t>下行扫描频点，多个频点用英文符号的逗号隔开</a:t>
            </a:r>
            <a:endParaRPr lang="en-US" altLang="zh-CN"/>
          </a:p>
          <a:p>
            <a:pPr algn="l" fontAlgn="auto">
              <a:lnSpc>
                <a:spcPct val="140000"/>
              </a:lnSpc>
            </a:pPr>
            <a:r>
              <a:rPr lang="en-US" altLang="zh-CN">
                <a:sym typeface="+mn-ea"/>
              </a:rPr>
              <a:t>periodic_scan_interval  :</a:t>
            </a:r>
            <a:r>
              <a:rPr lang="zh-CN" altLang="en-US">
                <a:sym typeface="+mn-ea"/>
              </a:rPr>
              <a:t>周期扫描间隔，单位为秒</a:t>
            </a:r>
            <a:endParaRPr lang="zh-CN" altLang="en-US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REFSHAPE" val="518590644"/>
  <p:tag name="KSO_WM_UNIT_PLACING_PICTURE_USER_VIEWPORT" val="{&quot;height&quot;:7787,&quot;width&quot;:13448}"/>
</p:tagLst>
</file>

<file path=ppt/tags/tag10.xml><?xml version="1.0" encoding="utf-8"?>
<p:tagLst xmlns:p="http://schemas.openxmlformats.org/presentationml/2006/main">
  <p:tag name="KSO_WM_UNIT_TABLE_BEAUTIFY" val="smartTable{04cb6fc7-24e2-44fc-b1d2-b8bb6a11f399}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UNIT_PLACING_PICTURE_USER_VIEWPORT" val="{&quot;height&quot;:3735,&quot;width&quot;:6120}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3.xml><?xml version="1.0" encoding="utf-8"?>
<p:tagLst xmlns:p="http://schemas.openxmlformats.org/presentationml/2006/main">
  <p:tag name="KSO_WM_UNIT_TABLE_BEAUTIFY" val="smartTable{592ecd12-fe5a-489b-a092-ae0e6aec05a2}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9.xml><?xml version="1.0" encoding="utf-8"?>
<p:tagLst xmlns:p="http://schemas.openxmlformats.org/presentationml/2006/main">
  <p:tag name="KSO_WM_UNIT_TABLE_BEAUTIFY" val="smartTable{1f74b996-53c1-4fc3-b26b-d10e8fcd17a5}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2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71_1*f*1"/>
  <p:tag name="KSO_WM_TEMPLATE_CATEGORY" val="diagram"/>
  <p:tag name="KSO_WM_TEMPLATE_INDEX" val="20200871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6.xml><?xml version="1.0" encoding="utf-8"?>
<p:tagLst xmlns:p="http://schemas.openxmlformats.org/presentationml/2006/main">
  <p:tag name="REFSHAPE" val="886257052"/>
  <p:tag name="KSO_WM_UNIT_PLACING_PICTURE_USER_VIEWPORT" val="{&quot;height&quot;:2160,&quot;width&quot;:4275}"/>
  <p:tag name="FEATURENAME" val="collage"/>
  <p:tag name="KSO_WM_UNIT_VALUE" val="1567*1463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0871_1*d*1"/>
  <p:tag name="KSO_WM_TEMPLATE_CATEGORY" val="diagram"/>
  <p:tag name="KSO_WM_TEMPLATE_INDEX" val="20200871"/>
  <p:tag name="KSO_WM_UNIT_LAYERLEVEL" val="1"/>
  <p:tag name="KSO_WM_TAG_VERSION" val="1.0"/>
  <p:tag name="KSO_WM_BEAUTIFY_FLAG" val="#wm#"/>
  <p:tag name="KSO_WM_UNIT_PLACING_PICTURE_INFO" val="{&quot;code&quot;:&quot;bA&quot;,&quot;full_picture&quot;:true,&quot;last_crop_picture&quot;:&quot;1-1&quot;,&quot;last_full_picture&quot;:&quot;bA&quot;,&quot;margin&quot;:{&quot;bottom&quot;:40.462599784761466,&quot;top&quot;:39.657932708082711},&quot;scheme&quot;:&quot;3-0&quot;,&quot;spacing&quot;:5}"/>
  <p:tag name="KSO_WM_UNIT_BLOCK" val="0"/>
  <p:tag name="KSO_WM_UNIT_SUPPORT_UNIT_TYPE" val="[&quot;all&quot;]"/>
  <p:tag name="KSO_WM_UNIT_PLACING_PICTURE" val="110310.787"/>
  <p:tag name="KSO_WM_UNIT_PLACING_PICTURE_USER_VIEWPORT_SMARTMENU" val="{&quot;height&quot;:1911.3089203087511,&quot;width&quot;:3916.9832407931058}"/>
  <p:tag name="KSO_WM_UNIT_PLACING_PICTURE_USER_RELATIVERECTANGLE_SMARTMENU" val="{&quot;bottom&quot;:0,&quot;left&quot;:0,&quot;right&quot;:0,&quot;top&quot;:0}"/>
</p:tagLst>
</file>

<file path=ppt/tags/tag7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71"/>
  <p:tag name="KSO_WM_SLIDE_ID" val="diagram20200871_1"/>
  <p:tag name="KSO_WM_TEMPLATE_SUBCATEGORY" val="11"/>
  <p:tag name="KSO_WM_SLIDE_ITEM_CNT" val="0"/>
  <p:tag name="KSO_WM_SLIDE_INDEX" val="1"/>
  <p:tag name="KSO_WM_UNIT_SHOW_EDIT_AREA_INDICATION" val="1"/>
  <p:tag name="KSO_WM_TAG_VERSION" val="1.0"/>
  <p:tag name="KSO_WM_SLIDE_LAYOUT" val="a_d_f"/>
  <p:tag name="KSO_WM_SLIDE_LAYOUT_CNT" val="1_1_1"/>
  <p:tag name="KSO_WM_SLIDE_TYPE" val="text"/>
  <p:tag name="KSO_WM_SLIDE_SUBTYPE" val="picTxt"/>
  <p:tag name="KSO_WM_SLIDE_SIZE" val="865*445"/>
  <p:tag name="KSO_WM_SLIDE_POSITION" val="47*47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direction&quot;: 1,&#10;    &quot;id&quot;: &quot;2020-02-24T11:03:10&quot;,&#10;    &quot;maxSize&quot;: {&#10;        &quot;size1&quot;: 69&#10;    },&#10;    &quot;minSize&quot;: {&#10;        &quot;size1&quot;: 30.300000000000001&#10;    },&#10;    &quot;normalSize&quot;: {&#10;        &quot;size1&quot;: 38.049999999999997&#10;    },&#10;    &quot;subLayout&quot;: [&#10;        {&#10;            &quot;horizontalAlign&quot;: 0,&#10;            &quot;id&quot;: &quot;2020-02-24T11:03:10&quot;,&#10;            &quot;margin&quot;: {&#10;                &quot;bottom&quot;: 1.690000057220459,&#10;                &quot;left&quot;: 1.690000057220459,&#10;                &quot;right&quot;: 1.2439998388290405,&#10;                &quot;top&quot;: 1.690000057220459&#10;            },&#10;            &quot;type&quot;: 0,&#10;            &quot;verticalAlign&quot;: 1&#10;        },&#10;        {&#10;            &quot;backgroundInfo&quot;: [&#10;                {&#10;                    &quot;bottom&quot;: 0,&#10;                    &quot;bottomAbs&quot;: false,&#10;                    &quot;left&quot;: 0.27497080000000002,&#10;                    &quot;leftAbs&quot;: false,&#10;                    &quot;right&quot;: 0,&#10;                    &quot;rightAbs&quot;: false,&#10;                    &quot;top&quot;: 0,&#10;                    &quot;topAbs&quot;: false,&#10;                    &quot;type&quot;: &quot;leftRight&quot;&#10;                }&#10;            ],&#10;            &quot;horizontalAlign&quot;: 0,&#10;            &quot;id&quot;: &quot;2020-02-24T11:03:10&quot;,&#10;            &quot;margin&quot;: {&#10;                &quot;bottom&quot;: 1.690000057220459,&#10;                &quot;left&quot;: 0.026000002399086952,&#10;                &quot;right&quot;: 1.690000057220459,&#10;                &quot;top&quot;: 1.690000057220459&#10;            },&#10;            &quot;marginOverLayout&quot;: {&#10;                &quot;bottom&quot;: 1.690000057220459,&#10;                &quot;left&quot;: 0.026000002399086952,&#10;                &quot;right&quot;: 1.690000057220459,&#10;                &quot;top&quot;: 1.690000057220459&#10;            },&#10;            &quot;type&quot;: 0,&#10;            &quot;verticalAlign&quot;: 1&#10;        }&#10;    ],&#10;    &quot;type&quot;: 0&#10;}&#10;"/>
  <p:tag name="KSO_WM_SLIDE_CAN_ADD_NAVIGATION" val="1"/>
  <p:tag name="KSO_WM_SLIDE_BACKGROUND" val="[&quot;general&quot;,&quot;frame&quot;,&quot;leftRight&quot;]"/>
  <p:tag name="KSO_WM_SLIDE_RATIO" val="1.777778"/>
  <p:tag name="KSO_WM_TEMPLATE_MASTER_TYPE" val="0"/>
  <p:tag name="KSO_WM_TEMPLATE_COLOR_TYPE" val="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UNIT_TABLE_BEAUTIFY" val="smartTable{e9e67647-e892-4632-9b46-19727d2d9c67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9816</Words>
  <Application>WPS 演示</Application>
  <PresentationFormat>宽屏</PresentationFormat>
  <Paragraphs>813</Paragraphs>
  <Slides>39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39</vt:i4>
      </vt:variant>
    </vt:vector>
  </HeadingPairs>
  <TitlesOfParts>
    <vt:vector size="68" baseType="lpstr">
      <vt:lpstr>Arial</vt:lpstr>
      <vt:lpstr>宋体</vt:lpstr>
      <vt:lpstr>Wingdings</vt:lpstr>
      <vt:lpstr>Lucida Grande</vt:lpstr>
      <vt:lpstr>MS PGothic</vt:lpstr>
      <vt:lpstr>Lucida Grande</vt:lpstr>
      <vt:lpstr>Arial</vt:lpstr>
      <vt:lpstr>Calibri</vt:lpstr>
      <vt:lpstr>微软雅黑</vt:lpstr>
      <vt:lpstr>Franklin Gothic Book</vt:lpstr>
      <vt:lpstr>Segoe UI</vt:lpstr>
      <vt:lpstr>Wingdings</vt:lpstr>
      <vt:lpstr>Arial Unicode MS</vt:lpstr>
      <vt:lpstr>等线</vt:lpstr>
      <vt:lpstr>+中文正文</vt:lpstr>
      <vt:lpstr>Segoe Print</vt:lpstr>
      <vt:lpstr>FrutigerNext LT Medium</vt:lpstr>
      <vt:lpstr>黑体</vt:lpstr>
      <vt:lpstr>FrutigerNext LT Regular</vt:lpstr>
      <vt:lpstr>华文细黑</vt:lpstr>
      <vt:lpstr>Office Theme</vt:lpstr>
      <vt:lpstr>Word.Document.12</vt:lpstr>
      <vt:lpstr>Excel.Sheet.12</vt:lpstr>
      <vt:lpstr>Word.Picture.8</vt:lpstr>
      <vt:lpstr>Word.Picture.8</vt:lpstr>
      <vt:lpstr>Visio.Drawing.11</vt:lpstr>
      <vt:lpstr>Visio.Drawing.11</vt:lpstr>
      <vt:lpstr>Visio.Drawing.11</vt:lpstr>
      <vt:lpstr>Visio.Drawing.11</vt:lpstr>
      <vt:lpstr>Smallcell测试经验分享</vt:lpstr>
      <vt:lpstr>Smallcell测试经验分享</vt:lpstr>
      <vt:lpstr>Smallcell网络拓扑</vt:lpstr>
      <vt:lpstr>Smallcell配置</vt:lpstr>
      <vt:lpstr>Smallcell配置-网络配置 </vt:lpstr>
      <vt:lpstr>Smallcell配置-小区标识和射频参数</vt:lpstr>
      <vt:lpstr>Smallcell配置   ipsec </vt:lpstr>
      <vt:lpstr>Smallcell配置  同步方式</vt:lpstr>
      <vt:lpstr>Smallcell配置 REM </vt:lpstr>
      <vt:lpstr>Smallcell配置   SON  </vt:lpstr>
      <vt:lpstr>Smallcell配置 CSFB </vt:lpstr>
      <vt:lpstr>Smallcell Mobility切换配置 </vt:lpstr>
      <vt:lpstr>Smallcell配置-网管配置 </vt:lpstr>
      <vt:lpstr>Smallcell测试分析</vt:lpstr>
      <vt:lpstr>Smallcell接入EPC过程-正常过程</vt:lpstr>
      <vt:lpstr>Smallcell接入EPC过程-异常过程</vt:lpstr>
      <vt:lpstr>UE接入-UE状态</vt:lpstr>
      <vt:lpstr>UE接入-小区搜索过程</vt:lpstr>
      <vt:lpstr>UE接入-RRC接入过程</vt:lpstr>
      <vt:lpstr>UE接入-attach</vt:lpstr>
      <vt:lpstr>Mobility </vt:lpstr>
      <vt:lpstr>Mobility-小区选择 </vt:lpstr>
      <vt:lpstr>Mobility-重选 </vt:lpstr>
      <vt:lpstr>Mobility-不同优先级小区重选评估</vt:lpstr>
      <vt:lpstr>Mobility-切换目的</vt:lpstr>
      <vt:lpstr>Mobility-切换方式</vt:lpstr>
      <vt:lpstr>Mobility-切换三部曲</vt:lpstr>
      <vt:lpstr>Mobility-测量控制</vt:lpstr>
      <vt:lpstr>Mobility-测量报告</vt:lpstr>
      <vt:lpstr>Mobility-测量事件</vt:lpstr>
      <vt:lpstr>Mobility-测量间隙</vt:lpstr>
      <vt:lpstr>Mobility-部分事件报告控制参数</vt:lpstr>
      <vt:lpstr>Mobility-切换流程</vt:lpstr>
      <vt:lpstr>Mobility-X2和S1切换流程</vt:lpstr>
      <vt:lpstr>debug日志</vt:lpstr>
      <vt:lpstr>Andover测试环境</vt:lpstr>
      <vt:lpstr>Andover测试环境-测试资源</vt:lpstr>
      <vt:lpstr>Andover测试环境-Sprint NRT lab</vt:lpstr>
      <vt:lpstr>Andover测试环境-Pico射频连线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标</cp:lastModifiedBy>
  <cp:revision>115</cp:revision>
  <dcterms:created xsi:type="dcterms:W3CDTF">2019-06-19T02:08:00Z</dcterms:created>
  <dcterms:modified xsi:type="dcterms:W3CDTF">2020-02-27T05:28:59Z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